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6"/>
  </p:sldMasterIdLst>
  <p:notesMasterIdLst>
    <p:notesMasterId r:id="rId42"/>
  </p:notesMasterIdLst>
  <p:sldIdLst>
    <p:sldId id="256" r:id="rId7"/>
    <p:sldId id="306" r:id="rId8"/>
    <p:sldId id="257" r:id="rId9"/>
    <p:sldId id="316" r:id="rId10"/>
    <p:sldId id="317" r:id="rId11"/>
    <p:sldId id="318" r:id="rId12"/>
    <p:sldId id="319" r:id="rId13"/>
    <p:sldId id="320" r:id="rId14"/>
    <p:sldId id="258" r:id="rId15"/>
    <p:sldId id="285" r:id="rId16"/>
    <p:sldId id="308" r:id="rId17"/>
    <p:sldId id="307" r:id="rId18"/>
    <p:sldId id="286" r:id="rId19"/>
    <p:sldId id="310" r:id="rId20"/>
    <p:sldId id="311" r:id="rId21"/>
    <p:sldId id="287" r:id="rId22"/>
    <p:sldId id="289" r:id="rId23"/>
    <p:sldId id="288" r:id="rId24"/>
    <p:sldId id="263" r:id="rId25"/>
    <p:sldId id="309" r:id="rId26"/>
    <p:sldId id="264" r:id="rId27"/>
    <p:sldId id="290" r:id="rId28"/>
    <p:sldId id="293" r:id="rId29"/>
    <p:sldId id="314" r:id="rId30"/>
    <p:sldId id="295" r:id="rId31"/>
    <p:sldId id="296" r:id="rId32"/>
    <p:sldId id="297" r:id="rId33"/>
    <p:sldId id="298" r:id="rId34"/>
    <p:sldId id="299" r:id="rId35"/>
    <p:sldId id="282" r:id="rId36"/>
    <p:sldId id="315" r:id="rId37"/>
    <p:sldId id="283" r:id="rId38"/>
    <p:sldId id="312" r:id="rId39"/>
    <p:sldId id="313" r:id="rId40"/>
    <p:sldId id="284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16" autoAdjust="0"/>
  </p:normalViewPr>
  <p:slideViewPr>
    <p:cSldViewPr>
      <p:cViewPr varScale="1">
        <p:scale>
          <a:sx n="54" d="100"/>
          <a:sy n="54" d="100"/>
        </p:scale>
        <p:origin x="34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7995E12-E9D7-4183-84B3-BB4AFAD139EF}" type="datetimeFigureOut">
              <a:rPr lang="ru-RU"/>
              <a:pPr>
                <a:defRPr/>
              </a:pPr>
              <a:t>17.10.2021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AFE1CB5-0BEC-4F31-8E0F-2101E2257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156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EC97731-8F6B-43CD-A6B5-75F5D6E855E3}" type="slidenum">
              <a:rPr lang="ru-RU" altLang="ru-RU" sz="1200"/>
              <a:pPr algn="r" eaLnBrk="1" hangingPunct="1"/>
              <a:t>22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57A8C5-1C42-45DA-8A58-FD7C778417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2833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75CE0-B229-49B8-B1BD-DBA9202531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482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E5357-56EA-4646-8398-82AC2A6FA0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4206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46E78-DB10-4FC9-8E1E-5931C0A70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387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F2FA-731D-44F8-9013-7731B6771A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972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CF961-E66D-48A7-A3E7-1F6D03C2EF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531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7621F-DA3D-4416-AB28-B3F989826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4422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A503A-F18B-4EAB-AA07-13E70EDE60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407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6236D-CEFA-44B5-A22B-FB69854E7D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365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6916-55FC-4CAB-B820-BAD0C3B23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79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34DAE-BEA4-44C6-BBC4-DF8267CDFA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911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20EA173-1C95-4E0A-AAE9-38D7A40CDF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2" r:id="rId2"/>
    <p:sldLayoutId id="2147483750" r:id="rId3"/>
    <p:sldLayoutId id="2147483743" r:id="rId4"/>
    <p:sldLayoutId id="2147483744" r:id="rId5"/>
    <p:sldLayoutId id="2147483745" r:id="rId6"/>
    <p:sldLayoutId id="2147483746" r:id="rId7"/>
    <p:sldLayoutId id="2147483751" r:id="rId8"/>
    <p:sldLayoutId id="2147483752" r:id="rId9"/>
    <p:sldLayoutId id="2147483747" r:id="rId10"/>
    <p:sldLayoutId id="21474837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55650" y="333375"/>
            <a:ext cx="7772400" cy="1150938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8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endParaRPr lang="ru-RU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12776"/>
            <a:ext cx="8784976" cy="50405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/>
              <a:t/>
            </a:r>
            <a:br>
              <a:rPr b="1" dirty="0"/>
            </a:b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Практичне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</a:t>
            </a:r>
            <a:r>
              <a:rPr lang="uk-UA" altLang="ru-RU" b="1" dirty="0" smtClean="0">
                <a:solidFill>
                  <a:srgbClr val="7030A0"/>
                </a:solidFill>
              </a:rPr>
              <a:t> </a:t>
            </a:r>
            <a:r>
              <a:rPr lang="uk-UA" altLang="ru-RU" b="1" dirty="0" smtClean="0">
                <a:solidFill>
                  <a:schemeClr val="tx1"/>
                </a:solidFill>
              </a:rPr>
              <a:t>5</a:t>
            </a:r>
            <a:r>
              <a:rPr lang="ru-RU" altLang="ru-RU" b="1" dirty="0" smtClean="0">
                <a:solidFill>
                  <a:srgbClr val="7030A0"/>
                </a:solidFill>
              </a:rPr>
              <a:t>:</a:t>
            </a:r>
            <a:r>
              <a:rPr lang="ru-RU" altLang="ru-RU" b="1" dirty="0">
                <a:solidFill>
                  <a:srgbClr val="7030A0"/>
                </a:solidFill>
              </a:rPr>
              <a:t/>
            </a:r>
            <a:br>
              <a:rPr lang="ru-RU" altLang="ru-RU" b="1" dirty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мікробіологічного контролю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Одеса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</a:t>
            </a:r>
            <a:r>
              <a:rPr lang="uk-UA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772400" cy="70609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практичного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9024" y="764704"/>
            <a:ext cx="8784976" cy="590465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300" dirty="0"/>
              <a:t>1. </a:t>
            </a:r>
            <a:r>
              <a:rPr lang="ru-RU" sz="2300" dirty="0" err="1"/>
              <a:t>Вплив</a:t>
            </a:r>
            <a:r>
              <a:rPr lang="ru-RU" sz="2300" dirty="0"/>
              <a:t> мікроорганізмів на </a:t>
            </a:r>
            <a:r>
              <a:rPr lang="ru-RU" sz="2300" dirty="0" err="1"/>
              <a:t>якість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2. Дослідження на </a:t>
            </a:r>
            <a:r>
              <a:rPr lang="ru-RU" sz="2300" dirty="0" err="1"/>
              <a:t>стерильність</a:t>
            </a:r>
            <a:r>
              <a:rPr lang="ru-RU" sz="2300" dirty="0"/>
              <a:t>. </a:t>
            </a:r>
            <a:r>
              <a:rPr lang="ru-RU" sz="2300" dirty="0" err="1"/>
              <a:t>Живильні</a:t>
            </a:r>
            <a:r>
              <a:rPr lang="ru-RU" sz="2300" dirty="0"/>
              <a:t> </a:t>
            </a:r>
            <a:r>
              <a:rPr lang="ru-RU" sz="2300" dirty="0" err="1"/>
              <a:t>середовища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3. Дослідження на </a:t>
            </a:r>
            <a:r>
              <a:rPr lang="ru-RU" sz="2300" dirty="0" err="1"/>
              <a:t>мікробіологічну</a:t>
            </a:r>
            <a:r>
              <a:rPr lang="ru-RU" sz="2300" dirty="0"/>
              <a:t> чистоту. </a:t>
            </a:r>
            <a:r>
              <a:rPr lang="ru-RU" sz="2300" dirty="0" err="1"/>
              <a:t>Кількісне</a:t>
            </a:r>
            <a:r>
              <a:rPr lang="ru-RU" sz="2300" dirty="0"/>
              <a:t> </a:t>
            </a:r>
            <a:r>
              <a:rPr lang="ru-RU" sz="2300" dirty="0" err="1"/>
              <a:t>визначення</a:t>
            </a:r>
            <a:r>
              <a:rPr lang="ru-RU" sz="2300" dirty="0"/>
              <a:t> мікроорганізмів. </a:t>
            </a:r>
            <a:r>
              <a:rPr lang="ru-RU" sz="2300" dirty="0" err="1"/>
              <a:t>Визначення</a:t>
            </a:r>
            <a:r>
              <a:rPr lang="ru-RU" sz="2300" dirty="0"/>
              <a:t> </a:t>
            </a:r>
            <a:r>
              <a:rPr lang="ru-RU" sz="2300" dirty="0" err="1"/>
              <a:t>антімікробіологіческой</a:t>
            </a:r>
            <a:r>
              <a:rPr lang="ru-RU" sz="2300" dirty="0"/>
              <a:t> </a:t>
            </a:r>
            <a:r>
              <a:rPr lang="ru-RU" sz="2300" dirty="0" err="1"/>
              <a:t>активності</a:t>
            </a:r>
            <a:r>
              <a:rPr lang="ru-RU" sz="2300" dirty="0"/>
              <a:t> </a:t>
            </a:r>
            <a:r>
              <a:rPr lang="ru-RU" sz="2300" dirty="0" err="1"/>
              <a:t>антибіотиків</a:t>
            </a:r>
            <a:r>
              <a:rPr lang="ru-RU" sz="2300" dirty="0"/>
              <a:t> методом в </a:t>
            </a:r>
            <a:r>
              <a:rPr lang="ru-RU" sz="2300" dirty="0" err="1"/>
              <a:t>агар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4. </a:t>
            </a:r>
            <a:r>
              <a:rPr lang="ru-RU" sz="2300" dirty="0" err="1"/>
              <a:t>Аналіз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речовин і їх </a:t>
            </a:r>
            <a:r>
              <a:rPr lang="ru-RU" sz="2300" dirty="0" err="1"/>
              <a:t>метаболітів</a:t>
            </a:r>
            <a:r>
              <a:rPr lang="ru-RU" sz="2300" dirty="0"/>
              <a:t> в </a:t>
            </a:r>
            <a:r>
              <a:rPr lang="ru-RU" sz="2300" dirty="0" err="1"/>
              <a:t>біологічних</a:t>
            </a:r>
            <a:r>
              <a:rPr lang="ru-RU" sz="2300" dirty="0"/>
              <a:t> </a:t>
            </a:r>
            <a:r>
              <a:rPr lang="ru-RU" sz="2300" dirty="0" err="1"/>
              <a:t>рідинах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5. </a:t>
            </a:r>
            <a:r>
              <a:rPr lang="ru-RU" sz="2300" dirty="0" err="1"/>
              <a:t>Мікрофлора</a:t>
            </a:r>
            <a:r>
              <a:rPr lang="ru-RU" sz="2300" dirty="0"/>
              <a:t> </a:t>
            </a:r>
            <a:r>
              <a:rPr lang="ru-RU" sz="2300" dirty="0" err="1"/>
              <a:t>готових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форм. </a:t>
            </a:r>
            <a:r>
              <a:rPr lang="ru-RU" sz="2300" dirty="0" err="1"/>
              <a:t>Мікрофлора</a:t>
            </a:r>
            <a:r>
              <a:rPr lang="ru-RU" sz="2300" dirty="0"/>
              <a:t> </a:t>
            </a:r>
            <a:r>
              <a:rPr lang="ru-RU" sz="2300" dirty="0" err="1"/>
              <a:t>нестерильних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форм. Шляхи </a:t>
            </a:r>
            <a:r>
              <a:rPr lang="ru-RU" sz="2300" dirty="0" err="1"/>
              <a:t>підвищення</a:t>
            </a:r>
            <a:r>
              <a:rPr lang="ru-RU" sz="2300" dirty="0"/>
              <a:t> </a:t>
            </a:r>
            <a:r>
              <a:rPr lang="ru-RU" sz="2300" dirty="0" err="1"/>
              <a:t>мікробної</a:t>
            </a:r>
            <a:r>
              <a:rPr lang="ru-RU" sz="2300" dirty="0"/>
              <a:t> </a:t>
            </a:r>
            <a:r>
              <a:rPr lang="ru-RU" sz="2300" dirty="0" err="1"/>
              <a:t>чистоти</a:t>
            </a:r>
            <a:r>
              <a:rPr lang="ru-RU" sz="2300" dirty="0"/>
              <a:t> </a:t>
            </a:r>
            <a:r>
              <a:rPr lang="ru-RU" sz="2300" dirty="0" err="1"/>
              <a:t>нестерильних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. </a:t>
            </a:r>
            <a:r>
              <a:rPr lang="ru-RU" sz="2300" dirty="0" err="1"/>
              <a:t>Стерильні</a:t>
            </a:r>
            <a:r>
              <a:rPr lang="ru-RU" sz="2300" dirty="0"/>
              <a:t> і </a:t>
            </a:r>
            <a:r>
              <a:rPr lang="ru-RU" sz="2300" dirty="0" err="1"/>
              <a:t>асептичні</a:t>
            </a:r>
            <a:r>
              <a:rPr lang="ru-RU" sz="2300" dirty="0"/>
              <a:t> </a:t>
            </a:r>
            <a:r>
              <a:rPr lang="ru-RU" sz="2300" dirty="0" err="1"/>
              <a:t>лікарські</a:t>
            </a:r>
            <a:r>
              <a:rPr lang="ru-RU" sz="2300" dirty="0"/>
              <a:t> </a:t>
            </a:r>
            <a:r>
              <a:rPr lang="ru-RU" sz="2300" dirty="0" err="1"/>
              <a:t>форми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6. </a:t>
            </a:r>
            <a:r>
              <a:rPr lang="ru-RU" sz="2300" dirty="0" err="1"/>
              <a:t>Основні</a:t>
            </a:r>
            <a:r>
              <a:rPr lang="ru-RU" sz="2300" dirty="0"/>
              <a:t> </a:t>
            </a:r>
            <a:r>
              <a:rPr lang="ru-RU" sz="2300" dirty="0" err="1"/>
              <a:t>фази</a:t>
            </a:r>
            <a:r>
              <a:rPr lang="ru-RU" sz="2300" dirty="0"/>
              <a:t> </a:t>
            </a:r>
            <a:r>
              <a:rPr lang="ru-RU" sz="2300" dirty="0" err="1"/>
              <a:t>процесу</a:t>
            </a:r>
            <a:r>
              <a:rPr lang="ru-RU" sz="2300" dirty="0"/>
              <a:t> </a:t>
            </a:r>
            <a:r>
              <a:rPr lang="ru-RU" sz="2300" dirty="0" err="1"/>
              <a:t>належної</a:t>
            </a:r>
            <a:r>
              <a:rPr lang="ru-RU" sz="2300" dirty="0"/>
              <a:t> </a:t>
            </a:r>
            <a:r>
              <a:rPr lang="ru-RU" sz="2300" dirty="0" err="1"/>
              <a:t>розробки</a:t>
            </a:r>
            <a:r>
              <a:rPr lang="ru-RU" sz="2300" dirty="0"/>
              <a:t> </a:t>
            </a:r>
            <a:r>
              <a:rPr lang="ru-RU" sz="2300" dirty="0" err="1"/>
              <a:t>мікробіологічних</a:t>
            </a:r>
            <a:r>
              <a:rPr lang="ru-RU" sz="2300" dirty="0"/>
              <a:t> методик.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14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25413"/>
            <a:ext cx="8351838" cy="4953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299" y="518755"/>
            <a:ext cx="8856662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500" dirty="0" err="1"/>
              <a:t>Особливістю</a:t>
            </a:r>
            <a:r>
              <a:rPr lang="ru-RU" sz="2500" dirty="0"/>
              <a:t> </a:t>
            </a:r>
            <a:r>
              <a:rPr lang="ru-RU" sz="2500" dirty="0" err="1"/>
              <a:t>мікробіологічних</a:t>
            </a:r>
            <a:r>
              <a:rPr lang="ru-RU" sz="2500" dirty="0"/>
              <a:t> </a:t>
            </a:r>
            <a:r>
              <a:rPr lang="ru-RU" sz="2500" dirty="0" err="1"/>
              <a:t>видів</a:t>
            </a:r>
            <a:r>
              <a:rPr lang="ru-RU" sz="2500" dirty="0"/>
              <a:t> </a:t>
            </a:r>
            <a:r>
              <a:rPr lang="ru-RU" sz="2500" dirty="0" err="1"/>
              <a:t>аналізів</a:t>
            </a:r>
            <a:r>
              <a:rPr lang="ru-RU" sz="2500" dirty="0"/>
              <a:t> є </a:t>
            </a:r>
            <a:r>
              <a:rPr lang="ru-RU" sz="2500" dirty="0" err="1"/>
              <a:t>специфіка</a:t>
            </a:r>
            <a:r>
              <a:rPr lang="ru-RU" sz="2500" dirty="0"/>
              <a:t> </a:t>
            </a:r>
            <a:r>
              <a:rPr lang="ru-RU" sz="2500" dirty="0" err="1"/>
              <a:t>об'єкта</a:t>
            </a:r>
            <a:r>
              <a:rPr lang="ru-RU" sz="2500" dirty="0"/>
              <a:t> </a:t>
            </a:r>
            <a:r>
              <a:rPr lang="ru-RU" sz="2500" dirty="0" err="1"/>
              <a:t>дослідження</a:t>
            </a:r>
            <a:r>
              <a:rPr lang="ru-RU" sz="2500" dirty="0"/>
              <a:t> - живого </a:t>
            </a:r>
            <a:r>
              <a:rPr lang="ru-RU" sz="2500" dirty="0" err="1"/>
              <a:t>мікроорганізму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володіє</a:t>
            </a:r>
            <a:r>
              <a:rPr lang="ru-RU" sz="2500" dirty="0"/>
              <a:t> </a:t>
            </a:r>
            <a:r>
              <a:rPr lang="ru-RU" sz="2500" dirty="0" err="1"/>
              <a:t>індивідуальними</a:t>
            </a:r>
            <a:r>
              <a:rPr lang="ru-RU" sz="2500" dirty="0"/>
              <a:t> </a:t>
            </a:r>
            <a:r>
              <a:rPr lang="ru-RU" sz="2500" dirty="0" err="1"/>
              <a:t>властивостями</a:t>
            </a:r>
            <a:r>
              <a:rPr lang="ru-RU" sz="2500" dirty="0"/>
              <a:t>. До </a:t>
            </a:r>
            <a:r>
              <a:rPr lang="ru-RU" sz="2500" dirty="0" err="1"/>
              <a:t>найбільш</a:t>
            </a:r>
            <a:r>
              <a:rPr lang="ru-RU" sz="2500" dirty="0"/>
              <a:t> </a:t>
            </a:r>
            <a:r>
              <a:rPr lang="ru-RU" sz="2500" dirty="0" err="1"/>
              <a:t>значущих</a:t>
            </a:r>
            <a:r>
              <a:rPr lang="ru-RU" sz="2500" dirty="0"/>
              <a:t> </a:t>
            </a:r>
            <a:r>
              <a:rPr lang="ru-RU" sz="2500" dirty="0" err="1"/>
              <a:t>особливостей</a:t>
            </a:r>
            <a:r>
              <a:rPr lang="ru-RU" sz="2500" dirty="0"/>
              <a:t> ЛЗ,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впливає</a:t>
            </a:r>
            <a:r>
              <a:rPr lang="ru-RU" sz="2500" dirty="0"/>
              <a:t> на </a:t>
            </a:r>
            <a:r>
              <a:rPr lang="ru-RU" sz="2500" dirty="0" err="1"/>
              <a:t>результати</a:t>
            </a:r>
            <a:r>
              <a:rPr lang="ru-RU" sz="2500" dirty="0"/>
              <a:t> </a:t>
            </a:r>
            <a:r>
              <a:rPr lang="ru-RU" sz="2500" dirty="0" err="1"/>
              <a:t>аналізу</a:t>
            </a:r>
            <a:r>
              <a:rPr lang="ru-RU" sz="2500" dirty="0"/>
              <a:t>, </a:t>
            </a:r>
            <a:r>
              <a:rPr lang="ru-RU" sz="2500" dirty="0" err="1"/>
              <a:t>відносяться</a:t>
            </a:r>
            <a:r>
              <a:rPr lang="ru-RU" sz="2500" dirty="0"/>
              <a:t> </a:t>
            </a:r>
            <a:r>
              <a:rPr lang="ru-RU" sz="2500" dirty="0" err="1"/>
              <a:t>наступні</a:t>
            </a:r>
            <a:r>
              <a:rPr lang="ru-RU" sz="2500" dirty="0"/>
              <a:t>:</a:t>
            </a:r>
          </a:p>
          <a:p>
            <a:pPr algn="just">
              <a:defRPr/>
            </a:pPr>
            <a:r>
              <a:rPr lang="ru-RU" sz="2500" dirty="0"/>
              <a:t>• Наявність </a:t>
            </a:r>
            <a:r>
              <a:rPr lang="ru-RU" sz="2500" dirty="0" err="1"/>
              <a:t>антимікробної</a:t>
            </a:r>
            <a:r>
              <a:rPr lang="ru-RU" sz="2500" dirty="0"/>
              <a:t> </a:t>
            </a:r>
            <a:r>
              <a:rPr lang="ru-RU" sz="2500" dirty="0" err="1"/>
              <a:t>дії</a:t>
            </a:r>
            <a:r>
              <a:rPr lang="ru-RU" sz="2500" dirty="0"/>
              <a:t> самих ЛЗ або їх </a:t>
            </a:r>
            <a:r>
              <a:rPr lang="ru-RU" sz="2500" dirty="0" err="1"/>
              <a:t>компонентів</a:t>
            </a:r>
            <a:r>
              <a:rPr lang="ru-RU" sz="2500" dirty="0"/>
              <a:t>, а </a:t>
            </a:r>
            <a:r>
              <a:rPr lang="ru-RU" sz="2500" dirty="0" err="1"/>
              <a:t>також</a:t>
            </a:r>
            <a:r>
              <a:rPr lang="ru-RU" sz="2500" dirty="0"/>
              <a:t> </a:t>
            </a:r>
            <a:r>
              <a:rPr lang="ru-RU" sz="2500" dirty="0" err="1"/>
              <a:t>присутність</a:t>
            </a:r>
            <a:r>
              <a:rPr lang="ru-RU" sz="2500" dirty="0"/>
              <a:t> в </a:t>
            </a:r>
            <a:r>
              <a:rPr lang="ru-RU" sz="2500" dirty="0" err="1"/>
              <a:t>деяких</a:t>
            </a:r>
            <a:r>
              <a:rPr lang="ru-RU" sz="2500" dirty="0"/>
              <a:t> з них </a:t>
            </a:r>
            <a:r>
              <a:rPr lang="ru-RU" sz="2500" dirty="0" err="1"/>
              <a:t>консервантів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перешкоджають</a:t>
            </a:r>
            <a:r>
              <a:rPr lang="ru-RU" sz="2500" dirty="0"/>
              <a:t> </a:t>
            </a:r>
            <a:r>
              <a:rPr lang="ru-RU" sz="2500" dirty="0" err="1"/>
              <a:t>виявленню</a:t>
            </a:r>
            <a:r>
              <a:rPr lang="ru-RU" sz="2500" dirty="0"/>
              <a:t> мікроорганізмів.</a:t>
            </a:r>
          </a:p>
          <a:p>
            <a:pPr algn="just">
              <a:defRPr/>
            </a:pPr>
            <a:r>
              <a:rPr lang="ru-RU" sz="2500" dirty="0"/>
              <a:t>• </a:t>
            </a:r>
            <a:r>
              <a:rPr lang="ru-RU" sz="2500" dirty="0" err="1"/>
              <a:t>Випереджальне</a:t>
            </a:r>
            <a:r>
              <a:rPr lang="ru-RU" sz="2500" dirty="0"/>
              <a:t> </a:t>
            </a:r>
            <a:r>
              <a:rPr lang="ru-RU" sz="2500" dirty="0" err="1"/>
              <a:t>зростання</a:t>
            </a:r>
            <a:r>
              <a:rPr lang="ru-RU" sz="2500" dirty="0"/>
              <a:t> </a:t>
            </a:r>
            <a:r>
              <a:rPr lang="ru-RU" sz="2500" dirty="0" err="1"/>
              <a:t>супутньої</a:t>
            </a:r>
            <a:r>
              <a:rPr lang="ru-RU" sz="2500" dirty="0"/>
              <a:t> </a:t>
            </a:r>
            <a:r>
              <a:rPr lang="ru-RU" sz="2500" dirty="0" err="1"/>
              <a:t>мікрофлори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утруднює</a:t>
            </a:r>
            <a:r>
              <a:rPr lang="ru-RU" sz="2500" dirty="0"/>
              <a:t> </a:t>
            </a:r>
            <a:r>
              <a:rPr lang="ru-RU" sz="2500" dirty="0" err="1"/>
              <a:t>визначення</a:t>
            </a:r>
            <a:r>
              <a:rPr lang="ru-RU" sz="2500" dirty="0"/>
              <a:t> мікроорганізмів-</a:t>
            </a:r>
            <a:r>
              <a:rPr lang="ru-RU" sz="2500" dirty="0" err="1"/>
              <a:t>контамінантів</a:t>
            </a:r>
            <a:r>
              <a:rPr lang="ru-RU" sz="2500" dirty="0"/>
              <a:t>.</a:t>
            </a:r>
          </a:p>
          <a:p>
            <a:pPr algn="just">
              <a:defRPr/>
            </a:pPr>
            <a:r>
              <a:rPr lang="ru-RU" sz="2500" dirty="0"/>
              <a:t>• Можливість </a:t>
            </a:r>
            <a:r>
              <a:rPr lang="ru-RU" sz="2500" dirty="0" err="1"/>
              <a:t>присутності</a:t>
            </a:r>
            <a:r>
              <a:rPr lang="ru-RU" sz="2500" dirty="0"/>
              <a:t> в </a:t>
            </a:r>
            <a:r>
              <a:rPr lang="ru-RU" sz="2500" dirty="0" err="1"/>
              <a:t>аналітичних</a:t>
            </a:r>
            <a:r>
              <a:rPr lang="ru-RU" sz="2500" dirty="0"/>
              <a:t> </a:t>
            </a:r>
            <a:r>
              <a:rPr lang="ru-RU" sz="2500" dirty="0" err="1"/>
              <a:t>зразках</a:t>
            </a:r>
            <a:r>
              <a:rPr lang="ru-RU" sz="2500" dirty="0"/>
              <a:t> мікроорганізмів в «</a:t>
            </a:r>
            <a:r>
              <a:rPr lang="ru-RU" sz="2500" dirty="0" err="1"/>
              <a:t>стресовому</a:t>
            </a:r>
            <a:r>
              <a:rPr lang="ru-RU" sz="2500" dirty="0"/>
              <a:t>» </a:t>
            </a:r>
            <a:r>
              <a:rPr lang="ru-RU" sz="2500" dirty="0" err="1"/>
              <a:t>стані</a:t>
            </a:r>
            <a:r>
              <a:rPr lang="ru-RU" sz="2500" dirty="0"/>
              <a:t> </a:t>
            </a:r>
            <a:r>
              <a:rPr lang="ru-RU" sz="2500" dirty="0" err="1"/>
              <a:t>під</a:t>
            </a:r>
            <a:r>
              <a:rPr lang="ru-RU" sz="2500" dirty="0"/>
              <a:t> </a:t>
            </a:r>
            <a:r>
              <a:rPr lang="ru-RU" sz="2500" dirty="0" err="1"/>
              <a:t>впливом</a:t>
            </a:r>
            <a:r>
              <a:rPr lang="ru-RU" sz="2500" dirty="0"/>
              <a:t> умов </a:t>
            </a:r>
            <a:r>
              <a:rPr lang="ru-RU" sz="2500" dirty="0" err="1"/>
              <a:t>технологічного</a:t>
            </a:r>
            <a:r>
              <a:rPr lang="ru-RU" sz="2500" dirty="0"/>
              <a:t> </a:t>
            </a:r>
            <a:r>
              <a:rPr lang="ru-RU" sz="2500" dirty="0" err="1"/>
              <a:t>процесу</a:t>
            </a:r>
            <a:r>
              <a:rPr lang="ru-RU" sz="2500" dirty="0"/>
              <a:t> </a:t>
            </a:r>
            <a:r>
              <a:rPr lang="ru-RU" sz="2500" dirty="0" err="1"/>
              <a:t>виробництва</a:t>
            </a:r>
            <a:r>
              <a:rPr lang="ru-RU" sz="2500" dirty="0"/>
              <a:t> ЛЗ, і </a:t>
            </a:r>
            <a:r>
              <a:rPr lang="ru-RU" sz="2500" dirty="0" err="1"/>
              <a:t>нерівномірний</a:t>
            </a:r>
            <a:r>
              <a:rPr lang="ru-RU" sz="2500" dirty="0"/>
              <a:t> розподіл </a:t>
            </a:r>
            <a:r>
              <a:rPr lang="ru-RU" sz="2500" dirty="0" err="1"/>
              <a:t>контамінантів</a:t>
            </a:r>
            <a:r>
              <a:rPr lang="ru-RU" sz="2500" dirty="0"/>
              <a:t> в </a:t>
            </a:r>
            <a:r>
              <a:rPr lang="ru-RU" sz="2500" dirty="0" err="1"/>
              <a:t>зразках</a:t>
            </a:r>
            <a:r>
              <a:rPr lang="ru-RU" sz="2500" dirty="0"/>
              <a:t>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1"/>
          <p:cNvSpPr>
            <a:spLocks noChangeArrowheads="1"/>
          </p:cNvSpPr>
          <p:nvPr/>
        </p:nvSpPr>
        <p:spPr bwMode="auto">
          <a:xfrm>
            <a:off x="257175" y="260350"/>
            <a:ext cx="8856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175" y="260350"/>
            <a:ext cx="8418513" cy="535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dirty="0" err="1">
                <a:latin typeface="Arial" charset="0"/>
                <a:cs typeface="+mn-cs"/>
              </a:rPr>
              <a:t>Особливе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місце</a:t>
            </a:r>
            <a:r>
              <a:rPr lang="ru-RU" dirty="0">
                <a:latin typeface="Arial" charset="0"/>
                <a:cs typeface="+mn-cs"/>
              </a:rPr>
              <a:t> в </a:t>
            </a:r>
            <a:r>
              <a:rPr lang="ru-RU" dirty="0" err="1">
                <a:latin typeface="Arial" charset="0"/>
                <a:cs typeface="+mn-cs"/>
              </a:rPr>
              <a:t>фармацевтичному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аналізі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займають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біологічні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методи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досліджень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фармацевтичних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препаратів</a:t>
            </a:r>
            <a:r>
              <a:rPr lang="ru-RU" dirty="0">
                <a:latin typeface="Arial" charset="0"/>
                <a:cs typeface="+mn-cs"/>
              </a:rPr>
              <a:t>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відносяться</a:t>
            </a:r>
            <a:r>
              <a:rPr lang="ru-RU" dirty="0">
                <a:latin typeface="Arial" charset="0"/>
                <a:cs typeface="+mn-cs"/>
              </a:rPr>
              <a:t> в першу </a:t>
            </a:r>
            <a:r>
              <a:rPr lang="ru-RU" dirty="0" err="1">
                <a:latin typeface="Arial" charset="0"/>
                <a:cs typeface="+mn-cs"/>
              </a:rPr>
              <a:t>чергу</a:t>
            </a:r>
            <a:r>
              <a:rPr lang="ru-RU" dirty="0">
                <a:latin typeface="Arial" charset="0"/>
                <a:cs typeface="+mn-cs"/>
              </a:rPr>
              <a:t> до </a:t>
            </a:r>
            <a:r>
              <a:rPr lang="ru-RU" dirty="0" err="1">
                <a:latin typeface="Arial" charset="0"/>
                <a:cs typeface="+mn-cs"/>
              </a:rPr>
              <a:t>галузі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фармакології</a:t>
            </a:r>
            <a:r>
              <a:rPr lang="ru-RU" dirty="0">
                <a:latin typeface="Arial" charset="0"/>
                <a:cs typeface="+mn-cs"/>
              </a:rPr>
              <a:t> та </a:t>
            </a:r>
            <a:r>
              <a:rPr lang="ru-RU" dirty="0" err="1">
                <a:latin typeface="Arial" charset="0"/>
                <a:cs typeface="+mn-cs"/>
              </a:rPr>
              <a:t>мікробіології</a:t>
            </a:r>
            <a:r>
              <a:rPr lang="ru-RU" dirty="0">
                <a:latin typeface="Arial" charset="0"/>
                <a:cs typeface="+mn-cs"/>
              </a:rPr>
              <a:t>. </a:t>
            </a:r>
            <a:r>
              <a:rPr lang="ru-RU" dirty="0" err="1">
                <a:latin typeface="Arial" charset="0"/>
                <a:cs typeface="+mn-cs"/>
              </a:rPr>
              <a:t>Особливістю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мікробіологічних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видів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аналізів</a:t>
            </a:r>
            <a:r>
              <a:rPr lang="ru-RU" dirty="0">
                <a:latin typeface="Arial" charset="0"/>
                <a:cs typeface="+mn-cs"/>
              </a:rPr>
              <a:t> є </a:t>
            </a:r>
            <a:r>
              <a:rPr lang="ru-RU" dirty="0" err="1">
                <a:latin typeface="Arial" charset="0"/>
                <a:cs typeface="+mn-cs"/>
              </a:rPr>
              <a:t>специфіка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об'єкта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дослідження</a:t>
            </a:r>
            <a:r>
              <a:rPr lang="ru-RU" dirty="0">
                <a:latin typeface="Arial" charset="0"/>
                <a:cs typeface="+mn-cs"/>
              </a:rPr>
              <a:t> - живого </a:t>
            </a:r>
            <a:r>
              <a:rPr lang="ru-RU" dirty="0" err="1">
                <a:latin typeface="Arial" charset="0"/>
                <a:cs typeface="+mn-cs"/>
              </a:rPr>
              <a:t>мікроорганізму</a:t>
            </a:r>
            <a:r>
              <a:rPr lang="ru-RU" dirty="0">
                <a:latin typeface="Arial" charset="0"/>
                <a:cs typeface="+mn-cs"/>
              </a:rPr>
              <a:t>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володіє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індивідуальними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властивостями</a:t>
            </a:r>
            <a:r>
              <a:rPr lang="ru-RU" dirty="0">
                <a:latin typeface="Arial" charset="0"/>
                <a:cs typeface="+mn-cs"/>
              </a:rPr>
              <a:t>.</a:t>
            </a:r>
          </a:p>
          <a:p>
            <a:pPr algn="ctr" eaLnBrk="1" hangingPunct="1">
              <a:defRPr/>
            </a:pPr>
            <a:r>
              <a:rPr lang="ru-RU" dirty="0">
                <a:latin typeface="Arial" charset="0"/>
                <a:cs typeface="+mn-cs"/>
              </a:rPr>
              <a:t>До </a:t>
            </a:r>
            <a:r>
              <a:rPr lang="ru-RU" dirty="0" err="1">
                <a:latin typeface="Arial" charset="0"/>
                <a:cs typeface="+mn-cs"/>
              </a:rPr>
              <a:t>найбільш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значущих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особливостей</a:t>
            </a:r>
            <a:r>
              <a:rPr lang="ru-RU" dirty="0">
                <a:latin typeface="Arial" charset="0"/>
                <a:cs typeface="+mn-cs"/>
              </a:rPr>
              <a:t> ЛЗ,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впливає</a:t>
            </a:r>
            <a:r>
              <a:rPr lang="ru-RU" dirty="0">
                <a:latin typeface="Arial" charset="0"/>
                <a:cs typeface="+mn-cs"/>
              </a:rPr>
              <a:t> на </a:t>
            </a:r>
            <a:r>
              <a:rPr lang="ru-RU" dirty="0" err="1">
                <a:latin typeface="Arial" charset="0"/>
                <a:cs typeface="+mn-cs"/>
              </a:rPr>
              <a:t>результати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аналізу</a:t>
            </a:r>
            <a:r>
              <a:rPr lang="ru-RU" dirty="0">
                <a:latin typeface="Arial" charset="0"/>
                <a:cs typeface="+mn-cs"/>
              </a:rPr>
              <a:t>, </a:t>
            </a:r>
            <a:r>
              <a:rPr lang="ru-RU" dirty="0" err="1">
                <a:latin typeface="Arial" charset="0"/>
                <a:cs typeface="+mn-cs"/>
              </a:rPr>
              <a:t>відносяться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наступні</a:t>
            </a:r>
            <a:r>
              <a:rPr lang="ru-RU" dirty="0">
                <a:latin typeface="Arial" charset="0"/>
                <a:cs typeface="+mn-cs"/>
              </a:rPr>
              <a:t>:</a:t>
            </a:r>
          </a:p>
          <a:p>
            <a:pPr algn="just" eaLnBrk="1" hangingPunct="1">
              <a:defRPr/>
            </a:pPr>
            <a:r>
              <a:rPr lang="ru-RU" dirty="0">
                <a:latin typeface="Arial" charset="0"/>
                <a:cs typeface="+mn-cs"/>
              </a:rPr>
              <a:t> Наявність </a:t>
            </a:r>
            <a:r>
              <a:rPr lang="ru-RU" dirty="0" err="1">
                <a:latin typeface="Arial" charset="0"/>
                <a:cs typeface="+mn-cs"/>
              </a:rPr>
              <a:t>антимікробної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дії</a:t>
            </a:r>
            <a:r>
              <a:rPr lang="ru-RU" dirty="0">
                <a:latin typeface="Arial" charset="0"/>
                <a:cs typeface="+mn-cs"/>
              </a:rPr>
              <a:t> самих ЛЗ або їх </a:t>
            </a:r>
            <a:r>
              <a:rPr lang="ru-RU" dirty="0" err="1">
                <a:latin typeface="Arial" charset="0"/>
                <a:cs typeface="+mn-cs"/>
              </a:rPr>
              <a:t>компонентів</a:t>
            </a:r>
            <a:r>
              <a:rPr lang="ru-RU" dirty="0">
                <a:latin typeface="Arial" charset="0"/>
                <a:cs typeface="+mn-cs"/>
              </a:rPr>
              <a:t>, а </a:t>
            </a:r>
            <a:r>
              <a:rPr lang="ru-RU" dirty="0" err="1">
                <a:latin typeface="Arial" charset="0"/>
                <a:cs typeface="+mn-cs"/>
              </a:rPr>
              <a:t>також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присутність</a:t>
            </a:r>
            <a:r>
              <a:rPr lang="ru-RU" dirty="0">
                <a:latin typeface="Arial" charset="0"/>
                <a:cs typeface="+mn-cs"/>
              </a:rPr>
              <a:t> в </a:t>
            </a:r>
            <a:r>
              <a:rPr lang="ru-RU" dirty="0" err="1">
                <a:latin typeface="Arial" charset="0"/>
                <a:cs typeface="+mn-cs"/>
              </a:rPr>
              <a:t>деяких</a:t>
            </a:r>
            <a:r>
              <a:rPr lang="ru-RU" dirty="0">
                <a:latin typeface="Arial" charset="0"/>
                <a:cs typeface="+mn-cs"/>
              </a:rPr>
              <a:t> з них </a:t>
            </a:r>
            <a:r>
              <a:rPr lang="ru-RU" dirty="0" err="1">
                <a:latin typeface="Arial" charset="0"/>
                <a:cs typeface="+mn-cs"/>
              </a:rPr>
              <a:t>консервантів</a:t>
            </a:r>
            <a:r>
              <a:rPr lang="ru-RU" dirty="0">
                <a:latin typeface="Arial" charset="0"/>
                <a:cs typeface="+mn-cs"/>
              </a:rPr>
              <a:t>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перешкоджають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виявленню</a:t>
            </a:r>
            <a:r>
              <a:rPr lang="ru-RU" dirty="0">
                <a:latin typeface="Arial" charset="0"/>
                <a:cs typeface="+mn-cs"/>
              </a:rPr>
              <a:t> мікроорганізмів.</a:t>
            </a:r>
          </a:p>
          <a:p>
            <a:pPr algn="just" eaLnBrk="1" hangingPunct="1">
              <a:defRPr/>
            </a:pP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Випереджаюче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зростання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супутньої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мікрофлори</a:t>
            </a:r>
            <a:r>
              <a:rPr lang="ru-RU" dirty="0">
                <a:latin typeface="Arial" charset="0"/>
                <a:cs typeface="+mn-cs"/>
              </a:rPr>
              <a:t>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утруднює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визначення</a:t>
            </a:r>
            <a:r>
              <a:rPr lang="ru-RU" dirty="0">
                <a:latin typeface="Arial" charset="0"/>
                <a:cs typeface="+mn-cs"/>
              </a:rPr>
              <a:t> мікроорганізмів-</a:t>
            </a:r>
            <a:r>
              <a:rPr lang="ru-RU" dirty="0" err="1">
                <a:latin typeface="Arial" charset="0"/>
                <a:cs typeface="+mn-cs"/>
              </a:rPr>
              <a:t>контамінантів</a:t>
            </a:r>
            <a:r>
              <a:rPr lang="ru-RU" dirty="0">
                <a:latin typeface="Arial" charset="0"/>
                <a:cs typeface="+mn-cs"/>
              </a:rPr>
              <a:t>.</a:t>
            </a:r>
          </a:p>
          <a:p>
            <a:pPr algn="just" eaLnBrk="1" hangingPunct="1">
              <a:defRPr/>
            </a:pPr>
            <a:r>
              <a:rPr lang="ru-RU" dirty="0">
                <a:latin typeface="Arial" charset="0"/>
                <a:cs typeface="+mn-cs"/>
              </a:rPr>
              <a:t> Можливість </a:t>
            </a:r>
            <a:r>
              <a:rPr lang="ru-RU" dirty="0" err="1">
                <a:latin typeface="Arial" charset="0"/>
                <a:cs typeface="+mn-cs"/>
              </a:rPr>
              <a:t>присутності</a:t>
            </a:r>
            <a:r>
              <a:rPr lang="ru-RU" dirty="0">
                <a:latin typeface="Arial" charset="0"/>
                <a:cs typeface="+mn-cs"/>
              </a:rPr>
              <a:t> в </a:t>
            </a:r>
            <a:r>
              <a:rPr lang="ru-RU" dirty="0" err="1">
                <a:latin typeface="Arial" charset="0"/>
                <a:cs typeface="+mn-cs"/>
              </a:rPr>
              <a:t>аналітичних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зразках</a:t>
            </a:r>
            <a:r>
              <a:rPr lang="ru-RU" dirty="0">
                <a:latin typeface="Arial" charset="0"/>
                <a:cs typeface="+mn-cs"/>
              </a:rPr>
              <a:t> мікроорганізмів в «</a:t>
            </a:r>
            <a:r>
              <a:rPr lang="ru-RU" dirty="0" err="1">
                <a:latin typeface="Arial" charset="0"/>
                <a:cs typeface="+mn-cs"/>
              </a:rPr>
              <a:t>стресовому</a:t>
            </a:r>
            <a:r>
              <a:rPr lang="ru-RU" dirty="0">
                <a:latin typeface="Arial" charset="0"/>
                <a:cs typeface="+mn-cs"/>
              </a:rPr>
              <a:t>» </a:t>
            </a:r>
            <a:r>
              <a:rPr lang="ru-RU" dirty="0" err="1">
                <a:latin typeface="Arial" charset="0"/>
                <a:cs typeface="+mn-cs"/>
              </a:rPr>
              <a:t>стані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під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впливом</a:t>
            </a:r>
            <a:r>
              <a:rPr lang="ru-RU" dirty="0">
                <a:latin typeface="Arial" charset="0"/>
                <a:cs typeface="+mn-cs"/>
              </a:rPr>
              <a:t> умов </a:t>
            </a:r>
            <a:r>
              <a:rPr lang="ru-RU" dirty="0" err="1">
                <a:latin typeface="Arial" charset="0"/>
                <a:cs typeface="+mn-cs"/>
              </a:rPr>
              <a:t>технологічного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процесу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виробництва</a:t>
            </a:r>
            <a:r>
              <a:rPr lang="ru-RU" dirty="0">
                <a:latin typeface="Arial" charset="0"/>
                <a:cs typeface="+mn-cs"/>
              </a:rPr>
              <a:t> ЛЗ, і </a:t>
            </a:r>
            <a:r>
              <a:rPr lang="ru-RU" dirty="0" err="1">
                <a:latin typeface="Arial" charset="0"/>
                <a:cs typeface="+mn-cs"/>
              </a:rPr>
              <a:t>нерівномірний</a:t>
            </a:r>
            <a:r>
              <a:rPr lang="ru-RU" dirty="0">
                <a:latin typeface="Arial" charset="0"/>
                <a:cs typeface="+mn-cs"/>
              </a:rPr>
              <a:t> розподіл </a:t>
            </a:r>
            <a:r>
              <a:rPr lang="ru-RU" dirty="0" err="1">
                <a:latin typeface="Arial" charset="0"/>
                <a:cs typeface="+mn-cs"/>
              </a:rPr>
              <a:t>контамінантів</a:t>
            </a:r>
            <a:r>
              <a:rPr lang="ru-RU" dirty="0">
                <a:latin typeface="Arial" charset="0"/>
                <a:cs typeface="+mn-cs"/>
              </a:rPr>
              <a:t> в </a:t>
            </a:r>
            <a:r>
              <a:rPr lang="ru-RU" dirty="0" err="1">
                <a:latin typeface="Arial" charset="0"/>
                <a:cs typeface="+mn-cs"/>
              </a:rPr>
              <a:t>зразках</a:t>
            </a:r>
            <a:r>
              <a:rPr lang="ru-RU" dirty="0">
                <a:latin typeface="Arial" charset="0"/>
                <a:cs typeface="+mn-cs"/>
              </a:rPr>
              <a:t>.</a:t>
            </a:r>
          </a:p>
          <a:p>
            <a:pPr algn="just" eaLnBrk="1" hangingPunct="1">
              <a:defRPr/>
            </a:pPr>
            <a:r>
              <a:rPr lang="ru-RU" dirty="0" err="1">
                <a:latin typeface="Arial" charset="0"/>
                <a:cs typeface="+mn-cs"/>
              </a:rPr>
              <a:t>Серед</a:t>
            </a:r>
            <a:r>
              <a:rPr lang="ru-RU" dirty="0">
                <a:latin typeface="Arial" charset="0"/>
                <a:cs typeface="+mn-cs"/>
              </a:rPr>
              <a:t> показників,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характеризують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якість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ліків</a:t>
            </a:r>
            <a:r>
              <a:rPr lang="ru-RU" dirty="0">
                <a:latin typeface="Arial" charset="0"/>
                <a:cs typeface="+mn-cs"/>
              </a:rPr>
              <a:t> - таблеток, капсул, </a:t>
            </a:r>
            <a:r>
              <a:rPr lang="ru-RU" dirty="0" err="1">
                <a:latin typeface="Arial" charset="0"/>
                <a:cs typeface="+mn-cs"/>
              </a:rPr>
              <a:t>розчинів</a:t>
            </a:r>
            <a:r>
              <a:rPr lang="ru-RU" dirty="0">
                <a:latin typeface="Arial" charset="0"/>
                <a:cs typeface="+mn-cs"/>
              </a:rPr>
              <a:t>, мазей і т.п., </a:t>
            </a:r>
            <a:r>
              <a:rPr lang="ru-RU" dirty="0" err="1">
                <a:latin typeface="Arial" charset="0"/>
                <a:cs typeface="+mn-cs"/>
              </a:rPr>
              <a:t>що</a:t>
            </a:r>
            <a:r>
              <a:rPr lang="ru-RU" dirty="0">
                <a:latin typeface="Arial" charset="0"/>
                <a:cs typeface="+mn-cs"/>
              </a:rPr>
              <a:t> не </a:t>
            </a:r>
            <a:r>
              <a:rPr lang="ru-RU" dirty="0" err="1">
                <a:latin typeface="Arial" charset="0"/>
                <a:cs typeface="+mn-cs"/>
              </a:rPr>
              <a:t>стерилізують</a:t>
            </a:r>
            <a:r>
              <a:rPr lang="ru-RU" dirty="0">
                <a:latin typeface="Arial" charset="0"/>
                <a:cs typeface="+mn-cs"/>
              </a:rPr>
              <a:t> в </a:t>
            </a:r>
            <a:r>
              <a:rPr lang="ru-RU" dirty="0" err="1">
                <a:latin typeface="Arial" charset="0"/>
                <a:cs typeface="+mn-cs"/>
              </a:rPr>
              <a:t>процесі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виробництва</a:t>
            </a:r>
            <a:r>
              <a:rPr lang="ru-RU" dirty="0">
                <a:latin typeface="Arial" charset="0"/>
                <a:cs typeface="+mn-cs"/>
              </a:rPr>
              <a:t>, є їх </a:t>
            </a:r>
            <a:r>
              <a:rPr lang="ru-RU" dirty="0" err="1">
                <a:latin typeface="Arial" charset="0"/>
                <a:cs typeface="+mn-cs"/>
              </a:rPr>
              <a:t>мікробіологічна</a:t>
            </a:r>
            <a:r>
              <a:rPr lang="ru-RU" dirty="0">
                <a:latin typeface="Arial" charset="0"/>
                <a:cs typeface="+mn-cs"/>
              </a:rPr>
              <a:t> чистота. </a:t>
            </a:r>
            <a:r>
              <a:rPr lang="ru-RU" dirty="0" err="1">
                <a:latin typeface="Arial" charset="0"/>
                <a:cs typeface="+mn-cs"/>
              </a:rPr>
              <a:t>Лікарські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препарати</a:t>
            </a:r>
            <a:r>
              <a:rPr lang="ru-RU" dirty="0">
                <a:latin typeface="Arial" charset="0"/>
                <a:cs typeface="+mn-cs"/>
              </a:rPr>
              <a:t>, до </a:t>
            </a:r>
            <a:r>
              <a:rPr lang="ru-RU" dirty="0" err="1">
                <a:latin typeface="Arial" charset="0"/>
                <a:cs typeface="+mn-cs"/>
              </a:rPr>
              <a:t>яких</a:t>
            </a:r>
            <a:r>
              <a:rPr lang="ru-RU" dirty="0">
                <a:latin typeface="Arial" charset="0"/>
                <a:cs typeface="+mn-cs"/>
              </a:rPr>
              <a:t> не </a:t>
            </a:r>
            <a:r>
              <a:rPr lang="ru-RU" dirty="0" err="1">
                <a:latin typeface="Arial" charset="0"/>
                <a:cs typeface="+mn-cs"/>
              </a:rPr>
              <a:t>пред'являються</a:t>
            </a:r>
            <a:r>
              <a:rPr lang="ru-RU" dirty="0">
                <a:latin typeface="Arial" charset="0"/>
                <a:cs typeface="+mn-cs"/>
              </a:rPr>
              <a:t> </a:t>
            </a:r>
            <a:r>
              <a:rPr lang="ru-RU" dirty="0" err="1">
                <a:latin typeface="Arial" charset="0"/>
                <a:cs typeface="+mn-cs"/>
              </a:rPr>
              <a:t>вимоги</a:t>
            </a:r>
            <a:r>
              <a:rPr lang="ru-RU" dirty="0">
                <a:latin typeface="Arial" charset="0"/>
                <a:cs typeface="+mn-cs"/>
              </a:rPr>
              <a:t> по </a:t>
            </a:r>
            <a:r>
              <a:rPr lang="ru-RU" dirty="0" err="1">
                <a:latin typeface="Arial" charset="0"/>
                <a:cs typeface="+mn-cs"/>
              </a:rPr>
              <a:t>стерильності</a:t>
            </a:r>
            <a:r>
              <a:rPr lang="ru-RU" dirty="0">
                <a:latin typeface="Arial" charset="0"/>
                <a:cs typeface="+mn-cs"/>
              </a:rPr>
              <a:t>, як правило, </a:t>
            </a:r>
            <a:r>
              <a:rPr lang="ru-RU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контамінірованні</a:t>
            </a: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мікроорганізмами.</a:t>
            </a:r>
          </a:p>
        </p:txBody>
      </p:sp>
    </p:spTree>
    <p:extLst>
      <p:ext uri="{BB962C8B-B14F-4D97-AF65-F5344CB8AC3E}">
        <p14:creationId xmlns:p14="http://schemas.microsoft.com/office/powerpoint/2010/main" val="230176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179388" y="188913"/>
            <a:ext cx="8713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4819" name="Прямоугольник 2"/>
          <p:cNvSpPr>
            <a:spLocks noChangeArrowheads="1"/>
          </p:cNvSpPr>
          <p:nvPr/>
        </p:nvSpPr>
        <p:spPr bwMode="auto">
          <a:xfrm>
            <a:off x="323850" y="188913"/>
            <a:ext cx="80645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 Наявність в лікарських препаратів мікроорганізмів небажано в зв'язку з ризиком інфікування хворого (при контамінації препарату патогенною мікрофлорою) і можливі зміни фізико-хімічних властивостей (при перевищенні допустимої кількості сапрофітних бактерій). У нестерильних лікарських препаратів частіше є сапрофітні бактерії, які поширені в повітрі, воді, ґрунті, на рослинних рештках, і є рідкісні випадки виявлення патогенних мікроорганізмів.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Мікробної псування піддаються готові лікарські форми: сухі (порошки, збори), рідкі (мікстури, настої, відвари, краплі), м'які (мазі, пасти, кульки, свічки) і стерильні ін'єкційні препарати. Ліки з високим обсімененіням мікробами, особливо патогенними, можуть викликати інфекційні захворювання у людей.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Деякі види мікроорганізмів продукують токсини і можуть викликати не тільки псування сировини і допоміжних речовин, але і зробити їх шкідливими для людини в тому випадку, якщо вони розвиваються в умовах, що підтримують токсікоутворення.</a:t>
            </a:r>
          </a:p>
        </p:txBody>
      </p:sp>
    </p:spTree>
    <p:extLst>
      <p:ext uri="{BB962C8B-B14F-4D97-AF65-F5344CB8AC3E}">
        <p14:creationId xmlns:p14="http://schemas.microsoft.com/office/powerpoint/2010/main" val="587496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250825" y="115888"/>
            <a:ext cx="489743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мікробної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чистоти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- один з основних показників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показником</a:t>
            </a: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ділять</a:t>
            </a: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на:</a:t>
            </a:r>
          </a:p>
          <a:p>
            <a:pPr algn="just" eaLnBrk="1" hangingPunct="1">
              <a:defRPr/>
            </a:pP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Стерильні</a:t>
            </a:r>
            <a:r>
              <a:rPr lang="ru-RU" alt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життєздатних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мікроорганізмів (~ 20%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ЛЗ);</a:t>
            </a:r>
          </a:p>
          <a:p>
            <a:pPr algn="just" eaLnBrk="1" hangingPunct="1">
              <a:defRPr/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alt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Нестерильні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мікроорганізмів,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якісним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складом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і способу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препарату і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нормується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відповідною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документацією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(~ 80%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ЛЗ).</a:t>
            </a:r>
          </a:p>
        </p:txBody>
      </p:sp>
      <p:pic>
        <p:nvPicPr>
          <p:cNvPr id="3584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81300"/>
            <a:ext cx="3313112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04813"/>
            <a:ext cx="3529012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96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988" y="260350"/>
            <a:ext cx="8785225" cy="6248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000" dirty="0" err="1">
                <a:latin typeface="Arial" charset="0"/>
                <a:cs typeface="+mn-cs"/>
              </a:rPr>
              <a:t>Ознаками</a:t>
            </a:r>
            <a:r>
              <a:rPr lang="ru-RU" sz="2000" dirty="0">
                <a:latin typeface="Arial" charset="0"/>
                <a:cs typeface="+mn-cs"/>
              </a:rPr>
              <a:t> наявності мікроорганізмів </a:t>
            </a:r>
            <a:r>
              <a:rPr lang="ru-RU" sz="2000" dirty="0" err="1">
                <a:latin typeface="Arial" charset="0"/>
                <a:cs typeface="+mn-cs"/>
              </a:rPr>
              <a:t>можуть</a:t>
            </a:r>
            <a:r>
              <a:rPr lang="ru-RU" sz="2000" dirty="0">
                <a:latin typeface="Arial" charset="0"/>
                <a:cs typeface="+mn-cs"/>
              </a:rPr>
              <a:t> бути </a:t>
            </a:r>
            <a:r>
              <a:rPr lang="ru-RU" sz="2000" dirty="0" err="1">
                <a:latin typeface="Arial" charset="0"/>
                <a:cs typeface="+mn-cs"/>
              </a:rPr>
              <a:t>поява</a:t>
            </a:r>
            <a:r>
              <a:rPr lang="ru-RU" sz="2000" dirty="0">
                <a:latin typeface="Arial" charset="0"/>
                <a:cs typeface="+mn-cs"/>
              </a:rPr>
              <a:t> осаду, </a:t>
            </a:r>
            <a:r>
              <a:rPr lang="ru-RU" sz="2000" dirty="0" err="1">
                <a:latin typeface="Arial" charset="0"/>
                <a:cs typeface="+mn-cs"/>
              </a:rPr>
              <a:t>каламуті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плівки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газоутворення</a:t>
            </a:r>
            <a:r>
              <a:rPr lang="ru-RU" sz="2000" dirty="0">
                <a:latin typeface="Arial" charset="0"/>
                <a:cs typeface="+mn-cs"/>
              </a:rPr>
              <a:t> в </a:t>
            </a:r>
            <a:r>
              <a:rPr lang="ru-RU" sz="2000" dirty="0" err="1">
                <a:latin typeface="Arial" charset="0"/>
                <a:cs typeface="+mn-cs"/>
              </a:rPr>
              <a:t>рідких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лікарських</a:t>
            </a:r>
            <a:r>
              <a:rPr lang="ru-RU" sz="2000" dirty="0">
                <a:latin typeface="Arial" charset="0"/>
                <a:cs typeface="+mn-cs"/>
              </a:rPr>
              <a:t> формах, </a:t>
            </a:r>
            <a:r>
              <a:rPr lang="ru-RU" sz="2000" dirty="0" err="1">
                <a:latin typeface="Arial" charset="0"/>
                <a:cs typeface="+mn-cs"/>
              </a:rPr>
              <a:t>зміни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кольору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внаслідок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окислення</a:t>
            </a:r>
            <a:r>
              <a:rPr lang="ru-RU" sz="2000" dirty="0">
                <a:latin typeface="Arial" charset="0"/>
                <a:cs typeface="+mn-cs"/>
              </a:rPr>
              <a:t> або освіти </a:t>
            </a:r>
            <a:r>
              <a:rPr lang="ru-RU" sz="2000" dirty="0" err="1">
                <a:latin typeface="Arial" charset="0"/>
                <a:cs typeface="+mn-cs"/>
              </a:rPr>
              <a:t>пігментів</a:t>
            </a:r>
            <a:r>
              <a:rPr lang="ru-RU" sz="2000" dirty="0">
                <a:latin typeface="Arial" charset="0"/>
                <a:cs typeface="+mn-cs"/>
              </a:rPr>
              <a:t>. На твердих </a:t>
            </a:r>
            <a:r>
              <a:rPr lang="ru-RU" sz="2000" dirty="0" err="1">
                <a:latin typeface="Arial" charset="0"/>
                <a:cs typeface="+mn-cs"/>
              </a:rPr>
              <a:t>лікарських</a:t>
            </a:r>
            <a:r>
              <a:rPr lang="ru-RU" sz="2000" dirty="0">
                <a:latin typeface="Arial" charset="0"/>
                <a:cs typeface="+mn-cs"/>
              </a:rPr>
              <a:t> формах </a:t>
            </a:r>
            <a:r>
              <a:rPr lang="ru-RU" sz="2000" dirty="0" err="1">
                <a:latin typeface="Arial" charset="0"/>
                <a:cs typeface="+mn-cs"/>
              </a:rPr>
              <a:t>можуть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з'явитися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колонії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бактерій</a:t>
            </a:r>
            <a:r>
              <a:rPr lang="ru-RU" sz="2000" dirty="0">
                <a:latin typeface="Arial" charset="0"/>
                <a:cs typeface="+mn-cs"/>
              </a:rPr>
              <a:t> і </a:t>
            </a:r>
            <a:r>
              <a:rPr lang="ru-RU" sz="2000" dirty="0" err="1">
                <a:latin typeface="Arial" charset="0"/>
                <a:cs typeface="+mn-cs"/>
              </a:rPr>
              <a:t>грибів</a:t>
            </a:r>
            <a:r>
              <a:rPr lang="ru-RU" sz="2000" dirty="0">
                <a:latin typeface="Arial" charset="0"/>
                <a:cs typeface="+mn-cs"/>
              </a:rPr>
              <a:t>. </a:t>
            </a:r>
            <a:r>
              <a:rPr lang="ru-RU" sz="2000" dirty="0" err="1">
                <a:latin typeface="Arial" charset="0"/>
                <a:cs typeface="+mn-cs"/>
              </a:rPr>
              <a:t>Мікроорганізми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можуть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викликати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зміну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консистенції</a:t>
            </a:r>
            <a:r>
              <a:rPr lang="ru-RU" sz="2000" dirty="0">
                <a:latin typeface="Arial" charset="0"/>
                <a:cs typeface="+mn-cs"/>
              </a:rPr>
              <a:t> речовин, </a:t>
            </a:r>
            <a:r>
              <a:rPr lang="ru-RU" sz="2000" dirty="0" err="1">
                <a:latin typeface="Arial" charset="0"/>
                <a:cs typeface="+mn-cs"/>
              </a:rPr>
              <a:t>смакових</a:t>
            </a:r>
            <a:r>
              <a:rPr lang="ru-RU" sz="2000" dirty="0">
                <a:latin typeface="Arial" charset="0"/>
                <a:cs typeface="+mn-cs"/>
              </a:rPr>
              <a:t> властивостей, запаху </a:t>
            </a:r>
            <a:r>
              <a:rPr lang="ru-RU" sz="2000" dirty="0" err="1">
                <a:latin typeface="Arial" charset="0"/>
                <a:cs typeface="+mn-cs"/>
              </a:rPr>
              <a:t>ліків</a:t>
            </a:r>
            <a:r>
              <a:rPr lang="ru-RU" sz="2000" dirty="0">
                <a:latin typeface="Arial" charset="0"/>
                <a:cs typeface="+mn-cs"/>
              </a:rPr>
              <a:t>. </a:t>
            </a:r>
            <a:r>
              <a:rPr lang="ru-RU" sz="2000" dirty="0" err="1">
                <a:latin typeface="Arial" charset="0"/>
                <a:cs typeface="+mn-cs"/>
              </a:rPr>
              <a:t>Основні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джерела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мікробної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контамінації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лікарських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препаратів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можна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розділити</a:t>
            </a:r>
            <a:r>
              <a:rPr lang="ru-RU" sz="2000" dirty="0">
                <a:latin typeface="Arial" charset="0"/>
                <a:cs typeface="+mn-cs"/>
              </a:rPr>
              <a:t> на</a:t>
            </a: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екзогенні</a:t>
            </a: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dirty="0">
                <a:latin typeface="Arial" charset="0"/>
                <a:cs typeface="+mn-cs"/>
              </a:rPr>
              <a:t>та </a:t>
            </a:r>
            <a:r>
              <a:rPr lang="ru-RU" sz="2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ендогенні</a:t>
            </a:r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.</a:t>
            </a:r>
          </a:p>
          <a:p>
            <a:pPr algn="just" eaLnBrk="1" hangingPunct="1">
              <a:defRPr/>
            </a:pPr>
            <a:r>
              <a:rPr lang="ru-RU" sz="2000" dirty="0">
                <a:latin typeface="Arial" charset="0"/>
                <a:cs typeface="+mn-cs"/>
              </a:rPr>
              <a:t>При </a:t>
            </a:r>
            <a:r>
              <a:rPr lang="ru-RU" sz="2000" b="1" i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екзогенної</a:t>
            </a:r>
            <a:r>
              <a:rPr lang="ru-RU" sz="20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b="1" i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контамінації</a:t>
            </a:r>
            <a:r>
              <a:rPr lang="ru-RU" sz="20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мікроорганізми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проникають</a:t>
            </a:r>
            <a:r>
              <a:rPr lang="ru-RU" sz="2000" dirty="0">
                <a:latin typeface="Arial" charset="0"/>
                <a:cs typeface="+mn-cs"/>
              </a:rPr>
              <a:t> в препарат </a:t>
            </a:r>
            <a:r>
              <a:rPr lang="ru-RU" sz="2000" dirty="0" err="1">
                <a:latin typeface="Arial" charset="0"/>
                <a:cs typeface="+mn-cs"/>
              </a:rPr>
              <a:t>внаслідок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забруднення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виробничих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приміщень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повітря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обладнання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інвентарю</a:t>
            </a:r>
            <a:r>
              <a:rPr lang="ru-RU" sz="2000" dirty="0">
                <a:latin typeface="Arial" charset="0"/>
                <a:cs typeface="+mn-cs"/>
              </a:rPr>
              <a:t> та </a:t>
            </a:r>
            <a:r>
              <a:rPr lang="ru-RU" sz="2000" dirty="0" err="1">
                <a:latin typeface="Arial" charset="0"/>
                <a:cs typeface="+mn-cs"/>
              </a:rPr>
              <a:t>технологічного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одягу</a:t>
            </a:r>
            <a:r>
              <a:rPr lang="ru-RU" sz="2000" dirty="0">
                <a:latin typeface="Arial" charset="0"/>
                <a:cs typeface="+mn-cs"/>
              </a:rPr>
              <a:t>, а </a:t>
            </a:r>
            <a:r>
              <a:rPr lang="ru-RU" sz="2000" dirty="0" err="1">
                <a:latin typeface="Arial" charset="0"/>
                <a:cs typeface="+mn-cs"/>
              </a:rPr>
              <a:t>також</a:t>
            </a:r>
            <a:r>
              <a:rPr lang="ru-RU" sz="2000" dirty="0">
                <a:latin typeface="Arial" charset="0"/>
                <a:cs typeface="+mn-cs"/>
              </a:rPr>
              <a:t> в </a:t>
            </a:r>
            <a:r>
              <a:rPr lang="ru-RU" sz="2000" dirty="0" err="1">
                <a:latin typeface="Arial" charset="0"/>
                <a:cs typeface="+mn-cs"/>
              </a:rPr>
              <a:t>разі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недотримання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особистої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гігієни</a:t>
            </a:r>
            <a:r>
              <a:rPr lang="ru-RU" sz="2000" dirty="0">
                <a:latin typeface="Arial" charset="0"/>
                <a:cs typeface="+mn-cs"/>
              </a:rPr>
              <a:t> персоналом, </a:t>
            </a:r>
            <a:r>
              <a:rPr lang="ru-RU" sz="2000" dirty="0" err="1">
                <a:latin typeface="Arial" charset="0"/>
                <a:cs typeface="+mn-cs"/>
              </a:rPr>
              <a:t>безпосередньо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зайнятим</a:t>
            </a:r>
            <a:r>
              <a:rPr lang="ru-RU" sz="2000" dirty="0">
                <a:latin typeface="Arial" charset="0"/>
                <a:cs typeface="+mn-cs"/>
              </a:rPr>
              <a:t> в </a:t>
            </a:r>
            <a:r>
              <a:rPr lang="ru-RU" sz="2000" dirty="0" err="1">
                <a:latin typeface="Arial" charset="0"/>
                <a:cs typeface="+mn-cs"/>
              </a:rPr>
              <a:t>технологічному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процесі</a:t>
            </a:r>
            <a:r>
              <a:rPr lang="ru-RU" sz="2000" dirty="0">
                <a:latin typeface="Arial" charset="0"/>
                <a:cs typeface="+mn-cs"/>
              </a:rPr>
              <a:t>. </a:t>
            </a:r>
            <a:r>
              <a:rPr lang="ru-RU" sz="2000" dirty="0" err="1">
                <a:latin typeface="Arial" charset="0"/>
                <a:cs typeface="+mn-cs"/>
              </a:rPr>
              <a:t>Внаслідок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екзогенної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контамінації</a:t>
            </a:r>
            <a:r>
              <a:rPr lang="ru-RU" sz="2000" dirty="0">
                <a:latin typeface="Arial" charset="0"/>
                <a:cs typeface="+mn-cs"/>
              </a:rPr>
              <a:t> в препарат </a:t>
            </a:r>
            <a:r>
              <a:rPr lang="ru-RU" sz="2000" dirty="0" err="1">
                <a:latin typeface="Arial" charset="0"/>
                <a:cs typeface="+mn-cs"/>
              </a:rPr>
              <a:t>може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проникнути</a:t>
            </a:r>
            <a:r>
              <a:rPr lang="ru-RU" sz="2000" dirty="0">
                <a:latin typeface="Arial" charset="0"/>
                <a:cs typeface="+mn-cs"/>
              </a:rPr>
              <a:t> 60-80% мікроорганізмів, </a:t>
            </a:r>
            <a:r>
              <a:rPr lang="ru-RU" sz="2000" dirty="0" err="1">
                <a:latin typeface="Arial" charset="0"/>
                <a:cs typeface="+mn-cs"/>
              </a:rPr>
              <a:t>що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знаходяться</a:t>
            </a:r>
            <a:r>
              <a:rPr lang="ru-RU" sz="2000" dirty="0">
                <a:latin typeface="Arial" charset="0"/>
                <a:cs typeface="+mn-cs"/>
              </a:rPr>
              <a:t> у </a:t>
            </a:r>
            <a:r>
              <a:rPr lang="ru-RU" sz="2000" dirty="0" err="1">
                <a:latin typeface="Arial" charset="0"/>
                <a:cs typeface="+mn-cs"/>
              </a:rPr>
              <a:t>виробничому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оточенні</a:t>
            </a:r>
            <a:r>
              <a:rPr lang="ru-RU" sz="2000" dirty="0">
                <a:latin typeface="Arial" charset="0"/>
                <a:cs typeface="+mn-cs"/>
              </a:rPr>
              <a:t>.</a:t>
            </a:r>
          </a:p>
          <a:p>
            <a:pPr algn="just" eaLnBrk="1" hangingPunct="1">
              <a:defRPr/>
            </a:pPr>
            <a:r>
              <a:rPr lang="ru-RU" sz="2000" dirty="0" err="1">
                <a:latin typeface="Arial" charset="0"/>
                <a:cs typeface="+mn-cs"/>
              </a:rPr>
              <a:t>Основними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джерелами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b="1" i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ендогенної</a:t>
            </a:r>
            <a:r>
              <a:rPr lang="ru-RU" sz="20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b="1" i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контамінації</a:t>
            </a:r>
            <a:r>
              <a:rPr lang="ru-RU" sz="20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000" dirty="0">
                <a:latin typeface="Arial" charset="0"/>
                <a:cs typeface="+mn-cs"/>
              </a:rPr>
              <a:t>є </a:t>
            </a:r>
            <a:r>
              <a:rPr lang="ru-RU" sz="2000" dirty="0" err="1">
                <a:latin typeface="Arial" charset="0"/>
                <a:cs typeface="+mn-cs"/>
              </a:rPr>
              <a:t>сировина</a:t>
            </a:r>
            <a:r>
              <a:rPr lang="ru-RU" sz="2000" dirty="0">
                <a:latin typeface="Arial" charset="0"/>
                <a:cs typeface="+mn-cs"/>
              </a:rPr>
              <a:t> (</a:t>
            </a:r>
            <a:r>
              <a:rPr lang="ru-RU" sz="2000" dirty="0" err="1">
                <a:latin typeface="Arial" charset="0"/>
                <a:cs typeface="+mn-cs"/>
              </a:rPr>
              <a:t>діючі</a:t>
            </a:r>
            <a:r>
              <a:rPr lang="ru-RU" sz="2000" dirty="0">
                <a:latin typeface="Arial" charset="0"/>
                <a:cs typeface="+mn-cs"/>
              </a:rPr>
              <a:t> та </a:t>
            </a:r>
            <a:r>
              <a:rPr lang="ru-RU" sz="2000" dirty="0" err="1">
                <a:latin typeface="Arial" charset="0"/>
                <a:cs typeface="+mn-cs"/>
              </a:rPr>
              <a:t>допоміжні</a:t>
            </a:r>
            <a:r>
              <a:rPr lang="ru-RU" sz="2000" dirty="0">
                <a:latin typeface="Arial" charset="0"/>
                <a:cs typeface="+mn-cs"/>
              </a:rPr>
              <a:t> речовини), вода і </a:t>
            </a:r>
            <a:r>
              <a:rPr lang="ru-RU" sz="2000" dirty="0" err="1">
                <a:latin typeface="Arial" charset="0"/>
                <a:cs typeface="+mn-cs"/>
              </a:rPr>
              <a:t>первинна</a:t>
            </a:r>
            <a:r>
              <a:rPr lang="ru-RU" sz="2000" dirty="0">
                <a:latin typeface="Arial" charset="0"/>
                <a:cs typeface="+mn-cs"/>
              </a:rPr>
              <a:t> упаковка. Причиною </a:t>
            </a:r>
            <a:r>
              <a:rPr lang="ru-RU" sz="2000" dirty="0" err="1">
                <a:latin typeface="Arial" charset="0"/>
                <a:cs typeface="+mn-cs"/>
              </a:rPr>
              <a:t>мікробної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контамінації</a:t>
            </a:r>
            <a:r>
              <a:rPr lang="ru-RU" sz="2000" dirty="0">
                <a:latin typeface="Arial" charset="0"/>
                <a:cs typeface="+mn-cs"/>
              </a:rPr>
              <a:t> часто є </a:t>
            </a:r>
            <a:r>
              <a:rPr lang="ru-RU" sz="2000" dirty="0" err="1">
                <a:latin typeface="Arial" charset="0"/>
                <a:cs typeface="+mn-cs"/>
              </a:rPr>
              <a:t>сировина</a:t>
            </a:r>
            <a:r>
              <a:rPr lang="ru-RU" sz="2000" dirty="0">
                <a:latin typeface="Arial" charset="0"/>
                <a:cs typeface="+mn-cs"/>
              </a:rPr>
              <a:t> природного </a:t>
            </a:r>
            <a:r>
              <a:rPr lang="ru-RU" sz="2000" dirty="0" err="1">
                <a:latin typeface="Arial" charset="0"/>
                <a:cs typeface="+mn-cs"/>
              </a:rPr>
              <a:t>походження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наприклад</a:t>
            </a:r>
            <a:r>
              <a:rPr lang="ru-RU" sz="2000" dirty="0">
                <a:latin typeface="Arial" charset="0"/>
                <a:cs typeface="+mn-cs"/>
              </a:rPr>
              <a:t>, желатин, </a:t>
            </a:r>
            <a:r>
              <a:rPr lang="ru-RU" sz="2000" dirty="0" err="1">
                <a:latin typeface="Arial" charset="0"/>
                <a:cs typeface="+mn-cs"/>
              </a:rPr>
              <a:t>крохмаль</a:t>
            </a:r>
            <a:r>
              <a:rPr lang="ru-RU" sz="2000" dirty="0">
                <a:latin typeface="Arial" charset="0"/>
                <a:cs typeface="+mn-cs"/>
              </a:rPr>
              <a:t>, </a:t>
            </a:r>
            <a:r>
              <a:rPr lang="ru-RU" sz="2000" dirty="0" err="1">
                <a:latin typeface="Arial" charset="0"/>
                <a:cs typeface="+mn-cs"/>
              </a:rPr>
              <a:t>цукор</a:t>
            </a:r>
            <a:r>
              <a:rPr lang="ru-RU" sz="2000" dirty="0">
                <a:latin typeface="Arial" charset="0"/>
                <a:cs typeface="+mn-cs"/>
              </a:rPr>
              <a:t>, тальк, пепсин, панкреатин та </a:t>
            </a:r>
            <a:r>
              <a:rPr lang="ru-RU" sz="2000" dirty="0" err="1">
                <a:latin typeface="Arial" charset="0"/>
                <a:cs typeface="+mn-cs"/>
              </a:rPr>
              <a:t>ін</a:t>
            </a:r>
            <a:r>
              <a:rPr lang="ru-RU" sz="2000" dirty="0">
                <a:latin typeface="Arial" charset="0"/>
                <a:cs typeface="+mn-cs"/>
              </a:rPr>
              <a:t>. </a:t>
            </a:r>
            <a:r>
              <a:rPr lang="ru-RU" sz="2000" dirty="0" err="1">
                <a:latin typeface="Arial" charset="0"/>
                <a:cs typeface="+mn-cs"/>
              </a:rPr>
              <a:t>Менш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забруднені</a:t>
            </a:r>
            <a:r>
              <a:rPr lang="ru-RU" sz="2000" dirty="0">
                <a:latin typeface="Arial" charset="0"/>
                <a:cs typeface="+mn-cs"/>
              </a:rPr>
              <a:t> мікроорганізмами </a:t>
            </a:r>
            <a:r>
              <a:rPr lang="ru-RU" sz="2000" dirty="0" err="1">
                <a:latin typeface="Arial" charset="0"/>
                <a:cs typeface="+mn-cs"/>
              </a:rPr>
              <a:t>синтетичні</a:t>
            </a:r>
            <a:r>
              <a:rPr lang="ru-RU" sz="2000" dirty="0">
                <a:latin typeface="Arial" charset="0"/>
                <a:cs typeface="+mn-cs"/>
              </a:rPr>
              <a:t> речовини, </a:t>
            </a:r>
            <a:r>
              <a:rPr lang="ru-RU" sz="2000" dirty="0" err="1">
                <a:latin typeface="Arial" charset="0"/>
                <a:cs typeface="+mn-cs"/>
              </a:rPr>
              <a:t>хоча</a:t>
            </a:r>
            <a:r>
              <a:rPr lang="ru-RU" sz="2000" dirty="0">
                <a:latin typeface="Arial" charset="0"/>
                <a:cs typeface="+mn-cs"/>
              </a:rPr>
              <a:t> </a:t>
            </a:r>
            <a:r>
              <a:rPr lang="ru-RU" sz="2000" dirty="0" err="1">
                <a:latin typeface="Arial" charset="0"/>
                <a:cs typeface="+mn-cs"/>
              </a:rPr>
              <a:t>серед</a:t>
            </a:r>
            <a:r>
              <a:rPr lang="ru-RU" sz="2000" dirty="0">
                <a:latin typeface="Arial" charset="0"/>
                <a:cs typeface="+mn-cs"/>
              </a:rPr>
              <a:t> них є і </a:t>
            </a:r>
            <a:r>
              <a:rPr lang="ru-RU" sz="2000" dirty="0" err="1">
                <a:latin typeface="Arial" charset="0"/>
                <a:cs typeface="+mn-cs"/>
              </a:rPr>
              <a:t>дуже</a:t>
            </a:r>
            <a:r>
              <a:rPr lang="ru-RU" sz="2000" dirty="0">
                <a:latin typeface="Arial" charset="0"/>
                <a:cs typeface="+mn-cs"/>
              </a:rPr>
              <a:t> контаміновані.  </a:t>
            </a:r>
          </a:p>
        </p:txBody>
      </p:sp>
    </p:spTree>
    <p:extLst>
      <p:ext uri="{BB962C8B-B14F-4D97-AF65-F5344CB8AC3E}">
        <p14:creationId xmlns:p14="http://schemas.microsoft.com/office/powerpoint/2010/main" val="627629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53988"/>
            <a:ext cx="8820150" cy="6108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ВООЗ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федерацією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рекомендовано ввести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запропонованою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схемою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препаратах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неприпустима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defRPr/>
            </a:pP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категорії препарату,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defRPr/>
            </a:pP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1-я </a:t>
            </a:r>
            <a:r>
              <a:rPr lang="ru-RU" sz="17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висуваються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парентеральні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офтальмологічні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при нормальному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марковані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algn="just" eaLnBrk="1" hangingPunct="1">
              <a:defRPr/>
            </a:pP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2-я </a:t>
            </a:r>
            <a:r>
              <a:rPr lang="ru-RU" sz="17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трансдермального,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інтравагінального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носа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рота,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інгаляцій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тих,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висуваються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в 1 г (мл)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аеробних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повинна бути не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10 2,</a:t>
            </a:r>
          </a:p>
          <a:p>
            <a:pPr algn="just" eaLnBrk="1" hangingPunct="1">
              <a:defRPr/>
            </a:pP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3-ю </a:t>
            </a:r>
            <a:r>
              <a:rPr lang="ru-RU" sz="17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категорію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орального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ректального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 1 г (мл)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аеробних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повинна бути не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10 3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10 2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цвілевих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дріжджових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препарату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рослинного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тваринного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 4,</a:t>
            </a:r>
          </a:p>
          <a:p>
            <a:pPr algn="just" eaLnBrk="1" hangingPunct="1">
              <a:defRPr/>
            </a:pP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4-категорія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 1 г (мл)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аеробних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повинна бути не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10 7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10 5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цвілевих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дріжджових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9495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576262"/>
          </a:xfrm>
        </p:spPr>
        <p:txBody>
          <a:bodyPr/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</a:t>
            </a:r>
            <a:endParaRPr lang="ru-RU" altLang="ru-RU" sz="3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620713"/>
            <a:ext cx="8351838" cy="5976937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sz="2800" dirty="0" err="1"/>
              <a:t>Основними</a:t>
            </a:r>
            <a:r>
              <a:rPr lang="ru-RU" sz="2800" dirty="0"/>
              <a:t> факторами,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впливають</a:t>
            </a:r>
            <a:r>
              <a:rPr lang="ru-RU" sz="2800" dirty="0"/>
              <a:t> на </a:t>
            </a:r>
            <a:r>
              <a:rPr lang="ru-RU" sz="2800" dirty="0" err="1"/>
              <a:t>варіабельність</a:t>
            </a:r>
            <a:r>
              <a:rPr lang="ru-RU" sz="2800" dirty="0"/>
              <a:t> </a:t>
            </a:r>
            <a:r>
              <a:rPr lang="ru-RU" sz="2800" dirty="0" err="1"/>
              <a:t>результатів</a:t>
            </a:r>
            <a:r>
              <a:rPr lang="ru-RU" sz="2800" dirty="0"/>
              <a:t> </a:t>
            </a:r>
            <a:r>
              <a:rPr lang="ru-RU" sz="2800" dirty="0" err="1"/>
              <a:t>мікробіологічних</a:t>
            </a:r>
            <a:r>
              <a:rPr lang="ru-RU" sz="2800" dirty="0"/>
              <a:t> </a:t>
            </a:r>
            <a:r>
              <a:rPr lang="ru-RU" sz="2800" dirty="0" err="1"/>
              <a:t>досліджень</a:t>
            </a:r>
            <a:r>
              <a:rPr lang="ru-RU" sz="2800" dirty="0"/>
              <a:t>, є: </a:t>
            </a:r>
            <a:r>
              <a:rPr lang="ru-RU" sz="2800" dirty="0" err="1"/>
              <a:t>специфічність</a:t>
            </a:r>
            <a:r>
              <a:rPr lang="ru-RU" sz="2800" dirty="0"/>
              <a:t> </a:t>
            </a:r>
            <a:r>
              <a:rPr lang="ru-RU" sz="2800" dirty="0" err="1"/>
              <a:t>проби</a:t>
            </a:r>
            <a:r>
              <a:rPr lang="ru-RU" sz="2800" dirty="0"/>
              <a:t> (</a:t>
            </a:r>
            <a:r>
              <a:rPr lang="ru-RU" sz="2800" dirty="0" err="1"/>
              <a:t>фізико-хімічні</a:t>
            </a:r>
            <a:r>
              <a:rPr lang="ru-RU" sz="2800" dirty="0"/>
              <a:t> </a:t>
            </a:r>
            <a:r>
              <a:rPr lang="ru-RU" sz="2800" dirty="0" err="1"/>
              <a:t>властивості</a:t>
            </a:r>
            <a:r>
              <a:rPr lang="ru-RU" sz="2800" dirty="0"/>
              <a:t> і </a:t>
            </a:r>
            <a:r>
              <a:rPr lang="ru-RU" sz="2800" dirty="0" err="1"/>
              <a:t>біологічні</a:t>
            </a:r>
            <a:r>
              <a:rPr lang="ru-RU" sz="2800" dirty="0"/>
              <a:t> </a:t>
            </a:r>
            <a:r>
              <a:rPr lang="ru-RU" sz="2800" dirty="0" err="1"/>
              <a:t>особливості</a:t>
            </a:r>
            <a:r>
              <a:rPr lang="ru-RU" sz="2800" dirty="0"/>
              <a:t> </a:t>
            </a:r>
            <a:r>
              <a:rPr lang="ru-RU" sz="2800" dirty="0" err="1"/>
              <a:t>виділеної</a:t>
            </a:r>
            <a:r>
              <a:rPr lang="ru-RU" sz="2800" dirty="0"/>
              <a:t> </a:t>
            </a:r>
            <a:r>
              <a:rPr lang="ru-RU" sz="2800" dirty="0" err="1"/>
              <a:t>популяції</a:t>
            </a:r>
            <a:r>
              <a:rPr lang="ru-RU" sz="2800" dirty="0"/>
              <a:t> мікроорганізмів), </a:t>
            </a:r>
            <a:r>
              <a:rPr lang="ru-RU" sz="2800" dirty="0" err="1"/>
              <a:t>компетентність</a:t>
            </a:r>
            <a:r>
              <a:rPr lang="ru-RU" sz="2800" dirty="0"/>
              <a:t> персоналу та </a:t>
            </a:r>
            <a:r>
              <a:rPr lang="ru-RU" sz="2800" dirty="0" err="1"/>
              <a:t>умови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роботи</a:t>
            </a:r>
            <a:r>
              <a:rPr lang="ru-RU" sz="2800" dirty="0"/>
              <a:t>, </a:t>
            </a:r>
            <a:r>
              <a:rPr lang="ru-RU" sz="2800" dirty="0" err="1"/>
              <a:t>відбір</a:t>
            </a:r>
            <a:r>
              <a:rPr lang="ru-RU" sz="2800" dirty="0"/>
              <a:t> </a:t>
            </a:r>
            <a:r>
              <a:rPr lang="ru-RU" sz="2800" dirty="0" err="1"/>
              <a:t>зразків</a:t>
            </a:r>
            <a:r>
              <a:rPr lang="ru-RU" sz="2800" dirty="0"/>
              <a:t> та </a:t>
            </a:r>
            <a:r>
              <a:rPr lang="ru-RU" sz="2800" dirty="0" err="1"/>
              <a:t>підготовка</a:t>
            </a:r>
            <a:r>
              <a:rPr lang="ru-RU" sz="2800" dirty="0"/>
              <a:t> </a:t>
            </a:r>
            <a:r>
              <a:rPr lang="ru-RU" sz="2800" dirty="0" err="1"/>
              <a:t>проби</a:t>
            </a:r>
            <a:r>
              <a:rPr lang="ru-RU" sz="2800" dirty="0"/>
              <a:t>, </a:t>
            </a:r>
            <a:r>
              <a:rPr lang="ru-RU" sz="2800" dirty="0" err="1"/>
              <a:t>умови</a:t>
            </a:r>
            <a:r>
              <a:rPr lang="ru-RU" sz="2800" dirty="0"/>
              <a:t> </a:t>
            </a:r>
            <a:r>
              <a:rPr lang="ru-RU" sz="2800" dirty="0" err="1"/>
              <a:t>інкубації</a:t>
            </a:r>
            <a:r>
              <a:rPr lang="ru-RU" sz="2800" dirty="0"/>
              <a:t>, характеристики </a:t>
            </a:r>
            <a:r>
              <a:rPr lang="ru-RU" sz="2800" dirty="0" err="1"/>
              <a:t>використовуваних</a:t>
            </a:r>
            <a:r>
              <a:rPr lang="ru-RU" sz="2800" dirty="0"/>
              <a:t> </a:t>
            </a:r>
            <a:r>
              <a:rPr lang="ru-RU" sz="2800" dirty="0" err="1"/>
              <a:t>поживних</a:t>
            </a:r>
            <a:r>
              <a:rPr lang="ru-RU" sz="2800" dirty="0"/>
              <a:t> </a:t>
            </a:r>
            <a:r>
              <a:rPr lang="ru-RU" sz="2800" dirty="0" err="1"/>
              <a:t>середовищ</a:t>
            </a:r>
            <a:r>
              <a:rPr lang="ru-RU" sz="2800" dirty="0"/>
              <a:t>. </a:t>
            </a:r>
            <a:r>
              <a:rPr lang="ru-RU" sz="2800" dirty="0" err="1"/>
              <a:t>Останні</a:t>
            </a:r>
            <a:r>
              <a:rPr lang="ru-RU" sz="2800" dirty="0"/>
              <a:t> три </a:t>
            </a:r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підлягають</a:t>
            </a:r>
            <a:r>
              <a:rPr lang="ru-RU" sz="2800" dirty="0"/>
              <a:t> </a:t>
            </a:r>
            <a:r>
              <a:rPr lang="ru-RU" sz="2800" dirty="0" err="1"/>
              <a:t>обов'язковій</a:t>
            </a:r>
            <a:r>
              <a:rPr lang="ru-RU" sz="2800" dirty="0"/>
              <a:t> стандартизації та </a:t>
            </a:r>
            <a:r>
              <a:rPr lang="ru-RU" sz="2800" dirty="0" err="1"/>
              <a:t>валідації</a:t>
            </a:r>
            <a:r>
              <a:rPr lang="ru-RU" sz="2800" dirty="0"/>
              <a:t>.</a:t>
            </a:r>
            <a:endParaRPr lang="ru-RU" altLang="ru-RU" sz="2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435975" cy="635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КОНТАМІНАЦІЇ</a:t>
            </a:r>
            <a:endParaRPr lang="ru-RU" alt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0825" y="620712"/>
            <a:ext cx="8713663" cy="6048647"/>
          </a:xfrm>
        </p:spPr>
        <p:txBody>
          <a:bodyPr/>
          <a:lstStyle/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err="1"/>
              <a:t>Мікроорганізми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містяться</a:t>
            </a:r>
            <a:r>
              <a:rPr lang="ru-RU" sz="2400" dirty="0"/>
              <a:t> в </a:t>
            </a:r>
            <a:r>
              <a:rPr lang="ru-RU" sz="2400" dirty="0" err="1"/>
              <a:t>лікарській</a:t>
            </a:r>
            <a:r>
              <a:rPr lang="ru-RU" sz="2400" dirty="0"/>
              <a:t> </a:t>
            </a:r>
            <a:r>
              <a:rPr lang="ru-RU" sz="2400" dirty="0" err="1"/>
              <a:t>формі</a:t>
            </a:r>
            <a:r>
              <a:rPr lang="ru-RU" sz="2400" dirty="0"/>
              <a:t>,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викликати</a:t>
            </a:r>
            <a:r>
              <a:rPr lang="ru-RU" sz="2400" dirty="0"/>
              <a:t> </a:t>
            </a:r>
            <a:r>
              <a:rPr lang="ru-RU" sz="2400" dirty="0" err="1"/>
              <a:t>розкладання</a:t>
            </a:r>
            <a:r>
              <a:rPr lang="ru-RU" sz="2400" dirty="0"/>
              <a:t> </a:t>
            </a:r>
            <a:r>
              <a:rPr lang="ru-RU" sz="2400" dirty="0" err="1"/>
              <a:t>діючих</a:t>
            </a:r>
            <a:r>
              <a:rPr lang="ru-RU" sz="2400" dirty="0"/>
              <a:t> та </a:t>
            </a:r>
            <a:r>
              <a:rPr lang="ru-RU" sz="2400" dirty="0" err="1"/>
              <a:t>допоміжних</a:t>
            </a:r>
            <a:r>
              <a:rPr lang="ru-RU" sz="2400" dirty="0"/>
              <a:t> речовин.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втрати</a:t>
            </a:r>
            <a:r>
              <a:rPr lang="ru-RU" sz="2400" dirty="0"/>
              <a:t> </a:t>
            </a:r>
            <a:r>
              <a:rPr lang="ru-RU" sz="2400" dirty="0" err="1"/>
              <a:t>терапевтичного</a:t>
            </a:r>
            <a:r>
              <a:rPr lang="ru-RU" sz="2400" dirty="0"/>
              <a:t> </a:t>
            </a:r>
            <a:r>
              <a:rPr lang="ru-RU" sz="2400" dirty="0" err="1"/>
              <a:t>ефекту</a:t>
            </a:r>
            <a:r>
              <a:rPr lang="ru-RU" sz="2400" dirty="0"/>
              <a:t> препарату,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зовнішнього</a:t>
            </a:r>
            <a:r>
              <a:rPr lang="ru-RU" sz="2400" dirty="0"/>
              <a:t> </a:t>
            </a:r>
            <a:r>
              <a:rPr lang="ru-RU" sz="2400" dirty="0" err="1"/>
              <a:t>вигляду</a:t>
            </a:r>
            <a:r>
              <a:rPr lang="ru-RU" sz="2400" dirty="0"/>
              <a:t> </a:t>
            </a:r>
            <a:r>
              <a:rPr lang="ru-RU" sz="2400" dirty="0" err="1"/>
              <a:t>лікарської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, </a:t>
            </a:r>
            <a:r>
              <a:rPr lang="ru-RU" sz="2400" dirty="0" err="1"/>
              <a:t>іноді</a:t>
            </a:r>
            <a:r>
              <a:rPr lang="ru-RU" sz="2400" dirty="0"/>
              <a:t> до </a:t>
            </a: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токсичних</a:t>
            </a:r>
            <a:r>
              <a:rPr lang="ru-RU" sz="2400" dirty="0"/>
              <a:t> </a:t>
            </a:r>
            <a:r>
              <a:rPr lang="ru-RU" sz="2400" dirty="0" err="1"/>
              <a:t>продуктів</a:t>
            </a:r>
            <a:r>
              <a:rPr lang="ru-RU" sz="2400" dirty="0"/>
              <a:t>. На </a:t>
            </a:r>
            <a:r>
              <a:rPr lang="ru-RU" sz="2400" dirty="0" err="1"/>
              <a:t>відміну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патогенних</a:t>
            </a:r>
            <a:r>
              <a:rPr lang="ru-RU" sz="2400" dirty="0"/>
              <a:t> мікроорганізмів 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сапрофітів</a:t>
            </a:r>
            <a:r>
              <a:rPr lang="ru-RU" sz="2400" dirty="0"/>
              <a:t> </a:t>
            </a:r>
            <a:r>
              <a:rPr lang="ru-RU" sz="2400" dirty="0" err="1"/>
              <a:t>володіють</a:t>
            </a:r>
            <a:r>
              <a:rPr lang="ru-RU" sz="2400" dirty="0"/>
              <a:t> великим набором </a:t>
            </a:r>
            <a:r>
              <a:rPr lang="ru-RU" sz="2400" dirty="0" err="1"/>
              <a:t>ферментів</a:t>
            </a:r>
            <a:r>
              <a:rPr lang="ru-RU" sz="2400" dirty="0"/>
              <a:t> і </a:t>
            </a:r>
            <a:r>
              <a:rPr lang="ru-RU" sz="2400" dirty="0" err="1"/>
              <a:t>здатні</a:t>
            </a:r>
            <a:r>
              <a:rPr lang="ru-RU" sz="2400" dirty="0"/>
              <a:t> </a:t>
            </a:r>
            <a:r>
              <a:rPr lang="ru-RU" sz="2400" dirty="0" err="1"/>
              <a:t>розкладати</a:t>
            </a:r>
            <a:r>
              <a:rPr lang="ru-RU" sz="2400" dirty="0"/>
              <a:t> </a:t>
            </a:r>
            <a:r>
              <a:rPr lang="ru-RU" sz="2400" dirty="0" err="1"/>
              <a:t>самі</a:t>
            </a:r>
            <a:r>
              <a:rPr lang="ru-RU" sz="2400" dirty="0"/>
              <a:t> речовини, </a:t>
            </a:r>
            <a:r>
              <a:rPr lang="ru-RU" sz="2400" dirty="0" err="1"/>
              <a:t>білки</a:t>
            </a:r>
            <a:r>
              <a:rPr lang="ru-RU" sz="2400" dirty="0"/>
              <a:t>, </a:t>
            </a:r>
            <a:r>
              <a:rPr lang="ru-RU" sz="2400" dirty="0" err="1"/>
              <a:t>ліпіди</a:t>
            </a:r>
            <a:r>
              <a:rPr lang="ru-RU" sz="2400" dirty="0"/>
              <a:t> та </a:t>
            </a:r>
            <a:r>
              <a:rPr lang="ru-RU" sz="2400" dirty="0" err="1"/>
              <a:t>інші</a:t>
            </a:r>
            <a:r>
              <a:rPr lang="ru-RU" sz="2400" dirty="0"/>
              <a:t>.</a:t>
            </a:r>
          </a:p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err="1"/>
              <a:t>Інтенсивність</a:t>
            </a:r>
            <a:r>
              <a:rPr lang="ru-RU" sz="2400" dirty="0"/>
              <a:t> </a:t>
            </a:r>
            <a:r>
              <a:rPr lang="ru-RU" sz="2400" dirty="0" err="1"/>
              <a:t>руйнування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форм і речовин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їх </a:t>
            </a:r>
            <a:r>
              <a:rPr lang="ru-RU" sz="2400" dirty="0" err="1"/>
              <a:t>концентрації</a:t>
            </a:r>
            <a:r>
              <a:rPr lang="ru-RU" sz="2400" dirty="0"/>
              <a:t>, </a:t>
            </a:r>
            <a:r>
              <a:rPr lang="ru-RU" sz="2400" dirty="0" err="1"/>
              <a:t>вологості</a:t>
            </a:r>
            <a:r>
              <a:rPr lang="ru-RU" sz="2400" dirty="0"/>
              <a:t>, </a:t>
            </a:r>
            <a:r>
              <a:rPr lang="ru-RU" sz="2400" dirty="0" err="1"/>
              <a:t>температури</a:t>
            </a:r>
            <a:r>
              <a:rPr lang="ru-RU" sz="2400" dirty="0"/>
              <a:t> </a:t>
            </a:r>
            <a:r>
              <a:rPr lang="ru-RU" sz="2400" dirty="0" err="1"/>
              <a:t>навколишнього</a:t>
            </a:r>
            <a:r>
              <a:rPr lang="ru-RU" sz="2400" dirty="0"/>
              <a:t> </a:t>
            </a:r>
            <a:r>
              <a:rPr lang="ru-RU" sz="2400" dirty="0" err="1"/>
              <a:t>повітря</a:t>
            </a:r>
            <a:r>
              <a:rPr lang="ru-RU" sz="2400" dirty="0"/>
              <a:t>, а так само </a:t>
            </a:r>
            <a:r>
              <a:rPr lang="ru-RU" sz="2400" dirty="0" err="1"/>
              <a:t>природи</a:t>
            </a:r>
            <a:r>
              <a:rPr lang="ru-RU" sz="2400" dirty="0"/>
              <a:t> і </a:t>
            </a:r>
            <a:r>
              <a:rPr lang="ru-RU" sz="2400" dirty="0" err="1"/>
              <a:t>ступеня</a:t>
            </a:r>
            <a:r>
              <a:rPr lang="ru-RU" sz="2400" dirty="0"/>
              <a:t> </a:t>
            </a:r>
            <a:r>
              <a:rPr lang="ru-RU" sz="2400" dirty="0" err="1"/>
              <a:t>початкової</a:t>
            </a:r>
            <a:r>
              <a:rPr lang="ru-RU" sz="2400" dirty="0"/>
              <a:t> </a:t>
            </a:r>
            <a:r>
              <a:rPr lang="ru-RU" sz="2400" dirty="0" err="1"/>
              <a:t>контамінації</a:t>
            </a:r>
            <a:r>
              <a:rPr lang="ru-RU" sz="2400" dirty="0"/>
              <a:t>. </a:t>
            </a:r>
            <a:r>
              <a:rPr lang="ru-RU" sz="2400" dirty="0" err="1"/>
              <a:t>Важливе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і </a:t>
            </a:r>
            <a:r>
              <a:rPr lang="ru-RU" sz="2400" dirty="0" err="1"/>
              <a:t>термін</a:t>
            </a:r>
            <a:r>
              <a:rPr lang="ru-RU" sz="2400" dirty="0"/>
              <a:t> </a:t>
            </a:r>
            <a:r>
              <a:rPr lang="ru-RU" sz="2400" dirty="0" err="1"/>
              <a:t>зберігання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препаратів</a:t>
            </a:r>
            <a:r>
              <a:rPr lang="ru-RU" sz="2400" dirty="0"/>
              <a:t>.</a:t>
            </a:r>
          </a:p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Забруднення</a:t>
            </a: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контамінація</a:t>
            </a:r>
            <a:r>
              <a:rPr lang="ru-RU" sz="2400" dirty="0"/>
              <a:t>) мікроорганізмами </a:t>
            </a:r>
            <a:r>
              <a:rPr lang="ru-RU" sz="2400" dirty="0" err="1"/>
              <a:t>лікарський</a:t>
            </a:r>
            <a:r>
              <a:rPr lang="ru-RU" sz="2400" dirty="0"/>
              <a:t> </a:t>
            </a:r>
            <a:r>
              <a:rPr lang="ru-RU" sz="2400" dirty="0" err="1"/>
              <a:t>преп</a:t>
            </a:r>
            <a:r>
              <a:rPr lang="en-US" sz="2400" dirty="0"/>
              <a:t>a</a:t>
            </a:r>
            <a:r>
              <a:rPr lang="ru-RU" sz="2400" dirty="0"/>
              <a:t>р</a:t>
            </a:r>
            <a:r>
              <a:rPr lang="en-US" sz="2400" dirty="0"/>
              <a:t>a</a:t>
            </a:r>
            <a:r>
              <a:rPr lang="ru-RU" sz="2400" dirty="0"/>
              <a:t>т є </a:t>
            </a:r>
            <a:r>
              <a:rPr lang="ru-RU" sz="2400" dirty="0" err="1"/>
              <a:t>небезпека</a:t>
            </a:r>
            <a:r>
              <a:rPr lang="ru-RU" sz="2400" dirty="0"/>
              <a:t> для хворого.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3368" y="0"/>
            <a:ext cx="9036496" cy="66693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Джерелами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мікробного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забруднення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аптеці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в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заводських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умовах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можуть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Повітря</a:t>
            </a:r>
            <a:r>
              <a:rPr lang="ru-RU" sz="2300" dirty="0"/>
              <a:t> </a:t>
            </a:r>
            <a:r>
              <a:rPr lang="ru-RU" sz="2300" dirty="0" err="1"/>
              <a:t>приміщень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Вихідні</a:t>
            </a:r>
            <a:r>
              <a:rPr lang="ru-RU" sz="2300" dirty="0"/>
              <a:t> </a:t>
            </a:r>
            <a:r>
              <a:rPr lang="ru-RU" sz="2300" dirty="0" err="1"/>
              <a:t>лікарські</a:t>
            </a:r>
            <a:r>
              <a:rPr lang="ru-RU" sz="2300" dirty="0"/>
              <a:t> та </a:t>
            </a:r>
            <a:r>
              <a:rPr lang="ru-RU" sz="2300" dirty="0" err="1"/>
              <a:t>допоміжні</a:t>
            </a:r>
            <a:r>
              <a:rPr lang="ru-RU" sz="2300" dirty="0"/>
              <a:t> речовини </a:t>
            </a:r>
            <a:r>
              <a:rPr lang="ru-RU" sz="2300" dirty="0" err="1"/>
              <a:t>тваринного</a:t>
            </a:r>
            <a:r>
              <a:rPr lang="ru-RU" sz="2300" dirty="0"/>
              <a:t>, </a:t>
            </a:r>
            <a:r>
              <a:rPr lang="ru-RU" sz="2300" dirty="0" err="1"/>
              <a:t>рослинного</a:t>
            </a:r>
            <a:r>
              <a:rPr lang="ru-RU" sz="2300" dirty="0"/>
              <a:t> і синтетичного </a:t>
            </a:r>
            <a:r>
              <a:rPr lang="ru-RU" sz="2300" dirty="0" err="1"/>
              <a:t>походження</a:t>
            </a:r>
            <a:r>
              <a:rPr lang="ru-RU" sz="2300" dirty="0"/>
              <a:t> (глюкоза, тальк, </a:t>
            </a:r>
            <a:r>
              <a:rPr lang="ru-RU" sz="2300" dirty="0" err="1"/>
              <a:t>крохмаль</a:t>
            </a:r>
            <a:r>
              <a:rPr lang="ru-RU" sz="2300" dirty="0"/>
              <a:t>, </a:t>
            </a:r>
            <a:r>
              <a:rPr lang="ru-RU" sz="2300" dirty="0" err="1"/>
              <a:t>агар</a:t>
            </a:r>
            <a:r>
              <a:rPr lang="ru-RU" sz="2300" dirty="0"/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Дисперсійні</a:t>
            </a:r>
            <a:r>
              <a:rPr lang="ru-RU" sz="2300" dirty="0"/>
              <a:t> </a:t>
            </a:r>
            <a:r>
              <a:rPr lang="ru-RU" sz="2300" dirty="0" err="1"/>
              <a:t>середовища</a:t>
            </a:r>
            <a:r>
              <a:rPr lang="ru-RU" sz="2300" dirty="0"/>
              <a:t>, в тому </a:t>
            </a:r>
            <a:r>
              <a:rPr lang="ru-RU" sz="2300" dirty="0" err="1"/>
              <a:t>числі</a:t>
            </a:r>
            <a:r>
              <a:rPr lang="ru-RU" sz="2300" dirty="0"/>
              <a:t> вода очищена, </a:t>
            </a:r>
            <a:r>
              <a:rPr lang="ru-RU" sz="2300" dirty="0" err="1"/>
              <a:t>мікробна</a:t>
            </a:r>
            <a:r>
              <a:rPr lang="ru-RU" sz="2300" dirty="0"/>
              <a:t> </a:t>
            </a:r>
            <a:r>
              <a:rPr lang="ru-RU" sz="2300" dirty="0" err="1"/>
              <a:t>контамінація</a:t>
            </a:r>
            <a:r>
              <a:rPr lang="ru-RU" sz="2300" dirty="0"/>
              <a:t> </a:t>
            </a:r>
            <a:r>
              <a:rPr lang="ru-RU" sz="2300" dirty="0" err="1"/>
              <a:t>якої</a:t>
            </a:r>
            <a:r>
              <a:rPr lang="ru-RU" sz="2300" dirty="0"/>
              <a:t> </a:t>
            </a:r>
            <a:r>
              <a:rPr lang="ru-RU" sz="2300" dirty="0" err="1"/>
              <a:t>відбувається</a:t>
            </a:r>
            <a:r>
              <a:rPr lang="ru-RU" sz="2300" dirty="0"/>
              <a:t> при </a:t>
            </a:r>
            <a:r>
              <a:rPr lang="ru-RU" sz="2300" dirty="0" err="1"/>
              <a:t>транспортуванні</a:t>
            </a:r>
            <a:r>
              <a:rPr lang="ru-RU" sz="2300" dirty="0"/>
              <a:t>, </a:t>
            </a:r>
            <a:r>
              <a:rPr lang="ru-RU" sz="2300" dirty="0" err="1"/>
              <a:t>зберіганні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Допоміжні </a:t>
            </a:r>
            <a:r>
              <a:rPr lang="ru-RU" sz="2300" dirty="0" err="1"/>
              <a:t>матеріали</a:t>
            </a:r>
            <a:r>
              <a:rPr lang="ru-RU" sz="2300" dirty="0"/>
              <a:t> (</a:t>
            </a:r>
            <a:r>
              <a:rPr lang="ru-RU" sz="2300" dirty="0" err="1"/>
              <a:t>фільтруючі</a:t>
            </a:r>
            <a:r>
              <a:rPr lang="ru-RU" sz="2300" dirty="0"/>
              <a:t> - вата, </a:t>
            </a:r>
            <a:r>
              <a:rPr lang="ru-RU" sz="2300" dirty="0" err="1"/>
              <a:t>папір</a:t>
            </a:r>
            <a:r>
              <a:rPr lang="ru-RU" sz="2300" dirty="0"/>
              <a:t>, марля; </a:t>
            </a:r>
            <a:r>
              <a:rPr lang="ru-RU" sz="2300" dirty="0" err="1"/>
              <a:t>пакувальні</a:t>
            </a:r>
            <a:r>
              <a:rPr lang="ru-RU" sz="2300" dirty="0"/>
              <a:t> - </a:t>
            </a:r>
            <a:r>
              <a:rPr lang="ru-RU" sz="2300" dirty="0" err="1"/>
              <a:t>папір</a:t>
            </a:r>
            <a:r>
              <a:rPr lang="ru-RU" sz="2300" dirty="0"/>
              <a:t>, </a:t>
            </a:r>
            <a:r>
              <a:rPr lang="ru-RU" sz="2300" dirty="0" err="1"/>
              <a:t>флакони</a:t>
            </a:r>
            <a:r>
              <a:rPr lang="ru-RU" sz="2300" dirty="0"/>
              <a:t>, банки, коробки, пробки).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Людина. У </a:t>
            </a:r>
            <a:r>
              <a:rPr lang="ru-RU" sz="2300" dirty="0" err="1"/>
              <a:t>спокійному</a:t>
            </a:r>
            <a:r>
              <a:rPr lang="ru-RU" sz="2300" dirty="0"/>
              <a:t> </a:t>
            </a:r>
            <a:r>
              <a:rPr lang="ru-RU" sz="2300" dirty="0" err="1"/>
              <a:t>стані</a:t>
            </a:r>
            <a:r>
              <a:rPr lang="ru-RU" sz="2300" dirty="0"/>
              <a:t> </a:t>
            </a:r>
            <a:r>
              <a:rPr lang="ru-RU" sz="2300" dirty="0" err="1"/>
              <a:t>людина</a:t>
            </a:r>
            <a:r>
              <a:rPr lang="ru-RU" sz="2300" dirty="0"/>
              <a:t> в 1 </a:t>
            </a:r>
            <a:r>
              <a:rPr lang="ru-RU" sz="2300" dirty="0" err="1"/>
              <a:t>хв</a:t>
            </a:r>
            <a:r>
              <a:rPr lang="ru-RU" sz="2300" dirty="0"/>
              <a:t> </a:t>
            </a:r>
            <a:r>
              <a:rPr lang="ru-RU" sz="2300" dirty="0" err="1"/>
              <a:t>виділяє</a:t>
            </a:r>
            <a:r>
              <a:rPr lang="ru-RU" sz="2300" dirty="0"/>
              <a:t> до 200 тис. </a:t>
            </a:r>
            <a:r>
              <a:rPr lang="ru-RU" sz="2300" dirty="0" err="1"/>
              <a:t>Різних</a:t>
            </a:r>
            <a:r>
              <a:rPr lang="ru-RU" sz="2300" dirty="0"/>
              <a:t> </a:t>
            </a:r>
            <a:r>
              <a:rPr lang="ru-RU" sz="2300" dirty="0" err="1"/>
              <a:t>частинок</a:t>
            </a:r>
            <a:r>
              <a:rPr lang="ru-RU" sz="2300" dirty="0"/>
              <a:t> (</a:t>
            </a:r>
            <a:r>
              <a:rPr lang="ru-RU" sz="2300" dirty="0" err="1"/>
              <a:t>лусочки</a:t>
            </a:r>
            <a:r>
              <a:rPr lang="ru-RU" sz="2300" dirty="0"/>
              <a:t>, </a:t>
            </a:r>
            <a:r>
              <a:rPr lang="ru-RU" sz="2300" dirty="0" err="1"/>
              <a:t>клітини</a:t>
            </a:r>
            <a:r>
              <a:rPr lang="ru-RU" sz="2300" dirty="0"/>
              <a:t> </a:t>
            </a:r>
            <a:r>
              <a:rPr lang="ru-RU" sz="2300" dirty="0" err="1"/>
              <a:t>епідермісу</a:t>
            </a:r>
            <a:r>
              <a:rPr lang="ru-RU" sz="2300" dirty="0"/>
              <a:t> і т.д.), при </a:t>
            </a:r>
            <a:r>
              <a:rPr lang="ru-RU" sz="2300" dirty="0" err="1"/>
              <a:t>русі</a:t>
            </a:r>
            <a:r>
              <a:rPr lang="ru-RU" sz="2300" dirty="0"/>
              <a:t> - до 1 млн.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Персонал аптеки.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Джерела</a:t>
            </a:r>
            <a:r>
              <a:rPr lang="ru-RU" sz="2300" dirty="0"/>
              <a:t> </a:t>
            </a:r>
            <a:r>
              <a:rPr lang="ru-RU" sz="2300" dirty="0" err="1"/>
              <a:t>забруднення</a:t>
            </a:r>
            <a:r>
              <a:rPr lang="ru-RU" sz="2300" dirty="0"/>
              <a:t> в основному є рот і </a:t>
            </a:r>
            <a:r>
              <a:rPr lang="ru-RU" sz="2300" dirty="0" err="1"/>
              <a:t>ніс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Технологічний</a:t>
            </a:r>
            <a:r>
              <a:rPr lang="ru-RU" sz="2300" dirty="0"/>
              <a:t> </a:t>
            </a:r>
            <a:r>
              <a:rPr lang="ru-RU" sz="2300" dirty="0" err="1"/>
              <a:t>процес</a:t>
            </a:r>
            <a:r>
              <a:rPr lang="ru-RU" sz="2300" dirty="0"/>
              <a:t> (</a:t>
            </a:r>
            <a:r>
              <a:rPr lang="ru-RU" sz="2300" dirty="0" err="1"/>
              <a:t>обладнання</a:t>
            </a:r>
            <a:r>
              <a:rPr lang="ru-RU" sz="2300" dirty="0"/>
              <a:t>, </a:t>
            </a:r>
            <a:r>
              <a:rPr lang="ru-RU" sz="2300" dirty="0" err="1"/>
              <a:t>прилади</a:t>
            </a:r>
            <a:r>
              <a:rPr lang="ru-RU" sz="2300" dirty="0"/>
              <a:t>, </a:t>
            </a:r>
            <a:r>
              <a:rPr lang="ru-RU" sz="2300" dirty="0" err="1"/>
              <a:t>апарати</a:t>
            </a:r>
            <a:r>
              <a:rPr lang="ru-RU" sz="2300" dirty="0"/>
              <a:t> і т.д.).</a:t>
            </a:r>
          </a:p>
        </p:txBody>
      </p:sp>
    </p:spTree>
    <p:extLst>
      <p:ext uri="{BB962C8B-B14F-4D97-AF65-F5344CB8AC3E}">
        <p14:creationId xmlns:p14="http://schemas.microsoft.com/office/powerpoint/2010/main" val="319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2400" cy="50405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 КОНТРОЛЬ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51520" y="2348880"/>
            <a:ext cx="2376264" cy="27676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75856" y="692696"/>
            <a:ext cx="5760640" cy="57606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dirty="0" err="1"/>
              <a:t>Рівень</a:t>
            </a:r>
            <a:r>
              <a:rPr lang="ru-RU" sz="2200" dirty="0"/>
              <a:t> </a:t>
            </a:r>
            <a:r>
              <a:rPr lang="ru-RU" sz="2200" dirty="0" err="1"/>
              <a:t>мікробної</a:t>
            </a:r>
            <a:r>
              <a:rPr lang="ru-RU" sz="2200" dirty="0"/>
              <a:t> </a:t>
            </a:r>
            <a:r>
              <a:rPr lang="ru-RU" sz="2200" dirty="0" err="1"/>
              <a:t>чистоти</a:t>
            </a:r>
            <a:r>
              <a:rPr lang="ru-RU" sz="2200" dirty="0"/>
              <a:t> - один з основних показників </a:t>
            </a:r>
            <a:r>
              <a:rPr lang="ru-RU" sz="2200" dirty="0" err="1"/>
              <a:t>якості</a:t>
            </a:r>
            <a:r>
              <a:rPr lang="ru-RU" sz="2200" dirty="0"/>
              <a:t> </a:t>
            </a:r>
            <a:r>
              <a:rPr lang="ru-RU" sz="2200" dirty="0" err="1"/>
              <a:t>фармацевтичної</a:t>
            </a:r>
            <a:r>
              <a:rPr lang="ru-RU" sz="2200" dirty="0"/>
              <a:t> </a:t>
            </a:r>
            <a:r>
              <a:rPr lang="ru-RU" sz="2200" dirty="0" err="1"/>
              <a:t>продукції</a:t>
            </a:r>
            <a:r>
              <a:rPr lang="ru-RU" sz="2200" dirty="0"/>
              <a:t>. За </a:t>
            </a:r>
            <a:r>
              <a:rPr lang="ru-RU" sz="2200" dirty="0" err="1"/>
              <a:t>цим</a:t>
            </a:r>
            <a:r>
              <a:rPr lang="ru-RU" sz="2200" dirty="0"/>
              <a:t> </a:t>
            </a:r>
            <a:r>
              <a:rPr lang="ru-RU" sz="2200" dirty="0" err="1"/>
              <a:t>показником</a:t>
            </a:r>
            <a:r>
              <a:rPr lang="ru-RU" sz="2200" dirty="0"/>
              <a:t> </a:t>
            </a:r>
            <a:r>
              <a:rPr lang="ru-RU" sz="2200" dirty="0" err="1"/>
              <a:t>всі</a:t>
            </a:r>
            <a:r>
              <a:rPr lang="ru-RU" sz="2200" dirty="0"/>
              <a:t> </a:t>
            </a:r>
            <a:r>
              <a:rPr lang="ru-RU" sz="2200" dirty="0" err="1"/>
              <a:t>препарати</a:t>
            </a:r>
            <a:r>
              <a:rPr lang="ru-RU" sz="2200" dirty="0"/>
              <a:t> </a:t>
            </a:r>
            <a:r>
              <a:rPr lang="ru-RU" sz="2200" dirty="0" err="1"/>
              <a:t>ділять</a:t>
            </a:r>
            <a:r>
              <a:rPr lang="ru-RU" sz="2200" dirty="0"/>
              <a:t> на:</a:t>
            </a:r>
          </a:p>
          <a:p>
            <a:pPr marL="0" indent="0" algn="just">
              <a:buNone/>
            </a:pPr>
            <a:r>
              <a:rPr lang="ru-RU" sz="2200" dirty="0"/>
              <a:t>• </a:t>
            </a: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СТЕРИЛЬНІ</a:t>
            </a:r>
            <a:r>
              <a:rPr lang="ru-RU" sz="2200" dirty="0" smtClean="0"/>
              <a:t> </a:t>
            </a:r>
            <a:r>
              <a:rPr lang="ru-RU" sz="2200" dirty="0"/>
              <a:t>- </a:t>
            </a:r>
            <a:r>
              <a:rPr lang="ru-RU" sz="2200" dirty="0" err="1"/>
              <a:t>препарати</a:t>
            </a:r>
            <a:r>
              <a:rPr lang="ru-RU" sz="2200" dirty="0"/>
              <a:t>, в </a:t>
            </a:r>
            <a:r>
              <a:rPr lang="ru-RU" sz="2200" dirty="0" err="1"/>
              <a:t>яких</a:t>
            </a:r>
            <a:r>
              <a:rPr lang="ru-RU" sz="2200" dirty="0"/>
              <a:t> не </a:t>
            </a:r>
            <a:r>
              <a:rPr lang="ru-RU" sz="2200" dirty="0" err="1"/>
              <a:t>допускається</a:t>
            </a:r>
            <a:r>
              <a:rPr lang="ru-RU" sz="2200" dirty="0"/>
              <a:t> </a:t>
            </a:r>
            <a:r>
              <a:rPr lang="ru-RU" sz="2200" dirty="0" err="1"/>
              <a:t>вміст</a:t>
            </a:r>
            <a:r>
              <a:rPr lang="ru-RU" sz="2200" dirty="0"/>
              <a:t> </a:t>
            </a:r>
            <a:r>
              <a:rPr lang="ru-RU" sz="2200" dirty="0" err="1"/>
              <a:t>життєздатних</a:t>
            </a:r>
            <a:r>
              <a:rPr lang="ru-RU" sz="2200" dirty="0"/>
              <a:t> </a:t>
            </a:r>
            <a:r>
              <a:rPr lang="ru-RU" sz="2200" dirty="0" err="1"/>
              <a:t>клітин</a:t>
            </a:r>
            <a:r>
              <a:rPr lang="ru-RU" sz="2200" dirty="0"/>
              <a:t> мікроорганізмів (~ 20%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загальної</a:t>
            </a:r>
            <a:r>
              <a:rPr lang="ru-RU" sz="2200" dirty="0"/>
              <a:t> </a:t>
            </a:r>
            <a:r>
              <a:rPr lang="ru-RU" sz="2200" dirty="0" err="1"/>
              <a:t>кількості</a:t>
            </a:r>
            <a:r>
              <a:rPr lang="ru-RU" sz="2200" dirty="0"/>
              <a:t> ЛЗ);</a:t>
            </a:r>
          </a:p>
          <a:p>
            <a:pPr marL="0" indent="0" algn="just">
              <a:buNone/>
            </a:pPr>
            <a:r>
              <a:rPr lang="ru-RU" sz="2200" dirty="0"/>
              <a:t>• </a:t>
            </a: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НЕСТЕРИЛЬНІ</a:t>
            </a:r>
            <a:r>
              <a:rPr lang="ru-RU" sz="2200" dirty="0" smtClean="0"/>
              <a:t> </a:t>
            </a:r>
            <a:r>
              <a:rPr lang="ru-RU" sz="2200" dirty="0"/>
              <a:t>- </a:t>
            </a:r>
            <a:r>
              <a:rPr lang="ru-RU" sz="2200" dirty="0" err="1"/>
              <a:t>препарати</a:t>
            </a:r>
            <a:r>
              <a:rPr lang="ru-RU" sz="2200" dirty="0"/>
              <a:t>, в </a:t>
            </a:r>
            <a:r>
              <a:rPr lang="ru-RU" sz="2200" dirty="0" err="1"/>
              <a:t>яких</a:t>
            </a:r>
            <a:r>
              <a:rPr lang="ru-RU" sz="2200" dirty="0"/>
              <a:t> </a:t>
            </a:r>
            <a:r>
              <a:rPr lang="ru-RU" sz="2200" dirty="0" err="1"/>
              <a:t>допускається</a:t>
            </a:r>
            <a:r>
              <a:rPr lang="ru-RU" sz="2200" dirty="0"/>
              <a:t> </a:t>
            </a:r>
            <a:r>
              <a:rPr lang="ru-RU" sz="2200" dirty="0" err="1"/>
              <a:t>вміст</a:t>
            </a:r>
            <a:r>
              <a:rPr lang="ru-RU" sz="2200" dirty="0"/>
              <a:t> </a:t>
            </a:r>
            <a:r>
              <a:rPr lang="ru-RU" sz="2200" dirty="0" err="1"/>
              <a:t>живих</a:t>
            </a:r>
            <a:r>
              <a:rPr lang="ru-RU" sz="2200" dirty="0"/>
              <a:t> мікроорганізмів, </a:t>
            </a:r>
            <a:r>
              <a:rPr lang="ru-RU" sz="2200" dirty="0" err="1"/>
              <a:t>вимоги</a:t>
            </a:r>
            <a:r>
              <a:rPr lang="ru-RU" sz="2200" dirty="0"/>
              <a:t> до </a:t>
            </a:r>
            <a:r>
              <a:rPr lang="ru-RU" sz="2200" dirty="0" err="1"/>
              <a:t>кількості</a:t>
            </a:r>
            <a:r>
              <a:rPr lang="ru-RU" sz="2200" dirty="0"/>
              <a:t> та </a:t>
            </a:r>
            <a:r>
              <a:rPr lang="ru-RU" sz="2200" dirty="0" err="1"/>
              <a:t>якісним</a:t>
            </a:r>
            <a:r>
              <a:rPr lang="ru-RU" sz="2200" dirty="0"/>
              <a:t> складом </a:t>
            </a:r>
            <a:r>
              <a:rPr lang="ru-RU" sz="2200" dirty="0" err="1"/>
              <a:t>яких</a:t>
            </a:r>
            <a:r>
              <a:rPr lang="ru-RU" sz="2200" dirty="0"/>
              <a:t> </a:t>
            </a:r>
            <a:r>
              <a:rPr lang="ru-RU" sz="2200" dirty="0" err="1"/>
              <a:t>залежить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лікарської</a:t>
            </a:r>
            <a:r>
              <a:rPr lang="ru-RU" sz="2200" dirty="0"/>
              <a:t> </a:t>
            </a:r>
            <a:r>
              <a:rPr lang="ru-RU" sz="2200" dirty="0" err="1"/>
              <a:t>форми</a:t>
            </a:r>
            <a:r>
              <a:rPr lang="ru-RU" sz="2200" dirty="0"/>
              <a:t> і способу </a:t>
            </a:r>
            <a:r>
              <a:rPr lang="ru-RU" sz="2200" dirty="0" err="1"/>
              <a:t>введення</a:t>
            </a:r>
            <a:r>
              <a:rPr lang="ru-RU" sz="2200" dirty="0"/>
              <a:t> препарату і </a:t>
            </a:r>
            <a:r>
              <a:rPr lang="ru-RU" sz="2200" dirty="0" err="1"/>
              <a:t>нормується</a:t>
            </a:r>
            <a:r>
              <a:rPr lang="ru-RU" sz="2200" dirty="0"/>
              <a:t> </a:t>
            </a:r>
            <a:r>
              <a:rPr lang="ru-RU" sz="2200" dirty="0" err="1"/>
              <a:t>відповідною</a:t>
            </a:r>
            <a:r>
              <a:rPr lang="ru-RU" sz="2200" dirty="0"/>
              <a:t> </a:t>
            </a:r>
            <a:r>
              <a:rPr lang="ru-RU" sz="2200" dirty="0" err="1"/>
              <a:t>документацією</a:t>
            </a:r>
            <a:r>
              <a:rPr lang="ru-RU" sz="2200" dirty="0"/>
              <a:t> (~ 80%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загальної</a:t>
            </a:r>
            <a:r>
              <a:rPr lang="ru-RU" sz="2200" dirty="0"/>
              <a:t> </a:t>
            </a:r>
            <a:r>
              <a:rPr lang="ru-RU" sz="2200" dirty="0" err="1"/>
              <a:t>кількості</a:t>
            </a:r>
            <a:r>
              <a:rPr lang="ru-RU" sz="2200" dirty="0"/>
              <a:t> ЛЗ).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35" y="1844824"/>
            <a:ext cx="313184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79512" y="1600200"/>
            <a:ext cx="2639888" cy="449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771800" y="260648"/>
            <a:ext cx="6192688" cy="6597352"/>
          </a:xfrm>
        </p:spPr>
        <p:txBody>
          <a:bodyPr/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МІКРОБІОЛОГІЧНИЙ КОНТРОЛЬ </a:t>
            </a:r>
            <a:endParaRPr lang="en-US" sz="2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нестерильних</a:t>
            </a:r>
            <a:r>
              <a:rPr lang="ru-RU" sz="2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endParaRPr lang="en-US" sz="2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Основні</a:t>
            </a:r>
            <a:r>
              <a:rPr lang="ru-RU" sz="2100" dirty="0"/>
              <a:t> завдання </a:t>
            </a:r>
            <a:r>
              <a:rPr lang="ru-RU" sz="2100" dirty="0" err="1"/>
              <a:t>мікробіологічного</a:t>
            </a:r>
            <a:r>
              <a:rPr lang="ru-RU" sz="2100" dirty="0"/>
              <a:t> контролю нестерильного </a:t>
            </a:r>
            <a:r>
              <a:rPr lang="ru-RU" sz="2100" dirty="0" err="1"/>
              <a:t>продукції</a:t>
            </a:r>
            <a:r>
              <a:rPr lang="ru-RU" sz="2100" dirty="0"/>
              <a:t>: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Чи</a:t>
            </a:r>
            <a:r>
              <a:rPr lang="ru-RU" sz="2100" dirty="0"/>
              <a:t> є в </a:t>
            </a:r>
            <a:r>
              <a:rPr lang="ru-RU" sz="2100" dirty="0" err="1"/>
              <a:t>зразку</a:t>
            </a:r>
            <a:r>
              <a:rPr lang="ru-RU" sz="2100" dirty="0"/>
              <a:t> </a:t>
            </a:r>
            <a:r>
              <a:rPr lang="ru-RU" sz="2100" dirty="0" err="1"/>
              <a:t>життєздатні</a:t>
            </a:r>
            <a:r>
              <a:rPr lang="ru-RU" sz="2100" dirty="0"/>
              <a:t> </a:t>
            </a:r>
            <a:r>
              <a:rPr lang="ru-RU" sz="2100" dirty="0" err="1"/>
              <a:t>мікроорганізми</a:t>
            </a:r>
            <a:r>
              <a:rPr lang="ru-RU" sz="2100" dirty="0"/>
              <a:t> (</a:t>
            </a:r>
            <a:r>
              <a:rPr lang="ru-RU" sz="2100" dirty="0" err="1"/>
              <a:t>бактерії</a:t>
            </a:r>
            <a:r>
              <a:rPr lang="ru-RU" sz="2100" dirty="0"/>
              <a:t>, </a:t>
            </a:r>
            <a:r>
              <a:rPr lang="ru-RU" sz="2100" dirty="0" err="1"/>
              <a:t>гриби</a:t>
            </a:r>
            <a:r>
              <a:rPr lang="ru-RU" sz="2100" dirty="0"/>
              <a:t>)? (</a:t>
            </a:r>
            <a:r>
              <a:rPr lang="ru-RU" sz="2100" dirty="0" err="1"/>
              <a:t>Якісний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Якщо</a:t>
            </a:r>
            <a:r>
              <a:rPr lang="ru-RU" sz="2100" dirty="0"/>
              <a:t> так, то в </a:t>
            </a:r>
            <a:r>
              <a:rPr lang="ru-RU" sz="2100" dirty="0" err="1"/>
              <a:t>якій</a:t>
            </a:r>
            <a:r>
              <a:rPr lang="ru-RU" sz="2100" dirty="0"/>
              <a:t> </a:t>
            </a:r>
            <a:r>
              <a:rPr lang="ru-RU" sz="2100" dirty="0" err="1"/>
              <a:t>кількості</a:t>
            </a:r>
            <a:r>
              <a:rPr lang="ru-RU" sz="2100" dirty="0"/>
              <a:t>? (</a:t>
            </a:r>
            <a:r>
              <a:rPr lang="ru-RU" sz="2100" dirty="0" err="1"/>
              <a:t>Кількісний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Що</a:t>
            </a:r>
            <a:r>
              <a:rPr lang="ru-RU" sz="2100" dirty="0"/>
              <a:t> </a:t>
            </a:r>
            <a:r>
              <a:rPr lang="ru-RU" sz="2100" dirty="0" err="1"/>
              <a:t>саме</a:t>
            </a:r>
            <a:r>
              <a:rPr lang="ru-RU" sz="2100" dirty="0"/>
              <a:t>? (</a:t>
            </a:r>
            <a:r>
              <a:rPr lang="ru-RU" sz="2100" dirty="0" err="1"/>
              <a:t>Ідентифікаційний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). </a:t>
            </a:r>
            <a:r>
              <a:rPr lang="ru-RU" sz="2100" dirty="0" err="1"/>
              <a:t>Мікробіологічні</a:t>
            </a:r>
            <a:r>
              <a:rPr lang="ru-RU" sz="2100" dirty="0"/>
              <a:t> </a:t>
            </a:r>
            <a:r>
              <a:rPr lang="ru-RU" sz="2100" dirty="0" err="1"/>
              <a:t>вимоги</a:t>
            </a:r>
            <a:r>
              <a:rPr lang="ru-RU" sz="2100" dirty="0"/>
              <a:t> до нестерильного </a:t>
            </a:r>
            <a:r>
              <a:rPr lang="ru-RU" sz="2100" dirty="0" err="1"/>
              <a:t>продукції</a:t>
            </a:r>
            <a:r>
              <a:rPr lang="ru-RU" sz="2100" dirty="0"/>
              <a:t>: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/>
              <a:t>- повинна </a:t>
            </a:r>
            <a:r>
              <a:rPr lang="ru-RU" sz="2100" dirty="0" err="1"/>
              <a:t>містити</a:t>
            </a:r>
            <a:r>
              <a:rPr lang="ru-RU" sz="2100" dirty="0"/>
              <a:t> </a:t>
            </a:r>
            <a:r>
              <a:rPr lang="ru-RU" sz="2100" dirty="0" err="1"/>
              <a:t>обмежену</a:t>
            </a:r>
            <a:r>
              <a:rPr lang="ru-RU" sz="2100" dirty="0"/>
              <a:t> </a:t>
            </a:r>
            <a:r>
              <a:rPr lang="ru-RU" sz="2100" dirty="0" err="1"/>
              <a:t>кількість</a:t>
            </a:r>
            <a:r>
              <a:rPr lang="ru-RU" sz="2100" dirty="0"/>
              <a:t> мікроорганізмів;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/>
              <a:t>- не повинна </a:t>
            </a:r>
            <a:r>
              <a:rPr lang="ru-RU" sz="2100" dirty="0" err="1"/>
              <a:t>містити</a:t>
            </a:r>
            <a:r>
              <a:rPr lang="ru-RU" sz="2100" dirty="0"/>
              <a:t> </a:t>
            </a:r>
            <a:r>
              <a:rPr lang="ru-RU" sz="2100" dirty="0" err="1"/>
              <a:t>певні</a:t>
            </a:r>
            <a:r>
              <a:rPr lang="ru-RU" sz="2100" dirty="0"/>
              <a:t> </a:t>
            </a:r>
            <a:r>
              <a:rPr lang="ru-RU" sz="2100" dirty="0" err="1"/>
              <a:t>види</a:t>
            </a:r>
            <a:r>
              <a:rPr lang="ru-RU" sz="2100" dirty="0"/>
              <a:t> мікроорганізмів; </a:t>
            </a:r>
            <a:endParaRPr lang="en-US" sz="2100" dirty="0" smtClean="0"/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smtClean="0"/>
              <a:t>- </a:t>
            </a:r>
            <a:r>
              <a:rPr lang="ru-RU" sz="2100" dirty="0"/>
              <a:t>допустима </a:t>
            </a:r>
            <a:r>
              <a:rPr lang="ru-RU" sz="2100" dirty="0" err="1"/>
              <a:t>кількість</a:t>
            </a:r>
            <a:r>
              <a:rPr lang="ru-RU" sz="2100" dirty="0"/>
              <a:t> і </a:t>
            </a:r>
            <a:r>
              <a:rPr lang="ru-RU" sz="2100" dirty="0" err="1"/>
              <a:t>види</a:t>
            </a:r>
            <a:r>
              <a:rPr lang="ru-RU" sz="2100" dirty="0"/>
              <a:t> мікроорганізмів </a:t>
            </a:r>
            <a:r>
              <a:rPr lang="ru-RU" sz="2100" dirty="0" err="1"/>
              <a:t>залежать</a:t>
            </a:r>
            <a:r>
              <a:rPr lang="ru-RU" sz="2100" dirty="0"/>
              <a:t> </a:t>
            </a:r>
            <a:r>
              <a:rPr lang="ru-RU" sz="2100" dirty="0" err="1"/>
              <a:t>від</a:t>
            </a:r>
            <a:r>
              <a:rPr lang="ru-RU" sz="2100" dirty="0"/>
              <a:t> </a:t>
            </a:r>
            <a:r>
              <a:rPr lang="ru-RU" sz="2100" dirty="0" err="1"/>
              <a:t>лікарської</a:t>
            </a:r>
            <a:r>
              <a:rPr lang="ru-RU" sz="2100" dirty="0"/>
              <a:t> </a:t>
            </a:r>
            <a:r>
              <a:rPr lang="ru-RU" sz="2100" dirty="0" err="1"/>
              <a:t>форми</a:t>
            </a:r>
            <a:r>
              <a:rPr lang="ru-RU" sz="2100" dirty="0"/>
              <a:t> і шляху </a:t>
            </a:r>
            <a:r>
              <a:rPr lang="ru-RU" sz="2100" dirty="0" err="1"/>
              <a:t>введення</a:t>
            </a:r>
            <a:r>
              <a:rPr lang="ru-RU" sz="2100" dirty="0"/>
              <a:t> препарату;</a:t>
            </a:r>
            <a:endParaRPr lang="ru-RU" sz="21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2438741" cy="43924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97346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/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 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 г (мл).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Наявність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палички, золотистого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палички.</a:t>
            </a:r>
          </a:p>
          <a:p>
            <a:pPr indent="365125" algn="ctr"/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мікробів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формах: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1г (мл) препарату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100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 1 г (мл) препарату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таблетованих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препаратах не повинно бути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мікрофлори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тис. Мікробних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таблетку.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палички, золотистого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палички.</a:t>
            </a:r>
          </a:p>
          <a:p>
            <a:pPr algn="ctr"/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Шляхи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endParaRPr lang="ru-RU" sz="19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потраплянням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обсіменіння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знезараження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пресуванням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сипучих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порошку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8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Термічний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термолабільних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форм,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прогрівання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60-70 ° С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гарячим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високочастотне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випромінювання.</a:t>
            </a: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світлонепроникний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мм).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УФ-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формотворчих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тальку,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цукру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дисперсному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проникаючу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канцерогенні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мутагенні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токсАгаранізованіічние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оброблюваних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алкалоїдів</a:t>
            </a:r>
            <a:r>
              <a:rPr lang="ru-RU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591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15888"/>
            <a:ext cx="901858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МІКРОБІОЛОГІЧНОЇ ЧИСТОТИ НЕСТЕРИЛЬНИХ ЛЗ</a:t>
            </a:r>
          </a:p>
          <a:p>
            <a:pPr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чашки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Петрі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живильним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середовищем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глибинного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поверхневого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мембранної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фільтрації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найімовірнішого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числа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найменш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точний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метод,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низькою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біонагрузкой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defRPr/>
            </a:pPr>
            <a:r>
              <a:rPr lang="ru-RU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/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поживні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препарату,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інкубування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колоній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виросли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виявленні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мікроорганізмів,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інтерпретації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отриманих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95122"/>
              </p:ext>
            </p:extLst>
          </p:nvPr>
        </p:nvGraphicFramePr>
        <p:xfrm>
          <a:off x="332831" y="3573016"/>
          <a:ext cx="8352928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74">
                <a:tc>
                  <a:txBody>
                    <a:bodyPr/>
                    <a:lstStyle/>
                    <a:p>
                      <a:r>
                        <a:rPr lang="uk-UA" dirty="0" smtClean="0"/>
                        <a:t>Мікроорганізми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Поживні середовища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Загальна кількість аеробів </a:t>
                      </a:r>
                    </a:p>
                    <a:p>
                      <a:r>
                        <a:rPr lang="uk-UA" dirty="0" smtClean="0"/>
                        <a:t>(ЗКА)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Агаранізована</a:t>
                      </a:r>
                      <a:r>
                        <a:rPr lang="uk-UA" dirty="0" smtClean="0"/>
                        <a:t> середа на основі гідролізату </a:t>
                      </a:r>
                      <a:r>
                        <a:rPr lang="uk-UA" dirty="0" err="1" smtClean="0"/>
                        <a:t>казеіна</a:t>
                      </a:r>
                      <a:r>
                        <a:rPr lang="uk-UA" baseline="0" dirty="0" smtClean="0"/>
                        <a:t> та бобових (</a:t>
                      </a:r>
                      <a:r>
                        <a:rPr lang="uk-UA" baseline="0" dirty="0" err="1" smtClean="0"/>
                        <a:t>агаранізована</a:t>
                      </a:r>
                      <a:r>
                        <a:rPr lang="uk-UA" baseline="0" dirty="0" smtClean="0"/>
                        <a:t> середа -№1)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686"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Загальна кількість грибів </a:t>
                      </a:r>
                    </a:p>
                    <a:p>
                      <a:r>
                        <a:rPr lang="uk-UA" dirty="0" smtClean="0"/>
                        <a:t>(ЗКГ)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Декстрозній</a:t>
                      </a:r>
                      <a:r>
                        <a:rPr lang="uk-UA" baseline="0" dirty="0" smtClean="0"/>
                        <a:t> агар </a:t>
                      </a:r>
                      <a:r>
                        <a:rPr lang="uk-UA" baseline="0" dirty="0" err="1" smtClean="0"/>
                        <a:t>Сабуро</a:t>
                      </a:r>
                      <a:r>
                        <a:rPr lang="uk-UA" baseline="0" dirty="0" smtClean="0"/>
                        <a:t> (</a:t>
                      </a:r>
                      <a:r>
                        <a:rPr lang="uk-UA" baseline="0" dirty="0" err="1" smtClean="0"/>
                        <a:t>агаранізована</a:t>
                      </a:r>
                      <a:r>
                        <a:rPr lang="uk-UA" baseline="0" dirty="0" smtClean="0"/>
                        <a:t> середа  - № 2)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Escherihis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coli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Бульйон на основі гідролізату </a:t>
                      </a:r>
                      <a:r>
                        <a:rPr lang="uk-UA" dirty="0" err="1" smtClean="0"/>
                        <a:t>казеіну</a:t>
                      </a:r>
                      <a:r>
                        <a:rPr lang="uk-UA" baseline="0" dirty="0" smtClean="0"/>
                        <a:t> та соєвих бобів, бульйон </a:t>
                      </a:r>
                      <a:r>
                        <a:rPr lang="uk-UA" baseline="0" dirty="0" err="1" smtClean="0"/>
                        <a:t>Макконки</a:t>
                      </a:r>
                      <a:r>
                        <a:rPr lang="uk-UA" baseline="0" dirty="0" smtClean="0"/>
                        <a:t>, агар </a:t>
                      </a:r>
                      <a:r>
                        <a:rPr lang="uk-UA" baseline="0" dirty="0" err="1" smtClean="0"/>
                        <a:t>Макконки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"/>
          </p:nvPr>
        </p:nvSpPr>
        <p:spPr>
          <a:xfrm>
            <a:off x="0" y="115888"/>
            <a:ext cx="9144000" cy="674211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19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МІКРОБІОЛОГІЧНОЇ ЧИСТОТИ: ВИПРОБУВАННЯ НА НАЯВНІСТЬ СПЕЦИФІЧНИХ МИКРООРГАНИЗМОВ</a:t>
            </a:r>
          </a:p>
          <a:p>
            <a:pPr marL="0" indent="266700" algn="just">
              <a:buNone/>
              <a:defRPr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Приклад: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виявлення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Escherichia coli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чашкового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підрахунку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Зразок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аналогічно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 і для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виявлення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ОКА і ОКГ.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Випробуванню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піддають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еквівалентну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г або 1 мл продукту.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Інокуліруют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підходяще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бульйону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гідролізату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казеїну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соєвих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бобів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перемішують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30-35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18-24 год.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Струшують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контейнер,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переносять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мл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зразка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отриманого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п.3, в 100 мл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бульйону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Макконкі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42-44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24 - 48 год. -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збагачення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Пересівають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підходяще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зразка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отриманого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п.4, на чашки з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агаром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Макконкі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30-35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18-72 год. -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індикація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Інтерпретація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зростання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характерних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колоній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свідчить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можливу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присутність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Escherichia coli.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підтверджується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ідентифікаційними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випробуваннями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266700" algn="just">
              <a:buNone/>
              <a:defRPr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витримує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подібні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колонії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виявляються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або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ідентифікації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негативний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результат.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6912768" cy="5040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Перевірка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поживних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середовищ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стерильність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ростові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властивості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66929"/>
            <a:ext cx="8496944" cy="47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Перевірка</a:t>
            </a:r>
            <a:r>
              <a:rPr lang="ru-RU" sz="1600" dirty="0">
                <a:solidFill>
                  <a:schemeClr val="tx1"/>
                </a:solidFill>
              </a:rPr>
              <a:t> наявності / </a:t>
            </a:r>
            <a:r>
              <a:rPr lang="ru-RU" sz="1600" dirty="0" err="1">
                <a:solidFill>
                  <a:schemeClr val="tx1"/>
                </a:solidFill>
              </a:rPr>
              <a:t>відсутності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продукту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84784"/>
            <a:ext cx="3995936" cy="3240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Препарат не </a:t>
            </a:r>
            <a:r>
              <a:rPr lang="ru-RU" sz="1600" dirty="0" err="1">
                <a:solidFill>
                  <a:schemeClr val="tx1"/>
                </a:solidFill>
              </a:rPr>
              <a:t>має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70276" y="1484784"/>
            <a:ext cx="3995936" cy="3240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Препарат </a:t>
            </a:r>
            <a:r>
              <a:rPr lang="ru-RU" sz="1600" dirty="0" err="1" smtClean="0">
                <a:solidFill>
                  <a:schemeClr val="tx1"/>
                </a:solidFill>
              </a:rPr>
              <a:t>має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988840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Прямий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посів</a:t>
            </a:r>
            <a:r>
              <a:rPr lang="ru-RU" sz="1600" dirty="0">
                <a:solidFill>
                  <a:schemeClr val="tx1"/>
                </a:solidFill>
              </a:rPr>
              <a:t> з чашки </a:t>
            </a:r>
            <a:r>
              <a:rPr lang="ru-RU" sz="1600" dirty="0" err="1">
                <a:solidFill>
                  <a:schemeClr val="tx1"/>
                </a:solidFill>
              </a:rPr>
              <a:t>Петрі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</a:rPr>
              <a:t>агарізірованним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середовищем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9795" y="1988840"/>
            <a:ext cx="4248472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Нейтралізація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додавання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нейтралізуючого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додавання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нейтралізуючого</a:t>
            </a:r>
            <a:r>
              <a:rPr lang="ru-RU" sz="1600" dirty="0">
                <a:solidFill>
                  <a:schemeClr val="tx1"/>
                </a:solidFill>
              </a:rPr>
              <a:t> агента, </a:t>
            </a:r>
            <a:r>
              <a:rPr lang="ru-RU" sz="1600" dirty="0" err="1">
                <a:solidFill>
                  <a:schemeClr val="tx1"/>
                </a:solidFill>
              </a:rPr>
              <a:t>комбінований</a:t>
            </a:r>
            <a:r>
              <a:rPr lang="ru-RU" sz="1600" dirty="0">
                <a:solidFill>
                  <a:schemeClr val="tx1"/>
                </a:solidFill>
              </a:rPr>
              <a:t> метод, </a:t>
            </a:r>
            <a:r>
              <a:rPr lang="ru-RU" sz="1600" dirty="0" err="1">
                <a:solidFill>
                  <a:schemeClr val="tx1"/>
                </a:solidFill>
              </a:rPr>
              <a:t>мембранна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фільтрація</a:t>
            </a:r>
            <a:r>
              <a:rPr lang="ru-RU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537012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Прямий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посів</a:t>
            </a:r>
            <a:r>
              <a:rPr lang="ru-RU" sz="1600" dirty="0">
                <a:solidFill>
                  <a:schemeClr val="tx1"/>
                </a:solidFill>
              </a:rPr>
              <a:t> на чашку </a:t>
            </a:r>
            <a:r>
              <a:rPr lang="ru-RU" sz="1600" dirty="0" err="1">
                <a:solidFill>
                  <a:schemeClr val="tx1"/>
                </a:solidFill>
              </a:rPr>
              <a:t>Петрі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>
                <a:solidFill>
                  <a:schemeClr val="tx1"/>
                </a:solidFill>
              </a:rPr>
              <a:t>урахуванням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результатів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усунення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4543115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Мембранна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фільтрація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перенесення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фільтрів</a:t>
            </a:r>
            <a:r>
              <a:rPr lang="ru-RU" sz="1600" dirty="0">
                <a:solidFill>
                  <a:schemeClr val="tx1"/>
                </a:solidFill>
              </a:rPr>
              <a:t> на </a:t>
            </a:r>
            <a:r>
              <a:rPr lang="ru-RU" sz="1600" dirty="0" err="1">
                <a:solidFill>
                  <a:schemeClr val="tx1"/>
                </a:solidFill>
              </a:rPr>
              <a:t>поверхню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агарізірованних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37928" y="5625244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Інкубування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підрахунок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колоній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виросли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інтеріретаціі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результатів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995936" y="692696"/>
            <a:ext cx="0" cy="174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87824" y="1340768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839744" y="1340768"/>
            <a:ext cx="81237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043608" y="1808820"/>
            <a:ext cx="0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2"/>
            <a:endCxn id="8" idx="0"/>
          </p:cNvCxnSpPr>
          <p:nvPr/>
        </p:nvCxnSpPr>
        <p:spPr>
          <a:xfrm flipH="1">
            <a:off x="6734031" y="1808820"/>
            <a:ext cx="34213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380312" y="3212976"/>
            <a:ext cx="720080" cy="13301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27584" y="2636912"/>
            <a:ext cx="936104" cy="288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004048" y="3212976"/>
            <a:ext cx="629816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8712968" cy="779686"/>
          </a:xfrm>
        </p:spPr>
        <p:txBody>
          <a:bodyPr/>
          <a:lstStyle/>
          <a:p>
            <a:pPr algn="ctr"/>
            <a:r>
              <a:rPr lang="ru-RU" sz="2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МІКРОБІОЛОГІЧНИЙ КОНТРОЛЬ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Стерильних</a:t>
            </a:r>
            <a:r>
              <a:rPr lang="ru-RU" sz="2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endParaRPr lang="ru-RU" sz="2800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07504" y="980728"/>
            <a:ext cx="3312368" cy="5688632"/>
          </a:xfrm>
        </p:spPr>
        <p:txBody>
          <a:bodyPr/>
          <a:lstStyle/>
          <a:p>
            <a:pPr algn="just"/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Стерильність</a:t>
            </a:r>
            <a:r>
              <a:rPr lang="ru-RU" dirty="0"/>
              <a:t> -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живих</a:t>
            </a:r>
            <a:r>
              <a:rPr lang="ru-RU" dirty="0"/>
              <a:t> мікроорганізмів. Мета </a:t>
            </a:r>
            <a:r>
              <a:rPr lang="ru-RU" dirty="0" err="1"/>
              <a:t>випробування</a:t>
            </a:r>
            <a:r>
              <a:rPr lang="ru-RU" dirty="0"/>
              <a:t> на </a:t>
            </a:r>
            <a:r>
              <a:rPr lang="ru-RU" dirty="0" err="1"/>
              <a:t>стерильність</a:t>
            </a:r>
            <a:r>
              <a:rPr lang="ru-RU" dirty="0"/>
              <a:t> - </a:t>
            </a:r>
            <a:r>
              <a:rPr lang="ru-RU" dirty="0" err="1"/>
              <a:t>підтвердження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життєздатних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і </a:t>
            </a:r>
            <a:r>
              <a:rPr lang="ru-RU" dirty="0" err="1"/>
              <a:t>грибів</a:t>
            </a:r>
            <a:r>
              <a:rPr lang="ru-RU" dirty="0"/>
              <a:t> в </a:t>
            </a:r>
            <a:r>
              <a:rPr lang="ru-RU" dirty="0" err="1"/>
              <a:t>випробуваному</a:t>
            </a:r>
            <a:r>
              <a:rPr lang="ru-RU" dirty="0"/>
              <a:t> </a:t>
            </a:r>
            <a:r>
              <a:rPr lang="ru-RU" dirty="0" err="1"/>
              <a:t>об'єкті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419872" y="980728"/>
            <a:ext cx="5544615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900" dirty="0"/>
              <a:t>Для </a:t>
            </a:r>
            <a:r>
              <a:rPr lang="ru-RU" sz="1900" dirty="0" err="1"/>
              <a:t>стерильних</a:t>
            </a:r>
            <a:r>
              <a:rPr lang="ru-RU" sz="1900" dirty="0"/>
              <a:t> </a:t>
            </a:r>
            <a:r>
              <a:rPr lang="ru-RU" sz="1900" dirty="0" err="1"/>
              <a:t>лікарських</a:t>
            </a:r>
            <a:r>
              <a:rPr lang="ru-RU" sz="1900" dirty="0"/>
              <a:t> форм </a:t>
            </a:r>
            <a:r>
              <a:rPr lang="ru-RU" sz="1900" dirty="0" err="1"/>
              <a:t>наявність</a:t>
            </a:r>
            <a:r>
              <a:rPr lang="ru-RU" sz="1900" dirty="0"/>
              <a:t> мікроорганізмів, </a:t>
            </a:r>
            <a:r>
              <a:rPr lang="ru-RU" sz="1900" dirty="0" err="1"/>
              <a:t>навіть</a:t>
            </a:r>
            <a:r>
              <a:rPr lang="ru-RU" sz="1900" dirty="0"/>
              <a:t> в </a:t>
            </a:r>
            <a:r>
              <a:rPr lang="ru-RU" sz="1900" dirty="0" err="1"/>
              <a:t>малій</a:t>
            </a:r>
            <a:r>
              <a:rPr lang="ru-RU" sz="1900" dirty="0"/>
              <a:t> </a:t>
            </a:r>
            <a:r>
              <a:rPr lang="ru-RU" sz="1900" dirty="0" err="1"/>
              <a:t>кількості</a:t>
            </a:r>
            <a:r>
              <a:rPr lang="ru-RU" sz="1900" dirty="0"/>
              <a:t>, </a:t>
            </a:r>
            <a:r>
              <a:rPr lang="ru-RU" sz="1900" dirty="0" err="1"/>
              <a:t>може</a:t>
            </a:r>
            <a:r>
              <a:rPr lang="ru-RU" sz="1900" dirty="0"/>
              <a:t> стати </a:t>
            </a:r>
            <a:r>
              <a:rPr lang="ru-RU" sz="1900" dirty="0" err="1"/>
              <a:t>летальним</a:t>
            </a:r>
            <a:r>
              <a:rPr lang="ru-RU" sz="1900" dirty="0"/>
              <a:t>, </a:t>
            </a:r>
            <a:r>
              <a:rPr lang="ru-RU" sz="1900" dirty="0" err="1"/>
              <a:t>враховуючи</a:t>
            </a:r>
            <a:r>
              <a:rPr lang="ru-RU" sz="1900" dirty="0"/>
              <a:t> </a:t>
            </a:r>
            <a:r>
              <a:rPr lang="ru-RU" sz="1900" dirty="0" err="1"/>
              <a:t>безперешкодне</a:t>
            </a:r>
            <a:r>
              <a:rPr lang="ru-RU" sz="1900" dirty="0"/>
              <a:t> </a:t>
            </a:r>
            <a:r>
              <a:rPr lang="ru-RU" sz="1900" dirty="0" err="1"/>
              <a:t>потрапляння</a:t>
            </a:r>
            <a:r>
              <a:rPr lang="ru-RU" sz="1900" dirty="0"/>
              <a:t> мікроорганізмів в кров або на </a:t>
            </a:r>
            <a:r>
              <a:rPr lang="ru-RU" sz="1900" dirty="0" err="1"/>
              <a:t>слизові</a:t>
            </a:r>
            <a:r>
              <a:rPr lang="ru-RU" sz="1900" dirty="0"/>
              <a:t> </a:t>
            </a:r>
            <a:r>
              <a:rPr lang="ru-RU" sz="1900" dirty="0" err="1"/>
              <a:t>оболонки</a:t>
            </a:r>
            <a:r>
              <a:rPr lang="ru-RU" sz="1900" dirty="0"/>
              <a:t> </a:t>
            </a:r>
            <a:r>
              <a:rPr lang="ru-RU" sz="1900" dirty="0" err="1"/>
              <a:t>організму</a:t>
            </a:r>
            <a:r>
              <a:rPr lang="ru-RU" sz="1900" dirty="0"/>
              <a:t>, за </a:t>
            </a:r>
            <a:r>
              <a:rPr lang="ru-RU" sz="1900" dirty="0" err="1"/>
              <a:t>умови</a:t>
            </a:r>
            <a:r>
              <a:rPr lang="ru-RU" sz="1900" dirty="0"/>
              <a:t> </a:t>
            </a:r>
            <a:r>
              <a:rPr lang="ru-RU" sz="1900" dirty="0" err="1"/>
              <a:t>ослабленого</a:t>
            </a:r>
            <a:r>
              <a:rPr lang="ru-RU" sz="1900" dirty="0"/>
              <a:t> </a:t>
            </a:r>
            <a:r>
              <a:rPr lang="ru-RU" sz="1900" dirty="0" err="1"/>
              <a:t>імунітету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.</a:t>
            </a:r>
          </a:p>
          <a:p>
            <a:pPr marL="0" indent="0" algn="just">
              <a:buNone/>
            </a:pPr>
            <a:r>
              <a:rPr lang="ru-RU" sz="1900" dirty="0" err="1"/>
              <a:t>Випробування</a:t>
            </a:r>
            <a:r>
              <a:rPr lang="ru-RU" sz="1900" dirty="0"/>
              <a:t> </a:t>
            </a:r>
            <a:r>
              <a:rPr lang="ru-RU" sz="1900" dirty="0" err="1"/>
              <a:t>застосовується</a:t>
            </a:r>
            <a:r>
              <a:rPr lang="ru-RU" sz="1900" dirty="0"/>
              <a:t> для </a:t>
            </a:r>
            <a:r>
              <a:rPr lang="ru-RU" sz="1900" dirty="0" err="1"/>
              <a:t>препаратів</a:t>
            </a:r>
            <a:r>
              <a:rPr lang="ru-RU" sz="1900" dirty="0"/>
              <a:t>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/>
              <a:t>повинні</a:t>
            </a:r>
            <a:r>
              <a:rPr lang="ru-RU" sz="1900" dirty="0"/>
              <a:t> бути </a:t>
            </a:r>
            <a:r>
              <a:rPr lang="ru-RU" sz="1900" dirty="0" err="1"/>
              <a:t>стерильні</a:t>
            </a:r>
            <a:r>
              <a:rPr lang="ru-RU" sz="1900" dirty="0"/>
              <a:t>:</a:t>
            </a:r>
          </a:p>
          <a:p>
            <a:pPr marL="0" indent="0" algn="just">
              <a:buNone/>
            </a:pPr>
            <a:r>
              <a:rPr lang="ru-RU" sz="1900" dirty="0"/>
              <a:t>• ЛЗ для парентерального </a:t>
            </a:r>
            <a:r>
              <a:rPr lang="ru-RU" sz="1900" dirty="0" err="1"/>
              <a:t>застосування</a:t>
            </a:r>
            <a:r>
              <a:rPr lang="ru-RU" sz="1900" dirty="0"/>
              <a:t> (</a:t>
            </a:r>
            <a:r>
              <a:rPr lang="ru-RU" sz="1900" dirty="0" err="1"/>
              <a:t>розчини</a:t>
            </a:r>
            <a:r>
              <a:rPr lang="ru-RU" sz="1900" dirty="0"/>
              <a:t>, лиофильно </a:t>
            </a:r>
            <a:r>
              <a:rPr lang="ru-RU" sz="1900" dirty="0" err="1"/>
              <a:t>висушені</a:t>
            </a:r>
            <a:r>
              <a:rPr lang="ru-RU" sz="1900" dirty="0"/>
              <a:t> і стерильно </a:t>
            </a:r>
            <a:r>
              <a:rPr lang="ru-RU" sz="1900" dirty="0" err="1"/>
              <a:t>розфасовані</a:t>
            </a:r>
            <a:r>
              <a:rPr lang="ru-RU" sz="1900" dirty="0"/>
              <a:t> порошки для </a:t>
            </a:r>
            <a:r>
              <a:rPr lang="ru-RU" sz="1900" dirty="0" err="1"/>
              <a:t>ін'єкцій</a:t>
            </a:r>
            <a:r>
              <a:rPr lang="ru-RU" sz="1900" dirty="0"/>
              <a:t> та </a:t>
            </a:r>
            <a:r>
              <a:rPr lang="ru-RU" sz="1900" dirty="0" err="1"/>
              <a:t>інфузій</a:t>
            </a:r>
            <a:r>
              <a:rPr lang="ru-RU" sz="1900" dirty="0"/>
              <a:t>);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Офтальмологічні</a:t>
            </a:r>
            <a:r>
              <a:rPr lang="ru-RU" sz="1900" dirty="0"/>
              <a:t> ЛЗ;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Розчини</a:t>
            </a:r>
            <a:r>
              <a:rPr lang="ru-RU" sz="1900" dirty="0"/>
              <a:t> </a:t>
            </a:r>
            <a:r>
              <a:rPr lang="ru-RU" sz="1900" dirty="0" err="1"/>
              <a:t>антисептиків</a:t>
            </a:r>
            <a:r>
              <a:rPr lang="ru-RU" sz="1900" dirty="0"/>
              <a:t> для </a:t>
            </a:r>
            <a:r>
              <a:rPr lang="ru-RU" sz="1900" dirty="0" err="1"/>
              <a:t>зовнішнього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Мазі</a:t>
            </a:r>
            <a:r>
              <a:rPr lang="ru-RU" sz="1900" dirty="0"/>
              <a:t>, </a:t>
            </a:r>
            <a:r>
              <a:rPr lang="ru-RU" sz="1900" dirty="0" err="1"/>
              <a:t>гелі</a:t>
            </a:r>
            <a:r>
              <a:rPr lang="ru-RU" sz="1900" dirty="0"/>
              <a:t> для </a:t>
            </a:r>
            <a:r>
              <a:rPr lang="ru-RU" sz="1900" dirty="0" err="1"/>
              <a:t>зовнішнього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 (для </a:t>
            </a:r>
            <a:r>
              <a:rPr lang="ru-RU" sz="1900" dirty="0" err="1"/>
              <a:t>нанесення</a:t>
            </a:r>
            <a:r>
              <a:rPr lang="ru-RU" sz="1900" dirty="0"/>
              <a:t> на </a:t>
            </a:r>
            <a:r>
              <a:rPr lang="ru-RU" sz="1900" dirty="0" err="1"/>
              <a:t>поверхню</a:t>
            </a:r>
            <a:r>
              <a:rPr lang="ru-RU" sz="1900" dirty="0"/>
              <a:t> рани);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6" y="3356992"/>
            <a:ext cx="3158799" cy="336383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5847184"/>
            <a:ext cx="7920880" cy="678160"/>
          </a:xfrm>
        </p:spPr>
        <p:txBody>
          <a:bodyPr/>
          <a:lstStyle/>
          <a:p>
            <a:pPr algn="ctr"/>
            <a:r>
              <a:rPr lang="ru-RU" sz="2400" dirty="0"/>
              <a:t>Тест на </a:t>
            </a:r>
            <a:r>
              <a:rPr lang="ru-RU" sz="2400" dirty="0" err="1"/>
              <a:t>стерильність</a:t>
            </a:r>
            <a:r>
              <a:rPr lang="ru-RU" sz="2400" dirty="0"/>
              <a:t> проводиться в </a:t>
            </a:r>
            <a:r>
              <a:rPr lang="ru-RU" sz="2400" dirty="0" err="1"/>
              <a:t>асептичних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, в </a:t>
            </a:r>
            <a:r>
              <a:rPr lang="ru-RU" sz="2400" dirty="0" err="1"/>
              <a:t>боксі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4497"/>
            <a:ext cx="8280920" cy="5366751"/>
          </a:xfrm>
        </p:spPr>
      </p:pic>
    </p:spTree>
    <p:extLst>
      <p:ext uri="{BB962C8B-B14F-4D97-AF65-F5344CB8AC3E}">
        <p14:creationId xmlns:p14="http://schemas.microsoft.com/office/powerpoint/2010/main" val="1377617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7772400" cy="864096"/>
          </a:xfrm>
        </p:spPr>
        <p:txBody>
          <a:bodyPr/>
          <a:lstStyle/>
          <a:p>
            <a:pPr algn="ctr" eaLnBrk="1" hangingPunct="1"/>
            <a:r>
              <a:rPr lang="ru-RU" sz="1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 КОНТРОЛЬ СТЕРИЛЬНИХ ЛІКІВ 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1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8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>
          <a:xfrm>
            <a:off x="107504" y="980728"/>
            <a:ext cx="5688632" cy="5877272"/>
          </a:xfrm>
        </p:spPr>
        <p:txBody>
          <a:bodyPr/>
          <a:lstStyle/>
          <a:p>
            <a:pPr algn="just"/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Мембранна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фільтрація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найкращий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фільтрується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статистично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більш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КУО на тип).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нефільтровані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оклюзія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796136" y="1124744"/>
            <a:ext cx="3168352" cy="4971256"/>
          </a:xfrm>
        </p:spPr>
        <p:txBody>
          <a:bodyPr/>
          <a:lstStyle/>
          <a:p>
            <a:pPr marL="0" indent="0" algn="just">
              <a:buNone/>
            </a:pPr>
            <a:r>
              <a:rPr lang="ru-RU" sz="1900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прямого </a:t>
            </a:r>
            <a:r>
              <a:rPr lang="ru-RU" sz="1900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19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нефільтровані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чутливість;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протимікробною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775" y="16797"/>
            <a:ext cx="8809037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Умови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визначенням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стерильності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стерильність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проводитися</a:t>
            </a:r>
            <a:r>
              <a:rPr lang="ru-RU" sz="2000" dirty="0" smtClean="0"/>
              <a:t> в тих же </a:t>
            </a:r>
            <a:r>
              <a:rPr lang="ru-RU" sz="2000" dirty="0" err="1" smtClean="0"/>
              <a:t>умовах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і </a:t>
            </a:r>
            <a:r>
              <a:rPr lang="ru-RU" sz="2000" dirty="0" err="1" smtClean="0"/>
              <a:t>асептичне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виробництво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Підготовка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подається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чисте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, за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НЕРА-</a:t>
            </a:r>
            <a:r>
              <a:rPr lang="ru-RU" sz="2000" dirty="0" err="1" smtClean="0"/>
              <a:t>фільтрів</a:t>
            </a:r>
            <a:r>
              <a:rPr lang="ru-RU" sz="2000" dirty="0" smtClean="0"/>
              <a:t> (</a:t>
            </a:r>
            <a:r>
              <a:rPr lang="en-US" sz="2000" dirty="0" smtClean="0"/>
              <a:t>HEPA - High Efficiency Particulate Absorption - </a:t>
            </a:r>
            <a:r>
              <a:rPr lang="ru-RU" sz="2000" dirty="0" err="1" smtClean="0"/>
              <a:t>високоефективна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затримка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часток</a:t>
            </a:r>
            <a:r>
              <a:rPr lang="ru-RU" sz="2000" dirty="0" smtClean="0"/>
              <a:t>). </a:t>
            </a:r>
            <a:r>
              <a:rPr lang="ru-RU" sz="2000" dirty="0" err="1" smtClean="0"/>
              <a:t>Ці</a:t>
            </a:r>
            <a:r>
              <a:rPr lang="ru-RU" sz="2000" dirty="0" smtClean="0"/>
              <a:t> </a:t>
            </a:r>
            <a:r>
              <a:rPr lang="ru-RU" sz="2000" dirty="0" err="1" smtClean="0"/>
              <a:t>фільтри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служать</a:t>
            </a:r>
            <a:r>
              <a:rPr lang="ru-RU" sz="2000" dirty="0" smtClean="0"/>
              <a:t> для практично </a:t>
            </a:r>
            <a:r>
              <a:rPr lang="ru-RU" sz="2000" dirty="0" err="1" smtClean="0"/>
              <a:t>повного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очищення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навіть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найдрібніших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частинок</a:t>
            </a:r>
            <a:r>
              <a:rPr lang="ru-RU" sz="2000" dirty="0" smtClean="0"/>
              <a:t>, до 0.1 мкм.</a:t>
            </a:r>
          </a:p>
          <a:p>
            <a:pPr algn="just"/>
            <a:r>
              <a:rPr lang="ru-RU" sz="2000" dirty="0" smtClean="0"/>
              <a:t>• Доступ в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 повинен бути </a:t>
            </a:r>
            <a:r>
              <a:rPr lang="ru-RU" sz="2000" dirty="0" err="1" smtClean="0"/>
              <a:t>організований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повітряні</a:t>
            </a:r>
            <a:r>
              <a:rPr lang="ru-RU" sz="2000" dirty="0" smtClean="0"/>
              <a:t> </a:t>
            </a:r>
            <a:r>
              <a:rPr lang="ru-RU" sz="2000" dirty="0" err="1" smtClean="0"/>
              <a:t>шлюзи</a:t>
            </a:r>
            <a:r>
              <a:rPr lang="ru-RU" sz="2000" dirty="0" smtClean="0"/>
              <a:t> - </a:t>
            </a:r>
            <a:r>
              <a:rPr lang="ru-RU" sz="2000" dirty="0" err="1" smtClean="0"/>
              <a:t>конструкції</a:t>
            </a:r>
            <a:r>
              <a:rPr lang="ru-RU" sz="2000" dirty="0" smtClean="0"/>
              <a:t> з </a:t>
            </a:r>
            <a:r>
              <a:rPr lang="ru-RU" sz="2000" dirty="0" err="1" smtClean="0"/>
              <a:t>односпрямованим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односторонніми</a:t>
            </a:r>
            <a:r>
              <a:rPr lang="ru-RU" sz="2000" dirty="0" smtClean="0"/>
              <a:t> шляхами </a:t>
            </a:r>
            <a:r>
              <a:rPr lang="ru-RU" sz="2000" dirty="0" err="1" smtClean="0"/>
              <a:t>проходження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Повітряний</a:t>
            </a:r>
            <a:r>
              <a:rPr lang="ru-RU" sz="2000" dirty="0" smtClean="0"/>
              <a:t> шлюз </a:t>
            </a:r>
            <a:r>
              <a:rPr lang="ru-RU" sz="2000" dirty="0" err="1" smtClean="0"/>
              <a:t>запобігає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переміщенню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приміщеннями</a:t>
            </a:r>
            <a:r>
              <a:rPr lang="ru-RU" sz="2000" dirty="0" smtClean="0"/>
              <a:t>. Коли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двері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шлюзу </a:t>
            </a:r>
            <a:r>
              <a:rPr lang="ru-RU" sz="2000" dirty="0" err="1" smtClean="0"/>
              <a:t>закриті</a:t>
            </a:r>
            <a:r>
              <a:rPr lang="ru-RU" sz="2000" dirty="0" smtClean="0"/>
              <a:t>, </a:t>
            </a:r>
            <a:r>
              <a:rPr lang="ru-RU" sz="2000" dirty="0" err="1" smtClean="0"/>
              <a:t>попадання</a:t>
            </a:r>
            <a:r>
              <a:rPr lang="ru-RU" sz="2000" dirty="0" smtClean="0"/>
              <a:t> в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розбавляє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надійшов</a:t>
            </a:r>
            <a:r>
              <a:rPr lang="ru-RU" sz="2000" dirty="0" smtClean="0"/>
              <a:t> з </a:t>
            </a:r>
            <a:r>
              <a:rPr lang="ru-RU" sz="2000" dirty="0" err="1" smtClean="0"/>
              <a:t>зовнішні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коридори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двері</a:t>
            </a:r>
            <a:r>
              <a:rPr lang="ru-RU" sz="2000" dirty="0" smtClean="0"/>
              <a:t>, або </a:t>
            </a:r>
            <a:r>
              <a:rPr lang="ru-RU" sz="2000" dirty="0" err="1" smtClean="0"/>
              <a:t>виділяється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присутнім</a:t>
            </a:r>
            <a:r>
              <a:rPr lang="ru-RU" sz="2000" dirty="0" smtClean="0"/>
              <a:t> персоналом.</a:t>
            </a:r>
          </a:p>
          <a:p>
            <a:pPr algn="just"/>
            <a:r>
              <a:rPr lang="ru-RU" sz="2000" dirty="0" err="1" smtClean="0"/>
              <a:t>Випробувана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продукція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подаватися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передавальні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вікна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Виконавці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переодягнені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стерильний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одяг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Виконавці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пройти </a:t>
            </a:r>
            <a:r>
              <a:rPr lang="ru-RU" sz="2000" dirty="0" err="1" smtClean="0"/>
              <a:t>відповідну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підготовку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Запобіжні</a:t>
            </a:r>
            <a:r>
              <a:rPr lang="ru-RU" sz="2000" dirty="0" smtClean="0"/>
              <a:t> заходи, </a:t>
            </a:r>
            <a:r>
              <a:rPr lang="ru-RU" sz="2000" dirty="0" err="1" smtClean="0"/>
              <a:t>прийняті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контамінації</a:t>
            </a:r>
            <a:r>
              <a:rPr lang="ru-RU" sz="2000" dirty="0" smtClean="0"/>
              <a:t>, не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ні</a:t>
            </a:r>
            <a:r>
              <a:rPr lang="ru-RU" sz="2000" dirty="0" smtClean="0"/>
              <a:t> на один з мікроорганізмів,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виявлені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ході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Умови</a:t>
            </a:r>
            <a:r>
              <a:rPr lang="ru-RU" sz="2000" dirty="0" smtClean="0"/>
              <a:t>, в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проводяться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регулярно </a:t>
            </a:r>
            <a:r>
              <a:rPr lang="ru-RU" sz="2000" dirty="0" err="1" smtClean="0"/>
              <a:t>контролюватися</a:t>
            </a:r>
            <a:r>
              <a:rPr lang="ru-RU" sz="2000" dirty="0" smtClean="0"/>
              <a:t> шляхом </a:t>
            </a:r>
            <a:r>
              <a:rPr lang="ru-RU" sz="2000" dirty="0" err="1" smtClean="0"/>
              <a:t>відбору</a:t>
            </a:r>
            <a:r>
              <a:rPr lang="ru-RU" sz="2000" dirty="0" smtClean="0"/>
              <a:t> проб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і </a:t>
            </a:r>
            <a:r>
              <a:rPr lang="ru-RU" sz="2000" dirty="0" err="1" smtClean="0"/>
              <a:t>поверхонь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зони</a:t>
            </a:r>
            <a:r>
              <a:rPr lang="ru-RU" sz="2000" dirty="0" smtClean="0"/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60350"/>
            <a:ext cx="8770937" cy="4810125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100" dirty="0" err="1" smtClean="0"/>
              <a:t>Живильні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, </a:t>
            </a:r>
            <a:r>
              <a:rPr lang="ru-RU" sz="2100" dirty="0" err="1" smtClean="0"/>
              <a:t>використовувані</a:t>
            </a:r>
            <a:r>
              <a:rPr lang="ru-RU" sz="2100" dirty="0" smtClean="0"/>
              <a:t> для </a:t>
            </a:r>
            <a:r>
              <a:rPr lang="ru-RU" sz="2100" dirty="0" err="1" smtClean="0"/>
              <a:t>визначення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стерильності</a:t>
            </a:r>
            <a:r>
              <a:rPr lang="ru-RU" sz="2100" dirty="0" smtClean="0"/>
              <a:t>: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Рідка</a:t>
            </a:r>
            <a:r>
              <a:rPr lang="ru-RU" sz="2100" dirty="0" smtClean="0"/>
              <a:t> тиогликолевая </a:t>
            </a:r>
            <a:r>
              <a:rPr lang="ru-RU" sz="2100" dirty="0" err="1" smtClean="0"/>
              <a:t>середовище</a:t>
            </a:r>
            <a:r>
              <a:rPr lang="ru-RU" sz="2100" dirty="0" smtClean="0"/>
              <a:t>: </a:t>
            </a:r>
            <a:r>
              <a:rPr lang="ru-RU" sz="2100" dirty="0" err="1" smtClean="0"/>
              <a:t>знижує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окислювально-відновний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потенціал</a:t>
            </a:r>
            <a:r>
              <a:rPr lang="ru-RU" sz="2100" dirty="0" smtClean="0"/>
              <a:t> і </a:t>
            </a:r>
            <a:r>
              <a:rPr lang="ru-RU" sz="2100" dirty="0" err="1" smtClean="0"/>
              <a:t>сприяє</a:t>
            </a:r>
            <a:r>
              <a:rPr lang="ru-RU" sz="2100" dirty="0" smtClean="0"/>
              <a:t> </a:t>
            </a:r>
            <a:r>
              <a:rPr lang="ru-RU" sz="2100" dirty="0" err="1" smtClean="0"/>
              <a:t>зростанню</a:t>
            </a:r>
            <a:r>
              <a:rPr lang="ru-RU" sz="2100" dirty="0" smtClean="0"/>
              <a:t> </a:t>
            </a:r>
            <a:r>
              <a:rPr lang="ru-RU" sz="2100" dirty="0" err="1" smtClean="0"/>
              <a:t>анаеробних</a:t>
            </a:r>
            <a:r>
              <a:rPr lang="ru-RU" sz="2100" dirty="0" smtClean="0"/>
              <a:t> мікроорганізмів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анаеробних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r>
              <a:rPr lang="ru-RU" sz="2100" dirty="0" smtClean="0"/>
              <a:t> - </a:t>
            </a:r>
            <a:r>
              <a:rPr lang="ru-RU" sz="2100" dirty="0" err="1" smtClean="0"/>
              <a:t>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endParaRPr lang="ru-RU" sz="2100" dirty="0" smtClean="0"/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Рідке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середовище</a:t>
            </a:r>
            <a:r>
              <a:rPr lang="ru-RU" sz="2100" dirty="0" smtClean="0"/>
              <a:t> на </a:t>
            </a:r>
            <a:r>
              <a:rPr lang="ru-RU" sz="2100" dirty="0" err="1" smtClean="0"/>
              <a:t>основі</a:t>
            </a:r>
            <a:r>
              <a:rPr lang="ru-RU" sz="2100" dirty="0" smtClean="0"/>
              <a:t> </a:t>
            </a:r>
            <a:r>
              <a:rPr lang="ru-RU" sz="2100" dirty="0" err="1" smtClean="0"/>
              <a:t>гідролізату</a:t>
            </a:r>
            <a:r>
              <a:rPr lang="ru-RU" sz="2100" dirty="0" smtClean="0"/>
              <a:t> </a:t>
            </a:r>
            <a:r>
              <a:rPr lang="ru-RU" sz="2100" dirty="0" err="1" smtClean="0"/>
              <a:t>казеїну</a:t>
            </a:r>
            <a:r>
              <a:rPr lang="ru-RU" sz="2100" dirty="0" smtClean="0"/>
              <a:t> і </a:t>
            </a:r>
            <a:r>
              <a:rPr lang="ru-RU" sz="2100" dirty="0" err="1" smtClean="0"/>
              <a:t>соєвих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бобів</a:t>
            </a:r>
            <a:r>
              <a:rPr lang="ru-RU" sz="2100" dirty="0" smtClean="0"/>
              <a:t> (середа </a:t>
            </a:r>
            <a:r>
              <a:rPr lang="ru-RU" sz="2100" dirty="0" err="1" smtClean="0"/>
              <a:t>Сабуро</a:t>
            </a:r>
            <a:r>
              <a:rPr lang="ru-RU" sz="2100" dirty="0" smtClean="0"/>
              <a:t>)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грибів</a:t>
            </a:r>
            <a:endParaRPr lang="ru-RU" sz="2100" dirty="0" smtClean="0"/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r>
              <a:rPr lang="ru-RU" sz="2100" dirty="0" smtClean="0"/>
              <a:t>.</a:t>
            </a:r>
          </a:p>
          <a:p>
            <a:pPr marL="0" indent="0" algn="just">
              <a:buNone/>
              <a:defRPr/>
            </a:pPr>
            <a:r>
              <a:rPr lang="ru-RU" sz="2100" b="1" dirty="0" err="1" smtClean="0"/>
              <a:t>Живильні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середовища</a:t>
            </a:r>
            <a:r>
              <a:rPr lang="ru-RU" sz="2100" b="1" dirty="0" smtClean="0"/>
              <a:t> </a:t>
            </a:r>
            <a:r>
              <a:rPr lang="ru-RU" sz="2100" dirty="0" err="1" smtClean="0"/>
              <a:t>готують</a:t>
            </a:r>
            <a:r>
              <a:rPr lang="ru-RU" sz="2100" dirty="0" smtClean="0"/>
              <a:t> в </a:t>
            </a:r>
            <a:r>
              <a:rPr lang="ru-RU" sz="2100" dirty="0" err="1" smtClean="0"/>
              <a:t>лабораторії</a:t>
            </a:r>
            <a:r>
              <a:rPr lang="ru-RU" sz="2100" dirty="0" smtClean="0"/>
              <a:t>, </a:t>
            </a:r>
            <a:r>
              <a:rPr lang="ru-RU" sz="2100" dirty="0" err="1" smtClean="0"/>
              <a:t>використовуючи</a:t>
            </a:r>
            <a:r>
              <a:rPr lang="ru-RU" sz="2100" dirty="0" smtClean="0"/>
              <a:t> </a:t>
            </a:r>
            <a:r>
              <a:rPr lang="ru-RU" sz="2100" dirty="0" err="1" smtClean="0"/>
              <a:t>сухі</a:t>
            </a:r>
            <a:r>
              <a:rPr lang="ru-RU" sz="2100" dirty="0" smtClean="0"/>
              <a:t> </a:t>
            </a:r>
            <a:r>
              <a:rPr lang="ru-RU" sz="2100" dirty="0" err="1" smtClean="0"/>
              <a:t>поживні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</a:t>
            </a:r>
            <a:r>
              <a:rPr lang="ru-RU" sz="2100" dirty="0" err="1" smtClean="0"/>
              <a:t>промислового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виробництва</a:t>
            </a:r>
            <a:r>
              <a:rPr lang="ru-RU" sz="2100" dirty="0" smtClean="0"/>
              <a:t> або </a:t>
            </a:r>
            <a:r>
              <a:rPr lang="ru-RU" sz="2100" dirty="0" err="1" smtClean="0"/>
              <a:t>окремі</a:t>
            </a:r>
            <a:r>
              <a:rPr lang="ru-RU" sz="2100" dirty="0" smtClean="0"/>
              <a:t> </a:t>
            </a:r>
            <a:r>
              <a:rPr lang="ru-RU" sz="2100" dirty="0" err="1" smtClean="0"/>
              <a:t>компоненти</a:t>
            </a:r>
            <a:r>
              <a:rPr lang="ru-RU" sz="2100" dirty="0" smtClean="0"/>
              <a:t>. </a:t>
            </a:r>
            <a:r>
              <a:rPr lang="ru-RU" sz="2100" dirty="0" err="1" smtClean="0"/>
              <a:t>Допускається</a:t>
            </a:r>
            <a:r>
              <a:rPr lang="ru-RU" sz="2100" dirty="0" smtClean="0"/>
              <a:t> </a:t>
            </a:r>
            <a:r>
              <a:rPr lang="ru-RU" sz="2100" dirty="0" err="1" smtClean="0"/>
              <a:t>застосування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</a:t>
            </a:r>
            <a:r>
              <a:rPr lang="ru-RU" sz="2100" dirty="0" smtClean="0"/>
              <a:t>, </a:t>
            </a:r>
            <a:r>
              <a:rPr lang="ru-RU" sz="2100" dirty="0" err="1" smtClean="0"/>
              <a:t>готових</a:t>
            </a:r>
            <a:r>
              <a:rPr lang="ru-RU" sz="2100" dirty="0" smtClean="0"/>
              <a:t> до </a:t>
            </a:r>
            <a:r>
              <a:rPr lang="ru-RU" sz="2100" dirty="0" err="1" smtClean="0"/>
              <a:t>використання</a:t>
            </a:r>
            <a:r>
              <a:rPr lang="ru-RU" sz="2100" dirty="0" smtClean="0"/>
              <a:t>, з </a:t>
            </a:r>
            <a:r>
              <a:rPr lang="ru-RU" sz="2100" dirty="0" err="1" smtClean="0"/>
              <a:t>сертифікатом</a:t>
            </a:r>
            <a:r>
              <a:rPr lang="ru-RU" sz="2100" dirty="0" smtClean="0"/>
              <a:t> </a:t>
            </a:r>
            <a:r>
              <a:rPr lang="ru-RU" sz="2100" dirty="0" err="1" smtClean="0"/>
              <a:t>виробника</a:t>
            </a:r>
            <a:r>
              <a:rPr lang="ru-RU" sz="2100" dirty="0" smtClean="0"/>
              <a:t>. </a:t>
            </a:r>
            <a:r>
              <a:rPr lang="ru-RU" sz="2100" dirty="0" err="1" smtClean="0"/>
              <a:t>Приготовлені</a:t>
            </a:r>
            <a:r>
              <a:rPr lang="ru-RU" sz="2100" dirty="0" smtClean="0"/>
              <a:t> в </a:t>
            </a:r>
            <a:r>
              <a:rPr lang="ru-RU" sz="2100" dirty="0" err="1" smtClean="0"/>
              <a:t>лабораторії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поживні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перевіряють</a:t>
            </a:r>
            <a:r>
              <a:rPr lang="ru-RU" sz="2100" dirty="0" smtClean="0"/>
              <a:t> на </a:t>
            </a:r>
            <a:r>
              <a:rPr lang="ru-RU" sz="2100" dirty="0" err="1" smtClean="0"/>
              <a:t>стерильність</a:t>
            </a:r>
            <a:r>
              <a:rPr lang="ru-RU" sz="2100" dirty="0" smtClean="0"/>
              <a:t> і </a:t>
            </a:r>
            <a:r>
              <a:rPr lang="ru-RU" sz="2100" dirty="0" err="1" smtClean="0"/>
              <a:t>визначають</a:t>
            </a:r>
            <a:r>
              <a:rPr lang="ru-RU" sz="2100" dirty="0" smtClean="0"/>
              <a:t> їх росту </a:t>
            </a:r>
            <a:r>
              <a:rPr lang="ru-RU" sz="2100" dirty="0" err="1" smtClean="0"/>
              <a:t>властивості</a:t>
            </a:r>
            <a:r>
              <a:rPr lang="ru-RU" sz="2100" dirty="0" smtClean="0"/>
              <a:t>. </a:t>
            </a:r>
            <a:r>
              <a:rPr lang="ru-RU" sz="2100" dirty="0" err="1" smtClean="0"/>
              <a:t>Живильні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і </a:t>
            </a:r>
            <a:r>
              <a:rPr lang="ru-RU" sz="2100" dirty="0" err="1" smtClean="0"/>
              <a:t>рідини</a:t>
            </a:r>
            <a:r>
              <a:rPr lang="ru-RU" sz="2100" dirty="0" smtClean="0"/>
              <a:t> для </a:t>
            </a:r>
            <a:r>
              <a:rPr lang="ru-RU" sz="2100" dirty="0" err="1" smtClean="0"/>
              <a:t>промивання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фільтрів</a:t>
            </a:r>
            <a:r>
              <a:rPr lang="ru-RU" sz="2100" dirty="0" smtClean="0"/>
              <a:t> </a:t>
            </a:r>
            <a:r>
              <a:rPr lang="ru-RU" sz="2100" dirty="0" err="1" smtClean="0"/>
              <a:t>стерилізують</a:t>
            </a:r>
            <a:r>
              <a:rPr lang="ru-RU" sz="2100" dirty="0" smtClean="0"/>
              <a:t> в </a:t>
            </a:r>
            <a:r>
              <a:rPr lang="ru-RU" sz="2100" dirty="0" err="1" smtClean="0"/>
              <a:t>автоклаві</a:t>
            </a:r>
            <a:r>
              <a:rPr lang="ru-RU" sz="2100" dirty="0" smtClean="0"/>
              <a:t> при </a:t>
            </a:r>
            <a:r>
              <a:rPr lang="ru-RU" sz="2100" dirty="0" err="1" smtClean="0"/>
              <a:t>температурі</a:t>
            </a:r>
            <a:r>
              <a:rPr lang="ru-RU" sz="2100" dirty="0" smtClean="0"/>
              <a:t> 121оС </a:t>
            </a:r>
            <a:r>
              <a:rPr lang="ru-RU" sz="2100" dirty="0" err="1" smtClean="0"/>
              <a:t>протягом</a:t>
            </a:r>
            <a:r>
              <a:rPr lang="ru-RU" sz="2100" dirty="0" smtClean="0"/>
              <a:t> 15 </a:t>
            </a:r>
            <a:r>
              <a:rPr lang="ru-RU" sz="2100" dirty="0" err="1" smtClean="0"/>
              <a:t>хв</a:t>
            </a:r>
            <a:r>
              <a:rPr lang="ru-RU" sz="2100" dirty="0" smtClean="0"/>
              <a:t>, </a:t>
            </a:r>
            <a:r>
              <a:rPr lang="ru-RU" sz="2100" dirty="0" err="1" smtClean="0"/>
              <a:t>якщо</a:t>
            </a:r>
            <a:r>
              <a:rPr lang="ru-RU" sz="2100" dirty="0" smtClean="0"/>
              <a:t> </a:t>
            </a:r>
            <a:r>
              <a:rPr lang="ru-RU" sz="2100" dirty="0" err="1" smtClean="0"/>
              <a:t>немає</a:t>
            </a:r>
            <a:r>
              <a:rPr lang="ru-RU" sz="2100" dirty="0" smtClean="0"/>
              <a:t> </a:t>
            </a:r>
            <a:r>
              <a:rPr lang="ru-RU" sz="2100" dirty="0" err="1" smtClean="0"/>
              <a:t>інших</a:t>
            </a:r>
            <a:r>
              <a:rPr lang="ru-RU" sz="2100" dirty="0" smtClean="0"/>
              <a:t> </a:t>
            </a:r>
            <a:r>
              <a:rPr lang="ru-RU" sz="2100" dirty="0" err="1" smtClean="0"/>
              <a:t>вказівок</a:t>
            </a:r>
            <a:r>
              <a:rPr lang="ru-RU" sz="2100" dirty="0" smtClean="0"/>
              <a:t> у </a:t>
            </a:r>
            <a:r>
              <a:rPr lang="ru-RU" sz="2100" dirty="0" err="1" smtClean="0"/>
              <a:t>фармакопейної</a:t>
            </a:r>
            <a:r>
              <a:rPr lang="ru-RU" sz="2100" dirty="0" smtClean="0"/>
              <a:t> </a:t>
            </a:r>
            <a:r>
              <a:rPr lang="ru-RU" sz="2100" dirty="0" err="1" smtClean="0"/>
              <a:t>статті</a:t>
            </a:r>
            <a:r>
              <a:rPr lang="ru-RU" sz="2100" dirty="0" smtClean="0"/>
              <a:t> або </a:t>
            </a:r>
            <a:r>
              <a:rPr lang="ru-RU" sz="2100" dirty="0" err="1" smtClean="0"/>
              <a:t>нормативної</a:t>
            </a:r>
            <a:r>
              <a:rPr lang="ru-RU" sz="2100" dirty="0" smtClean="0"/>
              <a:t> </a:t>
            </a:r>
            <a:r>
              <a:rPr lang="ru-RU" sz="2100" dirty="0" err="1" smtClean="0"/>
              <a:t>документації</a:t>
            </a:r>
            <a:r>
              <a:rPr lang="ru-RU" sz="21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713" y="260648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Кожна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партія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</a:t>
            </a:r>
            <a:r>
              <a:rPr lang="ru-RU" sz="2000" dirty="0" smtClean="0"/>
              <a:t> (5%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кількості</a:t>
            </a:r>
            <a:r>
              <a:rPr lang="ru-RU" sz="2000" dirty="0" smtClean="0"/>
              <a:t> в </a:t>
            </a:r>
            <a:r>
              <a:rPr lang="ru-RU" sz="2000" dirty="0" err="1" smtClean="0"/>
              <a:t>партії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підлягає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перевірці</a:t>
            </a:r>
            <a:r>
              <a:rPr lang="ru-RU" sz="2000" dirty="0" smtClean="0"/>
              <a:t> на </a:t>
            </a:r>
            <a:r>
              <a:rPr lang="ru-RU" sz="2000" dirty="0" err="1" smtClean="0"/>
              <a:t>придатність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полягає</a:t>
            </a:r>
            <a:r>
              <a:rPr lang="ru-RU" sz="2000" dirty="0" smtClean="0"/>
              <a:t> в </a:t>
            </a:r>
            <a:r>
              <a:rPr lang="ru-RU" sz="2000" dirty="0" err="1" smtClean="0"/>
              <a:t>перевірці</a:t>
            </a:r>
            <a:r>
              <a:rPr lang="ru-RU" sz="2000" dirty="0" smtClean="0"/>
              <a:t> на </a:t>
            </a:r>
            <a:r>
              <a:rPr lang="ru-RU" sz="2000" b="1" dirty="0" err="1" smtClean="0"/>
              <a:t>стерильність</a:t>
            </a:r>
            <a:r>
              <a:rPr lang="ru-RU" sz="2000" b="1" dirty="0" smtClean="0"/>
              <a:t> </a:t>
            </a:r>
            <a:r>
              <a:rPr lang="ru-RU" sz="2000" dirty="0" smtClean="0"/>
              <a:t>та </a:t>
            </a:r>
            <a:r>
              <a:rPr lang="ru-RU" sz="2000" b="1" dirty="0" err="1" smtClean="0"/>
              <a:t>перевірка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ростових</a:t>
            </a:r>
            <a:r>
              <a:rPr lang="ru-RU" sz="2000" b="1" dirty="0" smtClean="0"/>
              <a:t> властивостей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Перевірка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стерильності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живильних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</a:t>
            </a:r>
            <a:endParaRPr lang="ru-RU" sz="2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стерилізації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зразок</a:t>
            </a:r>
            <a:r>
              <a:rPr lang="ru-RU" sz="2000" dirty="0" smtClean="0"/>
              <a:t> </a:t>
            </a:r>
            <a:r>
              <a:rPr lang="ru-RU" sz="2000" dirty="0" err="1" smtClean="0"/>
              <a:t>кажой</a:t>
            </a:r>
            <a:r>
              <a:rPr lang="ru-RU" sz="2000" dirty="0" smtClean="0"/>
              <a:t> </a:t>
            </a:r>
            <a:r>
              <a:rPr lang="ru-RU" sz="2000" dirty="0" err="1" smtClean="0"/>
              <a:t>партії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термостатируют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протягом</a:t>
            </a:r>
            <a:r>
              <a:rPr lang="ru-RU" sz="2000" dirty="0" smtClean="0"/>
              <a:t> 14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температурі</a:t>
            </a:r>
            <a:r>
              <a:rPr lang="ru-RU" sz="2000" dirty="0" smtClean="0"/>
              <a:t> 30-35 С для </a:t>
            </a:r>
            <a:r>
              <a:rPr lang="ru-RU" sz="2000" dirty="0" err="1" smtClean="0"/>
              <a:t>тіогліколівой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і 20-25 </a:t>
            </a:r>
            <a:r>
              <a:rPr lang="ru-RU" sz="2000" dirty="0"/>
              <a:t>° С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</a:t>
            </a:r>
            <a:r>
              <a:rPr lang="ru-RU" sz="2000" dirty="0" err="1" smtClean="0"/>
              <a:t>Сабуро</a:t>
            </a:r>
            <a:r>
              <a:rPr lang="ru-RU" sz="2000" dirty="0" smtClean="0"/>
              <a:t>.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закінчення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заданого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терміну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поживні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середовищах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отсуствовалі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візуально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ознаки</a:t>
            </a:r>
            <a:r>
              <a:rPr lang="ru-RU" sz="2000" dirty="0" smtClean="0"/>
              <a:t> </a:t>
            </a:r>
            <a:r>
              <a:rPr lang="ru-RU" sz="2000" dirty="0" err="1" smtClean="0"/>
              <a:t>зростання</a:t>
            </a:r>
            <a:r>
              <a:rPr lang="ru-RU" sz="2000" dirty="0" smtClean="0"/>
              <a:t> мікроорганізмів.</a:t>
            </a:r>
          </a:p>
          <a:p>
            <a:pPr algn="ctr"/>
            <a:r>
              <a:rPr lang="ru-RU" sz="2000" dirty="0" err="1" smtClean="0"/>
              <a:t>Перевірка</a:t>
            </a:r>
            <a:r>
              <a:rPr lang="ru-RU" sz="2000" dirty="0" smtClean="0"/>
              <a:t> </a:t>
            </a:r>
            <a:r>
              <a:rPr lang="ru-RU" sz="2000" dirty="0" err="1" smtClean="0"/>
              <a:t>ростових</a:t>
            </a:r>
            <a:r>
              <a:rPr lang="ru-RU" sz="2000" dirty="0" smtClean="0"/>
              <a:t> властивостей. </a:t>
            </a:r>
          </a:p>
          <a:p>
            <a:r>
              <a:rPr lang="ru-RU" sz="2000" dirty="0" smtClean="0"/>
              <a:t>Для </a:t>
            </a:r>
            <a:r>
              <a:rPr lang="ru-RU" sz="2000" dirty="0" err="1" smtClean="0"/>
              <a:t>цього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наступні</a:t>
            </a:r>
            <a:r>
              <a:rPr lang="ru-RU" sz="2000" dirty="0" smtClean="0"/>
              <a:t> </a:t>
            </a:r>
            <a:r>
              <a:rPr lang="ru-RU" sz="2000" dirty="0" err="1" smtClean="0"/>
              <a:t>мікрорганізми</a:t>
            </a:r>
            <a:r>
              <a:rPr lang="ru-RU" sz="2000" dirty="0" smtClean="0"/>
              <a:t>:</a:t>
            </a:r>
          </a:p>
          <a:p>
            <a:pPr algn="just"/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тиогликолеве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dirty="0" smtClean="0"/>
              <a:t>Staphylococcus </a:t>
            </a:r>
            <a:r>
              <a:rPr lang="en-US" sz="2000" dirty="0" err="1" smtClean="0"/>
              <a:t>aureus</a:t>
            </a:r>
            <a:r>
              <a:rPr lang="en-US" sz="2000" dirty="0" smtClean="0"/>
              <a:t>, Pseudomonas </a:t>
            </a:r>
            <a:r>
              <a:rPr lang="en-US" sz="2000" dirty="0" err="1" smtClean="0"/>
              <a:t>aeruginosa,Clostridium</a:t>
            </a:r>
            <a:r>
              <a:rPr lang="en-US" sz="2000" dirty="0" smtClean="0"/>
              <a:t> </a:t>
            </a:r>
            <a:r>
              <a:rPr lang="en-US" sz="2000" dirty="0" err="1" smtClean="0"/>
              <a:t>sporogenes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algn="just"/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Сабуро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dirty="0" smtClean="0"/>
              <a:t>Bacillus </a:t>
            </a:r>
            <a:r>
              <a:rPr lang="en-US" sz="2000" dirty="0" err="1" smtClean="0"/>
              <a:t>subtilus</a:t>
            </a:r>
            <a:r>
              <a:rPr lang="en-US" sz="2000" dirty="0" smtClean="0"/>
              <a:t>, Candida </a:t>
            </a:r>
            <a:r>
              <a:rPr lang="en-US" sz="2000" dirty="0" err="1" smtClean="0"/>
              <a:t>albicans</a:t>
            </a:r>
            <a:r>
              <a:rPr lang="en-US" sz="2000" dirty="0" smtClean="0"/>
              <a:t>, </a:t>
            </a:r>
            <a:r>
              <a:rPr lang="en-US" sz="2000" dirty="0" err="1" smtClean="0"/>
              <a:t>Aspergillus</a:t>
            </a:r>
            <a:r>
              <a:rPr lang="en-US" sz="2000" dirty="0" smtClean="0"/>
              <a:t> </a:t>
            </a:r>
            <a:r>
              <a:rPr lang="en-US" sz="2000" dirty="0" err="1" smtClean="0"/>
              <a:t>brasiensis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algn="just"/>
            <a:r>
              <a:rPr lang="ru-RU" sz="2000" dirty="0" smtClean="0"/>
              <a:t>Невелика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кожного з </a:t>
            </a:r>
            <a:r>
              <a:rPr lang="ru-RU" sz="2000" dirty="0" err="1" smtClean="0"/>
              <a:t>микрорганизмов</a:t>
            </a:r>
            <a:r>
              <a:rPr lang="ru-RU" sz="2000" dirty="0" smtClean="0"/>
              <a:t> (не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100 КУО) </a:t>
            </a:r>
            <a:r>
              <a:rPr lang="ru-RU" sz="2000" dirty="0" err="1" smtClean="0"/>
              <a:t>вносять</a:t>
            </a:r>
            <a:r>
              <a:rPr lang="ru-RU" sz="2000" dirty="0" smtClean="0"/>
              <a:t> в </a:t>
            </a:r>
            <a:r>
              <a:rPr lang="ru-RU" sz="2000" dirty="0" err="1" smtClean="0"/>
              <a:t>живильне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середовище</a:t>
            </a:r>
            <a:r>
              <a:rPr lang="ru-RU" sz="2000" dirty="0" smtClean="0"/>
              <a:t> і </a:t>
            </a:r>
            <a:r>
              <a:rPr lang="ru-RU" sz="2000" dirty="0" err="1" smtClean="0"/>
              <a:t>інкубують</a:t>
            </a:r>
            <a:r>
              <a:rPr lang="ru-RU" sz="2000" dirty="0" smtClean="0"/>
              <a:t> до 3 х </a:t>
            </a:r>
            <a:r>
              <a:rPr lang="ru-RU" sz="2000" dirty="0" err="1" smtClean="0"/>
              <a:t>днів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температурі</a:t>
            </a:r>
            <a:r>
              <a:rPr lang="ru-RU" sz="2000" dirty="0" smtClean="0"/>
              <a:t> 30-35 </a:t>
            </a:r>
            <a:r>
              <a:rPr lang="ru-RU" sz="2000" dirty="0"/>
              <a:t>° С </a:t>
            </a:r>
            <a:r>
              <a:rPr lang="ru-RU" sz="2000" dirty="0" smtClean="0"/>
              <a:t>(для тиогликолевой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) і до 5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при 20-25 ° С (для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</a:t>
            </a:r>
            <a:r>
              <a:rPr lang="ru-RU" sz="2000" dirty="0" err="1" smtClean="0"/>
              <a:t>Сабуро</a:t>
            </a:r>
            <a:r>
              <a:rPr lang="ru-RU" sz="2000" dirty="0" smtClean="0"/>
              <a:t>).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52626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368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антимікробною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тіогліколевую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середу і в середу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Сабуро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інкубують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1 -у середу при 30 -35 ° С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2 -у середу при 20 -25 ° С - три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контроль: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або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тест-мікроорганізмів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посівах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ЛС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неоднакові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фунгістатичною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нейтралізуючим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агентом,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пара-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амінобензойна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пеніциліназа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Д.), Або шляхом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943418"/>
              </p:ext>
            </p:extLst>
          </p:nvPr>
        </p:nvGraphicFramePr>
        <p:xfrm>
          <a:off x="661436" y="548680"/>
          <a:ext cx="7920880" cy="5507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Кількість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одиниць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продукції</a:t>
                      </a:r>
                      <a:r>
                        <a:rPr lang="ru-RU" sz="1600" dirty="0" smtClean="0"/>
                        <a:t> у </a:t>
                      </a:r>
                      <a:r>
                        <a:rPr lang="ru-RU" sz="1600" dirty="0" err="1" smtClean="0"/>
                        <a:t>виробничій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серії</a:t>
                      </a:r>
                      <a:r>
                        <a:rPr lang="ru-RU" sz="1600" dirty="0" smtClean="0"/>
                        <a:t> 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Мінімальна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кількість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одиниць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продукції</a:t>
                      </a:r>
                      <a:r>
                        <a:rPr lang="ru-RU" sz="1600" dirty="0" smtClean="0"/>
                        <a:t> для кожного </a:t>
                      </a:r>
                      <a:r>
                        <a:rPr lang="ru-RU" sz="1600" dirty="0" err="1" smtClean="0"/>
                        <a:t>середовища</a:t>
                      </a:r>
                      <a:r>
                        <a:rPr lang="ru-RU" sz="1600" dirty="0" smtClean="0"/>
                        <a:t> (</a:t>
                      </a:r>
                      <a:r>
                        <a:rPr lang="ru-RU" sz="1600" dirty="0" err="1" smtClean="0"/>
                        <a:t>якщо</a:t>
                      </a:r>
                      <a:r>
                        <a:rPr lang="ru-RU" sz="1600" dirty="0" smtClean="0"/>
                        <a:t> не </a:t>
                      </a:r>
                      <a:r>
                        <a:rPr lang="ru-RU" sz="1600" dirty="0" err="1" smtClean="0"/>
                        <a:t>обгрунтоване</a:t>
                      </a:r>
                      <a:r>
                        <a:rPr lang="ru-RU" sz="1600" dirty="0" smtClean="0"/>
                        <a:t> або </a:t>
                      </a:r>
                      <a:r>
                        <a:rPr lang="ru-RU" sz="1600" dirty="0" err="1" smtClean="0"/>
                        <a:t>недозволено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використання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інших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кількостей</a:t>
                      </a:r>
                      <a:r>
                        <a:rPr lang="ru-RU" sz="1600" dirty="0" smtClean="0"/>
                        <a:t>)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03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ЛЗ для парентерального </a:t>
                      </a:r>
                      <a:r>
                        <a:rPr lang="ru-RU" dirty="0" err="1" smtClean="0"/>
                        <a:t>застосування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138">
                <a:tc>
                  <a:txBody>
                    <a:bodyPr/>
                    <a:lstStyle/>
                    <a:p>
                      <a:r>
                        <a:rPr lang="ru-RU" dirty="0" smtClean="0"/>
                        <a:t>не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100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10% або 4 </a:t>
                      </a:r>
                      <a:r>
                        <a:rPr lang="ru-RU" dirty="0" err="1" smtClean="0"/>
                        <a:t>контейнери</a:t>
                      </a:r>
                      <a:r>
                        <a:rPr lang="ru-RU" dirty="0" smtClean="0"/>
                        <a:t>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031">
                <a:tc>
                  <a:txBody>
                    <a:bodyPr/>
                    <a:lstStyle/>
                    <a:p>
                      <a:r>
                        <a:rPr lang="ru-RU" dirty="0" smtClean="0"/>
                        <a:t>- 100 -500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113">
                <a:tc>
                  <a:txBody>
                    <a:bodyPr/>
                    <a:lstStyle/>
                    <a:p>
                      <a:r>
                        <a:rPr lang="ru-RU" dirty="0" smtClean="0"/>
                        <a:t>- </a:t>
                      </a:r>
                      <a:r>
                        <a:rPr lang="ru-RU" dirty="0" err="1" smtClean="0"/>
                        <a:t>понад</a:t>
                      </a:r>
                      <a:r>
                        <a:rPr lang="ru-RU" dirty="0" smtClean="0"/>
                        <a:t> 500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2% або 20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менше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03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Офтальмологічні</a:t>
                      </a:r>
                      <a:r>
                        <a:rPr lang="ru-RU" dirty="0" smtClean="0"/>
                        <a:t> та </a:t>
                      </a:r>
                      <a:r>
                        <a:rPr lang="ru-RU" dirty="0" err="1" smtClean="0"/>
                        <a:t>інші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неін'єкційні</a:t>
                      </a:r>
                      <a:r>
                        <a:rPr lang="ru-RU" dirty="0" smtClean="0"/>
                        <a:t> ЛЗ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03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не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200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5% або 2 контейнера,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понад</a:t>
                      </a:r>
                      <a:r>
                        <a:rPr lang="ru-RU" dirty="0" smtClean="0"/>
                        <a:t> 200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10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99592" y="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Мінімальна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одиниць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продукції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921301"/>
              </p:ext>
            </p:extLst>
          </p:nvPr>
        </p:nvGraphicFramePr>
        <p:xfrm>
          <a:off x="1524000" y="1397000"/>
          <a:ext cx="60960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вмісту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однієї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одиниці</a:t>
                      </a:r>
                      <a:r>
                        <a:rPr lang="ru-RU" dirty="0" smtClean="0"/>
                        <a:t>, мл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лікарського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засобу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посіву</a:t>
                      </a:r>
                      <a:r>
                        <a:rPr lang="ru-RU" dirty="0" smtClean="0"/>
                        <a:t>, мл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живильного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середовища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Менше</a:t>
                      </a:r>
                      <a:r>
                        <a:rPr lang="ru-RU" dirty="0" smtClean="0"/>
                        <a:t> 1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Весь </a:t>
                      </a:r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dirty="0" smtClean="0"/>
                        <a:t>В 10 </a:t>
                      </a:r>
                      <a:r>
                        <a:rPr lang="ru-RU" dirty="0" err="1" smtClean="0"/>
                        <a:t>разів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зразка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посіву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1 -4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5 -19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20 -100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2 -4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Більше 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116632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стерильності</a:t>
            </a:r>
            <a:r>
              <a:rPr lang="ru-RU" dirty="0"/>
              <a:t> методом прямого </a:t>
            </a:r>
            <a:r>
              <a:rPr lang="ru-RU" dirty="0" err="1"/>
              <a:t>посіву</a:t>
            </a:r>
            <a:r>
              <a:rPr lang="ru-RU" dirty="0"/>
              <a:t>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випробуваного</a:t>
            </a:r>
            <a:r>
              <a:rPr lang="ru-RU" dirty="0"/>
              <a:t> ЛЗ </a:t>
            </a:r>
            <a:r>
              <a:rPr lang="ru-RU" dirty="0" err="1"/>
              <a:t>поміщають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живильне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. А, </a:t>
            </a:r>
            <a:r>
              <a:rPr lang="ru-RU" dirty="0" err="1"/>
              <a:t>якщо</a:t>
            </a:r>
            <a:r>
              <a:rPr lang="ru-RU" dirty="0"/>
              <a:t> необхідно, </a:t>
            </a:r>
            <a:r>
              <a:rPr lang="ru-RU" dirty="0" err="1"/>
              <a:t>розчиняють</a:t>
            </a:r>
            <a:r>
              <a:rPr lang="ru-RU" dirty="0"/>
              <a:t> у </a:t>
            </a:r>
            <a:r>
              <a:rPr lang="ru-RU" dirty="0" err="1"/>
              <a:t>відповідному</a:t>
            </a:r>
            <a:r>
              <a:rPr lang="ru-RU" dirty="0"/>
              <a:t> </a:t>
            </a:r>
            <a:r>
              <a:rPr lang="ru-RU" dirty="0" err="1"/>
              <a:t>розчиннику</a:t>
            </a:r>
            <a:r>
              <a:rPr lang="ru-RU" dirty="0"/>
              <a:t> і </a:t>
            </a:r>
            <a:r>
              <a:rPr lang="ru-RU" dirty="0" err="1"/>
              <a:t>висівають</a:t>
            </a:r>
            <a:r>
              <a:rPr lang="ru-RU" dirty="0"/>
              <a:t> в </a:t>
            </a:r>
            <a:r>
              <a:rPr lang="ru-RU" dirty="0" err="1"/>
              <a:t>кількостях</a:t>
            </a:r>
            <a:r>
              <a:rPr lang="ru-RU" dirty="0"/>
              <a:t>, </a:t>
            </a:r>
            <a:r>
              <a:rPr lang="ru-RU" dirty="0" err="1"/>
              <a:t>зазначених</a:t>
            </a:r>
            <a:r>
              <a:rPr lang="ru-RU" dirty="0"/>
              <a:t> в </a:t>
            </a:r>
            <a:r>
              <a:rPr lang="ru-RU" dirty="0" err="1"/>
              <a:t>таблиці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787" y="5229200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випробуванні</a:t>
            </a:r>
            <a:r>
              <a:rPr lang="ru-RU" dirty="0"/>
              <a:t> мазей і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в </a:t>
            </a:r>
            <a:r>
              <a:rPr lang="ru-RU" dirty="0" err="1"/>
              <a:t>оліях</a:t>
            </a:r>
            <a:r>
              <a:rPr lang="ru-RU" dirty="0"/>
              <a:t>, їх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емульгують</a:t>
            </a:r>
            <a:r>
              <a:rPr lang="ru-RU" dirty="0"/>
              <a:t>.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емульгатора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</a:t>
            </a:r>
            <a:r>
              <a:rPr lang="ru-RU" dirty="0" err="1"/>
              <a:t>мазі</a:t>
            </a:r>
            <a:r>
              <a:rPr lang="ru-RU" dirty="0"/>
              <a:t> і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в </a:t>
            </a:r>
            <a:r>
              <a:rPr lang="ru-RU" dirty="0" err="1"/>
              <a:t>оліях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часто </a:t>
            </a:r>
            <a:r>
              <a:rPr lang="ru-RU" dirty="0" err="1"/>
              <a:t>застосовують</a:t>
            </a:r>
            <a:r>
              <a:rPr lang="ru-RU" dirty="0"/>
              <a:t> твін-80 в </a:t>
            </a:r>
            <a:r>
              <a:rPr lang="ru-RU" dirty="0" err="1"/>
              <a:t>концентрації</a:t>
            </a:r>
            <a:r>
              <a:rPr lang="ru-RU" dirty="0"/>
              <a:t> до 2, 5%, </a:t>
            </a:r>
            <a:r>
              <a:rPr lang="ru-RU" dirty="0" err="1"/>
              <a:t>що</a:t>
            </a:r>
            <a:r>
              <a:rPr lang="ru-RU" dirty="0"/>
              <a:t> не робить </a:t>
            </a:r>
            <a:r>
              <a:rPr lang="ru-RU" dirty="0" err="1"/>
              <a:t>антимікробної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. </a:t>
            </a:r>
            <a:r>
              <a:rPr lang="ru-RU" dirty="0" err="1"/>
              <a:t>Посіви</a:t>
            </a:r>
            <a:r>
              <a:rPr lang="ru-RU" dirty="0"/>
              <a:t> </a:t>
            </a:r>
            <a:r>
              <a:rPr lang="ru-RU" dirty="0" err="1"/>
              <a:t>інкубують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14 </a:t>
            </a:r>
            <a:r>
              <a:rPr lang="ru-RU" dirty="0" err="1"/>
              <a:t>днів</a:t>
            </a:r>
            <a:r>
              <a:rPr lang="ru-RU" dirty="0"/>
              <a:t> при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для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7693"/>
            <a:ext cx="8712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СТЕРИЛЬНОСТІ МЕТОДОМ МЕМБРАННОЇ ФІЛЬТРАЦІЇ </a:t>
            </a:r>
          </a:p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ЛЗ,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ЛЗ,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розлитих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мл,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3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sz="23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3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мазей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оліях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ЛЗ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стерильність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установку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 (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випромінювання, окис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П.).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методу: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пробу. 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досліджуваній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осідають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мембранного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Інгібітори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ополіскування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стерильною водою.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059238" y="4540250"/>
            <a:ext cx="30480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2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 </a:t>
            </a:r>
            <a:r>
              <a:rPr lang="ru-RU" dirty="0" err="1"/>
              <a:t>мембранним</a:t>
            </a:r>
            <a:r>
              <a:rPr lang="ru-RU" dirty="0"/>
              <a:t> </a:t>
            </a:r>
            <a:r>
              <a:rPr lang="ru-RU" dirty="0" err="1"/>
              <a:t>фільтрам</a:t>
            </a:r>
            <a:r>
              <a:rPr lang="ru-RU" dirty="0"/>
              <a:t> </a:t>
            </a:r>
            <a:r>
              <a:rPr lang="ru-RU" dirty="0" err="1"/>
              <a:t>ставляться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мікроструктура</a:t>
            </a:r>
            <a:r>
              <a:rPr lang="ru-RU" dirty="0" smtClean="0"/>
              <a:t> </a:t>
            </a:r>
            <a:r>
              <a:rPr lang="ru-RU" dirty="0" err="1"/>
              <a:t>мембрани</a:t>
            </a:r>
            <a:r>
              <a:rPr lang="ru-RU" dirty="0"/>
              <a:t> і </a:t>
            </a:r>
            <a:r>
              <a:rPr lang="ru-RU" dirty="0" err="1"/>
              <a:t>розміри</a:t>
            </a:r>
            <a:r>
              <a:rPr lang="ru-RU" dirty="0"/>
              <a:t> пор (0, 45 -0, 65 мкм) </a:t>
            </a:r>
            <a:r>
              <a:rPr lang="ru-RU" dirty="0" err="1"/>
              <a:t>повинні</a:t>
            </a:r>
            <a:r>
              <a:rPr lang="ru-RU" dirty="0"/>
              <a:t> максимально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проростанню</a:t>
            </a:r>
            <a:r>
              <a:rPr lang="ru-RU" dirty="0"/>
              <a:t> </a:t>
            </a:r>
            <a:r>
              <a:rPr lang="ru-RU" dirty="0" err="1"/>
              <a:t>утримуваних</a:t>
            </a:r>
            <a:r>
              <a:rPr lang="ru-RU" dirty="0"/>
              <a:t> на </a:t>
            </a:r>
            <a:r>
              <a:rPr lang="ru-RU" dirty="0" err="1"/>
              <a:t>мембрані</a:t>
            </a:r>
            <a:r>
              <a:rPr lang="ru-RU" dirty="0"/>
              <a:t> мікроорганізмів;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/>
              <a:t>пористість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фільтрувати</a:t>
            </a:r>
            <a:r>
              <a:rPr lang="ru-RU" dirty="0"/>
              <a:t> </a:t>
            </a:r>
            <a:r>
              <a:rPr lang="ru-RU" dirty="0" err="1"/>
              <a:t>зразки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і </a:t>
            </a:r>
            <a:r>
              <a:rPr lang="ru-RU" dirty="0" err="1"/>
              <a:t>в'язкі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/>
              <a:t>мембрани</a:t>
            </a:r>
            <a:r>
              <a:rPr lang="ru-RU" dirty="0"/>
              <a:t> не повинен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для мікроорганізмів речовини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застосовують</a:t>
            </a:r>
            <a:r>
              <a:rPr lang="ru-RU" dirty="0" smtClean="0"/>
              <a:t> </a:t>
            </a:r>
            <a:r>
              <a:rPr lang="ru-RU" dirty="0" err="1"/>
              <a:t>інертні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 (</a:t>
            </a:r>
            <a:r>
              <a:rPr lang="ru-RU" dirty="0" err="1"/>
              <a:t>ефір</a:t>
            </a:r>
            <a:r>
              <a:rPr lang="ru-RU" dirty="0"/>
              <a:t> </a:t>
            </a:r>
            <a:r>
              <a:rPr lang="ru-RU" dirty="0" err="1"/>
              <a:t>целюлози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мембрани</a:t>
            </a:r>
            <a:r>
              <a:rPr lang="ru-RU" dirty="0" smtClean="0"/>
              <a:t> </a:t>
            </a:r>
            <a:r>
              <a:rPr lang="ru-RU" dirty="0" err="1"/>
              <a:t>повинні</a:t>
            </a:r>
            <a:r>
              <a:rPr lang="ru-RU" dirty="0"/>
              <a:t> бути стерильно </a:t>
            </a:r>
            <a:r>
              <a:rPr lang="ru-RU" dirty="0" err="1"/>
              <a:t>упаковані</a:t>
            </a:r>
            <a:r>
              <a:rPr lang="ru-RU" dirty="0"/>
              <a:t> і </a:t>
            </a:r>
            <a:r>
              <a:rPr lang="ru-RU" dirty="0" err="1"/>
              <a:t>готові</a:t>
            </a:r>
            <a:r>
              <a:rPr lang="ru-RU" dirty="0"/>
              <a:t> до </a:t>
            </a:r>
            <a:r>
              <a:rPr lang="ru-RU" dirty="0" err="1"/>
              <a:t>негайного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/>
              <a:t>зручності</a:t>
            </a:r>
            <a:r>
              <a:rPr lang="ru-RU" dirty="0"/>
              <a:t> </a:t>
            </a:r>
            <a:r>
              <a:rPr lang="ru-RU" dirty="0" err="1"/>
              <a:t>підрахунку</a:t>
            </a:r>
            <a:r>
              <a:rPr lang="ru-RU" dirty="0"/>
              <a:t> </a:t>
            </a:r>
            <a:r>
              <a:rPr lang="ru-RU" dirty="0" err="1"/>
              <a:t>колоній</a:t>
            </a:r>
            <a:r>
              <a:rPr lang="ru-RU" dirty="0"/>
              <a:t> </a:t>
            </a:r>
            <a:r>
              <a:rPr lang="ru-RU" dirty="0" err="1"/>
              <a:t>фільтри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09958"/>
            <a:ext cx="8424936" cy="20713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9087" y="3752166"/>
            <a:ext cx="37525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Мембранний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429000"/>
            <a:ext cx="396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Мембранний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r>
              <a:rPr lang="ru-RU" dirty="0"/>
              <a:t> </a:t>
            </a:r>
            <a:r>
              <a:rPr lang="ru-RU" dirty="0" err="1"/>
              <a:t>Мікрофотографія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на мембранному </a:t>
            </a:r>
            <a:r>
              <a:rPr lang="ru-RU" dirty="0" err="1"/>
              <a:t>фільтрі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257175" y="260350"/>
            <a:ext cx="8856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проводяться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допомогою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фільтрувальних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установок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відкритого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закритого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типу з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вакуумних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насосів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altLang="ru-RU" sz="1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506" y="1124744"/>
            <a:ext cx="43144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1"/>
                </a:solidFill>
              </a:rPr>
              <a:t>Установка </a:t>
            </a:r>
            <a:r>
              <a:rPr lang="ru-RU" sz="2400" i="1" dirty="0" err="1">
                <a:solidFill>
                  <a:schemeClr val="accent1"/>
                </a:solidFill>
              </a:rPr>
              <a:t>відкритого</a:t>
            </a:r>
            <a:r>
              <a:rPr lang="ru-RU" sz="2400" i="1" dirty="0">
                <a:solidFill>
                  <a:schemeClr val="accent1"/>
                </a:solidFill>
              </a:rPr>
              <a:t> типу </a:t>
            </a:r>
            <a:r>
              <a:rPr lang="ru-RU" sz="2400" dirty="0" err="1"/>
              <a:t>складається</a:t>
            </a:r>
            <a:r>
              <a:rPr lang="ru-RU" sz="2400" dirty="0"/>
              <a:t> з </a:t>
            </a:r>
            <a:r>
              <a:rPr lang="ru-RU" sz="2400" dirty="0" err="1"/>
              <a:t>гребінки</a:t>
            </a:r>
            <a:r>
              <a:rPr lang="ru-RU" sz="2400" dirty="0"/>
              <a:t>, </a:t>
            </a:r>
            <a:r>
              <a:rPr lang="ru-RU" sz="2400" dirty="0" err="1"/>
              <a:t>фільтротримачем</a:t>
            </a:r>
            <a:r>
              <a:rPr lang="ru-RU" sz="2400" dirty="0"/>
              <a:t> з воронками, </a:t>
            </a:r>
            <a:r>
              <a:rPr lang="ru-RU" sz="2400" dirty="0" err="1"/>
              <a:t>мембранних</a:t>
            </a:r>
            <a:r>
              <a:rPr lang="ru-RU" sz="2400" dirty="0"/>
              <a:t> </a:t>
            </a:r>
            <a:r>
              <a:rPr lang="ru-RU" sz="2400" dirty="0" err="1"/>
              <a:t>фільтрів</a:t>
            </a:r>
            <a:r>
              <a:rPr lang="ru-RU" sz="2400" dirty="0"/>
              <a:t>, вакуумного насоса, </a:t>
            </a:r>
            <a:r>
              <a:rPr lang="ru-RU" sz="2400" dirty="0" err="1"/>
              <a:t>скляних</a:t>
            </a:r>
            <a:r>
              <a:rPr lang="ru-RU" sz="2400" dirty="0"/>
              <a:t> </a:t>
            </a:r>
            <a:r>
              <a:rPr lang="ru-RU" sz="2400" dirty="0" err="1"/>
              <a:t>колбпріемніков</a:t>
            </a:r>
            <a:r>
              <a:rPr lang="ru-RU" sz="2400" dirty="0"/>
              <a:t> </a:t>
            </a:r>
            <a:r>
              <a:rPr lang="ru-RU" sz="2400" dirty="0" err="1"/>
              <a:t>фільтрату</a:t>
            </a:r>
            <a:r>
              <a:rPr lang="ru-RU" sz="2400" dirty="0"/>
              <a:t>. В установках </a:t>
            </a:r>
            <a:r>
              <a:rPr lang="ru-RU" sz="2400" dirty="0" err="1"/>
              <a:t>відкритого</a:t>
            </a:r>
            <a:r>
              <a:rPr lang="ru-RU" sz="2400" dirty="0"/>
              <a:t> типу </a:t>
            </a:r>
            <a:r>
              <a:rPr lang="ru-RU" sz="2400" dirty="0" err="1"/>
              <a:t>мембрани</a:t>
            </a:r>
            <a:r>
              <a:rPr lang="ru-RU" sz="2400" dirty="0"/>
              <a:t> </a:t>
            </a:r>
            <a:r>
              <a:rPr lang="ru-RU" sz="2400" dirty="0" err="1"/>
              <a:t>цілком</a:t>
            </a:r>
            <a:r>
              <a:rPr lang="ru-RU" sz="2400" dirty="0"/>
              <a:t> </a:t>
            </a:r>
            <a:r>
              <a:rPr lang="ru-RU" sz="2400" dirty="0" err="1"/>
              <a:t>переносять</a:t>
            </a:r>
            <a:r>
              <a:rPr lang="ru-RU" sz="2400" dirty="0"/>
              <a:t> </a:t>
            </a:r>
            <a:r>
              <a:rPr lang="ru-RU" sz="2400" dirty="0" err="1"/>
              <a:t>живильне</a:t>
            </a:r>
            <a:r>
              <a:rPr lang="ru-RU" sz="2400" dirty="0"/>
              <a:t> </a:t>
            </a:r>
            <a:r>
              <a:rPr lang="ru-RU" sz="2400" dirty="0" err="1"/>
              <a:t>середовище</a:t>
            </a:r>
            <a:r>
              <a:rPr lang="ru-RU" sz="2400" dirty="0"/>
              <a:t> або в </a:t>
            </a:r>
            <a:r>
              <a:rPr lang="ru-RU" sz="2400" dirty="0" err="1"/>
              <a:t>асептичних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ділять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на </a:t>
            </a:r>
            <a:r>
              <a:rPr lang="ru-RU" sz="2400" dirty="0" err="1"/>
              <a:t>дві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ru-RU" sz="2400" dirty="0"/>
              <a:t>, </a:t>
            </a:r>
            <a:r>
              <a:rPr lang="ru-RU" sz="2400" dirty="0" err="1"/>
              <a:t>кожну</a:t>
            </a:r>
            <a:r>
              <a:rPr lang="ru-RU" sz="2400" dirty="0"/>
              <a:t> з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поміщають</a:t>
            </a:r>
            <a:r>
              <a:rPr lang="ru-RU" sz="2400" dirty="0"/>
              <a:t> в </a:t>
            </a:r>
            <a:r>
              <a:rPr lang="ru-RU" sz="2400" dirty="0" err="1"/>
              <a:t>тіогліколевую</a:t>
            </a:r>
            <a:r>
              <a:rPr lang="ru-RU" sz="2400" dirty="0"/>
              <a:t> середу і середу </a:t>
            </a:r>
            <a:r>
              <a:rPr lang="ru-RU" sz="2400" dirty="0" err="1"/>
              <a:t>Сабуро</a:t>
            </a:r>
            <a:r>
              <a:rPr lang="ru-RU" sz="2400" dirty="0"/>
              <a:t> і </a:t>
            </a:r>
            <a:r>
              <a:rPr lang="ru-RU" sz="2400" dirty="0" err="1"/>
              <a:t>інкубують</a:t>
            </a:r>
            <a:r>
              <a:rPr 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506" y="1484784"/>
            <a:ext cx="4279850" cy="478390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7"/>
            <a:ext cx="3753656" cy="3488827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476672"/>
            <a:ext cx="5040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4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закритого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замкнута система,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ЛЗ,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каністру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мембраною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позитивного результату.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приклад показана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Стерітест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66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202390" y="115888"/>
            <a:ext cx="8785671" cy="62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мікробіологічних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</a:t>
            </a:r>
          </a:p>
          <a:p>
            <a:pPr algn="just"/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їх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етап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мікроорганізмів у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ЛЗ,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мікроорганізмів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тих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кількостях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рутинному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(проводиться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продукту).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етап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пробопідготовки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перевірці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необхідно строго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(менеджменту контролю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МКЯ) умов: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навішування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процедур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для подтверждения пригодности 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воспроизводимости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независимо от серии продукта изучаемого персонала, серии сред и других условий (проводится на не менее трех сериях продукта с использованием трех партий приготовления питательных сред).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этап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- имеет следующие особенности.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микробиологических методов контроля - минимально статистически подтверждена пригодность методики, которая проводится на трех различных сериях препарата с учетом всех возможных факторов влияния на достоверность результатов экспериментальных исследований.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оценки влияния на пригодность методики возможных переменных свойств серий лекарственных средств и партий питательных сред и растворов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валидационные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проводят на трех различных сериях препарата и трех разных партиях питательных сред и растворов. Таким образом, в процессе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условно приходится, указанные в методике условия проведения исследований по определению микробиологической чистоты препарата позволяют получать достоверные результаты контроля качества данного лекарственного средства в целом, независимо от серии.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683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718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b="1" dirty="0"/>
              <a:t>Список літератури: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мікробіологічної чистоти лікувально-косметичних засобів, що призначені для корекції алопеції М. І. </a:t>
            </a:r>
            <a:r>
              <a:rPr lang="uk-UA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Федоровська</a:t>
            </a: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Н. П. </a:t>
            </a:r>
            <a:r>
              <a:rPr lang="uk-UA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Половко</a:t>
            </a: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Р. В. Куцик // Зб. наук. </a:t>
            </a:r>
            <a:r>
              <a:rPr lang="uk-UA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</a:t>
            </a: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</a:t>
            </a: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НМАПО імені П. Л. Шупика – № 28 (5). - С.470–477.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Фармакопея України / Державне підприємство «Український науковий фармакопейний центр якості лікарських засобів». — 2-е вид. — Доповнення 1. - Харків: Державне підприємство «Український науковий фармакопейний центр якості лікарських засобів», 2016. — 416 с. 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засоби. Настанова «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аптеки. СТ-Н МОЗУ 42-4.5:2015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вид. – К.: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М-во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України, 20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–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Настанова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Міністерства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України).</a:t>
            </a: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Мікробіологія з основами імунології: Підручник для </a:t>
            </a:r>
            <a:r>
              <a:rPr lang="uk-UA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мед.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ЗВО,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провізорів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2-ге вид.,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доп. Рекомендовано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вченою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радою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НМУ / За ред. В.В.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Данилейченка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Й.М.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Федечка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К., 2019.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376 с. </a:t>
            </a: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микробиология, вирусология и иммунология: учеб. для студентов учреждений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проф. образования: в 2 т. Т. 1 / под. ред. В.В. Зверева, М.Н. Бойченко. – М.: Изд. группа "ГЭОТАР-Медиа", 2017. - 447 с.</a:t>
            </a: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Павленко, О. М., Павленко, Л. Л., Павленко, М. Г., Павленко, 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А.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і освіти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глобалізації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інтернет-конф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//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інтернет-конф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- 2018–№ 40 - С.639-642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buFont typeface="+mj-lt"/>
              <a:buAutoNum type="arabicPeriod"/>
            </a:pP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мікробіологічної стабільності </a:t>
            </a:r>
            <a:r>
              <a:rPr lang="uk-UA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екстемпоральної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мазі для назального застосування / К. А. </a:t>
            </a:r>
            <a:r>
              <a:rPr lang="uk-UA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Умінська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П. Стрілець, Л. П. Савченко, В. А. </a:t>
            </a:r>
            <a:r>
              <a:rPr lang="uk-UA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Георгіянц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Зб. наук. праць </a:t>
            </a:r>
            <a:r>
              <a:rPr lang="uk-UA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НМАПО ім. П. Л. Шупика. - 2015. –№ 24 (5). - С.366–370</a:t>
            </a: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62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275" y="2420938"/>
            <a:ext cx="5815013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</a:t>
            </a:r>
            <a:r>
              <a:rPr lang="ru-RU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endParaRPr lang="ru-RU" sz="4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OP xmlns="d758006a-3a68-4d9e-a4a4-957c996aa4a1">
      <Value>186</Value>
      <Value>187</Value>
      <Value>159</Value>
      <Value>297</Value>
      <Value>298</Value>
    </OOP>
    <test_portal xmlns="398237d7-fb17-4fbd-9bf7-cf39020a9294" Resolved="false">6166</test_portal>
    <_x0422__x0438__x043f__x0020__x0434__x043e__x043a__x0443__x043c__x0435__x043d__x0442__x0430_ xmlns="d758006a-3a68-4d9e-a4a4-957c996aa4a1">Презентации к лекционному курсу</_x0422__x0438__x043f__x0020__x0434__x043e__x043a__x0443__x043c__x0435__x043d__x0442__x0430_>
    <id__x0414__x0438__x0441__x0446__x0438__x043f__x043b__x0438__x043d__x044b__x003a__x0020_subjectName xmlns="398237d7-fb17-4fbd-9bf7-cf39020a9294">Технология лекарственных форм</id__x0414__x0438__x0441__x0446__x0438__x043f__x043b__x0438__x043d__x044b__x003a__x0020_subjectName>
    <_x041d__x043e__x0432__x044b__x0439__x0020__x0432__x043d__x0435__x0448__x043d__x0438__x0439__x0020__x0442__x0438__x043f__x0020__x043a__x043e__x043d__x0442__x0435__x043d__x0442__x0430__ID xmlns="398237d7-fb17-4fbd-9bf7-cf39020a9294">__bk01006300130063006300</_x041d__x043e__x0432__x044b__x0439__x0020__x0432__x043d__x0435__x0448__x043d__x0438__x0439__x0020__x0442__x0438__x043f__x0020__x043a__x043e__x043d__x0442__x0435__x043d__x0442__x0430__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6733D6215BE2F43ACCA43252311546D" ma:contentTypeVersion="9" ma:contentTypeDescription="Создание документа." ma:contentTypeScope="" ma:versionID="3d24276965839299a5e816fd8d852d66">
  <xsd:schema xmlns:xsd="http://www.w3.org/2001/XMLSchema" xmlns:xs="http://www.w3.org/2001/XMLSchema" xmlns:p="http://schemas.microsoft.com/office/2006/metadata/properties" xmlns:ns2="d758006a-3a68-4d9e-a4a4-957c996aa4a1" xmlns:ns3="398237d7-fb17-4fbd-9bf7-cf39020a9294" xmlns:ns4="d8eb31fa-97d8-4e90-890c-5f26fb5e66ec" targetNamespace="http://schemas.microsoft.com/office/2006/metadata/properties" ma:root="true" ma:fieldsID="8c84cc68e77396250e082c295a8955d9" ns2:_="" ns3:_="" ns4:_="">
    <xsd:import namespace="d758006a-3a68-4d9e-a4a4-957c996aa4a1"/>
    <xsd:import namespace="398237d7-fb17-4fbd-9bf7-cf39020a9294"/>
    <xsd:import namespace="d8eb31fa-97d8-4e90-890c-5f26fb5e66ec"/>
    <xsd:element name="properties">
      <xsd:complexType>
        <xsd:sequence>
          <xsd:element name="documentManagement">
            <xsd:complexType>
              <xsd:all>
                <xsd:element ref="ns2:_x0422__x0438__x043f__x0020__x0434__x043e__x043a__x0443__x043c__x0435__x043d__x0442__x0430_"/>
                <xsd:element ref="ns2:OOP" minOccurs="0"/>
                <xsd:element ref="ns3:test_portal"/>
                <xsd:element ref="ns3:_x041d__x043e__x0432__x044b__x0439__x0020__x0432__x043d__x0435__x0448__x043d__x0438__x0439__x0020__x0442__x0438__x043f__x0020__x043a__x043e__x043d__x0442__x0435__x043d__x0442__x0430__ID" minOccurs="0"/>
                <xsd:element ref="ns3:id__x0414__x0438__x0441__x0446__x0438__x043f__x043b__x0438__x043d__x044b__x003a__x0020_subjectNam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8006a-3a68-4d9e-a4a4-957c996aa4a1" elementFormDefault="qualified">
    <xsd:import namespace="http://schemas.microsoft.com/office/2006/documentManagement/types"/>
    <xsd:import namespace="http://schemas.microsoft.com/office/infopath/2007/PartnerControls"/>
    <xsd:element name="_x0422__x0438__x043f__x0020__x0434__x043e__x043a__x0443__x043c__x0435__x043d__x0442__x0430_" ma:index="8" ma:displayName="Тип документа" ma:format="Dropdown" ma:internalName="_x0422__x0438__x043f__x0020__x0434__x043e__x043a__x0443__x043c__x0435__x043d__x0442__x0430_">
      <xsd:simpleType>
        <xsd:restriction base="dms:Choice">
          <xsd:enumeration value="Учебник"/>
          <xsd:enumeration value="Учебное пособие"/>
          <xsd:enumeration value="Курс, конспект лекций"/>
          <xsd:enumeration value="Презентации к лекционному курсу"/>
          <xsd:enumeration value="Учебно-методическое пособие"/>
          <xsd:enumeration value="Наглядное пособие"/>
          <xsd:enumeration value="Нормативные материалы"/>
          <xsd:enumeration value="Справочник, словарь, глоссарий"/>
          <xsd:enumeration value="Задания для контрольных работ"/>
          <xsd:enumeration value="Задания для лабораторных работ"/>
          <xsd:enumeration value="Задания для самостоятельной работы студентов"/>
          <xsd:enumeration value="Примерный перечень тем творческих заданий"/>
          <xsd:enumeration value="Примерный перечень тем рефератов, курсовых работ и проектов"/>
          <xsd:enumeration value="Тесты для проверки остаточных и усвоенных знаний"/>
          <xsd:enumeration value="Вопросы к экзамену"/>
          <xsd:enumeration value="Требования при сдаче зачета"/>
        </xsd:restriction>
      </xsd:simpleType>
    </xsd:element>
    <xsd:element name="OOP" ma:index="9" nillable="true" ma:displayName="OOP" ma:list="{0dd2cf94-1119-479f-905e-20cd9389856a}" ma:internalName="OOP" ma:showField="Title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237d7-fb17-4fbd-9bf7-cf39020a9294" elementFormDefault="qualified">
    <xsd:import namespace="http://schemas.microsoft.com/office/2006/documentManagement/types"/>
    <xsd:import namespace="http://schemas.microsoft.com/office/infopath/2007/PartnerControls"/>
    <xsd:element name="test_portal" ma:index="10" ma:displayName="id_Дисциплины" ma:internalName="test_portal">
      <xsd:complexType>
        <xsd:simpleContent>
          <xsd:extension base="dms:BusinessDataPrimaryField">
            <xsd:attribute name="BdcField" type="xsd:string" fixed="subject_id"/>
            <xsd:attribute name="RelatedFieldWssStaticName" type="xsd:string" fixed="_x041d__x043e__x0432__x044b__x0439__x0020__x0432__x043d__x0435__x0448__x043d__x0438__x0439__x0020__x0442__x0438__x043f__x0020__x043a__x043e__x043d__x0442__x0435__x043d__x0442__x0430__ID"/>
            <xsd:attribute name="SecondaryFieldBdcNames" type="xsd:string" fixed="12%20subjectName%203"/>
            <xsd:attribute name="SecondaryFieldsWssStaticNames" type="xsd:string" fixed="99%20id%5F%5Fx0414%5F%5Fx0438%5F%5Fx0441%5F%5Fx0446%5F%5Fx0438%5F%5Fx043f%5F%5Fx043b%5F%5Fx0438%5F%5Fx043d%5F%5Fx044b%5F%5Fx003a%5F%5Fx0020%5FsubjectName%203"/>
            <xsd:attribute name="SystemInstance" type="xsd:string" fixed="portal"/>
            <xsd:attribute name="EntityNamespace" type="xsd:string" fixed="http://iweb.vyatsu.ru/document/material"/>
            <xsd:attribute name="EntityName" type="xsd:string" fixed="Новый внешний тип контента"/>
            <xsd:attribute name="RelatedFieldBDCField" type="xsd:string" fixed=""/>
            <xsd:attribute name="Resolved" type="xsd:string" fixed="true"/>
          </xsd:extension>
        </xsd:simpleContent>
      </xsd:complexType>
    </xsd:element>
    <xsd:element name="_x041d__x043e__x0432__x044b__x0439__x0020__x0432__x043d__x0435__x0448__x043d__x0438__x0439__x0020__x0442__x0438__x043f__x0020__x043a__x043e__x043d__x0442__x0435__x043d__x0442__x0430__ID" ma:index="11" nillable="true" ma:displayName="Новый внешний тип контента_ID" ma:hidden="true" ma:internalName="_x041d__x043e__x0432__x044b__x0439__x0020__x0432__x043d__x0435__x0448__x043d__x0438__x0439__x0020__x0442__x0438__x043f__x0020__x043a__x043e__x043d__x0442__x0435__x043d__x0442__x0430__ID">
      <xsd:complexType>
        <xsd:simpleContent>
          <xsd:extension base="dms:BusinessDataSecondaryField">
            <xsd:attribute name="BdcField" type="xsd:string" fixed="Новый внешний тип контента_ID"/>
          </xsd:extension>
        </xsd:simpleContent>
      </xsd:complexType>
    </xsd:element>
    <xsd:element name="id__x0414__x0438__x0441__x0446__x0438__x043f__x043b__x0438__x043d__x044b__x003a__x0020_subjectName" ma:index="12" nillable="true" ma:displayName="id_Дисциплины: subjectName" ma:internalName="id__x0414__x0438__x0441__x0446__x0438__x043f__x043b__x0438__x043d__x044b__x003a__x0020_subjectName">
      <xsd:complexType>
        <xsd:simpleContent>
          <xsd:extension base="dms:BusinessDataSecondaryField">
            <xsd:attribute name="BdcField" type="xsd:string" fixed="subjectName"/>
          </xsd:extension>
        </xsd:simple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eb31fa-97d8-4e90-890c-5f26fb5e66ec" elementFormDefault="qualified">
    <xsd:import namespace="http://schemas.microsoft.com/office/2006/documentManagement/types"/>
    <xsd:import namespace="http://schemas.microsoft.com/office/infopath/2007/PartnerControls"/>
    <xsd:element name="_dlc_DocId" ma:index="13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14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5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473493-5DA0-48EB-93D1-F38B1E835CB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15FF4B2-ABDE-41FF-A129-EFC5EBD94232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BFDF215F-A32E-48D9-85B4-47324D4CBD2F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d758006a-3a68-4d9e-a4a4-957c996aa4a1"/>
    <ds:schemaRef ds:uri="http://purl.org/dc/dcmitype/"/>
    <ds:schemaRef ds:uri="d8eb31fa-97d8-4e90-890c-5f26fb5e66e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98237d7-fb17-4fbd-9bf7-cf39020a9294"/>
  </ds:schemaRefs>
</ds:datastoreItem>
</file>

<file path=customXml/itemProps4.xml><?xml version="1.0" encoding="utf-8"?>
<ds:datastoreItem xmlns:ds="http://schemas.openxmlformats.org/officeDocument/2006/customXml" ds:itemID="{42E91321-EC74-4022-BD28-4C901E5B6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58006a-3a68-4d9e-a4a4-957c996aa4a1"/>
    <ds:schemaRef ds:uri="398237d7-fb17-4fbd-9bf7-cf39020a9294"/>
    <ds:schemaRef ds:uri="d8eb31fa-97d8-4e90-890c-5f26fb5e66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873A7345-F2D4-4B2F-B5DE-53890E9AF2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1443</TotalTime>
  <Words>3919</Words>
  <Application>Microsoft Office PowerPoint</Application>
  <PresentationFormat>Экран (4:3)</PresentationFormat>
  <Paragraphs>235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Cambria</vt:lpstr>
      <vt:lpstr>Franklin Gothic Book</vt:lpstr>
      <vt:lpstr>Perpetua</vt:lpstr>
      <vt:lpstr>Times New Roman</vt:lpstr>
      <vt:lpstr>Wingdings</vt:lpstr>
      <vt:lpstr>Wingdings 2</vt:lpstr>
      <vt:lpstr>Справедливость</vt:lpstr>
      <vt:lpstr>  Практичне заняття 5: «Методи мікробіологічного контролю лікарських засобів».   Одеса 2021</vt:lpstr>
      <vt:lpstr>План практичного заняття</vt:lpstr>
      <vt:lpstr>ВСТУП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ФАКТОРИ</vt:lpstr>
      <vt:lpstr>КОНТАМІНАЦІЇ</vt:lpstr>
      <vt:lpstr>Презентация PowerPoint</vt:lpstr>
      <vt:lpstr>МІКРОБІОЛОГІЧНИЙ КОНТРОЛЬ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МІКРОБІОЛОГІЧНИЙ КОНТРОЛЬ Стерильних лікарських засобів</vt:lpstr>
      <vt:lpstr>Презентация PowerPoint</vt:lpstr>
      <vt:lpstr>МІКРОБІОЛОГІЧНИЙ КОНТРОЛЬ СТЕРИЛЬНИХ ЛІКІВ  Методи визначення стерильності: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SamForum.ws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теме:  «Сиропы. Растворы инъекций в ампулах»    Одесса</dc:title>
  <dc:creator>SamLab.ws</dc:creator>
  <cp:lastModifiedBy>Юлія Олегівна Молодан</cp:lastModifiedBy>
  <cp:revision>82</cp:revision>
  <dcterms:created xsi:type="dcterms:W3CDTF">2015-03-28T21:45:11Z</dcterms:created>
  <dcterms:modified xsi:type="dcterms:W3CDTF">2021-10-16T22:16:04Z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SAAFK2ETFCCF-57-189</vt:lpwstr>
  </property>
  <property fmtid="{D5CDD505-2E9C-101B-9397-08002B2CF9AE}" pid="3" name="_dlc_DocIdItemGuid">
    <vt:lpwstr>e5957364-dbc0-4da5-b8f8-1c6813bd6a74</vt:lpwstr>
  </property>
  <property fmtid="{D5CDD505-2E9C-101B-9397-08002B2CF9AE}" pid="4" name="_dlc_DocIdUrl">
    <vt:lpwstr>http://iweb/document/material/_layouts/15/DocIdRedir.aspx?ID=SAAFK2ETFCCF-57-189, SAAFK2ETFCCF-57-189</vt:lpwstr>
  </property>
</Properties>
</file>