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1"/>
  </p:notesMasterIdLst>
  <p:sldIdLst>
    <p:sldId id="390" r:id="rId2"/>
    <p:sldId id="261" r:id="rId3"/>
    <p:sldId id="352" r:id="rId4"/>
    <p:sldId id="389" r:id="rId5"/>
    <p:sldId id="353" r:id="rId6"/>
    <p:sldId id="378" r:id="rId7"/>
    <p:sldId id="381" r:id="rId8"/>
    <p:sldId id="393" r:id="rId9"/>
    <p:sldId id="380" r:id="rId10"/>
    <p:sldId id="355" r:id="rId11"/>
    <p:sldId id="382" r:id="rId12"/>
    <p:sldId id="268" r:id="rId13"/>
    <p:sldId id="271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33" r:id="rId31"/>
    <p:sldId id="377" r:id="rId32"/>
    <p:sldId id="278" r:id="rId33"/>
    <p:sldId id="284" r:id="rId34"/>
    <p:sldId id="279" r:id="rId35"/>
    <p:sldId id="387" r:id="rId36"/>
    <p:sldId id="282" r:id="rId37"/>
    <p:sldId id="283" r:id="rId38"/>
    <p:sldId id="285" r:id="rId39"/>
    <p:sldId id="286" r:id="rId40"/>
    <p:sldId id="288" r:id="rId41"/>
    <p:sldId id="289" r:id="rId42"/>
    <p:sldId id="358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368" r:id="rId53"/>
    <p:sldId id="371" r:id="rId54"/>
    <p:sldId id="376" r:id="rId55"/>
    <p:sldId id="369" r:id="rId56"/>
    <p:sldId id="375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8" r:id="rId76"/>
    <p:sldId id="360" r:id="rId77"/>
    <p:sldId id="319" r:id="rId78"/>
    <p:sldId id="320" r:id="rId79"/>
    <p:sldId id="321" r:id="rId80"/>
    <p:sldId id="322" r:id="rId81"/>
    <p:sldId id="323" r:id="rId82"/>
    <p:sldId id="324" r:id="rId83"/>
    <p:sldId id="325" r:id="rId84"/>
    <p:sldId id="326" r:id="rId85"/>
    <p:sldId id="327" r:id="rId86"/>
    <p:sldId id="328" r:id="rId87"/>
    <p:sldId id="329" r:id="rId88"/>
    <p:sldId id="330" r:id="rId89"/>
    <p:sldId id="331" r:id="rId90"/>
    <p:sldId id="332" r:id="rId91"/>
    <p:sldId id="361" r:id="rId92"/>
    <p:sldId id="363" r:id="rId93"/>
    <p:sldId id="373" r:id="rId94"/>
    <p:sldId id="362" r:id="rId95"/>
    <p:sldId id="364" r:id="rId96"/>
    <p:sldId id="365" r:id="rId97"/>
    <p:sldId id="366" r:id="rId98"/>
    <p:sldId id="367" r:id="rId99"/>
    <p:sldId id="388" r:id="rId10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61" autoAdjust="0"/>
    <p:restoredTop sz="94640" autoAdjust="0"/>
  </p:normalViewPr>
  <p:slideViewPr>
    <p:cSldViewPr>
      <p:cViewPr varScale="1">
        <p:scale>
          <a:sx n="114" d="100"/>
          <a:sy n="114" d="100"/>
        </p:scale>
        <p:origin x="183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05BF8-D946-4C76-AB56-D0262AF4B971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12FF9-CAE9-43BA-846B-E479B69B4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12FF9-CAE9-43BA-846B-E479B69B478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12FF9-CAE9-43BA-846B-E479B69B478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12FF9-CAE9-43BA-846B-E479B69B478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8AD827C-CF48-43E6-A4C4-E0DC81B8DF93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23DF2F-EECA-4C68-B01A-543D4BE353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814393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Радіотерапевтичні</a:t>
            </a:r>
            <a:r>
              <a:rPr lang="ru-RU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процедури</a:t>
            </a:r>
            <a:r>
              <a:rPr lang="ru-RU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в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стоматологічній</a:t>
            </a:r>
            <a:r>
              <a:rPr lang="ru-RU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практиці</a:t>
            </a:r>
            <a:endParaRPr lang="uk-UA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681844" y="3839570"/>
            <a:ext cx="7780312" cy="2804140"/>
            <a:chOff x="643620" y="3920514"/>
            <a:chExt cx="7780312" cy="2804140"/>
          </a:xfrm>
        </p:grpSpPr>
        <p:pic>
          <p:nvPicPr>
            <p:cNvPr id="4" name="Picture 7" descr="rther1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620" y="3932400"/>
              <a:ext cx="2927518" cy="2792254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</p:pic>
        <p:pic>
          <p:nvPicPr>
            <p:cNvPr id="5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289573" y="3920514"/>
              <a:ext cx="4134359" cy="2794634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1830BF9-C1F0-467F-AF5D-D5ED508C0011}"/>
              </a:ext>
            </a:extLst>
          </p:cNvPr>
          <p:cNvSpPr txBox="1"/>
          <p:nvPr/>
        </p:nvSpPr>
        <p:spPr>
          <a:xfrm>
            <a:off x="899592" y="116632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0" algn="ctr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 Університет</a:t>
            </a:r>
          </a:p>
          <a:p>
            <a:pPr marL="109728" indent="0" algn="ctr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променевої діагностики, терапії та онкології</a:t>
            </a:r>
          </a:p>
          <a:p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ADEC9-5068-4A5C-B61D-9CFF30CF8B24}"/>
              </a:ext>
            </a:extLst>
          </p:cNvPr>
          <p:cNvSpPr txBox="1"/>
          <p:nvPr/>
        </p:nvSpPr>
        <p:spPr>
          <a:xfrm>
            <a:off x="5220072" y="30689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мед. н., проф. Соколов В.М.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90564"/>
            <a:ext cx="857256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Радіотерапевтичні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процедури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стоматологічній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практиці</a:t>
            </a:r>
            <a:endParaRPr lang="ru-RU" sz="2800" b="1" dirty="0">
              <a:ln>
                <a:solidFill>
                  <a:schemeClr val="bg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1678"/>
            <a:ext cx="9144000" cy="4325112"/>
          </a:xfrm>
        </p:spPr>
        <p:txBody>
          <a:bodyPr>
            <a:noAutofit/>
          </a:bodyPr>
          <a:lstStyle/>
          <a:p>
            <a:pPr marL="266700" lvl="0" indent="-266700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постійно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зростає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онкологічними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захворюваннями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світі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зокрема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Україні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0" indent="-266700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0" indent="-266700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огляду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шия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будову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гістоархітектонічну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будову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пухлиноподібні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щелепно-лицьової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патолог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варъюються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клінічним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перебігом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патоморфології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гістогенезу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запропоновано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класифікації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відсутня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єдина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0" indent="-266700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0" indent="-266700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сучасному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етапі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відтак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вимагає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єдиних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загальновизнаних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підходів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вирішенні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питання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62356"/>
            <a:ext cx="9144000" cy="5733288"/>
          </a:xfrm>
        </p:spPr>
        <p:txBody>
          <a:bodyPr>
            <a:noAutofit/>
          </a:bodyPr>
          <a:lstStyle/>
          <a:p>
            <a:pPr marL="266700" indent="-266700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розвинутий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266700" lvl="1" indent="-266700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екзофітна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форма </a:t>
            </a:r>
          </a:p>
          <a:p>
            <a:pPr marL="522732" lvl="3" indent="-266700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папілярна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грибовидной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бляшкоподібними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папілярними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виростами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22732" lvl="3" indent="-266700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виразкова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виразки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крайовим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валиком активного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росту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незважаючи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вона все ж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поверхневою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валик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відмежовує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</a:p>
          <a:p>
            <a:pPr marL="266700" lvl="1" indent="-266700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ендофітна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форма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виразково-інфільтративна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виразка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масивному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інфільтраті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marL="266700" lvl="1" indent="-266700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Виразки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часто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приймають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глибоких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щілин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інфільтративна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дифузним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органу.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Слизова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оболонка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новоутвореннях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із'язвляется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66"/>
            <a:ext cx="9144000" cy="6286520"/>
          </a:xfrm>
        </p:spPr>
        <p:txBody>
          <a:bodyPr>
            <a:noAutofit/>
          </a:bodyPr>
          <a:lstStyle/>
          <a:p>
            <a:pPr marL="266700" indent="-266700">
              <a:buNone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	       </a:t>
            </a:r>
            <a:r>
              <a:rPr lang="ru-RU" sz="1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1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занедбаності</a:t>
            </a:r>
            <a:endParaRPr lang="ru-RU" sz="16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buNone/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Рак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швидко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поширюючись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руйнує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навколишні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отже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повинен бути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віднесений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тих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ми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вважаємо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виключно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агресивними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злоякісними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66700" indent="-266700"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виконують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фасціально-футлярне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висічення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клітковини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шиї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Крайля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66700" indent="-266700"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 метою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запобігання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регіонарних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метастазів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ряд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радіологів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використовують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селективні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зон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регіонарного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лімфатичного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відтоку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66700" indent="-266700"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захворюванні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третьої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використовують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комбінованого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раку. </a:t>
            </a:r>
          </a:p>
          <a:p>
            <a:pPr marL="559308" lvl="1" indent="-266700"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використовується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як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провідний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місцево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поширеному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раку. </a:t>
            </a:r>
          </a:p>
          <a:p>
            <a:pPr marL="559308" lvl="1" indent="-266700">
              <a:lnSpc>
                <a:spcPct val="150000"/>
              </a:lnSpc>
            </a:pP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Основний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компонент -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обсяг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повинен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відповідати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ступеню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первинної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гістологічної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структурі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31791"/>
            <a:ext cx="9144000" cy="53944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рак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розділяють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два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етапи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первинного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lvl="1">
              <a:lnSpc>
                <a:spcPct val="150000"/>
              </a:lnSpc>
            </a:pP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регіонарних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метастазів</a:t>
            </a:r>
            <a:endParaRPr lang="ru-RU" sz="1700" u="sng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700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етап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первинного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первинного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новоутворення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комбінований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2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 - один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найпоширеніших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раку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ротоглотки.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застосовується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88,7%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причому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72,4% -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самостійного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методу.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[3; 8]. </a:t>
            </a:r>
          </a:p>
          <a:p>
            <a:pPr lvl="2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дистанційна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гамма-терапія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рідше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внутрішньопорожнинна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2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0006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1700" b="1" i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етап</a:t>
            </a:r>
            <a:r>
              <a:rPr lang="ru-RU" sz="17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тактика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зони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регіонарного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метастазування</a:t>
            </a: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операцією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хіміотерапією</a:t>
            </a: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Застосовуючи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сучасні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технології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променевій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сьогодні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домогтися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максимально результативного та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ефективного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результату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мінімальним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збитком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оточуючих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зберегти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звичний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образ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темп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життя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0"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світовій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показана в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70%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онкологічних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Вона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застосовуватися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як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самостійно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так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поєднанні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іншими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методиками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(такими як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хірургічне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втручання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хіміотерапія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гормональна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підбираються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кожного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індивідуально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0"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21579"/>
            <a:ext cx="9144000" cy="42148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Повністю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знищити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комбінуючи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такий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називається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комбіноване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комбінована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робити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одночасно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операцією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хіміотерапією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спочатку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роблять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потім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продовжують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іншими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методами -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такий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іменують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неоад’ювантною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променевой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терапією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роблять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хіміотерапії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то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лікарі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говорять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 "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адьювантну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променеву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17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6250"/>
            <a:ext cx="857256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n cap="rnd"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2800" b="1" dirty="0">
                <a:ln cap="rnd"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ln cap="rnd"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2800" b="1" dirty="0">
                <a:ln cap="rnd"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ln cap="rnd">
                  <a:solidFill>
                    <a:schemeClr val="bg1"/>
                  </a:solidFill>
                </a:ln>
                <a:latin typeface="Arial" pitchFamily="34" charset="0"/>
                <a:cs typeface="Arial" pitchFamily="34" charset="0"/>
              </a:rPr>
              <a:t>терапії</a:t>
            </a:r>
            <a:endParaRPr lang="ru-RU" sz="2800" b="1" dirty="0">
              <a:ln cap="rnd">
                <a:solidFill>
                  <a:schemeClr val="bg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16477"/>
            <a:ext cx="9144000" cy="38250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як:</a:t>
            </a:r>
          </a:p>
          <a:p>
            <a:pPr lvl="1">
              <a:lnSpc>
                <a:spcPct val="150000"/>
              </a:lnSpc>
            </a:pP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Самостійна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операцією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lvl="1">
              <a:lnSpc>
                <a:spcPct val="150000"/>
              </a:lnSpc>
            </a:pP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u="sng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хіміотерапією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нагадати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застосовуючи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сучасні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сьогодні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домогтися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результативногот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результату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збитком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оточуючих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зберегти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образ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темп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життя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68"/>
            <a:ext cx="9144000" cy="54292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Україні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використано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радіотерапевтичних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томотерапіі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TomoTherapy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® HD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поряд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класичним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лінійним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прискорювачем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Elekta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Synergy®.</a:t>
            </a:r>
            <a:endParaRPr lang="uk-UA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uk-UA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Томотерапія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максимально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точне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максимальний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здорових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тканин. У тих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ситуаціях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коли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безсилі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TomoTherapy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® HD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досягає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поставленої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мети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мінімальним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рівнем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здорових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Томотерапія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єдиною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системою,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здатною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лікувати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безліч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мішеней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один сеанс.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Таким чином,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лікувати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маленькі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поодинокі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одному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декількох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локалізаціях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доставляючи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кожної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мішені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запропоновані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лікарем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Томотерапія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зумовлює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знаходяться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всередині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мішеней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обволікають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-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слинні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раку горла.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92897"/>
            <a:ext cx="9144000" cy="60722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відмітити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низку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можливостей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томотерапіі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Щоб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оптимально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розташувати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перед початком кожного сеансу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встановити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потрібний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режим,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робить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швидке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КТ-сканування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відмінність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лінійних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прискорювачів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безперервному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спіральному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підведенні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Віяловий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динамічно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змінюючий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пучок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безперервно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обертається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в той час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стіл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крізь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нерухому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кільцеву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Тисячі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найдрібніших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елементарних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точково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розрахованої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траєкторії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входять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перетинаються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місці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розташування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3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Класична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лінійному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прискорювачі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Elekta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Synergy®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надала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щоденних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сеансів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дозволило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неушкоджені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оточують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реальному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endParaRPr lang="uk-UA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78649"/>
            <a:ext cx="9144000" cy="55007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Система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таким чином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вирішила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проблеми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сучасної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встановлення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внутрішніх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сеансу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помилок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розміщенні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Низка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можливостей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розширюється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сьогодні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питання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радіотерапевтичному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обладнанні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проводити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сеанс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TomoTherapy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® HD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чи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Elekta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Synergy®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»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виключно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компетенції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Перше проте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застосовувати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наступних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прикладах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стадій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тотальному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облучені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челюстно-променевої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множинних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метастазах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тотальному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лімфовузлів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метастазів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мозок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8359"/>
            <a:ext cx="9144000" cy="33412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Крім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індивідуальних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особливостей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буде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дотримуватися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належної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клінічної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практики,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протоколів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рекомендацій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європейських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асоціацій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радіологів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Отже, </a:t>
            </a:r>
            <a:r>
              <a:rPr lang="uk-UA" sz="17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нвестуючи</a:t>
            </a:r>
            <a:r>
              <a:rPr lang="ru-RU" sz="17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17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персоналу та </a:t>
            </a:r>
            <a:r>
              <a:rPr lang="ru-RU" sz="17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найкраще</a:t>
            </a:r>
            <a:r>
              <a:rPr lang="ru-RU" sz="17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обладнання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закладається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величезний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потенціал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стати одним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кращих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медустанов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території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регіону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42862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tomocenter.com.ua/wp-content/uploads/2017/07/fe36fe40e60b9905b587f6b5f04a88a9.jpg"/>
          <p:cNvPicPr>
            <a:picLocks noGrp="1"/>
          </p:cNvPicPr>
          <p:nvPr>
            <p:ph idx="1"/>
          </p:nvPr>
        </p:nvPicPr>
        <p:blipFill>
          <a:blip r:embed="rId2">
            <a:lum contrast="30000"/>
          </a:blip>
          <a:stretch>
            <a:fillRect/>
          </a:stretch>
        </p:blipFill>
        <p:spPr bwMode="auto">
          <a:xfrm>
            <a:off x="285720" y="1285860"/>
            <a:ext cx="4214810" cy="2643206"/>
          </a:xfrm>
          <a:prstGeom prst="rect">
            <a:avLst/>
          </a:prstGeom>
          <a:noFill/>
          <a:ln w="317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0" y="357166"/>
            <a:ext cx="857256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Томотерапія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- максимально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точний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вплив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максимальний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здорових</a:t>
            </a:r>
            <a:r>
              <a:rPr lang="ru-RU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тканин</a:t>
            </a:r>
          </a:p>
        </p:txBody>
      </p:sp>
      <p:pic>
        <p:nvPicPr>
          <p:cNvPr id="5" name="Содержимое 3" descr="https://tomocenter.com.ua/wp-content/uploads/2017/07/e28720e4f211806b52e5992388f2052b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20" y="4000504"/>
            <a:ext cx="4214842" cy="2714644"/>
          </a:xfrm>
          <a:prstGeom prst="rect">
            <a:avLst/>
          </a:prstGeom>
          <a:noFill/>
          <a:ln w="317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43438" y="1285860"/>
            <a:ext cx="3928399" cy="2643182"/>
          </a:xfrm>
          <a:prstGeom prst="rect">
            <a:avLst/>
          </a:prstGeom>
          <a:noFill/>
          <a:ln w="317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pic>
        <p:nvPicPr>
          <p:cNvPr id="10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43438" y="4000504"/>
            <a:ext cx="3929090" cy="2751701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5536" y="535719"/>
            <a:ext cx="8253271" cy="610742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496"/>
            <a:ext cx="9144000" cy="3929090"/>
          </a:xfrm>
        </p:spPr>
        <p:txBody>
          <a:bodyPr>
            <a:noAutofit/>
          </a:bodyPr>
          <a:lstStyle/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роки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широко стали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використовуватися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джерела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іонізуючого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нейтрони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важкі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 метою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інтенсивних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високоенергетичних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пучків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такого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потрібні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дорогі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прилади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високотехнологічні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установки,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істотно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обмежимося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випромінюваннями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52120" y="260648"/>
            <a:ext cx="3214710" cy="2784060"/>
          </a:xfrm>
          <a:prstGeom prst="rect">
            <a:avLst/>
          </a:prstGeom>
          <a:noFill/>
          <a:ln w="317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14314"/>
          </a:xfrm>
        </p:spPr>
        <p:txBody>
          <a:bodyPr>
            <a:normAutofit fontScale="90000"/>
          </a:bodyPr>
          <a:lstStyle/>
          <a:p>
            <a:r>
              <a:rPr lang="ru-RU" altLang="uk-UA" sz="1200" dirty="0"/>
              <a:t>	</a:t>
            </a:r>
            <a:endParaRPr lang="ru-RU" sz="1800" dirty="0"/>
          </a:p>
        </p:txBody>
      </p:sp>
      <p:pic>
        <p:nvPicPr>
          <p:cNvPr id="4" name="Рисунок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50002" y="2998806"/>
            <a:ext cx="5843995" cy="364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71480"/>
            <a:ext cx="91440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факторами: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Багато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чутливі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тканинами. Тому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область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забезпечивши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достатню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руйнування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переноситься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тканин, то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відновляться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ракова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буде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зруйнована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1571620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просторовим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куди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прикладається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Цей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споріднений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втручанню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чітко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туди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підводиться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доза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гарантовано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достатня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знищення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Решта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областей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піддавались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піддаються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слабкому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F8B8CF-6EC2-433C-907B-6BDFF157C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852936"/>
            <a:ext cx="4073569" cy="35648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F8FAEA-24FE-4511-A521-2C202F606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349" y="2699210"/>
            <a:ext cx="3709640" cy="37088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78091" y="642918"/>
            <a:ext cx="831637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3214686"/>
            <a:ext cx="914400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використанню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другого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чинника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заважає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низка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фізичних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труднощів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візуально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поверхневих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утворень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пучків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високоенергетичних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низькоенергетичного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вся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буде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поглинатися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опромінюватимуться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таких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спосіб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правило,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істотні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переваги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коли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утворюються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випадках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відсікання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часто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буває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неможливим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малоефективним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пов'язане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важкими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побічними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96919" y="3357562"/>
            <a:ext cx="6150163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714356"/>
            <a:ext cx="9144000" cy="2499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lnSpc>
                <a:spcPts val="2100"/>
              </a:lnSpc>
              <a:buFont typeface="Arial" pitchFamily="34" charset="0"/>
              <a:buChar char="•"/>
            </a:pPr>
            <a:r>
              <a:rPr lang="ru-RU" sz="17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i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електронн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проходити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руйнуючи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поглинатися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основному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деякій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глибині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регулювати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66700" indent="-266700">
              <a:lnSpc>
                <a:spcPts val="2100"/>
              </a:lnSpc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низькоенергетичне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поглинаються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основному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поверхневих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шарах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декілька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міліметрів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marL="266700" indent="-266700">
              <a:lnSpc>
                <a:spcPts val="2100"/>
              </a:lnSpc>
              <a:buFont typeface="Arial" pitchFamily="34" charset="0"/>
              <a:buChar char="•"/>
            </a:pPr>
            <a:r>
              <a:rPr lang="ru-RU" sz="1700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Гамма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поглинається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ефективніше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великих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глибинах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глибина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сантиметра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декількох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сантиметрів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marL="723900" lvl="1" indent="-266700">
              <a:lnSpc>
                <a:spcPts val="2100"/>
              </a:lnSpc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Регулюючи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напрямок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домагатися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переважного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іонізуючої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1285884"/>
          </a:xfrm>
        </p:spPr>
        <p:txBody>
          <a:bodyPr>
            <a:normAutofit/>
          </a:bodyPr>
          <a:lstStyle/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Фракціонування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методика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пригнічення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60-70 Грей,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область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571744"/>
            <a:ext cx="3212870" cy="391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86314" y="2575540"/>
            <a:ext cx="3205189" cy="39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57818" y="1117165"/>
            <a:ext cx="3429024" cy="462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314" y="1813173"/>
            <a:ext cx="48577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Позитивний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досягається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того,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відносно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невеликої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(2 Гр)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встигають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регенерувати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набагато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швидше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ракові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клітини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підвищені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загальні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зберігаючи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прийнятному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цілісність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гарантувати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знищення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17145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Переваги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багатопільної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методики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пучок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іонізує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речовину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частково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залишає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свою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речовині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своєму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шляху.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навіть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розглядати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рівномірно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зрозумілим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опромінювати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злоякісну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напрямків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послідовно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одним пучком,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змінюючи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відразу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багатьма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пучками),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пучків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сумація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виділеної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" name="Рисунок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114188" y="3000372"/>
            <a:ext cx="691562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4" y="2000250"/>
            <a:ext cx="2928958" cy="2857500"/>
          </a:xfr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009381"/>
            <a:ext cx="4714908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Ротаційне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розглядати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підвид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багатопільного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випадку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напрямок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безперервно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джерело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обертається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центру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обертання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(точки,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сходяться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пучки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локалізована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Grp="1" noChangeAspect="1"/>
          </p:cNvPicPr>
          <p:nvPr>
            <p:ph idx="1"/>
          </p:nvPr>
        </p:nvPicPr>
        <p:blipFill>
          <a:blip r:embed="rId3"/>
          <a:srcRect l="12627" r="19621"/>
          <a:stretch>
            <a:fillRect/>
          </a:stretch>
        </p:blipFill>
        <p:spPr bwMode="auto">
          <a:xfrm>
            <a:off x="0" y="357166"/>
            <a:ext cx="5475260" cy="471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429256" y="857232"/>
            <a:ext cx="3714744" cy="2119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методів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виділити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напрямки:</a:t>
            </a:r>
            <a:b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233444"/>
            <a:ext cx="9144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uk-UA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Дистанційна</a:t>
            </a:r>
            <a:r>
              <a:rPr lang="ru-RU" altLang="uk-UA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altLang="uk-UA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endParaRPr lang="ru-RU" altLang="uk-UA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проводиться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зовнішнім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джерелом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радіаційного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цей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набув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найбільшого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altLang="uk-UA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4" y="500042"/>
            <a:ext cx="8358214" cy="19288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Брахітерапія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метод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коли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джерело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закритому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капсули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таблетки, «зерна») вводиться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всередину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ураженого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органу.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максимальна доза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доставляється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безпосередньо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поразки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прилеглих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" name="Рисунок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flipH="1">
            <a:off x="214282" y="2500306"/>
            <a:ext cx="2788805" cy="25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071942"/>
            <a:ext cx="278204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929190" y="2571744"/>
            <a:ext cx="421481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Радіонуклідна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специфічний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радіонукліди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вводяться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організм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хворого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відкритому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хімічні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біохімічних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особливостей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радіонукліди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концентруватися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місцях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2002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Підготовка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терапії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 descr="rther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8038" y="2357430"/>
            <a:ext cx="4346228" cy="4286280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70624" y="4274478"/>
            <a:ext cx="4602752" cy="244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7148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Алгоритм </a:t>
            </a:r>
            <a:r>
              <a:rPr lang="ru-RU" altLang="uk-UA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altLang="uk-UA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altLang="uk-UA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установки</a:t>
            </a:r>
            <a:endParaRPr lang="uk-UA" sz="20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28670"/>
            <a:ext cx="9144000" cy="318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попереднє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пристрілювання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-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робить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рентгенівський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знімок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висвічує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екрані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результати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знімку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маніпулятора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здійснює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розмітку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вказує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променеве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навантаження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Управління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передається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автоматизованій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паспортній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 вона все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зробить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сама: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підсуне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хворого,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поверне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випромінюючу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головку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налаштує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металеві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шторки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коліматора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таким чином,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виявиться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прицілом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Точності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якою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проводиться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процедура,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неможливо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досягти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uk-UA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вручну</a:t>
            </a:r>
            <a:r>
              <a:rPr lang="ru-RU" alt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uk-UA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розпливчасті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шторки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сеансу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змінюють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свою форму таким чином,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поглинається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областями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максимальною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концентрацією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пристрілки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лазером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висвічується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перехрестя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місце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медсестра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відзначає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маркером.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переході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лазерне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перехрестя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маркерними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відмітками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автоматично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обчислює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поправки.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61408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Стереотаксична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радіохірургія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високоточна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методика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деструкція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новоутворення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зазвичай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перевищує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4 см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діаметрі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навколишні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проводиться за 1-5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сеансів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Існує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два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стереотаксичної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радіохірургії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пухлинах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головного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мозку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SRS)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екстракраніальна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стереотаксична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радіотерапія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SBRT)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стоматологічній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572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таке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стереотаксична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радіохірургія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47149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широко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кілька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мегаелектронвольт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називаються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гамма-випромінюванням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гамма-квантами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нижчих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одиниць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сотень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кілоелектронвольт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називають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X-ray),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використовувати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зарубіжну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термінологію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гамма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відрізняються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нас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світла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..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286808" cy="1857388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Arial" pitchFamily="34" charset="0"/>
                <a:cs typeface="Arial" pitchFamily="34" charset="0"/>
              </a:rPr>
              <a:t>Конусно-променева </a:t>
            </a:r>
            <a:r>
              <a:rPr lang="ru-RU" sz="3200" b="1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>
                <a:latin typeface="Arial" pitchFamily="34" charset="0"/>
                <a:cs typeface="Arial" pitchFamily="34" charset="0"/>
              </a:rPr>
              <a:t>томографія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10794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 моменту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відкриття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Вільгельмом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Конрадом Рентгеном в 1895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Х-променів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теперішнього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часу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існує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альтернативи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кістково-суглобової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швидко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оцінили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значимість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відкриття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Рентгена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1926 р.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Лейпцігі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видан перший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посібник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Цешинського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зуболікарська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рентгенологія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рентгено-діагностики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розвивалися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удосконалювалися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двомірність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одержуваних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обмежувала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уявлення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клініцистів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просторове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структур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останнього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производило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помилок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Прийняття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1998 р.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зробило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революцію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стоматологічній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так як стало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побудова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тривимірних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3578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Спеціалізоване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щелепно-лицьових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томографів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надало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вичерпні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зуб,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лицьового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черепа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основу черепа,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дозволили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впевнено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встановлювати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вибирати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тактику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прогнозувати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маніпуляцій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лікар-стоматолог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крім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базових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навичок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інтерпретації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рентгеносеміотики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повинен бути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підготовлений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типом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носіях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зазначити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рентгенодіагностиці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іонізуючого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диктує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лікарем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суттєвості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інформативності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протипоказань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1434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високоякісне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цифрове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зокрема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зубощелепної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взаємно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перпендикулярних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площинах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фронтальній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по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СКТ та МРТ)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дотриманням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норм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радіаційної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персоналу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населення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собою комплекс,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джерела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трубки)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приймача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плівка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аналогової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сенсор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детектор - при цифровому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3"/>
            <a:ext cx="9144000" cy="571503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Принцип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одержання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обробки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полягає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тому,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рухаючись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 колу (як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ортопантомографії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трубка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генерує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пучок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особливої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​​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конуса.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захопити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відразу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великий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обсяг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КПКТ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звичайною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рентгенографією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тривалий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14 с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Galileos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Sirona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Німеччина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до 18 с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Accuitomo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Morita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Японія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проходить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реєструється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приймачем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(детектором, сенсором, датчиком),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розташований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траєкторії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обертання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При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приймачем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високочутлива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матриця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т. е.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робочої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обсяг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виробників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матриці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відрізняються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6 × 6 до 20 × 15 см.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/>
          </a:blip>
          <a:stretch>
            <a:fillRect/>
          </a:stretch>
        </p:blipFill>
        <p:spPr bwMode="auto">
          <a:xfrm>
            <a:off x="2314520" y="642918"/>
            <a:ext cx="4514960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4459675"/>
            <a:ext cx="91440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потрапляння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пучка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матрицю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енергія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перетворюється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оцифровується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обробляється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відтворюється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віртуальна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тривимірна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модель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сканованої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Дал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D-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реформат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нарізається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шарами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товщини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кожен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зберігається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пам'яті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файлу формату 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DICOM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універсальний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загальномедичний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формат,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сприймається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будь-якими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КТ-переглядачами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3728"/>
            <a:ext cx="9144000" cy="44314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лікаря-клініциста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значущим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здатність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найкращим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чином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досліджувану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область.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набір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інструментів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Вихідними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побудови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реформати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структурними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елементами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об’єму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воксель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вокселей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знаходяться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діапазоні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0,125 до 0,3 мм.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945047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Програмне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конусної-променевої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комп'ютерної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томографії</a:t>
            </a:r>
            <a:endParaRPr lang="ru-RU" sz="2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42"/>
            <a:ext cx="9144000" cy="592933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набору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реконструює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єдину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тривимірну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модель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володіє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ізотропним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просторовим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70000"/>
              </a:lnSpc>
              <a:buNone/>
            </a:pPr>
            <a:endParaRPr lang="ru-RU" sz="1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Надалі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цієї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відновленої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моделі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спеціальних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шляхом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віртуальної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побудови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70000"/>
              </a:lnSpc>
            </a:pPr>
            <a:endParaRPr lang="ru-RU" sz="1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Інтерфейс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будь-якого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декількох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робочих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вікнон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панелей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інструментів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70000"/>
              </a:lnSpc>
            </a:pPr>
            <a:endParaRPr lang="ru-RU" sz="1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Базовий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інтерфейс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4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вікон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МПР(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multiplanar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reformation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uk-UA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uk-UA" sz="1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знаходяться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ПР-реформати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в четвертому –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об'ємна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модель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сканованого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МПР (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multiplanar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reformation)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багатопланова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рефомація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реконструкція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одночасно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взаємноперпендикулярних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площинах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(паралельній основі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черепа),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корональній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(фронтальній)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41999" y="1071546"/>
            <a:ext cx="7260003" cy="471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57224" y="5815022"/>
            <a:ext cx="7429552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Приклад базового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інтерфейсу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томографі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Galileos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Sirona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64389"/>
            <a:ext cx="9144000" cy="475062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Кожен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реформатів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шару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тому,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власне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називається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томограмою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грец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відрізок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пластина, шар»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грец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grapho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писати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»).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кожному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послідовно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розглядати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плавно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рухаючись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одного кордону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вивченого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протилежного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орієнтиром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стають</a:t>
            </a:r>
            <a:r>
              <a:rPr lang="uk-UA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лінії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координат,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момент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розташовані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Нормальна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рентгеноанатомія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томограмах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стандартних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площинах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представлена ​​в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5782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Базовий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інтерфейс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томографі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Galileos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Sirona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0114" y="1071546"/>
            <a:ext cx="7838059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61904"/>
            <a:ext cx="9144000" cy="37341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Опція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MПР у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програм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інтерактивна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: за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захоплення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перехрещення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ліній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координат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самого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рухатися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по осях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переміщати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всю систему координат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довільному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порядку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будь-якому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напрямку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змінювати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просторове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нахиляючи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Ця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функція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дуже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зручна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стоматологів-терапевтів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точки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зору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отримання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всього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зуба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кожного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так як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осі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збігаються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стандартними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площинами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програма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вибудувати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саме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осі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об'єкта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розглянути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усіх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боків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54747"/>
            <a:ext cx="9144000" cy="39485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Товщина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відображених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реформатів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відповідає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розміру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вокселю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апаратах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регулювати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товщину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виділеного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шару. </a:t>
            </a: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Отримання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цієї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опції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програмах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позначається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скороченням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STS (sliding thin slab -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змінна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товщина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шару). </a:t>
            </a: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потовщенні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візуалізується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трохи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інформації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згладжуються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шуми,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краще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сприймається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35959"/>
            <a:ext cx="9144000" cy="27860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Однією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найважливіших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опцій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програмного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функція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побудови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панорамної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томограми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В той час як при МПР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отримують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плоских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дана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опція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криволінійного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вигнуті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зони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лицевого черепа.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73664" y="857232"/>
            <a:ext cx="739667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 rot="10800000" flipV="1">
            <a:off x="928662" y="5576470"/>
            <a:ext cx="72866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Побудова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панорамної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томограми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підбором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шаблону,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відповідної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розміру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щелепи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8285" y="957275"/>
            <a:ext cx="792743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5362596"/>
            <a:ext cx="8143932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Інтерфейс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опції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панорамної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томограми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(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назви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можуть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незначно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відрізнятися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складається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з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декількох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вікон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1435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вікон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безпосередньо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панорамне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вікна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перпендикулярних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курсу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панорамної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Причому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будь-яку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протяжність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товщину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шару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 мм (для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періапікальних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до 5 мм (для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стану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пародонту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губчастого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речовини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міжзубних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перегородок.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VR (volume rendering)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об'ємний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рендеринг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об'ємна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забезпечує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тривимірної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моделі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безпорогової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вокселів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беруть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участь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побудові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значущості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межах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щільності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600" dirty="0" err="1"/>
              <a:t>Об'ємний</a:t>
            </a:r>
            <a:r>
              <a:rPr lang="ru-RU" sz="2600" dirty="0"/>
              <a:t> </a:t>
            </a:r>
            <a:r>
              <a:rPr lang="ru-RU" sz="2600" dirty="0" err="1"/>
              <a:t>рендеринг</a:t>
            </a:r>
            <a:r>
              <a:rPr lang="ru-RU" sz="2600" dirty="0"/>
              <a:t> </a:t>
            </a: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3043" y="1670840"/>
            <a:ext cx="5857915" cy="351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Слід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зазначити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вивчення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скронево-нижньощелепного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суглобу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(СНЩС)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апаратах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передбачено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спеціальне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вікно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якому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має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створити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коронарний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обох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виростків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урахуванням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індивідуальних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особливостей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просторового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побудувати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серію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сагитального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будь-яким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кроком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товщиною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), 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об'ємне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гілки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62002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200" dirty="0" err="1">
                <a:latin typeface="Arial" pitchFamily="34" charset="0"/>
                <a:cs typeface="Arial" pitchFamily="34" charset="0"/>
              </a:rPr>
              <a:t>Інтерфейс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СНЩС </a:t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Gendex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CB-500)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66582" y="2214554"/>
            <a:ext cx="801083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193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latin typeface="Arial" pitchFamily="34" charset="0"/>
                <a:cs typeface="Arial" pitchFamily="34" charset="0"/>
              </a:rPr>
              <a:t>Кондилографія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3578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Функціональна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невід'ємною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частиною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сучасної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Одним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затребуваних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дисфункціональних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розладів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скронево-нижньощелепного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кондилографія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Конділографія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запис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рухів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(СНЩС).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апаратури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записати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графіки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D. </a:t>
            </a:r>
            <a:endParaRPr lang="uk-UA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закріплюється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спеціальний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лицьова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дуга, яка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з'єднується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виконанні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моделей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електронна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апаратура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знімає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екрані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тривимірній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моделюються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елементів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конділографіческого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зношеності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елементів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genevaclinic.com.ua/wp-content/uploads/2018/09/%D0%BA%D0%BE%D0%BD%D0%B4%D0%B8%D0%BB%D0%BE%D0%B3%D1%80%D0%B0%D1%84%D0%B8%D1%8F-%D0%B2-%D0%BE%D0%B4%D0%B5%D1%81%D1%81%D0%B5-300x203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15095" y="571480"/>
            <a:ext cx="4713811" cy="34290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887980"/>
            <a:ext cx="9144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Розуміння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того,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працюють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величезну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роль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один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обидва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відчувають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компресію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всередині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себе,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привести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(артриту, артрозу). </a:t>
            </a:r>
          </a:p>
          <a:p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тривалу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жувальних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сторонах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підвищеному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стирання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спостерігати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явища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клацання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хрускіт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широкому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відкриванні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рота. </a:t>
            </a:r>
          </a:p>
          <a:p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дискоординація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жувальних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приводять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симетричність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м'язового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тонусу.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знаходиться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постійній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напрузі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64357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займає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вимушене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відчутні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відмінності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фізіологічного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стану.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звикає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зубочелюстная система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явне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наслідок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подальший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виражений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знос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сколи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тріщини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емалі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конструкцій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(коронок,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вінірів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пародонтит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зв'язку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перевантаженням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певних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зміщення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причин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дискомфортних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відчуттів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болів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жувального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становище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стабілізувати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стан.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32511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новітніх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методик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зубощелепної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лікарі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отримують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графічне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рухів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Проводиться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розрахунок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ідеалізованого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прикусу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комп'ютерній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програмі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оптимального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згідно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цефалометріческому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аналізу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Потім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моделюється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функціонально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правильна форма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зубних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рядів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обробки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результатів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детальний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план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відновлення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прикусу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шляхами,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враховуючи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побажання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22145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Результатом такого комплексу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процедур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функціональне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якісне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відновлення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враховують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особливості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структур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обличчя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призводить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красивої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природної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усмішці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гармонійної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всієї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зубощелепної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7816"/>
            <a:ext cx="9144000" cy="54487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Послідовний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доскональний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будь-якого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рентгеносемиотика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впевнено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вивчення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рентгенологічних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правильно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оцінювати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форму,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структуру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оскільки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кожного методу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характерні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закономірності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тіньового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площинах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легко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доступні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сприйняттю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аналізу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Одночасно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оцінюється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чіткість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контрастність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яскравість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артефактів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Розпізнавання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обсягу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інформації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відображається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форма,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контури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інтенсивність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структура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відображених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- форма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витончення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здуття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викривлення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контури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(характеристика коркового шару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витончення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разволокнение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уривчастість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руйнування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чіткість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окістя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протяжність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структура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остеопороз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деструкція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атрофія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остеоліз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остеосклероз,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остеонекроз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патологічної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перебудови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патоморфологическая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сутність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оточуючих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тканин;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64455"/>
            <a:ext cx="9144000" cy="3929090"/>
          </a:xfrm>
        </p:spPr>
        <p:txBody>
          <a:bodyPr>
            <a:noAutofit/>
          </a:bodyPr>
          <a:lstStyle/>
          <a:p>
            <a:pPr marL="365760" lvl="1" indent="-256032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в) зуба: </a:t>
            </a:r>
          </a:p>
          <a:p>
            <a:pPr marL="630936" lvl="2" indent="-256032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коронка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дефекти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твердих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локалізація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форма,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співвідношення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пломбувального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контури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тіней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дентіклей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пломбувальний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матеріал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корінь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форма,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щілину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рівномірність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ширина, стан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лунки);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стан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навколишнього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міжзубних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перегородок,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периапикальной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365760" lvl="1" indent="-256032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1435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науково-практичними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областях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встановлена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низка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КПКТ.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терапевтичній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аномалій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уточнення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поширеності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пародонту;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контроль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ендодонтичних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маніпуляцій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ендодонтичного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щелепно-лицевій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аномалій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аномалій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прикусу;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травм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переломів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верхньої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зон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лицьового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скелета,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переломів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пошкоджень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8761" y="712097"/>
            <a:ext cx="57864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конусної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променевої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КТ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001"/>
            <a:ext cx="9144000" cy="4321999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холеподібних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хвороб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лицьового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скелета;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складного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утворень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щелепно-лицевої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реконструктивних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втручань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(СНЩС).</a:t>
            </a:r>
          </a:p>
          <a:p>
            <a:pPr lvl="1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дитячій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ортодонтії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хронічних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пульпітів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періодонтитів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молочних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постійних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аномалій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64322"/>
            <a:ext cx="9144000" cy="63936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ортодонтії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ендодонтичного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протезуванням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збереження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зуба);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подальшого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збереження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перед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протезуванням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ретенированного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прогнозування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виправлення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динамічне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спостереження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своєчасного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профілактики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віддалені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терміни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протезування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аномалій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інтактних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ортодонтичного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вимірювання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щільності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термінів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ділянок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установки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ортодонтичних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міні-імплантатів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07397"/>
            <a:ext cx="9144000" cy="26432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отоларингології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диференціальна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пухлинних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 носа;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носа (перегородки, раковин,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остіо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меатального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комплексу), носоглотки;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77505"/>
            <a:ext cx="9144000" cy="5502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Алгоритм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обстеження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амбулаторній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стоматологічній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66928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Ортопантограмма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: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всім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первинним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66928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Внутрішньоротова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прицільна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рентгенографія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періапікальних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цифрова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радіовізіографи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плівкова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дентальної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рентген-апараті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- контроль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ендодонтичного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хірургічного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контроль стану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опорних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динаміці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крайового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прилягання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незнімних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ортопедичних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конструкцій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66928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КПКТ зубного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ряду,верхня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челюстна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пазуха (ВЧП),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скронево-нижньощелепний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(СНЩС) -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клінічними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показаннями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призначенням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лікаря-стоматолога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диференціальної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66928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Контрольна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ортопантограмма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ортопедичного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призначенням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лікаря-стоматолога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(1 раз в 2 роки).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терапевтичній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вирішити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ряд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питань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2628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карієсу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корисним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інструментом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карієсу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оклюзійних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проксимальних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поверхонь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глибини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твердих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тканин зуба.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Обмеженням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методу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карієсу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металевих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будь-яких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рентгеноконтрастних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реставрацій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2628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Метрична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канально-кореневої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22" y="714356"/>
            <a:ext cx="67151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приклади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КПКТ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86322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КПКТ: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коронарний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Центрація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оклюзійний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карієс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4.5</a:t>
            </a: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8072" y="1857364"/>
            <a:ext cx="8347856" cy="264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91092"/>
            <a:ext cx="8229600" cy="1423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Періапікальний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абсцес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4.5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свищем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вестибулярно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достовірно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візуалізується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стрілка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829" y="1071546"/>
            <a:ext cx="7360342" cy="35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148282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Два свища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Додатковий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третині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дистального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3.6,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латеральна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гранульома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58002" y="928670"/>
            <a:ext cx="3417929" cy="4027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928670"/>
            <a:ext cx="3727479" cy="4027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91158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періодонтит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3.3 : а - фрагмент ОПТГ; б - КПКТ,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візуалізується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додаткове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коріння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орально,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189226" y="1074334"/>
            <a:ext cx="3025584" cy="397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48350" y="1052397"/>
            <a:ext cx="2852673" cy="401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6388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З-подібна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конфігурація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4.6: а -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дотичному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візуалізуються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зливаються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апікальної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третини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б -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аксіальному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1 канал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С-подібної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форми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14348" y="1857364"/>
            <a:ext cx="34409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4819" y="1214422"/>
            <a:ext cx="378345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1972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Зовнішня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внутрішня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резорбція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4.5:</a:t>
            </a: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01838" y="785793"/>
            <a:ext cx="4740323" cy="440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72074"/>
            <a:ext cx="8186766" cy="15716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Перелом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1.7: а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поздовжній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розширена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щілина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апікальної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третини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(дистально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верхівці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б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поздовжній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ятрогенний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перелом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піднебінного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03739" y="837748"/>
            <a:ext cx="3207432" cy="40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3438" y="843294"/>
            <a:ext cx="3500462" cy="4072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29132"/>
            <a:ext cx="8501122" cy="16430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Звичайне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будова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молярів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передбачає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них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Досить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часто в дистальному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два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канали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(у 38% перших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молярів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28% других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молярів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двомірних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 descr="C:\Users\LocalAdmin\Desktop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5" y="1357299"/>
            <a:ext cx="8591550" cy="2428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5406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Виведення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пломбувального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верхівку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дистального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3.7: на коронарном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нижньощелепний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канал, 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сагіттальном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достовірно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просвіт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каналу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проникає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32482" y="1000108"/>
            <a:ext cx="647903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429684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		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    	</a:t>
            </a:r>
            <a:r>
              <a:rPr lang="ru-RU" sz="22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дентіклей</a:t>
            </a:r>
            <a:endParaRPr lang="ru-RU" sz="22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Присутність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дентіклей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гирлі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середині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каналу часто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дуже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ускладнює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знаходження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обробки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кореневих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каналів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ході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ендодонтичного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857760"/>
            <a:ext cx="8715436" cy="9953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Дентикль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отворі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дистального корневого канала зуба 4.7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перетин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осей координат). </a:t>
            </a:r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0001" y="2069087"/>
            <a:ext cx="8643998" cy="2719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357158" y="4214818"/>
            <a:ext cx="8429684" cy="235743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періодонтологіі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Виконання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D-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привести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деструкції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помилки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обумовлених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проекційним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накладенням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результат, до неточностей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надійних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анатомічних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орієнтирів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D-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зробити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зрізи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перпендикулярно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дуги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точно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виміряти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дефекти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кісткової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вестибулярної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сторін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дегісценціі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фенестраціі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821507"/>
            <a:ext cx="2119316" cy="317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3766" y="785794"/>
            <a:ext cx="2066928" cy="323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0785" y="785794"/>
            <a:ext cx="2114553" cy="321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429264"/>
            <a:ext cx="857256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Резорбція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стінок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альвеоли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3.5 орально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дистально на 2/3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довжини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вестибулярно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медиально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на половину.</a:t>
            </a: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367323"/>
            <a:ext cx="3357586" cy="368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357298"/>
            <a:ext cx="3143271" cy="364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3636" y="642918"/>
            <a:ext cx="2928926" cy="464347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періодонтит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4.6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фуркації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періодонтит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231524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928670"/>
            <a:ext cx="2714644" cy="224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357561"/>
            <a:ext cx="5286412" cy="303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4000504"/>
            <a:ext cx="4071934" cy="16430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Апікальна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гранульома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зуба 2.2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свищем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м'які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верхньої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вестибулярно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36846"/>
            <a:ext cx="3429024" cy="229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136847"/>
            <a:ext cx="25146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565739"/>
            <a:ext cx="4000528" cy="272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636"/>
            <a:ext cx="857256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Підготовка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дентальної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ефективності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оптимального доступу</a:t>
            </a:r>
            <a:endParaRPr lang="ru-RU" sz="1700" i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24066" y="1214422"/>
            <a:ext cx="769586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857760"/>
            <a:ext cx="8572560" cy="1066800"/>
          </a:xfrm>
        </p:spPr>
        <p:txBody>
          <a:bodyPr>
            <a:noAutofit/>
          </a:bodyPr>
          <a:lstStyle/>
          <a:p>
            <a:br>
              <a:rPr lang="ru-RU" sz="1700" dirty="0"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latin typeface="Arial" pitchFamily="34" charset="0"/>
                <a:cs typeface="Arial" pitchFamily="34" charset="0"/>
              </a:rPr>
              <a:t>Підготовка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дентальної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імплантації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(рис.) І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оцінка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ефективності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(рис.),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Виявлення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оптимального доступу (рис.) І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вивчення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анатомічних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особливостей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верхньої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операцій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синус-ліфтингу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5003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571612"/>
            <a:ext cx="27432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571612"/>
            <a:ext cx="310037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214950"/>
            <a:ext cx="8501122" cy="10668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Трасування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нижньощелепних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каналів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віртуальне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імплантації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34165" y="714356"/>
            <a:ext cx="427567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7982" y="3009912"/>
            <a:ext cx="3908036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Коренева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фронтального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відділу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коріння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3.2-4.1),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вестибулярно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лінгвально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загроза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перелому.</a:t>
            </a:r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7" y="1824801"/>
            <a:ext cx="2786082" cy="217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7244" y="1857364"/>
            <a:ext cx="281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96284" y="4143380"/>
            <a:ext cx="4618856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9192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Пошук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ретенованних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дістопірованних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операції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надкомплектні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різець-мікродентія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дістопія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(поворот на 180°),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прорізування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порожнині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318" y="3100353"/>
            <a:ext cx="9168636" cy="211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лівого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скронево-нижньощелепного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локальний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остеопороз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узурація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кортикальної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пластинки.</a:t>
            </a: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9" y="2390205"/>
            <a:ext cx="2857520" cy="225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Группа 5"/>
          <p:cNvGrpSpPr/>
          <p:nvPr/>
        </p:nvGrpSpPr>
        <p:grpSpPr>
          <a:xfrm>
            <a:off x="2902478" y="3383469"/>
            <a:ext cx="5455736" cy="3117365"/>
            <a:chOff x="2714612" y="3286124"/>
            <a:chExt cx="5210192" cy="3095632"/>
          </a:xfrm>
        </p:grpSpPr>
        <p:pic>
          <p:nvPicPr>
            <p:cNvPr id="5120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14612" y="3286124"/>
              <a:ext cx="3038475" cy="209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0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4286256"/>
              <a:ext cx="2781300" cy="209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642918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Двосторонній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рецидивний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вивих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9264" y="1714488"/>
            <a:ext cx="3488402" cy="228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Группа 6"/>
          <p:cNvGrpSpPr/>
          <p:nvPr/>
        </p:nvGrpSpPr>
        <p:grpSpPr>
          <a:xfrm>
            <a:off x="2071670" y="1714489"/>
            <a:ext cx="6215106" cy="4505207"/>
            <a:chOff x="2071670" y="2000240"/>
            <a:chExt cx="6215106" cy="4505207"/>
          </a:xfrm>
        </p:grpSpPr>
        <p:pic>
          <p:nvPicPr>
            <p:cNvPr id="522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1670" y="4429131"/>
              <a:ext cx="5214974" cy="2076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22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4876" y="2000240"/>
              <a:ext cx="3571900" cy="226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90630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Апікальна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гранульома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відтискування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верхній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щелепной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пазухи( ВЩП);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дістально-щічний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канал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нерівномірне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пломбіровання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апікальної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третини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97470" y="2714620"/>
            <a:ext cx="6349061" cy="352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41" y="2571744"/>
            <a:ext cx="8822577" cy="1714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КПКТ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оториноларингології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зумовлює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ефективну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діагностувати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кісткових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структур,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всіх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пазух носа,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одонтогенною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визначати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необхідність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хірургічних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маніпуляцій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планових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так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невідкладних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ЛОР-органах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6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гіперпластичний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верхньощелепний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синусит,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гіперплазія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носових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раковин, </a:t>
            </a:r>
            <a:r>
              <a:rPr lang="en-US" sz="1700" i="1" dirty="0">
                <a:latin typeface="Arial" pitchFamily="34" charset="0"/>
                <a:cs typeface="Arial" pitchFamily="34" charset="0"/>
              </a:rPr>
              <a:t>turbinate</a:t>
            </a:r>
            <a:r>
              <a:rPr lang="ru-RU" sz="1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i="1" dirty="0" err="1">
                <a:latin typeface="Arial" pitchFamily="34" charset="0"/>
                <a:cs typeface="Arial" pitchFamily="34" charset="0"/>
              </a:rPr>
              <a:t>bullos</a:t>
            </a:r>
            <a:r>
              <a:rPr lang="ru-RU" sz="1700" i="1" dirty="0">
                <a:latin typeface="Arial" pitchFamily="34" charset="0"/>
                <a:cs typeface="Arial" pitchFamily="34" charset="0"/>
              </a:rPr>
              <a:t>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середньої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носової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раковини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57363"/>
            <a:ext cx="2571768" cy="228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4203" y="3000372"/>
            <a:ext cx="277368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143380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858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Об'ємна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пазух носа</a:t>
            </a:r>
            <a:r>
              <a:rPr lang="en-US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об'єктивний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рентгенологічний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метод,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достовірну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картину стану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навколоносових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пазух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структур </a:t>
            </a:r>
            <a:r>
              <a:rPr lang="ru-RU" sz="17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носа.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mgproxy.sante.by/8yvY8-yCfa5kDEthYw0mIRPg-mlLVP-XqPXqaZE9ZjQ/w:1257/h:629/rt:fit/g:ce:0:0/czM6Ly9zYW50ZS5ieS8xMDYzL9Ca0JvQmtCiLdCyLdC-0YLQvtGA0LjQvdC-0LvQsNGA0LjQvdCz0L7Qu9C-0LPQuNC4LdGB0LDQvdGC0LUt0LzQuNC90YHQui5qcGc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1752" y="2357430"/>
            <a:ext cx="7983372" cy="4025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37862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КПКТ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пазух носа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конусно-променева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пазух носа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3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D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пазух носа – </a:t>
            </a:r>
            <a:br>
              <a:rPr lang="ru-RU" sz="1700" dirty="0">
                <a:latin typeface="Arial" pitchFamily="34" charset="0"/>
                <a:cs typeface="Arial" pitchFamily="34" charset="0"/>
              </a:rPr>
            </a:br>
            <a:r>
              <a:rPr lang="ru-RU" sz="1700" dirty="0" err="1">
                <a:latin typeface="Arial" pitchFamily="34" charset="0"/>
                <a:cs typeface="Arial" pitchFamily="34" charset="0"/>
              </a:rPr>
              <a:t>це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неінвазивна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діагностична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процедура,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вироблена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спеціальному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апараті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томографі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низькодозованого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рентгенівського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випромінювання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процесі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конусно-променевої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комп'ютерної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томографії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пазух носа томографом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проводитися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серія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знімків-зрізів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які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спеціального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комп'ютерного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програмного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перетворюються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тривимірне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1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82361" y="714356"/>
            <a:ext cx="1579278" cy="57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Конспект</a:t>
            </a:r>
            <a:endParaRPr lang="uk-UA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7331"/>
            <a:ext cx="9144000" cy="3643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Основною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перевагою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 носа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високоякісних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точної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постановки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діагнозу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Конусно-променева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 носа абсолютно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безболісна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безпечна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процедура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ніякого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психологічного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фізичного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дискомфорту.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Виконується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сидячи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займає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однієї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хвилини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ru-RU" sz="1700" b="1" dirty="0">
                <a:latin typeface="Arial" pitchFamily="34" charset="0"/>
                <a:cs typeface="Arial" pitchFamily="34" charset="0"/>
              </a:rPr>
              <a:t>		КПКТ в </a:t>
            </a:r>
            <a:r>
              <a:rPr lang="ru-RU" sz="1700" b="1" dirty="0" err="1">
                <a:latin typeface="Arial" pitchFamily="34" charset="0"/>
                <a:cs typeface="Arial" pitchFamily="34" charset="0"/>
              </a:rPr>
              <a:t>оторіноларінологіі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4860048"/>
          </a:xfrm>
        </p:spPr>
        <p:txBody>
          <a:bodyPr>
            <a:normAutofit/>
          </a:bodyPr>
          <a:lstStyle/>
          <a:p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ДПН (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додаткові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пазухи носа) /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аденоїди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Сосковидні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відростки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вухо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1618" name="Picture 2" descr="КЛТ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95737" y="2690907"/>
            <a:ext cx="4680520" cy="4167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об'єктивно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патологію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ЛОР –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 носа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запальних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оцінювати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викривлення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перегородки носа,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візуалізувати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індивідуальні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особливості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придаткових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пазух носа,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скроневих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в тому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структур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внутрішнього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вуха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онкологічних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варіантів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онтогенезу.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обстеженні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мінімальне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навантаження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порівнянну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традиційною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рентгенографією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0,5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мЗв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проводити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динамічні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короткими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інтервалами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часу,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стоматологічних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маніпуляцій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контролю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правільності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установки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зубних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динаміки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максимально комфортно для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так як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необхідності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приймати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горизонтальне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проводиться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положені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сідя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стоячи.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6444"/>
            <a:ext cx="9144000" cy="4325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відміну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МРТ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КТ,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замкнутого контуру (труби);</a:t>
            </a:r>
          </a:p>
          <a:p>
            <a:pPr lvl="1"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конструкцією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обладнений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рентгенівською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трубкою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детектором, без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замкнутого контуру,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вкрай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важливим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острахом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замкнутого простору.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поміщається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замкнутий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простір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7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зв'язку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відсутністю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апарату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магнітного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поля,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пацієнтам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у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існують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організмі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металеві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включення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стенти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імплантати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кардіостимулятори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64389"/>
            <a:ext cx="9144000" cy="49292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Апарат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КПКТ, 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обладнений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установкою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телерентгенометріі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отримувати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черепа в реальному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масштабі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подальшої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розмітки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імплантатів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корекцію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прикусу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т.д. 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проводиться на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протязі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вкрай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низьке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променеве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навантаження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видається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цифровому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носії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залежності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побажання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CD-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диску,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флеш-карті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</a:t>
            </a:r>
            <a:r>
              <a:rPr lang="uk-UA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істю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роздруковується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плівка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установкою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телерентгенометріі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отримувати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зображення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черепа в реальному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масштабі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подальшої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розмітки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установку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імплантатів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корекцію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прикусу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т.д. 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2000240"/>
            <a:ext cx="8229600" cy="19335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Дякую за увагу!</a:t>
            </a:r>
            <a:endParaRPr lang="ru-RU" sz="2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5042</TotalTime>
  <Words>5410</Words>
  <Application>Microsoft Office PowerPoint</Application>
  <PresentationFormat>Экран (4:3)</PresentationFormat>
  <Paragraphs>365</Paragraphs>
  <Slides>99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99</vt:i4>
      </vt:variant>
    </vt:vector>
  </HeadingPairs>
  <TitlesOfParts>
    <vt:vector size="106" baseType="lpstr">
      <vt:lpstr>Arial</vt:lpstr>
      <vt:lpstr>Calibri</vt:lpstr>
      <vt:lpstr>Georgia</vt:lpstr>
      <vt:lpstr>Times New Roman</vt:lpstr>
      <vt:lpstr>Trebuchet MS</vt:lpstr>
      <vt:lpstr>Wingdings 2</vt:lpstr>
      <vt:lpstr>Городская</vt:lpstr>
      <vt:lpstr>Радіотерапевтичні процедури в стоматологічній практиці</vt:lpstr>
      <vt:lpstr>Радіотерапевтичні процедури в стоматологічній практиці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променевої терапії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останні роки в променевої терапії більш широко стали використовуватися такі  джерела іонізуючого випромінювання, як протони, нейтрони, важкі іони та ін.  З метою отримання інтенсивних високоенергетичних пучків такого випромінювання потрібні дорогі прилади та високотехнологічні установки, що істотно обмежує області їх застосування.   Тому далі обмежимося електронним і фотонним випромінюваннями .і</vt:lpstr>
      <vt:lpstr> </vt:lpstr>
      <vt:lpstr>Ефект пов'язаний з точним просторовим виділенням області, куди прикладається основна доза опромінення. Цей підхід споріднений хірургічному втручанню: чітко визначаються області пухлини - туди підводиться доза (гарантовано достатня для знищення ракових клітин). Решта областей (здорові тканини) не піддавались опроміненню (чи піддаються слабкому опроміненню).</vt:lpstr>
      <vt:lpstr>Презентация PowerPoint</vt:lpstr>
      <vt:lpstr>Презентация PowerPoint</vt:lpstr>
      <vt:lpstr>Фракціонування - методика променевої терапії, при якій загальна доза необхідна для пригнічення злоякісного утворення (в середньому 60-70 Грей, для деяких типів пухлин менше) подається в область пухлини</vt:lpstr>
      <vt:lpstr>Презентация PowerPoint</vt:lpstr>
      <vt:lpstr>Переваги багатопільної методики пов'язані з тим, що пучок фотонів або електронів іонізує речовину (частково залишає свою енергію в цій речовині) на всьому своєму шляху. Та навіть якщо розглядати, що це виділення енергії рівномірно, є зрозумілим, що якщо опромінювати злоякісну пухлину з різних напрямків (послідовно одним пучком, змінюючи його напрям або відразу багатьма пучками), у точці перетину пучків відбувається сумація виділеної енергії.</vt:lpstr>
      <vt:lpstr>Презентация PowerPoint</vt:lpstr>
      <vt:lpstr>Презентация PowerPoint</vt:lpstr>
      <vt:lpstr>Брахітерапія - метод променевої терапії, коли джерело випромінювання в закритому вигляді (капсули, таблетки, «зерна») вводиться всередину ураженого органу.  При цьому максимальна доза радіації доставляється безпосередньо в пухлину без поразки прилеглих тканин і органів.</vt:lpstr>
      <vt:lpstr>Підготовка пацієнта до променевої терапії</vt:lpstr>
      <vt:lpstr>Презентация PowerPoint</vt:lpstr>
      <vt:lpstr>Презентация PowerPoint</vt:lpstr>
      <vt:lpstr>Презентация PowerPoint</vt:lpstr>
      <vt:lpstr>Презентация PowerPoint</vt:lpstr>
      <vt:lpstr>Конусно-променева комп'ютерна томографія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Базовий інтерфейс при роботі на томографі Galileos, Sirona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Об'ємний рендеринг </vt:lpstr>
      <vt:lpstr>Презентация PowerPoint</vt:lpstr>
      <vt:lpstr>Інтерфейс для планування лікування СНЩС  (Gendex CB-500)</vt:lpstr>
      <vt:lpstr>Кондилографія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КПКТ: коронарний, сагітальний і аксіальний зрізи.  Центрація на оклюзійний карієс зуба 4.5</vt:lpstr>
      <vt:lpstr>Періапікальний абсцес зуба 4.5 із свищем в м'які тканини тіла нижньої щелепи вестибулярно (достовірно візуалізується на сагітальному зрізі - біла стрілка) і в нижньощелепний канал.</vt:lpstr>
      <vt:lpstr>Два свища в м'які тканини  Додатковий канал в середній третині дистального кореня зуба 3.6, латеральна гранульома.</vt:lpstr>
      <vt:lpstr>Хронічний періодонтит зуба 3.3 : а - фрагмент ОПТГ; б - КПКТ, сагітальний зріз: візуалізується додаткове коріння орально, його канал не пломбувати.</vt:lpstr>
      <vt:lpstr>З-подібна конфігурація кореня зуба 4.6: а - на дотичному зрізі візуалізуються 2 кореневих каналу, які зливаються в апікальної третини; б - на аксіальному зрізі: 1 канал С-подібної форми</vt:lpstr>
      <vt:lpstr>Зовнішня і внутрішня резорбція кореня зуба 4.5:</vt:lpstr>
      <vt:lpstr>Перелом кореня зуба 1.7: а - поздовжній зріз: розширена періодонтальна щілина апікальної третини кореня (дистально й на верхівці); б - сагітальний зріз: поздовжній ятрогенний перелом піднебінного кореня, що викликав запальний процес.</vt:lpstr>
      <vt:lpstr>Звичайне будова нижніх молярів передбачає наявність у них двох коренів і трьох кореневих каналів. Досить часто в дистальному корені цих зубів зустрічаються два канали (у 38% перших нижніх молярів і 28% других нижніх молярів), які на двомірних зображеннях не виявляються.</vt:lpstr>
      <vt:lpstr>Виведення пломбувального матеріалу за верхівку дистального кореня зуба 3.7: на коронарном зрізі - у нижньощелепний канал, на сагіттальном - достовірно в просвіт каналу не проникає.</vt:lpstr>
      <vt:lpstr>Презентация PowerPoint</vt:lpstr>
      <vt:lpstr>Дентикль в отворі дистального корневого канала зуба 4.7 (перетин осей координат). </vt:lpstr>
      <vt:lpstr>Застосування в періодонтологіі. Виконання 2D-рентгенографії може привести до неправильної оцінки ступеня деструкції кісткової тканини через помилки, обумовлених проекційним накладенням і, як результат, до неточностей у визначенні надійних анатомічних орієнтирів. Тільки 3D-візуалізація дозволяє зробити зрізи перпендикулярно осі зубної дуги і точно виміряти дефекти кісткової тканини з вестибулярної та оральної сторін (дегісценціі, фенестраціі).</vt:lpstr>
      <vt:lpstr>Резорбція стінок альвеоли зуба 3.5 орально і дистально на 2/3 довжини кореня, вестибулярно і медиально - на половину.</vt:lpstr>
      <vt:lpstr>Хронічний періодонтит зуба 4.6 (ураження фуркації).   Хронічний періодонтит обох коренів.</vt:lpstr>
      <vt:lpstr>Апікальна гранульома зуба 2.2 із свищем в м'які тканини верхньої щелепи вестибулярно.</vt:lpstr>
      <vt:lpstr>Підготовка операції дентальної імплантації та оцінка її ефективності. Виявлення оптимального доступу</vt:lpstr>
      <vt:lpstr> Підготовка операції дентальної імплантації (рис.) І оцінка її ефективності (рис.), Виявлення оптимального доступу (рис.) І вивчення анатомічних особливостей верхньої щелепи для проведення операцій синус-ліфтингу.</vt:lpstr>
      <vt:lpstr>Трасування нижньощелепних каналів, віртуальне планування імплантації.</vt:lpstr>
      <vt:lpstr>Коренева кіста фронтального відділу нижньоі щелепи  (що включає коріння зубів 3.2-4.1), вестибулярно і лінгвально, загроза патологічного перелому.</vt:lpstr>
      <vt:lpstr> Пошук ретенованних й дістопірованних зубів і планування операції їх видалення надкомплектні різець-мікродентія, дістопія (поворот на 180°), прорізування в порожнині.</vt:lpstr>
      <vt:lpstr>Гострий артрит лівого скронево-нижньощелепного суглоба - локальний остеопороз і узурація кортикальної пластинки.</vt:lpstr>
      <vt:lpstr>Двосторонній рецидивний вивих</vt:lpstr>
      <vt:lpstr>Апікальна гранульома, відтискування нижньої стінки верхній щелепной пазухи( ВЩП); дістально-щічний канал - нерівномірне пломбіровання до апікальної третини.</vt:lpstr>
      <vt:lpstr>Презентация PowerPoint</vt:lpstr>
      <vt:lpstr>Хронічний гіперпластичний верхньощелепний синусит, гіперплазія нижніх носових раковин, turbinate bullosа середньої носової раковини</vt:lpstr>
      <vt:lpstr>Об'ємна комп'ютерна томографія придаткових пазух носа – об'єктивний рентгенологічний метод, що дозволяє отримати достовірну картину стану навколоносових пазух і структур порожнини носа.</vt:lpstr>
      <vt:lpstr>Презентация PowerPoint</vt:lpstr>
      <vt:lpstr>Презентация PowerPoint</vt:lpstr>
      <vt:lpstr>  КПКТ в оторіноларінологіі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Катерина Михайлівна Дойкова</cp:lastModifiedBy>
  <cp:revision>396</cp:revision>
  <dcterms:created xsi:type="dcterms:W3CDTF">2021-01-30T08:51:20Z</dcterms:created>
  <dcterms:modified xsi:type="dcterms:W3CDTF">2021-04-09T04:04:02Z</dcterms:modified>
</cp:coreProperties>
</file>