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29.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Default Extension="gif" ContentType="image/gif"/>
  <Override PartName="/ppt/tags/tag24.xml" ContentType="application/vnd.openxmlformats-officedocument.presentationml.tags+xml"/>
  <Override PartName="/ppt/tags/tag33.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43"/>
  </p:notes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96" r:id="rId17"/>
    <p:sldId id="271" r:id="rId18"/>
    <p:sldId id="272" r:id="rId19"/>
    <p:sldId id="284" r:id="rId20"/>
    <p:sldId id="285" r:id="rId21"/>
    <p:sldId id="273" r:id="rId22"/>
    <p:sldId id="274" r:id="rId23"/>
    <p:sldId id="275" r:id="rId24"/>
    <p:sldId id="276" r:id="rId25"/>
    <p:sldId id="277" r:id="rId26"/>
    <p:sldId id="278" r:id="rId27"/>
    <p:sldId id="279" r:id="rId28"/>
    <p:sldId id="286" r:id="rId29"/>
    <p:sldId id="287" r:id="rId30"/>
    <p:sldId id="288" r:id="rId31"/>
    <p:sldId id="289" r:id="rId32"/>
    <p:sldId id="290" r:id="rId33"/>
    <p:sldId id="291" r:id="rId34"/>
    <p:sldId id="280" r:id="rId35"/>
    <p:sldId id="281" r:id="rId36"/>
    <p:sldId id="282" r:id="rId37"/>
    <p:sldId id="292" r:id="rId38"/>
    <p:sldId id="293" r:id="rId39"/>
    <p:sldId id="294" r:id="rId40"/>
    <p:sldId id="295" r:id="rId41"/>
    <p:sldId id="283"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C7DB0-FC9A-4134-B754-64E7CBADE41B}" type="datetimeFigureOut">
              <a:rPr lang="ru-RU" smtClean="0"/>
              <a:pPr/>
              <a:t>02.02.2016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430F3E-ECC9-4E78-940C-2954DC2859E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Місце для зображення 1"/>
          <p:cNvSpPr>
            <a:spLocks noGrp="1" noRot="1" noChangeAspect="1" noTextEdit="1"/>
          </p:cNvSpPr>
          <p:nvPr>
            <p:ph type="sldImg"/>
          </p:nvPr>
        </p:nvSpPr>
        <p:spPr bwMode="auto">
          <a:noFill/>
          <a:ln>
            <a:solidFill>
              <a:srgbClr val="000000"/>
            </a:solidFill>
            <a:miter lim="800000"/>
            <a:headEnd/>
            <a:tailEnd/>
          </a:ln>
        </p:spPr>
      </p:sp>
      <p:sp>
        <p:nvSpPr>
          <p:cNvPr id="97283" name="Місце для нотаток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altLang="ru-RU" smtClean="0"/>
          </a:p>
        </p:txBody>
      </p:sp>
      <p:sp>
        <p:nvSpPr>
          <p:cNvPr id="97284" name="Місце для номера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D9A288F-1E12-49BC-BBE6-E73A6448F734}" type="slidenum">
              <a:rPr lang="uk-UA" altLang="ru-RU" smtClean="0"/>
              <a:pPr/>
              <a:t>3</a:t>
            </a:fld>
            <a:endParaRPr lang="uk-UA" alt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BA142CA-7D83-4877-9F98-C6D2057A0AEF}" type="slidenum">
              <a:rPr lang="uk-UA" smtClean="0"/>
              <a:pPr/>
              <a:t>28</a:t>
            </a:fld>
            <a:endParaRPr lang="uk-UA" smtClean="0"/>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uk-U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02.02.2016</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02.02.2016</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Дата 3"/>
          <p:cNvSpPr>
            <a:spLocks noGrp="1"/>
          </p:cNvSpPr>
          <p:nvPr>
            <p:ph type="dt" sz="half" idx="10"/>
          </p:nvPr>
        </p:nvSpPr>
        <p:spPr/>
        <p:txBody>
          <a:bodyPr/>
          <a:lstStyle>
            <a:lvl1pPr>
              <a:defRPr/>
            </a:lvl1pPr>
          </a:lstStyle>
          <a:p>
            <a:pPr>
              <a:defRPr/>
            </a:pPr>
            <a:fld id="{C88BD315-766B-4E74-B95E-39FE240D89A2}" type="datetimeFigureOut">
              <a:rPr lang="ru-RU"/>
              <a:pPr>
                <a:defRPr/>
              </a:pPr>
              <a:t>02.02.2016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A80A921-2960-4F87-96AC-429FD2CECAE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02.02.2016</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notesSlide" Target="../notesSlides/notesSlide1.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19.jpeg"/><Relationship Id="rId5" Type="http://schemas.openxmlformats.org/officeDocument/2006/relationships/image" Target="../media/image5.pn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2.xml"/><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5.png"/><Relationship Id="rId5" Type="http://schemas.openxmlformats.org/officeDocument/2006/relationships/image" Target="../media/image29.jpeg"/><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37.jpeg"/><Relationship Id="rId5" Type="http://schemas.openxmlformats.org/officeDocument/2006/relationships/image" Target="../media/image5.png"/><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5.png"/><Relationship Id="rId5" Type="http://schemas.openxmlformats.org/officeDocument/2006/relationships/image" Target="../media/image40.jpeg"/><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43.jpeg"/><Relationship Id="rId5" Type="http://schemas.openxmlformats.org/officeDocument/2006/relationships/image" Target="../media/image5.png"/><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5.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xml"/><Relationship Id="rId1" Type="http://schemas.openxmlformats.org/officeDocument/2006/relationships/tags" Target="../tags/tag3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5.png"/><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4500570"/>
            <a:ext cx="6000760" cy="1785950"/>
          </a:xfrm>
        </p:spPr>
        <p:txBody>
          <a:bodyPr/>
          <a:lstStyle/>
          <a:p>
            <a:pPr algn="l"/>
            <a:r>
              <a:rPr lang="uk-UA" b="1" i="1" dirty="0" smtClean="0">
                <a:solidFill>
                  <a:srgbClr val="002060"/>
                </a:solidFill>
              </a:rPr>
              <a:t>Лектор: Завідуючий кафедри </a:t>
            </a:r>
          </a:p>
          <a:p>
            <a:pPr algn="l"/>
            <a:r>
              <a:rPr lang="uk-UA" b="1" i="1" dirty="0" smtClean="0">
                <a:solidFill>
                  <a:srgbClr val="002060"/>
                </a:solidFill>
              </a:rPr>
              <a:t>Гігієни та медичної екології.</a:t>
            </a:r>
          </a:p>
          <a:p>
            <a:pPr algn="l"/>
            <a:r>
              <a:rPr lang="uk-UA" b="1" i="1" dirty="0" err="1" smtClean="0">
                <a:solidFill>
                  <a:srgbClr val="002060"/>
                </a:solidFill>
              </a:rPr>
              <a:t>Д.мед.н</a:t>
            </a:r>
            <a:r>
              <a:rPr lang="uk-UA" b="1" i="1" dirty="0" smtClean="0">
                <a:solidFill>
                  <a:srgbClr val="002060"/>
                </a:solidFill>
              </a:rPr>
              <a:t>., професор </a:t>
            </a:r>
          </a:p>
          <a:p>
            <a:pPr algn="l"/>
            <a:r>
              <a:rPr lang="uk-UA" b="1" i="1" dirty="0" err="1" smtClean="0">
                <a:solidFill>
                  <a:srgbClr val="002060"/>
                </a:solidFill>
              </a:rPr>
              <a:t>Бабієнко</a:t>
            </a:r>
            <a:r>
              <a:rPr lang="uk-UA" b="1" i="1" dirty="0" smtClean="0">
                <a:solidFill>
                  <a:srgbClr val="002060"/>
                </a:solidFill>
              </a:rPr>
              <a:t> Володимир Володимирович</a:t>
            </a:r>
            <a:endParaRPr lang="ru-RU" b="1" i="1" dirty="0">
              <a:solidFill>
                <a:srgbClr val="002060"/>
              </a:solidFill>
            </a:endParaRPr>
          </a:p>
        </p:txBody>
      </p:sp>
      <p:sp>
        <p:nvSpPr>
          <p:cNvPr id="2" name="Заголовок 1"/>
          <p:cNvSpPr>
            <a:spLocks noGrp="1"/>
          </p:cNvSpPr>
          <p:nvPr>
            <p:ph type="ctrTitle"/>
          </p:nvPr>
        </p:nvSpPr>
        <p:spPr>
          <a:xfrm>
            <a:off x="428596" y="1571612"/>
            <a:ext cx="8305800" cy="1981200"/>
          </a:xfrm>
        </p:spPr>
        <p:txBody>
          <a:bodyPr>
            <a:noAutofit/>
          </a:bodyPr>
          <a:lstStyle/>
          <a:p>
            <a:r>
              <a:rPr lang="uk-UA" sz="3600" b="1" dirty="0" smtClean="0">
                <a:solidFill>
                  <a:srgbClr val="002060"/>
                </a:solidFill>
                <a:latin typeface="Times New Roman" pitchFamily="18" charset="0"/>
                <a:cs typeface="Times New Roman" pitchFamily="18" charset="0"/>
              </a:rPr>
              <a:t>Основи організації санітарно - гігієнічних заході в у Збройних силах України при надзвичайних станах мирного часу та у воєнний час. Гігієна польового розміщення військ та населення</a:t>
            </a:r>
            <a:endParaRPr lang="ru-RU" sz="3600" b="1" dirty="0">
              <a:solidFill>
                <a:srgbClr val="00206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7"/>
          <p:cNvSpPr txBox="1">
            <a:spLocks noChangeArrowheads="1"/>
          </p:cNvSpPr>
          <p:nvPr/>
        </p:nvSpPr>
        <p:spPr bwMode="auto">
          <a:xfrm>
            <a:off x="1135063" y="425450"/>
            <a:ext cx="7764462" cy="338138"/>
          </a:xfrm>
          <a:prstGeom prst="rect">
            <a:avLst/>
          </a:prstGeom>
          <a:noFill/>
          <a:ln w="9525">
            <a:noFill/>
            <a:miter lim="800000"/>
            <a:headEnd/>
            <a:tailEnd/>
          </a:ln>
        </p:spPr>
        <p:txBody>
          <a:bodyPr>
            <a:spAutoFit/>
          </a:bodyPr>
          <a:lstStyle/>
          <a:p>
            <a:pPr algn="ctr"/>
            <a:r>
              <a:rPr lang="ru-RU" altLang="ru-RU" sz="1600" b="1"/>
              <a:t>ЗАГАЛЬНА ХАРАКТЕРИСТИКА СИТУАЦІЇ В ДОНЕЦЬКІЙ ТА ЛУГАНСЬКІЙ ОБЛАСТЯХ</a:t>
            </a:r>
          </a:p>
        </p:txBody>
      </p:sp>
      <p:grpSp>
        <p:nvGrpSpPr>
          <p:cNvPr id="3" name="Групувати 4"/>
          <p:cNvGrpSpPr>
            <a:grpSpLocks/>
          </p:cNvGrpSpPr>
          <p:nvPr/>
        </p:nvGrpSpPr>
        <p:grpSpPr bwMode="auto">
          <a:xfrm>
            <a:off x="4760913" y="862013"/>
            <a:ext cx="4295775" cy="5915025"/>
            <a:chOff x="4707172" y="1210536"/>
            <a:chExt cx="4297008" cy="5629721"/>
          </a:xfrm>
        </p:grpSpPr>
        <p:pic>
          <p:nvPicPr>
            <p:cNvPr id="3087" name="Picture 5" descr="C:\Users\YandiukAA\Desktop\ДОНЕЦК\lug_06.gif"/>
            <p:cNvPicPr>
              <a:picLocks noChangeAspect="1" noChangeArrowheads="1"/>
            </p:cNvPicPr>
            <p:nvPr/>
          </p:nvPicPr>
          <p:blipFill>
            <a:blip r:embed="rId3"/>
            <a:srcRect/>
            <a:stretch>
              <a:fillRect/>
            </a:stretch>
          </p:blipFill>
          <p:spPr bwMode="auto">
            <a:xfrm>
              <a:off x="6170208" y="1210536"/>
              <a:ext cx="2833972" cy="3819760"/>
            </a:xfrm>
            <a:prstGeom prst="rect">
              <a:avLst/>
            </a:prstGeom>
            <a:noFill/>
            <a:ln w="9525">
              <a:noFill/>
              <a:miter lim="800000"/>
              <a:headEnd/>
              <a:tailEnd/>
            </a:ln>
          </p:spPr>
        </p:pic>
        <p:pic>
          <p:nvPicPr>
            <p:cNvPr id="3088" name="Picture 3" descr="C:\Users\YandiukAA\Desktop\ДОНЕЦК\don_05.gif"/>
            <p:cNvPicPr>
              <a:picLocks noChangeAspect="1" noChangeArrowheads="1"/>
            </p:cNvPicPr>
            <p:nvPr/>
          </p:nvPicPr>
          <p:blipFill>
            <a:blip r:embed="rId4"/>
            <a:srcRect/>
            <a:stretch>
              <a:fillRect/>
            </a:stretch>
          </p:blipFill>
          <p:spPr bwMode="auto">
            <a:xfrm>
              <a:off x="4707172" y="2878372"/>
              <a:ext cx="3058771" cy="3961885"/>
            </a:xfrm>
            <a:prstGeom prst="rect">
              <a:avLst/>
            </a:prstGeom>
            <a:noFill/>
            <a:ln w="9525">
              <a:noFill/>
              <a:miter lim="800000"/>
              <a:headEnd/>
              <a:tailEnd/>
            </a:ln>
          </p:spPr>
        </p:pic>
      </p:grpSp>
      <p:pic>
        <p:nvPicPr>
          <p:cNvPr id="3076" name="Рисунок 4"/>
          <p:cNvPicPr>
            <a:picLocks noChangeAspect="1"/>
          </p:cNvPicPr>
          <p:nvPr>
            <p:custDataLst>
              <p:tags r:id="rId1"/>
            </p:custDataLst>
          </p:nvPr>
        </p:nvPicPr>
        <p:blipFill>
          <a:blip r:embed="rId5"/>
          <a:srcRect/>
          <a:stretch>
            <a:fillRect/>
          </a:stretch>
        </p:blipFill>
        <p:spPr bwMode="auto">
          <a:xfrm>
            <a:off x="7938" y="-3175"/>
            <a:ext cx="1341437" cy="6858000"/>
          </a:xfrm>
          <a:prstGeom prst="rect">
            <a:avLst/>
          </a:prstGeom>
          <a:noFill/>
          <a:ln w="9525">
            <a:noFill/>
            <a:miter lim="800000"/>
            <a:headEnd/>
            <a:tailEnd/>
          </a:ln>
        </p:spPr>
      </p:pic>
      <p:sp>
        <p:nvSpPr>
          <p:cNvPr id="3077" name="Прямокутник 4"/>
          <p:cNvSpPr>
            <a:spLocks noChangeArrowheads="1"/>
          </p:cNvSpPr>
          <p:nvPr/>
        </p:nvSpPr>
        <p:spPr bwMode="auto">
          <a:xfrm>
            <a:off x="1217613" y="3762375"/>
            <a:ext cx="4537075" cy="307975"/>
          </a:xfrm>
          <a:prstGeom prst="rect">
            <a:avLst/>
          </a:prstGeom>
          <a:noFill/>
          <a:ln w="9525">
            <a:noFill/>
            <a:miter lim="800000"/>
            <a:headEnd/>
            <a:tailEnd/>
          </a:ln>
        </p:spPr>
        <p:txBody>
          <a:bodyPr>
            <a:spAutoFit/>
          </a:bodyPr>
          <a:lstStyle/>
          <a:p>
            <a:r>
              <a:rPr lang="uk-UA" altLang="ru-RU" sz="1400" b="1">
                <a:solidFill>
                  <a:srgbClr val="C00000"/>
                </a:solidFill>
              </a:rPr>
              <a:t>ДОНЕЦЬКА ОБЛАСТЬ </a:t>
            </a:r>
            <a:r>
              <a:rPr lang="uk-UA" altLang="ru-RU" sz="1400" b="1"/>
              <a:t>(4,32 млн. осіб):</a:t>
            </a:r>
          </a:p>
        </p:txBody>
      </p:sp>
      <p:sp>
        <p:nvSpPr>
          <p:cNvPr id="3078" name="Прямокутник 4"/>
          <p:cNvSpPr>
            <a:spLocks noChangeArrowheads="1"/>
          </p:cNvSpPr>
          <p:nvPr/>
        </p:nvSpPr>
        <p:spPr bwMode="auto">
          <a:xfrm>
            <a:off x="1208088" y="5141913"/>
            <a:ext cx="4535487" cy="307975"/>
          </a:xfrm>
          <a:prstGeom prst="rect">
            <a:avLst/>
          </a:prstGeom>
          <a:noFill/>
          <a:ln w="9525">
            <a:noFill/>
            <a:miter lim="800000"/>
            <a:headEnd/>
            <a:tailEnd/>
          </a:ln>
        </p:spPr>
        <p:txBody>
          <a:bodyPr>
            <a:spAutoFit/>
          </a:bodyPr>
          <a:lstStyle/>
          <a:p>
            <a:r>
              <a:rPr lang="uk-UA" altLang="ru-RU" sz="1400" b="1">
                <a:solidFill>
                  <a:srgbClr val="C00000"/>
                </a:solidFill>
              </a:rPr>
              <a:t>ЛУГАНСЬКА ОБЛАСТЬ </a:t>
            </a:r>
            <a:r>
              <a:rPr lang="uk-UA" altLang="ru-RU" sz="1400" b="1"/>
              <a:t>(2,23 млн. осіб):</a:t>
            </a:r>
          </a:p>
        </p:txBody>
      </p:sp>
      <p:sp>
        <p:nvSpPr>
          <p:cNvPr id="3079" name="TextBox 10"/>
          <p:cNvSpPr txBox="1">
            <a:spLocks noChangeArrowheads="1"/>
          </p:cNvSpPr>
          <p:nvPr/>
        </p:nvSpPr>
        <p:spPr bwMode="auto">
          <a:xfrm>
            <a:off x="1241425" y="922338"/>
            <a:ext cx="4362450" cy="2781300"/>
          </a:xfrm>
          <a:prstGeom prst="rect">
            <a:avLst/>
          </a:prstGeom>
          <a:noFill/>
          <a:ln w="9525">
            <a:noFill/>
            <a:miter lim="800000"/>
            <a:headEnd/>
            <a:tailEnd/>
          </a:ln>
        </p:spPr>
        <p:txBody>
          <a:bodyPr>
            <a:spAutoFit/>
          </a:bodyPr>
          <a:lstStyle/>
          <a:p>
            <a:r>
              <a:rPr lang="uk-UA" altLang="ru-RU" sz="1600" b="1"/>
              <a:t>Кількість</a:t>
            </a:r>
            <a:r>
              <a:rPr lang="ru-RU" altLang="ru-RU" sz="1600" b="1"/>
              <a:t> </a:t>
            </a:r>
            <a:r>
              <a:rPr lang="uk-UA" altLang="ru-RU" sz="1600" b="1"/>
              <a:t>жителів</a:t>
            </a:r>
            <a:r>
              <a:rPr lang="ru-RU" altLang="ru-RU" sz="1600" b="1"/>
              <a:t>:</a:t>
            </a:r>
          </a:p>
          <a:p>
            <a:r>
              <a:rPr lang="ru-RU" altLang="ru-RU" sz="1600"/>
              <a:t>В </a:t>
            </a:r>
            <a:r>
              <a:rPr lang="uk-UA" altLang="ru-RU" sz="1600"/>
              <a:t>Донецькій та Луганській </a:t>
            </a:r>
            <a:r>
              <a:rPr lang="ru-RU" altLang="ru-RU" sz="1600"/>
              <a:t>областях</a:t>
            </a:r>
            <a:r>
              <a:rPr lang="uk-UA" altLang="ru-RU" sz="1600"/>
              <a:t> проживає   </a:t>
            </a:r>
            <a:r>
              <a:rPr lang="ru-RU" altLang="ru-RU" sz="1600" b="1"/>
              <a:t>6,55</a:t>
            </a:r>
            <a:r>
              <a:rPr lang="ru-RU" altLang="ru-RU" sz="1600"/>
              <a:t> млн. </a:t>
            </a:r>
            <a:r>
              <a:rPr lang="uk-UA" altLang="ru-RU" sz="1600"/>
              <a:t>осіб</a:t>
            </a:r>
            <a:r>
              <a:rPr lang="ru-RU" altLang="ru-RU" sz="1600"/>
              <a:t>.</a:t>
            </a:r>
            <a:endParaRPr lang="uk-UA" altLang="ru-RU" sz="1600"/>
          </a:p>
          <a:p>
            <a:r>
              <a:rPr lang="uk-UA" altLang="ru-RU" sz="1600"/>
              <a:t>Орієнтовна кількість населення, що залишилася в зоні проведення АТО - близько </a:t>
            </a:r>
            <a:r>
              <a:rPr lang="uk-UA" altLang="ru-RU" sz="1600" b="1"/>
              <a:t>3,33</a:t>
            </a:r>
            <a:r>
              <a:rPr lang="uk-UA" altLang="ru-RU" sz="1600"/>
              <a:t> </a:t>
            </a:r>
            <a:r>
              <a:rPr lang="ru-RU" altLang="ru-RU" sz="1600"/>
              <a:t>млн</a:t>
            </a:r>
            <a:r>
              <a:rPr lang="uk-UA" altLang="ru-RU" sz="1600"/>
              <a:t>. осіб.  </a:t>
            </a:r>
          </a:p>
          <a:p>
            <a:endParaRPr lang="uk-UA" altLang="ru-RU" sz="1600" b="1"/>
          </a:p>
          <a:p>
            <a:r>
              <a:rPr lang="uk-UA" altLang="ru-RU" sz="1600" b="1"/>
              <a:t>Переміщено</a:t>
            </a:r>
            <a:r>
              <a:rPr lang="uk-UA" altLang="ru-RU" sz="1600"/>
              <a:t>:</a:t>
            </a:r>
          </a:p>
          <a:p>
            <a:r>
              <a:rPr lang="uk-UA" altLang="ru-RU" sz="1600"/>
              <a:t>в межах Донецької обл. – </a:t>
            </a:r>
            <a:r>
              <a:rPr lang="uk-UA" altLang="ru-RU" sz="1600" b="1"/>
              <a:t>72,4</a:t>
            </a:r>
            <a:r>
              <a:rPr lang="uk-UA" altLang="ru-RU" sz="1600"/>
              <a:t> тис. осіб, </a:t>
            </a:r>
          </a:p>
          <a:p>
            <a:r>
              <a:rPr lang="uk-UA" altLang="ru-RU" sz="1600"/>
              <a:t>в межах Луганської обл. –  </a:t>
            </a:r>
            <a:r>
              <a:rPr lang="uk-UA" altLang="ru-RU" sz="1600" b="1"/>
              <a:t>15,9</a:t>
            </a:r>
            <a:r>
              <a:rPr lang="uk-UA" altLang="ru-RU" sz="1600"/>
              <a:t> тис. осіб,</a:t>
            </a:r>
          </a:p>
          <a:p>
            <a:r>
              <a:rPr lang="uk-UA" altLang="ru-RU" sz="1600"/>
              <a:t>в інші регіони України – </a:t>
            </a:r>
            <a:r>
              <a:rPr lang="uk-UA" altLang="ru-RU" sz="1600" b="1"/>
              <a:t>163,5</a:t>
            </a:r>
            <a:r>
              <a:rPr lang="uk-UA" altLang="ru-RU" sz="1600"/>
              <a:t> тис. осіб</a:t>
            </a:r>
          </a:p>
        </p:txBody>
      </p:sp>
      <p:sp>
        <p:nvSpPr>
          <p:cNvPr id="3080" name="Rectangle 96"/>
          <p:cNvSpPr>
            <a:spLocks noChangeArrowheads="1"/>
          </p:cNvSpPr>
          <p:nvPr/>
        </p:nvSpPr>
        <p:spPr bwMode="auto">
          <a:xfrm>
            <a:off x="1227138" y="4083050"/>
            <a:ext cx="4132262" cy="1016000"/>
          </a:xfrm>
          <a:prstGeom prst="rect">
            <a:avLst/>
          </a:prstGeom>
          <a:noFill/>
          <a:ln w="9525">
            <a:noFill/>
            <a:miter lim="800000"/>
            <a:headEnd/>
            <a:tailEnd/>
          </a:ln>
        </p:spPr>
        <p:txBody>
          <a:bodyPr>
            <a:spAutoFit/>
          </a:bodyPr>
          <a:lstStyle/>
          <a:p>
            <a:pPr algn="just"/>
            <a:r>
              <a:rPr lang="uk-UA" altLang="zh-TW" sz="1500">
                <a:solidFill>
                  <a:srgbClr val="000000"/>
                </a:solidFill>
                <a:latin typeface="Calibri" pitchFamily="34" charset="0"/>
              </a:rPr>
              <a:t>Із  28 міст (3,67 млн.) та 18 районів (650 тис.)</a:t>
            </a:r>
          </a:p>
          <a:p>
            <a:pPr algn="just"/>
            <a:r>
              <a:rPr lang="uk-UA" altLang="zh-TW" sz="1500" b="1">
                <a:solidFill>
                  <a:srgbClr val="000000"/>
                </a:solidFill>
                <a:latin typeface="Calibri" pitchFamily="34" charset="0"/>
              </a:rPr>
              <a:t>зазнали руйнувань</a:t>
            </a:r>
            <a:r>
              <a:rPr lang="uk-UA" altLang="zh-TW" sz="1500">
                <a:solidFill>
                  <a:srgbClr val="000000"/>
                </a:solidFill>
                <a:latin typeface="Calibri" pitchFamily="34" charset="0"/>
              </a:rPr>
              <a:t>:</a:t>
            </a:r>
          </a:p>
          <a:p>
            <a:pPr algn="just"/>
            <a:r>
              <a:rPr lang="uk-UA" altLang="zh-TW" sz="1500">
                <a:solidFill>
                  <a:srgbClr val="000000"/>
                </a:solidFill>
                <a:latin typeface="Calibri" pitchFamily="34" charset="0"/>
              </a:rPr>
              <a:t>21 місто (3,39 млн.) </a:t>
            </a:r>
          </a:p>
          <a:p>
            <a:pPr algn="just"/>
            <a:r>
              <a:rPr lang="uk-UA" altLang="zh-TW" sz="1500">
                <a:solidFill>
                  <a:srgbClr val="000000"/>
                </a:solidFill>
                <a:latin typeface="Calibri" pitchFamily="34" charset="0"/>
              </a:rPr>
              <a:t>13 районів (520 тис.)</a:t>
            </a:r>
          </a:p>
        </p:txBody>
      </p:sp>
      <p:sp>
        <p:nvSpPr>
          <p:cNvPr id="3081" name="Rectangle 96"/>
          <p:cNvSpPr>
            <a:spLocks noChangeArrowheads="1"/>
          </p:cNvSpPr>
          <p:nvPr/>
        </p:nvSpPr>
        <p:spPr bwMode="auto">
          <a:xfrm>
            <a:off x="1230313" y="5449888"/>
            <a:ext cx="4117975" cy="1014412"/>
          </a:xfrm>
          <a:prstGeom prst="rect">
            <a:avLst/>
          </a:prstGeom>
          <a:noFill/>
          <a:ln w="9525">
            <a:noFill/>
            <a:miter lim="800000"/>
            <a:headEnd/>
            <a:tailEnd/>
          </a:ln>
        </p:spPr>
        <p:txBody>
          <a:bodyPr>
            <a:spAutoFit/>
          </a:bodyPr>
          <a:lstStyle/>
          <a:p>
            <a:pPr algn="just"/>
            <a:r>
              <a:rPr lang="uk-UA" altLang="zh-TW" sz="1500">
                <a:solidFill>
                  <a:srgbClr val="000000"/>
                </a:solidFill>
                <a:latin typeface="Calibri" pitchFamily="34" charset="0"/>
              </a:rPr>
              <a:t>Із  14 міст (1,6 млн.) та 18 районів (630 тис.) </a:t>
            </a:r>
          </a:p>
          <a:p>
            <a:pPr algn="just"/>
            <a:r>
              <a:rPr lang="uk-UA" altLang="zh-TW" sz="1500" b="1">
                <a:solidFill>
                  <a:srgbClr val="000000"/>
                </a:solidFill>
                <a:latin typeface="Calibri" pitchFamily="34" charset="0"/>
              </a:rPr>
              <a:t>зазнали руйнувань</a:t>
            </a:r>
            <a:r>
              <a:rPr lang="uk-UA" altLang="zh-TW" sz="1500">
                <a:solidFill>
                  <a:srgbClr val="000000"/>
                </a:solidFill>
                <a:latin typeface="Calibri" pitchFamily="34" charset="0"/>
              </a:rPr>
              <a:t>:</a:t>
            </a:r>
          </a:p>
          <a:p>
            <a:pPr algn="just"/>
            <a:r>
              <a:rPr lang="uk-UA" altLang="zh-TW" sz="1500">
                <a:solidFill>
                  <a:srgbClr val="000000"/>
                </a:solidFill>
                <a:latin typeface="Calibri" pitchFamily="34" charset="0"/>
              </a:rPr>
              <a:t>14 міст (1,6 млн.) </a:t>
            </a:r>
          </a:p>
          <a:p>
            <a:pPr algn="just"/>
            <a:r>
              <a:rPr lang="uk-UA" altLang="zh-TW" sz="1500">
                <a:solidFill>
                  <a:srgbClr val="000000"/>
                </a:solidFill>
                <a:latin typeface="Calibri" pitchFamily="34" charset="0"/>
              </a:rPr>
              <a:t>8 районів (350 тис.) </a:t>
            </a:r>
            <a:endParaRPr lang="uk-UA" altLang="ru-RU" sz="1500">
              <a:solidFill>
                <a:srgbClr val="000000"/>
              </a:solidFill>
              <a:latin typeface="Calibri" pitchFamily="34" charset="0"/>
              <a:ea typeface="MS PGothic" pitchFamily="34" charset="-128"/>
            </a:endParaRPr>
          </a:p>
        </p:txBody>
      </p:sp>
      <p:sp>
        <p:nvSpPr>
          <p:cNvPr id="2" name="Прямокутник 1"/>
          <p:cNvSpPr/>
          <p:nvPr/>
        </p:nvSpPr>
        <p:spPr>
          <a:xfrm>
            <a:off x="7224713" y="5673725"/>
            <a:ext cx="255587" cy="241300"/>
          </a:xfrm>
          <a:prstGeom prst="rect">
            <a:avLst/>
          </a:prstGeom>
          <a:solidFill>
            <a:schemeClr val="accent6">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uk-UA"/>
          </a:p>
        </p:txBody>
      </p:sp>
      <p:sp>
        <p:nvSpPr>
          <p:cNvPr id="14" name="Прямокутник 13"/>
          <p:cNvSpPr/>
          <p:nvPr/>
        </p:nvSpPr>
        <p:spPr>
          <a:xfrm>
            <a:off x="7245350" y="6172200"/>
            <a:ext cx="257175" cy="239713"/>
          </a:xfrm>
          <a:prstGeom prst="rect">
            <a:avLst/>
          </a:prstGeom>
          <a:solidFill>
            <a:srgbClr val="FF5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uk-UA"/>
          </a:p>
        </p:txBody>
      </p:sp>
      <p:sp>
        <p:nvSpPr>
          <p:cNvPr id="3084" name="Прямокутник 2"/>
          <p:cNvSpPr>
            <a:spLocks noChangeArrowheads="1"/>
          </p:cNvSpPr>
          <p:nvPr/>
        </p:nvSpPr>
        <p:spPr bwMode="auto">
          <a:xfrm>
            <a:off x="7499350" y="5580063"/>
            <a:ext cx="2122488" cy="400050"/>
          </a:xfrm>
          <a:prstGeom prst="rect">
            <a:avLst/>
          </a:prstGeom>
          <a:noFill/>
          <a:ln w="9525">
            <a:noFill/>
            <a:miter lim="800000"/>
            <a:headEnd/>
            <a:tailEnd/>
          </a:ln>
        </p:spPr>
        <p:txBody>
          <a:bodyPr>
            <a:spAutoFit/>
          </a:bodyPr>
          <a:lstStyle/>
          <a:p>
            <a:pPr algn="just"/>
            <a:r>
              <a:rPr lang="uk-UA" altLang="zh-TW" sz="1000">
                <a:solidFill>
                  <a:srgbClr val="000000"/>
                </a:solidFill>
              </a:rPr>
              <a:t>Території, </a:t>
            </a:r>
          </a:p>
          <a:p>
            <a:pPr algn="just"/>
            <a:r>
              <a:rPr lang="uk-UA" altLang="zh-TW" sz="1000">
                <a:solidFill>
                  <a:srgbClr val="000000"/>
                </a:solidFill>
              </a:rPr>
              <a:t>що не зазнали руйнувань</a:t>
            </a:r>
            <a:endParaRPr lang="ru-RU" altLang="ru-RU" sz="1000">
              <a:solidFill>
                <a:srgbClr val="000000"/>
              </a:solidFill>
            </a:endParaRPr>
          </a:p>
        </p:txBody>
      </p:sp>
      <p:sp>
        <p:nvSpPr>
          <p:cNvPr id="3085" name="Прямокутник 15"/>
          <p:cNvSpPr>
            <a:spLocks noChangeArrowheads="1"/>
          </p:cNvSpPr>
          <p:nvPr/>
        </p:nvSpPr>
        <p:spPr bwMode="auto">
          <a:xfrm>
            <a:off x="7521575" y="6080125"/>
            <a:ext cx="2120900" cy="400050"/>
          </a:xfrm>
          <a:prstGeom prst="rect">
            <a:avLst/>
          </a:prstGeom>
          <a:noFill/>
          <a:ln w="9525">
            <a:noFill/>
            <a:miter lim="800000"/>
            <a:headEnd/>
            <a:tailEnd/>
          </a:ln>
        </p:spPr>
        <p:txBody>
          <a:bodyPr>
            <a:spAutoFit/>
          </a:bodyPr>
          <a:lstStyle/>
          <a:p>
            <a:pPr algn="just"/>
            <a:r>
              <a:rPr lang="uk-UA" altLang="zh-TW" sz="1000">
                <a:solidFill>
                  <a:srgbClr val="000000"/>
                </a:solidFill>
              </a:rPr>
              <a:t>Території, </a:t>
            </a:r>
          </a:p>
          <a:p>
            <a:pPr algn="just"/>
            <a:r>
              <a:rPr lang="uk-UA" altLang="zh-TW" sz="1000">
                <a:solidFill>
                  <a:srgbClr val="000000"/>
                </a:solidFill>
              </a:rPr>
              <a:t>що зазнали руйнувань</a:t>
            </a:r>
            <a:endParaRPr lang="ru-RU" altLang="ru-RU" sz="1000">
              <a:solidFill>
                <a:srgbClr val="000000"/>
              </a:solidFill>
            </a:endParaRPr>
          </a:p>
        </p:txBody>
      </p:sp>
      <p:sp>
        <p:nvSpPr>
          <p:cNvPr id="4110" name="Місце для нижнього колонтитула 1"/>
          <p:cNvSpPr>
            <a:spLocks noGrp="1"/>
          </p:cNvSpPr>
          <p:nvPr>
            <p:ph type="ftr" sz="quarter" idx="11"/>
          </p:nvPr>
        </p:nvSpPr>
        <p:spPr bwMode="auto">
          <a:xfrm>
            <a:off x="6059488" y="6548438"/>
            <a:ext cx="30861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uk-UA" altLang="ru-RU" sz="1000" smtClean="0">
                <a:solidFill>
                  <a:srgbClr val="898989"/>
                </a:solidFill>
                <a:ea typeface="MS PGothic" pitchFamily="34" charset="-128"/>
              </a:rPr>
              <a:t>Станом на 08 вересня 2014</a:t>
            </a:r>
            <a:endParaRPr lang="en-US" altLang="ru-RU" sz="1000" smtClean="0">
              <a:solidFill>
                <a:srgbClr val="898989"/>
              </a:solidFill>
              <a:ea typeface="MS PGothic"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5"/>
          <p:cNvSpPr txBox="1">
            <a:spLocks noChangeArrowheads="1"/>
          </p:cNvSpPr>
          <p:nvPr/>
        </p:nvSpPr>
        <p:spPr bwMode="auto">
          <a:xfrm>
            <a:off x="1265238" y="425450"/>
            <a:ext cx="7634287" cy="338138"/>
          </a:xfrm>
          <a:prstGeom prst="rect">
            <a:avLst/>
          </a:prstGeom>
          <a:noFill/>
          <a:ln w="9525">
            <a:noFill/>
            <a:miter lim="800000"/>
            <a:headEnd/>
            <a:tailEnd/>
          </a:ln>
        </p:spPr>
        <p:txBody>
          <a:bodyPr>
            <a:spAutoFit/>
          </a:bodyPr>
          <a:lstStyle/>
          <a:p>
            <a:pPr algn="ctr"/>
            <a:r>
              <a:rPr lang="ru-RU" altLang="ru-RU" sz="1600" b="1"/>
              <a:t>ЗРУЙНОВАНО, ПОШКОДЖЕНО В ДОНЕЦЬКІЙ ТА ЛУГАНСЬКІЙ ОБЛАСТЯХ</a:t>
            </a:r>
          </a:p>
        </p:txBody>
      </p:sp>
      <p:pic>
        <p:nvPicPr>
          <p:cNvPr id="4099" name="Рисунок 4"/>
          <p:cNvPicPr>
            <a:picLocks noChangeAspect="1"/>
          </p:cNvPicPr>
          <p:nvPr>
            <p:custDataLst>
              <p:tags r:id="rId1"/>
            </p:custDataLst>
          </p:nvPr>
        </p:nvPicPr>
        <p:blipFill>
          <a:blip r:embed="rId4"/>
          <a:srcRect/>
          <a:stretch>
            <a:fillRect/>
          </a:stretch>
        </p:blipFill>
        <p:spPr bwMode="auto">
          <a:xfrm>
            <a:off x="7938" y="-3175"/>
            <a:ext cx="1341437" cy="6858000"/>
          </a:xfrm>
          <a:prstGeom prst="rect">
            <a:avLst/>
          </a:prstGeom>
          <a:noFill/>
          <a:ln w="9525">
            <a:noFill/>
            <a:miter lim="800000"/>
            <a:headEnd/>
            <a:tailEnd/>
          </a:ln>
        </p:spPr>
      </p:pic>
      <p:pic>
        <p:nvPicPr>
          <p:cNvPr id="4100" name="Picture 2"/>
          <p:cNvPicPr>
            <a:picLocks noChangeAspect="1"/>
          </p:cNvPicPr>
          <p:nvPr/>
        </p:nvPicPr>
        <p:blipFill>
          <a:blip r:embed="rId5"/>
          <a:srcRect/>
          <a:stretch>
            <a:fillRect/>
          </a:stretch>
        </p:blipFill>
        <p:spPr bwMode="auto">
          <a:xfrm>
            <a:off x="6516688" y="4722813"/>
            <a:ext cx="519112" cy="519112"/>
          </a:xfrm>
          <a:prstGeom prst="rect">
            <a:avLst/>
          </a:prstGeom>
          <a:noFill/>
          <a:ln w="9525">
            <a:noFill/>
            <a:miter lim="800000"/>
            <a:headEnd/>
            <a:tailEnd/>
          </a:ln>
        </p:spPr>
      </p:pic>
      <p:pic>
        <p:nvPicPr>
          <p:cNvPr id="4101" name="Picture 6"/>
          <p:cNvPicPr>
            <a:picLocks noChangeAspect="1"/>
          </p:cNvPicPr>
          <p:nvPr/>
        </p:nvPicPr>
        <p:blipFill>
          <a:blip r:embed="rId6"/>
          <a:srcRect/>
          <a:stretch>
            <a:fillRect/>
          </a:stretch>
        </p:blipFill>
        <p:spPr bwMode="auto">
          <a:xfrm>
            <a:off x="6334125" y="2201863"/>
            <a:ext cx="679450" cy="679450"/>
          </a:xfrm>
          <a:prstGeom prst="rect">
            <a:avLst/>
          </a:prstGeom>
          <a:noFill/>
          <a:ln w="9525">
            <a:noFill/>
            <a:miter lim="800000"/>
            <a:headEnd/>
            <a:tailEnd/>
          </a:ln>
        </p:spPr>
      </p:pic>
      <p:pic>
        <p:nvPicPr>
          <p:cNvPr id="4102" name="Picture 7"/>
          <p:cNvPicPr>
            <a:picLocks noChangeAspect="1"/>
          </p:cNvPicPr>
          <p:nvPr/>
        </p:nvPicPr>
        <p:blipFill>
          <a:blip r:embed="rId7"/>
          <a:srcRect/>
          <a:stretch>
            <a:fillRect/>
          </a:stretch>
        </p:blipFill>
        <p:spPr bwMode="auto">
          <a:xfrm>
            <a:off x="3292475" y="2114550"/>
            <a:ext cx="793750" cy="792163"/>
          </a:xfrm>
          <a:prstGeom prst="rect">
            <a:avLst/>
          </a:prstGeom>
          <a:noFill/>
          <a:ln w="9525">
            <a:noFill/>
            <a:miter lim="800000"/>
            <a:headEnd/>
            <a:tailEnd/>
          </a:ln>
        </p:spPr>
      </p:pic>
      <p:pic>
        <p:nvPicPr>
          <p:cNvPr id="4103" name="Picture 9"/>
          <p:cNvPicPr>
            <a:picLocks noChangeAspect="1"/>
          </p:cNvPicPr>
          <p:nvPr/>
        </p:nvPicPr>
        <p:blipFill>
          <a:blip r:embed="rId8"/>
          <a:srcRect/>
          <a:stretch>
            <a:fillRect/>
          </a:stretch>
        </p:blipFill>
        <p:spPr bwMode="auto">
          <a:xfrm>
            <a:off x="7839075" y="2138363"/>
            <a:ext cx="809625" cy="809625"/>
          </a:xfrm>
          <a:prstGeom prst="rect">
            <a:avLst/>
          </a:prstGeom>
          <a:noFill/>
          <a:ln w="9525">
            <a:noFill/>
            <a:miter lim="800000"/>
            <a:headEnd/>
            <a:tailEnd/>
          </a:ln>
        </p:spPr>
      </p:pic>
      <p:sp>
        <p:nvSpPr>
          <p:cNvPr id="4104" name="TextBox 14"/>
          <p:cNvSpPr txBox="1">
            <a:spLocks noChangeArrowheads="1"/>
          </p:cNvSpPr>
          <p:nvPr/>
        </p:nvSpPr>
        <p:spPr bwMode="auto">
          <a:xfrm>
            <a:off x="6300788" y="1641475"/>
            <a:ext cx="1204912" cy="338138"/>
          </a:xfrm>
          <a:prstGeom prst="rect">
            <a:avLst/>
          </a:prstGeom>
          <a:noFill/>
          <a:ln w="9525">
            <a:noFill/>
            <a:miter lim="800000"/>
            <a:headEnd/>
            <a:tailEnd/>
          </a:ln>
        </p:spPr>
        <p:txBody>
          <a:bodyPr>
            <a:spAutoFit/>
          </a:bodyPr>
          <a:lstStyle/>
          <a:p>
            <a:r>
              <a:rPr lang="ru-RU" altLang="ru-RU" sz="1600"/>
              <a:t>Освіта</a:t>
            </a:r>
            <a:endParaRPr lang="en-US" altLang="ru-RU" sz="1600"/>
          </a:p>
        </p:txBody>
      </p:sp>
      <p:sp>
        <p:nvSpPr>
          <p:cNvPr id="4105" name="TextBox 15"/>
          <p:cNvSpPr txBox="1">
            <a:spLocks noChangeArrowheads="1"/>
          </p:cNvSpPr>
          <p:nvPr/>
        </p:nvSpPr>
        <p:spPr bwMode="auto">
          <a:xfrm>
            <a:off x="6391275" y="4273550"/>
            <a:ext cx="1204913" cy="336550"/>
          </a:xfrm>
          <a:prstGeom prst="rect">
            <a:avLst/>
          </a:prstGeom>
          <a:noFill/>
          <a:ln w="9525">
            <a:noFill/>
            <a:miter lim="800000"/>
            <a:headEnd/>
            <a:tailEnd/>
          </a:ln>
        </p:spPr>
        <p:txBody>
          <a:bodyPr>
            <a:spAutoFit/>
          </a:bodyPr>
          <a:lstStyle/>
          <a:p>
            <a:r>
              <a:rPr lang="ru-RU" altLang="ru-RU" sz="1600"/>
              <a:t>Торгівля</a:t>
            </a:r>
            <a:endParaRPr lang="en-US" altLang="ru-RU" sz="1600"/>
          </a:p>
        </p:txBody>
      </p:sp>
      <p:sp>
        <p:nvSpPr>
          <p:cNvPr id="4106" name="TextBox 16"/>
          <p:cNvSpPr txBox="1">
            <a:spLocks noChangeArrowheads="1"/>
          </p:cNvSpPr>
          <p:nvPr/>
        </p:nvSpPr>
        <p:spPr bwMode="auto">
          <a:xfrm>
            <a:off x="2439988" y="4089400"/>
            <a:ext cx="1987550" cy="825500"/>
          </a:xfrm>
          <a:prstGeom prst="rect">
            <a:avLst/>
          </a:prstGeom>
          <a:noFill/>
          <a:ln w="9525">
            <a:noFill/>
            <a:miter lim="800000"/>
            <a:headEnd/>
            <a:tailEnd/>
          </a:ln>
        </p:spPr>
        <p:txBody>
          <a:bodyPr>
            <a:spAutoFit/>
          </a:bodyPr>
          <a:lstStyle/>
          <a:p>
            <a:r>
              <a:rPr lang="ru-RU" altLang="ru-RU" sz="1600"/>
              <a:t>Транспортна інфра</a:t>
            </a:r>
            <a:r>
              <a:rPr lang="en-US" altLang="ru-RU" sz="1600"/>
              <a:t>-</a:t>
            </a:r>
            <a:r>
              <a:rPr lang="ru-RU" altLang="ru-RU" sz="1600"/>
              <a:t>структура та зв'язок</a:t>
            </a:r>
            <a:endParaRPr lang="en-US" altLang="ru-RU" sz="1600"/>
          </a:p>
        </p:txBody>
      </p:sp>
      <p:sp>
        <p:nvSpPr>
          <p:cNvPr id="4107" name="TextBox 17"/>
          <p:cNvSpPr txBox="1">
            <a:spLocks noChangeArrowheads="1"/>
          </p:cNvSpPr>
          <p:nvPr/>
        </p:nvSpPr>
        <p:spPr bwMode="auto">
          <a:xfrm>
            <a:off x="3221038" y="1563688"/>
            <a:ext cx="1231900" cy="581025"/>
          </a:xfrm>
          <a:prstGeom prst="rect">
            <a:avLst/>
          </a:prstGeom>
          <a:noFill/>
          <a:ln w="9525">
            <a:noFill/>
            <a:miter lim="800000"/>
            <a:headEnd/>
            <a:tailEnd/>
          </a:ln>
        </p:spPr>
        <p:txBody>
          <a:bodyPr>
            <a:spAutoFit/>
          </a:bodyPr>
          <a:lstStyle/>
          <a:p>
            <a:r>
              <a:rPr lang="ru-RU" altLang="ru-RU" sz="1600"/>
              <a:t>Житлові будинки</a:t>
            </a:r>
            <a:endParaRPr lang="en-US" altLang="ru-RU" sz="1600"/>
          </a:p>
        </p:txBody>
      </p:sp>
      <p:sp>
        <p:nvSpPr>
          <p:cNvPr id="4108" name="TextBox 18"/>
          <p:cNvSpPr txBox="1">
            <a:spLocks noChangeArrowheads="1"/>
          </p:cNvSpPr>
          <p:nvPr/>
        </p:nvSpPr>
        <p:spPr bwMode="auto">
          <a:xfrm>
            <a:off x="7800975" y="1539875"/>
            <a:ext cx="1057275" cy="581025"/>
          </a:xfrm>
          <a:prstGeom prst="rect">
            <a:avLst/>
          </a:prstGeom>
          <a:noFill/>
          <a:ln w="9525">
            <a:noFill/>
            <a:miter lim="800000"/>
            <a:headEnd/>
            <a:tailEnd/>
          </a:ln>
        </p:spPr>
        <p:txBody>
          <a:bodyPr>
            <a:spAutoFit/>
          </a:bodyPr>
          <a:lstStyle/>
          <a:p>
            <a:r>
              <a:rPr lang="ru-RU" altLang="ru-RU" sz="1600"/>
              <a:t>Охорона </a:t>
            </a:r>
            <a:endParaRPr lang="en-US" altLang="ru-RU" sz="1600"/>
          </a:p>
          <a:p>
            <a:r>
              <a:rPr lang="ru-RU" altLang="ru-RU" sz="1600"/>
              <a:t>здоров</a:t>
            </a:r>
            <a:r>
              <a:rPr lang="ru-RU" altLang="uk-UA" sz="1600"/>
              <a:t>’</a:t>
            </a:r>
            <a:r>
              <a:rPr lang="ru-RU" altLang="ru-RU" sz="1600"/>
              <a:t>я</a:t>
            </a:r>
            <a:endParaRPr lang="en-US" altLang="ru-RU" sz="1600"/>
          </a:p>
        </p:txBody>
      </p:sp>
      <p:sp>
        <p:nvSpPr>
          <p:cNvPr id="4109" name="TextBox 20"/>
          <p:cNvSpPr txBox="1">
            <a:spLocks noChangeArrowheads="1"/>
          </p:cNvSpPr>
          <p:nvPr/>
        </p:nvSpPr>
        <p:spPr bwMode="auto">
          <a:xfrm>
            <a:off x="4433888" y="4089400"/>
            <a:ext cx="2057400" cy="825500"/>
          </a:xfrm>
          <a:prstGeom prst="rect">
            <a:avLst/>
          </a:prstGeom>
          <a:noFill/>
          <a:ln w="9525">
            <a:noFill/>
            <a:miter lim="800000"/>
            <a:headEnd/>
            <a:tailEnd/>
          </a:ln>
        </p:spPr>
        <p:txBody>
          <a:bodyPr>
            <a:spAutoFit/>
          </a:bodyPr>
          <a:lstStyle/>
          <a:p>
            <a:r>
              <a:rPr lang="ru-RU" altLang="ru-RU" sz="1600"/>
              <a:t>Інша соцінфраструктура (адмін. буд.)</a:t>
            </a:r>
            <a:endParaRPr lang="en-US" altLang="ru-RU" sz="1600"/>
          </a:p>
        </p:txBody>
      </p:sp>
      <p:sp>
        <p:nvSpPr>
          <p:cNvPr id="4110" name="TextBox 21"/>
          <p:cNvSpPr txBox="1">
            <a:spLocks noChangeArrowheads="1"/>
          </p:cNvSpPr>
          <p:nvPr/>
        </p:nvSpPr>
        <p:spPr bwMode="auto">
          <a:xfrm>
            <a:off x="1331913" y="4081463"/>
            <a:ext cx="1204912" cy="584200"/>
          </a:xfrm>
          <a:prstGeom prst="rect">
            <a:avLst/>
          </a:prstGeom>
          <a:noFill/>
          <a:ln w="9525">
            <a:noFill/>
            <a:miter lim="800000"/>
            <a:headEnd/>
            <a:tailEnd/>
          </a:ln>
        </p:spPr>
        <p:txBody>
          <a:bodyPr>
            <a:spAutoFit/>
          </a:bodyPr>
          <a:lstStyle/>
          <a:p>
            <a:r>
              <a:rPr lang="ru-RU" altLang="ru-RU" sz="1600"/>
              <a:t>Культура </a:t>
            </a:r>
            <a:endParaRPr lang="en-US" altLang="ru-RU" sz="1600"/>
          </a:p>
          <a:p>
            <a:r>
              <a:rPr lang="ru-RU" altLang="ru-RU" sz="1600"/>
              <a:t>та спорт</a:t>
            </a:r>
            <a:endParaRPr lang="en-US" altLang="ru-RU" sz="1600"/>
          </a:p>
        </p:txBody>
      </p:sp>
      <p:sp>
        <p:nvSpPr>
          <p:cNvPr id="4111" name="TextBox 22"/>
          <p:cNvSpPr txBox="1">
            <a:spLocks noChangeArrowheads="1"/>
          </p:cNvSpPr>
          <p:nvPr/>
        </p:nvSpPr>
        <p:spPr bwMode="auto">
          <a:xfrm>
            <a:off x="7451725" y="4305300"/>
            <a:ext cx="1609725" cy="338138"/>
          </a:xfrm>
          <a:prstGeom prst="rect">
            <a:avLst/>
          </a:prstGeom>
          <a:noFill/>
          <a:ln w="9525">
            <a:noFill/>
            <a:miter lim="800000"/>
            <a:headEnd/>
            <a:tailEnd/>
          </a:ln>
        </p:spPr>
        <p:txBody>
          <a:bodyPr>
            <a:spAutoFit/>
          </a:bodyPr>
          <a:lstStyle/>
          <a:p>
            <a:r>
              <a:rPr lang="ru-RU" altLang="ru-RU" sz="1600"/>
              <a:t>Промисловість </a:t>
            </a:r>
            <a:endParaRPr lang="en-US" altLang="ru-RU" sz="1600"/>
          </a:p>
        </p:txBody>
      </p:sp>
      <p:sp>
        <p:nvSpPr>
          <p:cNvPr id="4112" name="TextBox 23"/>
          <p:cNvSpPr txBox="1">
            <a:spLocks noChangeArrowheads="1"/>
          </p:cNvSpPr>
          <p:nvPr/>
        </p:nvSpPr>
        <p:spPr bwMode="auto">
          <a:xfrm>
            <a:off x="7812088" y="3024188"/>
            <a:ext cx="1512887" cy="830262"/>
          </a:xfrm>
          <a:prstGeom prst="rect">
            <a:avLst/>
          </a:prstGeom>
          <a:noFill/>
          <a:ln w="9525">
            <a:noFill/>
            <a:miter lim="800000"/>
            <a:headEnd/>
            <a:tailEnd/>
          </a:ln>
        </p:spPr>
        <p:txBody>
          <a:bodyPr>
            <a:spAutoFit/>
          </a:bodyPr>
          <a:lstStyle/>
          <a:p>
            <a:pPr>
              <a:defRPr/>
            </a:pPr>
            <a:r>
              <a:rPr lang="uk-UA" altLang="ru-RU" sz="2400" b="1" spc="-90" dirty="0">
                <a:solidFill>
                  <a:srgbClr val="FF0000"/>
                </a:solidFill>
              </a:rPr>
              <a:t>45</a:t>
            </a:r>
            <a:r>
              <a:rPr lang="uk-UA" altLang="ru-RU" sz="1600" b="1" spc="-90" dirty="0">
                <a:solidFill>
                  <a:srgbClr val="FF0000"/>
                </a:solidFill>
              </a:rPr>
              <a:t> </a:t>
            </a:r>
            <a:r>
              <a:rPr lang="uk-UA" altLang="ru-RU" sz="1600" spc="-90" dirty="0">
                <a:solidFill>
                  <a:srgbClr val="000000"/>
                </a:solidFill>
              </a:rPr>
              <a:t>об</a:t>
            </a:r>
            <a:r>
              <a:rPr lang="uk-UA" altLang="uk-UA" sz="1600" spc="-90" dirty="0">
                <a:solidFill>
                  <a:srgbClr val="000000"/>
                </a:solidFill>
              </a:rPr>
              <a:t>’</a:t>
            </a:r>
            <a:r>
              <a:rPr lang="uk-UA" altLang="ru-RU" sz="1600" spc="-90" dirty="0">
                <a:solidFill>
                  <a:srgbClr val="000000"/>
                </a:solidFill>
              </a:rPr>
              <a:t>єктів</a:t>
            </a:r>
            <a:endParaRPr lang="en-US" altLang="ru-RU" sz="1600" spc="-90" dirty="0">
              <a:solidFill>
                <a:srgbClr val="000000"/>
              </a:solidFill>
            </a:endParaRPr>
          </a:p>
          <a:p>
            <a:pPr>
              <a:defRPr/>
            </a:pPr>
            <a:r>
              <a:rPr lang="uk-UA" altLang="ru-RU" sz="2400" b="1" spc="-90" dirty="0">
                <a:solidFill>
                  <a:srgbClr val="0070C0"/>
                </a:solidFill>
              </a:rPr>
              <a:t>467</a:t>
            </a:r>
            <a:r>
              <a:rPr lang="en-US" altLang="ru-RU" sz="1600" spc="-90" dirty="0">
                <a:solidFill>
                  <a:srgbClr val="00B050"/>
                </a:solidFill>
              </a:rPr>
              <a:t> </a:t>
            </a:r>
            <a:r>
              <a:rPr lang="uk-UA" altLang="ru-RU" sz="1600" spc="-90" dirty="0">
                <a:solidFill>
                  <a:srgbClr val="000000"/>
                </a:solidFill>
              </a:rPr>
              <a:t>млн. грн.</a:t>
            </a:r>
          </a:p>
        </p:txBody>
      </p:sp>
      <p:sp>
        <p:nvSpPr>
          <p:cNvPr id="4113" name="TextBox 24"/>
          <p:cNvSpPr txBox="1">
            <a:spLocks noChangeArrowheads="1"/>
          </p:cNvSpPr>
          <p:nvPr/>
        </p:nvSpPr>
        <p:spPr bwMode="auto">
          <a:xfrm>
            <a:off x="4740275" y="3032125"/>
            <a:ext cx="1787525" cy="830263"/>
          </a:xfrm>
          <a:prstGeom prst="rect">
            <a:avLst/>
          </a:prstGeom>
          <a:noFill/>
          <a:ln w="9525">
            <a:noFill/>
            <a:miter lim="800000"/>
            <a:headEnd/>
            <a:tailEnd/>
          </a:ln>
        </p:spPr>
        <p:txBody>
          <a:bodyPr>
            <a:spAutoFit/>
          </a:bodyPr>
          <a:lstStyle/>
          <a:p>
            <a:r>
              <a:rPr lang="uk-UA" altLang="ru-RU" sz="2400" b="1">
                <a:solidFill>
                  <a:srgbClr val="FF0000"/>
                </a:solidFill>
              </a:rPr>
              <a:t>4 733 </a:t>
            </a:r>
            <a:r>
              <a:rPr lang="uk-UA" altLang="ru-RU" sz="1600">
                <a:solidFill>
                  <a:srgbClr val="000000"/>
                </a:solidFill>
              </a:rPr>
              <a:t>об</a:t>
            </a:r>
            <a:r>
              <a:rPr lang="uk-UA" altLang="uk-UA" sz="1600">
                <a:solidFill>
                  <a:srgbClr val="000000"/>
                </a:solidFill>
              </a:rPr>
              <a:t>’</a:t>
            </a:r>
            <a:r>
              <a:rPr lang="uk-UA" altLang="ru-RU" sz="1600">
                <a:solidFill>
                  <a:srgbClr val="000000"/>
                </a:solidFill>
              </a:rPr>
              <a:t>єкта</a:t>
            </a:r>
            <a:endParaRPr lang="en-US" altLang="ru-RU" sz="1600">
              <a:solidFill>
                <a:srgbClr val="000000"/>
              </a:solidFill>
            </a:endParaRPr>
          </a:p>
          <a:p>
            <a:r>
              <a:rPr lang="uk-UA" altLang="ru-RU" sz="2400" b="1">
                <a:solidFill>
                  <a:srgbClr val="0070C0"/>
                </a:solidFill>
              </a:rPr>
              <a:t>1 528</a:t>
            </a:r>
            <a:r>
              <a:rPr lang="uk-UA" altLang="ru-RU" sz="2400">
                <a:solidFill>
                  <a:srgbClr val="0070C0"/>
                </a:solidFill>
              </a:rPr>
              <a:t> </a:t>
            </a:r>
            <a:r>
              <a:rPr lang="uk-UA" altLang="ru-RU" sz="1600">
                <a:solidFill>
                  <a:srgbClr val="000000"/>
                </a:solidFill>
              </a:rPr>
              <a:t>млн. грн.</a:t>
            </a:r>
          </a:p>
        </p:txBody>
      </p:sp>
      <p:sp>
        <p:nvSpPr>
          <p:cNvPr id="4114" name="TextBox 25"/>
          <p:cNvSpPr txBox="1">
            <a:spLocks noChangeArrowheads="1"/>
          </p:cNvSpPr>
          <p:nvPr/>
        </p:nvSpPr>
        <p:spPr bwMode="auto">
          <a:xfrm>
            <a:off x="4572000" y="5326063"/>
            <a:ext cx="1598613" cy="830262"/>
          </a:xfrm>
          <a:prstGeom prst="rect">
            <a:avLst/>
          </a:prstGeom>
          <a:noFill/>
          <a:ln w="9525">
            <a:noFill/>
            <a:miter lim="800000"/>
            <a:headEnd/>
            <a:tailEnd/>
          </a:ln>
        </p:spPr>
        <p:txBody>
          <a:bodyPr>
            <a:spAutoFit/>
          </a:bodyPr>
          <a:lstStyle/>
          <a:p>
            <a:r>
              <a:rPr lang="uk-UA" altLang="ru-RU" sz="2400" b="1">
                <a:solidFill>
                  <a:srgbClr val="FF0000"/>
                </a:solidFill>
              </a:rPr>
              <a:t>81</a:t>
            </a:r>
            <a:r>
              <a:rPr lang="uk-UA" altLang="ru-RU" sz="1600" b="1">
                <a:solidFill>
                  <a:srgbClr val="FF0000"/>
                </a:solidFill>
              </a:rPr>
              <a:t> </a:t>
            </a:r>
            <a:r>
              <a:rPr lang="uk-UA" altLang="ru-RU" sz="1600">
                <a:solidFill>
                  <a:srgbClr val="000000"/>
                </a:solidFill>
              </a:rPr>
              <a:t>об</a:t>
            </a:r>
            <a:r>
              <a:rPr lang="uk-UA" altLang="uk-UA" sz="1600">
                <a:solidFill>
                  <a:srgbClr val="000000"/>
                </a:solidFill>
              </a:rPr>
              <a:t>’</a:t>
            </a:r>
            <a:r>
              <a:rPr lang="uk-UA" altLang="ru-RU" sz="1600">
                <a:solidFill>
                  <a:srgbClr val="000000"/>
                </a:solidFill>
              </a:rPr>
              <a:t>єкт</a:t>
            </a:r>
            <a:endParaRPr lang="en-US" altLang="ru-RU" sz="1600">
              <a:solidFill>
                <a:srgbClr val="000000"/>
              </a:solidFill>
            </a:endParaRPr>
          </a:p>
          <a:p>
            <a:r>
              <a:rPr lang="uk-UA" altLang="ru-RU" sz="2400" b="1">
                <a:solidFill>
                  <a:srgbClr val="0070C0"/>
                </a:solidFill>
              </a:rPr>
              <a:t>161</a:t>
            </a:r>
            <a:r>
              <a:rPr lang="uk-UA" altLang="ru-RU" sz="1600" b="1">
                <a:solidFill>
                  <a:srgbClr val="0070C0"/>
                </a:solidFill>
              </a:rPr>
              <a:t> </a:t>
            </a:r>
            <a:r>
              <a:rPr lang="uk-UA" altLang="ru-RU" sz="1600">
                <a:solidFill>
                  <a:srgbClr val="000000"/>
                </a:solidFill>
              </a:rPr>
              <a:t>млн. грн.</a:t>
            </a:r>
          </a:p>
        </p:txBody>
      </p:sp>
      <p:sp>
        <p:nvSpPr>
          <p:cNvPr id="4115" name="TextBox 26"/>
          <p:cNvSpPr txBox="1">
            <a:spLocks noChangeArrowheads="1"/>
          </p:cNvSpPr>
          <p:nvPr/>
        </p:nvSpPr>
        <p:spPr bwMode="auto">
          <a:xfrm>
            <a:off x="1222375" y="5329238"/>
            <a:ext cx="1598613" cy="830262"/>
          </a:xfrm>
          <a:prstGeom prst="rect">
            <a:avLst/>
          </a:prstGeom>
          <a:noFill/>
          <a:ln w="9525">
            <a:noFill/>
            <a:miter lim="800000"/>
            <a:headEnd/>
            <a:tailEnd/>
          </a:ln>
        </p:spPr>
        <p:txBody>
          <a:bodyPr>
            <a:spAutoFit/>
          </a:bodyPr>
          <a:lstStyle/>
          <a:p>
            <a:r>
              <a:rPr lang="uk-UA" altLang="ru-RU" sz="2400" b="1">
                <a:solidFill>
                  <a:srgbClr val="FF0000"/>
                </a:solidFill>
              </a:rPr>
              <a:t>51</a:t>
            </a:r>
            <a:r>
              <a:rPr lang="en-US" altLang="ru-RU" sz="1600"/>
              <a:t> </a:t>
            </a:r>
            <a:r>
              <a:rPr lang="uk-UA" altLang="ru-RU" sz="1600">
                <a:solidFill>
                  <a:srgbClr val="000000"/>
                </a:solidFill>
              </a:rPr>
              <a:t>об</a:t>
            </a:r>
            <a:r>
              <a:rPr lang="uk-UA" altLang="uk-UA" sz="1600">
                <a:solidFill>
                  <a:srgbClr val="000000"/>
                </a:solidFill>
              </a:rPr>
              <a:t>’</a:t>
            </a:r>
            <a:r>
              <a:rPr lang="uk-UA" altLang="ru-RU" sz="1600">
                <a:solidFill>
                  <a:srgbClr val="000000"/>
                </a:solidFill>
              </a:rPr>
              <a:t>єкт</a:t>
            </a:r>
            <a:endParaRPr lang="en-US" altLang="ru-RU" sz="1600">
              <a:solidFill>
                <a:srgbClr val="000000"/>
              </a:solidFill>
            </a:endParaRPr>
          </a:p>
          <a:p>
            <a:r>
              <a:rPr lang="uk-UA" altLang="ru-RU" sz="2400" b="1">
                <a:solidFill>
                  <a:srgbClr val="0070C0"/>
                </a:solidFill>
              </a:rPr>
              <a:t>145</a:t>
            </a:r>
            <a:r>
              <a:rPr lang="en-US" altLang="ru-RU" sz="1600">
                <a:solidFill>
                  <a:srgbClr val="00B050"/>
                </a:solidFill>
              </a:rPr>
              <a:t> </a:t>
            </a:r>
            <a:r>
              <a:rPr lang="uk-UA" altLang="ru-RU" sz="1600">
                <a:solidFill>
                  <a:srgbClr val="000000"/>
                </a:solidFill>
              </a:rPr>
              <a:t>млн. грн.</a:t>
            </a:r>
          </a:p>
        </p:txBody>
      </p:sp>
      <p:sp>
        <p:nvSpPr>
          <p:cNvPr id="4116" name="TextBox 27"/>
          <p:cNvSpPr txBox="1">
            <a:spLocks noChangeArrowheads="1"/>
          </p:cNvSpPr>
          <p:nvPr/>
        </p:nvSpPr>
        <p:spPr bwMode="auto">
          <a:xfrm>
            <a:off x="7380288" y="5313363"/>
            <a:ext cx="1871662" cy="831850"/>
          </a:xfrm>
          <a:prstGeom prst="rect">
            <a:avLst/>
          </a:prstGeom>
          <a:noFill/>
          <a:ln w="9525">
            <a:noFill/>
            <a:miter lim="800000"/>
            <a:headEnd/>
            <a:tailEnd/>
          </a:ln>
        </p:spPr>
        <p:txBody>
          <a:bodyPr>
            <a:spAutoFit/>
          </a:bodyPr>
          <a:lstStyle/>
          <a:p>
            <a:r>
              <a:rPr lang="uk-UA" altLang="ru-RU" sz="2400" b="1">
                <a:solidFill>
                  <a:srgbClr val="FF0000"/>
                </a:solidFill>
              </a:rPr>
              <a:t>132</a:t>
            </a:r>
            <a:r>
              <a:rPr lang="en-US" altLang="ru-RU" sz="1600"/>
              <a:t> </a:t>
            </a:r>
            <a:r>
              <a:rPr lang="uk-UA" altLang="ru-RU" sz="1600">
                <a:solidFill>
                  <a:srgbClr val="000000"/>
                </a:solidFill>
              </a:rPr>
              <a:t>об</a:t>
            </a:r>
            <a:r>
              <a:rPr lang="uk-UA" altLang="uk-UA" sz="1600">
                <a:solidFill>
                  <a:srgbClr val="000000"/>
                </a:solidFill>
              </a:rPr>
              <a:t>’</a:t>
            </a:r>
            <a:r>
              <a:rPr lang="uk-UA" altLang="ru-RU" sz="1600">
                <a:solidFill>
                  <a:srgbClr val="000000"/>
                </a:solidFill>
              </a:rPr>
              <a:t>єкти</a:t>
            </a:r>
            <a:endParaRPr lang="en-US" altLang="ru-RU" sz="1600">
              <a:solidFill>
                <a:srgbClr val="000000"/>
              </a:solidFill>
            </a:endParaRPr>
          </a:p>
          <a:p>
            <a:r>
              <a:rPr lang="uk-UA" altLang="ru-RU" sz="2400" b="1">
                <a:solidFill>
                  <a:srgbClr val="0070C0"/>
                </a:solidFill>
              </a:rPr>
              <a:t>3 904</a:t>
            </a:r>
            <a:r>
              <a:rPr lang="en-US" altLang="ru-RU" sz="2400">
                <a:solidFill>
                  <a:srgbClr val="0070C0"/>
                </a:solidFill>
              </a:rPr>
              <a:t> </a:t>
            </a:r>
            <a:r>
              <a:rPr lang="uk-UA" altLang="ru-RU" sz="1600">
                <a:solidFill>
                  <a:srgbClr val="000000"/>
                </a:solidFill>
              </a:rPr>
              <a:t>млн. грн.</a:t>
            </a:r>
          </a:p>
        </p:txBody>
      </p:sp>
      <p:sp>
        <p:nvSpPr>
          <p:cNvPr id="4117" name="TextBox 28"/>
          <p:cNvSpPr txBox="1">
            <a:spLocks noChangeArrowheads="1"/>
          </p:cNvSpPr>
          <p:nvPr/>
        </p:nvSpPr>
        <p:spPr bwMode="auto">
          <a:xfrm>
            <a:off x="3148013" y="3036888"/>
            <a:ext cx="1825625" cy="830262"/>
          </a:xfrm>
          <a:prstGeom prst="rect">
            <a:avLst/>
          </a:prstGeom>
          <a:noFill/>
          <a:ln w="9525">
            <a:noFill/>
            <a:miter lim="800000"/>
            <a:headEnd/>
            <a:tailEnd/>
          </a:ln>
        </p:spPr>
        <p:txBody>
          <a:bodyPr>
            <a:spAutoFit/>
          </a:bodyPr>
          <a:lstStyle/>
          <a:p>
            <a:r>
              <a:rPr lang="uk-UA" altLang="ru-RU" sz="2400" b="1">
                <a:solidFill>
                  <a:srgbClr val="FF0000"/>
                </a:solidFill>
              </a:rPr>
              <a:t>4 501</a:t>
            </a:r>
            <a:r>
              <a:rPr lang="en-US" altLang="ru-RU" sz="2400"/>
              <a:t> </a:t>
            </a:r>
            <a:r>
              <a:rPr lang="uk-UA" altLang="ru-RU" sz="1600">
                <a:solidFill>
                  <a:srgbClr val="000000"/>
                </a:solidFill>
              </a:rPr>
              <a:t>об</a:t>
            </a:r>
            <a:r>
              <a:rPr lang="uk-UA" altLang="uk-UA" sz="1600">
                <a:solidFill>
                  <a:srgbClr val="000000"/>
                </a:solidFill>
              </a:rPr>
              <a:t>’</a:t>
            </a:r>
            <a:r>
              <a:rPr lang="uk-UA" altLang="ru-RU" sz="1600">
                <a:solidFill>
                  <a:srgbClr val="000000"/>
                </a:solidFill>
              </a:rPr>
              <a:t>єкт</a:t>
            </a:r>
            <a:endParaRPr lang="en-US" altLang="ru-RU" sz="1600">
              <a:solidFill>
                <a:srgbClr val="000000"/>
              </a:solidFill>
            </a:endParaRPr>
          </a:p>
          <a:p>
            <a:r>
              <a:rPr lang="uk-UA" altLang="ru-RU" sz="2400" b="1">
                <a:solidFill>
                  <a:srgbClr val="0070C0"/>
                </a:solidFill>
              </a:rPr>
              <a:t>1 230 </a:t>
            </a:r>
            <a:r>
              <a:rPr lang="uk-UA" altLang="ru-RU" sz="1600">
                <a:solidFill>
                  <a:srgbClr val="000000"/>
                </a:solidFill>
              </a:rPr>
              <a:t>млн. грн.</a:t>
            </a:r>
          </a:p>
        </p:txBody>
      </p:sp>
      <p:sp>
        <p:nvSpPr>
          <p:cNvPr id="4118" name="TextBox 29"/>
          <p:cNvSpPr txBox="1">
            <a:spLocks noChangeArrowheads="1"/>
          </p:cNvSpPr>
          <p:nvPr/>
        </p:nvSpPr>
        <p:spPr bwMode="auto">
          <a:xfrm>
            <a:off x="6365875" y="3021013"/>
            <a:ext cx="1658938" cy="830262"/>
          </a:xfrm>
          <a:prstGeom prst="rect">
            <a:avLst/>
          </a:prstGeom>
          <a:noFill/>
          <a:ln w="9525">
            <a:noFill/>
            <a:miter lim="800000"/>
            <a:headEnd/>
            <a:tailEnd/>
          </a:ln>
        </p:spPr>
        <p:txBody>
          <a:bodyPr>
            <a:spAutoFit/>
          </a:bodyPr>
          <a:lstStyle/>
          <a:p>
            <a:r>
              <a:rPr lang="uk-UA" altLang="ru-RU" sz="2400" b="1">
                <a:solidFill>
                  <a:srgbClr val="FF0000"/>
                </a:solidFill>
              </a:rPr>
              <a:t>217</a:t>
            </a:r>
            <a:r>
              <a:rPr lang="uk-UA" altLang="ru-RU" sz="1600" b="1">
                <a:solidFill>
                  <a:srgbClr val="FF0000"/>
                </a:solidFill>
              </a:rPr>
              <a:t> </a:t>
            </a:r>
            <a:r>
              <a:rPr lang="uk-UA" altLang="ru-RU" sz="1600">
                <a:solidFill>
                  <a:srgbClr val="000000"/>
                </a:solidFill>
              </a:rPr>
              <a:t>об</a:t>
            </a:r>
            <a:r>
              <a:rPr lang="uk-UA" altLang="uk-UA" sz="1600">
                <a:solidFill>
                  <a:srgbClr val="000000"/>
                </a:solidFill>
              </a:rPr>
              <a:t>’</a:t>
            </a:r>
            <a:r>
              <a:rPr lang="uk-UA" altLang="ru-RU" sz="1600">
                <a:solidFill>
                  <a:srgbClr val="000000"/>
                </a:solidFill>
              </a:rPr>
              <a:t>єктів</a:t>
            </a:r>
            <a:endParaRPr lang="en-US" altLang="ru-RU" sz="1600">
              <a:solidFill>
                <a:srgbClr val="000000"/>
              </a:solidFill>
            </a:endParaRPr>
          </a:p>
          <a:p>
            <a:r>
              <a:rPr lang="uk-UA" altLang="ru-RU" sz="2400" b="1">
                <a:solidFill>
                  <a:srgbClr val="0070C0"/>
                </a:solidFill>
              </a:rPr>
              <a:t>103</a:t>
            </a:r>
            <a:r>
              <a:rPr lang="en-US" altLang="ru-RU" sz="1600">
                <a:solidFill>
                  <a:srgbClr val="00B050"/>
                </a:solidFill>
              </a:rPr>
              <a:t> </a:t>
            </a:r>
            <a:r>
              <a:rPr lang="uk-UA" altLang="ru-RU" sz="1600">
                <a:solidFill>
                  <a:srgbClr val="000000"/>
                </a:solidFill>
              </a:rPr>
              <a:t>млн. грн.</a:t>
            </a:r>
          </a:p>
        </p:txBody>
      </p:sp>
      <p:sp>
        <p:nvSpPr>
          <p:cNvPr id="4119" name="TextBox 30"/>
          <p:cNvSpPr txBox="1">
            <a:spLocks noChangeArrowheads="1"/>
          </p:cNvSpPr>
          <p:nvPr/>
        </p:nvSpPr>
        <p:spPr bwMode="auto">
          <a:xfrm>
            <a:off x="6143625" y="5326063"/>
            <a:ext cx="1322388" cy="830262"/>
          </a:xfrm>
          <a:prstGeom prst="rect">
            <a:avLst/>
          </a:prstGeom>
          <a:noFill/>
          <a:ln w="9525">
            <a:noFill/>
            <a:miter lim="800000"/>
            <a:headEnd/>
            <a:tailEnd/>
          </a:ln>
        </p:spPr>
        <p:txBody>
          <a:bodyPr>
            <a:spAutoFit/>
          </a:bodyPr>
          <a:lstStyle/>
          <a:p>
            <a:r>
              <a:rPr lang="uk-UA" altLang="ru-RU" sz="2400" b="1">
                <a:solidFill>
                  <a:srgbClr val="FF0000"/>
                </a:solidFill>
              </a:rPr>
              <a:t>14</a:t>
            </a:r>
            <a:r>
              <a:rPr lang="en-US" altLang="ru-RU" sz="1600"/>
              <a:t> </a:t>
            </a:r>
            <a:r>
              <a:rPr lang="uk-UA" altLang="ru-RU" sz="1600">
                <a:solidFill>
                  <a:srgbClr val="000000"/>
                </a:solidFill>
              </a:rPr>
              <a:t>об</a:t>
            </a:r>
            <a:r>
              <a:rPr lang="uk-UA" altLang="uk-UA" sz="1600">
                <a:solidFill>
                  <a:srgbClr val="000000"/>
                </a:solidFill>
              </a:rPr>
              <a:t>’</a:t>
            </a:r>
            <a:r>
              <a:rPr lang="uk-UA" altLang="ru-RU" sz="1600">
                <a:solidFill>
                  <a:srgbClr val="000000"/>
                </a:solidFill>
              </a:rPr>
              <a:t>єктів</a:t>
            </a:r>
            <a:endParaRPr lang="en-US" altLang="ru-RU" sz="1600">
              <a:solidFill>
                <a:srgbClr val="000000"/>
              </a:solidFill>
            </a:endParaRPr>
          </a:p>
          <a:p>
            <a:r>
              <a:rPr lang="uk-UA" altLang="ru-RU" sz="2400" b="1">
                <a:solidFill>
                  <a:srgbClr val="0070C0"/>
                </a:solidFill>
              </a:rPr>
              <a:t>8</a:t>
            </a:r>
            <a:r>
              <a:rPr lang="en-US" altLang="ru-RU" sz="1600">
                <a:solidFill>
                  <a:srgbClr val="0070C0"/>
                </a:solidFill>
              </a:rPr>
              <a:t> </a:t>
            </a:r>
            <a:r>
              <a:rPr lang="uk-UA" altLang="ru-RU" sz="1600">
                <a:solidFill>
                  <a:srgbClr val="000000"/>
                </a:solidFill>
              </a:rPr>
              <a:t>млн. грн.</a:t>
            </a:r>
          </a:p>
        </p:txBody>
      </p:sp>
      <p:sp>
        <p:nvSpPr>
          <p:cNvPr id="4120" name="TextBox 31"/>
          <p:cNvSpPr txBox="1">
            <a:spLocks noChangeArrowheads="1"/>
          </p:cNvSpPr>
          <p:nvPr/>
        </p:nvSpPr>
        <p:spPr bwMode="auto">
          <a:xfrm>
            <a:off x="2782888" y="5329238"/>
            <a:ext cx="1755775" cy="830262"/>
          </a:xfrm>
          <a:prstGeom prst="rect">
            <a:avLst/>
          </a:prstGeom>
          <a:noFill/>
          <a:ln w="9525">
            <a:noFill/>
            <a:miter lim="800000"/>
            <a:headEnd/>
            <a:tailEnd/>
          </a:ln>
        </p:spPr>
        <p:txBody>
          <a:bodyPr>
            <a:spAutoFit/>
          </a:bodyPr>
          <a:lstStyle/>
          <a:p>
            <a:r>
              <a:rPr lang="uk-UA" altLang="ru-RU" sz="2400" b="1">
                <a:solidFill>
                  <a:srgbClr val="FF0000"/>
                </a:solidFill>
              </a:rPr>
              <a:t>1 551 </a:t>
            </a:r>
            <a:r>
              <a:rPr lang="uk-UA" altLang="ru-RU" sz="1600">
                <a:solidFill>
                  <a:srgbClr val="000000"/>
                </a:solidFill>
              </a:rPr>
              <a:t>об</a:t>
            </a:r>
            <a:r>
              <a:rPr lang="uk-UA" altLang="uk-UA" sz="1600">
                <a:solidFill>
                  <a:srgbClr val="000000"/>
                </a:solidFill>
              </a:rPr>
              <a:t>’</a:t>
            </a:r>
            <a:r>
              <a:rPr lang="uk-UA" altLang="ru-RU" sz="1600">
                <a:solidFill>
                  <a:srgbClr val="000000"/>
                </a:solidFill>
              </a:rPr>
              <a:t>єкт</a:t>
            </a:r>
            <a:endParaRPr lang="en-US" altLang="ru-RU" sz="1600">
              <a:solidFill>
                <a:srgbClr val="000000"/>
              </a:solidFill>
            </a:endParaRPr>
          </a:p>
          <a:p>
            <a:r>
              <a:rPr lang="uk-UA" altLang="ru-RU" sz="2400" b="1">
                <a:solidFill>
                  <a:srgbClr val="0070C0"/>
                </a:solidFill>
              </a:rPr>
              <a:t>4 342 </a:t>
            </a:r>
            <a:r>
              <a:rPr lang="uk-UA" altLang="ru-RU" sz="1600">
                <a:solidFill>
                  <a:srgbClr val="000000"/>
                </a:solidFill>
              </a:rPr>
              <a:t>млн. грн.</a:t>
            </a:r>
          </a:p>
        </p:txBody>
      </p:sp>
      <p:sp>
        <p:nvSpPr>
          <p:cNvPr id="4121" name="TextBox 34"/>
          <p:cNvSpPr txBox="1">
            <a:spLocks noChangeArrowheads="1"/>
          </p:cNvSpPr>
          <p:nvPr/>
        </p:nvSpPr>
        <p:spPr bwMode="auto">
          <a:xfrm>
            <a:off x="1258888" y="1773238"/>
            <a:ext cx="1800225" cy="2224087"/>
          </a:xfrm>
          <a:prstGeom prst="rect">
            <a:avLst/>
          </a:prstGeom>
          <a:noFill/>
          <a:ln w="9525">
            <a:solidFill>
              <a:schemeClr val="accent1"/>
            </a:solidFill>
            <a:miter lim="800000"/>
            <a:headEnd/>
            <a:tailEnd/>
          </a:ln>
        </p:spPr>
        <p:txBody>
          <a:bodyPr>
            <a:spAutoFit/>
          </a:bodyPr>
          <a:lstStyle/>
          <a:p>
            <a:pPr algn="just">
              <a:lnSpc>
                <a:spcPct val="80000"/>
              </a:lnSpc>
            </a:pPr>
            <a:r>
              <a:rPr lang="uk-UA" altLang="ru-RU" sz="2400" b="1">
                <a:solidFill>
                  <a:srgbClr val="FF0000"/>
                </a:solidFill>
              </a:rPr>
              <a:t>ВСЬОГО</a:t>
            </a:r>
            <a:r>
              <a:rPr lang="uk-UA" altLang="ru-RU" sz="3200" b="1">
                <a:solidFill>
                  <a:srgbClr val="FF0000"/>
                </a:solidFill>
              </a:rPr>
              <a:t>:</a:t>
            </a:r>
            <a:endParaRPr lang="en-US" altLang="ru-RU" sz="3200" b="1">
              <a:solidFill>
                <a:srgbClr val="FF0000"/>
              </a:solidFill>
            </a:endParaRPr>
          </a:p>
          <a:p>
            <a:pPr algn="ctr">
              <a:lnSpc>
                <a:spcPct val="80000"/>
              </a:lnSpc>
            </a:pPr>
            <a:r>
              <a:rPr lang="uk-UA" altLang="ru-RU" sz="3200" b="1">
                <a:solidFill>
                  <a:srgbClr val="FF0000"/>
                </a:solidFill>
              </a:rPr>
              <a:t>11 325 </a:t>
            </a:r>
            <a:r>
              <a:rPr lang="uk-UA" altLang="ru-RU" sz="3600" b="1">
                <a:solidFill>
                  <a:srgbClr val="FF0000"/>
                </a:solidFill>
              </a:rPr>
              <a:t/>
            </a:r>
            <a:br>
              <a:rPr lang="uk-UA" altLang="ru-RU" sz="3600" b="1">
                <a:solidFill>
                  <a:srgbClr val="FF0000"/>
                </a:solidFill>
              </a:rPr>
            </a:br>
            <a:r>
              <a:rPr lang="uk-UA" altLang="ru-RU" sz="1600">
                <a:solidFill>
                  <a:srgbClr val="FF0000"/>
                </a:solidFill>
              </a:rPr>
              <a:t>об</a:t>
            </a:r>
            <a:r>
              <a:rPr lang="uk-UA" altLang="uk-UA" sz="1600">
                <a:solidFill>
                  <a:srgbClr val="FF0000"/>
                </a:solidFill>
              </a:rPr>
              <a:t>’</a:t>
            </a:r>
            <a:r>
              <a:rPr lang="uk-UA" altLang="ru-RU" sz="1600">
                <a:solidFill>
                  <a:srgbClr val="FF0000"/>
                </a:solidFill>
              </a:rPr>
              <a:t>єктів</a:t>
            </a:r>
          </a:p>
          <a:p>
            <a:pPr algn="ctr">
              <a:lnSpc>
                <a:spcPct val="80000"/>
              </a:lnSpc>
            </a:pPr>
            <a:r>
              <a:rPr lang="uk-UA" altLang="ru-RU" sz="1600">
                <a:solidFill>
                  <a:srgbClr val="FF0000"/>
                </a:solidFill>
              </a:rPr>
              <a:t>на загальну суму</a:t>
            </a:r>
            <a:endParaRPr lang="en-US" altLang="ru-RU" sz="1600">
              <a:solidFill>
                <a:srgbClr val="FF0000"/>
              </a:solidFill>
            </a:endParaRPr>
          </a:p>
          <a:p>
            <a:pPr algn="ctr">
              <a:lnSpc>
                <a:spcPct val="80000"/>
              </a:lnSpc>
            </a:pPr>
            <a:r>
              <a:rPr lang="uk-UA" altLang="ru-RU" sz="3200" b="1">
                <a:solidFill>
                  <a:srgbClr val="0070C0"/>
                </a:solidFill>
              </a:rPr>
              <a:t>11 888</a:t>
            </a:r>
            <a:r>
              <a:rPr lang="uk-UA" altLang="ru-RU" sz="3200">
                <a:solidFill>
                  <a:srgbClr val="0070C0"/>
                </a:solidFill>
              </a:rPr>
              <a:t> </a:t>
            </a:r>
            <a:br>
              <a:rPr lang="uk-UA" altLang="ru-RU" sz="3200">
                <a:solidFill>
                  <a:srgbClr val="0070C0"/>
                </a:solidFill>
              </a:rPr>
            </a:br>
            <a:r>
              <a:rPr lang="uk-UA" altLang="ru-RU" sz="1400">
                <a:solidFill>
                  <a:srgbClr val="0070C0"/>
                </a:solidFill>
              </a:rPr>
              <a:t>млн. грн.</a:t>
            </a:r>
          </a:p>
          <a:p>
            <a:pPr algn="ctr">
              <a:lnSpc>
                <a:spcPct val="80000"/>
              </a:lnSpc>
            </a:pPr>
            <a:r>
              <a:rPr lang="uk-UA" altLang="ru-RU" sz="1600">
                <a:solidFill>
                  <a:srgbClr val="4C7430"/>
                </a:solidFill>
              </a:rPr>
              <a:t>(</a:t>
            </a:r>
            <a:r>
              <a:rPr lang="en-US" altLang="ru-RU" sz="1600" b="1">
                <a:solidFill>
                  <a:srgbClr val="4C7430"/>
                </a:solidFill>
              </a:rPr>
              <a:t>$</a:t>
            </a:r>
            <a:r>
              <a:rPr lang="uk-UA" altLang="ru-RU" sz="1600" b="1">
                <a:solidFill>
                  <a:srgbClr val="4C7430"/>
                </a:solidFill>
              </a:rPr>
              <a:t>907</a:t>
            </a:r>
            <a:r>
              <a:rPr lang="uk-UA" altLang="ru-RU" sz="1600">
                <a:solidFill>
                  <a:srgbClr val="4C7430"/>
                </a:solidFill>
              </a:rPr>
              <a:t> млн.)</a:t>
            </a:r>
          </a:p>
        </p:txBody>
      </p:sp>
      <p:sp>
        <p:nvSpPr>
          <p:cNvPr id="4122" name="TextBox 36"/>
          <p:cNvSpPr txBox="1">
            <a:spLocks noChangeArrowheads="1"/>
          </p:cNvSpPr>
          <p:nvPr/>
        </p:nvSpPr>
        <p:spPr bwMode="auto">
          <a:xfrm>
            <a:off x="4427538" y="1628775"/>
            <a:ext cx="1754187" cy="1314450"/>
          </a:xfrm>
          <a:prstGeom prst="rect">
            <a:avLst/>
          </a:prstGeom>
          <a:noFill/>
          <a:ln w="9525">
            <a:noFill/>
            <a:miter lim="800000"/>
            <a:headEnd/>
            <a:tailEnd/>
          </a:ln>
        </p:spPr>
        <p:txBody>
          <a:bodyPr>
            <a:spAutoFit/>
          </a:bodyPr>
          <a:lstStyle/>
          <a:p>
            <a:pPr>
              <a:defRPr/>
            </a:pPr>
            <a:r>
              <a:rPr lang="ru-RU" altLang="ru-RU" sz="1600" spc="-90" dirty="0" err="1"/>
              <a:t>Системи</a:t>
            </a:r>
            <a:r>
              <a:rPr lang="ru-RU" altLang="ru-RU" sz="1600" spc="-90" dirty="0"/>
              <a:t> </a:t>
            </a:r>
            <a:r>
              <a:rPr lang="uk-UA" altLang="ru-RU" sz="1600" spc="-90" dirty="0" err="1"/>
              <a:t>енерго-</a:t>
            </a:r>
            <a:r>
              <a:rPr lang="uk-UA" altLang="ru-RU" sz="1600" spc="-90" dirty="0"/>
              <a:t>,</a:t>
            </a:r>
          </a:p>
          <a:p>
            <a:pPr>
              <a:defRPr/>
            </a:pPr>
            <a:r>
              <a:rPr lang="uk-UA" altLang="ru-RU" sz="1600" spc="-90" dirty="0" err="1"/>
              <a:t>водо-</a:t>
            </a:r>
            <a:r>
              <a:rPr lang="uk-UA" altLang="ru-RU" sz="1600" spc="-90" dirty="0"/>
              <a:t>, теплопостачання</a:t>
            </a:r>
            <a:endParaRPr lang="en-US" altLang="ru-RU" sz="1600" spc="-90" dirty="0"/>
          </a:p>
        </p:txBody>
      </p:sp>
      <p:sp>
        <p:nvSpPr>
          <p:cNvPr id="4123" name="Прямокутник 2"/>
          <p:cNvSpPr>
            <a:spLocks noChangeArrowheads="1"/>
          </p:cNvSpPr>
          <p:nvPr/>
        </p:nvSpPr>
        <p:spPr bwMode="auto">
          <a:xfrm>
            <a:off x="1277938" y="874713"/>
            <a:ext cx="7510462" cy="339725"/>
          </a:xfrm>
          <a:prstGeom prst="rect">
            <a:avLst/>
          </a:prstGeom>
          <a:noFill/>
          <a:ln w="9525">
            <a:noFill/>
            <a:miter lim="800000"/>
            <a:headEnd/>
            <a:tailEnd/>
          </a:ln>
        </p:spPr>
        <p:txBody>
          <a:bodyPr>
            <a:spAutoFit/>
          </a:bodyPr>
          <a:lstStyle/>
          <a:p>
            <a:pPr algn="ctr"/>
            <a:r>
              <a:rPr lang="en-US" altLang="ru-RU" sz="1600"/>
              <a:t>(</a:t>
            </a:r>
            <a:r>
              <a:rPr lang="uk-UA" altLang="ru-RU" sz="1600"/>
              <a:t>за попередніми даними, які потребують уточнення</a:t>
            </a:r>
            <a:r>
              <a:rPr lang="en-US" altLang="ru-RU" sz="1600"/>
              <a:t>)</a:t>
            </a:r>
            <a:endParaRPr lang="uk-UA" altLang="ru-RU" sz="1600"/>
          </a:p>
        </p:txBody>
      </p:sp>
      <p:cxnSp>
        <p:nvCxnSpPr>
          <p:cNvPr id="39" name="Прямая соединительная линия 38"/>
          <p:cNvCxnSpPr/>
          <p:nvPr/>
        </p:nvCxnSpPr>
        <p:spPr>
          <a:xfrm>
            <a:off x="3287713" y="4027488"/>
            <a:ext cx="5440362"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125" name="Picture 3"/>
          <p:cNvPicPr>
            <a:picLocks noChangeAspect="1" noChangeArrowheads="1"/>
          </p:cNvPicPr>
          <p:nvPr/>
        </p:nvPicPr>
        <p:blipFill>
          <a:blip r:embed="rId9"/>
          <a:srcRect/>
          <a:stretch>
            <a:fillRect/>
          </a:stretch>
        </p:blipFill>
        <p:spPr bwMode="auto">
          <a:xfrm>
            <a:off x="4932363" y="2565400"/>
            <a:ext cx="506412" cy="504825"/>
          </a:xfrm>
          <a:prstGeom prst="rect">
            <a:avLst/>
          </a:prstGeom>
          <a:noFill/>
          <a:ln w="9525">
            <a:noFill/>
            <a:miter lim="800000"/>
            <a:headEnd/>
            <a:tailEnd/>
          </a:ln>
        </p:spPr>
      </p:pic>
      <p:pic>
        <p:nvPicPr>
          <p:cNvPr id="4126" name="Picture 4"/>
          <p:cNvPicPr>
            <a:picLocks noChangeAspect="1" noChangeArrowheads="1"/>
          </p:cNvPicPr>
          <p:nvPr/>
        </p:nvPicPr>
        <p:blipFill>
          <a:blip r:embed="rId10"/>
          <a:srcRect/>
          <a:stretch>
            <a:fillRect/>
          </a:stretch>
        </p:blipFill>
        <p:spPr bwMode="auto">
          <a:xfrm>
            <a:off x="1544638" y="4714875"/>
            <a:ext cx="587375" cy="587375"/>
          </a:xfrm>
          <a:prstGeom prst="rect">
            <a:avLst/>
          </a:prstGeom>
          <a:noFill/>
          <a:ln w="9525">
            <a:noFill/>
            <a:miter lim="800000"/>
            <a:headEnd/>
            <a:tailEnd/>
          </a:ln>
        </p:spPr>
      </p:pic>
      <p:pic>
        <p:nvPicPr>
          <p:cNvPr id="4127" name="Picture 5"/>
          <p:cNvPicPr>
            <a:picLocks noChangeAspect="1" noChangeArrowheads="1"/>
          </p:cNvPicPr>
          <p:nvPr/>
        </p:nvPicPr>
        <p:blipFill>
          <a:blip r:embed="rId11"/>
          <a:srcRect/>
          <a:stretch>
            <a:fillRect/>
          </a:stretch>
        </p:blipFill>
        <p:spPr bwMode="auto">
          <a:xfrm>
            <a:off x="3348038" y="4770438"/>
            <a:ext cx="576262" cy="550862"/>
          </a:xfrm>
          <a:prstGeom prst="rect">
            <a:avLst/>
          </a:prstGeom>
          <a:noFill/>
          <a:ln w="9525">
            <a:noFill/>
            <a:miter lim="800000"/>
            <a:headEnd/>
            <a:tailEnd/>
          </a:ln>
        </p:spPr>
      </p:pic>
      <p:pic>
        <p:nvPicPr>
          <p:cNvPr id="4128" name="Picture 6"/>
          <p:cNvPicPr>
            <a:picLocks noChangeAspect="1" noChangeArrowheads="1"/>
          </p:cNvPicPr>
          <p:nvPr/>
        </p:nvPicPr>
        <p:blipFill>
          <a:blip r:embed="rId12"/>
          <a:srcRect/>
          <a:stretch>
            <a:fillRect/>
          </a:stretch>
        </p:blipFill>
        <p:spPr bwMode="auto">
          <a:xfrm>
            <a:off x="5148263" y="4840288"/>
            <a:ext cx="792162" cy="441325"/>
          </a:xfrm>
          <a:prstGeom prst="rect">
            <a:avLst/>
          </a:prstGeom>
          <a:noFill/>
          <a:ln w="9525">
            <a:noFill/>
            <a:miter lim="800000"/>
            <a:headEnd/>
            <a:tailEnd/>
          </a:ln>
        </p:spPr>
      </p:pic>
      <p:pic>
        <p:nvPicPr>
          <p:cNvPr id="4129" name="Picture 9"/>
          <p:cNvPicPr>
            <a:picLocks noChangeAspect="1" noChangeArrowheads="1"/>
          </p:cNvPicPr>
          <p:nvPr/>
        </p:nvPicPr>
        <p:blipFill>
          <a:blip r:embed="rId13"/>
          <a:srcRect/>
          <a:stretch>
            <a:fillRect/>
          </a:stretch>
        </p:blipFill>
        <p:spPr bwMode="auto">
          <a:xfrm>
            <a:off x="7885113" y="4581525"/>
            <a:ext cx="847725" cy="728663"/>
          </a:xfrm>
          <a:prstGeom prst="rect">
            <a:avLst/>
          </a:prstGeom>
          <a:noFill/>
          <a:ln w="9525">
            <a:noFill/>
            <a:miter lim="800000"/>
            <a:headEnd/>
            <a:tailEnd/>
          </a:ln>
        </p:spPr>
      </p:pic>
      <p:sp>
        <p:nvSpPr>
          <p:cNvPr id="15394" name="Місце для нижнього колонтитула 1"/>
          <p:cNvSpPr>
            <a:spLocks noGrp="1"/>
          </p:cNvSpPr>
          <p:nvPr>
            <p:ph type="ftr" sz="quarter" idx="11"/>
          </p:nvPr>
        </p:nvSpPr>
        <p:spPr bwMode="auto">
          <a:xfrm>
            <a:off x="6059488" y="6548438"/>
            <a:ext cx="30861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uk-UA" altLang="ru-RU" sz="1000" smtClean="0">
                <a:solidFill>
                  <a:srgbClr val="898989"/>
                </a:solidFill>
                <a:ea typeface="MS PGothic" pitchFamily="34" charset="-128"/>
              </a:rPr>
              <a:t>Станом на 08 вересня 2014</a:t>
            </a:r>
            <a:endParaRPr lang="en-US" altLang="ru-RU" sz="1000" smtClean="0">
              <a:solidFill>
                <a:srgbClr val="898989"/>
              </a:solidFill>
              <a:ea typeface="MS PGothic"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fbcdn-sphotos-g-a.akamaihd.net/hphotos-ak-xfa1/v/t1.0-9/s851x315/947174_833257546744199_3949442601438584744_n.jpg?oh=c859948e52351e64ecb19767e327cbfe&amp;oe=55623AE8&amp;__gda__=1428271691_24d7e89c3324a4dbc758c560985c5a8e"/>
          <p:cNvPicPr>
            <a:picLocks noChangeAspect="1" noChangeArrowheads="1"/>
          </p:cNvPicPr>
          <p:nvPr/>
        </p:nvPicPr>
        <p:blipFill>
          <a:blip r:embed="rId2"/>
          <a:srcRect/>
          <a:stretch>
            <a:fillRect/>
          </a:stretch>
        </p:blipFill>
        <p:spPr bwMode="auto">
          <a:xfrm>
            <a:off x="0" y="404813"/>
            <a:ext cx="9144000" cy="6115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p:cNvSpPr>
          <p:nvPr>
            <p:ph idx="1"/>
          </p:nvPr>
        </p:nvSpPr>
        <p:spPr>
          <a:xfrm>
            <a:off x="1116013" y="404813"/>
            <a:ext cx="7570787" cy="6192837"/>
          </a:xfrm>
        </p:spPr>
        <p:txBody>
          <a:bodyPr/>
          <a:lstStyle/>
          <a:p>
            <a:pPr algn="just" eaLnBrk="1" hangingPunct="1">
              <a:lnSpc>
                <a:spcPct val="80000"/>
              </a:lnSpc>
              <a:buFont typeface="Arial" pitchFamily="34" charset="0"/>
              <a:buNone/>
            </a:pPr>
            <a:r>
              <a:rPr lang="uk-UA" altLang="uk-UA" sz="2000" b="1" i="1" dirty="0" smtClean="0">
                <a:solidFill>
                  <a:schemeClr val="bg1"/>
                </a:solidFill>
                <a:latin typeface="Times New Roman" pitchFamily="18" charset="0"/>
                <a:cs typeface="Times New Roman" pitchFamily="18" charset="0"/>
              </a:rPr>
              <a:t>    </a:t>
            </a:r>
            <a:r>
              <a:rPr lang="uk-UA" altLang="uk-UA" sz="2000" b="1" i="1" u="sng" dirty="0" smtClean="0">
                <a:solidFill>
                  <a:schemeClr val="bg1"/>
                </a:solidFill>
                <a:latin typeface="Times New Roman" pitchFamily="18" charset="0"/>
                <a:cs typeface="Times New Roman" pitchFamily="18" charset="0"/>
              </a:rPr>
              <a:t> Медичний контроль</a:t>
            </a:r>
            <a:r>
              <a:rPr lang="uk-UA" altLang="uk-UA" sz="2000" dirty="0" smtClean="0">
                <a:solidFill>
                  <a:schemeClr val="bg1"/>
                </a:solidFill>
                <a:latin typeface="Times New Roman" pitchFamily="18" charset="0"/>
                <a:cs typeface="Times New Roman" pitchFamily="18" charset="0"/>
              </a:rPr>
              <a:t> – це сукупність заходів, які проводяться медичною службою з метою збереження та зміцнення здоров’я військовослужбовців, забезпечення санітарного та епідемічного благополуччя військ, в основі якого покладено контроль виконання встановлених вимог з питань дотримання умов життя, побуту та військової праці особового складу, здійснення профілактичних та протиепідемічних заходів, проведення контрольних медичних оглядів і обстежень декретованих груп військовослужбовців, динамічного лікарського спостереження за станом здоров’я окремих професійних груп та осіб, які перехворіли інфекційними захворюваннями.</a:t>
            </a:r>
          </a:p>
          <a:p>
            <a:pPr eaLnBrk="1" hangingPunct="1">
              <a:lnSpc>
                <a:spcPct val="80000"/>
              </a:lnSpc>
              <a:buFont typeface="Arial" pitchFamily="34" charset="0"/>
              <a:buNone/>
            </a:pPr>
            <a:endParaRPr lang="uk-UA" altLang="uk-UA" sz="2400" dirty="0" smtClean="0">
              <a:solidFill>
                <a:schemeClr val="bg1"/>
              </a:solidFill>
              <a:latin typeface="Times New Roman" pitchFamily="18" charset="0"/>
              <a:cs typeface="Times New Roman" pitchFamily="18" charset="0"/>
            </a:endParaRPr>
          </a:p>
          <a:p>
            <a:pPr algn="just" eaLnBrk="1" hangingPunct="1">
              <a:lnSpc>
                <a:spcPct val="80000"/>
              </a:lnSpc>
              <a:buFont typeface="Arial" pitchFamily="34" charset="0"/>
              <a:buNone/>
            </a:pPr>
            <a:r>
              <a:rPr lang="uk-UA" altLang="uk-UA" sz="2000" dirty="0" smtClean="0">
                <a:solidFill>
                  <a:schemeClr val="bg1"/>
                </a:solidFill>
                <a:latin typeface="Times New Roman" pitchFamily="18" charset="0"/>
                <a:cs typeface="Times New Roman" pitchFamily="18" charset="0"/>
              </a:rPr>
              <a:t>       Здійснює медичний контроль медична служба військових частин, з’єднань, об’єднань, навчальних закладів відповідно до чинних вимог статутів, настанов. У той </a:t>
            </a:r>
            <a:r>
              <a:rPr lang="ru-RU" altLang="uk-UA" sz="2000" dirty="0" smtClean="0">
                <a:solidFill>
                  <a:schemeClr val="bg1"/>
                </a:solidFill>
                <a:latin typeface="Times New Roman" pitchFamily="18" charset="0"/>
                <a:cs typeface="Times New Roman" pitchFamily="18" charset="0"/>
              </a:rPr>
              <a:t>же </a:t>
            </a:r>
            <a:r>
              <a:rPr lang="uk-UA" altLang="uk-UA" sz="2000" dirty="0" smtClean="0">
                <a:solidFill>
                  <a:schemeClr val="bg1"/>
                </a:solidFill>
                <a:latin typeface="Times New Roman" pitchFamily="18" charset="0"/>
                <a:cs typeface="Times New Roman" pitchFamily="18" charset="0"/>
              </a:rPr>
              <a:t>час медична служба сама є об’єктом державного санітарно-епідеміологічного нагляду</a:t>
            </a:r>
            <a:r>
              <a:rPr lang="ru-RU" altLang="uk-UA" sz="2000" dirty="0" smtClean="0">
                <a:solidFill>
                  <a:schemeClr val="bg1"/>
                </a:solidFill>
                <a:latin typeface="Times New Roman" pitchFamily="18" charset="0"/>
                <a:cs typeface="Times New Roman" pitchFamily="18" charset="0"/>
              </a:rPr>
              <a:t>.</a:t>
            </a:r>
          </a:p>
          <a:p>
            <a:pPr eaLnBrk="1" hangingPunct="1">
              <a:lnSpc>
                <a:spcPct val="80000"/>
              </a:lnSpc>
              <a:buFont typeface="Arial" pitchFamily="34" charset="0"/>
              <a:buNone/>
            </a:pPr>
            <a:endParaRPr lang="uk-UA" altLang="uk-UA" sz="1800" dirty="0" smtClean="0">
              <a:solidFill>
                <a:schemeClr val="bg1"/>
              </a:solidFill>
            </a:endParaRPr>
          </a:p>
          <a:p>
            <a:pPr eaLnBrk="1" hangingPunct="1">
              <a:lnSpc>
                <a:spcPct val="80000"/>
              </a:lnSpc>
              <a:buFont typeface="Arial" pitchFamily="34" charset="0"/>
              <a:buNone/>
            </a:pPr>
            <a:r>
              <a:rPr lang="ru-RU" altLang="uk-UA" sz="1800" b="1" i="1" dirty="0" smtClean="0">
                <a:solidFill>
                  <a:schemeClr val="bg1"/>
                </a:solidFill>
                <a:latin typeface="Times New Roman" pitchFamily="18" charset="0"/>
                <a:cs typeface="Times New Roman" pitchFamily="18" charset="0"/>
              </a:rPr>
              <a:t>      </a:t>
            </a:r>
            <a:endParaRPr lang="en-US" altLang="uk-UA" sz="1800" dirty="0" smtClean="0">
              <a:solidFill>
                <a:schemeClr val="bg1"/>
              </a:solidFill>
            </a:endParaRPr>
          </a:p>
        </p:txBody>
      </p:sp>
      <p:pic>
        <p:nvPicPr>
          <p:cNvPr id="6147" name="Рисунок 4"/>
          <p:cNvPicPr>
            <a:picLocks noChangeAspect="1"/>
          </p:cNvPicPr>
          <p:nvPr>
            <p:custDataLst>
              <p:tags r:id="rId1"/>
            </p:custDataLst>
          </p:nvPr>
        </p:nvPicPr>
        <p:blipFill>
          <a:blip r:embed="rId3"/>
          <a:srcRect/>
          <a:stretch>
            <a:fillRect/>
          </a:stretch>
        </p:blipFill>
        <p:spPr bwMode="auto">
          <a:xfrm>
            <a:off x="0" y="0"/>
            <a:ext cx="1258888" cy="6858000"/>
          </a:xfrm>
          <a:prstGeom prst="rect">
            <a:avLst/>
          </a:prstGeom>
          <a:noFill/>
          <a:ln w="9525">
            <a:noFill/>
            <a:miter lim="800000"/>
            <a:headEnd/>
            <a:tailEnd/>
          </a:ln>
        </p:spPr>
      </p:pic>
      <p:sp>
        <p:nvSpPr>
          <p:cNvPr id="4" name="Скругленный прямоугольник 3"/>
          <p:cNvSpPr/>
          <p:nvPr/>
        </p:nvSpPr>
        <p:spPr>
          <a:xfrm>
            <a:off x="1403350" y="5084763"/>
            <a:ext cx="7056438" cy="151288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0000"/>
              </a:lnSpc>
              <a:defRPr/>
            </a:pPr>
            <a:r>
              <a:rPr lang="ru-RU" b="1" i="1" dirty="0">
                <a:solidFill>
                  <a:srgbClr val="002060"/>
                </a:solidFill>
                <a:latin typeface="Times New Roman" pitchFamily="18" charset="0"/>
                <a:cs typeface="Times New Roman" pitchFamily="18" charset="0"/>
              </a:rPr>
              <a:t>Директива </a:t>
            </a:r>
            <a:r>
              <a:rPr lang="uk-UA" b="1" i="1" dirty="0">
                <a:solidFill>
                  <a:srgbClr val="002060"/>
                </a:solidFill>
                <a:latin typeface="Times New Roman" pitchFamily="18" charset="0"/>
                <a:cs typeface="Times New Roman" pitchFamily="18" charset="0"/>
              </a:rPr>
              <a:t>начальника ГВМУ МОУ- начальника медичної служби ЗСУ №135/5/1936 від 10.06.98 року про введення в дію Положення щодо розмежування відповідальності медичної та державної санітарно-епідеміологічної служби ЗС України з питань забезпечення санітарного і епідемічного благополуччя військ</a:t>
            </a:r>
            <a:endParaRPr lang="ru-RU" b="1" i="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p:cNvSpPr>
          <p:nvPr>
            <p:ph idx="1"/>
          </p:nvPr>
        </p:nvSpPr>
        <p:spPr>
          <a:xfrm>
            <a:off x="1214414" y="1857365"/>
            <a:ext cx="7929586" cy="4811724"/>
          </a:xfrm>
        </p:spPr>
        <p:txBody>
          <a:bodyPr>
            <a:normAutofit/>
          </a:bodyPr>
          <a:lstStyle/>
          <a:p>
            <a:pPr eaLnBrk="1" hangingPunct="1">
              <a:lnSpc>
                <a:spcPct val="80000"/>
              </a:lnSpc>
              <a:buFont typeface="Arial" pitchFamily="34" charset="0"/>
              <a:buNone/>
            </a:pPr>
            <a:endParaRPr lang="uk-UA" altLang="uk-UA" sz="1800" dirty="0" smtClean="0">
              <a:solidFill>
                <a:schemeClr val="bg1"/>
              </a:solidFill>
            </a:endParaRPr>
          </a:p>
          <a:p>
            <a:pPr eaLnBrk="1" hangingPunct="1">
              <a:lnSpc>
                <a:spcPct val="80000"/>
              </a:lnSpc>
              <a:buFont typeface="Arial" pitchFamily="34" charset="0"/>
              <a:buNone/>
            </a:pPr>
            <a:r>
              <a:rPr lang="uk-UA" altLang="uk-UA" sz="1800" dirty="0" smtClean="0">
                <a:solidFill>
                  <a:schemeClr val="bg1"/>
                </a:solidFill>
              </a:rPr>
              <a:t>Санітарно-епідеміологічний нагляд в Збройних Силах України здійснюється </a:t>
            </a:r>
            <a:r>
              <a:rPr lang="ru-RU" altLang="uk-UA" sz="1800" dirty="0" smtClean="0">
                <a:solidFill>
                  <a:schemeClr val="bg1"/>
                </a:solidFill>
              </a:rPr>
              <a:t>у </a:t>
            </a:r>
            <a:r>
              <a:rPr lang="uk-UA" altLang="uk-UA" sz="1800" dirty="0" smtClean="0">
                <a:solidFill>
                  <a:schemeClr val="bg1"/>
                </a:solidFill>
              </a:rPr>
              <a:t>вигляді попереджувального та поточного санітарного наглядів.</a:t>
            </a:r>
            <a:endParaRPr lang="uk-UA" altLang="uk-UA" sz="1800" u="sng" dirty="0" smtClean="0">
              <a:solidFill>
                <a:schemeClr val="bg1"/>
              </a:solidFill>
            </a:endParaRPr>
          </a:p>
          <a:p>
            <a:pPr algn="just" eaLnBrk="1" hangingPunct="1">
              <a:lnSpc>
                <a:spcPct val="80000"/>
              </a:lnSpc>
              <a:buFont typeface="Arial" pitchFamily="34" charset="0"/>
              <a:buNone/>
            </a:pPr>
            <a:r>
              <a:rPr lang="uk-UA" altLang="uk-UA" sz="1800" u="sng" dirty="0" smtClean="0">
                <a:solidFill>
                  <a:schemeClr val="bg1"/>
                </a:solidFill>
              </a:rPr>
              <a:t>Попереджувальний санітарний нагляд</a:t>
            </a:r>
            <a:r>
              <a:rPr lang="uk-UA" altLang="uk-UA" sz="1800" dirty="0" smtClean="0">
                <a:solidFill>
                  <a:schemeClr val="bg1"/>
                </a:solidFill>
              </a:rPr>
              <a:t> проводиться на стадіях проектування, розробки, будівництва, створення та проведення випробувань стаціонарних та рухливих комплексів зброї та військової техніки, будівель та споруд загальновійськового та спеціального будівництва.</a:t>
            </a:r>
          </a:p>
          <a:p>
            <a:pPr algn="just" eaLnBrk="1" hangingPunct="1">
              <a:lnSpc>
                <a:spcPct val="80000"/>
              </a:lnSpc>
              <a:buFont typeface="Arial" pitchFamily="34" charset="0"/>
              <a:buNone/>
            </a:pPr>
            <a:r>
              <a:rPr lang="uk-UA" altLang="uk-UA" sz="1800" u="sng" dirty="0" smtClean="0">
                <a:solidFill>
                  <a:schemeClr val="bg1"/>
                </a:solidFill>
              </a:rPr>
              <a:t>Поточний санітарний нагляд</a:t>
            </a:r>
            <a:r>
              <a:rPr lang="uk-UA" altLang="uk-UA" sz="1800" dirty="0" smtClean="0">
                <a:solidFill>
                  <a:schemeClr val="bg1"/>
                </a:solidFill>
              </a:rPr>
              <a:t> – здійснюється в процесі навчально-бойової діяльності та матеріально побутового забезпечення з метою оцінки санітарного стану військових частин та з’єднань, виявлення його причинних зв’язків з захворюваністю та іншими показниками здоров’я військовослужбовців, розробки пропозицій щодо покращення умов життєдіяльності військ.</a:t>
            </a:r>
          </a:p>
          <a:p>
            <a:pPr algn="just" eaLnBrk="1" hangingPunct="1">
              <a:lnSpc>
                <a:spcPct val="80000"/>
              </a:lnSpc>
              <a:buFont typeface="Arial" pitchFamily="34" charset="0"/>
              <a:buNone/>
            </a:pPr>
            <a:endParaRPr lang="uk-UA" altLang="uk-UA" sz="1800" dirty="0" smtClean="0">
              <a:solidFill>
                <a:schemeClr val="bg1"/>
              </a:solidFill>
            </a:endParaRPr>
          </a:p>
          <a:p>
            <a:pPr algn="just" eaLnBrk="1" hangingPunct="1">
              <a:lnSpc>
                <a:spcPct val="80000"/>
              </a:lnSpc>
              <a:buFont typeface="Arial" pitchFamily="34" charset="0"/>
              <a:buNone/>
            </a:pPr>
            <a:r>
              <a:rPr lang="ru-RU" altLang="uk-UA" sz="1800" b="1" i="1" dirty="0" smtClean="0">
                <a:solidFill>
                  <a:schemeClr val="bg1"/>
                </a:solidFill>
                <a:latin typeface="Times New Roman" pitchFamily="18" charset="0"/>
                <a:cs typeface="Times New Roman" pitchFamily="18" charset="0"/>
              </a:rPr>
              <a:t>       </a:t>
            </a:r>
            <a:endParaRPr lang="ru-RU" altLang="uk-UA" sz="1800" dirty="0" smtClean="0">
              <a:solidFill>
                <a:schemeClr val="bg1"/>
              </a:solidFill>
            </a:endParaRPr>
          </a:p>
        </p:txBody>
      </p:sp>
      <p:sp>
        <p:nvSpPr>
          <p:cNvPr id="7170" name="Rectangle 2"/>
          <p:cNvSpPr>
            <a:spLocks noGrp="1"/>
          </p:cNvSpPr>
          <p:nvPr>
            <p:ph type="title"/>
          </p:nvPr>
        </p:nvSpPr>
        <p:spPr>
          <a:xfrm>
            <a:off x="1142976" y="274638"/>
            <a:ext cx="8001024" cy="2074862"/>
          </a:xfrm>
        </p:spPr>
        <p:txBody>
          <a:bodyPr>
            <a:noAutofit/>
          </a:bodyPr>
          <a:lstStyle/>
          <a:p>
            <a:pPr algn="just" eaLnBrk="1" hangingPunct="1"/>
            <a:r>
              <a:rPr lang="en-US" altLang="uk-UA" sz="1800" b="1" i="1" u="sng" dirty="0" smtClean="0">
                <a:solidFill>
                  <a:schemeClr val="bg1"/>
                </a:solidFill>
              </a:rPr>
              <a:t/>
            </a:r>
            <a:br>
              <a:rPr lang="en-US" altLang="uk-UA" sz="1800" b="1" i="1" u="sng" dirty="0" smtClean="0">
                <a:solidFill>
                  <a:schemeClr val="bg1"/>
                </a:solidFill>
              </a:rPr>
            </a:br>
            <a:r>
              <a:rPr lang="uk-UA" altLang="uk-UA" sz="1800" b="1" i="1" u="sng" dirty="0" smtClean="0">
                <a:solidFill>
                  <a:schemeClr val="bg1"/>
                </a:solidFill>
              </a:rPr>
              <a:t/>
            </a:r>
            <a:br>
              <a:rPr lang="uk-UA" altLang="uk-UA" sz="1800" b="1" i="1" u="sng" dirty="0" smtClean="0">
                <a:solidFill>
                  <a:schemeClr val="bg1"/>
                </a:solidFill>
              </a:rPr>
            </a:br>
            <a:r>
              <a:rPr lang="uk-UA" altLang="uk-UA" sz="1800" b="1" i="1" u="sng" dirty="0" smtClean="0">
                <a:solidFill>
                  <a:schemeClr val="bg1"/>
                </a:solidFill>
                <a:latin typeface="Times New Roman" pitchFamily="18" charset="0"/>
                <a:cs typeface="Times New Roman" pitchFamily="18" charset="0"/>
              </a:rPr>
              <a:t>Санітарно-епідеміологічний нагляд</a:t>
            </a:r>
            <a:r>
              <a:rPr lang="uk-UA" altLang="uk-UA" sz="1800" dirty="0" smtClean="0">
                <a:solidFill>
                  <a:schemeClr val="bg1"/>
                </a:solidFill>
                <a:latin typeface="Times New Roman" pitchFamily="18" charset="0"/>
                <a:cs typeface="Times New Roman" pitchFamily="18" charset="0"/>
              </a:rPr>
              <a:t> - це діяльність органів, установ та закладів державної санітарно-епідеміологічної служби по контролю за дотриманням юридичними та фізичними особами санітарного законодавства з метою попередження, виявлення, зменшення або усунення шкідливого впливу небезпечних факторів на здоров’я військовослужбовців та працівників ЗСУ, а також застосування заходів правового характеру щодо порушників.</a:t>
            </a:r>
            <a:br>
              <a:rPr lang="uk-UA" altLang="uk-UA" sz="1800" dirty="0" smtClean="0">
                <a:solidFill>
                  <a:schemeClr val="bg1"/>
                </a:solidFill>
                <a:latin typeface="Times New Roman" pitchFamily="18" charset="0"/>
                <a:cs typeface="Times New Roman" pitchFamily="18" charset="0"/>
              </a:rPr>
            </a:br>
            <a:r>
              <a:rPr lang="uk-UA" altLang="uk-UA" sz="1800" dirty="0" smtClean="0">
                <a:solidFill>
                  <a:schemeClr val="bg1"/>
                </a:solidFill>
              </a:rPr>
              <a:t/>
            </a:r>
            <a:br>
              <a:rPr lang="uk-UA" altLang="uk-UA" sz="1800" dirty="0" smtClean="0">
                <a:solidFill>
                  <a:schemeClr val="bg1"/>
                </a:solidFill>
              </a:rPr>
            </a:br>
            <a:endParaRPr lang="ru-RU" altLang="uk-UA" sz="1800" dirty="0" smtClean="0">
              <a:solidFill>
                <a:schemeClr val="bg1"/>
              </a:solidFill>
            </a:endParaRPr>
          </a:p>
        </p:txBody>
      </p:sp>
      <p:pic>
        <p:nvPicPr>
          <p:cNvPr id="7172" name="Рисунок 4"/>
          <p:cNvPicPr>
            <a:picLocks noChangeAspect="1"/>
          </p:cNvPicPr>
          <p:nvPr>
            <p:custDataLst>
              <p:tags r:id="rId1"/>
            </p:custDataLst>
          </p:nvPr>
        </p:nvPicPr>
        <p:blipFill>
          <a:blip r:embed="rId3"/>
          <a:srcRect/>
          <a:stretch>
            <a:fillRect/>
          </a:stretch>
        </p:blipFill>
        <p:spPr bwMode="auto">
          <a:xfrm>
            <a:off x="0" y="0"/>
            <a:ext cx="1341438" cy="6858000"/>
          </a:xfrm>
          <a:prstGeom prst="rect">
            <a:avLst/>
          </a:prstGeom>
          <a:noFill/>
          <a:ln w="9525">
            <a:noFill/>
            <a:miter lim="800000"/>
            <a:headEnd/>
            <a:tailEnd/>
          </a:ln>
        </p:spPr>
      </p:pic>
      <p:sp>
        <p:nvSpPr>
          <p:cNvPr id="6" name="Скругленный прямоугольник 5"/>
          <p:cNvSpPr/>
          <p:nvPr/>
        </p:nvSpPr>
        <p:spPr>
          <a:xfrm>
            <a:off x="1214414" y="5429264"/>
            <a:ext cx="7929585" cy="1312848"/>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80000"/>
              </a:lnSpc>
              <a:defRPr/>
            </a:pPr>
            <a:endParaRPr lang="ru-RU" b="1" i="1" dirty="0">
              <a:solidFill>
                <a:schemeClr val="bg1"/>
              </a:solidFill>
              <a:latin typeface="Times New Roman" pitchFamily="18" charset="0"/>
              <a:cs typeface="Times New Roman" pitchFamily="18" charset="0"/>
            </a:endParaRPr>
          </a:p>
          <a:p>
            <a:pPr algn="just">
              <a:lnSpc>
                <a:spcPct val="80000"/>
              </a:lnSpc>
              <a:defRPr/>
            </a:pPr>
            <a:endParaRPr lang="ru-RU" b="1" i="1" dirty="0">
              <a:solidFill>
                <a:schemeClr val="bg1"/>
              </a:solidFill>
              <a:latin typeface="Times New Roman" pitchFamily="18" charset="0"/>
              <a:cs typeface="Times New Roman" pitchFamily="18" charset="0"/>
            </a:endParaRPr>
          </a:p>
          <a:p>
            <a:pPr algn="just">
              <a:lnSpc>
                <a:spcPct val="80000"/>
              </a:lnSpc>
              <a:defRPr/>
            </a:pPr>
            <a:r>
              <a:rPr lang="ru-RU" b="1" i="1" dirty="0">
                <a:solidFill>
                  <a:schemeClr val="bg1"/>
                </a:solidFill>
                <a:latin typeface="Times New Roman" pitchFamily="18" charset="0"/>
                <a:cs typeface="Times New Roman" pitchFamily="18" charset="0"/>
              </a:rPr>
              <a:t>Закон </a:t>
            </a:r>
            <a:r>
              <a:rPr lang="ru-RU" b="1" i="1" dirty="0" err="1">
                <a:solidFill>
                  <a:schemeClr val="bg1"/>
                </a:solidFill>
                <a:latin typeface="Times New Roman" pitchFamily="18" charset="0"/>
                <a:cs typeface="Times New Roman" pitchFamily="18" charset="0"/>
              </a:rPr>
              <a:t>України</a:t>
            </a:r>
            <a:r>
              <a:rPr lang="ru-RU" b="1" i="1" dirty="0">
                <a:solidFill>
                  <a:schemeClr val="bg1"/>
                </a:solidFill>
                <a:latin typeface="Times New Roman" pitchFamily="18" charset="0"/>
                <a:cs typeface="Times New Roman" pitchFamily="18" charset="0"/>
              </a:rPr>
              <a:t> «Про </a:t>
            </a:r>
            <a:r>
              <a:rPr lang="ru-RU" b="1" i="1" dirty="0" err="1">
                <a:solidFill>
                  <a:schemeClr val="bg1"/>
                </a:solidFill>
                <a:latin typeface="Times New Roman" pitchFamily="18" charset="0"/>
                <a:cs typeface="Times New Roman" pitchFamily="18" charset="0"/>
              </a:rPr>
              <a:t>забезпечення</a:t>
            </a:r>
            <a:r>
              <a:rPr lang="ru-RU" b="1" i="1" dirty="0">
                <a:solidFill>
                  <a:schemeClr val="bg1"/>
                </a:solidFill>
                <a:latin typeface="Times New Roman" pitchFamily="18" charset="0"/>
                <a:cs typeface="Times New Roman" pitchFamily="18" charset="0"/>
              </a:rPr>
              <a:t> </a:t>
            </a:r>
            <a:r>
              <a:rPr lang="ru-RU" b="1" i="1" dirty="0" err="1">
                <a:solidFill>
                  <a:schemeClr val="bg1"/>
                </a:solidFill>
                <a:latin typeface="Times New Roman" pitchFamily="18" charset="0"/>
                <a:cs typeface="Times New Roman" pitchFamily="18" charset="0"/>
              </a:rPr>
              <a:t>санітарного</a:t>
            </a:r>
            <a:r>
              <a:rPr lang="ru-RU" b="1" i="1" dirty="0">
                <a:solidFill>
                  <a:schemeClr val="bg1"/>
                </a:solidFill>
                <a:latin typeface="Times New Roman" pitchFamily="18" charset="0"/>
                <a:cs typeface="Times New Roman" pitchFamily="18" charset="0"/>
              </a:rPr>
              <a:t> та </a:t>
            </a:r>
            <a:r>
              <a:rPr lang="ru-RU" b="1" i="1" dirty="0" err="1">
                <a:solidFill>
                  <a:schemeClr val="bg1"/>
                </a:solidFill>
                <a:latin typeface="Times New Roman" pitchFamily="18" charset="0"/>
                <a:cs typeface="Times New Roman" pitchFamily="18" charset="0"/>
              </a:rPr>
              <a:t>епідемічного</a:t>
            </a:r>
            <a:r>
              <a:rPr lang="ru-RU" b="1" i="1" dirty="0">
                <a:solidFill>
                  <a:schemeClr val="bg1"/>
                </a:solidFill>
                <a:latin typeface="Times New Roman" pitchFamily="18" charset="0"/>
                <a:cs typeface="Times New Roman" pitchFamily="18" charset="0"/>
              </a:rPr>
              <a:t> </a:t>
            </a:r>
            <a:r>
              <a:rPr lang="ru-RU" b="1" i="1" dirty="0" err="1">
                <a:solidFill>
                  <a:schemeClr val="bg1"/>
                </a:solidFill>
                <a:latin typeface="Times New Roman" pitchFamily="18" charset="0"/>
                <a:cs typeface="Times New Roman" pitchFamily="18" charset="0"/>
              </a:rPr>
              <a:t>благополуччя</a:t>
            </a:r>
            <a:r>
              <a:rPr lang="ru-RU" b="1" i="1" dirty="0">
                <a:solidFill>
                  <a:schemeClr val="bg1"/>
                </a:solidFill>
                <a:latin typeface="Times New Roman" pitchFamily="18" charset="0"/>
                <a:cs typeface="Times New Roman" pitchFamily="18" charset="0"/>
              </a:rPr>
              <a:t> </a:t>
            </a:r>
            <a:r>
              <a:rPr lang="ru-RU" b="1" i="1" dirty="0" err="1">
                <a:solidFill>
                  <a:schemeClr val="bg1"/>
                </a:solidFill>
                <a:latin typeface="Times New Roman" pitchFamily="18" charset="0"/>
                <a:cs typeface="Times New Roman" pitchFamily="18" charset="0"/>
              </a:rPr>
              <a:t>населення</a:t>
            </a:r>
            <a:r>
              <a:rPr lang="ru-RU" b="1" i="1" dirty="0">
                <a:solidFill>
                  <a:schemeClr val="bg1"/>
                </a:solidFill>
                <a:latin typeface="Times New Roman" pitchFamily="18" charset="0"/>
                <a:cs typeface="Times New Roman" pitchFamily="18" charset="0"/>
              </a:rPr>
              <a:t> 4004-</a:t>
            </a:r>
            <a:r>
              <a:rPr lang="uk-UA" b="1" i="1" dirty="0">
                <a:solidFill>
                  <a:schemeClr val="bg1"/>
                </a:solidFill>
                <a:latin typeface="Times New Roman" pitchFamily="18" charset="0"/>
                <a:cs typeface="Times New Roman" pitchFamily="18" charset="0"/>
              </a:rPr>
              <a:t>ХІІ від 24.02.94 р з доповненнями    </a:t>
            </a:r>
          </a:p>
          <a:p>
            <a:pPr algn="just">
              <a:lnSpc>
                <a:spcPct val="80000"/>
              </a:lnSpc>
              <a:defRPr/>
            </a:pPr>
            <a:r>
              <a:rPr lang="uk-UA" b="1" i="1" dirty="0">
                <a:solidFill>
                  <a:schemeClr val="bg1"/>
                </a:solidFill>
                <a:latin typeface="Times New Roman" pitchFamily="18" charset="0"/>
                <a:cs typeface="Times New Roman" pitchFamily="18" charset="0"/>
              </a:rPr>
              <a:t>Наказ </a:t>
            </a:r>
            <a:r>
              <a:rPr lang="uk-UA" b="1" i="1" dirty="0" err="1">
                <a:solidFill>
                  <a:schemeClr val="bg1"/>
                </a:solidFill>
                <a:latin typeface="Times New Roman" pitchFamily="18" charset="0"/>
                <a:cs typeface="Times New Roman" pitchFamily="18" charset="0"/>
              </a:rPr>
              <a:t>МО</a:t>
            </a:r>
            <a:r>
              <a:rPr lang="uk-UA" b="1" i="1" dirty="0">
                <a:solidFill>
                  <a:schemeClr val="bg1"/>
                </a:solidFill>
                <a:latin typeface="Times New Roman" pitchFamily="18" charset="0"/>
                <a:cs typeface="Times New Roman" pitchFamily="18" charset="0"/>
              </a:rPr>
              <a:t> України  20.07.2011 №422 </a:t>
            </a:r>
          </a:p>
          <a:p>
            <a:pPr algn="just">
              <a:lnSpc>
                <a:spcPct val="80000"/>
              </a:lnSpc>
              <a:defRPr/>
            </a:pPr>
            <a:r>
              <a:rPr lang="uk-UA" b="1" i="1" dirty="0">
                <a:solidFill>
                  <a:schemeClr val="bg1"/>
                </a:solidFill>
                <a:latin typeface="Times New Roman" pitchFamily="18" charset="0"/>
                <a:cs typeface="Times New Roman" pitchFamily="18" charset="0"/>
              </a:rPr>
              <a:t>Комплексний  план заходів щодо забезпечення санітарного та епідемічного благополуччя  особового складу у Збройних Силах України на 2011-2015 </a:t>
            </a:r>
          </a:p>
          <a:p>
            <a:pPr algn="just">
              <a:lnSpc>
                <a:spcPct val="80000"/>
              </a:lnSpc>
              <a:defRPr/>
            </a:pPr>
            <a:endParaRPr lang="uk-UA" b="1" i="1" dirty="0">
              <a:solidFill>
                <a:schemeClr val="bg1"/>
              </a:solidFill>
              <a:latin typeface="Times New Roman" pitchFamily="18" charset="0"/>
              <a:cs typeface="Times New Roman" pitchFamily="18" charset="0"/>
            </a:endParaRPr>
          </a:p>
          <a:p>
            <a:pPr algn="just">
              <a:lnSpc>
                <a:spcPct val="80000"/>
              </a:lnSpc>
              <a:defRPr/>
            </a:pPr>
            <a:endParaRPr lang="ru-RU" b="1" i="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0" y="0"/>
            <a:ext cx="9144000" cy="620713"/>
          </a:xfrm>
        </p:spPr>
        <p:txBody>
          <a:bodyPr>
            <a:noAutofit/>
          </a:bodyPr>
          <a:lstStyle/>
          <a:p>
            <a:pPr eaLnBrk="1" hangingPunct="1">
              <a:lnSpc>
                <a:spcPct val="60000"/>
              </a:lnSpc>
            </a:pPr>
            <a:r>
              <a:rPr lang="uk-UA" altLang="uk-UA" sz="1400" b="1" dirty="0" smtClean="0">
                <a:solidFill>
                  <a:srgbClr val="002060"/>
                </a:solidFill>
                <a:effectLst/>
                <a:latin typeface="Times New Roman" pitchFamily="18" charset="0"/>
              </a:rPr>
              <a:t/>
            </a:r>
            <a:br>
              <a:rPr lang="uk-UA" altLang="uk-UA" sz="1400" b="1" dirty="0" smtClean="0">
                <a:solidFill>
                  <a:srgbClr val="002060"/>
                </a:solidFill>
                <a:effectLst/>
                <a:latin typeface="Times New Roman" pitchFamily="18" charset="0"/>
              </a:rPr>
            </a:br>
            <a:r>
              <a:rPr lang="en-US" altLang="uk-UA" sz="1400" b="1" dirty="0" smtClean="0">
                <a:solidFill>
                  <a:srgbClr val="002060"/>
                </a:solidFill>
                <a:effectLst/>
                <a:latin typeface="Times New Roman" pitchFamily="18" charset="0"/>
              </a:rPr>
              <a:t/>
            </a:r>
            <a:br>
              <a:rPr lang="en-US" altLang="uk-UA" sz="1400" b="1" dirty="0" smtClean="0">
                <a:solidFill>
                  <a:srgbClr val="002060"/>
                </a:solidFill>
                <a:effectLst/>
                <a:latin typeface="Times New Roman" pitchFamily="18" charset="0"/>
              </a:rPr>
            </a:br>
            <a:r>
              <a:rPr lang="en-US" altLang="uk-UA" sz="1400" b="1" dirty="0" smtClean="0">
                <a:solidFill>
                  <a:srgbClr val="002060"/>
                </a:solidFill>
                <a:effectLst/>
                <a:latin typeface="Times New Roman" pitchFamily="18" charset="0"/>
              </a:rPr>
              <a:t/>
            </a:r>
            <a:br>
              <a:rPr lang="en-US" altLang="uk-UA" sz="1400" b="1" dirty="0" smtClean="0">
                <a:solidFill>
                  <a:srgbClr val="002060"/>
                </a:solidFill>
                <a:effectLst/>
                <a:latin typeface="Times New Roman" pitchFamily="18" charset="0"/>
              </a:rPr>
            </a:br>
            <a:r>
              <a:rPr lang="uk-UA" altLang="uk-UA" sz="1400" b="1" dirty="0" smtClean="0">
                <a:solidFill>
                  <a:srgbClr val="002060"/>
                </a:solidFill>
                <a:effectLst/>
                <a:latin typeface="Times New Roman" pitchFamily="18" charset="0"/>
              </a:rPr>
              <a:t>Управлінська вертикаль державної санітарно-епідеміологічної служби </a:t>
            </a:r>
            <a:br>
              <a:rPr lang="uk-UA" altLang="uk-UA" sz="1400" b="1" dirty="0" smtClean="0">
                <a:solidFill>
                  <a:srgbClr val="002060"/>
                </a:solidFill>
                <a:effectLst/>
                <a:latin typeface="Times New Roman" pitchFamily="18" charset="0"/>
              </a:rPr>
            </a:br>
            <a:r>
              <a:rPr lang="uk-UA" altLang="uk-UA" sz="1400" b="1" dirty="0" smtClean="0">
                <a:solidFill>
                  <a:srgbClr val="002060"/>
                </a:solidFill>
                <a:effectLst/>
                <a:latin typeface="Times New Roman" pitchFamily="18" charset="0"/>
              </a:rPr>
              <a:t>Міністерства оборони України</a:t>
            </a:r>
            <a:r>
              <a:rPr lang="ru-RU" altLang="uk-UA" sz="1400" dirty="0" smtClean="0">
                <a:solidFill>
                  <a:srgbClr val="002060"/>
                </a:solidFill>
                <a:effectLst/>
              </a:rPr>
              <a:t> </a:t>
            </a:r>
            <a:r>
              <a:rPr lang="en-US" altLang="uk-UA" sz="1400" dirty="0" smtClean="0">
                <a:solidFill>
                  <a:srgbClr val="002060"/>
                </a:solidFill>
                <a:effectLst/>
              </a:rPr>
              <a:t/>
            </a:r>
            <a:br>
              <a:rPr lang="en-US" altLang="uk-UA" sz="1400" dirty="0" smtClean="0">
                <a:solidFill>
                  <a:srgbClr val="002060"/>
                </a:solidFill>
                <a:effectLst/>
              </a:rPr>
            </a:br>
            <a:endParaRPr lang="ru-RU" altLang="uk-UA" sz="1400" dirty="0" smtClean="0">
              <a:solidFill>
                <a:srgbClr val="002060"/>
              </a:solidFill>
              <a:effectLst/>
            </a:endParaRPr>
          </a:p>
        </p:txBody>
      </p:sp>
      <p:sp>
        <p:nvSpPr>
          <p:cNvPr id="8195" name="Rectangle 3"/>
          <p:cNvSpPr>
            <a:spLocks noChangeArrowheads="1"/>
          </p:cNvSpPr>
          <p:nvPr/>
        </p:nvSpPr>
        <p:spPr bwMode="auto">
          <a:xfrm>
            <a:off x="1476375" y="908050"/>
            <a:ext cx="6218238" cy="360363"/>
          </a:xfrm>
          <a:prstGeom prst="rect">
            <a:avLst/>
          </a:prstGeom>
          <a:noFill/>
          <a:ln w="9525">
            <a:solidFill>
              <a:srgbClr val="000000"/>
            </a:solidFill>
            <a:miter lim="800000"/>
            <a:headEnd/>
            <a:tailEnd/>
          </a:ln>
        </p:spPr>
        <p:txBody>
          <a:bodyPr lIns="0" tIns="0" rIns="0" bIns="0"/>
          <a:lstStyle/>
          <a:p>
            <a:pPr algn="ctr"/>
            <a:r>
              <a:rPr lang="ru-RU" altLang="uk-UA" sz="1400" b="1" dirty="0" err="1">
                <a:solidFill>
                  <a:srgbClr val="FFFF00"/>
                </a:solidFill>
                <a:latin typeface="Times New Roman" pitchFamily="18" charset="0"/>
              </a:rPr>
              <a:t>Міністр</a:t>
            </a:r>
            <a:r>
              <a:rPr lang="ru-RU" altLang="uk-UA" sz="1400" b="1" dirty="0">
                <a:solidFill>
                  <a:srgbClr val="FFFF00"/>
                </a:solidFill>
                <a:latin typeface="Times New Roman" pitchFamily="18" charset="0"/>
              </a:rPr>
              <a:t> оборони </a:t>
            </a:r>
            <a:r>
              <a:rPr lang="ru-RU" altLang="uk-UA" sz="1400" b="1" dirty="0" err="1">
                <a:solidFill>
                  <a:srgbClr val="FFFF00"/>
                </a:solidFill>
                <a:latin typeface="Times New Roman" pitchFamily="18" charset="0"/>
              </a:rPr>
              <a:t>України</a:t>
            </a:r>
            <a:endParaRPr lang="ru-RU" altLang="uk-UA" sz="1400" b="1" dirty="0">
              <a:solidFill>
                <a:srgbClr val="FFFF00"/>
              </a:solidFill>
              <a:latin typeface="Times New Roman" pitchFamily="18" charset="0"/>
            </a:endParaRPr>
          </a:p>
        </p:txBody>
      </p:sp>
      <p:sp>
        <p:nvSpPr>
          <p:cNvPr id="8196" name="Rectangle 4"/>
          <p:cNvSpPr>
            <a:spLocks noChangeArrowheads="1"/>
          </p:cNvSpPr>
          <p:nvPr/>
        </p:nvSpPr>
        <p:spPr bwMode="auto">
          <a:xfrm>
            <a:off x="1547813" y="1557338"/>
            <a:ext cx="6040437" cy="427037"/>
          </a:xfrm>
          <a:prstGeom prst="rect">
            <a:avLst/>
          </a:prstGeom>
          <a:noFill/>
          <a:ln w="9525">
            <a:solidFill>
              <a:srgbClr val="000000"/>
            </a:solidFill>
            <a:miter lim="800000"/>
            <a:headEnd/>
            <a:tailEnd/>
          </a:ln>
        </p:spPr>
        <p:txBody>
          <a:bodyPr lIns="0" tIns="0" rIns="0" bIns="0"/>
          <a:lstStyle/>
          <a:p>
            <a:pPr algn="ctr"/>
            <a:r>
              <a:rPr lang="ru-RU" altLang="uk-UA" sz="1400" b="1" dirty="0" err="1">
                <a:solidFill>
                  <a:srgbClr val="FFFF00"/>
                </a:solidFill>
                <a:latin typeface="Times New Roman" pitchFamily="18" charset="0"/>
              </a:rPr>
              <a:t>Військово-медичний</a:t>
            </a:r>
            <a:r>
              <a:rPr lang="ru-RU" altLang="uk-UA" sz="1400" b="1" dirty="0">
                <a:solidFill>
                  <a:srgbClr val="FFFF00"/>
                </a:solidFill>
                <a:latin typeface="Times New Roman" pitchFamily="18" charset="0"/>
              </a:rPr>
              <a:t> департамент МО </a:t>
            </a:r>
            <a:r>
              <a:rPr lang="ru-RU" altLang="uk-UA" sz="1400" b="1" dirty="0" err="1">
                <a:solidFill>
                  <a:srgbClr val="FFFF00"/>
                </a:solidFill>
                <a:latin typeface="Times New Roman" pitchFamily="18" charset="0"/>
              </a:rPr>
              <a:t>України</a:t>
            </a:r>
            <a:endParaRPr lang="ru-RU" altLang="uk-UA" sz="1400" b="1" dirty="0">
              <a:solidFill>
                <a:srgbClr val="FFFF00"/>
              </a:solidFill>
              <a:latin typeface="Times New Roman" pitchFamily="18" charset="0"/>
            </a:endParaRPr>
          </a:p>
          <a:p>
            <a:pPr algn="ctr"/>
            <a:r>
              <a:rPr lang="ru-RU" altLang="uk-UA" sz="1400" b="1" dirty="0" err="1">
                <a:solidFill>
                  <a:srgbClr val="FFFF00"/>
                </a:solidFill>
                <a:latin typeface="Times New Roman" pitchFamily="18" charset="0"/>
              </a:rPr>
              <a:t>Головний</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державний</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санітарний</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лікар</a:t>
            </a:r>
            <a:r>
              <a:rPr lang="ru-RU" altLang="uk-UA" sz="1400" b="1" dirty="0">
                <a:solidFill>
                  <a:srgbClr val="FFFF00"/>
                </a:solidFill>
                <a:latin typeface="Times New Roman" pitchFamily="18" charset="0"/>
              </a:rPr>
              <a:t> МО </a:t>
            </a:r>
            <a:r>
              <a:rPr lang="ru-RU" altLang="uk-UA" sz="1400" b="1" dirty="0" err="1">
                <a:solidFill>
                  <a:srgbClr val="FFFF00"/>
                </a:solidFill>
                <a:latin typeface="Times New Roman" pitchFamily="18" charset="0"/>
              </a:rPr>
              <a:t>України</a:t>
            </a:r>
            <a:endParaRPr lang="ru-RU" altLang="uk-UA" sz="1400" b="1" dirty="0">
              <a:solidFill>
                <a:srgbClr val="FFFF00"/>
              </a:solidFill>
              <a:latin typeface="Times New Roman" pitchFamily="18" charset="0"/>
            </a:endParaRPr>
          </a:p>
        </p:txBody>
      </p:sp>
      <p:sp>
        <p:nvSpPr>
          <p:cNvPr id="8197" name="Rectangle 5"/>
          <p:cNvSpPr>
            <a:spLocks noChangeArrowheads="1"/>
          </p:cNvSpPr>
          <p:nvPr/>
        </p:nvSpPr>
        <p:spPr bwMode="auto">
          <a:xfrm>
            <a:off x="827088" y="2276475"/>
            <a:ext cx="7621587" cy="374650"/>
          </a:xfrm>
          <a:prstGeom prst="rect">
            <a:avLst/>
          </a:prstGeom>
          <a:noFill/>
          <a:ln w="9525">
            <a:solidFill>
              <a:srgbClr val="000000"/>
            </a:solidFill>
            <a:miter lim="800000"/>
            <a:headEnd/>
            <a:tailEnd/>
          </a:ln>
        </p:spPr>
        <p:txBody>
          <a:bodyPr lIns="0" tIns="0" rIns="0" bIns="0"/>
          <a:lstStyle/>
          <a:p>
            <a:pPr algn="ctr"/>
            <a:r>
              <a:rPr lang="uk-UA" altLang="uk-UA" sz="1400" b="1" dirty="0">
                <a:solidFill>
                  <a:srgbClr val="FFFF00"/>
                </a:solidFill>
                <a:latin typeface="Times New Roman" pitchFamily="18" charset="0"/>
              </a:rPr>
              <a:t>Центральне с</a:t>
            </a:r>
            <a:r>
              <a:rPr lang="ru-RU" altLang="uk-UA" sz="1400" b="1" dirty="0" err="1">
                <a:solidFill>
                  <a:srgbClr val="FFFF00"/>
                </a:solidFill>
                <a:latin typeface="Times New Roman" pitchFamily="18" charset="0"/>
              </a:rPr>
              <a:t>анітарно-епідеміологічне</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управління</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Міністерства</a:t>
            </a:r>
            <a:r>
              <a:rPr lang="ru-RU" altLang="uk-UA" sz="1400" b="1" dirty="0">
                <a:solidFill>
                  <a:srgbClr val="FFFF00"/>
                </a:solidFill>
                <a:latin typeface="Times New Roman" pitchFamily="18" charset="0"/>
              </a:rPr>
              <a:t> оборони </a:t>
            </a:r>
            <a:r>
              <a:rPr lang="ru-RU" altLang="uk-UA" sz="1400" b="1" dirty="0" err="1">
                <a:solidFill>
                  <a:srgbClr val="FFFF00"/>
                </a:solidFill>
                <a:latin typeface="Times New Roman" pitchFamily="18" charset="0"/>
              </a:rPr>
              <a:t>України</a:t>
            </a:r>
            <a:endParaRPr lang="ru-RU" altLang="uk-UA" sz="1400" b="1" dirty="0">
              <a:solidFill>
                <a:srgbClr val="FFFF00"/>
              </a:solidFill>
              <a:latin typeface="Times New Roman" pitchFamily="18" charset="0"/>
            </a:endParaRPr>
          </a:p>
        </p:txBody>
      </p:sp>
      <p:sp>
        <p:nvSpPr>
          <p:cNvPr id="8198" name="Rectangle 6"/>
          <p:cNvSpPr>
            <a:spLocks noChangeArrowheads="1"/>
          </p:cNvSpPr>
          <p:nvPr/>
        </p:nvSpPr>
        <p:spPr bwMode="auto">
          <a:xfrm>
            <a:off x="900113" y="2924175"/>
            <a:ext cx="7272337" cy="720725"/>
          </a:xfrm>
          <a:prstGeom prst="rect">
            <a:avLst/>
          </a:prstGeom>
          <a:noFill/>
          <a:ln w="9525">
            <a:solidFill>
              <a:srgbClr val="000000"/>
            </a:solidFill>
            <a:miter lim="800000"/>
            <a:headEnd/>
            <a:tailEnd/>
          </a:ln>
        </p:spPr>
        <p:txBody>
          <a:bodyPr lIns="0" tIns="0" rIns="0" bIns="0"/>
          <a:lstStyle/>
          <a:p>
            <a:pPr algn="ctr"/>
            <a:r>
              <a:rPr lang="ru-RU" altLang="uk-UA" sz="1400" b="1" dirty="0" err="1">
                <a:solidFill>
                  <a:srgbClr val="FFFF00"/>
                </a:solidFill>
                <a:latin typeface="Times New Roman" pitchFamily="18" charset="0"/>
              </a:rPr>
              <a:t>Регіональні</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заклади</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державної</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санітарно-епідеміологічної</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служби</a:t>
            </a:r>
            <a:r>
              <a:rPr lang="ru-RU" altLang="uk-UA" sz="1400" b="1" dirty="0">
                <a:solidFill>
                  <a:srgbClr val="FFFF00"/>
                </a:solidFill>
                <a:latin typeface="Times New Roman" pitchFamily="18" charset="0"/>
              </a:rPr>
              <a:t> </a:t>
            </a:r>
          </a:p>
          <a:p>
            <a:pPr algn="ctr"/>
            <a:r>
              <a:rPr lang="ru-RU" altLang="uk-UA" sz="1400" b="1" dirty="0" err="1">
                <a:solidFill>
                  <a:srgbClr val="FFFF00"/>
                </a:solidFill>
                <a:latin typeface="Times New Roman" pitchFamily="18" charset="0"/>
              </a:rPr>
              <a:t>Міністерства</a:t>
            </a:r>
            <a:r>
              <a:rPr lang="ru-RU" altLang="uk-UA" sz="1400" b="1" dirty="0">
                <a:solidFill>
                  <a:srgbClr val="FFFF00"/>
                </a:solidFill>
                <a:latin typeface="Times New Roman" pitchFamily="18" charset="0"/>
              </a:rPr>
              <a:t> оборони </a:t>
            </a:r>
            <a:r>
              <a:rPr lang="ru-RU" altLang="uk-UA" sz="1400" b="1" dirty="0" err="1">
                <a:solidFill>
                  <a:srgbClr val="FFFF00"/>
                </a:solidFill>
                <a:latin typeface="Times New Roman" pitchFamily="18" charset="0"/>
              </a:rPr>
              <a:t>України</a:t>
            </a:r>
            <a:endParaRPr lang="en-US" altLang="uk-UA" sz="1400" b="1" dirty="0">
              <a:solidFill>
                <a:srgbClr val="FFFF00"/>
              </a:solidFill>
              <a:latin typeface="Times New Roman" pitchFamily="18" charset="0"/>
            </a:endParaRPr>
          </a:p>
          <a:p>
            <a:pPr algn="ctr"/>
            <a:endParaRPr lang="ru-RU" altLang="uk-UA" sz="1400" b="1" dirty="0">
              <a:solidFill>
                <a:srgbClr val="FFFF00"/>
              </a:solidFill>
              <a:latin typeface="Times New Roman" pitchFamily="18" charset="0"/>
            </a:endParaRPr>
          </a:p>
          <a:p>
            <a:endParaRPr lang="ru-RU" altLang="uk-UA" sz="1400" b="1" dirty="0">
              <a:solidFill>
                <a:srgbClr val="FFFF00"/>
              </a:solidFill>
            </a:endParaRPr>
          </a:p>
        </p:txBody>
      </p:sp>
      <p:sp>
        <p:nvSpPr>
          <p:cNvPr id="8199" name="Rectangle 7"/>
          <p:cNvSpPr>
            <a:spLocks noChangeArrowheads="1"/>
          </p:cNvSpPr>
          <p:nvPr/>
        </p:nvSpPr>
        <p:spPr bwMode="auto">
          <a:xfrm>
            <a:off x="539750" y="3933825"/>
            <a:ext cx="936625" cy="647700"/>
          </a:xfrm>
          <a:prstGeom prst="rect">
            <a:avLst/>
          </a:prstGeom>
          <a:noFill/>
          <a:ln w="9525">
            <a:solidFill>
              <a:srgbClr val="000000"/>
            </a:solidFill>
            <a:miter lim="800000"/>
            <a:headEnd/>
            <a:tailEnd/>
          </a:ln>
        </p:spPr>
        <p:txBody>
          <a:bodyPr lIns="0" tIns="0" rIns="0" bIns="0"/>
          <a:lstStyle/>
          <a:p>
            <a:pPr algn="ctr"/>
            <a:r>
              <a:rPr lang="ru-RU" altLang="uk-UA" sz="1400" b="1" dirty="0">
                <a:solidFill>
                  <a:srgbClr val="FFFF00"/>
                </a:solidFill>
                <a:latin typeface="Times New Roman" pitchFamily="18" charset="0"/>
              </a:rPr>
              <a:t>28 СЕУ (</a:t>
            </a:r>
            <a:r>
              <a:rPr lang="ru-RU" altLang="uk-UA" sz="1400" b="1" dirty="0" err="1">
                <a:solidFill>
                  <a:srgbClr val="FFFF00"/>
                </a:solidFill>
                <a:latin typeface="Times New Roman" pitchFamily="18" charset="0"/>
              </a:rPr>
              <a:t>р</a:t>
            </a:r>
            <a:r>
              <a:rPr lang="ru-RU" altLang="uk-UA" sz="1400" b="1" dirty="0">
                <a:solidFill>
                  <a:srgbClr val="FFFF00"/>
                </a:solidFill>
                <a:latin typeface="Times New Roman" pitchFamily="18" charset="0"/>
              </a:rPr>
              <a:t>)</a:t>
            </a:r>
          </a:p>
          <a:p>
            <a:pPr algn="ctr"/>
            <a:r>
              <a:rPr lang="ru-RU" altLang="uk-UA" sz="1400" b="1" dirty="0" err="1">
                <a:solidFill>
                  <a:srgbClr val="FFFF00"/>
                </a:solidFill>
                <a:latin typeface="Times New Roman" pitchFamily="18" charset="0"/>
              </a:rPr>
              <a:t>м.Львів</a:t>
            </a:r>
            <a:endParaRPr lang="ru-RU" altLang="uk-UA" sz="1400" b="1" dirty="0">
              <a:solidFill>
                <a:srgbClr val="FFFF00"/>
              </a:solidFill>
              <a:latin typeface="Times New Roman" pitchFamily="18" charset="0"/>
            </a:endParaRPr>
          </a:p>
        </p:txBody>
      </p:sp>
      <p:sp>
        <p:nvSpPr>
          <p:cNvPr id="8200" name="Rectangle 8"/>
          <p:cNvSpPr>
            <a:spLocks noChangeArrowheads="1"/>
          </p:cNvSpPr>
          <p:nvPr/>
        </p:nvSpPr>
        <p:spPr bwMode="auto">
          <a:xfrm>
            <a:off x="1908175" y="3933825"/>
            <a:ext cx="1223963" cy="647700"/>
          </a:xfrm>
          <a:prstGeom prst="rect">
            <a:avLst/>
          </a:prstGeom>
          <a:noFill/>
          <a:ln w="9525">
            <a:solidFill>
              <a:srgbClr val="000000"/>
            </a:solidFill>
            <a:miter lim="800000"/>
            <a:headEnd/>
            <a:tailEnd/>
          </a:ln>
        </p:spPr>
        <p:txBody>
          <a:bodyPr lIns="0" tIns="0" rIns="0" bIns="0"/>
          <a:lstStyle/>
          <a:p>
            <a:pPr algn="ctr"/>
            <a:r>
              <a:rPr lang="ru-RU" altLang="uk-UA" sz="1400" b="1" dirty="0">
                <a:solidFill>
                  <a:srgbClr val="FFFF00"/>
                </a:solidFill>
                <a:latin typeface="Times New Roman" pitchFamily="18" charset="0"/>
              </a:rPr>
              <a:t>108 СЕУ (</a:t>
            </a:r>
            <a:r>
              <a:rPr lang="ru-RU" altLang="uk-UA" sz="1400" b="1" dirty="0" err="1">
                <a:solidFill>
                  <a:srgbClr val="FFFF00"/>
                </a:solidFill>
                <a:latin typeface="Times New Roman" pitchFamily="18" charset="0"/>
              </a:rPr>
              <a:t>р</a:t>
            </a:r>
            <a:r>
              <a:rPr lang="ru-RU" altLang="uk-UA" sz="1400" b="1" dirty="0">
                <a:solidFill>
                  <a:srgbClr val="FFFF00"/>
                </a:solidFill>
                <a:latin typeface="Times New Roman" pitchFamily="18" charset="0"/>
              </a:rPr>
              <a:t>)</a:t>
            </a:r>
          </a:p>
          <a:p>
            <a:pPr algn="ctr"/>
            <a:r>
              <a:rPr lang="ru-RU" altLang="uk-UA" sz="1400" b="1" dirty="0" err="1">
                <a:solidFill>
                  <a:srgbClr val="FFFF00"/>
                </a:solidFill>
                <a:latin typeface="Times New Roman" pitchFamily="18" charset="0"/>
              </a:rPr>
              <a:t>м.Харків</a:t>
            </a:r>
            <a:endParaRPr lang="ru-RU" altLang="uk-UA" sz="1400" b="1" dirty="0">
              <a:solidFill>
                <a:srgbClr val="FFFF00"/>
              </a:solidFill>
              <a:latin typeface="Times New Roman" pitchFamily="18" charset="0"/>
            </a:endParaRPr>
          </a:p>
        </p:txBody>
      </p:sp>
      <p:sp>
        <p:nvSpPr>
          <p:cNvPr id="8201" name="Rectangle 9"/>
          <p:cNvSpPr>
            <a:spLocks noChangeArrowheads="1"/>
          </p:cNvSpPr>
          <p:nvPr/>
        </p:nvSpPr>
        <p:spPr bwMode="auto">
          <a:xfrm>
            <a:off x="3492500" y="3933825"/>
            <a:ext cx="1223963" cy="647700"/>
          </a:xfrm>
          <a:prstGeom prst="rect">
            <a:avLst/>
          </a:prstGeom>
          <a:noFill/>
          <a:ln w="9525">
            <a:solidFill>
              <a:srgbClr val="000000"/>
            </a:solidFill>
            <a:miter lim="800000"/>
            <a:headEnd/>
            <a:tailEnd/>
          </a:ln>
        </p:spPr>
        <p:txBody>
          <a:bodyPr lIns="0" tIns="0" rIns="0" bIns="0"/>
          <a:lstStyle/>
          <a:p>
            <a:pPr algn="ctr"/>
            <a:r>
              <a:rPr lang="ru-RU" altLang="uk-UA" sz="1400" b="1" dirty="0">
                <a:solidFill>
                  <a:srgbClr val="FFFF00"/>
                </a:solidFill>
                <a:latin typeface="Times New Roman" pitchFamily="18" charset="0"/>
              </a:rPr>
              <a:t>10 РСЕУ</a:t>
            </a:r>
          </a:p>
          <a:p>
            <a:pPr algn="ctr"/>
            <a:r>
              <a:rPr lang="ru-RU" altLang="uk-UA" sz="1400" b="1" dirty="0" err="1">
                <a:solidFill>
                  <a:srgbClr val="FFFF00"/>
                </a:solidFill>
                <a:latin typeface="Times New Roman" pitchFamily="18" charset="0"/>
              </a:rPr>
              <a:t>м.Київ</a:t>
            </a:r>
            <a:r>
              <a:rPr lang="ru-RU" altLang="uk-UA" sz="1400" b="1" dirty="0">
                <a:solidFill>
                  <a:srgbClr val="FFFF00"/>
                </a:solidFill>
                <a:latin typeface="Times New Roman" pitchFamily="18" charset="0"/>
              </a:rPr>
              <a:t> </a:t>
            </a:r>
          </a:p>
        </p:txBody>
      </p:sp>
      <p:sp>
        <p:nvSpPr>
          <p:cNvPr id="8202" name="Rectangle 10"/>
          <p:cNvSpPr>
            <a:spLocks noChangeArrowheads="1"/>
          </p:cNvSpPr>
          <p:nvPr/>
        </p:nvSpPr>
        <p:spPr bwMode="auto">
          <a:xfrm>
            <a:off x="5222875" y="3933825"/>
            <a:ext cx="1149350" cy="647700"/>
          </a:xfrm>
          <a:prstGeom prst="rect">
            <a:avLst/>
          </a:prstGeom>
          <a:noFill/>
          <a:ln w="9525">
            <a:solidFill>
              <a:srgbClr val="000000"/>
            </a:solidFill>
            <a:miter lim="800000"/>
            <a:headEnd/>
            <a:tailEnd/>
          </a:ln>
        </p:spPr>
        <p:txBody>
          <a:bodyPr lIns="0" tIns="0" rIns="0" bIns="0"/>
          <a:lstStyle/>
          <a:p>
            <a:pPr algn="ctr"/>
            <a:r>
              <a:rPr lang="ru-RU" altLang="uk-UA" sz="1400" b="1" dirty="0">
                <a:solidFill>
                  <a:srgbClr val="FFFF00"/>
                </a:solidFill>
                <a:latin typeface="Times New Roman" pitchFamily="18" charset="0"/>
              </a:rPr>
              <a:t>740 СЕУ (</a:t>
            </a:r>
            <a:r>
              <a:rPr lang="ru-RU" altLang="uk-UA" sz="1400" b="1" dirty="0" err="1">
                <a:solidFill>
                  <a:srgbClr val="FFFF00"/>
                </a:solidFill>
                <a:latin typeface="Times New Roman" pitchFamily="18" charset="0"/>
              </a:rPr>
              <a:t>р</a:t>
            </a:r>
            <a:r>
              <a:rPr lang="ru-RU" altLang="uk-UA" sz="1400" b="1" dirty="0">
                <a:solidFill>
                  <a:srgbClr val="FFFF00"/>
                </a:solidFill>
                <a:latin typeface="Times New Roman" pitchFamily="18" charset="0"/>
              </a:rPr>
              <a:t>)</a:t>
            </a:r>
          </a:p>
          <a:p>
            <a:pPr algn="ctr"/>
            <a:r>
              <a:rPr lang="ru-RU" altLang="uk-UA" sz="1400" b="1" dirty="0" err="1">
                <a:solidFill>
                  <a:srgbClr val="FFFF00"/>
                </a:solidFill>
                <a:latin typeface="Times New Roman" pitchFamily="18" charset="0"/>
              </a:rPr>
              <a:t>м.Вінниця</a:t>
            </a:r>
            <a:endParaRPr lang="ru-RU" altLang="uk-UA" sz="1400" b="1" dirty="0">
              <a:solidFill>
                <a:srgbClr val="FFFF00"/>
              </a:solidFill>
            </a:endParaRPr>
          </a:p>
        </p:txBody>
      </p:sp>
      <p:sp>
        <p:nvSpPr>
          <p:cNvPr id="8203" name="Rectangle 11"/>
          <p:cNvSpPr>
            <a:spLocks noChangeArrowheads="1"/>
          </p:cNvSpPr>
          <p:nvPr/>
        </p:nvSpPr>
        <p:spPr bwMode="auto">
          <a:xfrm>
            <a:off x="6948488" y="3933825"/>
            <a:ext cx="1162050" cy="647700"/>
          </a:xfrm>
          <a:prstGeom prst="rect">
            <a:avLst/>
          </a:prstGeom>
          <a:noFill/>
          <a:ln w="9525">
            <a:solidFill>
              <a:srgbClr val="000000"/>
            </a:solidFill>
            <a:miter lim="800000"/>
            <a:headEnd/>
            <a:tailEnd/>
          </a:ln>
        </p:spPr>
        <p:txBody>
          <a:bodyPr lIns="0" tIns="0" rIns="0" bIns="0"/>
          <a:lstStyle/>
          <a:p>
            <a:pPr algn="ctr"/>
            <a:r>
              <a:rPr lang="ru-RU" altLang="uk-UA" sz="1400" b="1" dirty="0">
                <a:solidFill>
                  <a:srgbClr val="FFFF00"/>
                </a:solidFill>
                <a:latin typeface="Times New Roman" pitchFamily="18" charset="0"/>
              </a:rPr>
              <a:t>27 СЕУ (</a:t>
            </a:r>
            <a:r>
              <a:rPr lang="ru-RU" altLang="uk-UA" sz="1400" b="1" dirty="0" err="1">
                <a:solidFill>
                  <a:srgbClr val="FFFF00"/>
                </a:solidFill>
                <a:latin typeface="Times New Roman" pitchFamily="18" charset="0"/>
              </a:rPr>
              <a:t>р</a:t>
            </a:r>
            <a:r>
              <a:rPr lang="ru-RU" altLang="uk-UA" sz="1400" b="1" dirty="0">
                <a:solidFill>
                  <a:srgbClr val="FFFF00"/>
                </a:solidFill>
                <a:latin typeface="Times New Roman" pitchFamily="18" charset="0"/>
              </a:rPr>
              <a:t>)</a:t>
            </a:r>
          </a:p>
          <a:p>
            <a:pPr algn="ctr"/>
            <a:r>
              <a:rPr lang="ru-RU" altLang="uk-UA" sz="1400" b="1" dirty="0">
                <a:solidFill>
                  <a:srgbClr val="FFFF00"/>
                </a:solidFill>
                <a:latin typeface="Times New Roman" pitchFamily="18" charset="0"/>
              </a:rPr>
              <a:t>м.Одеса</a:t>
            </a:r>
          </a:p>
        </p:txBody>
      </p:sp>
      <p:sp>
        <p:nvSpPr>
          <p:cNvPr id="8204" name="Line 12"/>
          <p:cNvSpPr>
            <a:spLocks noChangeShapeType="1"/>
          </p:cNvSpPr>
          <p:nvPr/>
        </p:nvSpPr>
        <p:spPr bwMode="auto">
          <a:xfrm>
            <a:off x="4716463" y="1268413"/>
            <a:ext cx="0" cy="287337"/>
          </a:xfrm>
          <a:prstGeom prst="line">
            <a:avLst/>
          </a:prstGeom>
          <a:noFill/>
          <a:ln w="9525">
            <a:solidFill>
              <a:schemeClr val="tx1"/>
            </a:solidFill>
            <a:round/>
            <a:headEnd/>
            <a:tailEnd/>
          </a:ln>
        </p:spPr>
        <p:txBody>
          <a:bodyPr/>
          <a:lstStyle/>
          <a:p>
            <a:endParaRPr lang="ru-RU" sz="1400"/>
          </a:p>
        </p:txBody>
      </p:sp>
      <p:sp>
        <p:nvSpPr>
          <p:cNvPr id="8205" name="Line 13"/>
          <p:cNvSpPr>
            <a:spLocks noChangeShapeType="1"/>
          </p:cNvSpPr>
          <p:nvPr/>
        </p:nvSpPr>
        <p:spPr bwMode="auto">
          <a:xfrm>
            <a:off x="4716463" y="1989138"/>
            <a:ext cx="0" cy="288925"/>
          </a:xfrm>
          <a:prstGeom prst="line">
            <a:avLst/>
          </a:prstGeom>
          <a:noFill/>
          <a:ln w="9525">
            <a:solidFill>
              <a:schemeClr val="tx1"/>
            </a:solidFill>
            <a:round/>
            <a:headEnd/>
            <a:tailEnd/>
          </a:ln>
        </p:spPr>
        <p:txBody>
          <a:bodyPr/>
          <a:lstStyle/>
          <a:p>
            <a:endParaRPr lang="ru-RU" sz="1400"/>
          </a:p>
        </p:txBody>
      </p:sp>
      <p:sp>
        <p:nvSpPr>
          <p:cNvPr id="8206" name="Line 14"/>
          <p:cNvSpPr>
            <a:spLocks noChangeShapeType="1"/>
          </p:cNvSpPr>
          <p:nvPr/>
        </p:nvSpPr>
        <p:spPr bwMode="auto">
          <a:xfrm>
            <a:off x="4716463" y="2636838"/>
            <a:ext cx="0" cy="287337"/>
          </a:xfrm>
          <a:prstGeom prst="line">
            <a:avLst/>
          </a:prstGeom>
          <a:noFill/>
          <a:ln w="9525">
            <a:solidFill>
              <a:schemeClr val="tx1"/>
            </a:solidFill>
            <a:round/>
            <a:headEnd/>
            <a:tailEnd/>
          </a:ln>
        </p:spPr>
        <p:txBody>
          <a:bodyPr/>
          <a:lstStyle/>
          <a:p>
            <a:endParaRPr lang="ru-RU" sz="1400"/>
          </a:p>
        </p:txBody>
      </p:sp>
      <p:sp>
        <p:nvSpPr>
          <p:cNvPr id="8207" name="Rectangle 15"/>
          <p:cNvSpPr>
            <a:spLocks noChangeArrowheads="1"/>
          </p:cNvSpPr>
          <p:nvPr/>
        </p:nvSpPr>
        <p:spPr bwMode="auto">
          <a:xfrm>
            <a:off x="1258888" y="4797425"/>
            <a:ext cx="6265862" cy="576263"/>
          </a:xfrm>
          <a:prstGeom prst="rect">
            <a:avLst/>
          </a:prstGeom>
          <a:noFill/>
          <a:ln w="9525">
            <a:solidFill>
              <a:srgbClr val="000000"/>
            </a:solidFill>
            <a:miter lim="800000"/>
            <a:headEnd/>
            <a:tailEnd/>
          </a:ln>
        </p:spPr>
        <p:txBody>
          <a:bodyPr lIns="0" tIns="0" rIns="0" bIns="0"/>
          <a:lstStyle/>
          <a:p>
            <a:pPr algn="ctr"/>
            <a:r>
              <a:rPr lang="uk-UA" altLang="uk-UA" sz="1400" b="1" dirty="0">
                <a:solidFill>
                  <a:srgbClr val="FFFF00"/>
                </a:solidFill>
                <a:latin typeface="Times New Roman" pitchFamily="18" charset="0"/>
              </a:rPr>
              <a:t>Територіальні відділи</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державної</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санітарно-епідеміологічної</a:t>
            </a:r>
            <a:r>
              <a:rPr lang="ru-RU" altLang="uk-UA" sz="1400" b="1" dirty="0">
                <a:solidFill>
                  <a:srgbClr val="FFFF00"/>
                </a:solidFill>
                <a:latin typeface="Times New Roman" pitchFamily="18" charset="0"/>
              </a:rPr>
              <a:t> </a:t>
            </a:r>
            <a:r>
              <a:rPr lang="ru-RU" altLang="uk-UA" sz="1400" b="1" dirty="0" err="1">
                <a:solidFill>
                  <a:srgbClr val="FFFF00"/>
                </a:solidFill>
                <a:latin typeface="Times New Roman" pitchFamily="18" charset="0"/>
              </a:rPr>
              <a:t>служби</a:t>
            </a:r>
            <a:r>
              <a:rPr lang="ru-RU" altLang="uk-UA" sz="1400" b="1" dirty="0">
                <a:solidFill>
                  <a:srgbClr val="FFFF00"/>
                </a:solidFill>
                <a:latin typeface="Times New Roman" pitchFamily="18" charset="0"/>
              </a:rPr>
              <a:t> </a:t>
            </a:r>
          </a:p>
          <a:p>
            <a:pPr algn="ctr"/>
            <a:r>
              <a:rPr lang="ru-RU" altLang="uk-UA" sz="1400" b="1" dirty="0" err="1">
                <a:solidFill>
                  <a:srgbClr val="FFFF00"/>
                </a:solidFill>
                <a:latin typeface="Times New Roman" pitchFamily="18" charset="0"/>
              </a:rPr>
              <a:t>Міністерства</a:t>
            </a:r>
            <a:r>
              <a:rPr lang="ru-RU" altLang="uk-UA" sz="1400" b="1" dirty="0">
                <a:solidFill>
                  <a:srgbClr val="FFFF00"/>
                </a:solidFill>
                <a:latin typeface="Times New Roman" pitchFamily="18" charset="0"/>
              </a:rPr>
              <a:t> оборони </a:t>
            </a:r>
            <a:r>
              <a:rPr lang="ru-RU" altLang="uk-UA" sz="1400" b="1" dirty="0" err="1">
                <a:solidFill>
                  <a:srgbClr val="FFFF00"/>
                </a:solidFill>
                <a:latin typeface="Times New Roman" pitchFamily="18" charset="0"/>
              </a:rPr>
              <a:t>України</a:t>
            </a:r>
            <a:endParaRPr lang="en-US" altLang="uk-UA" sz="1400" b="1" dirty="0">
              <a:solidFill>
                <a:srgbClr val="FFFF00"/>
              </a:solidFill>
              <a:latin typeface="Times New Roman" pitchFamily="18" charset="0"/>
            </a:endParaRPr>
          </a:p>
          <a:p>
            <a:pPr algn="ctr"/>
            <a:endParaRPr lang="ru-RU" altLang="uk-UA" sz="1400" b="1" dirty="0">
              <a:solidFill>
                <a:srgbClr val="FFFF00"/>
              </a:solidFill>
              <a:latin typeface="Times New Roman" pitchFamily="18" charset="0"/>
            </a:endParaRPr>
          </a:p>
          <a:p>
            <a:endParaRPr lang="ru-RU" altLang="uk-UA" sz="1400" b="1" dirty="0">
              <a:solidFill>
                <a:srgbClr val="FFFF00"/>
              </a:solidFill>
            </a:endParaRPr>
          </a:p>
        </p:txBody>
      </p:sp>
      <p:sp>
        <p:nvSpPr>
          <p:cNvPr id="8208" name="Rectangle 16"/>
          <p:cNvSpPr>
            <a:spLocks noChangeArrowheads="1"/>
          </p:cNvSpPr>
          <p:nvPr/>
        </p:nvSpPr>
        <p:spPr bwMode="auto">
          <a:xfrm>
            <a:off x="7092950" y="5734050"/>
            <a:ext cx="1295400" cy="360363"/>
          </a:xfrm>
          <a:prstGeom prst="rect">
            <a:avLst/>
          </a:prstGeom>
          <a:noFill/>
          <a:ln w="9525">
            <a:solidFill>
              <a:srgbClr val="000000"/>
            </a:solidFill>
            <a:miter lim="800000"/>
            <a:headEnd/>
            <a:tailEnd/>
          </a:ln>
        </p:spPr>
        <p:txBody>
          <a:bodyPr lIns="0" tIns="0" rIns="0" bIns="0"/>
          <a:lstStyle/>
          <a:p>
            <a:pPr algn="ctr"/>
            <a:r>
              <a:rPr lang="ru-RU" altLang="uk-UA" sz="1400" b="1" dirty="0" err="1">
                <a:solidFill>
                  <a:srgbClr val="FFFF00"/>
                </a:solidFill>
                <a:latin typeface="Times New Roman" pitchFamily="18" charset="0"/>
              </a:rPr>
              <a:t>м.Миколаїв</a:t>
            </a:r>
            <a:endParaRPr lang="ru-RU" altLang="uk-UA" sz="1400" b="1" dirty="0">
              <a:solidFill>
                <a:srgbClr val="FFFF00"/>
              </a:solidFill>
            </a:endParaRPr>
          </a:p>
        </p:txBody>
      </p:sp>
      <p:sp>
        <p:nvSpPr>
          <p:cNvPr id="8209" name="Rectangle 17"/>
          <p:cNvSpPr>
            <a:spLocks noChangeArrowheads="1"/>
          </p:cNvSpPr>
          <p:nvPr/>
        </p:nvSpPr>
        <p:spPr bwMode="auto">
          <a:xfrm>
            <a:off x="755650" y="5805488"/>
            <a:ext cx="1152525" cy="358775"/>
          </a:xfrm>
          <a:prstGeom prst="rect">
            <a:avLst/>
          </a:prstGeom>
          <a:noFill/>
          <a:ln w="9525">
            <a:solidFill>
              <a:srgbClr val="000000"/>
            </a:solidFill>
            <a:miter lim="800000"/>
            <a:headEnd/>
            <a:tailEnd/>
          </a:ln>
        </p:spPr>
        <p:txBody>
          <a:bodyPr lIns="0" tIns="0" rIns="0" bIns="0"/>
          <a:lstStyle/>
          <a:p>
            <a:pPr algn="ctr"/>
            <a:r>
              <a:rPr lang="ru-RU" altLang="uk-UA" sz="1400" b="1" dirty="0">
                <a:solidFill>
                  <a:srgbClr val="FFFF00"/>
                </a:solidFill>
                <a:latin typeface="Times New Roman" pitchFamily="18" charset="0"/>
              </a:rPr>
              <a:t>м.Мукачеве</a:t>
            </a:r>
            <a:endParaRPr lang="ru-RU" altLang="uk-UA" sz="1400" b="1" dirty="0">
              <a:solidFill>
                <a:srgbClr val="FFFF00"/>
              </a:solidFill>
            </a:endParaRPr>
          </a:p>
        </p:txBody>
      </p:sp>
      <p:sp>
        <p:nvSpPr>
          <p:cNvPr id="8210" name="Line 18"/>
          <p:cNvSpPr>
            <a:spLocks noChangeShapeType="1"/>
          </p:cNvSpPr>
          <p:nvPr/>
        </p:nvSpPr>
        <p:spPr bwMode="auto">
          <a:xfrm>
            <a:off x="1116013" y="4581525"/>
            <a:ext cx="0" cy="1152525"/>
          </a:xfrm>
          <a:prstGeom prst="line">
            <a:avLst/>
          </a:prstGeom>
          <a:noFill/>
          <a:ln w="9525">
            <a:solidFill>
              <a:schemeClr val="tx1"/>
            </a:solidFill>
            <a:round/>
            <a:headEnd/>
            <a:tailEnd type="triangle" w="med" len="med"/>
          </a:ln>
        </p:spPr>
        <p:txBody>
          <a:bodyPr/>
          <a:lstStyle/>
          <a:p>
            <a:endParaRPr lang="ru-RU" sz="1400"/>
          </a:p>
        </p:txBody>
      </p:sp>
      <p:sp>
        <p:nvSpPr>
          <p:cNvPr id="8211" name="Line 19"/>
          <p:cNvSpPr>
            <a:spLocks noChangeShapeType="1"/>
          </p:cNvSpPr>
          <p:nvPr/>
        </p:nvSpPr>
        <p:spPr bwMode="auto">
          <a:xfrm>
            <a:off x="7667625" y="4581525"/>
            <a:ext cx="0" cy="1152525"/>
          </a:xfrm>
          <a:prstGeom prst="line">
            <a:avLst/>
          </a:prstGeom>
          <a:noFill/>
          <a:ln w="9525">
            <a:solidFill>
              <a:schemeClr val="tx1"/>
            </a:solidFill>
            <a:round/>
            <a:headEnd/>
            <a:tailEnd type="triangle" w="med" len="med"/>
          </a:ln>
        </p:spPr>
        <p:txBody>
          <a:bodyPr/>
          <a:lstStyle/>
          <a:p>
            <a:endParaRPr lang="ru-RU" sz="1400"/>
          </a:p>
        </p:txBody>
      </p:sp>
      <p:sp>
        <p:nvSpPr>
          <p:cNvPr id="8212" name="Line 20"/>
          <p:cNvSpPr>
            <a:spLocks noChangeShapeType="1"/>
          </p:cNvSpPr>
          <p:nvPr/>
        </p:nvSpPr>
        <p:spPr bwMode="auto">
          <a:xfrm>
            <a:off x="2555875" y="3644900"/>
            <a:ext cx="0" cy="288925"/>
          </a:xfrm>
          <a:prstGeom prst="line">
            <a:avLst/>
          </a:prstGeom>
          <a:noFill/>
          <a:ln w="9525">
            <a:solidFill>
              <a:schemeClr val="tx1"/>
            </a:solidFill>
            <a:round/>
            <a:headEnd/>
            <a:tailEnd type="triangle" w="med" len="med"/>
          </a:ln>
        </p:spPr>
        <p:txBody>
          <a:bodyPr/>
          <a:lstStyle/>
          <a:p>
            <a:endParaRPr lang="ru-RU" sz="1400"/>
          </a:p>
        </p:txBody>
      </p:sp>
      <p:sp>
        <p:nvSpPr>
          <p:cNvPr id="8213" name="Line 21"/>
          <p:cNvSpPr>
            <a:spLocks noChangeShapeType="1"/>
          </p:cNvSpPr>
          <p:nvPr/>
        </p:nvSpPr>
        <p:spPr bwMode="auto">
          <a:xfrm>
            <a:off x="4140200" y="3644900"/>
            <a:ext cx="0" cy="288925"/>
          </a:xfrm>
          <a:prstGeom prst="line">
            <a:avLst/>
          </a:prstGeom>
          <a:noFill/>
          <a:ln w="9525">
            <a:solidFill>
              <a:schemeClr val="tx1"/>
            </a:solidFill>
            <a:round/>
            <a:headEnd/>
            <a:tailEnd type="triangle" w="med" len="med"/>
          </a:ln>
        </p:spPr>
        <p:txBody>
          <a:bodyPr/>
          <a:lstStyle/>
          <a:p>
            <a:endParaRPr lang="ru-RU" sz="1400"/>
          </a:p>
        </p:txBody>
      </p:sp>
      <p:sp>
        <p:nvSpPr>
          <p:cNvPr id="8214" name="Line 22"/>
          <p:cNvSpPr>
            <a:spLocks noChangeShapeType="1"/>
          </p:cNvSpPr>
          <p:nvPr/>
        </p:nvSpPr>
        <p:spPr bwMode="auto">
          <a:xfrm>
            <a:off x="1042988" y="3644900"/>
            <a:ext cx="0" cy="288925"/>
          </a:xfrm>
          <a:prstGeom prst="line">
            <a:avLst/>
          </a:prstGeom>
          <a:noFill/>
          <a:ln w="9525">
            <a:solidFill>
              <a:schemeClr val="tx1"/>
            </a:solidFill>
            <a:round/>
            <a:headEnd/>
            <a:tailEnd type="triangle" w="med" len="med"/>
          </a:ln>
        </p:spPr>
        <p:txBody>
          <a:bodyPr/>
          <a:lstStyle/>
          <a:p>
            <a:endParaRPr lang="ru-RU" sz="1400"/>
          </a:p>
        </p:txBody>
      </p:sp>
      <p:sp>
        <p:nvSpPr>
          <p:cNvPr id="8215" name="Line 23"/>
          <p:cNvSpPr>
            <a:spLocks noChangeShapeType="1"/>
          </p:cNvSpPr>
          <p:nvPr/>
        </p:nvSpPr>
        <p:spPr bwMode="auto">
          <a:xfrm>
            <a:off x="5795963" y="3644900"/>
            <a:ext cx="0" cy="288925"/>
          </a:xfrm>
          <a:prstGeom prst="line">
            <a:avLst/>
          </a:prstGeom>
          <a:noFill/>
          <a:ln w="9525">
            <a:solidFill>
              <a:schemeClr val="tx1"/>
            </a:solidFill>
            <a:round/>
            <a:headEnd/>
            <a:tailEnd type="triangle" w="med" len="med"/>
          </a:ln>
        </p:spPr>
        <p:txBody>
          <a:bodyPr/>
          <a:lstStyle/>
          <a:p>
            <a:endParaRPr lang="ru-RU" sz="1400"/>
          </a:p>
        </p:txBody>
      </p:sp>
      <p:sp>
        <p:nvSpPr>
          <p:cNvPr id="8216" name="Line 24"/>
          <p:cNvSpPr>
            <a:spLocks noChangeShapeType="1"/>
          </p:cNvSpPr>
          <p:nvPr/>
        </p:nvSpPr>
        <p:spPr bwMode="auto">
          <a:xfrm>
            <a:off x="7596188" y="3644900"/>
            <a:ext cx="0" cy="288925"/>
          </a:xfrm>
          <a:prstGeom prst="line">
            <a:avLst/>
          </a:prstGeom>
          <a:noFill/>
          <a:ln w="9525">
            <a:solidFill>
              <a:schemeClr val="tx1"/>
            </a:solidFill>
            <a:round/>
            <a:headEnd/>
            <a:tailEnd type="triangle" w="med" len="med"/>
          </a:ln>
        </p:spPr>
        <p:txBody>
          <a:bodyPr/>
          <a:lstStyle/>
          <a:p>
            <a:endParaRPr lang="ru-RU" sz="1400"/>
          </a:p>
        </p:txBody>
      </p:sp>
      <p:sp>
        <p:nvSpPr>
          <p:cNvPr id="8217" name="Rectangle 25"/>
          <p:cNvSpPr>
            <a:spLocks noChangeArrowheads="1"/>
          </p:cNvSpPr>
          <p:nvPr/>
        </p:nvSpPr>
        <p:spPr bwMode="auto">
          <a:xfrm>
            <a:off x="2411413" y="5734050"/>
            <a:ext cx="1660521" cy="358775"/>
          </a:xfrm>
          <a:prstGeom prst="rect">
            <a:avLst/>
          </a:prstGeom>
          <a:noFill/>
          <a:ln w="9525">
            <a:solidFill>
              <a:schemeClr val="bg1"/>
            </a:solidFill>
            <a:miter lim="800000"/>
            <a:headEnd/>
            <a:tailEnd/>
          </a:ln>
        </p:spPr>
        <p:txBody>
          <a:bodyPr wrap="none" anchor="ctr"/>
          <a:lstStyle/>
          <a:p>
            <a:pPr algn="ctr"/>
            <a:r>
              <a:rPr lang="uk-UA" altLang="uk-UA" sz="1400" b="1" dirty="0" err="1">
                <a:solidFill>
                  <a:srgbClr val="FFFF00"/>
                </a:solidFill>
                <a:latin typeface="Times New Roman" pitchFamily="18" charset="0"/>
              </a:rPr>
              <a:t>м.Дніпропетровськ</a:t>
            </a:r>
            <a:endParaRPr lang="ru-RU" altLang="uk-UA" sz="1400" b="1" dirty="0">
              <a:solidFill>
                <a:srgbClr val="FFFF00"/>
              </a:solidFill>
              <a:latin typeface="Times New Roman" pitchFamily="18" charset="0"/>
            </a:endParaRPr>
          </a:p>
        </p:txBody>
      </p:sp>
      <p:sp>
        <p:nvSpPr>
          <p:cNvPr id="8218" name="Line 26"/>
          <p:cNvSpPr>
            <a:spLocks noChangeShapeType="1"/>
          </p:cNvSpPr>
          <p:nvPr/>
        </p:nvSpPr>
        <p:spPr bwMode="auto">
          <a:xfrm>
            <a:off x="2555875" y="4581525"/>
            <a:ext cx="0" cy="215900"/>
          </a:xfrm>
          <a:prstGeom prst="line">
            <a:avLst/>
          </a:prstGeom>
          <a:noFill/>
          <a:ln w="9525">
            <a:solidFill>
              <a:schemeClr val="tx1"/>
            </a:solidFill>
            <a:round/>
            <a:headEnd/>
            <a:tailEnd type="triangle" w="med" len="med"/>
          </a:ln>
        </p:spPr>
        <p:txBody>
          <a:bodyPr/>
          <a:lstStyle/>
          <a:p>
            <a:endParaRPr lang="ru-RU" sz="1400"/>
          </a:p>
        </p:txBody>
      </p:sp>
      <p:sp>
        <p:nvSpPr>
          <p:cNvPr id="8219" name="Line 27"/>
          <p:cNvSpPr>
            <a:spLocks noChangeShapeType="1"/>
          </p:cNvSpPr>
          <p:nvPr/>
        </p:nvSpPr>
        <p:spPr bwMode="auto">
          <a:xfrm>
            <a:off x="3059113" y="5373688"/>
            <a:ext cx="0" cy="360362"/>
          </a:xfrm>
          <a:prstGeom prst="line">
            <a:avLst/>
          </a:prstGeom>
          <a:noFill/>
          <a:ln w="9525">
            <a:solidFill>
              <a:schemeClr val="tx1"/>
            </a:solidFill>
            <a:round/>
            <a:headEnd/>
            <a:tailEnd type="triangle" w="med" len="med"/>
          </a:ln>
        </p:spPr>
        <p:txBody>
          <a:bodyPr/>
          <a:lstStyle/>
          <a:p>
            <a:endParaRPr lang="ru-RU" sz="1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a:xfrm>
            <a:off x="1000100" y="0"/>
            <a:ext cx="8143900" cy="1143000"/>
          </a:xfrm>
        </p:spPr>
        <p:txBody>
          <a:bodyPr>
            <a:normAutofit/>
          </a:bodyPr>
          <a:lstStyle/>
          <a:p>
            <a:pPr eaLnBrk="1" hangingPunct="1"/>
            <a:r>
              <a:rPr lang="uk-UA" altLang="uk-UA" sz="2000" b="1" dirty="0" smtClean="0">
                <a:solidFill>
                  <a:srgbClr val="002060"/>
                </a:solidFill>
                <a:effectLst/>
                <a:latin typeface="Times New Roman" pitchFamily="18" charset="0"/>
              </a:rPr>
              <a:t>Перелік адміністративно-територіальних зон відповідальності </a:t>
            </a:r>
            <a:br>
              <a:rPr lang="uk-UA" altLang="uk-UA" sz="2000" b="1" dirty="0" smtClean="0">
                <a:solidFill>
                  <a:srgbClr val="002060"/>
                </a:solidFill>
                <a:effectLst/>
                <a:latin typeface="Times New Roman" pitchFamily="18" charset="0"/>
              </a:rPr>
            </a:br>
            <a:r>
              <a:rPr lang="uk-UA" altLang="uk-UA" sz="2000" b="1" dirty="0" smtClean="0">
                <a:solidFill>
                  <a:srgbClr val="002060"/>
                </a:solidFill>
                <a:effectLst/>
                <a:latin typeface="Times New Roman" pitchFamily="18" charset="0"/>
              </a:rPr>
              <a:t>санітарно-епідеміологічних закладів державної </a:t>
            </a:r>
            <a:br>
              <a:rPr lang="uk-UA" altLang="uk-UA" sz="2000" b="1" dirty="0" smtClean="0">
                <a:solidFill>
                  <a:srgbClr val="002060"/>
                </a:solidFill>
                <a:effectLst/>
                <a:latin typeface="Times New Roman" pitchFamily="18" charset="0"/>
              </a:rPr>
            </a:br>
            <a:r>
              <a:rPr lang="uk-UA" altLang="uk-UA" sz="2000" b="1" dirty="0" smtClean="0">
                <a:solidFill>
                  <a:srgbClr val="002060"/>
                </a:solidFill>
                <a:effectLst/>
                <a:latin typeface="Times New Roman" pitchFamily="18" charset="0"/>
              </a:rPr>
              <a:t>санітарно-епідеміологічної служби Міністерства оборони України</a:t>
            </a:r>
            <a:endParaRPr lang="ru-RU" altLang="uk-UA" sz="2000" b="1" dirty="0" smtClean="0">
              <a:solidFill>
                <a:srgbClr val="002060"/>
              </a:solidFill>
              <a:effectLst/>
              <a:latin typeface="Times New Roman" pitchFamily="18" charset="0"/>
            </a:endParaRPr>
          </a:p>
        </p:txBody>
      </p:sp>
      <p:graphicFrame>
        <p:nvGraphicFramePr>
          <p:cNvPr id="73767" name="Group 39"/>
          <p:cNvGraphicFramePr>
            <a:graphicFrameLocks noGrp="1"/>
          </p:cNvGraphicFramePr>
          <p:nvPr>
            <p:ph type="tbl" idx="1"/>
          </p:nvPr>
        </p:nvGraphicFramePr>
        <p:xfrm>
          <a:off x="1258888" y="1142984"/>
          <a:ext cx="7885112" cy="5760756"/>
        </p:xfrm>
        <a:graphic>
          <a:graphicData uri="http://schemas.openxmlformats.org/drawingml/2006/table">
            <a:tbl>
              <a:tblPr/>
              <a:tblGrid>
                <a:gridCol w="600769"/>
                <a:gridCol w="3529527"/>
                <a:gridCol w="3754816"/>
              </a:tblGrid>
              <a:tr h="57610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 п/</a:t>
                      </a:r>
                      <a:r>
                        <a:rPr kumimoji="0" lang="uk-UA" sz="1800" b="1" i="0" u="none" strike="noStrike" cap="none" normalizeH="0" baseline="0" dirty="0" err="1" smtClean="0">
                          <a:ln>
                            <a:noFill/>
                          </a:ln>
                          <a:solidFill>
                            <a:schemeClr val="bg1"/>
                          </a:solidFill>
                          <a:effectLst/>
                          <a:latin typeface="Times New Roman CYR" charset="-52"/>
                          <a:cs typeface="Times New Roman" pitchFamily="18" charset="0"/>
                        </a:rPr>
                        <a:t>п</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Санітарно-епідеміологічні заклади</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Адміністративно-територіальна зона відповідальності</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326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1</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10 регіональне санітарно-епідеміологічне управління (</a:t>
                      </a:r>
                      <a:r>
                        <a:rPr kumimoji="0" lang="uk-UA" sz="1800" b="1" i="0" u="none" strike="noStrike" cap="none" normalizeH="0" baseline="0" dirty="0" err="1" smtClean="0">
                          <a:ln>
                            <a:noFill/>
                          </a:ln>
                          <a:solidFill>
                            <a:schemeClr val="bg1"/>
                          </a:solidFill>
                          <a:effectLst/>
                          <a:latin typeface="Times New Roman CYR" charset="-52"/>
                          <a:cs typeface="Times New Roman" pitchFamily="18" charset="0"/>
                        </a:rPr>
                        <a:t>м.Київ</a:t>
                      </a: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bg1"/>
                          </a:solidFill>
                          <a:effectLst/>
                          <a:latin typeface="Times New Roman CYR" charset="-52"/>
                          <a:cs typeface="Times New Roman" pitchFamily="18" charset="0"/>
                        </a:rPr>
                        <a:t>Місто Київ,</a:t>
                      </a:r>
                      <a:endParaRPr kumimoji="0" lang="ru-RU" sz="1800" b="1" i="0" u="none" strike="noStrike" cap="none" normalizeH="0" baseline="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bg1"/>
                          </a:solidFill>
                          <a:effectLst/>
                          <a:latin typeface="Times New Roman CYR" charset="-52"/>
                          <a:cs typeface="Times New Roman" pitchFamily="18" charset="0"/>
                        </a:rPr>
                        <a:t>Області: Київська, Чернігівська</a:t>
                      </a:r>
                      <a:endParaRPr kumimoji="0" lang="uk-UA" sz="1800" b="1" i="0" u="none" strike="noStrike" cap="none" normalizeH="0" baseline="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157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bg1"/>
                          </a:solidFill>
                          <a:effectLst/>
                          <a:latin typeface="Times New Roman CYR" charset="-52"/>
                          <a:cs typeface="Times New Roman" pitchFamily="18" charset="0"/>
                        </a:rPr>
                        <a:t>2</a:t>
                      </a:r>
                      <a:endParaRPr kumimoji="0" lang="uk-UA" sz="1800" b="1" i="0" u="none" strike="noStrike" cap="none" normalizeH="0" baseline="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27 регіональне санітарно-епідеміологічне управління (</a:t>
                      </a:r>
                      <a:r>
                        <a:rPr kumimoji="0" lang="uk-UA" sz="1800" b="1" i="0" u="none" strike="noStrike" cap="none" normalizeH="0" baseline="0" dirty="0" err="1" smtClean="0">
                          <a:ln>
                            <a:noFill/>
                          </a:ln>
                          <a:solidFill>
                            <a:schemeClr val="bg1"/>
                          </a:solidFill>
                          <a:effectLst/>
                          <a:latin typeface="Times New Roman CYR" charset="-52"/>
                          <a:cs typeface="Times New Roman" pitchFamily="18" charset="0"/>
                        </a:rPr>
                        <a:t>м.Одеса</a:t>
                      </a: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a:t>
                      </a: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Області: Одеська, Херсонська, Миколаївська, Кіровоградська, Дніпропетровська, Запорізька</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164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bg1"/>
                          </a:solidFill>
                          <a:effectLst/>
                          <a:latin typeface="Times New Roman CYR" charset="-52"/>
                          <a:cs typeface="Times New Roman" pitchFamily="18" charset="0"/>
                        </a:rPr>
                        <a:t>3</a:t>
                      </a:r>
                      <a:endParaRPr kumimoji="0" lang="uk-UA" sz="1800" b="1" i="0" u="none" strike="noStrike" cap="none" normalizeH="0" baseline="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28 регіональне санітарно-епідеміологічне управління (</a:t>
                      </a:r>
                      <a:r>
                        <a:rPr kumimoji="0" lang="uk-UA" sz="1800" b="1" i="0" u="none" strike="noStrike" cap="none" normalizeH="0" baseline="0" dirty="0" err="1" smtClean="0">
                          <a:ln>
                            <a:noFill/>
                          </a:ln>
                          <a:solidFill>
                            <a:schemeClr val="bg1"/>
                          </a:solidFill>
                          <a:effectLst/>
                          <a:latin typeface="Times New Roman CYR" charset="-52"/>
                          <a:cs typeface="Times New Roman" pitchFamily="18" charset="0"/>
                        </a:rPr>
                        <a:t>м.Львів</a:t>
                      </a: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a:t>
                      </a: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Області:Волинська, Львівська, Закарпатська, Івано-Франківська, Чернівецька, Тернопільська, Рівненська</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326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4</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740 регіональне санітарно-епідеміологічне управління (</a:t>
                      </a:r>
                      <a:r>
                        <a:rPr kumimoji="0" lang="uk-UA" sz="1800" b="1" i="0" u="none" strike="noStrike" cap="none" normalizeH="0" baseline="0" dirty="0" err="1" smtClean="0">
                          <a:ln>
                            <a:noFill/>
                          </a:ln>
                          <a:solidFill>
                            <a:schemeClr val="bg1"/>
                          </a:solidFill>
                          <a:effectLst/>
                          <a:latin typeface="Times New Roman CYR" charset="-52"/>
                          <a:cs typeface="Times New Roman" pitchFamily="18" charset="0"/>
                        </a:rPr>
                        <a:t>м.Вінниця</a:t>
                      </a: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a:t>
                      </a: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Області:Вінницька, Житомирська, Черкаська, Хмельницька</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326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bg1"/>
                          </a:solidFill>
                          <a:effectLst/>
                          <a:latin typeface="Times New Roman CYR" charset="-52"/>
                          <a:cs typeface="Times New Roman" pitchFamily="18" charset="0"/>
                        </a:rPr>
                        <a:t>5</a:t>
                      </a:r>
                      <a:endParaRPr kumimoji="0" lang="uk-UA" sz="1800" b="1" i="0" u="none" strike="noStrike" cap="none" normalizeH="0" baseline="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108 регіональне санітарно-епідеміологічне управління (</a:t>
                      </a:r>
                      <a:r>
                        <a:rPr kumimoji="0" lang="uk-UA" sz="1800" b="1" i="0" u="none" strike="noStrike" cap="none" normalizeH="0" baseline="0" dirty="0" err="1" smtClean="0">
                          <a:ln>
                            <a:noFill/>
                          </a:ln>
                          <a:solidFill>
                            <a:schemeClr val="bg1"/>
                          </a:solidFill>
                          <a:effectLst/>
                          <a:latin typeface="Times New Roman CYR" charset="-52"/>
                          <a:cs typeface="Times New Roman" pitchFamily="18" charset="0"/>
                        </a:rPr>
                        <a:t>м.Харків</a:t>
                      </a: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a:t>
                      </a: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chemeClr val="bg1"/>
                          </a:solidFill>
                          <a:effectLst/>
                          <a:latin typeface="Times New Roman CYR" charset="-52"/>
                          <a:cs typeface="Times New Roman" pitchFamily="18" charset="0"/>
                        </a:rPr>
                        <a:t>Області: Харківська, Полтавська, Сумська, Донецька, Луганська</a:t>
                      </a:r>
                      <a:endParaRPr kumimoji="0" lang="uk-UA" sz="1800" b="1" i="0" u="none" strike="noStrike" cap="none" normalizeH="0" baseline="0" dirty="0" smtClean="0">
                        <a:ln>
                          <a:noFill/>
                        </a:ln>
                        <a:solidFill>
                          <a:schemeClr val="bg1"/>
                        </a:solidFill>
                        <a:effectLst/>
                        <a:latin typeface="Calibri" pitchFamily="34" charset="0"/>
                      </a:endParaRPr>
                    </a:p>
                  </a:txBody>
                  <a:tcPr marL="91445" marR="9144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9249" name="Рисунок 4"/>
          <p:cNvPicPr>
            <a:picLocks noChangeAspect="1"/>
          </p:cNvPicPr>
          <p:nvPr>
            <p:custDataLst>
              <p:tags r:id="rId1"/>
            </p:custDataLst>
          </p:nvPr>
        </p:nvPicPr>
        <p:blipFill>
          <a:blip r:embed="rId3"/>
          <a:srcRect/>
          <a:stretch>
            <a:fillRect/>
          </a:stretch>
        </p:blipFill>
        <p:spPr bwMode="auto">
          <a:xfrm>
            <a:off x="0" y="0"/>
            <a:ext cx="1290638" cy="659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p:cNvSpPr>
          <p:nvPr>
            <p:ph idx="1"/>
          </p:nvPr>
        </p:nvSpPr>
        <p:spPr>
          <a:xfrm>
            <a:off x="1071538" y="1071546"/>
            <a:ext cx="8072462" cy="4525963"/>
          </a:xfrm>
        </p:spPr>
        <p:txBody>
          <a:bodyPr>
            <a:noAutofit/>
          </a:bodyPr>
          <a:lstStyle/>
          <a:p>
            <a:pPr eaLnBrk="1" hangingPunct="1">
              <a:lnSpc>
                <a:spcPct val="80000"/>
              </a:lnSpc>
            </a:pPr>
            <a:r>
              <a:rPr lang="uk-UA" altLang="uk-UA" sz="2400" b="1" dirty="0" smtClean="0">
                <a:solidFill>
                  <a:schemeClr val="bg1"/>
                </a:solidFill>
              </a:rPr>
              <a:t>санітарно-гігієнічне забезпечення всіх видів пересування військ;</a:t>
            </a:r>
          </a:p>
          <a:p>
            <a:pPr eaLnBrk="1" hangingPunct="1">
              <a:lnSpc>
                <a:spcPct val="80000"/>
              </a:lnSpc>
            </a:pPr>
            <a:r>
              <a:rPr lang="uk-UA" altLang="uk-UA" sz="2400" b="1" dirty="0" smtClean="0">
                <a:solidFill>
                  <a:schemeClr val="bg1"/>
                </a:solidFill>
              </a:rPr>
              <a:t>санітарно-гігієнічне забезпечення особового складу на об’єктах військової праці;</a:t>
            </a:r>
          </a:p>
          <a:p>
            <a:pPr eaLnBrk="1" hangingPunct="1">
              <a:lnSpc>
                <a:spcPct val="80000"/>
              </a:lnSpc>
            </a:pPr>
            <a:r>
              <a:rPr lang="uk-UA" altLang="uk-UA" sz="2400" b="1" dirty="0" smtClean="0">
                <a:solidFill>
                  <a:schemeClr val="bg1"/>
                </a:solidFill>
              </a:rPr>
              <a:t>контроль за виконанням правил особистої та громадської гігієни;</a:t>
            </a:r>
          </a:p>
          <a:p>
            <a:pPr eaLnBrk="1" hangingPunct="1">
              <a:lnSpc>
                <a:spcPct val="80000"/>
              </a:lnSpc>
            </a:pPr>
            <a:r>
              <a:rPr lang="uk-UA" altLang="uk-UA" sz="2400" b="1" dirty="0" smtClean="0">
                <a:solidFill>
                  <a:schemeClr val="bg1"/>
                </a:solidFill>
              </a:rPr>
              <a:t>проведення санітарного нагляду за харчуванням;</a:t>
            </a:r>
          </a:p>
          <a:p>
            <a:pPr eaLnBrk="1" hangingPunct="1">
              <a:lnSpc>
                <a:spcPct val="80000"/>
              </a:lnSpc>
            </a:pPr>
            <a:r>
              <a:rPr lang="uk-UA" altLang="uk-UA" sz="2400" b="1" dirty="0" smtClean="0">
                <a:solidFill>
                  <a:schemeClr val="bg1"/>
                </a:solidFill>
              </a:rPr>
              <a:t>проведення санітарного нагляду за водопостачанням;</a:t>
            </a:r>
          </a:p>
          <a:p>
            <a:pPr eaLnBrk="1" hangingPunct="1">
              <a:lnSpc>
                <a:spcPct val="80000"/>
              </a:lnSpc>
            </a:pPr>
            <a:r>
              <a:rPr lang="uk-UA" altLang="uk-UA" sz="2400" b="1" dirty="0" smtClean="0">
                <a:solidFill>
                  <a:schemeClr val="bg1"/>
                </a:solidFill>
              </a:rPr>
              <a:t>проведення санітарної експертизи води, харчових продуктів та інших об'єктів зовнішнього середовища;</a:t>
            </a:r>
          </a:p>
          <a:p>
            <a:pPr eaLnBrk="1" hangingPunct="1">
              <a:lnSpc>
                <a:spcPct val="80000"/>
              </a:lnSpc>
            </a:pPr>
            <a:r>
              <a:rPr lang="uk-UA" altLang="uk-UA" sz="2400" b="1" dirty="0" smtClean="0">
                <a:solidFill>
                  <a:schemeClr val="bg1"/>
                </a:solidFill>
              </a:rPr>
              <a:t>медичний контроль за виконанням санітарних правил по очищенню місць битв, похованню загиблих в бою та померлих від ран та хвороб, а також контроль за виконанням санітарних правил при ліквідації осередків масових уражень.</a:t>
            </a:r>
            <a:endParaRPr lang="ru-RU" altLang="uk-UA" sz="2400" b="1" dirty="0" smtClean="0">
              <a:solidFill>
                <a:schemeClr val="bg1"/>
              </a:solidFill>
            </a:endParaRPr>
          </a:p>
        </p:txBody>
      </p:sp>
      <p:sp>
        <p:nvSpPr>
          <p:cNvPr id="10242" name="Rectangle 2"/>
          <p:cNvSpPr>
            <a:spLocks noGrp="1"/>
          </p:cNvSpPr>
          <p:nvPr>
            <p:ph type="title"/>
          </p:nvPr>
        </p:nvSpPr>
        <p:spPr>
          <a:xfrm>
            <a:off x="1071538" y="274638"/>
            <a:ext cx="8072462" cy="1143000"/>
          </a:xfrm>
        </p:spPr>
        <p:txBody>
          <a:bodyPr>
            <a:noAutofit/>
          </a:bodyPr>
          <a:lstStyle/>
          <a:p>
            <a:pPr eaLnBrk="1" hangingPunct="1"/>
            <a:r>
              <a:rPr lang="uk-UA" altLang="uk-UA" sz="2800" b="1" dirty="0" smtClean="0">
                <a:solidFill>
                  <a:schemeClr val="bg1"/>
                </a:solidFill>
                <a:effectLst/>
                <a:latin typeface="Times New Roman" pitchFamily="18" charset="0"/>
              </a:rPr>
              <a:t>Види діяльності медичної служби по санітарно-гігієнічному забезпеченню військ </a:t>
            </a:r>
            <a:br>
              <a:rPr lang="uk-UA" altLang="uk-UA" sz="2800" b="1" dirty="0" smtClean="0">
                <a:solidFill>
                  <a:schemeClr val="bg1"/>
                </a:solidFill>
                <a:effectLst/>
                <a:latin typeface="Times New Roman" pitchFamily="18" charset="0"/>
              </a:rPr>
            </a:br>
            <a:endParaRPr lang="ru-RU" altLang="uk-UA" sz="2800" b="1" dirty="0" smtClean="0">
              <a:solidFill>
                <a:schemeClr val="bg1"/>
              </a:solidFill>
              <a:effectLst/>
              <a:latin typeface="Times New Roman" pitchFamily="18" charset="0"/>
            </a:endParaRPr>
          </a:p>
        </p:txBody>
      </p:sp>
      <p:pic>
        <p:nvPicPr>
          <p:cNvPr id="10244" name="Рисунок 4"/>
          <p:cNvPicPr>
            <a:picLocks noChangeAspect="1"/>
          </p:cNvPicPr>
          <p:nvPr>
            <p:custDataLst>
              <p:tags r:id="rId1"/>
            </p:custDataLst>
          </p:nvPr>
        </p:nvPicPr>
        <p:blipFill>
          <a:blip r:embed="rId3"/>
          <a:srcRect/>
          <a:stretch>
            <a:fillRect/>
          </a:stretch>
        </p:blipFill>
        <p:spPr bwMode="auto">
          <a:xfrm>
            <a:off x="0" y="0"/>
            <a:ext cx="1290638" cy="659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Содержимое 2"/>
          <p:cNvSpPr>
            <a:spLocks noGrp="1"/>
          </p:cNvSpPr>
          <p:nvPr>
            <p:ph idx="1"/>
          </p:nvPr>
        </p:nvSpPr>
        <p:spPr>
          <a:xfrm>
            <a:off x="1042988" y="3789363"/>
            <a:ext cx="7705725" cy="2808287"/>
          </a:xfrm>
        </p:spPr>
        <p:txBody>
          <a:bodyPr>
            <a:normAutofit/>
          </a:bodyPr>
          <a:lstStyle/>
          <a:p>
            <a:pPr>
              <a:buFont typeface="Arial" pitchFamily="34" charset="0"/>
              <a:buNone/>
            </a:pPr>
            <a:r>
              <a:rPr lang="uk-UA" altLang="uk-UA" sz="2400" b="1" dirty="0" smtClean="0">
                <a:solidFill>
                  <a:srgbClr val="002060"/>
                </a:solidFill>
                <a:latin typeface="Times New Roman" pitchFamily="18" charset="0"/>
                <a:cs typeface="Times New Roman" pitchFamily="18" charset="0"/>
              </a:rPr>
              <a:t>Санітарно-епідемічний стан у військах визначається як:</a:t>
            </a:r>
            <a:r>
              <a:rPr lang="uk-UA" altLang="uk-UA" sz="2400" dirty="0" smtClean="0">
                <a:latin typeface="Times New Roman" pitchFamily="18" charset="0"/>
                <a:cs typeface="Times New Roman" pitchFamily="18" charset="0"/>
              </a:rPr>
              <a:t> </a:t>
            </a:r>
          </a:p>
          <a:p>
            <a:r>
              <a:rPr lang="uk-UA" altLang="uk-UA" b="1" dirty="0" smtClean="0">
                <a:solidFill>
                  <a:srgbClr val="FF0000"/>
                </a:solidFill>
                <a:latin typeface="Times New Roman" pitchFamily="18" charset="0"/>
                <a:cs typeface="Times New Roman" pitchFamily="18" charset="0"/>
              </a:rPr>
              <a:t>благополучний</a:t>
            </a:r>
          </a:p>
          <a:p>
            <a:r>
              <a:rPr lang="uk-UA" altLang="uk-UA" b="1" dirty="0" smtClean="0">
                <a:solidFill>
                  <a:srgbClr val="FF0000"/>
                </a:solidFill>
                <a:latin typeface="Times New Roman" pitchFamily="18" charset="0"/>
                <a:cs typeface="Times New Roman" pitchFamily="18" charset="0"/>
              </a:rPr>
              <a:t>нестійкий</a:t>
            </a:r>
          </a:p>
          <a:p>
            <a:r>
              <a:rPr lang="uk-UA" altLang="uk-UA" b="1" dirty="0" smtClean="0">
                <a:solidFill>
                  <a:srgbClr val="FF0000"/>
                </a:solidFill>
                <a:latin typeface="Times New Roman" pitchFamily="18" charset="0"/>
                <a:cs typeface="Times New Roman" pitchFamily="18" charset="0"/>
              </a:rPr>
              <a:t>неблагополучний </a:t>
            </a:r>
          </a:p>
          <a:p>
            <a:r>
              <a:rPr lang="uk-UA" altLang="uk-UA" b="1" dirty="0" smtClean="0">
                <a:solidFill>
                  <a:srgbClr val="FF0000"/>
                </a:solidFill>
                <a:latin typeface="Times New Roman" pitchFamily="18" charset="0"/>
                <a:cs typeface="Times New Roman" pitchFamily="18" charset="0"/>
              </a:rPr>
              <a:t>надзвичайний</a:t>
            </a:r>
            <a:endParaRPr lang="ru-RU" altLang="uk-UA" b="1" dirty="0" smtClean="0">
              <a:solidFill>
                <a:srgbClr val="FF0000"/>
              </a:solidFill>
              <a:latin typeface="Times New Roman" pitchFamily="18" charset="0"/>
              <a:cs typeface="Times New Roman" pitchFamily="18" charset="0"/>
            </a:endParaRPr>
          </a:p>
        </p:txBody>
      </p:sp>
      <p:sp>
        <p:nvSpPr>
          <p:cNvPr id="11266" name="Заголовок 1"/>
          <p:cNvSpPr>
            <a:spLocks noGrp="1"/>
          </p:cNvSpPr>
          <p:nvPr>
            <p:ph type="title"/>
          </p:nvPr>
        </p:nvSpPr>
        <p:spPr>
          <a:xfrm>
            <a:off x="1187450" y="274638"/>
            <a:ext cx="7705725" cy="3154362"/>
          </a:xfrm>
        </p:spPr>
        <p:txBody>
          <a:bodyPr>
            <a:noAutofit/>
          </a:bodyPr>
          <a:lstStyle/>
          <a:p>
            <a:pPr algn="l"/>
            <a:r>
              <a:rPr lang="uk-UA" altLang="uk-UA" sz="2800" u="sng" dirty="0" smtClean="0">
                <a:solidFill>
                  <a:srgbClr val="002060"/>
                </a:solidFill>
                <a:effectLst/>
                <a:latin typeface="+mn-lt"/>
                <a:cs typeface="Times New Roman" pitchFamily="18" charset="0"/>
              </a:rPr>
              <a:t/>
            </a:r>
            <a:br>
              <a:rPr lang="uk-UA" altLang="uk-UA" sz="2800" u="sng" dirty="0" smtClean="0">
                <a:solidFill>
                  <a:srgbClr val="002060"/>
                </a:solidFill>
                <a:effectLst/>
                <a:latin typeface="+mn-lt"/>
                <a:cs typeface="Times New Roman" pitchFamily="18" charset="0"/>
              </a:rPr>
            </a:br>
            <a:r>
              <a:rPr lang="uk-UA" altLang="uk-UA" sz="2800" b="1" u="sng" dirty="0" smtClean="0">
                <a:solidFill>
                  <a:srgbClr val="002060"/>
                </a:solidFill>
                <a:effectLst/>
                <a:latin typeface="+mn-lt"/>
                <a:cs typeface="Times New Roman" pitchFamily="18" charset="0"/>
              </a:rPr>
              <a:t>Санітарно-епідемічний стан військ </a:t>
            </a:r>
            <a:r>
              <a:rPr lang="uk-UA" altLang="uk-UA" sz="2800" u="sng" dirty="0" smtClean="0">
                <a:solidFill>
                  <a:srgbClr val="002060"/>
                </a:solidFill>
                <a:effectLst/>
                <a:latin typeface="+mn-lt"/>
                <a:cs typeface="Times New Roman" pitchFamily="18" charset="0"/>
              </a:rPr>
              <a:t>– сукупність даних, що характеризують структуру і динаміку інфекційних захворювань особового складу військ, ймовірність занесення інфекції до військ, а також наявність або відсутність умов для її поширення.</a:t>
            </a:r>
            <a:r>
              <a:rPr lang="ru-RU" altLang="uk-UA" sz="2800" u="sng" dirty="0" smtClean="0">
                <a:solidFill>
                  <a:srgbClr val="FFFF00"/>
                </a:solidFill>
                <a:effectLst/>
                <a:latin typeface="+mn-lt"/>
              </a:rPr>
              <a:t/>
            </a:r>
            <a:br>
              <a:rPr lang="ru-RU" altLang="uk-UA" sz="2800" u="sng" dirty="0" smtClean="0">
                <a:solidFill>
                  <a:srgbClr val="FFFF00"/>
                </a:solidFill>
                <a:effectLst/>
                <a:latin typeface="+mn-lt"/>
              </a:rPr>
            </a:br>
            <a:endParaRPr lang="ru-RU" altLang="uk-UA" sz="2800" u="sng" dirty="0" smtClean="0">
              <a:solidFill>
                <a:srgbClr val="FFFF00"/>
              </a:solidFill>
              <a:effectLst/>
              <a:latin typeface="+mn-lt"/>
            </a:endParaRPr>
          </a:p>
        </p:txBody>
      </p:sp>
      <p:pic>
        <p:nvPicPr>
          <p:cNvPr id="11268"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Содержимое 2"/>
          <p:cNvSpPr>
            <a:spLocks noGrp="1"/>
          </p:cNvSpPr>
          <p:nvPr>
            <p:ph idx="1"/>
          </p:nvPr>
        </p:nvSpPr>
        <p:spPr>
          <a:xfrm>
            <a:off x="1042988" y="0"/>
            <a:ext cx="8101012" cy="6742113"/>
          </a:xfrm>
        </p:spPr>
        <p:txBody>
          <a:bodyPr>
            <a:noAutofit/>
          </a:bodyPr>
          <a:lstStyle/>
          <a:p>
            <a:pPr algn="just"/>
            <a:r>
              <a:rPr lang="uk-UA" altLang="uk-UA" sz="2000" b="1" dirty="0" smtClean="0">
                <a:solidFill>
                  <a:srgbClr val="002060"/>
                </a:solidFill>
                <a:latin typeface="Times New Roman" pitchFamily="18" charset="0"/>
              </a:rPr>
              <a:t>Благополучними в санітарно-епідеміологічному відношенні вважаються:</a:t>
            </a:r>
            <a:endParaRPr lang="ru-RU" altLang="uk-UA" sz="2000" b="1" dirty="0" smtClean="0">
              <a:solidFill>
                <a:srgbClr val="002060"/>
              </a:solidFill>
              <a:latin typeface="Times New Roman" pitchFamily="18" charset="0"/>
            </a:endParaRPr>
          </a:p>
          <a:p>
            <a:pPr algn="just"/>
            <a:r>
              <a:rPr lang="uk-UA" altLang="uk-UA" sz="2000" b="1" i="1" dirty="0" smtClean="0">
                <a:solidFill>
                  <a:srgbClr val="FF0000"/>
                </a:solidFill>
                <a:latin typeface="Times New Roman" pitchFamily="18" charset="0"/>
              </a:rPr>
              <a:t>військова частина  </a:t>
            </a:r>
            <a:r>
              <a:rPr lang="uk-UA" altLang="uk-UA" sz="2000" dirty="0" smtClean="0">
                <a:solidFill>
                  <a:schemeClr val="bg1"/>
                </a:solidFill>
              </a:rPr>
              <a:t>–</a:t>
            </a:r>
            <a:r>
              <a:rPr lang="uk-UA" altLang="uk-UA" sz="2000" dirty="0" smtClean="0">
                <a:solidFill>
                  <a:schemeClr val="bg1"/>
                </a:solidFill>
                <a:latin typeface="Times New Roman" pitchFamily="18" charset="0"/>
              </a:rPr>
              <a:t> за відсутності в ній інфекційних захворювань (за винятком спорадичних випадків, характерних для звичайних інфекційних хвороб), умов для їх заносу (благополучна санітарно-епідемічна ситуація в районі дислокації) і поширення серед особового складу (задовільний санітарний стан і повноцінне проведення всього комплексу санітарних і протиепідемічних заходів); при можливості </a:t>
            </a:r>
            <a:r>
              <a:rPr lang="uk-UA" altLang="uk-UA" sz="2000" dirty="0" smtClean="0">
                <a:solidFill>
                  <a:schemeClr val="bg1"/>
                </a:solidFill>
              </a:rPr>
              <a:t>–</a:t>
            </a:r>
            <a:r>
              <a:rPr lang="uk-UA" altLang="uk-UA" sz="2000" dirty="0" smtClean="0">
                <a:solidFill>
                  <a:schemeClr val="bg1"/>
                </a:solidFill>
                <a:latin typeface="Times New Roman" pitchFamily="18" charset="0"/>
              </a:rPr>
              <a:t> наявність даних, які свідчать, що противник не застосовував біологічну зброю (біологічні засоби) по районах дислокації (бойових дій) сусідніх військових частин.</a:t>
            </a:r>
            <a:endParaRPr lang="ru-RU" altLang="uk-UA" sz="2000" dirty="0" smtClean="0">
              <a:solidFill>
                <a:schemeClr val="bg1"/>
              </a:solidFill>
              <a:latin typeface="Times New Roman" pitchFamily="18" charset="0"/>
            </a:endParaRPr>
          </a:p>
          <a:p>
            <a:pPr algn="just"/>
            <a:r>
              <a:rPr lang="uk-UA" altLang="uk-UA" sz="2000" b="1" i="1" dirty="0" smtClean="0">
                <a:solidFill>
                  <a:srgbClr val="FF0000"/>
                </a:solidFill>
                <a:latin typeface="Times New Roman" pitchFamily="18" charset="0"/>
              </a:rPr>
              <a:t>район</a:t>
            </a:r>
            <a:r>
              <a:rPr lang="uk-UA" altLang="uk-UA" sz="2000" dirty="0" smtClean="0">
                <a:solidFill>
                  <a:schemeClr val="bg1"/>
                </a:solidFill>
                <a:latin typeface="Times New Roman" pitchFamily="18" charset="0"/>
              </a:rPr>
              <a:t> </a:t>
            </a:r>
            <a:r>
              <a:rPr lang="uk-UA" altLang="uk-UA" sz="2000" dirty="0" smtClean="0">
                <a:solidFill>
                  <a:schemeClr val="bg1"/>
                </a:solidFill>
              </a:rPr>
              <a:t>–</a:t>
            </a:r>
            <a:r>
              <a:rPr lang="uk-UA" altLang="uk-UA" sz="2000" dirty="0" smtClean="0">
                <a:solidFill>
                  <a:schemeClr val="bg1"/>
                </a:solidFill>
                <a:latin typeface="Times New Roman" pitchFamily="18" charset="0"/>
              </a:rPr>
              <a:t> якщо серед місцевого населення чи особового складу сусідніх частин  немає інфекційних захворювань, за винятком спорадичних; епізоотична обстановка не становить безпосередньої небезпеки для особового складу військової частини, відсутні умови для широкого поширення інфекційних захворювань (задовільний санітарний стан території, об</a:t>
            </a:r>
            <a:r>
              <a:rPr lang="uk-UA" altLang="uk-UA" sz="2000" dirty="0" smtClean="0">
                <a:solidFill>
                  <a:schemeClr val="bg1"/>
                </a:solidFill>
              </a:rPr>
              <a:t>’</a:t>
            </a:r>
            <a:r>
              <a:rPr lang="uk-UA" altLang="uk-UA" sz="2000" dirty="0" smtClean="0">
                <a:solidFill>
                  <a:schemeClr val="bg1"/>
                </a:solidFill>
                <a:latin typeface="Times New Roman" pitchFamily="18" charset="0"/>
              </a:rPr>
              <a:t>єктів водопостачання, комунальна упорядкованість, повноцінне проведення комплексу санітарних і протиепідемічних заходів); якщо є в наявності дані, які свідчать, що противник не застосовував біологічну зброю (біологічні засоби) в даному районі</a:t>
            </a:r>
            <a:endParaRPr lang="ru-RU" altLang="uk-UA" sz="2000" dirty="0" smtClean="0">
              <a:solidFill>
                <a:schemeClr val="bg1"/>
              </a:solidFill>
              <a:latin typeface="Times New Roman" pitchFamily="18" charset="0"/>
            </a:endParaRPr>
          </a:p>
        </p:txBody>
      </p:sp>
      <p:pic>
        <p:nvPicPr>
          <p:cNvPr id="12291"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Содержимое 2"/>
          <p:cNvSpPr>
            <a:spLocks noGrp="1"/>
          </p:cNvSpPr>
          <p:nvPr>
            <p:ph idx="1"/>
          </p:nvPr>
        </p:nvSpPr>
        <p:spPr>
          <a:xfrm>
            <a:off x="827088" y="0"/>
            <a:ext cx="8316912" cy="6858000"/>
          </a:xfrm>
        </p:spPr>
        <p:txBody>
          <a:bodyPr>
            <a:normAutofit/>
          </a:bodyPr>
          <a:lstStyle/>
          <a:p>
            <a:pPr algn="just"/>
            <a:r>
              <a:rPr lang="uk-UA" altLang="uk-UA" sz="1700" b="1" dirty="0" smtClean="0">
                <a:solidFill>
                  <a:schemeClr val="bg1"/>
                </a:solidFill>
                <a:latin typeface="Times New Roman" pitchFamily="18" charset="0"/>
                <a:cs typeface="Times New Roman" pitchFamily="18" charset="0"/>
              </a:rPr>
              <a:t>Нестійкими в санітарно-епідеміологічному відношенні вважаються:</a:t>
            </a:r>
            <a:endParaRPr lang="ru-RU" altLang="uk-UA" sz="1700" b="1" dirty="0" smtClean="0">
              <a:solidFill>
                <a:schemeClr val="bg1"/>
              </a:solidFill>
              <a:latin typeface="Times New Roman" pitchFamily="18" charset="0"/>
              <a:cs typeface="Times New Roman" pitchFamily="18" charset="0"/>
            </a:endParaRPr>
          </a:p>
          <a:p>
            <a:pPr algn="just"/>
            <a:r>
              <a:rPr lang="uk-UA" altLang="uk-UA" sz="1700" b="1" i="1" dirty="0" smtClean="0">
                <a:solidFill>
                  <a:srgbClr val="FF0000"/>
                </a:solidFill>
                <a:latin typeface="Times New Roman" pitchFamily="18" charset="0"/>
                <a:cs typeface="Times New Roman" pitchFamily="18" charset="0"/>
              </a:rPr>
              <a:t>військова частина </a:t>
            </a:r>
            <a:r>
              <a:rPr lang="uk-UA" altLang="uk-UA" sz="1700" dirty="0" smtClean="0">
                <a:solidFill>
                  <a:schemeClr val="bg1"/>
                </a:solidFill>
                <a:latin typeface="Times New Roman" pitchFamily="18" charset="0"/>
                <a:cs typeface="Times New Roman" pitchFamily="18" charset="0"/>
              </a:rPr>
              <a:t>– у разі виникнення серед особового складу окремих, раніше не зареєстрованих, випадків інфекційних захворювань, при незначному підвищенні звичайного (спорадичного) рівня інфекційної захворюваності, виникненні окремих групових захворювань без тенденції до подальшого поширення при задовільному санітарному стані і належному проведенні всього комплексу санітарних і протиепідемічних заходів; або коли у військовій частині  існують умови для поширення інфекційних захворювань (незадовільний санітарний стан і низька якість проведення протиепідемічних заходів) чи для занесення інфекції (нестійкий чи неблагополучний стан району дислокації чи бойових дій військ), навіть за відсутності на даний час інфекційних захворювань серед особового складу;</a:t>
            </a:r>
            <a:endParaRPr lang="ru-RU" altLang="uk-UA" sz="1700" dirty="0" smtClean="0">
              <a:solidFill>
                <a:schemeClr val="bg1"/>
              </a:solidFill>
              <a:latin typeface="Times New Roman" pitchFamily="18" charset="0"/>
              <a:cs typeface="Times New Roman" pitchFamily="18" charset="0"/>
            </a:endParaRPr>
          </a:p>
          <a:p>
            <a:endParaRPr lang="uk-UA" altLang="uk-UA" sz="1800" b="1" i="1" dirty="0" smtClean="0">
              <a:solidFill>
                <a:schemeClr val="bg1"/>
              </a:solidFill>
              <a:latin typeface="Times New Roman" pitchFamily="18" charset="0"/>
              <a:cs typeface="Times New Roman" pitchFamily="18" charset="0"/>
            </a:endParaRPr>
          </a:p>
          <a:p>
            <a:pPr algn="just"/>
            <a:r>
              <a:rPr lang="uk-UA" altLang="uk-UA" sz="1700" b="1" i="1" dirty="0" smtClean="0">
                <a:solidFill>
                  <a:srgbClr val="FF0000"/>
                </a:solidFill>
                <a:latin typeface="Times New Roman" pitchFamily="18" charset="0"/>
                <a:cs typeface="Times New Roman" pitchFamily="18" charset="0"/>
              </a:rPr>
              <a:t>район</a:t>
            </a:r>
            <a:r>
              <a:rPr lang="uk-UA" altLang="uk-UA" sz="1700" dirty="0" smtClean="0">
                <a:solidFill>
                  <a:schemeClr val="bg1"/>
                </a:solidFill>
                <a:latin typeface="Times New Roman" pitchFamily="18" charset="0"/>
                <a:cs typeface="Times New Roman" pitchFamily="18" charset="0"/>
              </a:rPr>
              <a:t> – якщо серед місцевого населення чи особового складу сусідніх частин  не реєструються інфекційні захворювання, крім спорадичних випадків, але в районі існують умови для поширення інфекційних захворювань (незадовільний санітарний стан території, водопостачання, мають місце комунальна </a:t>
            </a:r>
            <a:r>
              <a:rPr lang="uk-UA" altLang="uk-UA" sz="1700" dirty="0" err="1" smtClean="0">
                <a:solidFill>
                  <a:schemeClr val="bg1"/>
                </a:solidFill>
                <a:latin typeface="Times New Roman" pitchFamily="18" charset="0"/>
                <a:cs typeface="Times New Roman" pitchFamily="18" charset="0"/>
              </a:rPr>
              <a:t>необлаштованість</a:t>
            </a:r>
            <a:r>
              <a:rPr lang="uk-UA" altLang="uk-UA" sz="1700" dirty="0" smtClean="0">
                <a:solidFill>
                  <a:schemeClr val="bg1"/>
                </a:solidFill>
                <a:latin typeface="Times New Roman" pitchFamily="18" charset="0"/>
                <a:cs typeface="Times New Roman" pitchFamily="18" charset="0"/>
              </a:rPr>
              <a:t> та низька якість проведення комплексу протиепідемічних заходів); якщо відзначається незначне підвищення звичайного рівня захворюваності чи реєструються окремі групові захворювання без тенденції до подальшого поширення (при задовільному санітарному стані території, водопостачання, комунальній облаштованості і повноцінному проведенні протиепідемічних заходів); за наявності епізоотичних осередків зоонозних інфекцій, що становлять загрозу для особового складу дислокованої на даній території частини.</a:t>
            </a:r>
            <a:endParaRPr lang="ru-RU" altLang="uk-UA" sz="1700" dirty="0" smtClean="0">
              <a:solidFill>
                <a:schemeClr val="bg1"/>
              </a:solidFill>
              <a:latin typeface="Times New Roman" pitchFamily="18" charset="0"/>
              <a:cs typeface="Times New Roman" pitchFamily="18" charset="0"/>
            </a:endParaRPr>
          </a:p>
        </p:txBody>
      </p:sp>
      <p:pic>
        <p:nvPicPr>
          <p:cNvPr id="13315"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1187450" y="1"/>
            <a:ext cx="7956550" cy="10864513"/>
          </a:xfrm>
          <a:prstGeom prst="rect">
            <a:avLst/>
          </a:prstGeom>
          <a:noFill/>
          <a:ln w="9525">
            <a:noFill/>
            <a:miter lim="800000"/>
            <a:headEnd/>
            <a:tailEnd/>
          </a:ln>
        </p:spPr>
        <p:txBody>
          <a:bodyPr wrap="square" anchor="ctr">
            <a:spAutoFit/>
          </a:bodyPr>
          <a:lstStyle/>
          <a:p>
            <a:pPr eaLnBrk="0" hangingPunct="0"/>
            <a:r>
              <a:rPr lang="uk-UA" altLang="uk-UA" sz="2000" b="1" dirty="0">
                <a:solidFill>
                  <a:srgbClr val="FF0000"/>
                </a:solidFill>
                <a:latin typeface="Times New Roman CYR" charset="-52"/>
                <a:cs typeface="Times New Roman" pitchFamily="18" charset="0"/>
              </a:rPr>
              <a:t>Неблагополучними</a:t>
            </a:r>
            <a:r>
              <a:rPr lang="uk-UA" altLang="uk-UA" sz="2000" b="1" dirty="0">
                <a:solidFill>
                  <a:srgbClr val="3366FF"/>
                </a:solidFill>
                <a:latin typeface="Times New Roman CYR" charset="-52"/>
                <a:cs typeface="Times New Roman" pitchFamily="18" charset="0"/>
              </a:rPr>
              <a:t> </a:t>
            </a:r>
            <a:r>
              <a:rPr lang="uk-UA" altLang="uk-UA" sz="2000" b="1" dirty="0">
                <a:solidFill>
                  <a:schemeClr val="bg1"/>
                </a:solidFill>
                <a:latin typeface="Times New Roman CYR" charset="-52"/>
                <a:cs typeface="Times New Roman" pitchFamily="18" charset="0"/>
              </a:rPr>
              <a:t>в санітарно-епідеміологічному відношенні вважаються</a:t>
            </a:r>
            <a:r>
              <a:rPr lang="uk-UA" altLang="uk-UA" sz="2000" dirty="0" smtClean="0">
                <a:solidFill>
                  <a:schemeClr val="bg1"/>
                </a:solidFill>
                <a:latin typeface="Times New Roman CYR" charset="-52"/>
                <a:cs typeface="Times New Roman" pitchFamily="18" charset="0"/>
              </a:rPr>
              <a:t>:</a:t>
            </a:r>
            <a:endParaRPr lang="ru-RU" altLang="uk-UA" sz="2000" dirty="0">
              <a:solidFill>
                <a:srgbClr val="3366FF"/>
              </a:solidFill>
            </a:endParaRPr>
          </a:p>
          <a:p>
            <a:pPr eaLnBrk="0" hangingPunct="0"/>
            <a:r>
              <a:rPr lang="uk-UA" altLang="uk-UA" sz="2000" b="1" i="1" dirty="0">
                <a:solidFill>
                  <a:srgbClr val="FF0000"/>
                </a:solidFill>
                <a:latin typeface="Times New Roman CYR" charset="-52"/>
                <a:cs typeface="Times New Roman" pitchFamily="18" charset="0"/>
              </a:rPr>
              <a:t>військова частина </a:t>
            </a:r>
            <a:r>
              <a:rPr lang="uk-UA" altLang="uk-UA" sz="2000" dirty="0">
                <a:solidFill>
                  <a:srgbClr val="002060"/>
                </a:solidFill>
                <a:cs typeface="Times New Roman" pitchFamily="18" charset="0"/>
              </a:rPr>
              <a:t>–</a:t>
            </a:r>
            <a:r>
              <a:rPr lang="uk-UA" altLang="uk-UA" sz="2000" dirty="0">
                <a:solidFill>
                  <a:srgbClr val="002060"/>
                </a:solidFill>
                <a:latin typeface="Times New Roman CYR" charset="-52"/>
                <a:cs typeface="Times New Roman" pitchFamily="18" charset="0"/>
              </a:rPr>
              <a:t> у разі появи серед особового складу кількох пов</a:t>
            </a:r>
            <a:r>
              <a:rPr lang="uk-UA" altLang="uk-UA" sz="2000" dirty="0">
                <a:solidFill>
                  <a:srgbClr val="002060"/>
                </a:solidFill>
                <a:cs typeface="Times New Roman" pitchFamily="18" charset="0"/>
              </a:rPr>
              <a:t>’</a:t>
            </a:r>
            <a:r>
              <a:rPr lang="uk-UA" altLang="uk-UA" sz="2000" dirty="0">
                <a:solidFill>
                  <a:srgbClr val="002060"/>
                </a:solidFill>
                <a:latin typeface="Times New Roman CYR" charset="-52"/>
                <a:cs typeface="Times New Roman" pitchFamily="18" charset="0"/>
              </a:rPr>
              <a:t>язаних випадків інфекційних захворювань і наявності умов для їх подальшого поширення (незадовільний санітарний стан військ і низька якість проведених протиепідемічних заходів); при виявленні поодиноких захворювань особливо небезпечними інфекціями; якщо військова частина опинилась під впливом бактеріальних (біологічних) засобів. </a:t>
            </a:r>
          </a:p>
          <a:p>
            <a:pPr eaLnBrk="0" hangingPunct="0"/>
            <a:r>
              <a:rPr lang="uk-UA" altLang="uk-UA" sz="2000" dirty="0">
                <a:solidFill>
                  <a:srgbClr val="002060"/>
                </a:solidFill>
                <a:latin typeface="Times New Roman CYR" charset="-52"/>
                <a:cs typeface="Times New Roman" pitchFamily="18" charset="0"/>
              </a:rPr>
              <a:t>В останньому випадку санітарно-епідемічний стан військової частини вважається неблагополучним як до, так і після встановлення застосованого збудника, за виключенням випадків, коли встановлено збудника чуми, холери, натуральної віспи та інших </a:t>
            </a:r>
            <a:r>
              <a:rPr lang="uk-UA" altLang="uk-UA" sz="2000" dirty="0" err="1">
                <a:solidFill>
                  <a:srgbClr val="002060"/>
                </a:solidFill>
                <a:latin typeface="Times New Roman CYR" charset="-52"/>
                <a:cs typeface="Times New Roman" pitchFamily="18" charset="0"/>
              </a:rPr>
              <a:t>висококонтагіозних</a:t>
            </a:r>
            <a:r>
              <a:rPr lang="uk-UA" altLang="uk-UA" sz="2000" dirty="0">
                <a:solidFill>
                  <a:srgbClr val="002060"/>
                </a:solidFill>
                <a:latin typeface="Times New Roman CYR" charset="-52"/>
                <a:cs typeface="Times New Roman" pitchFamily="18" charset="0"/>
              </a:rPr>
              <a:t> інфекцій</a:t>
            </a:r>
            <a:r>
              <a:rPr lang="uk-UA" altLang="uk-UA" sz="2000" dirty="0" smtClean="0">
                <a:solidFill>
                  <a:srgbClr val="002060"/>
                </a:solidFill>
                <a:latin typeface="Times New Roman CYR" charset="-52"/>
                <a:cs typeface="Times New Roman" pitchFamily="18" charset="0"/>
              </a:rPr>
              <a:t>.</a:t>
            </a:r>
            <a:endParaRPr lang="uk-UA" altLang="uk-UA" sz="2000" dirty="0">
              <a:solidFill>
                <a:srgbClr val="3366FF"/>
              </a:solidFill>
              <a:latin typeface="Times New Roman CYR" charset="-52"/>
              <a:cs typeface="Times New Roman" pitchFamily="18" charset="0"/>
            </a:endParaRPr>
          </a:p>
          <a:p>
            <a:pPr eaLnBrk="0" hangingPunct="0"/>
            <a:r>
              <a:rPr lang="uk-UA" altLang="uk-UA" sz="2000" b="1" i="1" dirty="0">
                <a:solidFill>
                  <a:srgbClr val="FF0000"/>
                </a:solidFill>
                <a:latin typeface="Times New Roman CYR" charset="-52"/>
                <a:cs typeface="Times New Roman" pitchFamily="18" charset="0"/>
              </a:rPr>
              <a:t>район</a:t>
            </a:r>
            <a:r>
              <a:rPr lang="uk-UA" altLang="uk-UA" sz="2000" dirty="0">
                <a:solidFill>
                  <a:srgbClr val="3366FF"/>
                </a:solidFill>
                <a:latin typeface="Times New Roman CYR" charset="-52"/>
                <a:cs typeface="Times New Roman" pitchFamily="18" charset="0"/>
              </a:rPr>
              <a:t> </a:t>
            </a:r>
            <a:r>
              <a:rPr lang="uk-UA" altLang="uk-UA" sz="2000" dirty="0">
                <a:solidFill>
                  <a:srgbClr val="002060"/>
                </a:solidFill>
                <a:cs typeface="Times New Roman" pitchFamily="18" charset="0"/>
              </a:rPr>
              <a:t>–</a:t>
            </a:r>
            <a:r>
              <a:rPr lang="uk-UA" altLang="uk-UA" sz="2000" dirty="0">
                <a:solidFill>
                  <a:srgbClr val="002060"/>
                </a:solidFill>
                <a:latin typeface="Times New Roman CYR" charset="-52"/>
                <a:cs typeface="Times New Roman" pitchFamily="18" charset="0"/>
              </a:rPr>
              <a:t> з появою групових випадків інфекційних захворювань серед населення або особового складу сусідніх частин і наявності умов для їх подальшого поширення (незадовільний санітарний стан території, водопостачання, комунальна </a:t>
            </a:r>
            <a:r>
              <a:rPr lang="uk-UA" altLang="uk-UA" sz="2000" dirty="0" err="1">
                <a:solidFill>
                  <a:srgbClr val="002060"/>
                </a:solidFill>
                <a:latin typeface="Times New Roman CYR" charset="-52"/>
                <a:cs typeface="Times New Roman" pitchFamily="18" charset="0"/>
              </a:rPr>
              <a:t>необлаштованість</a:t>
            </a:r>
            <a:r>
              <a:rPr lang="uk-UA" altLang="uk-UA" sz="2000" dirty="0">
                <a:solidFill>
                  <a:srgbClr val="002060"/>
                </a:solidFill>
                <a:latin typeface="Times New Roman CYR" charset="-52"/>
                <a:cs typeface="Times New Roman" pitchFamily="18" charset="0"/>
              </a:rPr>
              <a:t>, низька якість проведення протиепідемічних заходів); у разі виникнення в районі поодиноких захворювань особливо небезпечними інфекціями.</a:t>
            </a:r>
          </a:p>
          <a:p>
            <a:pPr eaLnBrk="0" hangingPunct="0"/>
            <a:endParaRPr lang="uk-UA" altLang="uk-UA" sz="2000" dirty="0">
              <a:solidFill>
                <a:srgbClr val="3366FF"/>
              </a:solidFill>
              <a:latin typeface="Times New Roman CYR" charset="-52"/>
              <a:cs typeface="Times New Roman" pitchFamily="18" charset="0"/>
            </a:endParaRPr>
          </a:p>
          <a:p>
            <a:pPr eaLnBrk="0" hangingPunct="0"/>
            <a:endParaRPr lang="uk-UA" altLang="uk-UA" sz="2000" dirty="0">
              <a:solidFill>
                <a:srgbClr val="3366FF"/>
              </a:solidFill>
              <a:latin typeface="Times New Roman CYR" charset="-52"/>
              <a:cs typeface="Times New Roman" pitchFamily="18" charset="0"/>
            </a:endParaRPr>
          </a:p>
          <a:p>
            <a:pPr eaLnBrk="0" hangingPunct="0"/>
            <a:endParaRPr lang="uk-UA" altLang="uk-UA" sz="2000" dirty="0">
              <a:solidFill>
                <a:srgbClr val="3366FF"/>
              </a:solidFill>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latin typeface="Times New Roman CYR" charset="-52"/>
              <a:cs typeface="Times New Roman" pitchFamily="18" charset="0"/>
            </a:endParaRPr>
          </a:p>
          <a:p>
            <a:pPr eaLnBrk="0" hangingPunct="0"/>
            <a:endParaRPr lang="uk-UA" altLang="uk-UA" sz="2000" dirty="0"/>
          </a:p>
        </p:txBody>
      </p:sp>
      <p:pic>
        <p:nvPicPr>
          <p:cNvPr id="14339"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idx="1"/>
          </p:nvPr>
        </p:nvSpPr>
        <p:spPr>
          <a:xfrm>
            <a:off x="1142976" y="0"/>
            <a:ext cx="8001024" cy="7294305"/>
          </a:xfrm>
          <a:noFill/>
        </p:spPr>
        <p:txBody>
          <a:bodyPr wrap="square" anchor="ctr">
            <a:spAutoFit/>
          </a:bodyPr>
          <a:lstStyle/>
          <a:p>
            <a:pPr marL="0" indent="0" algn="just">
              <a:spcBef>
                <a:spcPct val="0"/>
              </a:spcBef>
              <a:buFontTx/>
              <a:buNone/>
            </a:pPr>
            <a:r>
              <a:rPr lang="uk-UA" altLang="uk-UA" sz="1800" b="1" dirty="0" smtClean="0">
                <a:solidFill>
                  <a:srgbClr val="FF0000"/>
                </a:solidFill>
                <a:latin typeface="Times New Roman" pitchFamily="18" charset="0"/>
                <a:cs typeface="Times New Roman" pitchFamily="18" charset="0"/>
              </a:rPr>
              <a:t>Надзвичайним</a:t>
            </a:r>
            <a:r>
              <a:rPr lang="uk-UA" altLang="uk-UA" sz="1800" dirty="0" smtClean="0">
                <a:latin typeface="Times New Roman" pitchFamily="18" charset="0"/>
                <a:cs typeface="Times New Roman" pitchFamily="18" charset="0"/>
              </a:rPr>
              <a:t> </a:t>
            </a:r>
            <a:r>
              <a:rPr lang="uk-UA" altLang="uk-UA" sz="1800" dirty="0" smtClean="0">
                <a:solidFill>
                  <a:srgbClr val="C00000"/>
                </a:solidFill>
                <a:latin typeface="Times New Roman" pitchFamily="18" charset="0"/>
                <a:cs typeface="Times New Roman" pitchFamily="18" charset="0"/>
              </a:rPr>
              <a:t>є санітарно-епідемічний стан:</a:t>
            </a:r>
            <a:endParaRPr lang="ru-RU" altLang="uk-UA" sz="1800" dirty="0" smtClean="0">
              <a:solidFill>
                <a:srgbClr val="C00000"/>
              </a:solidFill>
              <a:latin typeface="Times New Roman" pitchFamily="18" charset="0"/>
              <a:cs typeface="Times New Roman" pitchFamily="18" charset="0"/>
            </a:endParaRPr>
          </a:p>
          <a:p>
            <a:pPr marL="0" indent="0" algn="just">
              <a:spcBef>
                <a:spcPct val="0"/>
              </a:spcBef>
              <a:buFontTx/>
              <a:buNone/>
            </a:pPr>
            <a:r>
              <a:rPr lang="uk-UA" altLang="uk-UA" sz="1800" i="1" dirty="0" smtClean="0">
                <a:solidFill>
                  <a:srgbClr val="FF0000"/>
                </a:solidFill>
                <a:latin typeface="Times New Roman" pitchFamily="18" charset="0"/>
                <a:cs typeface="Times New Roman" pitchFamily="18" charset="0"/>
              </a:rPr>
              <a:t>військової частини </a:t>
            </a:r>
            <a:r>
              <a:rPr lang="uk-UA" altLang="uk-UA" sz="1800" dirty="0" smtClean="0">
                <a:solidFill>
                  <a:schemeClr val="bg1"/>
                </a:solidFill>
                <a:latin typeface="Times New Roman" pitchFamily="18" charset="0"/>
                <a:cs typeface="Times New Roman" pitchFamily="18" charset="0"/>
              </a:rPr>
              <a:t>– при значному зростанні за короткий термін кількості випадків інфекційних захворювань серед особового складу, що робить  неможливим бойове застосування цієї частини; при повторних захворюваннях  особливо небезпечними інфекціями; якщо при ураженні військової частини  бактеріальними (біологічними) засобами встановлені збудники особливо небезпечних інфекцій;</a:t>
            </a:r>
            <a:endParaRPr lang="ru-RU" altLang="uk-UA" sz="1800" dirty="0" smtClean="0">
              <a:solidFill>
                <a:srgbClr val="3366FF"/>
              </a:solidFill>
              <a:latin typeface="Times New Roman" pitchFamily="18" charset="0"/>
              <a:cs typeface="Times New Roman" pitchFamily="18" charset="0"/>
            </a:endParaRPr>
          </a:p>
          <a:p>
            <a:pPr marL="0" indent="0" algn="just">
              <a:spcBef>
                <a:spcPct val="0"/>
              </a:spcBef>
              <a:buFontTx/>
              <a:buNone/>
            </a:pPr>
            <a:r>
              <a:rPr lang="uk-UA" altLang="uk-UA" sz="1800" i="1" dirty="0" smtClean="0">
                <a:solidFill>
                  <a:srgbClr val="FF0000"/>
                </a:solidFill>
                <a:latin typeface="Times New Roman" pitchFamily="18" charset="0"/>
                <a:cs typeface="Times New Roman" pitchFamily="18" charset="0"/>
              </a:rPr>
              <a:t>району</a:t>
            </a:r>
            <a:r>
              <a:rPr lang="uk-UA" altLang="uk-UA" sz="1800" dirty="0" smtClean="0">
                <a:solidFill>
                  <a:srgbClr val="3366FF"/>
                </a:solidFill>
                <a:latin typeface="Times New Roman" pitchFamily="18" charset="0"/>
                <a:cs typeface="Times New Roman" pitchFamily="18" charset="0"/>
              </a:rPr>
              <a:t> </a:t>
            </a:r>
            <a:r>
              <a:rPr lang="uk-UA" altLang="uk-UA" sz="1800" dirty="0" smtClean="0">
                <a:solidFill>
                  <a:schemeClr val="bg1"/>
                </a:solidFill>
                <a:latin typeface="Times New Roman" pitchFamily="18" charset="0"/>
                <a:cs typeface="Times New Roman" pitchFamily="18" charset="0"/>
              </a:rPr>
              <a:t>– при наявності серед населення або особового складу сусідніх частин групових випадків захворювань особливо небезпечними інфекціями; якщо серед місцевого населення широко розповсюджені епідемії гострозаразних захворювань;</a:t>
            </a:r>
          </a:p>
          <a:p>
            <a:pPr marL="0" indent="0" algn="just">
              <a:spcBef>
                <a:spcPct val="0"/>
              </a:spcBef>
              <a:buFontTx/>
              <a:buNone/>
            </a:pPr>
            <a:r>
              <a:rPr lang="uk-UA" altLang="uk-UA" sz="1800" dirty="0" smtClean="0">
                <a:solidFill>
                  <a:schemeClr val="bg1"/>
                </a:solidFill>
                <a:latin typeface="Times New Roman" pitchFamily="18" charset="0"/>
                <a:cs typeface="Times New Roman" pitchFamily="18" charset="0"/>
              </a:rPr>
              <a:t> якщо військова частина опинилась під впливом біологічних засобів, до складу яких входять  збудники особливо небезпечних інфекцій.</a:t>
            </a:r>
            <a:endParaRPr lang="ru-RU" altLang="uk-UA" sz="1800" dirty="0" smtClean="0">
              <a:solidFill>
                <a:srgbClr val="3366FF"/>
              </a:solidFill>
              <a:latin typeface="Times New Roman" pitchFamily="18" charset="0"/>
              <a:cs typeface="Times New Roman" pitchFamily="18" charset="0"/>
            </a:endParaRPr>
          </a:p>
          <a:p>
            <a:pPr marL="0" indent="0" algn="just">
              <a:spcBef>
                <a:spcPct val="0"/>
              </a:spcBef>
              <a:buFontTx/>
              <a:buNone/>
            </a:pPr>
            <a:r>
              <a:rPr lang="uk-UA" altLang="uk-UA" sz="1800" dirty="0" smtClean="0">
                <a:solidFill>
                  <a:schemeClr val="bg1"/>
                </a:solidFill>
                <a:latin typeface="Times New Roman" pitchFamily="18" charset="0"/>
                <a:cs typeface="Times New Roman" pitchFamily="18" charset="0"/>
              </a:rPr>
              <a:t>Надзвичайний санітарно-епідемічний стан військової частини оголошується наказом командувача оперативного командування (</a:t>
            </a:r>
            <a:r>
              <a:rPr lang="uk-UA" altLang="uk-UA" sz="1800" dirty="0" err="1" smtClean="0">
                <a:solidFill>
                  <a:schemeClr val="bg1"/>
                </a:solidFill>
                <a:latin typeface="Times New Roman" pitchFamily="18" charset="0"/>
                <a:cs typeface="Times New Roman" pitchFamily="18" charset="0"/>
              </a:rPr>
              <a:t>командування</a:t>
            </a:r>
            <a:r>
              <a:rPr lang="uk-UA" altLang="uk-UA" sz="1800" dirty="0" smtClean="0">
                <a:solidFill>
                  <a:schemeClr val="bg1"/>
                </a:solidFill>
                <a:latin typeface="Times New Roman" pitchFamily="18" charset="0"/>
                <a:cs typeface="Times New Roman" pitchFamily="18" charset="0"/>
              </a:rPr>
              <a:t> Військово-Морських Сил). </a:t>
            </a:r>
          </a:p>
          <a:p>
            <a:pPr marL="0" indent="0" algn="just">
              <a:spcBef>
                <a:spcPct val="0"/>
              </a:spcBef>
              <a:buFontTx/>
              <a:buNone/>
            </a:pPr>
            <a:r>
              <a:rPr lang="uk-UA" altLang="uk-UA" sz="1800" dirty="0" smtClean="0">
                <a:solidFill>
                  <a:schemeClr val="bg1"/>
                </a:solidFill>
                <a:latin typeface="Times New Roman" pitchFamily="18" charset="0"/>
                <a:cs typeface="Times New Roman" pitchFamily="18" charset="0"/>
              </a:rPr>
              <a:t>Військова частина відводиться в спеціальні райони ізоляції, куди за розпорядженням начальника медичної служби оперативного командування (</a:t>
            </a:r>
            <a:r>
              <a:rPr lang="uk-UA" altLang="uk-UA" sz="1800" dirty="0" err="1" smtClean="0">
                <a:solidFill>
                  <a:schemeClr val="bg1"/>
                </a:solidFill>
                <a:latin typeface="Times New Roman" pitchFamily="18" charset="0"/>
                <a:cs typeface="Times New Roman" pitchFamily="18" charset="0"/>
              </a:rPr>
              <a:t>командування</a:t>
            </a:r>
            <a:r>
              <a:rPr lang="uk-UA" altLang="uk-UA" sz="1800" dirty="0" smtClean="0">
                <a:solidFill>
                  <a:schemeClr val="bg1"/>
                </a:solidFill>
                <a:latin typeface="Times New Roman" pitchFamily="18" charset="0"/>
                <a:cs typeface="Times New Roman" pitchFamily="18" charset="0"/>
              </a:rPr>
              <a:t> Військово-Морських Сил) (за погодженням директора Військово-медичного департаменту Міністерства оборони України) направляються необхідні протиепідемічні сили і засоби. Ізольовані військові частини розосереджуються окремими підрозділами та групами; контакт між ними забороняється. </a:t>
            </a:r>
          </a:p>
          <a:p>
            <a:pPr marL="0" indent="0" algn="just">
              <a:spcBef>
                <a:spcPct val="0"/>
              </a:spcBef>
              <a:buFontTx/>
              <a:buNone/>
            </a:pPr>
            <a:r>
              <a:rPr lang="uk-UA" altLang="uk-UA" sz="1800" dirty="0" smtClean="0">
                <a:solidFill>
                  <a:schemeClr val="bg1"/>
                </a:solidFill>
                <a:latin typeface="Times New Roman" pitchFamily="18" charset="0"/>
                <a:cs typeface="Times New Roman" pitchFamily="18" charset="0"/>
              </a:rPr>
              <a:t>Для спостереження за кожним підрозділом або групою призначається медичний склад.</a:t>
            </a:r>
            <a:endParaRPr lang="uk-UA" altLang="uk-UA" sz="1800" dirty="0" smtClean="0">
              <a:solidFill>
                <a:schemeClr val="bg1"/>
              </a:solidFill>
              <a:latin typeface="Arial" pitchFamily="34" charset="0"/>
            </a:endParaRPr>
          </a:p>
        </p:txBody>
      </p:sp>
      <p:pic>
        <p:nvPicPr>
          <p:cNvPr id="15363" name="Рисунок 4"/>
          <p:cNvPicPr>
            <a:picLocks noChangeAspect="1"/>
          </p:cNvPicPr>
          <p:nvPr>
            <p:custDataLst>
              <p:tags r:id="rId1"/>
            </p:custDataLst>
          </p:nvPr>
        </p:nvPicPr>
        <p:blipFill>
          <a:blip r:embed="rId3"/>
          <a:srcRect/>
          <a:stretch>
            <a:fillRect/>
          </a:stretch>
        </p:blipFill>
        <p:spPr bwMode="auto">
          <a:xfrm>
            <a:off x="0" y="0"/>
            <a:ext cx="1214414"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59632" y="188913"/>
            <a:ext cx="7273180" cy="792162"/>
          </a:xfrm>
          <a:gradFill>
            <a:gsLst>
              <a:gs pos="81000">
                <a:srgbClr val="00B050">
                  <a:alpha val="73000"/>
                </a:srgbClr>
              </a:gs>
              <a:gs pos="17999">
                <a:srgbClr val="99CCFF"/>
              </a:gs>
              <a:gs pos="36000">
                <a:srgbClr val="9966FF"/>
              </a:gs>
              <a:gs pos="61000">
                <a:srgbClr val="CC99FF"/>
              </a:gs>
              <a:gs pos="82001">
                <a:srgbClr val="99CCFF"/>
              </a:gs>
              <a:gs pos="100000">
                <a:srgbClr val="CCCCFF"/>
              </a:gs>
            </a:gsLst>
            <a:lin ang="6600000" scaled="0"/>
          </a:gradFill>
        </p:spPr>
        <p:txBody>
          <a:bodyPr/>
          <a:lstStyle/>
          <a:p>
            <a:pPr eaLnBrk="1" hangingPunct="1">
              <a:defRPr/>
            </a:pPr>
            <a:r>
              <a:rPr lang="ru-RU" sz="4000" b="1" dirty="0" err="1" smtClean="0">
                <a:solidFill>
                  <a:schemeClr val="bg1"/>
                </a:solidFill>
              </a:rPr>
              <a:t>Інфекції</a:t>
            </a:r>
            <a:r>
              <a:rPr lang="ru-RU" sz="4000" b="1" dirty="0" smtClean="0">
                <a:solidFill>
                  <a:schemeClr val="bg1"/>
                </a:solidFill>
              </a:rPr>
              <a:t> та </a:t>
            </a:r>
            <a:r>
              <a:rPr lang="ru-RU" sz="4000" b="1" dirty="0" err="1" smtClean="0">
                <a:solidFill>
                  <a:schemeClr val="bg1"/>
                </a:solidFill>
              </a:rPr>
              <a:t>війни</a:t>
            </a:r>
            <a:endParaRPr lang="ru-RU" sz="4000" b="1" dirty="0" smtClean="0">
              <a:solidFill>
                <a:schemeClr val="bg1"/>
              </a:solidFill>
            </a:endParaRPr>
          </a:p>
        </p:txBody>
      </p:sp>
      <p:sp>
        <p:nvSpPr>
          <p:cNvPr id="16389" name="AutoShape 3"/>
          <p:cNvSpPr>
            <a:spLocks noChangeArrowheads="1"/>
          </p:cNvSpPr>
          <p:nvPr/>
        </p:nvSpPr>
        <p:spPr bwMode="auto">
          <a:xfrm>
            <a:off x="2266950" y="3716338"/>
            <a:ext cx="2305050" cy="935037"/>
          </a:xfrm>
          <a:prstGeom prst="foldedCorner">
            <a:avLst>
              <a:gd name="adj" fmla="val 12500"/>
            </a:avLst>
          </a:prstGeom>
          <a:gradFill rotWithShape="1">
            <a:gsLst>
              <a:gs pos="0">
                <a:srgbClr val="CCFFCC"/>
              </a:gs>
              <a:gs pos="100000">
                <a:srgbClr val="FFFFFF"/>
              </a:gs>
            </a:gsLst>
            <a:lin ang="5400000" scaled="1"/>
          </a:gradFill>
          <a:ln w="9525">
            <a:solidFill>
              <a:srgbClr val="008000"/>
            </a:solidFill>
            <a:round/>
            <a:headEnd/>
            <a:tailEnd/>
          </a:ln>
        </p:spPr>
        <p:txBody>
          <a:bodyPr wrap="none" anchor="ctr"/>
          <a:lstStyle/>
          <a:p>
            <a:pPr algn="ctr"/>
            <a:r>
              <a:rPr lang="ru-RU" sz="3600" b="1" i="1" dirty="0">
                <a:solidFill>
                  <a:schemeClr val="bg1"/>
                </a:solidFill>
                <a:latin typeface="Book Antiqua" pitchFamily="18" charset="0"/>
              </a:rPr>
              <a:t>23 млн.</a:t>
            </a:r>
          </a:p>
        </p:txBody>
      </p:sp>
      <p:sp>
        <p:nvSpPr>
          <p:cNvPr id="16390" name="AutoShape 4"/>
          <p:cNvSpPr>
            <a:spLocks noChangeArrowheads="1"/>
          </p:cNvSpPr>
          <p:nvPr/>
        </p:nvSpPr>
        <p:spPr bwMode="auto">
          <a:xfrm>
            <a:off x="5867400" y="3716338"/>
            <a:ext cx="2520950" cy="936625"/>
          </a:xfrm>
          <a:prstGeom prst="foldedCorner">
            <a:avLst>
              <a:gd name="adj" fmla="val 12500"/>
            </a:avLst>
          </a:prstGeom>
          <a:gradFill rotWithShape="1">
            <a:gsLst>
              <a:gs pos="0">
                <a:srgbClr val="CCFFCC"/>
              </a:gs>
              <a:gs pos="100000">
                <a:srgbClr val="FFFFFF"/>
              </a:gs>
            </a:gsLst>
            <a:lin ang="5400000" scaled="1"/>
          </a:gradFill>
          <a:ln w="9525">
            <a:solidFill>
              <a:srgbClr val="008000"/>
            </a:solidFill>
            <a:round/>
            <a:headEnd/>
            <a:tailEnd/>
          </a:ln>
        </p:spPr>
        <p:txBody>
          <a:bodyPr wrap="none" anchor="ctr"/>
          <a:lstStyle/>
          <a:p>
            <a:pPr algn="ctr"/>
            <a:r>
              <a:rPr lang="ru-RU" sz="3600" b="1" i="1">
                <a:solidFill>
                  <a:schemeClr val="bg1"/>
                </a:solidFill>
                <a:latin typeface="Book Antiqua" pitchFamily="18" charset="0"/>
              </a:rPr>
              <a:t>160 млн.</a:t>
            </a:r>
          </a:p>
        </p:txBody>
      </p:sp>
      <p:sp>
        <p:nvSpPr>
          <p:cNvPr id="16391" name="Rectangle 5"/>
          <p:cNvSpPr>
            <a:spLocks noChangeArrowheads="1"/>
          </p:cNvSpPr>
          <p:nvPr/>
        </p:nvSpPr>
        <p:spPr bwMode="auto">
          <a:xfrm>
            <a:off x="1331913" y="1773238"/>
            <a:ext cx="3887787" cy="1015663"/>
          </a:xfrm>
          <a:prstGeom prst="rect">
            <a:avLst/>
          </a:prstGeom>
          <a:solidFill>
            <a:srgbClr val="FF9900"/>
          </a:solidFill>
          <a:ln w="9525">
            <a:noFill/>
            <a:miter lim="800000"/>
            <a:headEnd/>
            <a:tailEnd/>
          </a:ln>
        </p:spPr>
        <p:txBody>
          <a:bodyPr>
            <a:spAutoFit/>
          </a:bodyPr>
          <a:lstStyle/>
          <a:p>
            <a:pPr algn="ctr"/>
            <a:r>
              <a:rPr lang="ru-RU" sz="2000" b="1">
                <a:solidFill>
                  <a:schemeClr val="bg1"/>
                </a:solidFill>
              </a:rPr>
              <a:t>За останні 50 років у військових конфліктах загибли </a:t>
            </a:r>
          </a:p>
          <a:p>
            <a:pPr algn="ctr"/>
            <a:endParaRPr lang="ru-RU" sz="2000" b="1">
              <a:solidFill>
                <a:schemeClr val="bg1"/>
              </a:solidFill>
            </a:endParaRPr>
          </a:p>
        </p:txBody>
      </p:sp>
      <p:sp>
        <p:nvSpPr>
          <p:cNvPr id="16392" name="Rectangle 6"/>
          <p:cNvSpPr>
            <a:spLocks noChangeArrowheads="1"/>
          </p:cNvSpPr>
          <p:nvPr/>
        </p:nvSpPr>
        <p:spPr bwMode="auto">
          <a:xfrm>
            <a:off x="5292725" y="1773238"/>
            <a:ext cx="3600450" cy="1077218"/>
          </a:xfrm>
          <a:prstGeom prst="rect">
            <a:avLst/>
          </a:prstGeom>
          <a:solidFill>
            <a:srgbClr val="FFFF00"/>
          </a:solidFill>
          <a:ln w="9525">
            <a:noFill/>
            <a:miter lim="800000"/>
            <a:headEnd/>
            <a:tailEnd/>
          </a:ln>
        </p:spPr>
        <p:txBody>
          <a:bodyPr>
            <a:spAutoFit/>
          </a:bodyPr>
          <a:lstStyle/>
          <a:p>
            <a:pPr algn="ctr">
              <a:lnSpc>
                <a:spcPct val="80000"/>
              </a:lnSpc>
            </a:pPr>
            <a:endParaRPr lang="ru-RU" sz="2000" b="1">
              <a:solidFill>
                <a:schemeClr val="bg1"/>
              </a:solidFill>
            </a:endParaRPr>
          </a:p>
          <a:p>
            <a:pPr algn="ctr">
              <a:lnSpc>
                <a:spcPct val="80000"/>
              </a:lnSpc>
            </a:pPr>
            <a:r>
              <a:rPr lang="ru-RU" sz="2000" b="1">
                <a:solidFill>
                  <a:schemeClr val="bg1"/>
                </a:solidFill>
              </a:rPr>
              <a:t>Померли у світі  від  інфекцій</a:t>
            </a:r>
            <a:endParaRPr lang="uk-UA" sz="2000" b="1">
              <a:solidFill>
                <a:schemeClr val="bg1"/>
              </a:solidFill>
            </a:endParaRPr>
          </a:p>
          <a:p>
            <a:pPr>
              <a:lnSpc>
                <a:spcPct val="80000"/>
              </a:lnSpc>
            </a:pPr>
            <a:endParaRPr lang="uk-UA" sz="2000" b="1">
              <a:solidFill>
                <a:schemeClr val="bg1"/>
              </a:solidFill>
            </a:endParaRPr>
          </a:p>
          <a:p>
            <a:pPr>
              <a:lnSpc>
                <a:spcPct val="80000"/>
              </a:lnSpc>
            </a:pPr>
            <a:endParaRPr lang="ru-RU" sz="2000" b="1">
              <a:solidFill>
                <a:schemeClr val="bg1"/>
              </a:solidFill>
            </a:endParaRPr>
          </a:p>
        </p:txBody>
      </p:sp>
      <p:sp>
        <p:nvSpPr>
          <p:cNvPr id="16393" name="AutoShape 7"/>
          <p:cNvSpPr>
            <a:spLocks noChangeArrowheads="1"/>
          </p:cNvSpPr>
          <p:nvPr/>
        </p:nvSpPr>
        <p:spPr bwMode="auto">
          <a:xfrm>
            <a:off x="1187450" y="5157788"/>
            <a:ext cx="7848600" cy="863600"/>
          </a:xfrm>
          <a:prstGeom prst="roundRect">
            <a:avLst>
              <a:gd name="adj" fmla="val 16667"/>
            </a:avLst>
          </a:prstGeom>
          <a:gradFill rotWithShape="1">
            <a:gsLst>
              <a:gs pos="0">
                <a:srgbClr val="5E9EFF"/>
              </a:gs>
              <a:gs pos="39999">
                <a:srgbClr val="85C2FF"/>
              </a:gs>
              <a:gs pos="70000">
                <a:srgbClr val="C4D6EB"/>
              </a:gs>
              <a:gs pos="100000">
                <a:srgbClr val="FFEBFA"/>
              </a:gs>
            </a:gsLst>
            <a:lin ang="5400000"/>
          </a:gradFill>
          <a:ln w="9525">
            <a:solidFill>
              <a:schemeClr val="tx1"/>
            </a:solidFill>
            <a:round/>
            <a:headEnd/>
            <a:tailEnd/>
          </a:ln>
        </p:spPr>
        <p:txBody>
          <a:bodyPr wrap="none" anchor="ctr"/>
          <a:lstStyle/>
          <a:p>
            <a:pPr algn="ctr"/>
            <a:r>
              <a:rPr lang="ru-RU" sz="2400">
                <a:solidFill>
                  <a:schemeClr val="bg1"/>
                </a:solidFill>
              </a:rPr>
              <a:t>В період деяких локальних війн втрати від </a:t>
            </a:r>
          </a:p>
          <a:p>
            <a:pPr algn="ctr"/>
            <a:r>
              <a:rPr lang="ru-RU" sz="2400">
                <a:solidFill>
                  <a:schemeClr val="bg1"/>
                </a:solidFill>
              </a:rPr>
              <a:t>інфекційних хвороб значно перевищують бойові </a:t>
            </a:r>
          </a:p>
        </p:txBody>
      </p:sp>
      <p:pic>
        <p:nvPicPr>
          <p:cNvPr id="16394"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a:xfrm>
            <a:off x="971550" y="274638"/>
            <a:ext cx="7715250" cy="1143000"/>
          </a:xfrm>
        </p:spPr>
        <p:txBody>
          <a:bodyPr/>
          <a:lstStyle/>
          <a:p>
            <a:pPr algn="ctr"/>
            <a:r>
              <a:rPr lang="uk-UA" sz="4200" dirty="0" smtClean="0">
                <a:solidFill>
                  <a:srgbClr val="0033CC"/>
                </a:solidFill>
                <a:latin typeface="Times New Roman" pitchFamily="18" charset="0"/>
              </a:rPr>
              <a:t>Розміщення особового складу:</a:t>
            </a:r>
            <a:endParaRPr lang="ru-RU" sz="4200" dirty="0" smtClean="0">
              <a:solidFill>
                <a:srgbClr val="0033CC"/>
              </a:solidFill>
              <a:latin typeface="Times New Roman" pitchFamily="18" charset="0"/>
            </a:endParaRPr>
          </a:p>
        </p:txBody>
      </p:sp>
      <p:sp>
        <p:nvSpPr>
          <p:cNvPr id="75779" name="Rectangle 3"/>
          <p:cNvSpPr>
            <a:spLocks noGrp="1" noChangeArrowheads="1"/>
          </p:cNvSpPr>
          <p:nvPr>
            <p:ph type="body" idx="1"/>
          </p:nvPr>
        </p:nvSpPr>
        <p:spPr>
          <a:xfrm>
            <a:off x="1285852" y="1600200"/>
            <a:ext cx="7400948" cy="4525963"/>
          </a:xfrm>
        </p:spPr>
        <p:txBody>
          <a:bodyPr>
            <a:normAutofit/>
          </a:bodyPr>
          <a:lstStyle/>
          <a:p>
            <a:pPr>
              <a:lnSpc>
                <a:spcPct val="90000"/>
              </a:lnSpc>
              <a:buFont typeface="Arial" pitchFamily="34" charset="0"/>
              <a:buNone/>
            </a:pPr>
            <a:r>
              <a:rPr lang="uk-UA" sz="3200" dirty="0" smtClean="0"/>
              <a:t> </a:t>
            </a:r>
            <a:r>
              <a:rPr lang="uk-UA" sz="3200" b="1" dirty="0" smtClean="0">
                <a:solidFill>
                  <a:srgbClr val="FF0000"/>
                </a:solidFill>
              </a:rPr>
              <a:t>1. В стаціонарних умовах</a:t>
            </a:r>
            <a:r>
              <a:rPr lang="uk-UA" sz="3200" b="1" dirty="0" smtClean="0"/>
              <a:t> </a:t>
            </a:r>
            <a:r>
              <a:rPr lang="uk-UA" sz="3200" b="1" dirty="0" smtClean="0">
                <a:solidFill>
                  <a:srgbClr val="002060"/>
                </a:solidFill>
              </a:rPr>
              <a:t>(казарма)</a:t>
            </a:r>
          </a:p>
          <a:p>
            <a:pPr>
              <a:lnSpc>
                <a:spcPct val="90000"/>
              </a:lnSpc>
              <a:buFont typeface="Arial" pitchFamily="34" charset="0"/>
              <a:buNone/>
            </a:pPr>
            <a:endParaRPr lang="uk-UA" sz="3200" b="1" dirty="0" smtClean="0"/>
          </a:p>
          <a:p>
            <a:pPr>
              <a:lnSpc>
                <a:spcPct val="90000"/>
              </a:lnSpc>
              <a:buFont typeface="Arial" pitchFamily="34" charset="0"/>
              <a:buNone/>
            </a:pPr>
            <a:r>
              <a:rPr lang="uk-UA" sz="3200" b="1" dirty="0" smtClean="0">
                <a:solidFill>
                  <a:srgbClr val="FF0000"/>
                </a:solidFill>
              </a:rPr>
              <a:t>2. В польових умовах:</a:t>
            </a:r>
          </a:p>
          <a:p>
            <a:pPr>
              <a:lnSpc>
                <a:spcPct val="90000"/>
              </a:lnSpc>
              <a:buFont typeface="Arial" pitchFamily="34" charset="0"/>
              <a:buNone/>
            </a:pPr>
            <a:r>
              <a:rPr lang="uk-UA" sz="3200" b="1" dirty="0" smtClean="0"/>
              <a:t>     </a:t>
            </a:r>
            <a:r>
              <a:rPr lang="uk-UA" sz="3200" b="1" dirty="0" smtClean="0">
                <a:solidFill>
                  <a:srgbClr val="0033CC"/>
                </a:solidFill>
              </a:rPr>
              <a:t>- поза населеними пунктами;</a:t>
            </a:r>
          </a:p>
          <a:p>
            <a:pPr>
              <a:lnSpc>
                <a:spcPct val="90000"/>
              </a:lnSpc>
              <a:buFont typeface="Arial" pitchFamily="34" charset="0"/>
              <a:buNone/>
            </a:pPr>
            <a:r>
              <a:rPr lang="uk-UA" sz="3200" b="1" dirty="0" smtClean="0">
                <a:solidFill>
                  <a:srgbClr val="0033CC"/>
                </a:solidFill>
              </a:rPr>
              <a:t>     - у населених пунктах;</a:t>
            </a:r>
          </a:p>
          <a:p>
            <a:pPr>
              <a:lnSpc>
                <a:spcPct val="90000"/>
              </a:lnSpc>
              <a:buFont typeface="Arial" pitchFamily="34" charset="0"/>
              <a:buNone/>
            </a:pPr>
            <a:r>
              <a:rPr lang="uk-UA" sz="3200" b="1" dirty="0" smtClean="0">
                <a:solidFill>
                  <a:srgbClr val="0033CC"/>
                </a:solidFill>
              </a:rPr>
              <a:t>     - змішане;</a:t>
            </a:r>
          </a:p>
          <a:p>
            <a:pPr>
              <a:lnSpc>
                <a:spcPct val="90000"/>
              </a:lnSpc>
              <a:buFont typeface="Arial" pitchFamily="34" charset="0"/>
              <a:buNone/>
            </a:pPr>
            <a:r>
              <a:rPr lang="uk-UA" sz="3200" b="1" dirty="0" smtClean="0">
                <a:solidFill>
                  <a:srgbClr val="0033CC"/>
                </a:solidFill>
              </a:rPr>
              <a:t>     – у військових фортифікаційних спорудах.</a:t>
            </a:r>
            <a:r>
              <a:rPr lang="uk-UA" sz="3200" b="1" dirty="0" smtClean="0"/>
              <a:t> </a:t>
            </a:r>
            <a:endParaRPr lang="ru-RU" sz="3200" b="1" dirty="0" smtClean="0"/>
          </a:p>
        </p:txBody>
      </p:sp>
      <p:pic>
        <p:nvPicPr>
          <p:cNvPr id="75780" name="Рисунок 4"/>
          <p:cNvPicPr>
            <a:picLocks noChangeAspect="1"/>
          </p:cNvPicPr>
          <p:nvPr>
            <p:custDataLst>
              <p:tags r:id="rId1"/>
            </p:custDataLst>
          </p:nvPr>
        </p:nvPicPr>
        <p:blipFill>
          <a:blip r:embed="rId3"/>
          <a:srcRect/>
          <a:stretch>
            <a:fillRect/>
          </a:stretch>
        </p:blipFill>
        <p:spPr bwMode="auto">
          <a:xfrm>
            <a:off x="0" y="0"/>
            <a:ext cx="1341438"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785786" y="1524000"/>
            <a:ext cx="8072494" cy="5119710"/>
          </a:xfrm>
        </p:spPr>
        <p:txBody>
          <a:bodyPr/>
          <a:lstStyle/>
          <a:p>
            <a:r>
              <a:rPr lang="ru-RU" b="1" dirty="0" err="1" smtClean="0">
                <a:solidFill>
                  <a:srgbClr val="002060"/>
                </a:solidFill>
              </a:rPr>
              <a:t>Розрізняють</a:t>
            </a:r>
            <a:r>
              <a:rPr lang="ru-RU" b="1" dirty="0" smtClean="0">
                <a:solidFill>
                  <a:srgbClr val="002060"/>
                </a:solidFill>
              </a:rPr>
              <a:t> </a:t>
            </a:r>
            <a:r>
              <a:rPr lang="ru-RU" b="1" dirty="0" err="1" smtClean="0">
                <a:solidFill>
                  <a:srgbClr val="002060"/>
                </a:solidFill>
              </a:rPr>
              <a:t>казармине</a:t>
            </a:r>
            <a:r>
              <a:rPr lang="ru-RU" b="1" dirty="0" smtClean="0">
                <a:solidFill>
                  <a:srgbClr val="002060"/>
                </a:solidFill>
              </a:rPr>
              <a:t> та </a:t>
            </a:r>
            <a:r>
              <a:rPr lang="ru-RU" b="1" dirty="0" err="1" smtClean="0">
                <a:solidFill>
                  <a:srgbClr val="002060"/>
                </a:solidFill>
              </a:rPr>
              <a:t>польове</a:t>
            </a:r>
            <a:r>
              <a:rPr lang="ru-RU" b="1" dirty="0" smtClean="0">
                <a:solidFill>
                  <a:srgbClr val="002060"/>
                </a:solidFill>
              </a:rPr>
              <a:t> </a:t>
            </a:r>
            <a:r>
              <a:rPr lang="ru-RU" b="1" dirty="0" err="1" smtClean="0">
                <a:solidFill>
                  <a:srgbClr val="002060"/>
                </a:solidFill>
              </a:rPr>
              <a:t>розташування</a:t>
            </a:r>
            <a:r>
              <a:rPr lang="ru-RU" b="1" dirty="0" smtClean="0">
                <a:solidFill>
                  <a:srgbClr val="002060"/>
                </a:solidFill>
              </a:rPr>
              <a:t> </a:t>
            </a:r>
            <a:r>
              <a:rPr lang="ru-RU" b="1" dirty="0" err="1" smtClean="0">
                <a:solidFill>
                  <a:srgbClr val="002060"/>
                </a:solidFill>
              </a:rPr>
              <a:t>військ</a:t>
            </a:r>
            <a:r>
              <a:rPr lang="ru-RU" b="1" dirty="0" smtClean="0">
                <a:solidFill>
                  <a:srgbClr val="002060"/>
                </a:solidFill>
              </a:rPr>
              <a:t>. Для </a:t>
            </a:r>
            <a:r>
              <a:rPr lang="ru-RU" b="1" dirty="0" err="1" smtClean="0">
                <a:solidFill>
                  <a:srgbClr val="002060"/>
                </a:solidFill>
              </a:rPr>
              <a:t>завдань</a:t>
            </a:r>
            <a:r>
              <a:rPr lang="ru-RU" b="1" dirty="0" smtClean="0">
                <a:solidFill>
                  <a:srgbClr val="002060"/>
                </a:solidFill>
              </a:rPr>
              <a:t> </a:t>
            </a:r>
            <a:r>
              <a:rPr lang="ru-RU" b="1" dirty="0" err="1" smtClean="0">
                <a:solidFill>
                  <a:srgbClr val="002060"/>
                </a:solidFill>
              </a:rPr>
              <a:t>медичної</a:t>
            </a:r>
            <a:r>
              <a:rPr lang="ru-RU" b="1" dirty="0" smtClean="0">
                <a:solidFill>
                  <a:srgbClr val="002060"/>
                </a:solidFill>
              </a:rPr>
              <a:t> </a:t>
            </a:r>
            <a:r>
              <a:rPr lang="ru-RU" b="1" dirty="0" err="1" smtClean="0">
                <a:solidFill>
                  <a:srgbClr val="002060"/>
                </a:solidFill>
              </a:rPr>
              <a:t>служби</a:t>
            </a:r>
            <a:r>
              <a:rPr lang="ru-RU" b="1" dirty="0" smtClean="0">
                <a:solidFill>
                  <a:srgbClr val="002060"/>
                </a:solidFill>
              </a:rPr>
              <a:t> </a:t>
            </a:r>
            <a:r>
              <a:rPr lang="ru-RU" b="1" dirty="0" err="1" smtClean="0">
                <a:solidFill>
                  <a:srgbClr val="002060"/>
                </a:solidFill>
              </a:rPr>
              <a:t>належить</a:t>
            </a:r>
            <a:r>
              <a:rPr lang="ru-RU" b="1" dirty="0" smtClean="0">
                <a:solidFill>
                  <a:srgbClr val="002060"/>
                </a:solidFill>
              </a:rPr>
              <a:t> </a:t>
            </a:r>
            <a:r>
              <a:rPr lang="ru-RU" b="1" dirty="0" err="1" smtClean="0">
                <a:solidFill>
                  <a:srgbClr val="002060"/>
                </a:solidFill>
              </a:rPr>
              <a:t>вибір</a:t>
            </a:r>
            <a:r>
              <a:rPr lang="ru-RU" b="1" dirty="0" smtClean="0">
                <a:solidFill>
                  <a:srgbClr val="002060"/>
                </a:solidFill>
              </a:rPr>
              <a:t> </a:t>
            </a:r>
            <a:r>
              <a:rPr lang="ru-RU" b="1" dirty="0" err="1" smtClean="0">
                <a:solidFill>
                  <a:srgbClr val="002060"/>
                </a:solidFill>
              </a:rPr>
              <a:t>ділянки</a:t>
            </a:r>
            <a:r>
              <a:rPr lang="ru-RU" b="1" dirty="0" smtClean="0">
                <a:solidFill>
                  <a:srgbClr val="002060"/>
                </a:solidFill>
              </a:rPr>
              <a:t> </a:t>
            </a:r>
            <a:r>
              <a:rPr lang="ru-RU" b="1" dirty="0" err="1" smtClean="0">
                <a:solidFill>
                  <a:srgbClr val="002060"/>
                </a:solidFill>
              </a:rPr>
              <a:t>під</a:t>
            </a:r>
            <a:r>
              <a:rPr lang="ru-RU" b="1" dirty="0" smtClean="0">
                <a:solidFill>
                  <a:srgbClr val="002060"/>
                </a:solidFill>
              </a:rPr>
              <a:t> </a:t>
            </a:r>
            <a:r>
              <a:rPr lang="ru-RU" b="1" dirty="0" err="1" smtClean="0">
                <a:solidFill>
                  <a:srgbClr val="002060"/>
                </a:solidFill>
              </a:rPr>
              <a:t>планування</a:t>
            </a:r>
            <a:r>
              <a:rPr lang="ru-RU" b="1" dirty="0" smtClean="0">
                <a:solidFill>
                  <a:srgbClr val="002060"/>
                </a:solidFill>
              </a:rPr>
              <a:t> табору </a:t>
            </a:r>
            <a:r>
              <a:rPr lang="ru-RU" b="1" dirty="0" err="1" smtClean="0">
                <a:solidFill>
                  <a:srgbClr val="002060"/>
                </a:solidFill>
              </a:rPr>
              <a:t>і</a:t>
            </a:r>
            <a:r>
              <a:rPr lang="ru-RU" b="1" dirty="0" smtClean="0">
                <a:solidFill>
                  <a:srgbClr val="002060"/>
                </a:solidFill>
              </a:rPr>
              <a:t> </a:t>
            </a:r>
            <a:r>
              <a:rPr lang="ru-RU" b="1" dirty="0" err="1" smtClean="0">
                <a:solidFill>
                  <a:srgbClr val="002060"/>
                </a:solidFill>
              </a:rPr>
              <a:t>оцінка</a:t>
            </a:r>
            <a:r>
              <a:rPr lang="ru-RU" b="1" dirty="0" smtClean="0">
                <a:solidFill>
                  <a:srgbClr val="002060"/>
                </a:solidFill>
              </a:rPr>
              <a:t> </a:t>
            </a:r>
            <a:r>
              <a:rPr lang="ru-RU" b="1" dirty="0" err="1" smtClean="0">
                <a:solidFill>
                  <a:srgbClr val="002060"/>
                </a:solidFill>
              </a:rPr>
              <a:t>перебування</a:t>
            </a:r>
            <a:r>
              <a:rPr lang="ru-RU" b="1" dirty="0" smtClean="0">
                <a:solidFill>
                  <a:srgbClr val="002060"/>
                </a:solidFill>
              </a:rPr>
              <a:t> </a:t>
            </a:r>
            <a:r>
              <a:rPr lang="ru-RU" b="1" dirty="0" err="1" smtClean="0">
                <a:solidFill>
                  <a:srgbClr val="002060"/>
                </a:solidFill>
              </a:rPr>
              <a:t>особового</a:t>
            </a:r>
            <a:r>
              <a:rPr lang="ru-RU" b="1" dirty="0" smtClean="0">
                <a:solidFill>
                  <a:srgbClr val="002060"/>
                </a:solidFill>
              </a:rPr>
              <a:t> складу в </a:t>
            </a:r>
            <a:r>
              <a:rPr lang="ru-RU" b="1" dirty="0" err="1" smtClean="0">
                <a:solidFill>
                  <a:srgbClr val="002060"/>
                </a:solidFill>
              </a:rPr>
              <a:t>польових</a:t>
            </a:r>
            <a:r>
              <a:rPr lang="ru-RU" b="1" dirty="0" smtClean="0">
                <a:solidFill>
                  <a:srgbClr val="002060"/>
                </a:solidFill>
              </a:rPr>
              <a:t> </a:t>
            </a:r>
            <a:r>
              <a:rPr lang="ru-RU" b="1" dirty="0" err="1" smtClean="0">
                <a:solidFill>
                  <a:srgbClr val="002060"/>
                </a:solidFill>
              </a:rPr>
              <a:t>спорудах</a:t>
            </a:r>
            <a:r>
              <a:rPr lang="ru-RU" b="1" dirty="0" smtClean="0">
                <a:solidFill>
                  <a:srgbClr val="002060"/>
                </a:solidFill>
              </a:rPr>
              <a:t>. </a:t>
            </a:r>
            <a:r>
              <a:rPr lang="ru-RU" b="1" dirty="0" err="1" smtClean="0">
                <a:solidFill>
                  <a:srgbClr val="002060"/>
                </a:solidFill>
              </a:rPr>
              <a:t>Нижче</a:t>
            </a:r>
            <a:r>
              <a:rPr lang="ru-RU" b="1" dirty="0" smtClean="0">
                <a:solidFill>
                  <a:srgbClr val="002060"/>
                </a:solidFill>
              </a:rPr>
              <a:t> на наводимо методику контролю за </a:t>
            </a:r>
            <a:r>
              <a:rPr lang="ru-RU" b="1" dirty="0" err="1" smtClean="0">
                <a:solidFill>
                  <a:srgbClr val="002060"/>
                </a:solidFill>
              </a:rPr>
              <a:t>перебуванням</a:t>
            </a:r>
            <a:r>
              <a:rPr lang="ru-RU" b="1" dirty="0" smtClean="0">
                <a:solidFill>
                  <a:srgbClr val="002060"/>
                </a:solidFill>
              </a:rPr>
              <a:t> </a:t>
            </a:r>
            <a:r>
              <a:rPr lang="ru-RU" b="1" dirty="0" err="1" smtClean="0">
                <a:solidFill>
                  <a:srgbClr val="002060"/>
                </a:solidFill>
              </a:rPr>
              <a:t>військовослужбовців</a:t>
            </a:r>
            <a:r>
              <a:rPr lang="ru-RU" b="1" dirty="0" smtClean="0">
                <a:solidFill>
                  <a:srgbClr val="002060"/>
                </a:solidFill>
              </a:rPr>
              <a:t> у </a:t>
            </a:r>
            <a:r>
              <a:rPr lang="ru-RU" b="1" dirty="0" err="1" smtClean="0">
                <a:solidFill>
                  <a:srgbClr val="002060"/>
                </a:solidFill>
              </a:rPr>
              <a:t>польових</a:t>
            </a:r>
            <a:r>
              <a:rPr lang="ru-RU" b="1" dirty="0" smtClean="0">
                <a:solidFill>
                  <a:srgbClr val="002060"/>
                </a:solidFill>
              </a:rPr>
              <a:t> </a:t>
            </a:r>
            <a:r>
              <a:rPr lang="ru-RU" b="1" dirty="0" err="1" smtClean="0">
                <a:solidFill>
                  <a:srgbClr val="002060"/>
                </a:solidFill>
              </a:rPr>
              <a:t>гарматизованих</a:t>
            </a:r>
            <a:r>
              <a:rPr lang="ru-RU" b="1" dirty="0" smtClean="0">
                <a:solidFill>
                  <a:srgbClr val="002060"/>
                </a:solidFill>
              </a:rPr>
              <a:t> </a:t>
            </a:r>
            <a:r>
              <a:rPr lang="ru-RU" b="1" dirty="0" err="1" smtClean="0">
                <a:solidFill>
                  <a:srgbClr val="002060"/>
                </a:solidFill>
              </a:rPr>
              <a:t>сховищах</a:t>
            </a:r>
            <a:r>
              <a:rPr lang="ru-RU" b="1" dirty="0" smtClean="0">
                <a:solidFill>
                  <a:srgbClr val="002060"/>
                </a:solidFill>
              </a:rPr>
              <a:t>. </a:t>
            </a:r>
            <a:r>
              <a:rPr lang="ru-RU" b="1" dirty="0" err="1" smtClean="0">
                <a:solidFill>
                  <a:srgbClr val="002060"/>
                </a:solidFill>
              </a:rPr>
              <a:t>Сховища</a:t>
            </a:r>
            <a:r>
              <a:rPr lang="ru-RU" b="1" dirty="0" smtClean="0">
                <a:solidFill>
                  <a:srgbClr val="002060"/>
                </a:solidFill>
              </a:rPr>
              <a:t> – </a:t>
            </a:r>
            <a:r>
              <a:rPr lang="ru-RU" b="1" dirty="0" err="1" smtClean="0">
                <a:solidFill>
                  <a:srgbClr val="002060"/>
                </a:solidFill>
              </a:rPr>
              <a:t>колективний</a:t>
            </a:r>
            <a:r>
              <a:rPr lang="ru-RU" b="1" dirty="0" smtClean="0">
                <a:solidFill>
                  <a:srgbClr val="002060"/>
                </a:solidFill>
              </a:rPr>
              <a:t> </a:t>
            </a:r>
            <a:r>
              <a:rPr lang="ru-RU" b="1" dirty="0" err="1" smtClean="0">
                <a:solidFill>
                  <a:srgbClr val="002060"/>
                </a:solidFill>
              </a:rPr>
              <a:t>засіб</a:t>
            </a:r>
            <a:r>
              <a:rPr lang="ru-RU" b="1" dirty="0" smtClean="0">
                <a:solidFill>
                  <a:srgbClr val="002060"/>
                </a:solidFill>
              </a:rPr>
              <a:t> </a:t>
            </a:r>
            <a:r>
              <a:rPr lang="ru-RU" b="1" dirty="0" err="1" smtClean="0">
                <a:solidFill>
                  <a:srgbClr val="002060"/>
                </a:solidFill>
              </a:rPr>
              <a:t>захисту</a:t>
            </a:r>
            <a:r>
              <a:rPr lang="ru-RU" b="1" dirty="0" smtClean="0">
                <a:solidFill>
                  <a:srgbClr val="002060"/>
                </a:solidFill>
              </a:rPr>
              <a:t> </a:t>
            </a:r>
            <a:r>
              <a:rPr lang="ru-RU" b="1" dirty="0" err="1" smtClean="0">
                <a:solidFill>
                  <a:srgbClr val="002060"/>
                </a:solidFill>
              </a:rPr>
              <a:t>військовослужбовців</a:t>
            </a:r>
            <a:r>
              <a:rPr lang="ru-RU" b="1" dirty="0" smtClean="0">
                <a:solidFill>
                  <a:srgbClr val="002060"/>
                </a:solidFill>
              </a:rPr>
              <a:t> </a:t>
            </a:r>
            <a:r>
              <a:rPr lang="ru-RU" b="1" dirty="0" err="1" smtClean="0">
                <a:solidFill>
                  <a:srgbClr val="002060"/>
                </a:solidFill>
              </a:rPr>
              <a:t>від</a:t>
            </a:r>
            <a:r>
              <a:rPr lang="ru-RU" b="1" dirty="0" smtClean="0">
                <a:solidFill>
                  <a:srgbClr val="002060"/>
                </a:solidFill>
              </a:rPr>
              <a:t> </a:t>
            </a:r>
            <a:r>
              <a:rPr lang="ru-RU" b="1" dirty="0" err="1" smtClean="0">
                <a:solidFill>
                  <a:srgbClr val="002060"/>
                </a:solidFill>
              </a:rPr>
              <a:t>несприятливих</a:t>
            </a:r>
            <a:r>
              <a:rPr lang="ru-RU" b="1" dirty="0" smtClean="0">
                <a:solidFill>
                  <a:srgbClr val="002060"/>
                </a:solidFill>
              </a:rPr>
              <a:t> </a:t>
            </a:r>
            <a:r>
              <a:rPr lang="ru-RU" b="1" dirty="0" err="1" smtClean="0">
                <a:solidFill>
                  <a:srgbClr val="002060"/>
                </a:solidFill>
              </a:rPr>
              <a:t>факторів</a:t>
            </a:r>
            <a:r>
              <a:rPr lang="ru-RU" b="1" dirty="0" smtClean="0">
                <a:solidFill>
                  <a:srgbClr val="002060"/>
                </a:solidFill>
              </a:rPr>
              <a:t> у </a:t>
            </a:r>
            <a:r>
              <a:rPr lang="ru-RU" b="1" dirty="0" err="1" smtClean="0">
                <a:solidFill>
                  <a:srgbClr val="002060"/>
                </a:solidFill>
              </a:rPr>
              <a:t>бойовій</a:t>
            </a:r>
            <a:r>
              <a:rPr lang="ru-RU" b="1" dirty="0" smtClean="0">
                <a:solidFill>
                  <a:srgbClr val="002060"/>
                </a:solidFill>
              </a:rPr>
              <a:t> </a:t>
            </a:r>
            <a:r>
              <a:rPr lang="ru-RU" b="1" dirty="0" err="1" smtClean="0">
                <a:solidFill>
                  <a:srgbClr val="002060"/>
                </a:solidFill>
              </a:rPr>
              <a:t>обстановці</a:t>
            </a:r>
            <a:r>
              <a:rPr lang="ru-RU" b="1" dirty="0" smtClean="0">
                <a:solidFill>
                  <a:srgbClr val="002060"/>
                </a:solidFill>
              </a:rPr>
              <a:t>.</a:t>
            </a:r>
          </a:p>
          <a:p>
            <a:r>
              <a:rPr lang="ru-RU" b="1" dirty="0" err="1" smtClean="0">
                <a:solidFill>
                  <a:srgbClr val="002060"/>
                </a:solidFill>
              </a:rPr>
              <a:t>Сховище</a:t>
            </a:r>
            <a:r>
              <a:rPr lang="ru-RU" b="1" dirty="0" smtClean="0">
                <a:solidFill>
                  <a:srgbClr val="002060"/>
                </a:solidFill>
              </a:rPr>
              <a:t> </a:t>
            </a:r>
            <a:r>
              <a:rPr lang="ru-RU" b="1" dirty="0" err="1" smtClean="0">
                <a:solidFill>
                  <a:srgbClr val="002060"/>
                </a:solidFill>
              </a:rPr>
              <a:t>складається</a:t>
            </a:r>
            <a:r>
              <a:rPr lang="ru-RU" b="1" dirty="0" smtClean="0">
                <a:solidFill>
                  <a:srgbClr val="002060"/>
                </a:solidFill>
              </a:rPr>
              <a:t> </a:t>
            </a:r>
            <a:r>
              <a:rPr lang="ru-RU" b="1" dirty="0" err="1" smtClean="0">
                <a:solidFill>
                  <a:srgbClr val="002060"/>
                </a:solidFill>
              </a:rPr>
              <a:t>з</a:t>
            </a:r>
            <a:r>
              <a:rPr lang="ru-RU" b="1" dirty="0" smtClean="0">
                <a:solidFill>
                  <a:srgbClr val="002060"/>
                </a:solidFill>
              </a:rPr>
              <a:t> основного </a:t>
            </a:r>
            <a:endParaRPr lang="ru-RU" b="1" dirty="0">
              <a:solidFill>
                <a:srgbClr val="002060"/>
              </a:solidFill>
            </a:endParaRPr>
          </a:p>
        </p:txBody>
      </p:sp>
      <p:sp>
        <p:nvSpPr>
          <p:cNvPr id="3" name="Заголовок 2"/>
          <p:cNvSpPr>
            <a:spLocks noGrp="1"/>
          </p:cNvSpPr>
          <p:nvPr>
            <p:ph type="title"/>
          </p:nvPr>
        </p:nvSpPr>
        <p:spPr/>
        <p:txBody>
          <a:bodyPr>
            <a:normAutofit fontScale="90000"/>
          </a:bodyPr>
          <a:lstStyle/>
          <a:p>
            <a:pPr algn="ctr"/>
            <a:r>
              <a:rPr lang="uk-UA" dirty="0" smtClean="0">
                <a:solidFill>
                  <a:srgbClr val="002060"/>
                </a:solidFill>
              </a:rPr>
              <a:t>Військово-польове розміщення військовослужбовців</a:t>
            </a:r>
            <a:endParaRPr lang="ru-RU" dirty="0">
              <a:solidFill>
                <a:srgbClr val="002060"/>
              </a:solidFill>
            </a:endParaRPr>
          </a:p>
        </p:txBody>
      </p:sp>
      <p:pic>
        <p:nvPicPr>
          <p:cNvPr id="4" name="Рисунок 4"/>
          <p:cNvPicPr>
            <a:picLocks noChangeAspect="1"/>
          </p:cNvPicPr>
          <p:nvPr>
            <p:custDataLst>
              <p:tags r:id="rId1"/>
            </p:custDataLst>
          </p:nvPr>
        </p:nvPicPr>
        <p:blipFill>
          <a:blip r:embed="rId3"/>
          <a:srcRect/>
          <a:stretch>
            <a:fillRect/>
          </a:stretch>
        </p:blipFill>
        <p:spPr bwMode="auto">
          <a:xfrm>
            <a:off x="-214346" y="0"/>
            <a:ext cx="1290638"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00034" y="0"/>
            <a:ext cx="8286808" cy="6500834"/>
          </a:xfrm>
        </p:spPr>
        <p:txBody>
          <a:bodyPr/>
          <a:lstStyle/>
          <a:p>
            <a:endParaRPr lang="ru-RU" b="1" dirty="0" smtClean="0">
              <a:solidFill>
                <a:srgbClr val="002060"/>
              </a:solidFill>
            </a:endParaRPr>
          </a:p>
          <a:p>
            <a:r>
              <a:rPr lang="ru-RU" b="1" dirty="0" err="1" smtClean="0">
                <a:solidFill>
                  <a:srgbClr val="002060"/>
                </a:solidFill>
              </a:rPr>
              <a:t>Сховище</a:t>
            </a:r>
            <a:r>
              <a:rPr lang="ru-RU" b="1" dirty="0" smtClean="0">
                <a:solidFill>
                  <a:srgbClr val="002060"/>
                </a:solidFill>
              </a:rPr>
              <a:t> </a:t>
            </a:r>
            <a:r>
              <a:rPr lang="ru-RU" b="1" dirty="0" err="1" smtClean="0">
                <a:solidFill>
                  <a:srgbClr val="002060"/>
                </a:solidFill>
              </a:rPr>
              <a:t>складається</a:t>
            </a:r>
            <a:r>
              <a:rPr lang="ru-RU" b="1" dirty="0" smtClean="0">
                <a:solidFill>
                  <a:srgbClr val="002060"/>
                </a:solidFill>
              </a:rPr>
              <a:t> </a:t>
            </a:r>
            <a:r>
              <a:rPr lang="ru-RU" b="1" dirty="0" err="1" smtClean="0">
                <a:solidFill>
                  <a:srgbClr val="002060"/>
                </a:solidFill>
              </a:rPr>
              <a:t>з</a:t>
            </a:r>
            <a:r>
              <a:rPr lang="ru-RU" b="1" dirty="0" smtClean="0">
                <a:solidFill>
                  <a:srgbClr val="002060"/>
                </a:solidFill>
              </a:rPr>
              <a:t> основного </a:t>
            </a:r>
            <a:r>
              <a:rPr lang="ru-RU" b="1" dirty="0" err="1" smtClean="0">
                <a:solidFill>
                  <a:srgbClr val="002060"/>
                </a:solidFill>
              </a:rPr>
              <a:t>приміщення</a:t>
            </a:r>
            <a:r>
              <a:rPr lang="ru-RU" b="1" dirty="0" smtClean="0">
                <a:solidFill>
                  <a:srgbClr val="002060"/>
                </a:solidFill>
              </a:rPr>
              <a:t> </a:t>
            </a:r>
            <a:r>
              <a:rPr lang="ru-RU" b="1" dirty="0" err="1" smtClean="0">
                <a:solidFill>
                  <a:srgbClr val="002060"/>
                </a:solidFill>
              </a:rPr>
              <a:t>задовжки</a:t>
            </a:r>
            <a:r>
              <a:rPr lang="ru-RU" b="1" dirty="0" smtClean="0">
                <a:solidFill>
                  <a:srgbClr val="002060"/>
                </a:solidFill>
              </a:rPr>
              <a:t> 4-6м., </a:t>
            </a:r>
            <a:r>
              <a:rPr lang="ru-RU" b="1" dirty="0" err="1" smtClean="0">
                <a:solidFill>
                  <a:srgbClr val="002060"/>
                </a:solidFill>
              </a:rPr>
              <a:t>завширшки</a:t>
            </a:r>
            <a:r>
              <a:rPr lang="ru-RU" b="1" dirty="0" smtClean="0">
                <a:solidFill>
                  <a:srgbClr val="002060"/>
                </a:solidFill>
              </a:rPr>
              <a:t> 0,9-1,9м. </a:t>
            </a:r>
            <a:r>
              <a:rPr lang="ru-RU" b="1" dirty="0" err="1" smtClean="0">
                <a:solidFill>
                  <a:srgbClr val="002060"/>
                </a:solidFill>
              </a:rPr>
              <a:t>і</a:t>
            </a:r>
            <a:r>
              <a:rPr lang="ru-RU" b="1" dirty="0" smtClean="0">
                <a:solidFill>
                  <a:srgbClr val="002060"/>
                </a:solidFill>
              </a:rPr>
              <a:t> </a:t>
            </a:r>
            <a:r>
              <a:rPr lang="ru-RU" b="1" dirty="0" err="1" smtClean="0">
                <a:solidFill>
                  <a:srgbClr val="002060"/>
                </a:solidFill>
              </a:rPr>
              <a:t>заввишки</a:t>
            </a:r>
            <a:r>
              <a:rPr lang="ru-RU" b="1" dirty="0" smtClean="0">
                <a:solidFill>
                  <a:srgbClr val="002060"/>
                </a:solidFill>
              </a:rPr>
              <a:t> 1,6-22,1м. у </a:t>
            </a:r>
            <a:r>
              <a:rPr lang="ru-RU" b="1" dirty="0" err="1" smtClean="0">
                <a:solidFill>
                  <a:srgbClr val="002060"/>
                </a:solidFill>
              </a:rPr>
              <a:t>середині</a:t>
            </a:r>
            <a:r>
              <a:rPr lang="ru-RU" b="1" dirty="0" smtClean="0">
                <a:solidFill>
                  <a:srgbClr val="002060"/>
                </a:solidFill>
              </a:rPr>
              <a:t> </a:t>
            </a:r>
            <a:r>
              <a:rPr lang="ru-RU" b="1" dirty="0" err="1" smtClean="0">
                <a:solidFill>
                  <a:srgbClr val="002060"/>
                </a:solidFill>
              </a:rPr>
              <a:t>сховища</a:t>
            </a:r>
            <a:r>
              <a:rPr lang="ru-RU" b="1" dirty="0" smtClean="0">
                <a:solidFill>
                  <a:srgbClr val="002060"/>
                </a:solidFill>
              </a:rPr>
              <a:t> </a:t>
            </a:r>
            <a:r>
              <a:rPr lang="ru-RU" b="1" dirty="0" err="1" smtClean="0">
                <a:solidFill>
                  <a:srgbClr val="002060"/>
                </a:solidFill>
              </a:rPr>
              <a:t>установлюють</a:t>
            </a:r>
            <a:r>
              <a:rPr lang="ru-RU" b="1" dirty="0" smtClean="0">
                <a:solidFill>
                  <a:srgbClr val="002060"/>
                </a:solidFill>
              </a:rPr>
              <a:t> </a:t>
            </a:r>
            <a:r>
              <a:rPr lang="ru-RU" b="1" dirty="0" err="1" smtClean="0">
                <a:solidFill>
                  <a:srgbClr val="002060"/>
                </a:solidFill>
              </a:rPr>
              <a:t>фільтровентиляції</a:t>
            </a:r>
            <a:r>
              <a:rPr lang="ru-RU" b="1" dirty="0" smtClean="0">
                <a:solidFill>
                  <a:srgbClr val="002060"/>
                </a:solidFill>
              </a:rPr>
              <a:t>, агрегат, </a:t>
            </a:r>
            <a:r>
              <a:rPr lang="ru-RU" b="1" dirty="0" err="1" smtClean="0">
                <a:solidFill>
                  <a:srgbClr val="002060"/>
                </a:solidFill>
              </a:rPr>
              <a:t>опалювальний</a:t>
            </a:r>
            <a:r>
              <a:rPr lang="ru-RU" b="1" dirty="0" smtClean="0">
                <a:solidFill>
                  <a:srgbClr val="002060"/>
                </a:solidFill>
              </a:rPr>
              <a:t> </a:t>
            </a:r>
            <a:r>
              <a:rPr lang="ru-RU" b="1" dirty="0" err="1" smtClean="0">
                <a:solidFill>
                  <a:srgbClr val="002060"/>
                </a:solidFill>
              </a:rPr>
              <a:t>прилад</a:t>
            </a:r>
            <a:r>
              <a:rPr lang="ru-RU" b="1" dirty="0" smtClean="0">
                <a:solidFill>
                  <a:srgbClr val="002060"/>
                </a:solidFill>
              </a:rPr>
              <a:t> </a:t>
            </a:r>
            <a:r>
              <a:rPr lang="ru-RU" b="1" dirty="0" err="1" smtClean="0">
                <a:solidFill>
                  <a:srgbClr val="002060"/>
                </a:solidFill>
              </a:rPr>
              <a:t>і</a:t>
            </a:r>
            <a:r>
              <a:rPr lang="ru-RU" b="1" dirty="0" smtClean="0">
                <a:solidFill>
                  <a:srgbClr val="002060"/>
                </a:solidFill>
              </a:rPr>
              <a:t> </a:t>
            </a:r>
            <a:r>
              <a:rPr lang="ru-RU" b="1" dirty="0" err="1" smtClean="0">
                <a:solidFill>
                  <a:srgbClr val="002060"/>
                </a:solidFill>
              </a:rPr>
              <a:t>побутове</a:t>
            </a:r>
            <a:r>
              <a:rPr lang="ru-RU" b="1" dirty="0" smtClean="0">
                <a:solidFill>
                  <a:srgbClr val="002060"/>
                </a:solidFill>
              </a:rPr>
              <a:t> </a:t>
            </a:r>
            <a:r>
              <a:rPr lang="ru-RU" b="1" dirty="0" err="1" smtClean="0">
                <a:solidFill>
                  <a:srgbClr val="002060"/>
                </a:solidFill>
              </a:rPr>
              <a:t>обладнання</a:t>
            </a:r>
            <a:r>
              <a:rPr lang="ru-RU" b="1" dirty="0" smtClean="0">
                <a:solidFill>
                  <a:srgbClr val="002060"/>
                </a:solidFill>
              </a:rPr>
              <a:t>. За типом </a:t>
            </a:r>
            <a:r>
              <a:rPr lang="ru-RU" b="1" dirty="0" err="1" smtClean="0">
                <a:solidFill>
                  <a:srgbClr val="002060"/>
                </a:solidFill>
              </a:rPr>
              <a:t>повітропостачання</a:t>
            </a:r>
            <a:r>
              <a:rPr lang="ru-RU" b="1" dirty="0" smtClean="0">
                <a:solidFill>
                  <a:srgbClr val="002060"/>
                </a:solidFill>
              </a:rPr>
              <a:t> </a:t>
            </a:r>
            <a:r>
              <a:rPr lang="ru-RU" b="1" dirty="0" err="1" smtClean="0">
                <a:solidFill>
                  <a:srgbClr val="002060"/>
                </a:solidFill>
              </a:rPr>
              <a:t>сховища</a:t>
            </a:r>
            <a:r>
              <a:rPr lang="ru-RU" b="1" dirty="0" smtClean="0">
                <a:solidFill>
                  <a:srgbClr val="002060"/>
                </a:solidFill>
              </a:rPr>
              <a:t> </a:t>
            </a:r>
            <a:r>
              <a:rPr lang="ru-RU" b="1" dirty="0" err="1" smtClean="0">
                <a:solidFill>
                  <a:srgbClr val="002060"/>
                </a:solidFill>
              </a:rPr>
              <a:t>поділять</a:t>
            </a:r>
            <a:r>
              <a:rPr lang="ru-RU" b="1" dirty="0" smtClean="0">
                <a:solidFill>
                  <a:srgbClr val="002060"/>
                </a:solidFill>
              </a:rPr>
              <a:t>:</a:t>
            </a:r>
          </a:p>
          <a:p>
            <a:r>
              <a:rPr lang="ru-RU" b="1" dirty="0" smtClean="0">
                <a:solidFill>
                  <a:srgbClr val="002060"/>
                </a:solidFill>
              </a:rPr>
              <a:t>1. </a:t>
            </a:r>
            <a:r>
              <a:rPr lang="ru-RU" b="1" dirty="0" err="1" smtClean="0">
                <a:solidFill>
                  <a:srgbClr val="002060"/>
                </a:solidFill>
              </a:rPr>
              <a:t>вентильовані</a:t>
            </a:r>
            <a:r>
              <a:rPr lang="ru-RU" b="1" dirty="0" smtClean="0">
                <a:solidFill>
                  <a:srgbClr val="002060"/>
                </a:solidFill>
              </a:rPr>
              <a:t>,</a:t>
            </a:r>
          </a:p>
          <a:p>
            <a:r>
              <a:rPr lang="ru-RU" b="1" dirty="0" smtClean="0">
                <a:solidFill>
                  <a:srgbClr val="002060"/>
                </a:solidFill>
              </a:rPr>
              <a:t>2. </a:t>
            </a:r>
            <a:r>
              <a:rPr lang="ru-RU" b="1" dirty="0" err="1" smtClean="0">
                <a:solidFill>
                  <a:srgbClr val="002060"/>
                </a:solidFill>
              </a:rPr>
              <a:t>з</a:t>
            </a:r>
            <a:r>
              <a:rPr lang="ru-RU" b="1" dirty="0" smtClean="0">
                <a:solidFill>
                  <a:srgbClr val="002060"/>
                </a:solidFill>
              </a:rPr>
              <a:t> </a:t>
            </a:r>
            <a:r>
              <a:rPr lang="ru-RU" b="1" dirty="0" err="1" smtClean="0">
                <a:solidFill>
                  <a:srgbClr val="002060"/>
                </a:solidFill>
              </a:rPr>
              <a:t>регенерацією</a:t>
            </a:r>
            <a:endParaRPr lang="ru-RU" b="1" dirty="0" smtClean="0">
              <a:solidFill>
                <a:srgbClr val="002060"/>
              </a:solidFill>
            </a:endParaRPr>
          </a:p>
          <a:p>
            <a:r>
              <a:rPr lang="ru-RU" b="1" dirty="0" smtClean="0">
                <a:solidFill>
                  <a:srgbClr val="002060"/>
                </a:solidFill>
              </a:rPr>
              <a:t> </a:t>
            </a:r>
            <a:r>
              <a:rPr lang="ru-RU" b="1" dirty="0" err="1" smtClean="0">
                <a:solidFill>
                  <a:srgbClr val="002060"/>
                </a:solidFill>
              </a:rPr>
              <a:t>повітря</a:t>
            </a:r>
            <a:endParaRPr lang="ru-RU" b="1" dirty="0" smtClean="0">
              <a:solidFill>
                <a:srgbClr val="002060"/>
              </a:solidFill>
            </a:endParaRPr>
          </a:p>
          <a:p>
            <a:r>
              <a:rPr lang="ru-RU" b="1" dirty="0" smtClean="0">
                <a:solidFill>
                  <a:srgbClr val="002060"/>
                </a:solidFill>
              </a:rPr>
              <a:t>3. </a:t>
            </a:r>
            <a:r>
              <a:rPr lang="ru-RU" b="1" dirty="0" err="1" smtClean="0">
                <a:solidFill>
                  <a:srgbClr val="002060"/>
                </a:solidFill>
              </a:rPr>
              <a:t>невентильовані</a:t>
            </a:r>
            <a:endParaRPr lang="ru-RU" b="1" dirty="0" smtClean="0">
              <a:solidFill>
                <a:srgbClr val="002060"/>
              </a:solidFill>
            </a:endParaRPr>
          </a:p>
          <a:p>
            <a:r>
              <a:rPr lang="ru-RU" b="1" dirty="0" smtClean="0">
                <a:solidFill>
                  <a:srgbClr val="002060"/>
                </a:solidFill>
              </a:rPr>
              <a:t>  </a:t>
            </a:r>
          </a:p>
          <a:p>
            <a:endParaRPr lang="ru-RU" b="1" dirty="0">
              <a:solidFill>
                <a:srgbClr val="002060"/>
              </a:solidFill>
            </a:endParaRPr>
          </a:p>
        </p:txBody>
      </p:sp>
      <p:sp>
        <p:nvSpPr>
          <p:cNvPr id="3" name="Заголовок 2"/>
          <p:cNvSpPr>
            <a:spLocks noGrp="1"/>
          </p:cNvSpPr>
          <p:nvPr>
            <p:ph type="title"/>
          </p:nvPr>
        </p:nvSpPr>
        <p:spPr>
          <a:xfrm>
            <a:off x="457200" y="-571528"/>
            <a:ext cx="8229600" cy="142876"/>
          </a:xfrm>
        </p:spPr>
        <p:txBody>
          <a:bodyPr>
            <a:normAutofit fontScale="90000"/>
          </a:bodyPr>
          <a:lstStyle/>
          <a:p>
            <a:endParaRPr lang="ru-RU" dirty="0"/>
          </a:p>
        </p:txBody>
      </p:sp>
      <p:pic>
        <p:nvPicPr>
          <p:cNvPr id="4" name="Рисунок 3" descr="image001.jpg"/>
          <p:cNvPicPr>
            <a:picLocks noChangeAspect="1"/>
          </p:cNvPicPr>
          <p:nvPr/>
        </p:nvPicPr>
        <p:blipFill>
          <a:blip r:embed="rId3"/>
          <a:stretch>
            <a:fillRect/>
          </a:stretch>
        </p:blipFill>
        <p:spPr>
          <a:xfrm>
            <a:off x="4572000" y="2928934"/>
            <a:ext cx="4572000" cy="3929066"/>
          </a:xfrm>
          <a:prstGeom prst="rect">
            <a:avLst/>
          </a:prstGeom>
        </p:spPr>
      </p:pic>
      <p:pic>
        <p:nvPicPr>
          <p:cNvPr id="5" name="Рисунок 4"/>
          <p:cNvPicPr>
            <a:picLocks noChangeAspect="1"/>
          </p:cNvPicPr>
          <p:nvPr>
            <p:custDataLst>
              <p:tags r:id="rId1"/>
            </p:custDataLst>
          </p:nvPr>
        </p:nvPicPr>
        <p:blipFill>
          <a:blip r:embed="rId4"/>
          <a:srcRect/>
          <a:stretch>
            <a:fillRect/>
          </a:stretch>
        </p:blipFill>
        <p:spPr bwMode="auto">
          <a:xfrm>
            <a:off x="-214346" y="0"/>
            <a:ext cx="1290638"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p_85741_9_gallerybig"/>
          <p:cNvPicPr>
            <a:picLocks noChangeAspect="1" noChangeArrowheads="1"/>
          </p:cNvPicPr>
          <p:nvPr/>
        </p:nvPicPr>
        <p:blipFill>
          <a:blip r:embed="rId3"/>
          <a:srcRect/>
          <a:stretch>
            <a:fillRect/>
          </a:stretch>
        </p:blipFill>
        <p:spPr bwMode="auto">
          <a:xfrm>
            <a:off x="4916488" y="836613"/>
            <a:ext cx="4032250" cy="2592387"/>
          </a:xfrm>
          <a:prstGeom prst="rect">
            <a:avLst/>
          </a:prstGeom>
          <a:noFill/>
          <a:ln w="9525">
            <a:noFill/>
            <a:miter lim="800000"/>
            <a:headEnd/>
            <a:tailEnd/>
          </a:ln>
        </p:spPr>
      </p:pic>
      <p:pic>
        <p:nvPicPr>
          <p:cNvPr id="76803" name="Picture 7" descr="DSC_0744"/>
          <p:cNvPicPr>
            <a:picLocks noChangeAspect="1" noChangeArrowheads="1"/>
          </p:cNvPicPr>
          <p:nvPr/>
        </p:nvPicPr>
        <p:blipFill>
          <a:blip r:embed="rId4"/>
          <a:srcRect/>
          <a:stretch>
            <a:fillRect/>
          </a:stretch>
        </p:blipFill>
        <p:spPr bwMode="auto">
          <a:xfrm>
            <a:off x="1187450" y="836613"/>
            <a:ext cx="3903663" cy="2592387"/>
          </a:xfrm>
          <a:prstGeom prst="rect">
            <a:avLst/>
          </a:prstGeom>
          <a:noFill/>
          <a:ln w="9525">
            <a:noFill/>
            <a:miter lim="800000"/>
            <a:headEnd/>
            <a:tailEnd/>
          </a:ln>
        </p:spPr>
      </p:pic>
      <p:pic>
        <p:nvPicPr>
          <p:cNvPr id="76804" name="Рисунок 4"/>
          <p:cNvPicPr>
            <a:picLocks noChangeAspect="1"/>
          </p:cNvPicPr>
          <p:nvPr>
            <p:custDataLst>
              <p:tags r:id="rId1"/>
            </p:custDataLst>
          </p:nvPr>
        </p:nvPicPr>
        <p:blipFill>
          <a:blip r:embed="rId5"/>
          <a:srcRect/>
          <a:stretch>
            <a:fillRect/>
          </a:stretch>
        </p:blipFill>
        <p:spPr bwMode="auto">
          <a:xfrm>
            <a:off x="0" y="0"/>
            <a:ext cx="1341438" cy="6858000"/>
          </a:xfrm>
          <a:prstGeom prst="rect">
            <a:avLst/>
          </a:prstGeom>
          <a:noFill/>
          <a:ln w="9525">
            <a:noFill/>
            <a:miter lim="800000"/>
            <a:headEnd/>
            <a:tailEnd/>
          </a:ln>
        </p:spPr>
      </p:pic>
      <p:pic>
        <p:nvPicPr>
          <p:cNvPr id="76805" name="Picture 9" descr="Предметы в тумбочке"/>
          <p:cNvPicPr>
            <a:picLocks noChangeAspect="1" noChangeArrowheads="1"/>
          </p:cNvPicPr>
          <p:nvPr/>
        </p:nvPicPr>
        <p:blipFill>
          <a:blip r:embed="rId6"/>
          <a:srcRect/>
          <a:stretch>
            <a:fillRect/>
          </a:stretch>
        </p:blipFill>
        <p:spPr bwMode="auto">
          <a:xfrm>
            <a:off x="6045200" y="3573463"/>
            <a:ext cx="2600325" cy="2951162"/>
          </a:xfrm>
          <a:prstGeom prst="rect">
            <a:avLst/>
          </a:prstGeom>
          <a:noFill/>
          <a:ln w="9525">
            <a:noFill/>
            <a:miter lim="800000"/>
            <a:headEnd/>
            <a:tailEnd/>
          </a:ln>
        </p:spPr>
      </p:pic>
      <p:sp>
        <p:nvSpPr>
          <p:cNvPr id="6" name="Скругленный прямоугольник 5"/>
          <p:cNvSpPr/>
          <p:nvPr/>
        </p:nvSpPr>
        <p:spPr>
          <a:xfrm>
            <a:off x="1258888" y="4429132"/>
            <a:ext cx="4681537" cy="2312981"/>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0000"/>
              </a:lnSpc>
              <a:defRPr/>
            </a:pPr>
            <a:r>
              <a:rPr lang="ru-RU" sz="2400" b="1" dirty="0">
                <a:solidFill>
                  <a:srgbClr val="FF0000"/>
                </a:solidFill>
                <a:latin typeface="Times New Roman" pitchFamily="18" charset="0"/>
                <a:cs typeface="Times New Roman" pitchFamily="18" charset="0"/>
              </a:rPr>
              <a:t>Закон </a:t>
            </a:r>
            <a:r>
              <a:rPr lang="ru-RU" sz="2400" b="1" dirty="0" err="1">
                <a:solidFill>
                  <a:srgbClr val="FF0000"/>
                </a:solidFill>
                <a:latin typeface="Times New Roman" pitchFamily="18" charset="0"/>
                <a:cs typeface="Times New Roman" pitchFamily="18" charset="0"/>
              </a:rPr>
              <a:t>Укра</a:t>
            </a:r>
            <a:r>
              <a:rPr lang="uk-UA" sz="2400" b="1" dirty="0" err="1">
                <a:solidFill>
                  <a:srgbClr val="FF0000"/>
                </a:solidFill>
                <a:latin typeface="Times New Roman" pitchFamily="18" charset="0"/>
                <a:cs typeface="Times New Roman" pitchFamily="18" charset="0"/>
              </a:rPr>
              <a:t>їни</a:t>
            </a:r>
            <a:r>
              <a:rPr lang="uk-UA" sz="2400" b="1" dirty="0">
                <a:solidFill>
                  <a:srgbClr val="FF0000"/>
                </a:solidFill>
                <a:latin typeface="Times New Roman" pitchFamily="18" charset="0"/>
                <a:cs typeface="Times New Roman" pitchFamily="18" charset="0"/>
              </a:rPr>
              <a:t> від </a:t>
            </a:r>
            <a:r>
              <a:rPr lang="ru-RU" sz="2400" b="1" dirty="0">
                <a:solidFill>
                  <a:srgbClr val="FF0000"/>
                </a:solidFill>
                <a:latin typeface="Times New Roman" pitchFamily="18" charset="0"/>
                <a:cs typeface="Times New Roman" pitchFamily="18" charset="0"/>
              </a:rPr>
              <a:t>24.03.1999 р. № 548-XIV </a:t>
            </a:r>
            <a:r>
              <a:rPr lang="ru-RU" sz="2400" b="1" dirty="0" err="1">
                <a:solidFill>
                  <a:srgbClr val="FF0000"/>
                </a:solidFill>
                <a:latin typeface="Times New Roman" pitchFamily="18" charset="0"/>
                <a:cs typeface="Times New Roman" pitchFamily="18" charset="0"/>
              </a:rPr>
              <a:t>зі</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змінами</a:t>
            </a:r>
            <a:r>
              <a:rPr lang="ru-RU" sz="2400" b="1" dirty="0">
                <a:solidFill>
                  <a:srgbClr val="FF0000"/>
                </a:solidFill>
                <a:latin typeface="Times New Roman" pitchFamily="18" charset="0"/>
                <a:cs typeface="Times New Roman" pitchFamily="18" charset="0"/>
              </a:rPr>
              <a:t> </a:t>
            </a:r>
          </a:p>
          <a:p>
            <a:pPr>
              <a:lnSpc>
                <a:spcPct val="80000"/>
              </a:lnSpc>
              <a:defRPr/>
            </a:pPr>
            <a:r>
              <a:rPr lang="ru-RU" sz="2400" b="1" dirty="0">
                <a:solidFill>
                  <a:srgbClr val="FF0000"/>
                </a:solidFill>
                <a:latin typeface="Times New Roman" pitchFamily="18" charset="0"/>
                <a:cs typeface="Times New Roman" pitchFamily="18" charset="0"/>
              </a:rPr>
              <a:t>Про Статут </a:t>
            </a:r>
            <a:r>
              <a:rPr lang="ru-RU" sz="2400" b="1" dirty="0" err="1">
                <a:solidFill>
                  <a:srgbClr val="FF0000"/>
                </a:solidFill>
                <a:latin typeface="Times New Roman" pitchFamily="18" charset="0"/>
                <a:cs typeface="Times New Roman" pitchFamily="18" charset="0"/>
              </a:rPr>
              <a:t>внутрішньої</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служби</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бройних</a:t>
            </a:r>
            <a:r>
              <a:rPr lang="ru-RU" sz="2400" b="1" dirty="0">
                <a:solidFill>
                  <a:srgbClr val="FF0000"/>
                </a:solidFill>
                <a:latin typeface="Times New Roman" pitchFamily="18" charset="0"/>
                <a:cs typeface="Times New Roman" pitchFamily="18" charset="0"/>
              </a:rPr>
              <a:t> Сил </a:t>
            </a:r>
            <a:r>
              <a:rPr lang="ru-RU" sz="2400" b="1" dirty="0" err="1">
                <a:solidFill>
                  <a:srgbClr val="FF0000"/>
                </a:solidFill>
                <a:latin typeface="Times New Roman" pitchFamily="18" charset="0"/>
                <a:cs typeface="Times New Roman" pitchFamily="18" charset="0"/>
              </a:rPr>
              <a:t>України</a:t>
            </a:r>
            <a:r>
              <a:rPr lang="ru-RU" sz="2400" b="1" dirty="0">
                <a:solidFill>
                  <a:srgbClr val="FF0000"/>
                </a:solidFill>
                <a:latin typeface="Times New Roman" pitchFamily="18" charset="0"/>
                <a:cs typeface="Times New Roman" pitchFamily="18" charset="0"/>
              </a:rPr>
              <a:t> </a:t>
            </a:r>
            <a:r>
              <a:rPr lang="uk-UA" sz="2400" b="1" i="1" dirty="0">
                <a:solidFill>
                  <a:srgbClr val="FF0000"/>
                </a:solidFill>
                <a:latin typeface="Times New Roman" pitchFamily="18" charset="0"/>
                <a:cs typeface="Times New Roman" pitchFamily="18" charset="0"/>
              </a:rPr>
              <a:t> </a:t>
            </a:r>
            <a:endParaRPr lang="ru-RU" sz="2400" b="1" i="1" dirty="0">
              <a:solidFill>
                <a:srgbClr val="FF0000"/>
              </a:solidFill>
              <a:latin typeface="Times New Roman" pitchFamily="18" charset="0"/>
              <a:cs typeface="Times New Roman" pitchFamily="18" charset="0"/>
            </a:endParaRPr>
          </a:p>
        </p:txBody>
      </p:sp>
      <p:sp>
        <p:nvSpPr>
          <p:cNvPr id="9" name="Заголовок 1"/>
          <p:cNvSpPr txBox="1">
            <a:spLocks/>
          </p:cNvSpPr>
          <p:nvPr/>
        </p:nvSpPr>
        <p:spPr>
          <a:xfrm>
            <a:off x="1006475" y="115888"/>
            <a:ext cx="8137525" cy="635000"/>
          </a:xfrm>
          <a:prstGeom prst="rect">
            <a:avLst/>
          </a:prstGeom>
        </p:spPr>
        <p:txBody>
          <a:bodyPr/>
          <a:lstStyle/>
          <a:p>
            <a:pPr algn="ctr" eaLnBrk="0" hangingPunct="0">
              <a:defRPr/>
            </a:pPr>
            <a:r>
              <a:rPr lang="ru-RU" sz="3600" dirty="0" err="1">
                <a:solidFill>
                  <a:srgbClr val="FF0000"/>
                </a:solidFill>
                <a:latin typeface="Times New Roman" pitchFamily="18" charset="0"/>
                <a:ea typeface="+mj-ea"/>
                <a:cs typeface="Times New Roman" pitchFamily="18" charset="0"/>
              </a:rPr>
              <a:t>Розміщення</a:t>
            </a:r>
            <a:r>
              <a:rPr lang="ru-RU" sz="3600" dirty="0">
                <a:solidFill>
                  <a:srgbClr val="FF0000"/>
                </a:solidFill>
                <a:latin typeface="Times New Roman" pitchFamily="18" charset="0"/>
                <a:ea typeface="+mj-ea"/>
                <a:cs typeface="Times New Roman" pitchFamily="18" charset="0"/>
              </a:rPr>
              <a:t> в </a:t>
            </a:r>
            <a:r>
              <a:rPr lang="ru-RU" sz="3600" dirty="0" err="1">
                <a:solidFill>
                  <a:srgbClr val="FF0000"/>
                </a:solidFill>
                <a:latin typeface="Times New Roman" pitchFamily="18" charset="0"/>
                <a:ea typeface="+mj-ea"/>
                <a:cs typeface="Times New Roman" pitchFamily="18" charset="0"/>
              </a:rPr>
              <a:t>стаціонарних</a:t>
            </a:r>
            <a:r>
              <a:rPr lang="ru-RU" sz="3600" dirty="0">
                <a:solidFill>
                  <a:srgbClr val="FF0000"/>
                </a:solidFill>
                <a:latin typeface="Times New Roman" pitchFamily="18" charset="0"/>
                <a:ea typeface="+mj-ea"/>
                <a:cs typeface="Times New Roman" pitchFamily="18" charset="0"/>
              </a:rPr>
              <a:t> </a:t>
            </a:r>
            <a:r>
              <a:rPr lang="ru-RU" sz="3600" dirty="0" err="1">
                <a:solidFill>
                  <a:srgbClr val="FF0000"/>
                </a:solidFill>
                <a:latin typeface="Times New Roman" pitchFamily="18" charset="0"/>
                <a:ea typeface="+mj-ea"/>
                <a:cs typeface="Times New Roman" pitchFamily="18" charset="0"/>
              </a:rPr>
              <a:t>умовах</a:t>
            </a:r>
            <a:endParaRPr lang="ru-RU" sz="3600" dirty="0">
              <a:solidFill>
                <a:srgbClr val="FF0000"/>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006475" y="0"/>
            <a:ext cx="8137525" cy="635000"/>
          </a:xfrm>
          <a:prstGeom prst="rect">
            <a:avLst/>
          </a:prstGeom>
        </p:spPr>
        <p:txBody>
          <a:bodyPr/>
          <a:lstStyle/>
          <a:p>
            <a:pPr algn="ctr" eaLnBrk="0" hangingPunct="0">
              <a:defRPr/>
            </a:pPr>
            <a:r>
              <a:rPr lang="ru-RU" sz="3600" dirty="0" err="1">
                <a:solidFill>
                  <a:srgbClr val="FF0000"/>
                </a:solidFill>
                <a:latin typeface="Times New Roman" pitchFamily="18" charset="0"/>
                <a:ea typeface="+mj-ea"/>
                <a:cs typeface="Times New Roman" pitchFamily="18" charset="0"/>
              </a:rPr>
              <a:t>Розміщення</a:t>
            </a:r>
            <a:r>
              <a:rPr lang="ru-RU" sz="3600" dirty="0">
                <a:solidFill>
                  <a:srgbClr val="FF0000"/>
                </a:solidFill>
                <a:latin typeface="Times New Roman" pitchFamily="18" charset="0"/>
                <a:ea typeface="+mj-ea"/>
                <a:cs typeface="Times New Roman" pitchFamily="18" charset="0"/>
              </a:rPr>
              <a:t> у </a:t>
            </a:r>
            <a:r>
              <a:rPr lang="ru-RU" sz="3600" dirty="0" err="1">
                <a:solidFill>
                  <a:srgbClr val="FF0000"/>
                </a:solidFill>
                <a:latin typeface="Times New Roman" pitchFamily="18" charset="0"/>
                <a:ea typeface="+mj-ea"/>
                <a:cs typeface="Times New Roman" pitchFamily="18" charset="0"/>
              </a:rPr>
              <a:t>населених</a:t>
            </a:r>
            <a:r>
              <a:rPr lang="ru-RU" sz="3600" dirty="0">
                <a:solidFill>
                  <a:srgbClr val="FF0000"/>
                </a:solidFill>
                <a:latin typeface="Times New Roman" pitchFamily="18" charset="0"/>
                <a:ea typeface="+mj-ea"/>
                <a:cs typeface="Times New Roman" pitchFamily="18" charset="0"/>
              </a:rPr>
              <a:t> пунктах </a:t>
            </a:r>
          </a:p>
        </p:txBody>
      </p:sp>
      <p:sp>
        <p:nvSpPr>
          <p:cNvPr id="77827" name="Rectangle 1"/>
          <p:cNvSpPr>
            <a:spLocks noChangeArrowheads="1"/>
          </p:cNvSpPr>
          <p:nvPr/>
        </p:nvSpPr>
        <p:spPr bwMode="auto">
          <a:xfrm>
            <a:off x="1285852" y="571480"/>
            <a:ext cx="7634287" cy="5632311"/>
          </a:xfrm>
          <a:prstGeom prst="rect">
            <a:avLst/>
          </a:prstGeom>
          <a:noFill/>
          <a:ln w="9525">
            <a:noFill/>
            <a:miter lim="800000"/>
            <a:headEnd/>
            <a:tailEnd/>
          </a:ln>
        </p:spPr>
        <p:txBody>
          <a:bodyPr anchor="ctr">
            <a:spAutoFit/>
          </a:bodyPr>
          <a:lstStyle/>
          <a:p>
            <a:pPr algn="just"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sz="2000" b="1" dirty="0">
                <a:solidFill>
                  <a:srgbClr val="FF0000"/>
                </a:solidFill>
                <a:latin typeface="Times New Roman" pitchFamily="18" charset="0"/>
                <a:ea typeface="Calibri" pitchFamily="34" charset="0"/>
                <a:cs typeface="Times New Roman" pitchFamily="18" charset="0"/>
              </a:rPr>
              <a:t>Завдання</a:t>
            </a:r>
            <a:r>
              <a:rPr lang="uk-UA" sz="2000" dirty="0">
                <a:latin typeface="Times New Roman" pitchFamily="18" charset="0"/>
                <a:ea typeface="Calibri" pitchFamily="34" charset="0"/>
                <a:cs typeface="Times New Roman" pitchFamily="18" charset="0"/>
              </a:rPr>
              <a:t> </a:t>
            </a:r>
            <a:r>
              <a:rPr lang="uk-UA" sz="2000" b="1" dirty="0">
                <a:solidFill>
                  <a:srgbClr val="FF0000"/>
                </a:solidFill>
                <a:latin typeface="Times New Roman" pitchFamily="18" charset="0"/>
                <a:ea typeface="Calibri" pitchFamily="34" charset="0"/>
                <a:cs typeface="Times New Roman" pitchFamily="18" charset="0"/>
              </a:rPr>
              <a:t>санітарно-епідеміологічної розвідки населеного пункту</a:t>
            </a:r>
            <a:r>
              <a:rPr lang="uk-UA" sz="2000" dirty="0">
                <a:latin typeface="Times New Roman" pitchFamily="18" charset="0"/>
                <a:ea typeface="Calibri" pitchFamily="34" charset="0"/>
                <a:cs typeface="Times New Roman" pitchFamily="18" charset="0"/>
              </a:rPr>
              <a:t>. </a:t>
            </a:r>
          </a:p>
          <a:p>
            <a:pPr algn="just"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sz="2000" dirty="0">
                <a:solidFill>
                  <a:schemeClr val="bg1"/>
                </a:solidFill>
                <a:latin typeface="Times New Roman" pitchFamily="18" charset="0"/>
                <a:ea typeface="Calibri" pitchFamily="34" charset="0"/>
                <a:cs typeface="Times New Roman" pitchFamily="18" charset="0"/>
              </a:rPr>
              <a:t>встановити: </a:t>
            </a:r>
          </a:p>
          <a:p>
            <a:pPr algn="just"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sz="2000" dirty="0">
                <a:solidFill>
                  <a:schemeClr val="bg1"/>
                </a:solidFill>
                <a:latin typeface="Arial"/>
                <a:ea typeface="Calibri" pitchFamily="34" charset="0"/>
                <a:cs typeface="Times New Roman" pitchFamily="18" charset="0"/>
              </a:rPr>
              <a:t>–</a:t>
            </a:r>
            <a:r>
              <a:rPr lang="uk-UA" sz="2000" dirty="0">
                <a:solidFill>
                  <a:schemeClr val="bg1"/>
                </a:solidFill>
                <a:latin typeface="Times New Roman" pitchFamily="18" charset="0"/>
                <a:ea typeface="Calibri" pitchFamily="34" charset="0"/>
                <a:cs typeface="Times New Roman" pitchFamily="18" charset="0"/>
              </a:rPr>
              <a:t> наявність і санітарний стан житлових та громадсько-адміністративних споруд, їх ємність та можливість використання для розміщення особового складу;</a:t>
            </a:r>
          </a:p>
          <a:p>
            <a:pPr algn="just"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sz="2000" dirty="0">
                <a:solidFill>
                  <a:schemeClr val="bg1"/>
                </a:solidFill>
                <a:latin typeface="Times New Roman" pitchFamily="18" charset="0"/>
                <a:ea typeface="Calibri" pitchFamily="34" charset="0"/>
                <a:cs typeface="Times New Roman" pitchFamily="18" charset="0"/>
              </a:rPr>
              <a:t> </a:t>
            </a:r>
            <a:r>
              <a:rPr lang="uk-UA" sz="2000" dirty="0">
                <a:solidFill>
                  <a:schemeClr val="bg1"/>
                </a:solidFill>
                <a:latin typeface="Arial"/>
                <a:ea typeface="Calibri" pitchFamily="34" charset="0"/>
                <a:cs typeface="Times New Roman" pitchFamily="18" charset="0"/>
              </a:rPr>
              <a:t>–</a:t>
            </a:r>
            <a:r>
              <a:rPr lang="uk-UA" sz="2000" dirty="0">
                <a:solidFill>
                  <a:schemeClr val="bg1"/>
                </a:solidFill>
                <a:latin typeface="Times New Roman" pitchFamily="18" charset="0"/>
                <a:ea typeface="Calibri" pitchFamily="34" charset="0"/>
                <a:cs typeface="Times New Roman" pitchFamily="18" charset="0"/>
              </a:rPr>
              <a:t> наявність інфекційної захворюваності серед населення і осередків природних захворювань та епізоотій; </a:t>
            </a:r>
          </a:p>
          <a:p>
            <a:pPr algn="just"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sz="2000" dirty="0">
                <a:solidFill>
                  <a:schemeClr val="bg1"/>
                </a:solidFill>
                <a:latin typeface="Arial"/>
                <a:ea typeface="Calibri" pitchFamily="34" charset="0"/>
                <a:cs typeface="Times New Roman" pitchFamily="18" charset="0"/>
              </a:rPr>
              <a:t>–</a:t>
            </a:r>
            <a:r>
              <a:rPr lang="uk-UA" sz="2000" dirty="0">
                <a:solidFill>
                  <a:schemeClr val="bg1"/>
                </a:solidFill>
                <a:latin typeface="Times New Roman" pitchFamily="18" charset="0"/>
                <a:ea typeface="Calibri" pitchFamily="34" charset="0"/>
                <a:cs typeface="Times New Roman" pitchFamily="18" charset="0"/>
              </a:rPr>
              <a:t> відповідність санітарного стану території гігієнічним вимогам; </a:t>
            </a:r>
          </a:p>
          <a:p>
            <a:pPr algn="just"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sz="2000" dirty="0">
                <a:solidFill>
                  <a:schemeClr val="bg1"/>
                </a:solidFill>
                <a:latin typeface="Arial"/>
                <a:ea typeface="Calibri" pitchFamily="34" charset="0"/>
                <a:cs typeface="Times New Roman" pitchFamily="18" charset="0"/>
              </a:rPr>
              <a:t>–</a:t>
            </a:r>
            <a:r>
              <a:rPr lang="uk-UA" sz="2000" dirty="0">
                <a:solidFill>
                  <a:schemeClr val="bg1"/>
                </a:solidFill>
                <a:latin typeface="Times New Roman" pitchFamily="18" charset="0"/>
                <a:ea typeface="Calibri" pitchFamily="34" charset="0"/>
                <a:cs typeface="Times New Roman" pitchFamily="18" charset="0"/>
              </a:rPr>
              <a:t> наявність джерел водопостачання, їх санітарно-топографічну характеристику, санітарно-технічний стан, дебіт та якість води; </a:t>
            </a:r>
          </a:p>
          <a:p>
            <a:pPr algn="just"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sz="2000" dirty="0">
                <a:solidFill>
                  <a:schemeClr val="bg1"/>
                </a:solidFill>
                <a:latin typeface="Arial"/>
                <a:ea typeface="Calibri" pitchFamily="34" charset="0"/>
                <a:cs typeface="Times New Roman" pitchFamily="18" charset="0"/>
              </a:rPr>
              <a:t>–</a:t>
            </a:r>
            <a:r>
              <a:rPr lang="uk-UA" sz="2000" dirty="0">
                <a:solidFill>
                  <a:schemeClr val="bg1"/>
                </a:solidFill>
                <a:latin typeface="Times New Roman" pitchFamily="18" charset="0"/>
                <a:ea typeface="Calibri" pitchFamily="34" charset="0"/>
                <a:cs typeface="Times New Roman" pitchFamily="18" charset="0"/>
              </a:rPr>
              <a:t> наявність, облаштування і підтримання у робочому стані системи відведення стічних вод, зовнішніх убиралень з вигребом, </a:t>
            </a:r>
            <a:r>
              <a:rPr lang="uk-UA" sz="2000" dirty="0" err="1">
                <a:solidFill>
                  <a:schemeClr val="bg1"/>
                </a:solidFill>
                <a:latin typeface="Times New Roman" pitchFamily="18" charset="0"/>
                <a:ea typeface="Calibri" pitchFamily="34" charset="0"/>
                <a:cs typeface="Times New Roman" pitchFamily="18" charset="0"/>
              </a:rPr>
              <a:t>сміттєзбірників</a:t>
            </a:r>
            <a:r>
              <a:rPr lang="uk-UA" sz="2000" dirty="0">
                <a:solidFill>
                  <a:schemeClr val="bg1"/>
                </a:solidFill>
                <a:latin typeface="Times New Roman" pitchFamily="18" charset="0"/>
                <a:ea typeface="Calibri" pitchFamily="34" charset="0"/>
                <a:cs typeface="Times New Roman" pitchFamily="18" charset="0"/>
              </a:rPr>
              <a:t> та місць для різних покидьків, їх ємність; </a:t>
            </a:r>
          </a:p>
          <a:p>
            <a:pPr algn="just"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sz="2000" dirty="0">
                <a:solidFill>
                  <a:schemeClr val="bg1"/>
                </a:solidFill>
                <a:latin typeface="Arial"/>
                <a:ea typeface="Calibri" pitchFamily="34" charset="0"/>
                <a:cs typeface="Times New Roman" pitchFamily="18" charset="0"/>
              </a:rPr>
              <a:t>–</a:t>
            </a:r>
            <a:r>
              <a:rPr lang="uk-UA" sz="2000" dirty="0">
                <a:solidFill>
                  <a:schemeClr val="bg1"/>
                </a:solidFill>
                <a:latin typeface="Times New Roman" pitchFamily="18" charset="0"/>
                <a:ea typeface="Calibri" pitchFamily="34" charset="0"/>
                <a:cs typeface="Times New Roman" pitchFamily="18" charset="0"/>
              </a:rPr>
              <a:t> можливість використання для санітарно-гігієнічного та протиепідемічного забезпечення місцевих санітарно-епідеміологічних станцій, інфекційних лікарень або відділень санітарних пропускників, лазнево-пральних закладів тощо</a:t>
            </a:r>
            <a:r>
              <a:rPr lang="ru-RU" sz="2000" dirty="0">
                <a:solidFill>
                  <a:schemeClr val="bg1"/>
                </a:solidFill>
                <a:latin typeface="Times New Roman" pitchFamily="18" charset="0"/>
                <a:ea typeface="Calibri" pitchFamily="34" charset="0"/>
                <a:cs typeface="Times New Roman" pitchFamily="18" charset="0"/>
              </a:rPr>
              <a:t> </a:t>
            </a:r>
          </a:p>
        </p:txBody>
      </p:sp>
      <p:pic>
        <p:nvPicPr>
          <p:cNvPr id="77828" name="Рисунок 4"/>
          <p:cNvPicPr>
            <a:picLocks noChangeAspect="1"/>
          </p:cNvPicPr>
          <p:nvPr>
            <p:custDataLst>
              <p:tags r:id="rId1"/>
            </p:custDataLst>
          </p:nvPr>
        </p:nvPicPr>
        <p:blipFill>
          <a:blip r:embed="rId3"/>
          <a:srcRect/>
          <a:stretch>
            <a:fillRect/>
          </a:stretch>
        </p:blipFill>
        <p:spPr bwMode="auto">
          <a:xfrm>
            <a:off x="0" y="0"/>
            <a:ext cx="1341438"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857224" y="0"/>
            <a:ext cx="8001056" cy="6096000"/>
          </a:xfrm>
        </p:spPr>
        <p:txBody>
          <a:bodyPr>
            <a:noAutofit/>
          </a:bodyPr>
          <a:lstStyle/>
          <a:p>
            <a:r>
              <a:rPr lang="ru-RU" sz="2400" b="1" dirty="0" err="1" smtClean="0">
                <a:solidFill>
                  <a:srgbClr val="FFFF00"/>
                </a:solidFill>
                <a:latin typeface="Times New Roman" pitchFamily="18" charset="0"/>
                <a:cs typeface="Times New Roman" pitchFamily="18" charset="0"/>
              </a:rPr>
              <a:t>Особливості</a:t>
            </a:r>
            <a:r>
              <a:rPr lang="ru-RU" sz="2400" b="1" dirty="0" smtClean="0">
                <a:solidFill>
                  <a:srgbClr val="FFFF00"/>
                </a:solidFill>
                <a:latin typeface="Times New Roman" pitchFamily="18" charset="0"/>
                <a:cs typeface="Times New Roman" pitchFamily="18" charset="0"/>
              </a:rPr>
              <a:t> </a:t>
            </a:r>
            <a:r>
              <a:rPr lang="ru-RU" sz="2400" b="1" dirty="0" err="1" smtClean="0">
                <a:solidFill>
                  <a:srgbClr val="FFFF00"/>
                </a:solidFill>
                <a:latin typeface="Times New Roman" pitchFamily="18" charset="0"/>
                <a:cs typeface="Times New Roman" pitchFamily="18" charset="0"/>
              </a:rPr>
              <a:t>польового</a:t>
            </a:r>
            <a:r>
              <a:rPr lang="ru-RU" sz="2400" b="1" dirty="0" smtClean="0">
                <a:solidFill>
                  <a:srgbClr val="FFFF00"/>
                </a:solidFill>
                <a:latin typeface="Times New Roman" pitchFamily="18" charset="0"/>
                <a:cs typeface="Times New Roman" pitchFamily="18" charset="0"/>
              </a:rPr>
              <a:t> </a:t>
            </a:r>
            <a:r>
              <a:rPr lang="ru-RU" sz="2400" b="1" dirty="0" err="1" smtClean="0">
                <a:solidFill>
                  <a:srgbClr val="FFFF00"/>
                </a:solidFill>
                <a:latin typeface="Times New Roman" pitchFamily="18" charset="0"/>
                <a:cs typeface="Times New Roman" pitchFamily="18" charset="0"/>
              </a:rPr>
              <a:t>розміщення</a:t>
            </a:r>
            <a:r>
              <a:rPr lang="ru-RU" sz="2400" b="1" dirty="0" smtClean="0">
                <a:solidFill>
                  <a:srgbClr val="FFFF00"/>
                </a:solidFill>
                <a:latin typeface="Times New Roman" pitchFamily="18" charset="0"/>
                <a:cs typeface="Times New Roman" pitchFamily="18" charset="0"/>
              </a:rPr>
              <a:t> </a:t>
            </a:r>
            <a:r>
              <a:rPr lang="ru-RU" sz="2400" b="1" dirty="0" err="1" smtClean="0">
                <a:solidFill>
                  <a:srgbClr val="FFFF00"/>
                </a:solidFill>
                <a:latin typeface="Times New Roman" pitchFamily="18" charset="0"/>
                <a:cs typeface="Times New Roman" pitchFamily="18" charset="0"/>
              </a:rPr>
              <a:t>військ</a:t>
            </a:r>
            <a:endParaRPr lang="ru-RU" sz="2400" b="1" dirty="0" smtClean="0">
              <a:solidFill>
                <a:srgbClr val="FFFF0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1. На </a:t>
            </a:r>
            <a:r>
              <a:rPr lang="ru-RU" sz="2400" b="1" dirty="0" err="1" smtClean="0">
                <a:solidFill>
                  <a:srgbClr val="002060"/>
                </a:solidFill>
                <a:latin typeface="Times New Roman" pitchFamily="18" charset="0"/>
                <a:cs typeface="Times New Roman" pitchFamily="18" charset="0"/>
              </a:rPr>
              <a:t>полігонах</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2. </a:t>
            </a:r>
            <a:r>
              <a:rPr lang="ru-RU" sz="2400" b="1" dirty="0" err="1" smtClean="0">
                <a:solidFill>
                  <a:srgbClr val="002060"/>
                </a:solidFill>
                <a:latin typeface="Times New Roman" pitchFamily="18" charset="0"/>
                <a:cs typeface="Times New Roman" pitchFamily="18" charset="0"/>
              </a:rPr>
              <a:t>Поквартирне</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3. </a:t>
            </a:r>
            <a:r>
              <a:rPr lang="ru-RU" sz="2400" b="1" dirty="0" err="1" smtClean="0">
                <a:solidFill>
                  <a:srgbClr val="002060"/>
                </a:solidFill>
                <a:latin typeface="Times New Roman" pitchFamily="18" charset="0"/>
                <a:cs typeface="Times New Roman" pitchFamily="18" charset="0"/>
              </a:rPr>
              <a:t>Змішане</a:t>
            </a:r>
            <a:endParaRPr lang="ru-RU" sz="2400" b="1" dirty="0" smtClean="0">
              <a:solidFill>
                <a:srgbClr val="002060"/>
              </a:solidFill>
              <a:latin typeface="Times New Roman" pitchFamily="18" charset="0"/>
              <a:cs typeface="Times New Roman" pitchFamily="18" charset="0"/>
            </a:endParaRPr>
          </a:p>
          <a:p>
            <a:r>
              <a:rPr lang="ru-RU" sz="2400" b="1" dirty="0" err="1" smtClean="0">
                <a:solidFill>
                  <a:srgbClr val="FFFF00"/>
                </a:solidFill>
                <a:latin typeface="Times New Roman" pitchFamily="18" charset="0"/>
                <a:cs typeface="Times New Roman" pitchFamily="18" charset="0"/>
              </a:rPr>
              <a:t>Вимоги</a:t>
            </a:r>
            <a:endParaRPr lang="ru-RU" sz="2400" b="1" dirty="0" smtClean="0">
              <a:solidFill>
                <a:srgbClr val="FFFF0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 Чиста, </a:t>
            </a:r>
            <a:r>
              <a:rPr lang="ru-RU" sz="2400" b="1" dirty="0" err="1" smtClean="0">
                <a:solidFill>
                  <a:srgbClr val="002060"/>
                </a:solidFill>
                <a:latin typeface="Times New Roman" pitchFamily="18" charset="0"/>
                <a:cs typeface="Times New Roman" pitchFamily="18" charset="0"/>
              </a:rPr>
              <a:t>щільна</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з</a:t>
            </a:r>
            <a:r>
              <a:rPr lang="ru-RU" sz="2400" b="1" dirty="0" smtClean="0">
                <a:solidFill>
                  <a:srgbClr val="002060"/>
                </a:solidFill>
                <a:latin typeface="Times New Roman" pitchFamily="18" charset="0"/>
                <a:cs typeface="Times New Roman" pitchFamily="18" charset="0"/>
              </a:rPr>
              <a:t> доброю </a:t>
            </a:r>
            <a:r>
              <a:rPr lang="ru-RU" sz="2400" b="1" dirty="0" err="1" smtClean="0">
                <a:solidFill>
                  <a:srgbClr val="002060"/>
                </a:solidFill>
                <a:latin typeface="Times New Roman" pitchFamily="18" charset="0"/>
                <a:cs typeface="Times New Roman" pitchFamily="18" charset="0"/>
              </a:rPr>
              <a:t>фільтрацією</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 Сухою не </a:t>
            </a:r>
            <a:r>
              <a:rPr lang="ru-RU" sz="2400" b="1" dirty="0" err="1" smtClean="0">
                <a:solidFill>
                  <a:srgbClr val="002060"/>
                </a:solidFill>
                <a:latin typeface="Times New Roman" pitchFamily="18" charset="0"/>
                <a:cs typeface="Times New Roman" pitchFamily="18" charset="0"/>
              </a:rPr>
              <a:t>затопленою</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Супіщаними</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рівна</a:t>
            </a:r>
            <a:r>
              <a:rPr lang="ru-RU" sz="2400" b="1" dirty="0" smtClean="0">
                <a:solidFill>
                  <a:srgbClr val="002060"/>
                </a:solidFill>
                <a:latin typeface="Times New Roman" pitchFamily="18" charset="0"/>
                <a:cs typeface="Times New Roman" pitchFamily="18" charset="0"/>
              </a:rPr>
              <a:t> до режиму 0,4-10%</a:t>
            </a:r>
          </a:p>
          <a:p>
            <a:r>
              <a:rPr lang="ru-RU" sz="2400" b="1" dirty="0" smtClean="0">
                <a:solidFill>
                  <a:srgbClr val="002060"/>
                </a:solidFill>
                <a:latin typeface="Times New Roman" pitchFamily="18" charset="0"/>
                <a:cs typeface="Times New Roman" pitchFamily="18" charset="0"/>
              </a:rPr>
              <a:t>· Добре </a:t>
            </a:r>
            <a:r>
              <a:rPr lang="ru-RU" sz="2400" b="1" dirty="0" err="1" smtClean="0">
                <a:solidFill>
                  <a:srgbClr val="002060"/>
                </a:solidFill>
                <a:latin typeface="Times New Roman" pitchFamily="18" charset="0"/>
                <a:cs typeface="Times New Roman" pitchFamily="18" charset="0"/>
              </a:rPr>
              <a:t>провітреною</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і</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повернутої</a:t>
            </a:r>
            <a:r>
              <a:rPr lang="ru-RU" sz="2400" b="1" dirty="0" smtClean="0">
                <a:solidFill>
                  <a:srgbClr val="002060"/>
                </a:solidFill>
                <a:latin typeface="Times New Roman" pitchFamily="18" charset="0"/>
                <a:cs typeface="Times New Roman" pitchFamily="18" charset="0"/>
              </a:rPr>
              <a:t> до </a:t>
            </a:r>
            <a:r>
              <a:rPr lang="ru-RU" sz="2400" b="1" dirty="0" err="1" smtClean="0">
                <a:solidFill>
                  <a:srgbClr val="002060"/>
                </a:solidFill>
                <a:latin typeface="Times New Roman" pitchFamily="18" charset="0"/>
                <a:cs typeface="Times New Roman" pitchFamily="18" charset="0"/>
              </a:rPr>
              <a:t>південної</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сторони</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Живописний</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ліс</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і</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водойми</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Мати</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сприятливі</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умови</a:t>
            </a:r>
            <a:r>
              <a:rPr lang="ru-RU" sz="2400" b="1" dirty="0" smtClean="0">
                <a:solidFill>
                  <a:srgbClr val="002060"/>
                </a:solidFill>
                <a:latin typeface="Times New Roman" pitchFamily="18" charset="0"/>
                <a:cs typeface="Times New Roman" pitchFamily="18" charset="0"/>
              </a:rPr>
              <a:t> для </a:t>
            </a:r>
            <a:r>
              <a:rPr lang="ru-RU" sz="2400" b="1" dirty="0" err="1" smtClean="0">
                <a:solidFill>
                  <a:srgbClr val="002060"/>
                </a:solidFill>
                <a:latin typeface="Times New Roman" pitchFamily="18" charset="0"/>
                <a:cs typeface="Times New Roman" pitchFamily="18" charset="0"/>
              </a:rPr>
              <a:t>водопостачання</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Знаходитись</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вище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місць</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забрудненої</a:t>
            </a:r>
            <a:r>
              <a:rPr lang="ru-RU" sz="2400" b="1" dirty="0" smtClean="0">
                <a:solidFill>
                  <a:srgbClr val="002060"/>
                </a:solidFill>
                <a:latin typeface="Times New Roman" pitchFamily="18" charset="0"/>
                <a:cs typeface="Times New Roman" pitchFamily="18" charset="0"/>
              </a:rPr>
              <a:t> води</a:t>
            </a:r>
          </a:p>
          <a:p>
            <a:r>
              <a:rPr lang="ru-RU" sz="2400" b="1" dirty="0" smtClean="0">
                <a:solidFill>
                  <a:srgbClr val="002060"/>
                </a:solidFill>
                <a:latin typeface="Times New Roman" pitchFamily="18" charset="0"/>
                <a:cs typeface="Times New Roman" pitchFamily="18" charset="0"/>
              </a:rPr>
              <a:t>· З </a:t>
            </a:r>
            <a:r>
              <a:rPr lang="ru-RU" sz="2400" b="1" dirty="0" err="1" smtClean="0">
                <a:solidFill>
                  <a:srgbClr val="002060"/>
                </a:solidFill>
                <a:latin typeface="Times New Roman" pitchFamily="18" charset="0"/>
                <a:cs typeface="Times New Roman" pitchFamily="18" charset="0"/>
              </a:rPr>
              <a:t>нівітряної</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сторони</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від</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забруднюючого</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об’єкту</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Розміщатись</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біля</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населеного</a:t>
            </a:r>
            <a:r>
              <a:rPr lang="ru-RU" sz="2400" b="1" dirty="0" smtClean="0">
                <a:solidFill>
                  <a:srgbClr val="002060"/>
                </a:solidFill>
                <a:latin typeface="Times New Roman" pitchFamily="18" charset="0"/>
                <a:cs typeface="Times New Roman" pitchFamily="18" charset="0"/>
              </a:rPr>
              <a:t> пункту</a:t>
            </a:r>
          </a:p>
          <a:p>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Достатньою</a:t>
            </a:r>
            <a:r>
              <a:rPr lang="ru-RU" sz="2400" b="1" dirty="0" smtClean="0">
                <a:solidFill>
                  <a:srgbClr val="002060"/>
                </a:solidFill>
                <a:latin typeface="Times New Roman" pitchFamily="18" charset="0"/>
                <a:cs typeface="Times New Roman" pitchFamily="18" charset="0"/>
              </a:rPr>
              <a:t> за </a:t>
            </a:r>
            <a:r>
              <a:rPr lang="ru-RU" sz="2400" b="1" dirty="0" err="1" smtClean="0">
                <a:solidFill>
                  <a:srgbClr val="002060"/>
                </a:solidFill>
                <a:latin typeface="Times New Roman" pitchFamily="18" charset="0"/>
                <a:cs typeface="Times New Roman" pitchFamily="18" charset="0"/>
              </a:rPr>
              <a:t>розмірами</a:t>
            </a:r>
            <a:endParaRPr lang="ru-RU" sz="2400" b="1" dirty="0" smtClean="0">
              <a:solidFill>
                <a:srgbClr val="002060"/>
              </a:solidFill>
              <a:latin typeface="Times New Roman" pitchFamily="18" charset="0"/>
              <a:cs typeface="Times New Roman" pitchFamily="18" charset="0"/>
            </a:endParaRPr>
          </a:p>
          <a:p>
            <a:r>
              <a:rPr lang="ru-RU" sz="2400" b="1" dirty="0" smtClean="0">
                <a:solidFill>
                  <a:srgbClr val="002060"/>
                </a:solidFill>
                <a:latin typeface="Times New Roman" pitchFamily="18" charset="0"/>
                <a:cs typeface="Times New Roman" pitchFamily="18" charset="0"/>
              </a:rPr>
              <a:t/>
            </a:r>
            <a:br>
              <a:rPr lang="ru-RU" sz="2400" b="1" dirty="0" smtClean="0">
                <a:solidFill>
                  <a:srgbClr val="002060"/>
                </a:solidFill>
                <a:latin typeface="Times New Roman" pitchFamily="18" charset="0"/>
                <a:cs typeface="Times New Roman" pitchFamily="18" charset="0"/>
              </a:rPr>
            </a:br>
            <a:endParaRPr lang="ru-RU" sz="2400" b="1" dirty="0">
              <a:solidFill>
                <a:srgbClr val="002060"/>
              </a:solidFill>
              <a:latin typeface="Times New Roman" pitchFamily="18" charset="0"/>
              <a:cs typeface="Times New Roman" pitchFamily="18" charset="0"/>
            </a:endParaRPr>
          </a:p>
        </p:txBody>
      </p:sp>
      <p:sp>
        <p:nvSpPr>
          <p:cNvPr id="3" name="Заголовок 2"/>
          <p:cNvSpPr>
            <a:spLocks noGrp="1"/>
          </p:cNvSpPr>
          <p:nvPr>
            <p:ph type="title"/>
          </p:nvPr>
        </p:nvSpPr>
        <p:spPr>
          <a:xfrm>
            <a:off x="357158" y="-1219200"/>
            <a:ext cx="8229600" cy="1219200"/>
          </a:xfrm>
        </p:spPr>
        <p:txBody>
          <a:bodyPr/>
          <a:lstStyle/>
          <a:p>
            <a:endParaRPr lang="ru-RU" dirty="0"/>
          </a:p>
        </p:txBody>
      </p:sp>
      <p:pic>
        <p:nvPicPr>
          <p:cNvPr id="4"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071538" y="0"/>
            <a:ext cx="7786742" cy="6858000"/>
          </a:xfrm>
        </p:spPr>
        <p:txBody>
          <a:bodyPr>
            <a:normAutofit lnSpcReduction="10000"/>
          </a:bodyPr>
          <a:lstStyle/>
          <a:p>
            <a:r>
              <a:rPr lang="ru-RU" b="1" dirty="0" err="1" smtClean="0">
                <a:solidFill>
                  <a:srgbClr val="FFFF00"/>
                </a:solidFill>
                <a:latin typeface="Times New Roman" pitchFamily="18" charset="0"/>
                <a:cs typeface="Times New Roman" pitchFamily="18" charset="0"/>
              </a:rPr>
              <a:t>Існує</a:t>
            </a:r>
            <a:r>
              <a:rPr lang="ru-RU" b="1" dirty="0" smtClean="0">
                <a:solidFill>
                  <a:srgbClr val="FFFF00"/>
                </a:solidFill>
                <a:latin typeface="Times New Roman" pitchFamily="18" charset="0"/>
                <a:cs typeface="Times New Roman" pitchFamily="18" charset="0"/>
              </a:rPr>
              <a:t> 3-ри </a:t>
            </a:r>
            <a:r>
              <a:rPr lang="ru-RU" b="1" dirty="0" err="1" smtClean="0">
                <a:solidFill>
                  <a:srgbClr val="FFFF00"/>
                </a:solidFill>
                <a:latin typeface="Times New Roman" pitchFamily="18" charset="0"/>
                <a:cs typeface="Times New Roman" pitchFamily="18" charset="0"/>
              </a:rPr>
              <a:t>способи</a:t>
            </a:r>
            <a:r>
              <a:rPr lang="ru-RU" b="1" dirty="0" smtClean="0">
                <a:solidFill>
                  <a:srgbClr val="FFFF00"/>
                </a:solidFill>
                <a:latin typeface="Times New Roman" pitchFamily="18" charset="0"/>
                <a:cs typeface="Times New Roman" pitchFamily="18" charset="0"/>
              </a:rPr>
              <a:t> </a:t>
            </a:r>
            <a:r>
              <a:rPr lang="ru-RU" b="1" dirty="0" err="1" smtClean="0">
                <a:solidFill>
                  <a:srgbClr val="FFFF00"/>
                </a:solidFill>
                <a:latin typeface="Times New Roman" pitchFamily="18" charset="0"/>
                <a:cs typeface="Times New Roman" pitchFamily="18" charset="0"/>
              </a:rPr>
              <a:t>польового</a:t>
            </a:r>
            <a:r>
              <a:rPr lang="ru-RU" b="1" dirty="0" smtClean="0">
                <a:solidFill>
                  <a:srgbClr val="FFFF00"/>
                </a:solidFill>
                <a:latin typeface="Times New Roman" pitchFamily="18" charset="0"/>
                <a:cs typeface="Times New Roman" pitchFamily="18" charset="0"/>
              </a:rPr>
              <a:t> </a:t>
            </a:r>
            <a:r>
              <a:rPr lang="ru-RU" b="1" dirty="0" err="1" smtClean="0">
                <a:solidFill>
                  <a:srgbClr val="FFFF00"/>
                </a:solidFill>
                <a:latin typeface="Times New Roman" pitchFamily="18" charset="0"/>
                <a:cs typeface="Times New Roman" pitchFamily="18" charset="0"/>
              </a:rPr>
              <a:t>розміщення</a:t>
            </a:r>
            <a:r>
              <a:rPr lang="ru-RU" b="1" dirty="0" smtClean="0">
                <a:solidFill>
                  <a:srgbClr val="FFFF00"/>
                </a:solidFill>
                <a:latin typeface="Times New Roman" pitchFamily="18" charset="0"/>
                <a:cs typeface="Times New Roman" pitchFamily="18" charset="0"/>
              </a:rPr>
              <a:t>.</a:t>
            </a:r>
          </a:p>
          <a:p>
            <a:r>
              <a:rPr lang="ru-RU" b="1" dirty="0" smtClean="0">
                <a:solidFill>
                  <a:srgbClr val="002060"/>
                </a:solidFill>
                <a:latin typeface="Times New Roman" pitchFamily="18" charset="0"/>
                <a:cs typeface="Times New Roman" pitchFamily="18" charset="0"/>
              </a:rPr>
              <a:t>1. В </a:t>
            </a:r>
            <a:r>
              <a:rPr lang="ru-RU" b="1" dirty="0" err="1" smtClean="0">
                <a:solidFill>
                  <a:srgbClr val="002060"/>
                </a:solidFill>
                <a:latin typeface="Times New Roman" pitchFamily="18" charset="0"/>
                <a:cs typeface="Times New Roman" pitchFamily="18" charset="0"/>
              </a:rPr>
              <a:t>учбових</a:t>
            </a:r>
            <a:r>
              <a:rPr lang="ru-RU" b="1" dirty="0" smtClean="0">
                <a:solidFill>
                  <a:srgbClr val="002060"/>
                </a:solidFill>
                <a:latin typeface="Times New Roman" pitchFamily="18" charset="0"/>
                <a:cs typeface="Times New Roman" pitchFamily="18" charset="0"/>
              </a:rPr>
              <a:t> центрах</a:t>
            </a:r>
          </a:p>
          <a:p>
            <a:r>
              <a:rPr lang="ru-RU" b="1" dirty="0" smtClean="0">
                <a:solidFill>
                  <a:srgbClr val="002060"/>
                </a:solidFill>
                <a:latin typeface="Times New Roman" pitchFamily="18" charset="0"/>
                <a:cs typeface="Times New Roman" pitchFamily="18" charset="0"/>
              </a:rPr>
              <a:t>3. </a:t>
            </a:r>
            <a:r>
              <a:rPr lang="ru-RU" b="1" dirty="0" err="1" smtClean="0">
                <a:solidFill>
                  <a:srgbClr val="002060"/>
                </a:solidFill>
                <a:latin typeface="Times New Roman" pitchFamily="18" charset="0"/>
                <a:cs typeface="Times New Roman" pitchFamily="18" charset="0"/>
              </a:rPr>
              <a:t>Поквартирне</a:t>
            </a:r>
            <a:endParaRPr lang="ru-RU" b="1" dirty="0" smtClean="0">
              <a:solidFill>
                <a:srgbClr val="002060"/>
              </a:solidFill>
              <a:latin typeface="Times New Roman" pitchFamily="18" charset="0"/>
              <a:cs typeface="Times New Roman" pitchFamily="18" charset="0"/>
            </a:endParaRPr>
          </a:p>
          <a:p>
            <a:r>
              <a:rPr lang="ru-RU" b="1" dirty="0" smtClean="0">
                <a:solidFill>
                  <a:srgbClr val="002060"/>
                </a:solidFill>
                <a:latin typeface="Times New Roman" pitchFamily="18" charset="0"/>
                <a:cs typeface="Times New Roman" pitchFamily="18" charset="0"/>
              </a:rPr>
              <a:t>4. </a:t>
            </a:r>
            <a:r>
              <a:rPr lang="ru-RU" b="1" dirty="0" err="1" smtClean="0">
                <a:solidFill>
                  <a:srgbClr val="002060"/>
                </a:solidFill>
                <a:latin typeface="Times New Roman" pitchFamily="18" charset="0"/>
                <a:cs typeface="Times New Roman" pitchFamily="18" charset="0"/>
              </a:rPr>
              <a:t>Змішане</a:t>
            </a:r>
            <a:endParaRPr lang="ru-RU" b="1" dirty="0" smtClean="0">
              <a:solidFill>
                <a:srgbClr val="002060"/>
              </a:solidFill>
              <a:latin typeface="Times New Roman" pitchFamily="18" charset="0"/>
              <a:cs typeface="Times New Roman" pitchFamily="18" charset="0"/>
            </a:endParaRPr>
          </a:p>
          <a:p>
            <a:r>
              <a:rPr lang="ru-RU" b="1" dirty="0" smtClean="0">
                <a:solidFill>
                  <a:srgbClr val="002060"/>
                </a:solidFill>
                <a:latin typeface="Times New Roman" pitchFamily="18" charset="0"/>
                <a:cs typeface="Times New Roman" pitchFamily="18" charset="0"/>
              </a:rPr>
              <a:t>В </a:t>
            </a:r>
            <a:r>
              <a:rPr lang="ru-RU" b="1" dirty="0" err="1" smtClean="0">
                <a:solidFill>
                  <a:srgbClr val="002060"/>
                </a:solidFill>
                <a:latin typeface="Times New Roman" pitchFamily="18" charset="0"/>
                <a:cs typeface="Times New Roman" pitchFamily="18" charset="0"/>
              </a:rPr>
              <a:t>учбових</a:t>
            </a:r>
            <a:r>
              <a:rPr lang="ru-RU" b="1" dirty="0" smtClean="0">
                <a:solidFill>
                  <a:srgbClr val="002060"/>
                </a:solidFill>
                <a:latin typeface="Times New Roman" pitchFamily="18" charset="0"/>
                <a:cs typeface="Times New Roman" pitchFamily="18" charset="0"/>
              </a:rPr>
              <a:t> центрах </a:t>
            </a:r>
            <a:r>
              <a:rPr lang="ru-RU" b="1" dirty="0" err="1" smtClean="0">
                <a:solidFill>
                  <a:srgbClr val="002060"/>
                </a:solidFill>
                <a:latin typeface="Times New Roman" pitchFamily="18" charset="0"/>
                <a:cs typeface="Times New Roman" pitchFamily="18" charset="0"/>
              </a:rPr>
              <a:t>війська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розміщені</a:t>
            </a:r>
            <a:r>
              <a:rPr lang="ru-RU" b="1" dirty="0" smtClean="0">
                <a:solidFill>
                  <a:srgbClr val="002060"/>
                </a:solidFill>
                <a:latin typeface="Times New Roman" pitchFamily="18" charset="0"/>
                <a:cs typeface="Times New Roman" pitchFamily="18" charset="0"/>
              </a:rPr>
              <a:t> в </a:t>
            </a:r>
            <a:r>
              <a:rPr lang="ru-RU" b="1" dirty="0" err="1" smtClean="0">
                <a:solidFill>
                  <a:srgbClr val="002060"/>
                </a:solidFill>
                <a:latin typeface="Times New Roman" pitchFamily="18" charset="0"/>
                <a:cs typeface="Times New Roman" pitchFamily="18" charset="0"/>
              </a:rPr>
              <a:t>спеціальних</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будівлях</a:t>
            </a:r>
            <a:r>
              <a:rPr lang="ru-RU" b="1" dirty="0" smtClean="0">
                <a:solidFill>
                  <a:srgbClr val="002060"/>
                </a:solidFill>
                <a:latin typeface="Times New Roman" pitchFamily="18" charset="0"/>
                <a:cs typeface="Times New Roman" pitchFamily="18" charset="0"/>
              </a:rPr>
              <a:t>. Перш за все </a:t>
            </a:r>
            <a:r>
              <a:rPr lang="ru-RU" b="1" dirty="0" err="1" smtClean="0">
                <a:solidFill>
                  <a:srgbClr val="002060"/>
                </a:solidFill>
                <a:latin typeface="Times New Roman" pitchFamily="18" charset="0"/>
                <a:cs typeface="Times New Roman" pitchFamily="18" charset="0"/>
              </a:rPr>
              <a:t>воно</a:t>
            </a:r>
            <a:r>
              <a:rPr lang="ru-RU" b="1" dirty="0" smtClean="0">
                <a:solidFill>
                  <a:srgbClr val="002060"/>
                </a:solidFill>
                <a:latin typeface="Times New Roman" pitchFamily="18" charset="0"/>
                <a:cs typeface="Times New Roman" pitchFamily="18" charset="0"/>
              </a:rPr>
              <a:t> повинно бути </a:t>
            </a:r>
            <a:r>
              <a:rPr lang="ru-RU" b="1" dirty="0" err="1" smtClean="0">
                <a:solidFill>
                  <a:srgbClr val="002060"/>
                </a:solidFill>
                <a:latin typeface="Times New Roman" pitchFamily="18" charset="0"/>
                <a:cs typeface="Times New Roman" pitchFamily="18" charset="0"/>
              </a:rPr>
              <a:t>близько</a:t>
            </a:r>
            <a:r>
              <a:rPr lang="ru-RU" b="1" dirty="0" smtClean="0">
                <a:solidFill>
                  <a:srgbClr val="002060"/>
                </a:solidFill>
                <a:latin typeface="Times New Roman" pitchFamily="18" charset="0"/>
                <a:cs typeface="Times New Roman" pitchFamily="18" charset="0"/>
              </a:rPr>
              <a:t> до </a:t>
            </a:r>
            <a:r>
              <a:rPr lang="ru-RU" b="1" dirty="0" err="1" smtClean="0">
                <a:solidFill>
                  <a:srgbClr val="002060"/>
                </a:solidFill>
                <a:latin typeface="Times New Roman" pitchFamily="18" charset="0"/>
                <a:cs typeface="Times New Roman" pitchFamily="18" charset="0"/>
              </a:rPr>
              <a:t>стаціонару</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або</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до</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лагерів</a:t>
            </a:r>
            <a:r>
              <a:rPr lang="ru-RU" b="1" dirty="0" smtClean="0">
                <a:solidFill>
                  <a:srgbClr val="002060"/>
                </a:solidFill>
                <a:latin typeface="Times New Roman" pitchFamily="18" charset="0"/>
                <a:cs typeface="Times New Roman" pitchFamily="18" charset="0"/>
              </a:rPr>
              <a:t>.</a:t>
            </a:r>
          </a:p>
          <a:p>
            <a:r>
              <a:rPr lang="ru-RU" b="1" dirty="0" err="1" smtClean="0">
                <a:solidFill>
                  <a:srgbClr val="002060"/>
                </a:solidFill>
                <a:latin typeface="Times New Roman" pitchFamily="18" charset="0"/>
                <a:cs typeface="Times New Roman" pitchFamily="18" charset="0"/>
              </a:rPr>
              <a:t>Особливості</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польового</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розміщення</a:t>
            </a:r>
            <a:r>
              <a:rPr lang="ru-RU" b="1" dirty="0" smtClean="0">
                <a:solidFill>
                  <a:srgbClr val="002060"/>
                </a:solidFill>
                <a:latin typeface="Times New Roman" pitchFamily="18" charset="0"/>
                <a:cs typeface="Times New Roman" pitchFamily="18" charset="0"/>
              </a:rPr>
              <a:t>.</a:t>
            </a:r>
          </a:p>
          <a:p>
            <a:r>
              <a:rPr lang="ru-RU" b="1" dirty="0" smtClean="0">
                <a:solidFill>
                  <a:srgbClr val="002060"/>
                </a:solidFill>
                <a:latin typeface="Times New Roman" pitchFamily="18" charset="0"/>
                <a:cs typeface="Times New Roman" pitchFamily="18" charset="0"/>
              </a:rPr>
              <a:t>З </a:t>
            </a:r>
            <a:r>
              <a:rPr lang="ru-RU" b="1" dirty="0" err="1" smtClean="0">
                <a:solidFill>
                  <a:srgbClr val="002060"/>
                </a:solidFill>
                <a:latin typeface="Times New Roman" pitchFamily="18" charset="0"/>
                <a:cs typeface="Times New Roman" pitchFamily="18" charset="0"/>
              </a:rPr>
              <a:t>гігієнічної</a:t>
            </a:r>
            <a:r>
              <a:rPr lang="ru-RU" b="1" dirty="0" smtClean="0">
                <a:solidFill>
                  <a:srgbClr val="002060"/>
                </a:solidFill>
                <a:latin typeface="Times New Roman" pitchFamily="18" charset="0"/>
                <a:cs typeface="Times New Roman" pitchFamily="18" charset="0"/>
              </a:rPr>
              <a:t> точки </a:t>
            </a:r>
            <a:r>
              <a:rPr lang="ru-RU" b="1" dirty="0" err="1" smtClean="0">
                <a:solidFill>
                  <a:srgbClr val="002060"/>
                </a:solidFill>
                <a:latin typeface="Times New Roman" pitchFamily="18" charset="0"/>
                <a:cs typeface="Times New Roman" pitchFamily="18" charset="0"/>
              </a:rPr>
              <a:t>зору</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польове</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розміщення</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має</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наступні</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особливості</a:t>
            </a:r>
            <a:r>
              <a:rPr lang="ru-RU" b="1" dirty="0" smtClean="0">
                <a:solidFill>
                  <a:srgbClr val="002060"/>
                </a:solidFill>
                <a:latin typeface="Times New Roman" pitchFamily="18" charset="0"/>
                <a:cs typeface="Times New Roman" pitchFamily="18" charset="0"/>
              </a:rPr>
              <a:t>:</a:t>
            </a:r>
          </a:p>
          <a:p>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Тимчасовий</a:t>
            </a:r>
            <a:r>
              <a:rPr lang="ru-RU" b="1" dirty="0" smtClean="0">
                <a:solidFill>
                  <a:srgbClr val="002060"/>
                </a:solidFill>
                <a:latin typeface="Times New Roman" pitchFamily="18" charset="0"/>
                <a:cs typeface="Times New Roman" pitchFamily="18" charset="0"/>
              </a:rPr>
              <a:t> характер </a:t>
            </a:r>
            <a:r>
              <a:rPr lang="ru-RU" b="1" dirty="0" err="1" smtClean="0">
                <a:solidFill>
                  <a:srgbClr val="002060"/>
                </a:solidFill>
                <a:latin typeface="Times New Roman" pitchFamily="18" charset="0"/>
                <a:cs typeface="Times New Roman" pitchFamily="18" charset="0"/>
              </a:rPr>
              <a:t>розміщення</a:t>
            </a:r>
            <a:endParaRPr lang="ru-RU" b="1" dirty="0" smtClean="0">
              <a:solidFill>
                <a:srgbClr val="002060"/>
              </a:solidFill>
              <a:latin typeface="Times New Roman" pitchFamily="18" charset="0"/>
              <a:cs typeface="Times New Roman" pitchFamily="18" charset="0"/>
            </a:endParaRPr>
          </a:p>
          <a:p>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Зниження</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рівня</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комунального</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обслуговування</a:t>
            </a:r>
            <a:endParaRPr lang="ru-RU" b="1" dirty="0" smtClean="0">
              <a:solidFill>
                <a:srgbClr val="002060"/>
              </a:solidFill>
              <a:latin typeface="Times New Roman" pitchFamily="18" charset="0"/>
              <a:cs typeface="Times New Roman" pitchFamily="18" charset="0"/>
            </a:endParaRPr>
          </a:p>
          <a:p>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Слабка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охорона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від</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надзвичайних</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ситуацій</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погодних</a:t>
            </a:r>
            <a:r>
              <a:rPr lang="ru-RU" b="1" dirty="0" smtClean="0">
                <a:solidFill>
                  <a:srgbClr val="002060"/>
                </a:solidFill>
                <a:latin typeface="Times New Roman" pitchFamily="18" charset="0"/>
                <a:cs typeface="Times New Roman" pitchFamily="18" charset="0"/>
              </a:rPr>
              <a:t> умов</a:t>
            </a:r>
          </a:p>
          <a:p>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Постійний</a:t>
            </a:r>
            <a:r>
              <a:rPr lang="ru-RU" b="1" dirty="0" smtClean="0">
                <a:solidFill>
                  <a:srgbClr val="002060"/>
                </a:solidFill>
                <a:latin typeface="Times New Roman" pitchFamily="18" charset="0"/>
                <a:cs typeface="Times New Roman" pitchFamily="18" charset="0"/>
              </a:rPr>
              <a:t> контакт </a:t>
            </a:r>
            <a:r>
              <a:rPr lang="ru-RU" b="1" dirty="0" err="1" smtClean="0">
                <a:solidFill>
                  <a:srgbClr val="002060"/>
                </a:solidFill>
                <a:latin typeface="Times New Roman" pitchFamily="18" charset="0"/>
                <a:cs typeface="Times New Roman" pitchFamily="18" charset="0"/>
              </a:rPr>
              <a:t>з</a:t>
            </a:r>
            <a:r>
              <a:rPr lang="ru-RU" b="1" dirty="0" smtClean="0">
                <a:solidFill>
                  <a:srgbClr val="002060"/>
                </a:solidFill>
                <a:latin typeface="Times New Roman" pitchFamily="18" charset="0"/>
                <a:cs typeface="Times New Roman" pitchFamily="18" charset="0"/>
              </a:rPr>
              <a:t> землею</a:t>
            </a:r>
          </a:p>
          <a:p>
            <a:r>
              <a:rPr lang="ru-RU" b="1" dirty="0" smtClean="0">
                <a:solidFill>
                  <a:srgbClr val="002060"/>
                </a:solidFill>
                <a:latin typeface="Times New Roman" pitchFamily="18" charset="0"/>
                <a:cs typeface="Times New Roman" pitchFamily="18" charset="0"/>
              </a:rPr>
              <a:t>· Не </a:t>
            </a:r>
            <a:r>
              <a:rPr lang="ru-RU" b="1" dirty="0" err="1" smtClean="0">
                <a:solidFill>
                  <a:srgbClr val="002060"/>
                </a:solidFill>
                <a:latin typeface="Times New Roman" pitchFamily="18" charset="0"/>
                <a:cs typeface="Times New Roman" pitchFamily="18" charset="0"/>
              </a:rPr>
              <a:t>постачання</a:t>
            </a:r>
            <a:r>
              <a:rPr lang="ru-RU" b="1" dirty="0" smtClean="0">
                <a:solidFill>
                  <a:srgbClr val="002060"/>
                </a:solidFill>
                <a:latin typeface="Times New Roman" pitchFamily="18" charset="0"/>
                <a:cs typeface="Times New Roman" pitchFamily="18" charset="0"/>
              </a:rPr>
              <a:t> води </a:t>
            </a:r>
            <a:r>
              <a:rPr lang="ru-RU" b="1" dirty="0" err="1" smtClean="0">
                <a:solidFill>
                  <a:srgbClr val="002060"/>
                </a:solidFill>
                <a:latin typeface="Times New Roman" pitchFamily="18" charset="0"/>
                <a:cs typeface="Times New Roman" pitchFamily="18" charset="0"/>
              </a:rPr>
              <a:t>і</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харчування</a:t>
            </a:r>
            <a:endParaRPr lang="ru-RU" b="1" dirty="0" smtClean="0">
              <a:solidFill>
                <a:srgbClr val="002060"/>
              </a:solidFill>
              <a:latin typeface="Times New Roman" pitchFamily="18" charset="0"/>
              <a:cs typeface="Times New Roman" pitchFamily="18" charset="0"/>
            </a:endParaRPr>
          </a:p>
          <a:p>
            <a:endParaRPr lang="ru-RU" b="1" dirty="0">
              <a:solidFill>
                <a:srgbClr val="002060"/>
              </a:solidFill>
              <a:latin typeface="Times New Roman" pitchFamily="18" charset="0"/>
              <a:cs typeface="Times New Roman" pitchFamily="18" charset="0"/>
            </a:endParaRPr>
          </a:p>
        </p:txBody>
      </p:sp>
      <p:sp>
        <p:nvSpPr>
          <p:cNvPr id="3" name="Заголовок 2"/>
          <p:cNvSpPr>
            <a:spLocks noGrp="1"/>
          </p:cNvSpPr>
          <p:nvPr>
            <p:ph type="title"/>
          </p:nvPr>
        </p:nvSpPr>
        <p:spPr>
          <a:xfrm>
            <a:off x="500034" y="-1500222"/>
            <a:ext cx="8229600" cy="1219200"/>
          </a:xfrm>
        </p:spPr>
        <p:txBody>
          <a:bodyPr/>
          <a:lstStyle/>
          <a:p>
            <a:endParaRPr lang="ru-RU" dirty="0"/>
          </a:p>
        </p:txBody>
      </p:sp>
      <p:pic>
        <p:nvPicPr>
          <p:cNvPr id="4"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785786" y="857232"/>
            <a:ext cx="8158162" cy="4572000"/>
          </a:xfrm>
        </p:spPr>
        <p:txBody>
          <a:bodyPr>
            <a:noAutofit/>
          </a:bodyPr>
          <a:lstStyle/>
          <a:p>
            <a:pPr algn="ctr"/>
            <a:r>
              <a:rPr lang="ru-RU" sz="2800" b="1" dirty="0" err="1" smtClean="0">
                <a:solidFill>
                  <a:srgbClr val="002060"/>
                </a:solidFill>
                <a:latin typeface="Times New Roman" pitchFamily="18" charset="0"/>
                <a:cs typeface="Times New Roman" pitchFamily="18" charset="0"/>
              </a:rPr>
              <a:t>Тимчасовий</a:t>
            </a:r>
            <a:r>
              <a:rPr lang="ru-RU" sz="2800" b="1" dirty="0" smtClean="0">
                <a:solidFill>
                  <a:srgbClr val="002060"/>
                </a:solidFill>
                <a:latin typeface="Times New Roman" pitchFamily="18" charset="0"/>
                <a:cs typeface="Times New Roman" pitchFamily="18" charset="0"/>
              </a:rPr>
              <a:t> характер </a:t>
            </a:r>
            <a:r>
              <a:rPr lang="ru-RU" sz="2800" b="1" dirty="0" err="1" smtClean="0">
                <a:solidFill>
                  <a:srgbClr val="002060"/>
                </a:solidFill>
                <a:latin typeface="Times New Roman" pitchFamily="18" charset="0"/>
                <a:cs typeface="Times New Roman" pitchFamily="18" charset="0"/>
              </a:rPr>
              <a:t>польового</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розміщення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обумовлений</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бойовою</a:t>
            </a:r>
            <a:r>
              <a:rPr lang="ru-RU" sz="2800" b="1" dirty="0" smtClean="0">
                <a:solidFill>
                  <a:srgbClr val="002060"/>
                </a:solidFill>
                <a:latin typeface="Times New Roman" pitchFamily="18" charset="0"/>
                <a:cs typeface="Times New Roman" pitchFamily="18" charset="0"/>
              </a:rPr>
              <a:t> обстановкою, </a:t>
            </a:r>
            <a:r>
              <a:rPr lang="ru-RU" sz="2800" b="1" dirty="0" err="1" smtClean="0">
                <a:solidFill>
                  <a:srgbClr val="002060"/>
                </a:solidFill>
                <a:latin typeface="Times New Roman" pitchFamily="18" charset="0"/>
                <a:cs typeface="Times New Roman" pitchFamily="18" charset="0"/>
              </a:rPr>
              <a:t>забороняється</a:t>
            </a:r>
            <a:r>
              <a:rPr lang="ru-RU" sz="2800" b="1" dirty="0" smtClean="0">
                <a:solidFill>
                  <a:srgbClr val="002060"/>
                </a:solidFill>
                <a:latin typeface="Times New Roman" pitchFamily="18" charset="0"/>
                <a:cs typeface="Times New Roman" pitchFamily="18" charset="0"/>
              </a:rPr>
              <a:t> на тих </a:t>
            </a:r>
            <a:r>
              <a:rPr lang="ru-RU" sz="2800" b="1" dirty="0" err="1" smtClean="0">
                <a:solidFill>
                  <a:srgbClr val="002060"/>
                </a:solidFill>
                <a:latin typeface="Times New Roman" pitchFamily="18" charset="0"/>
                <a:cs typeface="Times New Roman" pitchFamily="18" charset="0"/>
              </a:rPr>
              <a:t>місцях</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будувати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будинки</a:t>
            </a:r>
            <a:r>
              <a:rPr lang="ru-RU" sz="2800" b="1" dirty="0" smtClean="0">
                <a:solidFill>
                  <a:srgbClr val="002060"/>
                </a:solidFill>
                <a:latin typeface="Times New Roman" pitchFamily="18" charset="0"/>
                <a:cs typeface="Times New Roman" pitchFamily="18" charset="0"/>
              </a:rPr>
              <a:t> а </a:t>
            </a:r>
            <a:r>
              <a:rPr lang="ru-RU" sz="2800" b="1" dirty="0" err="1" smtClean="0">
                <a:solidFill>
                  <a:srgbClr val="002060"/>
                </a:solidFill>
                <a:latin typeface="Times New Roman" pitchFamily="18" charset="0"/>
                <a:cs typeface="Times New Roman" pitchFamily="18" charset="0"/>
              </a:rPr>
              <a:t>також</a:t>
            </a:r>
            <a:r>
              <a:rPr lang="ru-RU" sz="2800" b="1" dirty="0" smtClean="0">
                <a:solidFill>
                  <a:srgbClr val="002060"/>
                </a:solidFill>
                <a:latin typeface="Times New Roman" pitchFamily="18" charset="0"/>
                <a:cs typeface="Times New Roman" pitchFamily="18" charset="0"/>
              </a:rPr>
              <a:t> у тому </a:t>
            </a:r>
            <a:r>
              <a:rPr lang="ru-RU" sz="2800" b="1" dirty="0" err="1" smtClean="0">
                <a:solidFill>
                  <a:srgbClr val="002060"/>
                </a:solidFill>
                <a:latin typeface="Times New Roman" pitchFamily="18" charset="0"/>
                <a:cs typeface="Times New Roman" pitchFamily="18" charset="0"/>
              </a:rPr>
              <a:t>районі</a:t>
            </a:r>
            <a:r>
              <a:rPr lang="ru-RU" sz="2800" b="1" dirty="0" smtClean="0">
                <a:solidFill>
                  <a:srgbClr val="002060"/>
                </a:solidFill>
                <a:latin typeface="Times New Roman" pitchFamily="18" charset="0"/>
                <a:cs typeface="Times New Roman" pitchFamily="18" charset="0"/>
              </a:rPr>
              <a:t>. А </a:t>
            </a:r>
            <a:r>
              <a:rPr lang="ru-RU" sz="2800" b="1" dirty="0" err="1" smtClean="0">
                <a:solidFill>
                  <a:srgbClr val="002060"/>
                </a:solidFill>
                <a:latin typeface="Times New Roman" pitchFamily="18" charset="0"/>
                <a:cs typeface="Times New Roman" pitchFamily="18" charset="0"/>
              </a:rPr>
              <a:t>також</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війська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повинні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дотримуватися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особистої</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гігієни</a:t>
            </a:r>
            <a:r>
              <a:rPr lang="ru-RU" sz="2800" b="1" dirty="0" smtClean="0">
                <a:solidFill>
                  <a:srgbClr val="002060"/>
                </a:solidFill>
                <a:latin typeface="Times New Roman" pitchFamily="18" charset="0"/>
                <a:cs typeface="Times New Roman" pitchFamily="18" charset="0"/>
              </a:rPr>
              <a:t>. При </a:t>
            </a:r>
            <a:r>
              <a:rPr lang="ru-RU" sz="2800" b="1" dirty="0" err="1" smtClean="0">
                <a:solidFill>
                  <a:srgbClr val="002060"/>
                </a:solidFill>
                <a:latin typeface="Times New Roman" pitchFamily="18" charset="0"/>
                <a:cs typeface="Times New Roman" pitchFamily="18" charset="0"/>
              </a:rPr>
              <a:t>розміщенні</a:t>
            </a:r>
            <a:r>
              <a:rPr lang="ru-RU" sz="2800" b="1" dirty="0" smtClean="0">
                <a:solidFill>
                  <a:srgbClr val="002060"/>
                </a:solidFill>
                <a:latin typeface="Times New Roman" pitchFamily="18" charset="0"/>
                <a:cs typeface="Times New Roman" pitchFamily="18" charset="0"/>
              </a:rPr>
              <a:t> в </a:t>
            </a:r>
            <a:r>
              <a:rPr lang="ru-RU" sz="2800" b="1" dirty="0" err="1" smtClean="0">
                <a:solidFill>
                  <a:srgbClr val="002060"/>
                </a:solidFill>
                <a:latin typeface="Times New Roman" pitchFamily="18" charset="0"/>
                <a:cs typeface="Times New Roman" pitchFamily="18" charset="0"/>
              </a:rPr>
              <a:t>польових</a:t>
            </a:r>
            <a:r>
              <a:rPr lang="ru-RU" sz="2800" b="1" dirty="0" smtClean="0">
                <a:solidFill>
                  <a:srgbClr val="002060"/>
                </a:solidFill>
                <a:latin typeface="Times New Roman" pitchFamily="18" charset="0"/>
                <a:cs typeface="Times New Roman" pitchFamily="18" charset="0"/>
              </a:rPr>
              <a:t> жилищах </a:t>
            </a:r>
            <a:r>
              <a:rPr lang="ru-RU" sz="2800" b="1" dirty="0" err="1" smtClean="0">
                <a:solidFill>
                  <a:srgbClr val="002060"/>
                </a:solidFill>
                <a:latin typeface="Times New Roman" pitchFamily="18" charset="0"/>
                <a:cs typeface="Times New Roman" pitchFamily="18" charset="0"/>
              </a:rPr>
              <a:t>можуть</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складатися</a:t>
            </a:r>
            <a:r>
              <a:rPr lang="ru-RU" sz="2800" b="1" dirty="0" smtClean="0">
                <a:solidFill>
                  <a:srgbClr val="002060"/>
                </a:solidFill>
                <a:latin typeface="Times New Roman" pitchFamily="18" charset="0"/>
                <a:cs typeface="Times New Roman" pitchFamily="18" charset="0"/>
              </a:rPr>
              <a:t> не </a:t>
            </a:r>
            <a:r>
              <a:rPr lang="ru-RU" sz="2800" b="1" dirty="0" err="1" smtClean="0">
                <a:solidFill>
                  <a:srgbClr val="002060"/>
                </a:solidFill>
                <a:latin typeface="Times New Roman" pitchFamily="18" charset="0"/>
                <a:cs typeface="Times New Roman" pitchFamily="18" charset="0"/>
              </a:rPr>
              <a:t>приємні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умови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які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можуть</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сприяти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виникненню</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багатьох</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інфекційним</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захворювань</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Гігієнічна</a:t>
            </a:r>
            <a:r>
              <a:rPr lang="ru-RU" sz="2800" b="1" dirty="0" smtClean="0">
                <a:solidFill>
                  <a:srgbClr val="002060"/>
                </a:solidFill>
                <a:latin typeface="Times New Roman" pitchFamily="18" charset="0"/>
                <a:cs typeface="Times New Roman" pitchFamily="18" charset="0"/>
              </a:rPr>
              <a:t> характеристика </a:t>
            </a:r>
            <a:r>
              <a:rPr lang="ru-RU" sz="2800" b="1" dirty="0" err="1" smtClean="0">
                <a:solidFill>
                  <a:srgbClr val="002060"/>
                </a:solidFill>
                <a:latin typeface="Times New Roman" pitchFamily="18" charset="0"/>
                <a:cs typeface="Times New Roman" pitchFamily="18" charset="0"/>
              </a:rPr>
              <a:t>полягає</a:t>
            </a:r>
            <a:r>
              <a:rPr lang="ru-RU" sz="2800" b="1" dirty="0" smtClean="0">
                <a:solidFill>
                  <a:srgbClr val="002060"/>
                </a:solidFill>
                <a:latin typeface="Times New Roman" pitchFamily="18" charset="0"/>
                <a:cs typeface="Times New Roman" pitchFamily="18" charset="0"/>
              </a:rPr>
              <a:t> в тому </a:t>
            </a:r>
            <a:r>
              <a:rPr lang="ru-RU" sz="2800" b="1" dirty="0" err="1" smtClean="0">
                <a:solidFill>
                  <a:srgbClr val="002060"/>
                </a:solidFill>
                <a:latin typeface="Times New Roman" pitchFamily="18" charset="0"/>
                <a:cs typeface="Times New Roman" pitchFamily="18" charset="0"/>
              </a:rPr>
              <a:t>що</a:t>
            </a:r>
            <a:r>
              <a:rPr lang="ru-RU" sz="2800" b="1" dirty="0" smtClean="0">
                <a:solidFill>
                  <a:srgbClr val="002060"/>
                </a:solidFill>
                <a:latin typeface="Times New Roman" pitchFamily="18" charset="0"/>
                <a:cs typeface="Times New Roman" pitchFamily="18" charset="0"/>
              </a:rPr>
              <a:t> повинен бути </a:t>
            </a:r>
            <a:r>
              <a:rPr lang="ru-RU" sz="2800" b="1" dirty="0" err="1" smtClean="0">
                <a:solidFill>
                  <a:srgbClr val="002060"/>
                </a:solidFill>
                <a:latin typeface="Times New Roman" pitchFamily="18" charset="0"/>
                <a:cs typeface="Times New Roman" pitchFamily="18" charset="0"/>
              </a:rPr>
              <a:t>постійний</a:t>
            </a:r>
            <a:r>
              <a:rPr lang="ru-RU" sz="2800" b="1" dirty="0" smtClean="0">
                <a:solidFill>
                  <a:srgbClr val="002060"/>
                </a:solidFill>
                <a:latin typeface="Times New Roman" pitchFamily="18" charset="0"/>
                <a:cs typeface="Times New Roman" pitchFamily="18" charset="0"/>
              </a:rPr>
              <a:t> контроль </a:t>
            </a:r>
            <a:r>
              <a:rPr lang="ru-RU" sz="2800" b="1" dirty="0" err="1" smtClean="0">
                <a:solidFill>
                  <a:srgbClr val="002060"/>
                </a:solidFill>
                <a:latin typeface="Times New Roman" pitchFamily="18" charset="0"/>
                <a:cs typeface="Times New Roman" pitchFamily="18" charset="0"/>
              </a:rPr>
              <a:t>медичної</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служби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який</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складається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з</a:t>
            </a:r>
            <a:r>
              <a:rPr lang="ru-RU" sz="2800" b="1" dirty="0" smtClean="0">
                <a:solidFill>
                  <a:srgbClr val="002060"/>
                </a:solidFill>
                <a:latin typeface="Times New Roman" pitchFamily="18" charset="0"/>
                <a:cs typeface="Times New Roman" pitchFamily="18" charset="0"/>
              </a:rPr>
              <a:t> таких </a:t>
            </a:r>
            <a:r>
              <a:rPr lang="ru-RU" sz="2800" b="1" dirty="0" err="1" smtClean="0">
                <a:solidFill>
                  <a:srgbClr val="002060"/>
                </a:solidFill>
                <a:latin typeface="Times New Roman" pitchFamily="18" charset="0"/>
                <a:cs typeface="Times New Roman" pitchFamily="18" charset="0"/>
              </a:rPr>
              <a:t>основних</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вимог</a:t>
            </a:r>
            <a:r>
              <a:rPr lang="ru-RU" sz="2800" b="1" dirty="0" smtClean="0">
                <a:solidFill>
                  <a:srgbClr val="002060"/>
                </a:solidFill>
                <a:latin typeface="Times New Roman" pitchFamily="18" charset="0"/>
                <a:cs typeface="Times New Roman" pitchFamily="18" charset="0"/>
              </a:rPr>
              <a:t>:</a:t>
            </a:r>
            <a:endParaRPr lang="ru-RU" sz="2800" b="1" dirty="0">
              <a:solidFill>
                <a:srgbClr val="002060"/>
              </a:solidFill>
              <a:latin typeface="Times New Roman" pitchFamily="18" charset="0"/>
              <a:cs typeface="Times New Roman" pitchFamily="18" charset="0"/>
            </a:endParaRPr>
          </a:p>
        </p:txBody>
      </p:sp>
      <p:sp>
        <p:nvSpPr>
          <p:cNvPr id="3" name="Заголовок 2"/>
          <p:cNvSpPr>
            <a:spLocks noGrp="1"/>
          </p:cNvSpPr>
          <p:nvPr>
            <p:ph type="title"/>
          </p:nvPr>
        </p:nvSpPr>
        <p:spPr>
          <a:xfrm>
            <a:off x="357158" y="-1500222"/>
            <a:ext cx="8229600" cy="1219200"/>
          </a:xfrm>
        </p:spPr>
        <p:txBody>
          <a:bodyPr/>
          <a:lstStyle/>
          <a:p>
            <a:endParaRPr lang="ru-RU" dirty="0"/>
          </a:p>
        </p:txBody>
      </p:sp>
      <p:pic>
        <p:nvPicPr>
          <p:cNvPr id="4"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928662" y="357166"/>
            <a:ext cx="7729534" cy="4572000"/>
          </a:xfrm>
        </p:spPr>
        <p:txBody>
          <a:bodyPr>
            <a:noAutofit/>
          </a:bodyPr>
          <a:lstStyle/>
          <a:p>
            <a:r>
              <a:rPr lang="ru-RU" sz="2800" b="1" dirty="0" smtClean="0">
                <a:solidFill>
                  <a:srgbClr val="002060"/>
                </a:solidFill>
                <a:latin typeface="Times New Roman" pitchFamily="18" charset="0"/>
                <a:cs typeface="Times New Roman" pitchFamily="18" charset="0"/>
              </a:rPr>
              <a:t>1. </a:t>
            </a:r>
            <a:r>
              <a:rPr lang="ru-RU" sz="2800" b="1" dirty="0" err="1" smtClean="0">
                <a:solidFill>
                  <a:srgbClr val="002060"/>
                </a:solidFill>
                <a:latin typeface="Times New Roman" pitchFamily="18" charset="0"/>
                <a:cs typeface="Times New Roman" pitchFamily="18" charset="0"/>
              </a:rPr>
              <a:t>Розміщення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військ</a:t>
            </a:r>
            <a:endParaRPr lang="ru-RU" sz="2800" b="1" dirty="0" smtClean="0">
              <a:solidFill>
                <a:srgbClr val="002060"/>
              </a:solidFill>
              <a:latin typeface="Times New Roman" pitchFamily="18" charset="0"/>
              <a:cs typeface="Times New Roman" pitchFamily="18" charset="0"/>
            </a:endParaRPr>
          </a:p>
          <a:p>
            <a:r>
              <a:rPr lang="ru-RU" sz="2800" b="1" dirty="0" smtClean="0">
                <a:solidFill>
                  <a:srgbClr val="002060"/>
                </a:solidFill>
                <a:latin typeface="Times New Roman" pitchFamily="18" charset="0"/>
                <a:cs typeface="Times New Roman" pitchFamily="18" charset="0"/>
              </a:rPr>
              <a:t>2. </a:t>
            </a:r>
            <a:r>
              <a:rPr lang="ru-RU" sz="2800" b="1" dirty="0" err="1" smtClean="0">
                <a:solidFill>
                  <a:srgbClr val="002060"/>
                </a:solidFill>
                <a:latin typeface="Times New Roman" pitchFamily="18" charset="0"/>
                <a:cs typeface="Times New Roman" pitchFamily="18" charset="0"/>
              </a:rPr>
              <a:t>Харчування</a:t>
            </a:r>
            <a:endParaRPr lang="ru-RU" sz="2800" b="1" dirty="0" smtClean="0">
              <a:solidFill>
                <a:srgbClr val="002060"/>
              </a:solidFill>
              <a:latin typeface="Times New Roman" pitchFamily="18" charset="0"/>
              <a:cs typeface="Times New Roman" pitchFamily="18" charset="0"/>
            </a:endParaRPr>
          </a:p>
          <a:p>
            <a:r>
              <a:rPr lang="ru-RU" sz="2800" b="1" dirty="0" smtClean="0">
                <a:solidFill>
                  <a:srgbClr val="002060"/>
                </a:solidFill>
                <a:latin typeface="Times New Roman" pitchFamily="18" charset="0"/>
                <a:cs typeface="Times New Roman" pitchFamily="18" charset="0"/>
              </a:rPr>
              <a:t>3. </a:t>
            </a:r>
            <a:r>
              <a:rPr lang="ru-RU" sz="2800" b="1" dirty="0" err="1" smtClean="0">
                <a:solidFill>
                  <a:srgbClr val="002060"/>
                </a:solidFill>
                <a:latin typeface="Times New Roman" pitchFamily="18" charset="0"/>
                <a:cs typeface="Times New Roman" pitchFamily="18" charset="0"/>
              </a:rPr>
              <a:t>Водопостачання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фізичний</a:t>
            </a:r>
            <a:r>
              <a:rPr lang="ru-RU" sz="2800" b="1" dirty="0" smtClean="0">
                <a:solidFill>
                  <a:srgbClr val="002060"/>
                </a:solidFill>
                <a:latin typeface="Times New Roman" pitchFamily="18" charset="0"/>
                <a:cs typeface="Times New Roman" pitchFamily="18" charset="0"/>
              </a:rPr>
              <a:t> стан</a:t>
            </a:r>
          </a:p>
          <a:p>
            <a:r>
              <a:rPr lang="ru-RU" sz="2800" b="1" dirty="0" smtClean="0">
                <a:solidFill>
                  <a:srgbClr val="002060"/>
                </a:solidFill>
                <a:latin typeface="Times New Roman" pitchFamily="18" charset="0"/>
                <a:cs typeface="Times New Roman" pitchFamily="18" charset="0"/>
              </a:rPr>
              <a:t>4. </a:t>
            </a:r>
            <a:r>
              <a:rPr lang="ru-RU" sz="2800" b="1" dirty="0" err="1" smtClean="0">
                <a:solidFill>
                  <a:srgbClr val="002060"/>
                </a:solidFill>
                <a:latin typeface="Times New Roman" pitchFamily="18" charset="0"/>
                <a:cs typeface="Times New Roman" pitchFamily="18" charset="0"/>
              </a:rPr>
              <a:t>Умови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праці</a:t>
            </a:r>
            <a:endParaRPr lang="ru-RU" sz="2800" b="1" dirty="0" smtClean="0">
              <a:solidFill>
                <a:srgbClr val="002060"/>
              </a:solidFill>
              <a:latin typeface="Times New Roman" pitchFamily="18" charset="0"/>
              <a:cs typeface="Times New Roman" pitchFamily="18" charset="0"/>
            </a:endParaRPr>
          </a:p>
          <a:p>
            <a:r>
              <a:rPr lang="ru-RU" sz="2800" b="1" dirty="0" smtClean="0">
                <a:solidFill>
                  <a:srgbClr val="002060"/>
                </a:solidFill>
                <a:latin typeface="Times New Roman" pitchFamily="18" charset="0"/>
                <a:cs typeface="Times New Roman" pitchFamily="18" charset="0"/>
              </a:rPr>
              <a:t>5. Стан </a:t>
            </a:r>
            <a:r>
              <a:rPr lang="ru-RU" sz="2800" b="1" dirty="0" err="1" smtClean="0">
                <a:solidFill>
                  <a:srgbClr val="002060"/>
                </a:solidFill>
                <a:latin typeface="Times New Roman" pitchFamily="18" charset="0"/>
                <a:cs typeface="Times New Roman" pitchFamily="18" charset="0"/>
              </a:rPr>
              <a:t>здоров’я</a:t>
            </a:r>
            <a:endParaRPr lang="ru-RU" sz="2800" b="1" dirty="0" smtClean="0">
              <a:solidFill>
                <a:srgbClr val="002060"/>
              </a:solidFill>
              <a:latin typeface="Times New Roman" pitchFamily="18" charset="0"/>
              <a:cs typeface="Times New Roman" pitchFamily="18" charset="0"/>
            </a:endParaRPr>
          </a:p>
          <a:p>
            <a:r>
              <a:rPr lang="ru-RU" sz="2800" b="1" dirty="0" smtClean="0">
                <a:solidFill>
                  <a:srgbClr val="002060"/>
                </a:solidFill>
                <a:latin typeface="Times New Roman" pitchFamily="18" charset="0"/>
                <a:cs typeface="Times New Roman" pitchFamily="18" charset="0"/>
              </a:rPr>
              <a:t>6. </a:t>
            </a:r>
            <a:r>
              <a:rPr lang="ru-RU" sz="2800" b="1" dirty="0" err="1" smtClean="0">
                <a:solidFill>
                  <a:srgbClr val="002060"/>
                </a:solidFill>
                <a:latin typeface="Times New Roman" pitchFamily="18" charset="0"/>
                <a:cs typeface="Times New Roman" pitchFamily="18" charset="0"/>
              </a:rPr>
              <a:t>Масове</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перевезення</a:t>
            </a:r>
            <a:endParaRPr lang="ru-RU" sz="2800" b="1" dirty="0" smtClean="0">
              <a:solidFill>
                <a:srgbClr val="002060"/>
              </a:solidFill>
              <a:latin typeface="Times New Roman" pitchFamily="18" charset="0"/>
              <a:cs typeface="Times New Roman" pitchFamily="18" charset="0"/>
            </a:endParaRPr>
          </a:p>
          <a:p>
            <a:r>
              <a:rPr lang="ru-RU" sz="2800" b="1" dirty="0" smtClean="0">
                <a:solidFill>
                  <a:srgbClr val="002060"/>
                </a:solidFill>
                <a:latin typeface="Times New Roman" pitchFamily="18" charset="0"/>
                <a:cs typeface="Times New Roman" pitchFamily="18" charset="0"/>
              </a:rPr>
              <a:t>7. Очистка полю бою</a:t>
            </a:r>
          </a:p>
          <a:p>
            <a:r>
              <a:rPr lang="ru-RU" sz="2800" b="1" dirty="0" smtClean="0">
                <a:solidFill>
                  <a:srgbClr val="002060"/>
                </a:solidFill>
                <a:latin typeface="Times New Roman" pitchFamily="18" charset="0"/>
                <a:cs typeface="Times New Roman" pitchFamily="18" charset="0"/>
              </a:rPr>
              <a:t>8. </a:t>
            </a:r>
            <a:r>
              <a:rPr lang="ru-RU" sz="2800" b="1" dirty="0" err="1" smtClean="0">
                <a:solidFill>
                  <a:srgbClr val="002060"/>
                </a:solidFill>
                <a:latin typeface="Times New Roman" pitchFamily="18" charset="0"/>
                <a:cs typeface="Times New Roman" pitchFamily="18" charset="0"/>
              </a:rPr>
              <a:t>Експертизу</a:t>
            </a:r>
            <a:r>
              <a:rPr lang="ru-RU" sz="2800" b="1" dirty="0" smtClean="0">
                <a:solidFill>
                  <a:srgbClr val="002060"/>
                </a:solidFill>
                <a:latin typeface="Times New Roman" pitchFamily="18" charset="0"/>
                <a:cs typeface="Times New Roman" pitchFamily="18" charset="0"/>
              </a:rPr>
              <a:t> на </a:t>
            </a:r>
            <a:r>
              <a:rPr lang="ru-RU" sz="2800" b="1" dirty="0" err="1" smtClean="0">
                <a:solidFill>
                  <a:srgbClr val="002060"/>
                </a:solidFill>
                <a:latin typeface="Times New Roman" pitchFamily="18" charset="0"/>
                <a:cs typeface="Times New Roman" pitchFamily="18" charset="0"/>
              </a:rPr>
              <a:t>радіоактивні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речовини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бактерії</a:t>
            </a:r>
            <a:endParaRPr lang="ru-RU" sz="2800" b="1" dirty="0" smtClean="0">
              <a:solidFill>
                <a:srgbClr val="002060"/>
              </a:solidFill>
              <a:latin typeface="Times New Roman" pitchFamily="18" charset="0"/>
              <a:cs typeface="Times New Roman" pitchFamily="18" charset="0"/>
            </a:endParaRPr>
          </a:p>
          <a:p>
            <a:r>
              <a:rPr lang="ru-RU" sz="2800" b="1" dirty="0" err="1" smtClean="0">
                <a:solidFill>
                  <a:srgbClr val="002060"/>
                </a:solidFill>
                <a:latin typeface="Times New Roman" pitchFamily="18" charset="0"/>
                <a:cs typeface="Times New Roman" pitchFamily="18" charset="0"/>
              </a:rPr>
              <a:t>Вибір</a:t>
            </a:r>
            <a:r>
              <a:rPr lang="ru-RU" sz="2800" b="1" dirty="0" smtClean="0">
                <a:solidFill>
                  <a:srgbClr val="002060"/>
                </a:solidFill>
                <a:latin typeface="Times New Roman" pitchFamily="18" charset="0"/>
                <a:cs typeface="Times New Roman" pitchFamily="18" charset="0"/>
              </a:rPr>
              <a:t> того </a:t>
            </a:r>
            <a:r>
              <a:rPr lang="ru-RU" sz="2800" b="1" dirty="0" err="1" smtClean="0">
                <a:solidFill>
                  <a:srgbClr val="002060"/>
                </a:solidFill>
                <a:latin typeface="Times New Roman" pitchFamily="18" charset="0"/>
                <a:cs typeface="Times New Roman" pitchFamily="18" charset="0"/>
              </a:rPr>
              <a:t>чи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іншого</a:t>
            </a:r>
            <a:r>
              <a:rPr lang="ru-RU" sz="2800" b="1" dirty="0" smtClean="0">
                <a:solidFill>
                  <a:srgbClr val="002060"/>
                </a:solidFill>
                <a:latin typeface="Times New Roman" pitchFamily="18" charset="0"/>
                <a:cs typeface="Times New Roman" pitchFamily="18" charset="0"/>
              </a:rPr>
              <a:t> виду </a:t>
            </a:r>
            <a:r>
              <a:rPr lang="ru-RU" sz="2800" b="1" dirty="0" err="1" smtClean="0">
                <a:solidFill>
                  <a:srgbClr val="002060"/>
                </a:solidFill>
                <a:latin typeface="Times New Roman" pitchFamily="18" charset="0"/>
                <a:cs typeface="Times New Roman" pitchFamily="18" charset="0"/>
              </a:rPr>
              <a:t>польового</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розміщення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залежить</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від</a:t>
            </a:r>
            <a:r>
              <a:rPr lang="ru-RU" sz="2800" b="1" dirty="0" smtClean="0">
                <a:solidFill>
                  <a:srgbClr val="002060"/>
                </a:solidFill>
                <a:latin typeface="Times New Roman" pitchFamily="18" charset="0"/>
                <a:cs typeface="Times New Roman" pitchFamily="18" charset="0"/>
              </a:rPr>
              <a:t> того яка погода </a:t>
            </a:r>
            <a:r>
              <a:rPr lang="ru-RU" sz="2800" b="1" dirty="0" err="1" smtClean="0">
                <a:solidFill>
                  <a:srgbClr val="002060"/>
                </a:solidFill>
                <a:latin typeface="Times New Roman" pitchFamily="18" charset="0"/>
                <a:cs typeface="Times New Roman" pitchFamily="18" charset="0"/>
              </a:rPr>
              <a:t>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який</a:t>
            </a:r>
            <a:r>
              <a:rPr lang="ru-RU" sz="2800" b="1" dirty="0" smtClean="0">
                <a:solidFill>
                  <a:srgbClr val="002060"/>
                </a:solidFill>
                <a:latin typeface="Times New Roman" pitchFamily="18" charset="0"/>
                <a:cs typeface="Times New Roman" pitchFamily="18" charset="0"/>
              </a:rPr>
              <a:t> сезон </a:t>
            </a:r>
            <a:r>
              <a:rPr lang="ru-RU" sz="2800" b="1" dirty="0" err="1" smtClean="0">
                <a:solidFill>
                  <a:srgbClr val="002060"/>
                </a:solidFill>
                <a:latin typeface="Times New Roman" pitchFamily="18" charset="0"/>
                <a:cs typeface="Times New Roman" pitchFamily="18" charset="0"/>
              </a:rPr>
              <a:t>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скільки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будівельного</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матеріалу</a:t>
            </a:r>
            <a:r>
              <a:rPr lang="ru-RU" sz="2800" b="1" dirty="0" smtClean="0">
                <a:solidFill>
                  <a:srgbClr val="002060"/>
                </a:solidFill>
                <a:latin typeface="Times New Roman" pitchFamily="18" charset="0"/>
                <a:cs typeface="Times New Roman" pitchFamily="18" charset="0"/>
              </a:rPr>
              <a:t>.</a:t>
            </a:r>
          </a:p>
          <a:p>
            <a:endParaRPr lang="ru-RU" sz="2800" b="1" dirty="0">
              <a:solidFill>
                <a:srgbClr val="002060"/>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pic>
        <p:nvPicPr>
          <p:cNvPr id="4"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age003.gif"/>
          <p:cNvPicPr>
            <a:picLocks noGrp="1" noChangeAspect="1"/>
          </p:cNvPicPr>
          <p:nvPr>
            <p:ph idx="1"/>
          </p:nvPr>
        </p:nvPicPr>
        <p:blipFill>
          <a:blip r:embed="rId2"/>
          <a:stretch>
            <a:fillRect/>
          </a:stretch>
        </p:blipFill>
        <p:spPr>
          <a:xfrm>
            <a:off x="214282" y="285728"/>
            <a:ext cx="8501121" cy="6143668"/>
          </a:xfrm>
        </p:spPr>
      </p:pic>
      <p:sp>
        <p:nvSpPr>
          <p:cNvPr id="3" name="Заголовок 2"/>
          <p:cNvSpPr>
            <a:spLocks noGrp="1"/>
          </p:cNvSpPr>
          <p:nvPr>
            <p:ph type="title"/>
          </p:nvPr>
        </p:nvSpPr>
        <p:spPr/>
        <p:txBody>
          <a:bodyPr/>
          <a:lstStyle/>
          <a:p>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214290"/>
            <a:ext cx="8229600" cy="6143668"/>
          </a:xfrm>
        </p:spPr>
        <p:txBody>
          <a:bodyPr>
            <a:normAutofit/>
          </a:bodyPr>
          <a:lstStyle/>
          <a:p>
            <a:pPr algn="ctr"/>
            <a:r>
              <a:rPr lang="ru-RU" sz="2800" b="1" dirty="0" err="1" smtClean="0">
                <a:solidFill>
                  <a:srgbClr val="FFFF00"/>
                </a:solidFill>
                <a:latin typeface="Times New Roman" pitchFamily="18" charset="0"/>
                <a:cs typeface="Times New Roman" pitchFamily="18" charset="0"/>
              </a:rPr>
              <a:t>Лагерні</a:t>
            </a:r>
            <a:r>
              <a:rPr lang="ru-RU" sz="2800" b="1" dirty="0" smtClean="0">
                <a:solidFill>
                  <a:srgbClr val="FFFF00"/>
                </a:solidFill>
                <a:latin typeface="Times New Roman" pitchFamily="18" charset="0"/>
                <a:cs typeface="Times New Roman" pitchFamily="18" charset="0"/>
              </a:rPr>
              <a:t> палатки</a:t>
            </a:r>
          </a:p>
          <a:p>
            <a:pPr algn="ctr"/>
            <a:r>
              <a:rPr lang="ru-RU" sz="2800" b="1" dirty="0" err="1" smtClean="0">
                <a:solidFill>
                  <a:srgbClr val="002060"/>
                </a:solidFill>
                <a:latin typeface="Times New Roman" pitchFamily="18" charset="0"/>
                <a:cs typeface="Times New Roman" pitchFamily="18" charset="0"/>
              </a:rPr>
              <a:t>Установлюються</a:t>
            </a:r>
            <a:r>
              <a:rPr lang="ru-RU" sz="2800" b="1" dirty="0" smtClean="0">
                <a:solidFill>
                  <a:srgbClr val="002060"/>
                </a:solidFill>
                <a:latin typeface="Times New Roman" pitchFamily="18" charset="0"/>
                <a:cs typeface="Times New Roman" pitchFamily="18" charset="0"/>
              </a:rPr>
              <a:t> на </a:t>
            </a:r>
            <a:r>
              <a:rPr lang="ru-RU" sz="2800" b="1" dirty="0" err="1" smtClean="0">
                <a:solidFill>
                  <a:srgbClr val="002060"/>
                </a:solidFill>
                <a:latin typeface="Times New Roman" pitchFamily="18" charset="0"/>
                <a:cs typeface="Times New Roman" pitchFamily="18" charset="0"/>
              </a:rPr>
              <a:t>гніздах</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які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знаходяться</a:t>
            </a:r>
            <a:r>
              <a:rPr lang="ru-RU" sz="2800" b="1" dirty="0" smtClean="0">
                <a:solidFill>
                  <a:srgbClr val="002060"/>
                </a:solidFill>
                <a:latin typeface="Times New Roman" pitchFamily="18" charset="0"/>
                <a:cs typeface="Times New Roman" pitchFamily="18" charset="0"/>
              </a:rPr>
              <a:t> над </a:t>
            </a:r>
            <a:r>
              <a:rPr lang="ru-RU" sz="2800" b="1" dirty="0" err="1" smtClean="0">
                <a:solidFill>
                  <a:srgbClr val="002060"/>
                </a:solidFill>
                <a:latin typeface="Times New Roman" pitchFamily="18" charset="0"/>
                <a:cs typeface="Times New Roman" pitchFamily="18" charset="0"/>
              </a:rPr>
              <a:t>земльою</a:t>
            </a:r>
            <a:r>
              <a:rPr lang="ru-RU" sz="2800" b="1" dirty="0" smtClean="0">
                <a:solidFill>
                  <a:srgbClr val="002060"/>
                </a:solidFill>
                <a:latin typeface="Times New Roman" pitchFamily="18" charset="0"/>
                <a:cs typeface="Times New Roman" pitchFamily="18" charset="0"/>
              </a:rPr>
              <a:t> на </a:t>
            </a:r>
            <a:r>
              <a:rPr lang="ru-RU" sz="2800" b="1" dirty="0" smtClean="0">
                <a:solidFill>
                  <a:srgbClr val="FFFF00"/>
                </a:solidFill>
                <a:latin typeface="Times New Roman" pitchFamily="18" charset="0"/>
                <a:cs typeface="Times New Roman" pitchFamily="18" charset="0"/>
              </a:rPr>
              <a:t>0,6-0,7м</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Навкруг</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гнізда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виривають</a:t>
            </a:r>
            <a:r>
              <a:rPr lang="ru-RU" sz="2800" b="1" dirty="0" smtClean="0">
                <a:solidFill>
                  <a:srgbClr val="002060"/>
                </a:solidFill>
                <a:latin typeface="Times New Roman" pitchFamily="18" charset="0"/>
                <a:cs typeface="Times New Roman" pitchFamily="18" charset="0"/>
              </a:rPr>
              <a:t> канаву для того </a:t>
            </a:r>
            <a:r>
              <a:rPr lang="ru-RU" sz="2800" b="1" dirty="0" err="1" smtClean="0">
                <a:solidFill>
                  <a:srgbClr val="002060"/>
                </a:solidFill>
                <a:latin typeface="Times New Roman" pitchFamily="18" charset="0"/>
                <a:cs typeface="Times New Roman" pitchFamily="18" charset="0"/>
              </a:rPr>
              <a:t>щоб</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стікала</a:t>
            </a:r>
            <a:r>
              <a:rPr lang="ru-RU" sz="2800" b="1" dirty="0" smtClean="0">
                <a:solidFill>
                  <a:srgbClr val="002060"/>
                </a:solidFill>
                <a:latin typeface="Times New Roman" pitchFamily="18" charset="0"/>
                <a:cs typeface="Times New Roman" pitchFamily="18" charset="0"/>
              </a:rPr>
              <a:t> вода. </a:t>
            </a:r>
            <a:r>
              <a:rPr lang="ru-RU" sz="2800" b="1" dirty="0" err="1" smtClean="0">
                <a:solidFill>
                  <a:srgbClr val="002060"/>
                </a:solidFill>
                <a:latin typeface="Times New Roman" pitchFamily="18" charset="0"/>
                <a:cs typeface="Times New Roman" pitchFamily="18" charset="0"/>
              </a:rPr>
              <a:t>Підлога</a:t>
            </a:r>
            <a:r>
              <a:rPr lang="ru-RU" sz="2800" b="1" dirty="0" smtClean="0">
                <a:solidFill>
                  <a:srgbClr val="002060"/>
                </a:solidFill>
                <a:latin typeface="Times New Roman" pitchFamily="18" charset="0"/>
                <a:cs typeface="Times New Roman" pitchFamily="18" charset="0"/>
              </a:rPr>
              <a:t> палатки </a:t>
            </a:r>
            <a:r>
              <a:rPr lang="ru-RU" sz="2800" b="1" dirty="0" err="1" smtClean="0">
                <a:solidFill>
                  <a:srgbClr val="002060"/>
                </a:solidFill>
                <a:latin typeface="Times New Roman" pitchFamily="18" charset="0"/>
                <a:cs typeface="Times New Roman" pitchFamily="18" charset="0"/>
              </a:rPr>
              <a:t>переважно</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земляна</a:t>
            </a:r>
            <a:r>
              <a:rPr lang="ru-RU" sz="2800" b="1" dirty="0" smtClean="0">
                <a:solidFill>
                  <a:srgbClr val="002060"/>
                </a:solidFill>
                <a:latin typeface="Times New Roman" pitchFamily="18" charset="0"/>
                <a:cs typeface="Times New Roman" pitchFamily="18" charset="0"/>
              </a:rPr>
              <a:t> на </a:t>
            </a:r>
            <a:r>
              <a:rPr lang="ru-RU" sz="2800" b="1" dirty="0" err="1" smtClean="0">
                <a:solidFill>
                  <a:srgbClr val="002060"/>
                </a:solidFill>
                <a:latin typeface="Times New Roman" pitchFamily="18" charset="0"/>
                <a:cs typeface="Times New Roman" pitchFamily="18" charset="0"/>
              </a:rPr>
              <a:t>висоті</a:t>
            </a:r>
            <a:r>
              <a:rPr lang="ru-RU" sz="2800" b="1" dirty="0" smtClean="0">
                <a:solidFill>
                  <a:srgbClr val="002060"/>
                </a:solidFill>
                <a:latin typeface="Times New Roman" pitchFamily="18" charset="0"/>
                <a:cs typeface="Times New Roman" pitchFamily="18" charset="0"/>
              </a:rPr>
              <a:t> </a:t>
            </a:r>
            <a:r>
              <a:rPr lang="ru-RU" sz="2800" b="1" dirty="0" smtClean="0">
                <a:solidFill>
                  <a:srgbClr val="FFFF00"/>
                </a:solidFill>
                <a:latin typeface="Times New Roman" pitchFamily="18" charset="0"/>
                <a:cs typeface="Times New Roman" pitchFamily="18" charset="0"/>
              </a:rPr>
              <a:t>0,4-0,5м</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Зимові</a:t>
            </a:r>
            <a:r>
              <a:rPr lang="ru-RU" sz="2800" b="1" dirty="0" smtClean="0">
                <a:solidFill>
                  <a:srgbClr val="002060"/>
                </a:solidFill>
                <a:latin typeface="Times New Roman" pitchFamily="18" charset="0"/>
                <a:cs typeface="Times New Roman" pitchFamily="18" charset="0"/>
              </a:rPr>
              <a:t> палатки </a:t>
            </a:r>
            <a:r>
              <a:rPr lang="ru-RU" sz="2800" b="1" dirty="0" err="1" smtClean="0">
                <a:solidFill>
                  <a:srgbClr val="002060"/>
                </a:solidFill>
                <a:latin typeface="Times New Roman" pitchFamily="18" charset="0"/>
                <a:cs typeface="Times New Roman" pitchFamily="18" charset="0"/>
              </a:rPr>
              <a:t>отоплюються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переносними</a:t>
            </a:r>
            <a:r>
              <a:rPr lang="ru-RU" sz="2800" b="1" dirty="0" smtClean="0">
                <a:solidFill>
                  <a:srgbClr val="002060"/>
                </a:solidFill>
                <a:latin typeface="Times New Roman" pitchFamily="18" charset="0"/>
                <a:cs typeface="Times New Roman" pitchFamily="18" charset="0"/>
              </a:rPr>
              <a:t> печами.</a:t>
            </a:r>
          </a:p>
          <a:p>
            <a:pPr algn="ctr"/>
            <a:r>
              <a:rPr lang="ru-RU" sz="2800" b="1" dirty="0" smtClean="0">
                <a:solidFill>
                  <a:srgbClr val="002060"/>
                </a:solidFill>
                <a:latin typeface="Times New Roman" pitchFamily="18" charset="0"/>
                <a:cs typeface="Times New Roman" pitchFamily="18" charset="0"/>
              </a:rPr>
              <a:t>Для </a:t>
            </a:r>
            <a:r>
              <a:rPr lang="ru-RU" sz="2800" b="1" dirty="0" err="1" smtClean="0">
                <a:solidFill>
                  <a:srgbClr val="002060"/>
                </a:solidFill>
                <a:latin typeface="Times New Roman" pitchFamily="18" charset="0"/>
                <a:cs typeface="Times New Roman" pitchFamily="18" charset="0"/>
              </a:rPr>
              <a:t>короткочасного</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перебування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військ</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використовують</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шалаші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з</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гілок</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соломи</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інших</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матеріалів</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які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попадаютьпід</a:t>
            </a:r>
            <a:r>
              <a:rPr lang="ru-RU" sz="2800" b="1" dirty="0" smtClean="0">
                <a:solidFill>
                  <a:srgbClr val="002060"/>
                </a:solidFill>
                <a:latin typeface="Times New Roman" pitchFamily="18" charset="0"/>
                <a:cs typeface="Times New Roman" pitchFamily="18" charset="0"/>
              </a:rPr>
              <a:t> руки. </a:t>
            </a:r>
            <a:r>
              <a:rPr lang="ru-RU" sz="2800" b="1" dirty="0" err="1" smtClean="0">
                <a:solidFill>
                  <a:srgbClr val="002060"/>
                </a:solidFill>
                <a:latin typeface="Times New Roman" pitchFamily="18" charset="0"/>
                <a:cs typeface="Times New Roman" pitchFamily="18" charset="0"/>
              </a:rPr>
              <a:t>Шалаші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бувають</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двохскатні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конусні</a:t>
            </a:r>
            <a:r>
              <a:rPr lang="ru-RU" sz="2800" b="1" dirty="0" smtClean="0">
                <a:solidFill>
                  <a:srgbClr val="002060"/>
                </a:solidFill>
                <a:latin typeface="Times New Roman" pitchFamily="18" charset="0"/>
                <a:cs typeface="Times New Roman" pitchFamily="18" charset="0"/>
              </a:rPr>
              <a:t>. Шалашами </a:t>
            </a:r>
            <a:r>
              <a:rPr lang="ru-RU" sz="2800" b="1" dirty="0" err="1" smtClean="0">
                <a:solidFill>
                  <a:srgbClr val="002060"/>
                </a:solidFill>
                <a:latin typeface="Times New Roman" pitchFamily="18" charset="0"/>
                <a:cs typeface="Times New Roman" pitchFamily="18" charset="0"/>
              </a:rPr>
              <a:t>вигідно</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користуватися</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літом</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але</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і</a:t>
            </a:r>
            <a:r>
              <a:rPr lang="ru-RU" sz="2800" b="1" dirty="0" smtClean="0">
                <a:solidFill>
                  <a:srgbClr val="002060"/>
                </a:solidFill>
                <a:latin typeface="Times New Roman" pitchFamily="18" charset="0"/>
                <a:cs typeface="Times New Roman" pitchFamily="18" charset="0"/>
              </a:rPr>
              <a:t> зимою вони добре </a:t>
            </a:r>
            <a:r>
              <a:rPr lang="ru-RU" sz="2800" b="1" dirty="0" err="1" smtClean="0">
                <a:solidFill>
                  <a:srgbClr val="002060"/>
                </a:solidFill>
                <a:latin typeface="Times New Roman" pitchFamily="18" charset="0"/>
                <a:cs typeface="Times New Roman" pitchFamily="18" charset="0"/>
              </a:rPr>
              <a:t>захищають</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від</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вітру</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і</a:t>
            </a:r>
            <a:r>
              <a:rPr lang="ru-RU" sz="2800" b="1" dirty="0" smtClean="0">
                <a:solidFill>
                  <a:srgbClr val="002060"/>
                </a:solidFill>
                <a:latin typeface="Times New Roman" pitchFamily="18" charset="0"/>
                <a:cs typeface="Times New Roman" pitchFamily="18" charset="0"/>
              </a:rPr>
              <a:t> холоду.</a:t>
            </a:r>
          </a:p>
          <a:p>
            <a:pPr algn="ctr"/>
            <a:endParaRPr lang="ru-RU" sz="2800" b="1" dirty="0">
              <a:solidFill>
                <a:srgbClr val="002060"/>
              </a:solidFill>
              <a:latin typeface="Times New Roman" pitchFamily="18" charset="0"/>
              <a:cs typeface="Times New Roman" pitchFamily="18" charset="0"/>
            </a:endParaRPr>
          </a:p>
        </p:txBody>
      </p:sp>
      <p:sp>
        <p:nvSpPr>
          <p:cNvPr id="3" name="Заголовок 2"/>
          <p:cNvSpPr>
            <a:spLocks noGrp="1"/>
          </p:cNvSpPr>
          <p:nvPr>
            <p:ph type="title"/>
          </p:nvPr>
        </p:nvSpPr>
        <p:spPr>
          <a:xfrm>
            <a:off x="500034" y="-1219200"/>
            <a:ext cx="8229600" cy="1219200"/>
          </a:xfrm>
        </p:spPr>
        <p:txBody>
          <a:bodyPr/>
          <a:lstStyle/>
          <a:p>
            <a:endParaRPr lang="ru-RU" dirty="0"/>
          </a:p>
        </p:txBody>
      </p:sp>
      <p:pic>
        <p:nvPicPr>
          <p:cNvPr id="4" name="Рисунок 4"/>
          <p:cNvPicPr>
            <a:picLocks noChangeAspect="1"/>
          </p:cNvPicPr>
          <p:nvPr>
            <p:custDataLst>
              <p:tags r:id="rId1"/>
            </p:custDataLst>
          </p:nvPr>
        </p:nvPicPr>
        <p:blipFill>
          <a:blip r:embed="rId3"/>
          <a:srcRect/>
          <a:stretch>
            <a:fillRect/>
          </a:stretch>
        </p:blipFill>
        <p:spPr bwMode="auto">
          <a:xfrm>
            <a:off x="-214346" y="0"/>
            <a:ext cx="1290638" cy="6858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214414" y="500042"/>
            <a:ext cx="7472386" cy="5857916"/>
          </a:xfrm>
        </p:spPr>
        <p:txBody>
          <a:bodyPr>
            <a:normAutofit/>
          </a:bodyPr>
          <a:lstStyle/>
          <a:p>
            <a:r>
              <a:rPr lang="ru-RU" sz="2800" b="1" dirty="0" err="1" smtClean="0">
                <a:solidFill>
                  <a:srgbClr val="002060"/>
                </a:solidFill>
                <a:latin typeface="Times New Roman" pitchFamily="18" charset="0"/>
                <a:cs typeface="Times New Roman" pitchFamily="18" charset="0"/>
              </a:rPr>
              <a:t>Снігові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покриття</a:t>
            </a:r>
            <a:endParaRPr lang="ru-RU" sz="2800" dirty="0" smtClean="0">
              <a:solidFill>
                <a:srgbClr val="002060"/>
              </a:solidFill>
              <a:latin typeface="Times New Roman" pitchFamily="18" charset="0"/>
              <a:cs typeface="Times New Roman" pitchFamily="18" charset="0"/>
            </a:endParaRPr>
          </a:p>
          <a:p>
            <a:r>
              <a:rPr lang="ru-RU" sz="2800" dirty="0" err="1" smtClean="0">
                <a:solidFill>
                  <a:srgbClr val="FFFF00"/>
                </a:solidFill>
                <a:latin typeface="Times New Roman" pitchFamily="18" charset="0"/>
                <a:cs typeface="Times New Roman" pitchFamily="18" charset="0"/>
              </a:rPr>
              <a:t>Використовують</a:t>
            </a:r>
            <a:r>
              <a:rPr lang="ru-RU" sz="2800" dirty="0" smtClean="0">
                <a:solidFill>
                  <a:srgbClr val="FFFF00"/>
                </a:solidFill>
                <a:latin typeface="Times New Roman" pitchFamily="18" charset="0"/>
                <a:cs typeface="Times New Roman" pitchFamily="18" charset="0"/>
              </a:rPr>
              <a:t> для </a:t>
            </a:r>
            <a:r>
              <a:rPr lang="ru-RU" sz="2800" dirty="0" err="1" smtClean="0">
                <a:solidFill>
                  <a:srgbClr val="FFFF00"/>
                </a:solidFill>
                <a:latin typeface="Times New Roman" pitchFamily="18" charset="0"/>
                <a:cs typeface="Times New Roman" pitchFamily="18" charset="0"/>
              </a:rPr>
              <a:t>відпочинку</a:t>
            </a:r>
            <a:r>
              <a:rPr lang="ru-RU" sz="2800" dirty="0" smtClean="0">
                <a:solidFill>
                  <a:srgbClr val="FFFF00"/>
                </a:solidFill>
                <a:latin typeface="Times New Roman" pitchFamily="18" charset="0"/>
                <a:cs typeface="Times New Roman" pitchFamily="18" charset="0"/>
              </a:rPr>
              <a:t> зимою коли </a:t>
            </a:r>
            <a:r>
              <a:rPr lang="ru-RU" sz="2800" dirty="0" err="1" smtClean="0">
                <a:solidFill>
                  <a:srgbClr val="FFFF00"/>
                </a:solidFill>
                <a:latin typeface="Times New Roman" pitchFamily="18" charset="0"/>
                <a:cs typeface="Times New Roman" pitchFamily="18" charset="0"/>
              </a:rPr>
              <a:t>немає</a:t>
            </a:r>
            <a:r>
              <a:rPr lang="ru-RU" sz="2800" dirty="0" smtClean="0">
                <a:solidFill>
                  <a:srgbClr val="FFFF00"/>
                </a:solidFill>
                <a:latin typeface="Times New Roman" pitchFamily="18" charset="0"/>
                <a:cs typeface="Times New Roman" pitchFamily="18" charset="0"/>
              </a:rPr>
              <a:t> </a:t>
            </a:r>
            <a:r>
              <a:rPr lang="ru-RU" sz="2800" dirty="0" err="1" smtClean="0">
                <a:solidFill>
                  <a:srgbClr val="FFFF00"/>
                </a:solidFill>
                <a:latin typeface="Times New Roman" pitchFamily="18" charset="0"/>
                <a:cs typeface="Times New Roman" pitchFamily="18" charset="0"/>
              </a:rPr>
              <a:t>матеріалів</a:t>
            </a:r>
            <a:r>
              <a:rPr lang="ru-RU" sz="2800" dirty="0" smtClean="0">
                <a:solidFill>
                  <a:srgbClr val="FFFF00"/>
                </a:solidFill>
                <a:latin typeface="Times New Roman" pitchFamily="18" charset="0"/>
                <a:cs typeface="Times New Roman" pitchFamily="18" charset="0"/>
              </a:rPr>
              <a:t> для </a:t>
            </a:r>
            <a:r>
              <a:rPr lang="ru-RU" sz="2800" dirty="0" err="1" smtClean="0">
                <a:solidFill>
                  <a:srgbClr val="FFFF00"/>
                </a:solidFill>
                <a:latin typeface="Times New Roman" pitchFamily="18" charset="0"/>
                <a:cs typeface="Times New Roman" pitchFamily="18" charset="0"/>
              </a:rPr>
              <a:t>побудови</a:t>
            </a:r>
            <a:r>
              <a:rPr lang="ru-RU" sz="2800" dirty="0" smtClean="0">
                <a:solidFill>
                  <a:srgbClr val="FFFF00"/>
                </a:solidFill>
                <a:latin typeface="Times New Roman" pitchFamily="18" charset="0"/>
                <a:cs typeface="Times New Roman" pitchFamily="18" charset="0"/>
              </a:rPr>
              <a:t> </a:t>
            </a:r>
            <a:r>
              <a:rPr lang="ru-RU" sz="2800" dirty="0" err="1" smtClean="0">
                <a:solidFill>
                  <a:srgbClr val="FFFF00"/>
                </a:solidFill>
                <a:latin typeface="Times New Roman" pitchFamily="18" charset="0"/>
                <a:cs typeface="Times New Roman" pitchFamily="18" charset="0"/>
              </a:rPr>
              <a:t>інших</a:t>
            </a:r>
            <a:r>
              <a:rPr lang="ru-RU" sz="2800" dirty="0" smtClean="0">
                <a:solidFill>
                  <a:srgbClr val="FFFF00"/>
                </a:solidFill>
                <a:latin typeface="Times New Roman" pitchFamily="18" charset="0"/>
                <a:cs typeface="Times New Roman" pitchFamily="18" charset="0"/>
              </a:rPr>
              <a:t> </a:t>
            </a:r>
            <a:r>
              <a:rPr lang="ru-RU" sz="2800" dirty="0" err="1" smtClean="0">
                <a:solidFill>
                  <a:srgbClr val="FFFF00"/>
                </a:solidFill>
                <a:latin typeface="Times New Roman" pitchFamily="18" charset="0"/>
                <a:cs typeface="Times New Roman" pitchFamily="18" charset="0"/>
              </a:rPr>
              <a:t>видів</a:t>
            </a:r>
            <a:r>
              <a:rPr lang="ru-RU" sz="2800" dirty="0" smtClean="0">
                <a:solidFill>
                  <a:srgbClr val="FFFF00"/>
                </a:solidFill>
                <a:latin typeface="Times New Roman" pitchFamily="18" charset="0"/>
                <a:cs typeface="Times New Roman" pitchFamily="18" charset="0"/>
              </a:rPr>
              <a:t> </a:t>
            </a:r>
            <a:r>
              <a:rPr lang="ru-RU" sz="2800" dirty="0" err="1" smtClean="0">
                <a:solidFill>
                  <a:srgbClr val="FFFF00"/>
                </a:solidFill>
                <a:latin typeface="Times New Roman" pitchFamily="18" charset="0"/>
                <a:cs typeface="Times New Roman" pitchFamily="18" charset="0"/>
              </a:rPr>
              <a:t>польових</a:t>
            </a:r>
            <a:r>
              <a:rPr lang="ru-RU" sz="2800" dirty="0" smtClean="0">
                <a:solidFill>
                  <a:srgbClr val="FFFF00"/>
                </a:solidFill>
                <a:latin typeface="Times New Roman" pitchFamily="18" charset="0"/>
                <a:cs typeface="Times New Roman" pitchFamily="18" charset="0"/>
              </a:rPr>
              <a:t> жилищ. В них </a:t>
            </a:r>
            <a:r>
              <a:rPr lang="ru-RU" sz="2800" dirty="0" err="1" smtClean="0">
                <a:solidFill>
                  <a:srgbClr val="FFFF00"/>
                </a:solidFill>
                <a:latin typeface="Times New Roman" pitchFamily="18" charset="0"/>
                <a:cs typeface="Times New Roman" pitchFamily="18" charset="0"/>
              </a:rPr>
              <a:t>може</a:t>
            </a:r>
            <a:r>
              <a:rPr lang="ru-RU" sz="2800" dirty="0" smtClean="0">
                <a:solidFill>
                  <a:srgbClr val="FFFF00"/>
                </a:solidFill>
                <a:latin typeface="Times New Roman" pitchFamily="18" charset="0"/>
                <a:cs typeface="Times New Roman" pitchFamily="18" charset="0"/>
              </a:rPr>
              <a:t> </a:t>
            </a:r>
            <a:r>
              <a:rPr lang="ru-RU" sz="2800" dirty="0" err="1" smtClean="0">
                <a:solidFill>
                  <a:srgbClr val="FFFF00"/>
                </a:solidFill>
                <a:latin typeface="Times New Roman" pitchFamily="18" charset="0"/>
                <a:cs typeface="Times New Roman" pitchFamily="18" charset="0"/>
              </a:rPr>
              <a:t>підтримуватися</a:t>
            </a:r>
            <a:r>
              <a:rPr lang="ru-RU" sz="2800" dirty="0" smtClean="0">
                <a:solidFill>
                  <a:srgbClr val="FFFF00"/>
                </a:solidFill>
                <a:latin typeface="Times New Roman" pitchFamily="18" charset="0"/>
                <a:cs typeface="Times New Roman" pitchFamily="18" charset="0"/>
              </a:rPr>
              <a:t> температура 2-3 </a:t>
            </a:r>
            <a:r>
              <a:rPr lang="ru-RU" sz="2800" dirty="0" err="1" smtClean="0">
                <a:solidFill>
                  <a:srgbClr val="FFFF00"/>
                </a:solidFill>
                <a:latin typeface="Times New Roman" pitchFamily="18" charset="0"/>
                <a:cs typeface="Times New Roman" pitchFamily="18" charset="0"/>
              </a:rPr>
              <a:t>градуси</a:t>
            </a:r>
            <a:r>
              <a:rPr lang="ru-RU" sz="2800" dirty="0" smtClean="0">
                <a:solidFill>
                  <a:srgbClr val="FFFF00"/>
                </a:solidFill>
                <a:latin typeface="Times New Roman" pitchFamily="18" charset="0"/>
                <a:cs typeface="Times New Roman" pitchFamily="18" charset="0"/>
              </a:rPr>
              <a:t> по </a:t>
            </a:r>
            <a:r>
              <a:rPr lang="ru-RU" sz="2800" dirty="0" err="1" smtClean="0">
                <a:solidFill>
                  <a:srgbClr val="FFFF00"/>
                </a:solidFill>
                <a:latin typeface="Times New Roman" pitchFamily="18" charset="0"/>
                <a:cs typeface="Times New Roman" pitchFamily="18" charset="0"/>
              </a:rPr>
              <a:t>Цельсію</a:t>
            </a:r>
            <a:r>
              <a:rPr lang="ru-RU" sz="2800" dirty="0" smtClean="0">
                <a:solidFill>
                  <a:srgbClr val="FFFF00"/>
                </a:solidFill>
                <a:latin typeface="Times New Roman" pitchFamily="18" charset="0"/>
                <a:cs typeface="Times New Roman" pitchFamily="18" charset="0"/>
              </a:rPr>
              <a:t>.</a:t>
            </a:r>
          </a:p>
          <a:p>
            <a:r>
              <a:rPr lang="ru-RU" sz="2800" b="1" dirty="0" smtClean="0">
                <a:solidFill>
                  <a:srgbClr val="002060"/>
                </a:solidFill>
                <a:latin typeface="Times New Roman" pitchFamily="18" charset="0"/>
                <a:cs typeface="Times New Roman" pitchFamily="18" charset="0"/>
              </a:rPr>
              <a:t>Заслони </a:t>
            </a:r>
            <a:r>
              <a:rPr lang="ru-RU" sz="2800" b="1" dirty="0" err="1" smtClean="0">
                <a:solidFill>
                  <a:srgbClr val="002060"/>
                </a:solidFill>
                <a:latin typeface="Times New Roman" pitchFamily="18" charset="0"/>
                <a:cs typeface="Times New Roman" pitchFamily="18" charset="0"/>
              </a:rPr>
              <a:t>і</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навіси</a:t>
            </a:r>
            <a:endParaRPr lang="ru-RU" sz="2800" dirty="0" smtClean="0">
              <a:solidFill>
                <a:srgbClr val="002060"/>
              </a:solidFill>
              <a:latin typeface="Times New Roman" pitchFamily="18" charset="0"/>
              <a:cs typeface="Times New Roman" pitchFamily="18" charset="0"/>
            </a:endParaRPr>
          </a:p>
          <a:p>
            <a:r>
              <a:rPr lang="ru-RU" sz="2800" dirty="0" smtClean="0">
                <a:solidFill>
                  <a:srgbClr val="FFFF00"/>
                </a:solidFill>
                <a:latin typeface="Times New Roman" pitchFamily="18" charset="0"/>
                <a:cs typeface="Times New Roman" pitchFamily="18" charset="0"/>
              </a:rPr>
              <a:t>· </a:t>
            </a:r>
            <a:r>
              <a:rPr lang="ru-RU" sz="2800" dirty="0" err="1" smtClean="0">
                <a:solidFill>
                  <a:srgbClr val="FFFF00"/>
                </a:solidFill>
                <a:latin typeface="Times New Roman" pitchFamily="18" charset="0"/>
                <a:cs typeface="Times New Roman" pitchFamily="18" charset="0"/>
              </a:rPr>
              <a:t>Жардини</a:t>
            </a:r>
            <a:endParaRPr lang="ru-RU" sz="2800" dirty="0" smtClean="0">
              <a:solidFill>
                <a:srgbClr val="FFFF00"/>
              </a:solidFill>
              <a:latin typeface="Times New Roman" pitchFamily="18" charset="0"/>
              <a:cs typeface="Times New Roman" pitchFamily="18" charset="0"/>
            </a:endParaRPr>
          </a:p>
          <a:p>
            <a:r>
              <a:rPr lang="ru-RU" sz="2800" dirty="0" smtClean="0">
                <a:solidFill>
                  <a:srgbClr val="FFFF00"/>
                </a:solidFill>
                <a:latin typeface="Times New Roman" pitchFamily="18" charset="0"/>
                <a:cs typeface="Times New Roman" pitchFamily="18" charset="0"/>
              </a:rPr>
              <a:t>· Брезент</a:t>
            </a:r>
          </a:p>
          <a:p>
            <a:r>
              <a:rPr lang="ru-RU" sz="2800" dirty="0" smtClean="0">
                <a:solidFill>
                  <a:srgbClr val="FFFF00"/>
                </a:solidFill>
                <a:latin typeface="Times New Roman" pitchFamily="18" charset="0"/>
                <a:cs typeface="Times New Roman" pitchFamily="18" charset="0"/>
              </a:rPr>
              <a:t>· Хвоя, </a:t>
            </a:r>
            <a:r>
              <a:rPr lang="ru-RU" sz="2800" dirty="0" err="1" smtClean="0">
                <a:solidFill>
                  <a:srgbClr val="FFFF00"/>
                </a:solidFill>
                <a:latin typeface="Times New Roman" pitchFamily="18" charset="0"/>
                <a:cs typeface="Times New Roman" pitchFamily="18" charset="0"/>
              </a:rPr>
              <a:t>листя</a:t>
            </a:r>
            <a:endParaRPr lang="ru-RU" sz="2800" dirty="0" smtClean="0">
              <a:solidFill>
                <a:srgbClr val="FFFF00"/>
              </a:solidFill>
              <a:latin typeface="Times New Roman" pitchFamily="18" charset="0"/>
              <a:cs typeface="Times New Roman" pitchFamily="18" charset="0"/>
            </a:endParaRPr>
          </a:p>
          <a:p>
            <a:r>
              <a:rPr lang="ru-RU" sz="2800" dirty="0" smtClean="0">
                <a:solidFill>
                  <a:srgbClr val="FFFF00"/>
                </a:solidFill>
                <a:latin typeface="Times New Roman" pitchFamily="18" charset="0"/>
                <a:cs typeface="Times New Roman" pitchFamily="18" charset="0"/>
              </a:rPr>
              <a:t>· </a:t>
            </a:r>
            <a:r>
              <a:rPr lang="ru-RU" sz="2800" dirty="0" err="1" smtClean="0">
                <a:solidFill>
                  <a:srgbClr val="FFFF00"/>
                </a:solidFill>
                <a:latin typeface="Times New Roman" pitchFamily="18" charset="0"/>
                <a:cs typeface="Times New Roman" pitchFamily="18" charset="0"/>
              </a:rPr>
              <a:t>Вогнище</a:t>
            </a:r>
            <a:endParaRPr lang="ru-RU" sz="2800" dirty="0" smtClean="0">
              <a:solidFill>
                <a:srgbClr val="FFFF00"/>
              </a:solidFill>
              <a:latin typeface="Times New Roman" pitchFamily="18" charset="0"/>
              <a:cs typeface="Times New Roman" pitchFamily="18" charset="0"/>
            </a:endParaRPr>
          </a:p>
          <a:p>
            <a:r>
              <a:rPr lang="ru-RU" sz="2800" dirty="0" smtClean="0">
                <a:solidFill>
                  <a:srgbClr val="FFFF00"/>
                </a:solidFill>
                <a:latin typeface="Times New Roman" pitchFamily="18" charset="0"/>
                <a:cs typeface="Times New Roman" pitchFamily="18" charset="0"/>
              </a:rPr>
              <a:t>· </a:t>
            </a:r>
            <a:r>
              <a:rPr lang="ru-RU" sz="2800" dirty="0" err="1" smtClean="0">
                <a:solidFill>
                  <a:srgbClr val="FFFF00"/>
                </a:solidFill>
                <a:latin typeface="Times New Roman" pitchFamily="18" charset="0"/>
                <a:cs typeface="Times New Roman" pitchFamily="18" charset="0"/>
              </a:rPr>
              <a:t>Курені</a:t>
            </a:r>
            <a:endParaRPr lang="ru-RU" sz="2800" dirty="0" smtClean="0">
              <a:solidFill>
                <a:srgbClr val="FFFF00"/>
              </a:solidFill>
              <a:latin typeface="Times New Roman" pitchFamily="18" charset="0"/>
              <a:cs typeface="Times New Roman" pitchFamily="18" charset="0"/>
            </a:endParaRPr>
          </a:p>
          <a:p>
            <a:endParaRPr lang="ru-RU" sz="2800" dirty="0">
              <a:solidFill>
                <a:srgbClr val="002060"/>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pic>
        <p:nvPicPr>
          <p:cNvPr id="4"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15-8"/>
          <p:cNvPicPr>
            <a:picLocks noChangeAspect="1" noChangeArrowheads="1"/>
          </p:cNvPicPr>
          <p:nvPr/>
        </p:nvPicPr>
        <p:blipFill>
          <a:blip r:embed="rId4"/>
          <a:srcRect/>
          <a:stretch>
            <a:fillRect/>
          </a:stretch>
        </p:blipFill>
        <p:spPr bwMode="auto">
          <a:xfrm>
            <a:off x="1285852" y="1000108"/>
            <a:ext cx="2017712" cy="2141555"/>
          </a:xfrm>
          <a:prstGeom prst="rect">
            <a:avLst/>
          </a:prstGeom>
          <a:noFill/>
          <a:ln w="9525">
            <a:noFill/>
            <a:miter lim="800000"/>
            <a:headEnd/>
            <a:tailEnd/>
          </a:ln>
        </p:spPr>
      </p:pic>
      <p:pic>
        <p:nvPicPr>
          <p:cNvPr id="78851" name="Picture 6" descr="2-16"/>
          <p:cNvPicPr>
            <a:picLocks noChangeAspect="1" noChangeArrowheads="1"/>
          </p:cNvPicPr>
          <p:nvPr/>
        </p:nvPicPr>
        <p:blipFill>
          <a:blip r:embed="rId5"/>
          <a:srcRect/>
          <a:stretch>
            <a:fillRect/>
          </a:stretch>
        </p:blipFill>
        <p:spPr bwMode="auto">
          <a:xfrm>
            <a:off x="3357554" y="1000108"/>
            <a:ext cx="2571768" cy="2143140"/>
          </a:xfrm>
          <a:prstGeom prst="rect">
            <a:avLst/>
          </a:prstGeom>
          <a:noFill/>
          <a:ln w="9525">
            <a:noFill/>
            <a:miter lim="800000"/>
            <a:headEnd/>
            <a:tailEnd/>
          </a:ln>
        </p:spPr>
      </p:pic>
      <p:pic>
        <p:nvPicPr>
          <p:cNvPr id="78852" name="Picture 8" descr="2-20"/>
          <p:cNvPicPr>
            <a:picLocks noChangeAspect="1" noChangeArrowheads="1"/>
          </p:cNvPicPr>
          <p:nvPr/>
        </p:nvPicPr>
        <p:blipFill>
          <a:blip r:embed="rId6"/>
          <a:srcRect/>
          <a:stretch>
            <a:fillRect/>
          </a:stretch>
        </p:blipFill>
        <p:spPr bwMode="auto">
          <a:xfrm>
            <a:off x="3786182" y="3857628"/>
            <a:ext cx="2663826" cy="2016125"/>
          </a:xfrm>
          <a:prstGeom prst="rect">
            <a:avLst/>
          </a:prstGeom>
          <a:noFill/>
          <a:ln w="9525">
            <a:noFill/>
            <a:miter lim="800000"/>
            <a:headEnd/>
            <a:tailEnd/>
          </a:ln>
        </p:spPr>
      </p:pic>
      <p:pic>
        <p:nvPicPr>
          <p:cNvPr id="78853" name="Picture 9" descr="2-17"/>
          <p:cNvPicPr>
            <a:picLocks noChangeAspect="1" noChangeArrowheads="1"/>
          </p:cNvPicPr>
          <p:nvPr/>
        </p:nvPicPr>
        <p:blipFill>
          <a:blip r:embed="rId7"/>
          <a:srcRect/>
          <a:stretch>
            <a:fillRect/>
          </a:stretch>
        </p:blipFill>
        <p:spPr bwMode="auto">
          <a:xfrm>
            <a:off x="5975350" y="1000108"/>
            <a:ext cx="3168650" cy="2122488"/>
          </a:xfrm>
          <a:prstGeom prst="rect">
            <a:avLst/>
          </a:prstGeom>
          <a:noFill/>
          <a:ln w="9525">
            <a:noFill/>
            <a:miter lim="800000"/>
            <a:headEnd/>
            <a:tailEnd/>
          </a:ln>
        </p:spPr>
      </p:pic>
      <p:pic>
        <p:nvPicPr>
          <p:cNvPr id="78854" name="Picture 10" descr="15-9"/>
          <p:cNvPicPr>
            <a:picLocks noChangeAspect="1" noChangeArrowheads="1"/>
          </p:cNvPicPr>
          <p:nvPr/>
        </p:nvPicPr>
        <p:blipFill>
          <a:blip r:embed="rId8"/>
          <a:srcRect/>
          <a:stretch>
            <a:fillRect/>
          </a:stretch>
        </p:blipFill>
        <p:spPr bwMode="auto">
          <a:xfrm>
            <a:off x="971550" y="3860800"/>
            <a:ext cx="2736850" cy="2016125"/>
          </a:xfrm>
          <a:prstGeom prst="rect">
            <a:avLst/>
          </a:prstGeom>
          <a:noFill/>
          <a:ln w="9525">
            <a:noFill/>
            <a:miter lim="800000"/>
            <a:headEnd/>
            <a:tailEnd/>
          </a:ln>
        </p:spPr>
      </p:pic>
      <p:sp>
        <p:nvSpPr>
          <p:cNvPr id="78855" name="Rectangle 11"/>
          <p:cNvSpPr>
            <a:spLocks noChangeArrowheads="1"/>
          </p:cNvSpPr>
          <p:nvPr/>
        </p:nvSpPr>
        <p:spPr bwMode="auto">
          <a:xfrm>
            <a:off x="1357290" y="3143248"/>
            <a:ext cx="1785950" cy="641350"/>
          </a:xfrm>
          <a:prstGeom prst="rect">
            <a:avLst/>
          </a:prstGeom>
          <a:noFill/>
          <a:ln w="9525">
            <a:noFill/>
            <a:miter lim="800000"/>
            <a:headEnd/>
            <a:tailEnd/>
          </a:ln>
        </p:spPr>
        <p:txBody>
          <a:bodyPr wrap="square">
            <a:spAutoFit/>
          </a:bodyPr>
          <a:lstStyle/>
          <a:p>
            <a:pPr algn="ctr">
              <a:spcBef>
                <a:spcPct val="30000"/>
              </a:spcBef>
            </a:pPr>
            <a:r>
              <a:rPr lang="uk-UA" b="1" dirty="0">
                <a:solidFill>
                  <a:srgbClr val="FFFF00"/>
                </a:solidFill>
              </a:rPr>
              <a:t>Курінь двохскатний</a:t>
            </a:r>
            <a:endParaRPr lang="ru-RU" b="1" dirty="0">
              <a:solidFill>
                <a:srgbClr val="FFFF00"/>
              </a:solidFill>
            </a:endParaRPr>
          </a:p>
        </p:txBody>
      </p:sp>
      <p:sp>
        <p:nvSpPr>
          <p:cNvPr id="78856" name="Rectangle 12"/>
          <p:cNvSpPr>
            <a:spLocks noChangeArrowheads="1"/>
          </p:cNvSpPr>
          <p:nvPr/>
        </p:nvSpPr>
        <p:spPr bwMode="auto">
          <a:xfrm>
            <a:off x="3714744" y="3143248"/>
            <a:ext cx="1871663" cy="646331"/>
          </a:xfrm>
          <a:prstGeom prst="rect">
            <a:avLst/>
          </a:prstGeom>
          <a:noFill/>
          <a:ln w="9525">
            <a:noFill/>
            <a:miter lim="800000"/>
            <a:headEnd/>
            <a:tailEnd/>
          </a:ln>
        </p:spPr>
        <p:txBody>
          <a:bodyPr>
            <a:spAutoFit/>
          </a:bodyPr>
          <a:lstStyle/>
          <a:p>
            <a:pPr algn="ctr">
              <a:spcBef>
                <a:spcPct val="30000"/>
              </a:spcBef>
            </a:pPr>
            <a:r>
              <a:rPr lang="uk-UA" b="1" dirty="0">
                <a:solidFill>
                  <a:srgbClr val="FFFF00"/>
                </a:solidFill>
              </a:rPr>
              <a:t>Намет табірний</a:t>
            </a:r>
            <a:endParaRPr lang="ru-RU" b="1" dirty="0">
              <a:solidFill>
                <a:srgbClr val="FFFF00"/>
              </a:solidFill>
            </a:endParaRPr>
          </a:p>
        </p:txBody>
      </p:sp>
      <p:sp>
        <p:nvSpPr>
          <p:cNvPr id="78857" name="Rectangle 13"/>
          <p:cNvSpPr>
            <a:spLocks noChangeArrowheads="1"/>
          </p:cNvSpPr>
          <p:nvPr/>
        </p:nvSpPr>
        <p:spPr bwMode="auto">
          <a:xfrm>
            <a:off x="6000760" y="3143248"/>
            <a:ext cx="3143240" cy="646331"/>
          </a:xfrm>
          <a:prstGeom prst="rect">
            <a:avLst/>
          </a:prstGeom>
          <a:noFill/>
          <a:ln w="9525">
            <a:noFill/>
            <a:miter lim="800000"/>
            <a:headEnd/>
            <a:tailEnd/>
          </a:ln>
        </p:spPr>
        <p:txBody>
          <a:bodyPr wrap="square">
            <a:spAutoFit/>
          </a:bodyPr>
          <a:lstStyle/>
          <a:p>
            <a:pPr algn="ctr"/>
            <a:r>
              <a:rPr lang="uk-UA" b="1" dirty="0">
                <a:solidFill>
                  <a:srgbClr val="FFFF00"/>
                </a:solidFill>
              </a:rPr>
              <a:t>Провітрювання і просушка</a:t>
            </a:r>
            <a:endParaRPr lang="ru-RU" b="1" dirty="0">
              <a:solidFill>
                <a:srgbClr val="FFFF00"/>
              </a:solidFill>
            </a:endParaRPr>
          </a:p>
        </p:txBody>
      </p:sp>
      <p:sp>
        <p:nvSpPr>
          <p:cNvPr id="78858" name="Rectangle 14"/>
          <p:cNvSpPr>
            <a:spLocks noChangeArrowheads="1"/>
          </p:cNvSpPr>
          <p:nvPr/>
        </p:nvSpPr>
        <p:spPr bwMode="auto">
          <a:xfrm>
            <a:off x="1116013" y="5972175"/>
            <a:ext cx="2376487" cy="641350"/>
          </a:xfrm>
          <a:prstGeom prst="rect">
            <a:avLst/>
          </a:prstGeom>
          <a:noFill/>
          <a:ln w="9525">
            <a:noFill/>
            <a:miter lim="800000"/>
            <a:headEnd/>
            <a:tailEnd/>
          </a:ln>
        </p:spPr>
        <p:txBody>
          <a:bodyPr>
            <a:spAutoFit/>
          </a:bodyPr>
          <a:lstStyle/>
          <a:p>
            <a:pPr algn="ctr">
              <a:spcBef>
                <a:spcPct val="30000"/>
              </a:spcBef>
            </a:pPr>
            <a:r>
              <a:rPr lang="uk-UA" b="1" dirty="0">
                <a:solidFill>
                  <a:srgbClr val="FFFF00"/>
                </a:solidFill>
              </a:rPr>
              <a:t>Землянка зі збірних елементів</a:t>
            </a:r>
            <a:endParaRPr lang="ru-RU" b="1" dirty="0">
              <a:solidFill>
                <a:srgbClr val="FFFF00"/>
              </a:solidFill>
            </a:endParaRPr>
          </a:p>
        </p:txBody>
      </p:sp>
      <p:sp>
        <p:nvSpPr>
          <p:cNvPr id="78859" name="Rectangle 15"/>
          <p:cNvSpPr>
            <a:spLocks noChangeArrowheads="1"/>
          </p:cNvSpPr>
          <p:nvPr/>
        </p:nvSpPr>
        <p:spPr bwMode="auto">
          <a:xfrm>
            <a:off x="3995738" y="5876925"/>
            <a:ext cx="2376487" cy="641350"/>
          </a:xfrm>
          <a:prstGeom prst="rect">
            <a:avLst/>
          </a:prstGeom>
          <a:noFill/>
          <a:ln w="9525">
            <a:noFill/>
            <a:miter lim="800000"/>
            <a:headEnd/>
            <a:tailEnd/>
          </a:ln>
        </p:spPr>
        <p:txBody>
          <a:bodyPr>
            <a:spAutoFit/>
          </a:bodyPr>
          <a:lstStyle/>
          <a:p>
            <a:pPr algn="ctr">
              <a:spcBef>
                <a:spcPct val="30000"/>
              </a:spcBef>
            </a:pPr>
            <a:r>
              <a:rPr lang="uk-UA" b="1" dirty="0">
                <a:solidFill>
                  <a:srgbClr val="FFFF00"/>
                </a:solidFill>
              </a:rPr>
              <a:t>Дах землянки з аератором</a:t>
            </a:r>
            <a:endParaRPr lang="ru-RU" b="1" dirty="0">
              <a:solidFill>
                <a:srgbClr val="FFFF00"/>
              </a:solidFill>
            </a:endParaRPr>
          </a:p>
        </p:txBody>
      </p:sp>
      <p:pic>
        <p:nvPicPr>
          <p:cNvPr id="78860" name="Picture 17" descr="ANd9GcRm00HhQz8RK_HdMGD7UWvy3pX3BKEjJkUUxxIyOpUEdd_rZ9-0MQ"/>
          <p:cNvPicPr>
            <a:picLocks noChangeAspect="1" noChangeArrowheads="1"/>
          </p:cNvPicPr>
          <p:nvPr/>
        </p:nvPicPr>
        <p:blipFill>
          <a:blip r:embed="rId9"/>
          <a:srcRect/>
          <a:stretch>
            <a:fillRect/>
          </a:stretch>
        </p:blipFill>
        <p:spPr bwMode="auto">
          <a:xfrm>
            <a:off x="6534150" y="3857628"/>
            <a:ext cx="2395568" cy="2000264"/>
          </a:xfrm>
          <a:prstGeom prst="rect">
            <a:avLst/>
          </a:prstGeom>
          <a:noFill/>
          <a:ln w="9525">
            <a:noFill/>
            <a:miter lim="800000"/>
            <a:headEnd/>
            <a:tailEnd/>
          </a:ln>
        </p:spPr>
      </p:pic>
      <p:sp>
        <p:nvSpPr>
          <p:cNvPr id="13" name="Заголовок 1"/>
          <p:cNvSpPr txBox="1">
            <a:spLocks/>
          </p:cNvSpPr>
          <p:nvPr/>
        </p:nvSpPr>
        <p:spPr>
          <a:xfrm>
            <a:off x="971550" y="274638"/>
            <a:ext cx="7993063" cy="1143000"/>
          </a:xfrm>
          <a:prstGeom prst="rect">
            <a:avLst/>
          </a:prstGeom>
        </p:spPr>
        <p:txBody>
          <a:bodyPr/>
          <a:lstStyle/>
          <a:p>
            <a:pPr algn="ctr">
              <a:defRPr/>
            </a:pPr>
            <a:r>
              <a:rPr lang="ru-RU" altLang="uk-UA" sz="4400">
                <a:solidFill>
                  <a:srgbClr val="FFFF00"/>
                </a:solidFill>
                <a:latin typeface="Times New Roman" pitchFamily="18" charset="0"/>
                <a:ea typeface="+mj-ea"/>
                <a:cs typeface="Times New Roman" pitchFamily="18" charset="0"/>
              </a:rPr>
              <a:t>Розміщення в польових умовах</a:t>
            </a:r>
            <a:endParaRPr lang="ru-RU" altLang="uk-UA" sz="4400" dirty="0">
              <a:solidFill>
                <a:srgbClr val="FFFF00"/>
              </a:solidFill>
              <a:latin typeface="Times New Roman" pitchFamily="18" charset="0"/>
              <a:ea typeface="+mj-ea"/>
              <a:cs typeface="Times New Roman" pitchFamily="18" charset="0"/>
            </a:endParaRPr>
          </a:p>
        </p:txBody>
      </p:sp>
      <p:pic>
        <p:nvPicPr>
          <p:cNvPr id="78862" name="Рисунок 4"/>
          <p:cNvPicPr>
            <a:picLocks noChangeAspect="1"/>
          </p:cNvPicPr>
          <p:nvPr>
            <p:custDataLst>
              <p:tags r:id="rId1"/>
            </p:custDataLst>
          </p:nvPr>
        </p:nvPicPr>
        <p:blipFill>
          <a:blip r:embed="rId10"/>
          <a:srcRect/>
          <a:stretch>
            <a:fillRect/>
          </a:stretch>
        </p:blipFill>
        <p:spPr bwMode="auto">
          <a:xfrm>
            <a:off x="7938" y="-3175"/>
            <a:ext cx="1341437"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Заголовок 1"/>
          <p:cNvSpPr>
            <a:spLocks noGrp="1"/>
          </p:cNvSpPr>
          <p:nvPr>
            <p:ph type="title"/>
          </p:nvPr>
        </p:nvSpPr>
        <p:spPr>
          <a:xfrm>
            <a:off x="971550" y="274638"/>
            <a:ext cx="7993063" cy="1143000"/>
          </a:xfrm>
        </p:spPr>
        <p:txBody>
          <a:bodyPr/>
          <a:lstStyle/>
          <a:p>
            <a:pPr eaLnBrk="1" hangingPunct="1"/>
            <a:r>
              <a:rPr lang="ru-RU" altLang="uk-UA" smtClean="0">
                <a:solidFill>
                  <a:srgbClr val="FF0000"/>
                </a:solidFill>
                <a:latin typeface="Times New Roman" pitchFamily="18" charset="0"/>
                <a:cs typeface="Times New Roman" pitchFamily="18" charset="0"/>
              </a:rPr>
              <a:t>Розміщення в польових умовах</a:t>
            </a:r>
          </a:p>
        </p:txBody>
      </p:sp>
      <p:pic>
        <p:nvPicPr>
          <p:cNvPr id="79875" name="Picture 2" descr="військо6-630x420"/>
          <p:cNvPicPr>
            <a:picLocks noGrp="1" noChangeAspect="1" noChangeArrowheads="1"/>
          </p:cNvPicPr>
          <p:nvPr>
            <p:ph idx="1"/>
          </p:nvPr>
        </p:nvPicPr>
        <p:blipFill>
          <a:blip r:embed="rId3"/>
          <a:srcRect/>
          <a:stretch>
            <a:fillRect/>
          </a:stretch>
        </p:blipFill>
        <p:spPr>
          <a:xfrm>
            <a:off x="1142976" y="1285860"/>
            <a:ext cx="3598864" cy="2447925"/>
          </a:xfrm>
          <a:noFill/>
        </p:spPr>
      </p:pic>
      <p:pic>
        <p:nvPicPr>
          <p:cNvPr id="79876" name="Picture 4" descr="1405199115_dsc_0946"/>
          <p:cNvPicPr>
            <a:picLocks noChangeAspect="1" noChangeArrowheads="1"/>
          </p:cNvPicPr>
          <p:nvPr/>
        </p:nvPicPr>
        <p:blipFill>
          <a:blip r:embed="rId4"/>
          <a:srcRect/>
          <a:stretch>
            <a:fillRect/>
          </a:stretch>
        </p:blipFill>
        <p:spPr bwMode="auto">
          <a:xfrm>
            <a:off x="5000628" y="3929066"/>
            <a:ext cx="3551237" cy="2495571"/>
          </a:xfrm>
          <a:prstGeom prst="rect">
            <a:avLst/>
          </a:prstGeom>
          <a:noFill/>
          <a:ln w="9525">
            <a:noFill/>
            <a:miter lim="800000"/>
            <a:headEnd/>
            <a:tailEnd/>
          </a:ln>
        </p:spPr>
      </p:pic>
      <p:pic>
        <p:nvPicPr>
          <p:cNvPr id="79877" name="Picture 6" descr="Славянск новости последнего часа 25"/>
          <p:cNvPicPr>
            <a:picLocks noChangeAspect="1" noChangeArrowheads="1"/>
          </p:cNvPicPr>
          <p:nvPr/>
        </p:nvPicPr>
        <p:blipFill>
          <a:blip r:embed="rId5"/>
          <a:srcRect/>
          <a:stretch>
            <a:fillRect/>
          </a:stretch>
        </p:blipFill>
        <p:spPr bwMode="auto">
          <a:xfrm>
            <a:off x="5000628" y="1268413"/>
            <a:ext cx="3571900" cy="2471737"/>
          </a:xfrm>
          <a:prstGeom prst="rect">
            <a:avLst/>
          </a:prstGeom>
          <a:noFill/>
          <a:ln w="9525">
            <a:noFill/>
            <a:miter lim="800000"/>
            <a:headEnd/>
            <a:tailEnd/>
          </a:ln>
        </p:spPr>
      </p:pic>
      <p:pic>
        <p:nvPicPr>
          <p:cNvPr id="79878" name="Рисунок 4"/>
          <p:cNvPicPr>
            <a:picLocks noChangeAspect="1"/>
          </p:cNvPicPr>
          <p:nvPr>
            <p:custDataLst>
              <p:tags r:id="rId1"/>
            </p:custDataLst>
          </p:nvPr>
        </p:nvPicPr>
        <p:blipFill>
          <a:blip r:embed="rId6"/>
          <a:srcRect/>
          <a:stretch>
            <a:fillRect/>
          </a:stretch>
        </p:blipFill>
        <p:spPr bwMode="auto">
          <a:xfrm>
            <a:off x="7938" y="-3175"/>
            <a:ext cx="1341437" cy="6858000"/>
          </a:xfrm>
          <a:prstGeom prst="rect">
            <a:avLst/>
          </a:prstGeom>
          <a:noFill/>
          <a:ln w="9525">
            <a:noFill/>
            <a:miter lim="800000"/>
            <a:headEnd/>
            <a:tailEnd/>
          </a:ln>
        </p:spPr>
      </p:pic>
      <p:pic>
        <p:nvPicPr>
          <p:cNvPr id="79879" name="Picture 8" descr="im578x383-3"/>
          <p:cNvPicPr>
            <a:picLocks noChangeAspect="1" noChangeArrowheads="1"/>
          </p:cNvPicPr>
          <p:nvPr/>
        </p:nvPicPr>
        <p:blipFill>
          <a:blip r:embed="rId7"/>
          <a:srcRect/>
          <a:stretch>
            <a:fillRect/>
          </a:stretch>
        </p:blipFill>
        <p:spPr bwMode="auto">
          <a:xfrm>
            <a:off x="1142976" y="3929066"/>
            <a:ext cx="3643338" cy="247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4" descr="НГУ-обладнання блокпостів-4"/>
          <p:cNvPicPr>
            <a:picLocks noChangeAspect="1" noChangeArrowheads="1"/>
          </p:cNvPicPr>
          <p:nvPr/>
        </p:nvPicPr>
        <p:blipFill>
          <a:blip r:embed="rId3"/>
          <a:srcRect/>
          <a:stretch>
            <a:fillRect/>
          </a:stretch>
        </p:blipFill>
        <p:spPr bwMode="auto">
          <a:xfrm>
            <a:off x="1042988" y="765175"/>
            <a:ext cx="3997325" cy="2663825"/>
          </a:xfrm>
          <a:prstGeom prst="rect">
            <a:avLst/>
          </a:prstGeom>
          <a:noFill/>
          <a:ln w="9525">
            <a:noFill/>
            <a:miter lim="800000"/>
            <a:headEnd/>
            <a:tailEnd/>
          </a:ln>
        </p:spPr>
      </p:pic>
      <p:pic>
        <p:nvPicPr>
          <p:cNvPr id="80899" name="Picture 6" descr="MiLIgUHGFlA"/>
          <p:cNvPicPr>
            <a:picLocks noChangeAspect="1" noChangeArrowheads="1"/>
          </p:cNvPicPr>
          <p:nvPr/>
        </p:nvPicPr>
        <p:blipFill>
          <a:blip r:embed="rId4"/>
          <a:srcRect/>
          <a:stretch>
            <a:fillRect/>
          </a:stretch>
        </p:blipFill>
        <p:spPr bwMode="auto">
          <a:xfrm>
            <a:off x="4932363" y="765175"/>
            <a:ext cx="3925917" cy="2663825"/>
          </a:xfrm>
          <a:prstGeom prst="rect">
            <a:avLst/>
          </a:prstGeom>
          <a:noFill/>
          <a:ln w="9525">
            <a:noFill/>
            <a:miter lim="800000"/>
            <a:headEnd/>
            <a:tailEnd/>
          </a:ln>
        </p:spPr>
      </p:pic>
      <p:pic>
        <p:nvPicPr>
          <p:cNvPr id="80900" name="Picture 8" descr="a996981c0cb3e8d3e43667fa951b8a1b"/>
          <p:cNvPicPr>
            <a:picLocks noChangeAspect="1" noChangeArrowheads="1"/>
          </p:cNvPicPr>
          <p:nvPr/>
        </p:nvPicPr>
        <p:blipFill>
          <a:blip r:embed="rId5"/>
          <a:srcRect/>
          <a:stretch>
            <a:fillRect/>
          </a:stretch>
        </p:blipFill>
        <p:spPr bwMode="auto">
          <a:xfrm>
            <a:off x="4929190" y="3933825"/>
            <a:ext cx="3927473" cy="2527300"/>
          </a:xfrm>
          <a:prstGeom prst="rect">
            <a:avLst/>
          </a:prstGeom>
          <a:noFill/>
          <a:ln w="9525">
            <a:noFill/>
            <a:miter lim="800000"/>
            <a:headEnd/>
            <a:tailEnd/>
          </a:ln>
        </p:spPr>
      </p:pic>
      <p:pic>
        <p:nvPicPr>
          <p:cNvPr id="80901" name="Picture 10" descr="87c768381f03ca833cc3d43b42cc1386"/>
          <p:cNvPicPr>
            <a:picLocks noChangeAspect="1" noChangeArrowheads="1"/>
          </p:cNvPicPr>
          <p:nvPr/>
        </p:nvPicPr>
        <p:blipFill>
          <a:blip r:embed="rId6" cstate="print"/>
          <a:srcRect/>
          <a:stretch>
            <a:fillRect/>
          </a:stretch>
        </p:blipFill>
        <p:spPr bwMode="auto">
          <a:xfrm>
            <a:off x="1116013" y="3933825"/>
            <a:ext cx="3813177" cy="2563813"/>
          </a:xfrm>
          <a:prstGeom prst="rect">
            <a:avLst/>
          </a:prstGeom>
          <a:noFill/>
          <a:ln w="9525">
            <a:noFill/>
            <a:miter lim="800000"/>
            <a:headEnd/>
            <a:tailEnd/>
          </a:ln>
        </p:spPr>
      </p:pic>
      <p:pic>
        <p:nvPicPr>
          <p:cNvPr id="80902" name="Рисунок 4"/>
          <p:cNvPicPr>
            <a:picLocks noChangeAspect="1"/>
          </p:cNvPicPr>
          <p:nvPr>
            <p:custDataLst>
              <p:tags r:id="rId1"/>
            </p:custDataLst>
          </p:nvPr>
        </p:nvPicPr>
        <p:blipFill>
          <a:blip r:embed="rId7"/>
          <a:srcRect/>
          <a:stretch>
            <a:fillRect/>
          </a:stretch>
        </p:blipFill>
        <p:spPr bwMode="auto">
          <a:xfrm>
            <a:off x="0" y="0"/>
            <a:ext cx="13414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Заголовок 1"/>
          <p:cNvSpPr>
            <a:spLocks noGrp="1"/>
          </p:cNvSpPr>
          <p:nvPr>
            <p:ph type="title"/>
          </p:nvPr>
        </p:nvSpPr>
        <p:spPr/>
        <p:txBody>
          <a:bodyPr/>
          <a:lstStyle/>
          <a:p>
            <a:r>
              <a:rPr lang="uk-UA" altLang="uk-UA" smtClean="0">
                <a:solidFill>
                  <a:srgbClr val="FF0000"/>
                </a:solidFill>
                <a:latin typeface="Times New Roman" pitchFamily="18" charset="0"/>
                <a:cs typeface="Times New Roman" pitchFamily="18" charset="0"/>
              </a:rPr>
              <a:t>Гуманітарна допомога</a:t>
            </a:r>
            <a:endParaRPr lang="ru-RU" altLang="uk-UA" smtClean="0">
              <a:solidFill>
                <a:srgbClr val="FF0000"/>
              </a:solidFill>
              <a:latin typeface="Times New Roman" pitchFamily="18" charset="0"/>
              <a:cs typeface="Times New Roman" pitchFamily="18" charset="0"/>
            </a:endParaRPr>
          </a:p>
        </p:txBody>
      </p:sp>
      <p:pic>
        <p:nvPicPr>
          <p:cNvPr id="81923" name="Picture 4"/>
          <p:cNvPicPr>
            <a:picLocks noGrp="1" noChangeAspect="1" noChangeArrowheads="1"/>
          </p:cNvPicPr>
          <p:nvPr>
            <p:ph idx="1"/>
          </p:nvPr>
        </p:nvPicPr>
        <p:blipFill>
          <a:blip r:embed="rId3"/>
          <a:srcRect/>
          <a:stretch>
            <a:fillRect/>
          </a:stretch>
        </p:blipFill>
        <p:spPr>
          <a:xfrm>
            <a:off x="1219200" y="1916113"/>
            <a:ext cx="4648200" cy="2449512"/>
          </a:xfrm>
          <a:noFill/>
        </p:spPr>
      </p:pic>
      <p:pic>
        <p:nvPicPr>
          <p:cNvPr id="81924" name="Picture 2" descr="1476091"/>
          <p:cNvPicPr>
            <a:picLocks noChangeAspect="1" noChangeArrowheads="1"/>
          </p:cNvPicPr>
          <p:nvPr/>
        </p:nvPicPr>
        <p:blipFill>
          <a:blip r:embed="rId4"/>
          <a:srcRect/>
          <a:stretch>
            <a:fillRect/>
          </a:stretch>
        </p:blipFill>
        <p:spPr bwMode="auto">
          <a:xfrm>
            <a:off x="4716463" y="4357694"/>
            <a:ext cx="4032250" cy="2419344"/>
          </a:xfrm>
          <a:prstGeom prst="rect">
            <a:avLst/>
          </a:prstGeom>
          <a:noFill/>
          <a:ln w="9525">
            <a:noFill/>
            <a:miter lim="800000"/>
            <a:headEnd/>
            <a:tailEnd/>
          </a:ln>
        </p:spPr>
      </p:pic>
      <p:pic>
        <p:nvPicPr>
          <p:cNvPr id="81925" name="Рисунок 4"/>
          <p:cNvPicPr>
            <a:picLocks noChangeAspect="1"/>
          </p:cNvPicPr>
          <p:nvPr>
            <p:custDataLst>
              <p:tags r:id="rId1"/>
            </p:custDataLst>
          </p:nvPr>
        </p:nvPicPr>
        <p:blipFill>
          <a:blip r:embed="rId5"/>
          <a:srcRect/>
          <a:stretch>
            <a:fillRect/>
          </a:stretch>
        </p:blipFill>
        <p:spPr bwMode="auto">
          <a:xfrm>
            <a:off x="0" y="0"/>
            <a:ext cx="1341438" cy="6858000"/>
          </a:xfrm>
          <a:prstGeom prst="rect">
            <a:avLst/>
          </a:prstGeom>
          <a:noFill/>
          <a:ln w="9525">
            <a:noFill/>
            <a:miter lim="800000"/>
            <a:headEnd/>
            <a:tailEnd/>
          </a:ln>
        </p:spPr>
      </p:pic>
      <p:sp>
        <p:nvSpPr>
          <p:cNvPr id="6" name="Заголовок 1"/>
          <p:cNvSpPr txBox="1">
            <a:spLocks/>
          </p:cNvSpPr>
          <p:nvPr/>
        </p:nvSpPr>
        <p:spPr bwMode="auto">
          <a:xfrm>
            <a:off x="1187450" y="5084763"/>
            <a:ext cx="3313113" cy="1143000"/>
          </a:xfrm>
          <a:prstGeom prst="rect">
            <a:avLst/>
          </a:prstGeom>
          <a:noFill/>
          <a:ln w="9525">
            <a:noFill/>
            <a:miter lim="800000"/>
            <a:headEnd/>
            <a:tailEnd/>
          </a:ln>
        </p:spPr>
        <p:txBody>
          <a:bodyPr anchor="ctr"/>
          <a:lstStyle/>
          <a:p>
            <a:pPr algn="ctr" eaLnBrk="0" hangingPunct="0">
              <a:defRPr/>
            </a:pPr>
            <a:r>
              <a:rPr lang="uk-UA" sz="3200" dirty="0">
                <a:solidFill>
                  <a:srgbClr val="FF0000"/>
                </a:solidFill>
                <a:latin typeface="Times New Roman" pitchFamily="18" charset="0"/>
                <a:ea typeface="+mj-ea"/>
                <a:cs typeface="Times New Roman" pitchFamily="18" charset="0"/>
              </a:rPr>
              <a:t>Модульні каркасні палатки</a:t>
            </a:r>
            <a:endParaRPr lang="ru-RU" sz="3200" dirty="0">
              <a:solidFill>
                <a:srgbClr val="FF0000"/>
              </a:solidFill>
              <a:latin typeface="Times New Roman" pitchFamily="18" charset="0"/>
              <a:ea typeface="+mj-ea"/>
              <a:cs typeface="Times New Roman" pitchFamily="18" charset="0"/>
            </a:endParaRPr>
          </a:p>
        </p:txBody>
      </p:sp>
      <p:pic>
        <p:nvPicPr>
          <p:cNvPr id="81927" name="Picture 8" descr="Умывальник"/>
          <p:cNvPicPr>
            <a:picLocks noChangeAspect="1" noChangeArrowheads="1"/>
          </p:cNvPicPr>
          <p:nvPr/>
        </p:nvPicPr>
        <p:blipFill>
          <a:blip r:embed="rId6"/>
          <a:srcRect/>
          <a:stretch>
            <a:fillRect/>
          </a:stretch>
        </p:blipFill>
        <p:spPr bwMode="auto">
          <a:xfrm>
            <a:off x="5857884" y="1928802"/>
            <a:ext cx="2876554" cy="24288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Заголовок 1"/>
          <p:cNvSpPr>
            <a:spLocks noGrp="1"/>
          </p:cNvSpPr>
          <p:nvPr>
            <p:ph type="title"/>
          </p:nvPr>
        </p:nvSpPr>
        <p:spPr>
          <a:xfrm>
            <a:off x="1042988" y="188913"/>
            <a:ext cx="7797800" cy="1143000"/>
          </a:xfrm>
        </p:spPr>
        <p:txBody>
          <a:bodyPr>
            <a:normAutofit fontScale="90000"/>
          </a:bodyPr>
          <a:lstStyle/>
          <a:p>
            <a:r>
              <a:rPr lang="ru-RU" altLang="uk-UA" sz="2000" smtClean="0"/>
              <a:t/>
            </a:r>
            <a:br>
              <a:rPr lang="ru-RU" altLang="uk-UA" sz="2000" smtClean="0"/>
            </a:br>
            <a:r>
              <a:rPr lang="ru-RU" altLang="uk-UA" sz="2000" smtClean="0"/>
              <a:t/>
            </a:r>
            <a:br>
              <a:rPr lang="ru-RU" altLang="uk-UA" sz="2000" smtClean="0"/>
            </a:br>
            <a:r>
              <a:rPr lang="ru-RU" altLang="uk-UA" sz="2000" smtClean="0"/>
              <a:t/>
            </a:r>
            <a:br>
              <a:rPr lang="ru-RU" altLang="uk-UA" sz="2000" smtClean="0"/>
            </a:br>
            <a:r>
              <a:rPr lang="ru-RU" altLang="uk-UA" sz="2000" smtClean="0"/>
              <a:t/>
            </a:r>
            <a:br>
              <a:rPr lang="ru-RU" altLang="uk-UA" sz="2000" smtClean="0"/>
            </a:br>
            <a:r>
              <a:rPr lang="ru-RU" altLang="uk-UA" sz="2000" smtClean="0">
                <a:solidFill>
                  <a:srgbClr val="0033CC"/>
                </a:solidFill>
                <a:latin typeface="Times New Roman" pitchFamily="18" charset="0"/>
              </a:rPr>
              <a:t>До зони проведення антитерористичної операції волонтерами відправлено контейнер-приміщення, який обладнаний під пункт обігріву та відпочинку в</a:t>
            </a:r>
            <a:r>
              <a:rPr lang="uk-UA" altLang="uk-UA" sz="2000" smtClean="0">
                <a:solidFill>
                  <a:srgbClr val="0033CC"/>
                </a:solidFill>
                <a:latin typeface="Times New Roman" pitchFamily="18" charset="0"/>
              </a:rPr>
              <a:t>ійськовослужбовців</a:t>
            </a:r>
            <a:r>
              <a:rPr lang="ru-RU" altLang="uk-UA" smtClean="0"/>
              <a:t/>
            </a:r>
            <a:br>
              <a:rPr lang="ru-RU" altLang="uk-UA" smtClean="0"/>
            </a:br>
            <a:r>
              <a:rPr lang="ru-RU" altLang="uk-UA" smtClean="0"/>
              <a:t/>
            </a:r>
            <a:br>
              <a:rPr lang="ru-RU" altLang="uk-UA" smtClean="0"/>
            </a:br>
            <a:endParaRPr lang="ru-RU" altLang="uk-UA" smtClean="0"/>
          </a:p>
        </p:txBody>
      </p:sp>
      <p:pic>
        <p:nvPicPr>
          <p:cNvPr id="82947" name="Рисунок 3" descr="10934064_843570925705414_6135056626510485102_n"/>
          <p:cNvPicPr>
            <a:picLocks noChangeAspect="1" noChangeArrowheads="1"/>
          </p:cNvPicPr>
          <p:nvPr/>
        </p:nvPicPr>
        <p:blipFill>
          <a:blip r:embed="rId3"/>
          <a:srcRect/>
          <a:stretch>
            <a:fillRect/>
          </a:stretch>
        </p:blipFill>
        <p:spPr bwMode="auto">
          <a:xfrm>
            <a:off x="1214414" y="500042"/>
            <a:ext cx="3786214" cy="2500330"/>
          </a:xfrm>
          <a:prstGeom prst="rect">
            <a:avLst/>
          </a:prstGeom>
          <a:noFill/>
          <a:ln w="15875">
            <a:solidFill>
              <a:srgbClr val="800000"/>
            </a:solidFill>
            <a:miter lim="800000"/>
            <a:headEnd/>
            <a:tailEnd/>
          </a:ln>
        </p:spPr>
      </p:pic>
      <p:pic>
        <p:nvPicPr>
          <p:cNvPr id="82948" name="Содержимое 4" descr="10690000_843570919038748_8548193870149811901_n"/>
          <p:cNvPicPr>
            <a:picLocks noGrp="1"/>
          </p:cNvPicPr>
          <p:nvPr>
            <p:ph idx="1"/>
          </p:nvPr>
        </p:nvPicPr>
        <p:blipFill>
          <a:blip r:embed="rId4"/>
          <a:srcRect/>
          <a:stretch>
            <a:fillRect/>
          </a:stretch>
        </p:blipFill>
        <p:spPr>
          <a:xfrm>
            <a:off x="5214942" y="500042"/>
            <a:ext cx="3643338" cy="2500330"/>
          </a:xfrm>
          <a:noFill/>
          <a:ln w="15875">
            <a:solidFill>
              <a:srgbClr val="800000"/>
            </a:solidFill>
          </a:ln>
        </p:spPr>
      </p:pic>
      <p:pic>
        <p:nvPicPr>
          <p:cNvPr id="82949" name="Рисунок 5" descr="10408157_843570929038747_7812028206875517270_n"/>
          <p:cNvPicPr>
            <a:picLocks noChangeAspect="1" noChangeArrowheads="1"/>
          </p:cNvPicPr>
          <p:nvPr/>
        </p:nvPicPr>
        <p:blipFill>
          <a:blip r:embed="rId5"/>
          <a:srcRect/>
          <a:stretch>
            <a:fillRect/>
          </a:stretch>
        </p:blipFill>
        <p:spPr bwMode="auto">
          <a:xfrm>
            <a:off x="1214414" y="3357562"/>
            <a:ext cx="7643866" cy="2444750"/>
          </a:xfrm>
          <a:prstGeom prst="rect">
            <a:avLst/>
          </a:prstGeom>
          <a:noFill/>
          <a:ln w="15875">
            <a:solidFill>
              <a:srgbClr val="800000"/>
            </a:solidFill>
            <a:miter lim="800000"/>
            <a:headEnd/>
            <a:tailEnd/>
          </a:ln>
        </p:spPr>
      </p:pic>
      <p:pic>
        <p:nvPicPr>
          <p:cNvPr id="82950" name="Рисунок 4"/>
          <p:cNvPicPr>
            <a:picLocks noChangeAspect="1"/>
          </p:cNvPicPr>
          <p:nvPr>
            <p:custDataLst>
              <p:tags r:id="rId1"/>
            </p:custDataLst>
          </p:nvPr>
        </p:nvPicPr>
        <p:blipFill>
          <a:blip r:embed="rId6"/>
          <a:srcRect/>
          <a:stretch>
            <a:fillRect/>
          </a:stretch>
        </p:blipFill>
        <p:spPr bwMode="auto">
          <a:xfrm>
            <a:off x="7938" y="-3175"/>
            <a:ext cx="1341437"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Заголовок 1"/>
          <p:cNvSpPr>
            <a:spLocks noGrp="1"/>
          </p:cNvSpPr>
          <p:nvPr>
            <p:ph type="title"/>
          </p:nvPr>
        </p:nvSpPr>
        <p:spPr>
          <a:xfrm>
            <a:off x="684213" y="115888"/>
            <a:ext cx="8280400" cy="1143000"/>
          </a:xfrm>
        </p:spPr>
        <p:txBody>
          <a:bodyPr/>
          <a:lstStyle/>
          <a:p>
            <a:r>
              <a:rPr lang="ru-RU" altLang="uk-UA" smtClean="0">
                <a:solidFill>
                  <a:srgbClr val="0033CC"/>
                </a:solidFill>
              </a:rPr>
              <a:t>Пересувний житловий модуль</a:t>
            </a:r>
          </a:p>
        </p:txBody>
      </p:sp>
      <p:pic>
        <p:nvPicPr>
          <p:cNvPr id="83971" name="Picture 2" descr="10417539_869135506441694_3742114082996993139_n"/>
          <p:cNvPicPr>
            <a:picLocks noChangeAspect="1" noChangeArrowheads="1"/>
          </p:cNvPicPr>
          <p:nvPr/>
        </p:nvPicPr>
        <p:blipFill>
          <a:blip r:embed="rId3"/>
          <a:srcRect/>
          <a:stretch>
            <a:fillRect/>
          </a:stretch>
        </p:blipFill>
        <p:spPr bwMode="auto">
          <a:xfrm>
            <a:off x="1142976" y="1142984"/>
            <a:ext cx="3779838" cy="2520950"/>
          </a:xfrm>
          <a:prstGeom prst="rect">
            <a:avLst/>
          </a:prstGeom>
          <a:noFill/>
          <a:ln w="9525">
            <a:noFill/>
            <a:miter lim="800000"/>
            <a:headEnd/>
            <a:tailEnd/>
          </a:ln>
        </p:spPr>
      </p:pic>
      <p:pic>
        <p:nvPicPr>
          <p:cNvPr id="83972" name="Picture 2" descr="10457815_869135509775027_56506510866512647_n"/>
          <p:cNvPicPr>
            <a:picLocks noChangeAspect="1" noChangeArrowheads="1"/>
          </p:cNvPicPr>
          <p:nvPr/>
        </p:nvPicPr>
        <p:blipFill>
          <a:blip r:embed="rId4"/>
          <a:srcRect/>
          <a:stretch>
            <a:fillRect/>
          </a:stretch>
        </p:blipFill>
        <p:spPr bwMode="auto">
          <a:xfrm>
            <a:off x="4933950" y="3644900"/>
            <a:ext cx="3671888" cy="2447925"/>
          </a:xfrm>
          <a:prstGeom prst="rect">
            <a:avLst/>
          </a:prstGeom>
          <a:noFill/>
          <a:ln w="9525">
            <a:noFill/>
            <a:miter lim="800000"/>
            <a:headEnd/>
            <a:tailEnd/>
          </a:ln>
        </p:spPr>
      </p:pic>
      <p:pic>
        <p:nvPicPr>
          <p:cNvPr id="83973" name="Рисунок 4"/>
          <p:cNvPicPr>
            <a:picLocks noChangeAspect="1"/>
          </p:cNvPicPr>
          <p:nvPr>
            <p:custDataLst>
              <p:tags r:id="rId1"/>
            </p:custDataLst>
          </p:nvPr>
        </p:nvPicPr>
        <p:blipFill>
          <a:blip r:embed="rId5"/>
          <a:srcRect/>
          <a:stretch>
            <a:fillRect/>
          </a:stretch>
        </p:blipFill>
        <p:spPr bwMode="auto">
          <a:xfrm>
            <a:off x="0" y="0"/>
            <a:ext cx="1290638" cy="6858000"/>
          </a:xfrm>
          <a:prstGeom prst="rect">
            <a:avLst/>
          </a:prstGeom>
          <a:noFill/>
          <a:ln w="9525">
            <a:noFill/>
            <a:miter lim="800000"/>
            <a:headEnd/>
            <a:tailEnd/>
          </a:ln>
        </p:spPr>
      </p:pic>
      <p:pic>
        <p:nvPicPr>
          <p:cNvPr id="83974" name="Picture 9" descr="532760_1145595"/>
          <p:cNvPicPr>
            <a:picLocks noChangeAspect="1" noChangeArrowheads="1"/>
          </p:cNvPicPr>
          <p:nvPr/>
        </p:nvPicPr>
        <p:blipFill>
          <a:blip r:embed="rId6"/>
          <a:srcRect/>
          <a:stretch>
            <a:fillRect/>
          </a:stretch>
        </p:blipFill>
        <p:spPr bwMode="auto">
          <a:xfrm>
            <a:off x="4932363" y="1152525"/>
            <a:ext cx="3671887" cy="2490789"/>
          </a:xfrm>
          <a:prstGeom prst="rect">
            <a:avLst/>
          </a:prstGeom>
          <a:noFill/>
          <a:ln w="9525">
            <a:noFill/>
            <a:miter lim="800000"/>
            <a:headEnd/>
            <a:tailEnd/>
          </a:ln>
        </p:spPr>
      </p:pic>
      <p:sp>
        <p:nvSpPr>
          <p:cNvPr id="83975" name="Прямоугольник 6"/>
          <p:cNvSpPr>
            <a:spLocks noChangeArrowheads="1"/>
          </p:cNvSpPr>
          <p:nvPr/>
        </p:nvSpPr>
        <p:spPr bwMode="auto">
          <a:xfrm>
            <a:off x="1142976" y="3714752"/>
            <a:ext cx="3786214" cy="3046988"/>
          </a:xfrm>
          <a:prstGeom prst="rect">
            <a:avLst/>
          </a:prstGeom>
          <a:noFill/>
          <a:ln w="9525">
            <a:noFill/>
            <a:miter lim="800000"/>
            <a:headEnd/>
            <a:tailEnd/>
          </a:ln>
        </p:spPr>
        <p:txBody>
          <a:bodyPr wrap="square">
            <a:spAutoFit/>
          </a:bodyPr>
          <a:lstStyle/>
          <a:p>
            <a:r>
              <a:rPr lang="ru-RU" altLang="uk-UA" sz="2400" dirty="0" err="1">
                <a:solidFill>
                  <a:srgbClr val="FFFF00"/>
                </a:solidFill>
              </a:rPr>
              <a:t>Житловий</a:t>
            </a:r>
            <a:r>
              <a:rPr lang="ru-RU" altLang="uk-UA" sz="2400" dirty="0">
                <a:solidFill>
                  <a:srgbClr val="FFFF00"/>
                </a:solidFill>
              </a:rPr>
              <a:t> модуль </a:t>
            </a:r>
            <a:r>
              <a:rPr lang="ru-RU" altLang="uk-UA" sz="2400" dirty="0" err="1">
                <a:solidFill>
                  <a:srgbClr val="FFFF00"/>
                </a:solidFill>
              </a:rPr>
              <a:t>виконує</a:t>
            </a:r>
            <a:r>
              <a:rPr lang="ru-RU" altLang="uk-UA" sz="2400" dirty="0">
                <a:solidFill>
                  <a:srgbClr val="FFFF00"/>
                </a:solidFill>
              </a:rPr>
              <a:t> </a:t>
            </a:r>
            <a:r>
              <a:rPr lang="ru-RU" altLang="uk-UA" sz="2400" dirty="0" err="1">
                <a:solidFill>
                  <a:srgbClr val="FFFF00"/>
                </a:solidFill>
              </a:rPr>
              <a:t>функцію</a:t>
            </a:r>
            <a:r>
              <a:rPr lang="ru-RU" altLang="uk-UA" sz="2400" dirty="0">
                <a:solidFill>
                  <a:srgbClr val="FFFF00"/>
                </a:solidFill>
              </a:rPr>
              <a:t> </a:t>
            </a:r>
            <a:r>
              <a:rPr lang="ru-RU" altLang="uk-UA" sz="2400" dirty="0" err="1">
                <a:solidFill>
                  <a:srgbClr val="FFFF00"/>
                </a:solidFill>
              </a:rPr>
              <a:t>пересувної</a:t>
            </a:r>
            <a:r>
              <a:rPr lang="ru-RU" altLang="uk-UA" sz="2400" dirty="0">
                <a:solidFill>
                  <a:srgbClr val="FFFF00"/>
                </a:solidFill>
              </a:rPr>
              <a:t> </a:t>
            </a:r>
            <a:r>
              <a:rPr lang="ru-RU" altLang="uk-UA" sz="2400" dirty="0" err="1">
                <a:solidFill>
                  <a:srgbClr val="FFFF00"/>
                </a:solidFill>
              </a:rPr>
              <a:t>оселі</a:t>
            </a:r>
            <a:r>
              <a:rPr lang="ru-RU" altLang="uk-UA" sz="2400" dirty="0">
                <a:solidFill>
                  <a:srgbClr val="FFFF00"/>
                </a:solidFill>
              </a:rPr>
              <a:t>, </a:t>
            </a:r>
            <a:r>
              <a:rPr lang="ru-RU" altLang="uk-UA" sz="2400" dirty="0" err="1">
                <a:solidFill>
                  <a:srgbClr val="FFFF00"/>
                </a:solidFill>
              </a:rPr>
              <a:t>опалення</a:t>
            </a:r>
            <a:r>
              <a:rPr lang="ru-RU" altLang="uk-UA" sz="2400" dirty="0">
                <a:solidFill>
                  <a:srgbClr val="FFFF00"/>
                </a:solidFill>
              </a:rPr>
              <a:t> </a:t>
            </a:r>
            <a:r>
              <a:rPr lang="ru-RU" altLang="uk-UA" sz="2400" dirty="0" err="1">
                <a:solidFill>
                  <a:srgbClr val="FFFF00"/>
                </a:solidFill>
              </a:rPr>
              <a:t>приміщення</a:t>
            </a:r>
            <a:r>
              <a:rPr lang="ru-RU" altLang="uk-UA" sz="2400" dirty="0">
                <a:solidFill>
                  <a:srgbClr val="FFFF00"/>
                </a:solidFill>
              </a:rPr>
              <a:t> </a:t>
            </a:r>
            <a:r>
              <a:rPr lang="ru-RU" altLang="uk-UA" sz="2400" dirty="0" err="1">
                <a:solidFill>
                  <a:srgbClr val="FFFF00"/>
                </a:solidFill>
              </a:rPr>
              <a:t>може</a:t>
            </a:r>
            <a:r>
              <a:rPr lang="ru-RU" altLang="uk-UA" sz="2400" dirty="0">
                <a:solidFill>
                  <a:srgbClr val="FFFF00"/>
                </a:solidFill>
              </a:rPr>
              <a:t> </a:t>
            </a:r>
            <a:r>
              <a:rPr lang="ru-RU" altLang="uk-UA" sz="2400" dirty="0" err="1">
                <a:solidFill>
                  <a:srgbClr val="FFFF00"/>
                </a:solidFill>
              </a:rPr>
              <a:t>відбуватися</a:t>
            </a:r>
            <a:r>
              <a:rPr lang="ru-RU" altLang="uk-UA" sz="2400" dirty="0">
                <a:solidFill>
                  <a:srgbClr val="FFFF00"/>
                </a:solidFill>
              </a:rPr>
              <a:t> як за </a:t>
            </a:r>
            <a:r>
              <a:rPr lang="ru-RU" altLang="uk-UA" sz="2400" dirty="0" err="1">
                <a:solidFill>
                  <a:srgbClr val="FFFF00"/>
                </a:solidFill>
              </a:rPr>
              <a:t>допомогою</a:t>
            </a:r>
            <a:r>
              <a:rPr lang="ru-RU" altLang="uk-UA" sz="2400" dirty="0">
                <a:solidFill>
                  <a:srgbClr val="FFFF00"/>
                </a:solidFill>
              </a:rPr>
              <a:t> автономного дизельного генератора, так </a:t>
            </a:r>
            <a:r>
              <a:rPr lang="ru-RU" altLang="uk-UA" sz="2400" dirty="0" err="1">
                <a:solidFill>
                  <a:srgbClr val="FFFF00"/>
                </a:solidFill>
              </a:rPr>
              <a:t>і</a:t>
            </a:r>
            <a:r>
              <a:rPr lang="ru-RU" altLang="uk-UA" sz="2400" dirty="0">
                <a:solidFill>
                  <a:srgbClr val="FFFF00"/>
                </a:solidFill>
              </a:rPr>
              <a:t> на твердому </a:t>
            </a:r>
            <a:r>
              <a:rPr lang="ru-RU" altLang="uk-UA" sz="2400" dirty="0" err="1">
                <a:solidFill>
                  <a:srgbClr val="FFFF00"/>
                </a:solidFill>
              </a:rPr>
              <a:t>паливі</a:t>
            </a:r>
            <a:r>
              <a:rPr lang="ru-RU" altLang="uk-UA" sz="2400" dirty="0">
                <a:solidFill>
                  <a:srgbClr val="FFFF00"/>
                </a:solidFill>
              </a:rPr>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928662" y="357166"/>
            <a:ext cx="7929618" cy="4572000"/>
          </a:xfrm>
        </p:spPr>
        <p:txBody>
          <a:bodyPr>
            <a:noAutofit/>
          </a:bodyPr>
          <a:lstStyle/>
          <a:p>
            <a:r>
              <a:rPr lang="ru-RU" sz="3200" b="1" dirty="0" smtClean="0">
                <a:solidFill>
                  <a:srgbClr val="002060"/>
                </a:solidFill>
                <a:latin typeface="Times New Roman" pitchFamily="18" charset="0"/>
                <a:cs typeface="Times New Roman" pitchFamily="18" charset="0"/>
              </a:rPr>
              <a:t>Заслони </a:t>
            </a:r>
            <a:r>
              <a:rPr lang="ru-RU" sz="3200" b="1" dirty="0" err="1" smtClean="0">
                <a:solidFill>
                  <a:srgbClr val="002060"/>
                </a:solidFill>
                <a:latin typeface="Times New Roman" pitchFamily="18" charset="0"/>
                <a:cs typeface="Times New Roman" pitchFamily="18" charset="0"/>
              </a:rPr>
              <a:t>і</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навіси</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представляють</a:t>
            </a:r>
            <a:r>
              <a:rPr lang="ru-RU" sz="3200" b="1" dirty="0" smtClean="0">
                <a:solidFill>
                  <a:srgbClr val="002060"/>
                </a:solidFill>
                <a:latin typeface="Times New Roman" pitchFamily="18" charset="0"/>
                <a:cs typeface="Times New Roman" pitchFamily="18" charset="0"/>
              </a:rPr>
              <a:t> собою </a:t>
            </a:r>
            <a:r>
              <a:rPr lang="ru-RU" sz="3200" b="1" dirty="0" err="1" smtClean="0">
                <a:solidFill>
                  <a:srgbClr val="002060"/>
                </a:solidFill>
                <a:latin typeface="Times New Roman" pitchFamily="18" charset="0"/>
                <a:cs typeface="Times New Roman" pitchFamily="18" charset="0"/>
              </a:rPr>
              <a:t>наклонні</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стіни</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Встановлюються</a:t>
            </a:r>
            <a:r>
              <a:rPr lang="ru-RU" sz="3200" b="1" dirty="0" smtClean="0">
                <a:solidFill>
                  <a:srgbClr val="002060"/>
                </a:solidFill>
                <a:latin typeface="Times New Roman" pitchFamily="18" charset="0"/>
                <a:cs typeface="Times New Roman" pitchFamily="18" charset="0"/>
              </a:rPr>
              <a:t> в основному </a:t>
            </a:r>
            <a:r>
              <a:rPr lang="ru-RU" sz="3200" b="1" dirty="0" err="1" smtClean="0">
                <a:solidFill>
                  <a:srgbClr val="002060"/>
                </a:solidFill>
                <a:latin typeface="Times New Roman" pitchFamily="18" charset="0"/>
                <a:cs typeface="Times New Roman" pitchFamily="18" charset="0"/>
              </a:rPr>
              <a:t>з</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обох</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сторін</a:t>
            </a:r>
            <a:r>
              <a:rPr lang="ru-RU" sz="3200" b="1" dirty="0" smtClean="0">
                <a:solidFill>
                  <a:srgbClr val="002060"/>
                </a:solidFill>
                <a:latin typeface="Times New Roman" pitchFamily="18" charset="0"/>
                <a:cs typeface="Times New Roman" pitchFamily="18" charset="0"/>
              </a:rPr>
              <a:t> площадки. В основному в </a:t>
            </a:r>
            <a:r>
              <a:rPr lang="ru-RU" sz="3200" b="1" dirty="0" err="1" smtClean="0">
                <a:solidFill>
                  <a:srgbClr val="002060"/>
                </a:solidFill>
                <a:latin typeface="Times New Roman" pitchFamily="18" charset="0"/>
                <a:cs typeface="Times New Roman" pitchFamily="18" charset="0"/>
              </a:rPr>
              <a:t>холодні</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часи</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в</a:t>
            </a:r>
            <a:r>
              <a:rPr lang="ru-RU" sz="3200" b="1" dirty="0" smtClean="0">
                <a:solidFill>
                  <a:srgbClr val="002060"/>
                </a:solidFill>
                <a:latin typeface="Times New Roman" pitchFamily="18" charset="0"/>
                <a:cs typeface="Times New Roman" pitchFamily="18" charset="0"/>
              </a:rPr>
              <a:t> шалашах, заслонках </a:t>
            </a:r>
            <a:r>
              <a:rPr lang="ru-RU" sz="3200" b="1" dirty="0" err="1" smtClean="0">
                <a:solidFill>
                  <a:srgbClr val="002060"/>
                </a:solidFill>
                <a:latin typeface="Times New Roman" pitchFamily="18" charset="0"/>
                <a:cs typeface="Times New Roman" pitchFamily="18" charset="0"/>
              </a:rPr>
              <a:t>і</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сніжних</a:t>
            </a:r>
            <a:r>
              <a:rPr lang="ru-RU" sz="3200" b="1" dirty="0" smtClean="0">
                <a:solidFill>
                  <a:srgbClr val="002060"/>
                </a:solidFill>
                <a:latin typeface="Times New Roman" pitchFamily="18" charset="0"/>
                <a:cs typeface="Times New Roman" pitchFamily="18" charset="0"/>
              </a:rPr>
              <a:t> хижинах </a:t>
            </a:r>
            <a:r>
              <a:rPr lang="ru-RU" sz="3200" b="1" dirty="0" err="1" smtClean="0">
                <a:solidFill>
                  <a:srgbClr val="002060"/>
                </a:solidFill>
                <a:latin typeface="Times New Roman" pitchFamily="18" charset="0"/>
                <a:cs typeface="Times New Roman" pitchFamily="18" charset="0"/>
              </a:rPr>
              <a:t>розпалюють</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вогонь</a:t>
            </a:r>
            <a:r>
              <a:rPr lang="ru-RU" sz="3200" b="1" dirty="0" smtClean="0">
                <a:solidFill>
                  <a:srgbClr val="002060"/>
                </a:solidFill>
                <a:latin typeface="Times New Roman" pitchFamily="18" charset="0"/>
                <a:cs typeface="Times New Roman" pitchFamily="18" charset="0"/>
              </a:rPr>
              <a:t>. В районах де часто </a:t>
            </a:r>
            <a:r>
              <a:rPr lang="ru-RU" sz="3200" b="1" dirty="0" err="1" smtClean="0">
                <a:solidFill>
                  <a:srgbClr val="002060"/>
                </a:solidFill>
                <a:latin typeface="Times New Roman" pitchFamily="18" charset="0"/>
                <a:cs typeface="Times New Roman" pitchFamily="18" charset="0"/>
              </a:rPr>
              <a:t>попадає</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сонце</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встановлюють</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навіси</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з</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матеріалів</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які</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попадають</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під</a:t>
            </a:r>
            <a:r>
              <a:rPr lang="ru-RU" sz="3200" b="1" dirty="0" smtClean="0">
                <a:solidFill>
                  <a:srgbClr val="002060"/>
                </a:solidFill>
                <a:latin typeface="Times New Roman" pitchFamily="18" charset="0"/>
                <a:cs typeface="Times New Roman" pitchFamily="18" charset="0"/>
              </a:rPr>
              <a:t> руки. А </a:t>
            </a:r>
            <a:r>
              <a:rPr lang="ru-RU" sz="3200" b="1" dirty="0" err="1" smtClean="0">
                <a:solidFill>
                  <a:srgbClr val="002060"/>
                </a:solidFill>
                <a:latin typeface="Times New Roman" pitchFamily="18" charset="0"/>
                <a:cs typeface="Times New Roman" pitchFamily="18" charset="0"/>
              </a:rPr>
              <a:t>найбільш</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ефективними</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є</a:t>
            </a:r>
            <a:r>
              <a:rPr lang="ru-RU" sz="3200" b="1" dirty="0" smtClean="0">
                <a:solidFill>
                  <a:srgbClr val="002060"/>
                </a:solidFill>
                <a:latin typeface="Times New Roman" pitchFamily="18" charset="0"/>
                <a:cs typeface="Times New Roman" pitchFamily="18" charset="0"/>
              </a:rPr>
              <a:t> землянки для </a:t>
            </a:r>
            <a:r>
              <a:rPr lang="ru-RU" sz="3200" b="1" dirty="0" err="1" smtClean="0">
                <a:solidFill>
                  <a:srgbClr val="002060"/>
                </a:solidFill>
                <a:latin typeface="Times New Roman" pitchFamily="18" charset="0"/>
                <a:cs typeface="Times New Roman" pitchFamily="18" charset="0"/>
              </a:rPr>
              <a:t>польового</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розміщення</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Це</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вкриття</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катлаванного</a:t>
            </a:r>
            <a:r>
              <a:rPr lang="ru-RU" sz="3200" b="1" dirty="0" smtClean="0">
                <a:solidFill>
                  <a:srgbClr val="002060"/>
                </a:solidFill>
                <a:latin typeface="Times New Roman" pitchFamily="18" charset="0"/>
                <a:cs typeface="Times New Roman" pitchFamily="18" charset="0"/>
              </a:rPr>
              <a:t> типу </a:t>
            </a:r>
            <a:r>
              <a:rPr lang="ru-RU" sz="3200" b="1" dirty="0" err="1" smtClean="0">
                <a:solidFill>
                  <a:srgbClr val="002060"/>
                </a:solidFill>
                <a:latin typeface="Times New Roman" pitchFamily="18" charset="0"/>
                <a:cs typeface="Times New Roman" pitchFamily="18" charset="0"/>
              </a:rPr>
              <a:t>глибиною</a:t>
            </a:r>
            <a:r>
              <a:rPr lang="ru-RU" sz="3200" b="1" dirty="0" smtClean="0">
                <a:solidFill>
                  <a:srgbClr val="002060"/>
                </a:solidFill>
                <a:latin typeface="Times New Roman" pitchFamily="18" charset="0"/>
                <a:cs typeface="Times New Roman" pitchFamily="18" charset="0"/>
              </a:rPr>
              <a:t> до 2м. </a:t>
            </a:r>
            <a:r>
              <a:rPr lang="ru-RU" sz="3200" b="1" dirty="0" err="1" smtClean="0">
                <a:solidFill>
                  <a:srgbClr val="002060"/>
                </a:solidFill>
                <a:latin typeface="Times New Roman" pitchFamily="18" charset="0"/>
                <a:cs typeface="Times New Roman" pitchFamily="18" charset="0"/>
              </a:rPr>
              <a:t>з</a:t>
            </a:r>
            <a:r>
              <a:rPr lang="ru-RU" sz="3200" b="1" dirty="0" smtClean="0">
                <a:solidFill>
                  <a:srgbClr val="002060"/>
                </a:solidFill>
                <a:latin typeface="Times New Roman" pitchFamily="18" charset="0"/>
                <a:cs typeface="Times New Roman" pitchFamily="18" charset="0"/>
              </a:rPr>
              <a:t> одним </a:t>
            </a:r>
            <a:r>
              <a:rPr lang="ru-RU" sz="3200" b="1" dirty="0" err="1" smtClean="0">
                <a:solidFill>
                  <a:srgbClr val="002060"/>
                </a:solidFill>
                <a:latin typeface="Times New Roman" pitchFamily="18" charset="0"/>
                <a:cs typeface="Times New Roman" pitchFamily="18" charset="0"/>
              </a:rPr>
              <a:t>і</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двома</a:t>
            </a:r>
            <a:r>
              <a:rPr lang="ru-RU" sz="3200" b="1" dirty="0" smtClean="0">
                <a:solidFill>
                  <a:srgbClr val="002060"/>
                </a:solidFill>
                <a:latin typeface="Times New Roman" pitchFamily="18" charset="0"/>
                <a:cs typeface="Times New Roman" pitchFamily="18" charset="0"/>
              </a:rPr>
              <a:t> скатами.</a:t>
            </a:r>
            <a:endParaRPr lang="ru-RU" sz="3200" b="1" dirty="0">
              <a:solidFill>
                <a:srgbClr val="002060"/>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pic>
        <p:nvPicPr>
          <p:cNvPr id="4"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age002.gif"/>
          <p:cNvPicPr>
            <a:picLocks noGrp="1" noChangeAspect="1"/>
          </p:cNvPicPr>
          <p:nvPr>
            <p:ph idx="1"/>
          </p:nvPr>
        </p:nvPicPr>
        <p:blipFill>
          <a:blip r:embed="rId2"/>
          <a:stretch>
            <a:fillRect/>
          </a:stretch>
        </p:blipFill>
        <p:spPr>
          <a:xfrm>
            <a:off x="357158" y="214290"/>
            <a:ext cx="8501122" cy="1409700"/>
          </a:xfrm>
        </p:spPr>
      </p:pic>
      <p:sp>
        <p:nvSpPr>
          <p:cNvPr id="3" name="Заголовок 2"/>
          <p:cNvSpPr>
            <a:spLocks noGrp="1"/>
          </p:cNvSpPr>
          <p:nvPr>
            <p:ph type="title"/>
          </p:nvPr>
        </p:nvSpPr>
        <p:spPr>
          <a:xfrm>
            <a:off x="500034" y="1714488"/>
            <a:ext cx="8229600" cy="4714908"/>
          </a:xfrm>
        </p:spPr>
        <p:txBody>
          <a:bodyPr>
            <a:noAutofit/>
          </a:bodyPr>
          <a:lstStyle/>
          <a:p>
            <a:r>
              <a:rPr lang="ru-RU" sz="2800" b="1" dirty="0" err="1" smtClean="0">
                <a:solidFill>
                  <a:srgbClr val="002060"/>
                </a:solidFill>
                <a:effectLst/>
                <a:latin typeface="Times New Roman" pitchFamily="18" charset="0"/>
                <a:cs typeface="Times New Roman" pitchFamily="18" charset="0"/>
              </a:rPr>
              <a:t>Стіни</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ошивають</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дощками</a:t>
            </a:r>
            <a:r>
              <a:rPr lang="ru-RU" sz="2800" b="1" dirty="0" smtClean="0">
                <a:solidFill>
                  <a:srgbClr val="002060"/>
                </a:solidFill>
                <a:effectLst/>
                <a:latin typeface="Times New Roman" pitchFamily="18" charset="0"/>
                <a:cs typeface="Times New Roman" pitchFamily="18" charset="0"/>
              </a:rPr>
              <a:t>, землянка </a:t>
            </a:r>
            <a:r>
              <a:rPr lang="ru-RU" sz="2800" b="1" dirty="0" err="1" smtClean="0">
                <a:solidFill>
                  <a:srgbClr val="002060"/>
                </a:solidFill>
                <a:effectLst/>
                <a:latin typeface="Times New Roman" pitchFamily="18" charset="0"/>
                <a:cs typeface="Times New Roman" pitchFamily="18" charset="0"/>
              </a:rPr>
              <a:t>має</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тамбор</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з</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двома</a:t>
            </a:r>
            <a:r>
              <a:rPr lang="ru-RU" sz="2800" b="1" dirty="0" smtClean="0">
                <a:solidFill>
                  <a:srgbClr val="002060"/>
                </a:solidFill>
                <a:effectLst/>
                <a:latin typeface="Times New Roman" pitchFamily="18" charset="0"/>
                <a:cs typeface="Times New Roman" pitchFamily="18" charset="0"/>
              </a:rPr>
              <a:t> дверями </a:t>
            </a:r>
            <a:r>
              <a:rPr lang="ru-RU" sz="2800" b="1" dirty="0" err="1" smtClean="0">
                <a:solidFill>
                  <a:srgbClr val="002060"/>
                </a:solidFill>
                <a:effectLst/>
                <a:latin typeface="Times New Roman" pitchFamily="18" charset="0"/>
                <a:cs typeface="Times New Roman" pitchFamily="18" charset="0"/>
              </a:rPr>
              <a:t>і</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протилежної</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сторони</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вікно</a:t>
            </a:r>
            <a:r>
              <a:rPr lang="ru-RU" sz="2800" b="1" dirty="0" smtClean="0">
                <a:solidFill>
                  <a:srgbClr val="002060"/>
                </a:solidFill>
                <a:effectLst/>
                <a:latin typeface="Times New Roman" pitchFamily="18" charset="0"/>
                <a:cs typeface="Times New Roman" pitchFamily="18" charset="0"/>
              </a:rPr>
              <a:t>. З </a:t>
            </a:r>
            <a:r>
              <a:rPr lang="ru-RU" sz="2800" b="1" dirty="0" err="1" smtClean="0">
                <a:solidFill>
                  <a:srgbClr val="002060"/>
                </a:solidFill>
                <a:effectLst/>
                <a:latin typeface="Times New Roman" pitchFamily="18" charset="0"/>
                <a:cs typeface="Times New Roman" pitchFamily="18" charset="0"/>
              </a:rPr>
              <a:t>надгірної</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сторони</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відкривається</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водовідвідна</a:t>
            </a:r>
            <a:r>
              <a:rPr lang="ru-RU" sz="2800" b="1" dirty="0" smtClean="0">
                <a:solidFill>
                  <a:srgbClr val="002060"/>
                </a:solidFill>
                <a:effectLst/>
                <a:latin typeface="Times New Roman" pitchFamily="18" charset="0"/>
                <a:cs typeface="Times New Roman" pitchFamily="18" charset="0"/>
              </a:rPr>
              <a:t> канава. При </a:t>
            </a:r>
            <a:r>
              <a:rPr lang="ru-RU" sz="2800" b="1" dirty="0" err="1" smtClean="0">
                <a:solidFill>
                  <a:srgbClr val="002060"/>
                </a:solidFill>
                <a:effectLst/>
                <a:latin typeface="Times New Roman" pitchFamily="18" charset="0"/>
                <a:cs typeface="Times New Roman" pitchFamily="18" charset="0"/>
              </a:rPr>
              <a:t>високому</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стоянні</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грунтових</a:t>
            </a:r>
            <a:r>
              <a:rPr lang="ru-RU" sz="2800" b="1" dirty="0" smtClean="0">
                <a:solidFill>
                  <a:srgbClr val="002060"/>
                </a:solidFill>
                <a:effectLst/>
                <a:latin typeface="Times New Roman" pitchFamily="18" charset="0"/>
                <a:cs typeface="Times New Roman" pitchFamily="18" charset="0"/>
              </a:rPr>
              <a:t> вод </a:t>
            </a:r>
            <a:r>
              <a:rPr lang="ru-RU" sz="2800" b="1" dirty="0" err="1" smtClean="0">
                <a:solidFill>
                  <a:srgbClr val="002060"/>
                </a:solidFill>
                <a:effectLst/>
                <a:latin typeface="Times New Roman" pitchFamily="18" charset="0"/>
                <a:cs typeface="Times New Roman" pitchFamily="18" charset="0"/>
              </a:rPr>
              <a:t>бідують</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водопротічні</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колодці</a:t>
            </a:r>
            <a:r>
              <a:rPr lang="ru-RU" sz="2800" b="1" dirty="0" smtClean="0">
                <a:solidFill>
                  <a:srgbClr val="002060"/>
                </a:solidFill>
                <a:effectLst/>
                <a:latin typeface="Times New Roman" pitchFamily="18" charset="0"/>
                <a:cs typeface="Times New Roman" pitchFamily="18" charset="0"/>
              </a:rPr>
              <a:t>. Землянки </a:t>
            </a:r>
            <a:r>
              <a:rPr lang="ru-RU" sz="2800" b="1" dirty="0" err="1" smtClean="0">
                <a:solidFill>
                  <a:srgbClr val="002060"/>
                </a:solidFill>
                <a:effectLst/>
                <a:latin typeface="Times New Roman" pitchFamily="18" charset="0"/>
                <a:cs typeface="Times New Roman" pitchFamily="18" charset="0"/>
              </a:rPr>
              <a:t>можуть</a:t>
            </a:r>
            <a:r>
              <a:rPr lang="ru-RU" sz="2800" b="1" dirty="0" smtClean="0">
                <a:solidFill>
                  <a:srgbClr val="002060"/>
                </a:solidFill>
                <a:effectLst/>
                <a:latin typeface="Times New Roman" pitchFamily="18" charset="0"/>
                <a:cs typeface="Times New Roman" pitchFamily="18" charset="0"/>
              </a:rPr>
              <a:t> бути </a:t>
            </a:r>
            <a:r>
              <a:rPr lang="ru-RU" sz="2800" b="1" dirty="0" err="1" smtClean="0">
                <a:solidFill>
                  <a:srgbClr val="002060"/>
                </a:solidFill>
                <a:effectLst/>
                <a:latin typeface="Times New Roman" pitchFamily="18" charset="0"/>
                <a:cs typeface="Times New Roman" pitchFamily="18" charset="0"/>
              </a:rPr>
              <a:t>герметизовані</a:t>
            </a:r>
            <a:r>
              <a:rPr lang="ru-RU" sz="2800" b="1" dirty="0" smtClean="0">
                <a:solidFill>
                  <a:srgbClr val="002060"/>
                </a:solidFill>
                <a:effectLst/>
                <a:latin typeface="Times New Roman" pitchFamily="18" charset="0"/>
                <a:cs typeface="Times New Roman" pitchFamily="18" charset="0"/>
              </a:rPr>
              <a:t> для </a:t>
            </a:r>
            <a:r>
              <a:rPr lang="ru-RU" sz="2800" b="1" dirty="0" err="1" smtClean="0">
                <a:solidFill>
                  <a:srgbClr val="002060"/>
                </a:solidFill>
                <a:effectLst/>
                <a:latin typeface="Times New Roman" pitchFamily="18" charset="0"/>
                <a:cs typeface="Times New Roman" pitchFamily="18" charset="0"/>
              </a:rPr>
              <a:t>захисту</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від</a:t>
            </a:r>
            <a:r>
              <a:rPr lang="ru-RU" sz="2800" b="1" dirty="0" smtClean="0">
                <a:solidFill>
                  <a:srgbClr val="002060"/>
                </a:solidFill>
                <a:effectLst/>
                <a:latin typeface="Times New Roman" pitchFamily="18" charset="0"/>
                <a:cs typeface="Times New Roman" pitchFamily="18" charset="0"/>
              </a:rPr>
              <a:t> ОМП.</a:t>
            </a:r>
            <a:br>
              <a:rPr lang="ru-RU" sz="2800" b="1" dirty="0" smtClean="0">
                <a:solidFill>
                  <a:srgbClr val="002060"/>
                </a:solidFill>
                <a:effectLst/>
                <a:latin typeface="Times New Roman" pitchFamily="18" charset="0"/>
                <a:cs typeface="Times New Roman" pitchFamily="18" charset="0"/>
              </a:rPr>
            </a:br>
            <a:r>
              <a:rPr lang="ru-RU" sz="2800" b="1" dirty="0" smtClean="0">
                <a:solidFill>
                  <a:srgbClr val="002060"/>
                </a:solidFill>
                <a:effectLst/>
                <a:latin typeface="Times New Roman" pitchFamily="18" charset="0"/>
                <a:cs typeface="Times New Roman" pitchFamily="18" charset="0"/>
              </a:rPr>
              <a:t>Є </a:t>
            </a:r>
            <a:r>
              <a:rPr lang="ru-RU" sz="2800" b="1" dirty="0" err="1" smtClean="0">
                <a:solidFill>
                  <a:srgbClr val="002060"/>
                </a:solidFill>
                <a:effectLst/>
                <a:latin typeface="Times New Roman" pitchFamily="18" charset="0"/>
                <a:cs typeface="Times New Roman" pitchFamily="18" charset="0"/>
              </a:rPr>
              <a:t>можливість</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підтримувати</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постійну</a:t>
            </a:r>
            <a:r>
              <a:rPr lang="ru-RU" sz="2800" b="1" dirty="0" smtClean="0">
                <a:solidFill>
                  <a:srgbClr val="002060"/>
                </a:solidFill>
                <a:effectLst/>
                <a:latin typeface="Times New Roman" pitchFamily="18" charset="0"/>
                <a:cs typeface="Times New Roman" pitchFamily="18" charset="0"/>
              </a:rPr>
              <a:t> температуру </a:t>
            </a:r>
            <a:r>
              <a:rPr lang="ru-RU" sz="2800" b="1" dirty="0" err="1" smtClean="0">
                <a:solidFill>
                  <a:srgbClr val="002060"/>
                </a:solidFill>
                <a:effectLst/>
                <a:latin typeface="Times New Roman" pitchFamily="18" charset="0"/>
                <a:cs typeface="Times New Roman" pitchFamily="18" charset="0"/>
              </a:rPr>
              <a:t>повітря</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Якщо</a:t>
            </a:r>
            <a:r>
              <a:rPr lang="ru-RU" sz="2800" b="1" dirty="0" smtClean="0">
                <a:solidFill>
                  <a:srgbClr val="002060"/>
                </a:solidFill>
                <a:effectLst/>
                <a:latin typeface="Times New Roman" pitchFamily="18" charset="0"/>
                <a:cs typeface="Times New Roman" pitchFamily="18" charset="0"/>
              </a:rPr>
              <a:t> мала кубатура землянок при </a:t>
            </a:r>
            <a:r>
              <a:rPr lang="ru-RU" sz="2800" b="1" dirty="0" err="1" smtClean="0">
                <a:solidFill>
                  <a:srgbClr val="002060"/>
                </a:solidFill>
                <a:effectLst/>
                <a:latin typeface="Times New Roman" pitchFamily="18" charset="0"/>
                <a:cs typeface="Times New Roman" pitchFamily="18" charset="0"/>
              </a:rPr>
              <a:t>великій</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кількості</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содат</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заселення</a:t>
            </a:r>
            <a:r>
              <a:rPr lang="ru-RU" sz="2800" b="1" dirty="0" smtClean="0">
                <a:solidFill>
                  <a:srgbClr val="002060"/>
                </a:solidFill>
                <a:effectLst/>
                <a:latin typeface="Times New Roman" pitchFamily="18" charset="0"/>
                <a:cs typeface="Times New Roman" pitchFamily="18" charset="0"/>
              </a:rPr>
              <a:t> скоро </a:t>
            </a:r>
            <a:r>
              <a:rPr lang="ru-RU" sz="2800" b="1" dirty="0" err="1" smtClean="0">
                <a:solidFill>
                  <a:srgbClr val="002060"/>
                </a:solidFill>
                <a:effectLst/>
                <a:latin typeface="Times New Roman" pitchFamily="18" charset="0"/>
                <a:cs typeface="Times New Roman" pitchFamily="18" charset="0"/>
              </a:rPr>
              <a:t>поширюється</a:t>
            </a:r>
            <a:r>
              <a:rPr lang="ru-RU" sz="2800" b="1" dirty="0" smtClean="0">
                <a:solidFill>
                  <a:srgbClr val="002060"/>
                </a:solidFill>
                <a:effectLst/>
                <a:latin typeface="Times New Roman" pitchFamily="18" charset="0"/>
                <a:cs typeface="Times New Roman" pitchFamily="18" charset="0"/>
              </a:rPr>
              <a:t> в </a:t>
            </a:r>
            <a:r>
              <a:rPr lang="ru-RU" sz="2800" b="1" dirty="0" err="1" smtClean="0">
                <a:solidFill>
                  <a:srgbClr val="002060"/>
                </a:solidFill>
                <a:effectLst/>
                <a:latin typeface="Times New Roman" pitchFamily="18" charset="0"/>
                <a:cs typeface="Times New Roman" pitchFamily="18" charset="0"/>
              </a:rPr>
              <a:t>повітрі</a:t>
            </a:r>
            <a:r>
              <a:rPr lang="ru-RU" sz="2800" b="1" dirty="0" smtClean="0">
                <a:solidFill>
                  <a:srgbClr val="002060"/>
                </a:solidFill>
                <a:effectLst/>
                <a:latin typeface="Times New Roman" pitchFamily="18" charset="0"/>
                <a:cs typeface="Times New Roman" pitchFamily="18" charset="0"/>
              </a:rPr>
              <a:t> </a:t>
            </a:r>
            <a:r>
              <a:rPr lang="ru-RU" sz="2800" b="1" dirty="0" err="1" smtClean="0">
                <a:solidFill>
                  <a:srgbClr val="002060"/>
                </a:solidFill>
                <a:effectLst/>
                <a:latin typeface="Times New Roman" pitchFamily="18" charset="0"/>
                <a:cs typeface="Times New Roman" pitchFamily="18" charset="0"/>
              </a:rPr>
              <a:t>вуглекислий</a:t>
            </a:r>
            <a:r>
              <a:rPr lang="ru-RU" sz="2800" b="1" dirty="0" smtClean="0">
                <a:solidFill>
                  <a:srgbClr val="002060"/>
                </a:solidFill>
                <a:effectLst/>
                <a:latin typeface="Times New Roman" pitchFamily="18" charset="0"/>
                <a:cs typeface="Times New Roman" pitchFamily="18" charset="0"/>
              </a:rPr>
              <a:t> газ, </a:t>
            </a:r>
            <a:r>
              <a:rPr lang="ru-RU" sz="2800" b="1" dirty="0" err="1" smtClean="0">
                <a:solidFill>
                  <a:srgbClr val="002060"/>
                </a:solidFill>
                <a:effectLst/>
                <a:latin typeface="Times New Roman" pitchFamily="18" charset="0"/>
                <a:cs typeface="Times New Roman" pitchFamily="18" charset="0"/>
              </a:rPr>
              <a:t>і</a:t>
            </a:r>
            <a:r>
              <a:rPr lang="ru-RU" sz="2800" b="1" dirty="0" smtClean="0">
                <a:solidFill>
                  <a:srgbClr val="002060"/>
                </a:solidFill>
                <a:effectLst/>
                <a:latin typeface="Times New Roman" pitchFamily="18" charset="0"/>
                <a:cs typeface="Times New Roman" pitchFamily="18" charset="0"/>
              </a:rPr>
              <a:t> пара в </a:t>
            </a:r>
            <a:r>
              <a:rPr lang="ru-RU" sz="2800" b="1" dirty="0" err="1" smtClean="0">
                <a:solidFill>
                  <a:srgbClr val="002060"/>
                </a:solidFill>
                <a:effectLst/>
                <a:latin typeface="Times New Roman" pitchFamily="18" charset="0"/>
                <a:cs typeface="Times New Roman" pitchFamily="18" charset="0"/>
              </a:rPr>
              <a:t>воді</a:t>
            </a:r>
            <a:r>
              <a:rPr lang="ru-RU" sz="2800" b="1" dirty="0" smtClean="0">
                <a:solidFill>
                  <a:srgbClr val="002060"/>
                </a:solidFill>
                <a:effectLst/>
                <a:latin typeface="Times New Roman" pitchFamily="18" charset="0"/>
                <a:cs typeface="Times New Roman" pitchFamily="18" charset="0"/>
              </a:rPr>
              <a:t>.</a:t>
            </a:r>
            <a:br>
              <a:rPr lang="ru-RU" sz="2800" b="1" dirty="0" smtClean="0">
                <a:solidFill>
                  <a:srgbClr val="002060"/>
                </a:solidFill>
                <a:effectLst/>
                <a:latin typeface="Times New Roman" pitchFamily="18" charset="0"/>
                <a:cs typeface="Times New Roman" pitchFamily="18" charset="0"/>
              </a:rPr>
            </a:br>
            <a:endParaRPr lang="ru-RU" sz="2800" b="1" dirty="0">
              <a:solidFill>
                <a:srgbClr val="002060"/>
              </a:solidFill>
              <a:effectLst/>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sz="3200" b="1" dirty="0" err="1" smtClean="0">
                <a:solidFill>
                  <a:srgbClr val="002060"/>
                </a:solidFill>
                <a:latin typeface="Times New Roman" pitchFamily="18" charset="0"/>
                <a:cs typeface="Times New Roman" pitchFamily="18" charset="0"/>
              </a:rPr>
              <a:t>Особливості</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перебування</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особистого</a:t>
            </a:r>
            <a:r>
              <a:rPr lang="ru-RU" sz="3200" b="1" dirty="0" smtClean="0">
                <a:solidFill>
                  <a:srgbClr val="002060"/>
                </a:solidFill>
                <a:latin typeface="Times New Roman" pitchFamily="18" charset="0"/>
                <a:cs typeface="Times New Roman" pitchFamily="18" charset="0"/>
              </a:rPr>
              <a:t> складу</a:t>
            </a:r>
          </a:p>
          <a:p>
            <a:r>
              <a:rPr lang="ru-RU" sz="3200" b="1" dirty="0" smtClean="0">
                <a:solidFill>
                  <a:srgbClr val="002060"/>
                </a:solidFill>
                <a:latin typeface="Times New Roman" pitchFamily="18" charset="0"/>
                <a:cs typeface="Times New Roman" pitchFamily="18" charset="0"/>
              </a:rPr>
              <a:t>1. </a:t>
            </a:r>
            <a:r>
              <a:rPr lang="ru-RU" sz="3200" b="1" dirty="0" err="1" smtClean="0">
                <a:solidFill>
                  <a:srgbClr val="002060"/>
                </a:solidFill>
                <a:latin typeface="Times New Roman" pitchFamily="18" charset="0"/>
                <a:cs typeface="Times New Roman" pitchFamily="18" charset="0"/>
              </a:rPr>
              <a:t>Малий</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об’м</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повітря</a:t>
            </a:r>
            <a:endParaRPr lang="ru-RU" sz="3200" b="1" dirty="0" smtClean="0">
              <a:solidFill>
                <a:srgbClr val="002060"/>
              </a:solidFill>
              <a:latin typeface="Times New Roman" pitchFamily="18" charset="0"/>
              <a:cs typeface="Times New Roman" pitchFamily="18" charset="0"/>
            </a:endParaRPr>
          </a:p>
          <a:p>
            <a:r>
              <a:rPr lang="en-US" sz="3200" b="1" dirty="0" smtClean="0">
                <a:solidFill>
                  <a:srgbClr val="002060"/>
                </a:solidFill>
                <a:latin typeface="Times New Roman" pitchFamily="18" charset="0"/>
                <a:cs typeface="Times New Roman" pitchFamily="18" charset="0"/>
              </a:rPr>
              <a:t>V=S=S x K</a:t>
            </a:r>
          </a:p>
          <a:p>
            <a:r>
              <a:rPr lang="en-US" sz="3200" b="1" dirty="0" smtClean="0">
                <a:solidFill>
                  <a:srgbClr val="002060"/>
                </a:solidFill>
                <a:latin typeface="Times New Roman" pitchFamily="18" charset="0"/>
                <a:cs typeface="Times New Roman" pitchFamily="18" charset="0"/>
              </a:rPr>
              <a:t>2. </a:t>
            </a:r>
            <a:r>
              <a:rPr lang="ru-RU" sz="3200" b="1" dirty="0" err="1" smtClean="0">
                <a:solidFill>
                  <a:srgbClr val="002060"/>
                </a:solidFill>
                <a:latin typeface="Times New Roman" pitchFamily="18" charset="0"/>
                <a:cs typeface="Times New Roman" pitchFamily="18" charset="0"/>
              </a:rPr>
              <a:t>Забруднення</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поверхневими</a:t>
            </a:r>
            <a:r>
              <a:rPr lang="ru-RU" sz="3200" b="1" dirty="0" smtClean="0">
                <a:solidFill>
                  <a:srgbClr val="002060"/>
                </a:solidFill>
                <a:latin typeface="Times New Roman" pitchFamily="18" charset="0"/>
                <a:cs typeface="Times New Roman" pitchFamily="18" charset="0"/>
              </a:rPr>
              <a:t> газами</a:t>
            </a:r>
          </a:p>
          <a:p>
            <a:r>
              <a:rPr lang="ru-RU" sz="3200" b="1" dirty="0" smtClean="0">
                <a:solidFill>
                  <a:srgbClr val="002060"/>
                </a:solidFill>
                <a:latin typeface="Times New Roman" pitchFamily="18" charset="0"/>
                <a:cs typeface="Times New Roman" pitchFamily="18" charset="0"/>
              </a:rPr>
              <a:t>3. </a:t>
            </a:r>
            <a:r>
              <a:rPr lang="ru-RU" sz="3200" b="1" dirty="0" err="1" smtClean="0">
                <a:solidFill>
                  <a:srgbClr val="002060"/>
                </a:solidFill>
                <a:latin typeface="Times New Roman" pitchFamily="18" charset="0"/>
                <a:cs typeface="Times New Roman" pitchFamily="18" charset="0"/>
              </a:rPr>
              <a:t>Перехолодження</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військового</a:t>
            </a:r>
            <a:r>
              <a:rPr lang="ru-RU" sz="3200" b="1" dirty="0" smtClean="0">
                <a:solidFill>
                  <a:srgbClr val="002060"/>
                </a:solidFill>
                <a:latin typeface="Times New Roman" pitchFamily="18" charset="0"/>
                <a:cs typeface="Times New Roman" pitchFamily="18" charset="0"/>
              </a:rPr>
              <a:t> складу</a:t>
            </a:r>
          </a:p>
          <a:p>
            <a:r>
              <a:rPr lang="ru-RU" sz="3200" b="1" dirty="0" smtClean="0">
                <a:solidFill>
                  <a:srgbClr val="002060"/>
                </a:solidFill>
                <a:latin typeface="Times New Roman" pitchFamily="18" charset="0"/>
                <a:cs typeface="Times New Roman" pitchFamily="18" charset="0"/>
              </a:rPr>
              <a:t>4. </a:t>
            </a:r>
            <a:r>
              <a:rPr lang="ru-RU" sz="3200" b="1" dirty="0" err="1" smtClean="0">
                <a:solidFill>
                  <a:srgbClr val="002060"/>
                </a:solidFill>
                <a:latin typeface="Times New Roman" pitchFamily="18" charset="0"/>
                <a:cs typeface="Times New Roman" pitchFamily="18" charset="0"/>
              </a:rPr>
              <a:t>Труднощі</a:t>
            </a:r>
            <a:r>
              <a:rPr lang="ru-RU" sz="3200" b="1" dirty="0" smtClean="0">
                <a:solidFill>
                  <a:srgbClr val="002060"/>
                </a:solidFill>
                <a:latin typeface="Times New Roman" pitchFamily="18" charset="0"/>
                <a:cs typeface="Times New Roman" pitchFamily="18" charset="0"/>
              </a:rPr>
              <a:t> </a:t>
            </a:r>
            <a:r>
              <a:rPr lang="ru-RU" sz="3200" b="1" dirty="0" err="1" smtClean="0">
                <a:solidFill>
                  <a:srgbClr val="002060"/>
                </a:solidFill>
                <a:latin typeface="Times New Roman" pitchFamily="18" charset="0"/>
                <a:cs typeface="Times New Roman" pitchFamily="18" charset="0"/>
              </a:rPr>
              <a:t>водопостачання</a:t>
            </a:r>
            <a:endParaRPr lang="ru-RU" sz="3200" b="1" dirty="0" smtClean="0">
              <a:solidFill>
                <a:srgbClr val="002060"/>
              </a:solidFill>
              <a:latin typeface="Times New Roman" pitchFamily="18" charset="0"/>
              <a:cs typeface="Times New Roman" pitchFamily="18" charset="0"/>
            </a:endParaRPr>
          </a:p>
          <a:p>
            <a:r>
              <a:rPr lang="ru-RU" sz="3200" b="1" dirty="0" smtClean="0">
                <a:solidFill>
                  <a:srgbClr val="002060"/>
                </a:solidFill>
                <a:latin typeface="Times New Roman" pitchFamily="18" charset="0"/>
                <a:cs typeface="Times New Roman" pitchFamily="18" charset="0"/>
              </a:rPr>
              <a:t>5. </a:t>
            </a:r>
            <a:r>
              <a:rPr lang="ru-RU" sz="3200" b="1" dirty="0" err="1" smtClean="0">
                <a:solidFill>
                  <a:srgbClr val="002060"/>
                </a:solidFill>
                <a:latin typeface="Times New Roman" pitchFamily="18" charset="0"/>
                <a:cs typeface="Times New Roman" pitchFamily="18" charset="0"/>
              </a:rPr>
              <a:t>Харчування</a:t>
            </a:r>
            <a:r>
              <a:rPr lang="ru-RU" sz="3200" b="1" dirty="0" smtClean="0">
                <a:solidFill>
                  <a:srgbClr val="002060"/>
                </a:solidFill>
                <a:latin typeface="Times New Roman" pitchFamily="18" charset="0"/>
                <a:cs typeface="Times New Roman" pitchFamily="18" charset="0"/>
              </a:rPr>
              <a:t> чистота</a:t>
            </a:r>
          </a:p>
          <a:p>
            <a:endParaRPr lang="ru-RU" sz="3200" b="1" dirty="0">
              <a:solidFill>
                <a:srgbClr val="002060"/>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Заголовок 1"/>
          <p:cNvSpPr>
            <a:spLocks noGrp="1"/>
          </p:cNvSpPr>
          <p:nvPr>
            <p:ph type="title"/>
          </p:nvPr>
        </p:nvSpPr>
        <p:spPr>
          <a:xfrm>
            <a:off x="1042988" y="274638"/>
            <a:ext cx="7643812" cy="1143000"/>
          </a:xfrm>
        </p:spPr>
        <p:txBody>
          <a:bodyPr>
            <a:normAutofit fontScale="90000"/>
          </a:bodyPr>
          <a:lstStyle/>
          <a:p>
            <a:r>
              <a:rPr lang="uk-UA" altLang="uk-UA" b="1" smtClean="0">
                <a:solidFill>
                  <a:srgbClr val="0033CC"/>
                </a:solidFill>
              </a:rPr>
              <a:t>Лазнево-пральне обслуговування</a:t>
            </a:r>
            <a:r>
              <a:rPr lang="uk-UA" altLang="uk-UA" b="1" smtClean="0">
                <a:solidFill>
                  <a:srgbClr val="0070C0"/>
                </a:solidFill>
              </a:rPr>
              <a:t> </a:t>
            </a:r>
            <a:endParaRPr lang="ru-RU" altLang="uk-UA" smtClean="0">
              <a:solidFill>
                <a:srgbClr val="0070C0"/>
              </a:solidFill>
            </a:endParaRPr>
          </a:p>
        </p:txBody>
      </p:sp>
      <p:sp>
        <p:nvSpPr>
          <p:cNvPr id="86019" name="Содержимое 2"/>
          <p:cNvSpPr>
            <a:spLocks noGrp="1"/>
          </p:cNvSpPr>
          <p:nvPr>
            <p:ph idx="1"/>
          </p:nvPr>
        </p:nvSpPr>
        <p:spPr>
          <a:xfrm>
            <a:off x="1042988" y="1600200"/>
            <a:ext cx="7643812" cy="4525963"/>
          </a:xfrm>
        </p:spPr>
        <p:txBody>
          <a:bodyPr>
            <a:normAutofit lnSpcReduction="10000"/>
          </a:bodyPr>
          <a:lstStyle/>
          <a:p>
            <a:pPr algn="ctr">
              <a:buFont typeface="Arial" pitchFamily="34" charset="0"/>
              <a:buNone/>
            </a:pPr>
            <a:r>
              <a:rPr lang="uk-UA" altLang="uk-UA" sz="2800" b="1" smtClean="0">
                <a:solidFill>
                  <a:srgbClr val="C00000"/>
                </a:solidFill>
              </a:rPr>
              <a:t>Обов'язки начальника медичної служби</a:t>
            </a:r>
          </a:p>
          <a:p>
            <a:pPr algn="ctr">
              <a:buFont typeface="Arial" pitchFamily="34" charset="0"/>
              <a:buNone/>
            </a:pPr>
            <a:r>
              <a:rPr lang="uk-UA" altLang="uk-UA" sz="2800" b="1" smtClean="0">
                <a:solidFill>
                  <a:srgbClr val="C00000"/>
                </a:solidFill>
              </a:rPr>
              <a:t> військової частини</a:t>
            </a:r>
          </a:p>
          <a:p>
            <a:pPr algn="just">
              <a:buFont typeface="Arial" pitchFamily="34" charset="0"/>
              <a:buNone/>
            </a:pPr>
            <a:r>
              <a:rPr lang="uk-UA" altLang="uk-UA" sz="2800" b="1" smtClean="0">
                <a:solidFill>
                  <a:srgbClr val="C00000"/>
                </a:solidFill>
              </a:rPr>
              <a:t> </a:t>
            </a:r>
            <a:r>
              <a:rPr lang="uk-UA" altLang="uk-UA" sz="2800" b="1" smtClean="0"/>
              <a:t/>
            </a:r>
            <a:br>
              <a:rPr lang="uk-UA" altLang="uk-UA" sz="2800" b="1" smtClean="0"/>
            </a:br>
            <a:r>
              <a:rPr lang="uk-UA" altLang="uk-UA" sz="2800" b="1" smtClean="0">
                <a:latin typeface="Times New Roman" pitchFamily="18" charset="0"/>
                <a:cs typeface="Times New Roman" pitchFamily="18" charset="0"/>
              </a:rPr>
              <a:t>- </a:t>
            </a:r>
            <a:r>
              <a:rPr lang="uk-UA" altLang="uk-UA" sz="2800" smtClean="0">
                <a:latin typeface="Times New Roman" pitchFamily="18" charset="0"/>
                <a:cs typeface="Times New Roman" pitchFamily="18" charset="0"/>
              </a:rPr>
              <a:t>контроль за організацією і регулярністю гігієнічного миття особового складу із заміною натільної білизни і шкарпеток, </a:t>
            </a:r>
          </a:p>
          <a:p>
            <a:pPr algn="just">
              <a:buFontTx/>
              <a:buChar char="-"/>
            </a:pPr>
            <a:r>
              <a:rPr lang="uk-UA" altLang="uk-UA" sz="2800" smtClean="0">
                <a:latin typeface="Times New Roman" pitchFamily="18" charset="0"/>
                <a:cs typeface="Times New Roman" pitchFamily="18" charset="0"/>
              </a:rPr>
              <a:t>контроль за забезпеченістю особового складу мачулами, милом для гігієнічних потреб, </a:t>
            </a:r>
          </a:p>
          <a:p>
            <a:pPr algn="just">
              <a:buFontTx/>
              <a:buChar char="-"/>
            </a:pPr>
            <a:r>
              <a:rPr lang="uk-UA" altLang="uk-UA" sz="2800" smtClean="0">
                <a:latin typeface="Times New Roman" pitchFamily="18" charset="0"/>
                <a:cs typeface="Times New Roman" pitchFamily="18" charset="0"/>
              </a:rPr>
              <a:t>контроль за якістю прання та імпрегнації білизни</a:t>
            </a:r>
            <a:r>
              <a:rPr lang="uk-UA" altLang="uk-UA" sz="2800" smtClean="0"/>
              <a:t>.</a:t>
            </a:r>
            <a:endParaRPr lang="ru-RU" altLang="uk-UA" sz="2800" smtClean="0"/>
          </a:p>
          <a:p>
            <a:pPr algn="just">
              <a:buFont typeface="Arial" pitchFamily="34" charset="0"/>
              <a:buNone/>
            </a:pPr>
            <a:endParaRPr lang="ru-RU" altLang="uk-UA" smtClean="0"/>
          </a:p>
          <a:p>
            <a:endParaRPr lang="ru-RU" altLang="uk-UA" smtClean="0"/>
          </a:p>
        </p:txBody>
      </p:sp>
      <p:pic>
        <p:nvPicPr>
          <p:cNvPr id="86020" name="Рисунок 4"/>
          <p:cNvPicPr>
            <a:picLocks noChangeAspect="1"/>
          </p:cNvPicPr>
          <p:nvPr>
            <p:custDataLst>
              <p:tags r:id="rId1"/>
            </p:custDataLst>
          </p:nvPr>
        </p:nvPicPr>
        <p:blipFill>
          <a:blip r:embed="rId3"/>
          <a:srcRect/>
          <a:stretch>
            <a:fillRect/>
          </a:stretch>
        </p:blipFill>
        <p:spPr bwMode="auto">
          <a:xfrm>
            <a:off x="0" y="0"/>
            <a:ext cx="12906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Содержимое 2"/>
          <p:cNvSpPr>
            <a:spLocks noGrp="1"/>
          </p:cNvSpPr>
          <p:nvPr>
            <p:ph idx="4294967295"/>
          </p:nvPr>
        </p:nvSpPr>
        <p:spPr>
          <a:xfrm>
            <a:off x="785785" y="3500438"/>
            <a:ext cx="4938739" cy="2625725"/>
          </a:xfrm>
        </p:spPr>
        <p:txBody>
          <a:bodyPr>
            <a:noAutofit/>
          </a:bodyPr>
          <a:lstStyle/>
          <a:p>
            <a:pPr>
              <a:buFont typeface="Arial" pitchFamily="34" charset="0"/>
              <a:buNone/>
            </a:pPr>
            <a:r>
              <a:rPr lang="uk-UA" altLang="uk-UA" sz="2000" dirty="0" smtClean="0">
                <a:solidFill>
                  <a:schemeClr val="bg1"/>
                </a:solidFill>
              </a:rPr>
              <a:t>     Призначена для гігієнічної мийки особового складу, ПСО, дезінфекції (дезінсекції) одягу в польових умовах. Змонтована на автомобілі ЗІЛ-131 і причепі (2-ПН-2М (СМЗ-8236), до складу входять котельне відділення (2), насос, дезкамери (2), душове устаткування, </a:t>
            </a:r>
            <a:r>
              <a:rPr lang="uk-UA" altLang="uk-UA" sz="2000" dirty="0" err="1" smtClean="0">
                <a:solidFill>
                  <a:schemeClr val="bg1"/>
                </a:solidFill>
              </a:rPr>
              <a:t>бензоагрегат</a:t>
            </a:r>
            <a:r>
              <a:rPr lang="uk-UA" altLang="uk-UA" sz="2000" dirty="0" smtClean="0">
                <a:solidFill>
                  <a:schemeClr val="bg1"/>
                </a:solidFill>
              </a:rPr>
              <a:t>, намети (УСТ-56) - З шт.</a:t>
            </a:r>
            <a:endParaRPr lang="ru-RU" altLang="uk-UA" sz="2000" dirty="0" smtClean="0">
              <a:solidFill>
                <a:schemeClr val="bg1"/>
              </a:solidFill>
            </a:endParaRPr>
          </a:p>
        </p:txBody>
      </p:sp>
      <p:pic>
        <p:nvPicPr>
          <p:cNvPr id="87043" name="Рисунок 1"/>
          <p:cNvPicPr>
            <a:picLocks noChangeAspect="1" noChangeArrowheads="1"/>
          </p:cNvPicPr>
          <p:nvPr/>
        </p:nvPicPr>
        <p:blipFill>
          <a:blip r:embed="rId3"/>
          <a:srcRect/>
          <a:stretch>
            <a:fillRect/>
          </a:stretch>
        </p:blipFill>
        <p:spPr bwMode="auto">
          <a:xfrm>
            <a:off x="4929190" y="928670"/>
            <a:ext cx="3995735" cy="2535255"/>
          </a:xfrm>
          <a:prstGeom prst="rect">
            <a:avLst/>
          </a:prstGeom>
          <a:noFill/>
          <a:ln w="9525">
            <a:noFill/>
            <a:miter lim="800000"/>
            <a:headEnd/>
            <a:tailEnd/>
          </a:ln>
        </p:spPr>
      </p:pic>
      <p:pic>
        <p:nvPicPr>
          <p:cNvPr id="87044" name="Рисунок 4"/>
          <p:cNvPicPr>
            <a:picLocks noChangeAspect="1"/>
          </p:cNvPicPr>
          <p:nvPr>
            <p:custDataLst>
              <p:tags r:id="rId1"/>
            </p:custDataLst>
          </p:nvPr>
        </p:nvPicPr>
        <p:blipFill>
          <a:blip r:embed="rId4"/>
          <a:srcRect/>
          <a:stretch>
            <a:fillRect/>
          </a:stretch>
        </p:blipFill>
        <p:spPr bwMode="auto">
          <a:xfrm>
            <a:off x="0" y="0"/>
            <a:ext cx="1290638" cy="6858000"/>
          </a:xfrm>
          <a:prstGeom prst="rect">
            <a:avLst/>
          </a:prstGeom>
          <a:noFill/>
          <a:ln w="9525">
            <a:noFill/>
            <a:miter lim="800000"/>
            <a:headEnd/>
            <a:tailEnd/>
          </a:ln>
        </p:spPr>
      </p:pic>
      <p:pic>
        <p:nvPicPr>
          <p:cNvPr id="87045" name="Picture 7" descr="59_23"/>
          <p:cNvPicPr>
            <a:picLocks noChangeAspect="1" noChangeArrowheads="1"/>
          </p:cNvPicPr>
          <p:nvPr/>
        </p:nvPicPr>
        <p:blipFill>
          <a:blip r:embed="rId5"/>
          <a:srcRect/>
          <a:stretch>
            <a:fillRect/>
          </a:stretch>
        </p:blipFill>
        <p:spPr bwMode="auto">
          <a:xfrm>
            <a:off x="5500694" y="3500438"/>
            <a:ext cx="3413118" cy="2857520"/>
          </a:xfrm>
          <a:prstGeom prst="rect">
            <a:avLst/>
          </a:prstGeom>
          <a:noFill/>
          <a:ln w="9525">
            <a:noFill/>
            <a:miter lim="800000"/>
            <a:headEnd/>
            <a:tailEnd/>
          </a:ln>
        </p:spPr>
      </p:pic>
      <p:pic>
        <p:nvPicPr>
          <p:cNvPr id="87046" name="Picture 9" descr="dda_66"/>
          <p:cNvPicPr>
            <a:picLocks noChangeAspect="1" noChangeArrowheads="1"/>
          </p:cNvPicPr>
          <p:nvPr/>
        </p:nvPicPr>
        <p:blipFill>
          <a:blip r:embed="rId6"/>
          <a:srcRect/>
          <a:stretch>
            <a:fillRect/>
          </a:stretch>
        </p:blipFill>
        <p:spPr bwMode="auto">
          <a:xfrm>
            <a:off x="1476375" y="908050"/>
            <a:ext cx="3455988" cy="257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Заголовок 1"/>
          <p:cNvSpPr>
            <a:spLocks noGrp="1"/>
          </p:cNvSpPr>
          <p:nvPr>
            <p:ph type="title"/>
          </p:nvPr>
        </p:nvSpPr>
        <p:spPr>
          <a:xfrm>
            <a:off x="2987675" y="3573463"/>
            <a:ext cx="4392613" cy="576262"/>
          </a:xfrm>
        </p:spPr>
        <p:txBody>
          <a:bodyPr/>
          <a:lstStyle/>
          <a:p>
            <a:r>
              <a:rPr lang="ru-RU" altLang="uk-UA" sz="2800" b="1" dirty="0" err="1" smtClean="0">
                <a:solidFill>
                  <a:srgbClr val="002060"/>
                </a:solidFill>
                <a:latin typeface="Times New Roman" pitchFamily="18" charset="0"/>
                <a:cs typeface="Times New Roman" pitchFamily="18" charset="0"/>
              </a:rPr>
              <a:t>Огляд</a:t>
            </a:r>
            <a:r>
              <a:rPr lang="ru-RU" altLang="uk-UA" sz="2800" b="1" dirty="0" smtClean="0">
                <a:solidFill>
                  <a:srgbClr val="002060"/>
                </a:solidFill>
                <a:latin typeface="Times New Roman" pitchFamily="18" charset="0"/>
                <a:cs typeface="Times New Roman" pitchFamily="18" charset="0"/>
              </a:rPr>
              <a:t> перед </a:t>
            </a:r>
            <a:r>
              <a:rPr lang="ru-RU" altLang="uk-UA" sz="2800" b="1" dirty="0" err="1" smtClean="0">
                <a:solidFill>
                  <a:srgbClr val="002060"/>
                </a:solidFill>
                <a:latin typeface="Times New Roman" pitchFamily="18" charset="0"/>
                <a:cs typeface="Times New Roman" pitchFamily="18" charset="0"/>
              </a:rPr>
              <a:t>помивкою</a:t>
            </a:r>
            <a:endParaRPr lang="ru-RU" altLang="uk-UA" sz="2800" b="1" dirty="0" smtClean="0">
              <a:solidFill>
                <a:srgbClr val="002060"/>
              </a:solidFill>
              <a:latin typeface="Times New Roman" pitchFamily="18" charset="0"/>
              <a:cs typeface="Times New Roman" pitchFamily="18" charset="0"/>
            </a:endParaRPr>
          </a:p>
        </p:txBody>
      </p:sp>
      <p:pic>
        <p:nvPicPr>
          <p:cNvPr id="89091" name="Picture 2" descr="hqdefault"/>
          <p:cNvPicPr>
            <a:picLocks noChangeAspect="1" noChangeArrowheads="1"/>
          </p:cNvPicPr>
          <p:nvPr/>
        </p:nvPicPr>
        <p:blipFill>
          <a:blip r:embed="rId3"/>
          <a:srcRect/>
          <a:stretch>
            <a:fillRect/>
          </a:stretch>
        </p:blipFill>
        <p:spPr bwMode="auto">
          <a:xfrm>
            <a:off x="2000232" y="260350"/>
            <a:ext cx="5715040" cy="3240088"/>
          </a:xfrm>
          <a:prstGeom prst="rect">
            <a:avLst/>
          </a:prstGeom>
          <a:noFill/>
          <a:ln w="9525">
            <a:noFill/>
            <a:miter lim="800000"/>
            <a:headEnd/>
            <a:tailEnd/>
          </a:ln>
        </p:spPr>
      </p:pic>
      <p:pic>
        <p:nvPicPr>
          <p:cNvPr id="89092" name="Рисунок 4"/>
          <p:cNvPicPr>
            <a:picLocks noChangeAspect="1"/>
          </p:cNvPicPr>
          <p:nvPr>
            <p:custDataLst>
              <p:tags r:id="rId1"/>
            </p:custDataLst>
          </p:nvPr>
        </p:nvPicPr>
        <p:blipFill>
          <a:blip r:embed="rId4"/>
          <a:srcRect/>
          <a:stretch>
            <a:fillRect/>
          </a:stretch>
        </p:blipFill>
        <p:spPr bwMode="auto">
          <a:xfrm>
            <a:off x="0" y="0"/>
            <a:ext cx="1290638" cy="6597650"/>
          </a:xfrm>
          <a:prstGeom prst="rect">
            <a:avLst/>
          </a:prstGeom>
          <a:noFill/>
          <a:ln w="9525">
            <a:noFill/>
            <a:miter lim="800000"/>
            <a:headEnd/>
            <a:tailEnd/>
          </a:ln>
        </p:spPr>
      </p:pic>
      <p:sp>
        <p:nvSpPr>
          <p:cNvPr id="89093" name="Прямоугольник 5"/>
          <p:cNvSpPr>
            <a:spLocks noChangeArrowheads="1"/>
          </p:cNvSpPr>
          <p:nvPr/>
        </p:nvSpPr>
        <p:spPr bwMode="auto">
          <a:xfrm>
            <a:off x="1116013" y="4221163"/>
            <a:ext cx="7488237" cy="2530475"/>
          </a:xfrm>
          <a:prstGeom prst="rect">
            <a:avLst/>
          </a:prstGeom>
          <a:noFill/>
          <a:ln w="9525">
            <a:noFill/>
            <a:miter lim="800000"/>
            <a:headEnd/>
            <a:tailEnd/>
          </a:ln>
        </p:spPr>
        <p:txBody>
          <a:bodyPr>
            <a:spAutoFit/>
          </a:bodyPr>
          <a:lstStyle/>
          <a:p>
            <a:r>
              <a:rPr lang="uk-UA" altLang="uk-UA" sz="2000" dirty="0">
                <a:solidFill>
                  <a:schemeClr val="bg1"/>
                </a:solidFill>
                <a:latin typeface="Times New Roman" pitchFamily="18" charset="0"/>
              </a:rPr>
              <a:t>Військовослужбовці  повинні  митися  у  лазні  не  рідше одного  разу  на тиждень,  а кухарі і пекарі,  крім того,  щоденно приймати душ.  </a:t>
            </a:r>
          </a:p>
          <a:p>
            <a:r>
              <a:rPr lang="uk-UA" altLang="uk-UA" sz="2000" dirty="0">
                <a:solidFill>
                  <a:schemeClr val="bg1"/>
                </a:solidFill>
                <a:latin typeface="Times New Roman" pitchFamily="18" charset="0"/>
              </a:rPr>
              <a:t>Механіки-водії  (водії), інші  військовослужбовці, робота   яких пов'язана з експлуатацією  та  обслуговуванням озброєння, бойової та іншої техніки, приймають душ у разі потреби</a:t>
            </a:r>
          </a:p>
          <a:p>
            <a:endParaRPr lang="uk-UA" altLang="uk-UA" sz="2000" dirty="0">
              <a:solidFill>
                <a:schemeClr val="bg1"/>
              </a:solidFill>
              <a:latin typeface="Times New Roman" pitchFamily="18" charset="0"/>
            </a:endParaRPr>
          </a:p>
          <a:p>
            <a:endParaRPr lang="ru-RU" altLang="uk-UA" sz="2000" dirty="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Заголовок 1"/>
          <p:cNvSpPr>
            <a:spLocks noGrp="1"/>
          </p:cNvSpPr>
          <p:nvPr>
            <p:ph type="title"/>
          </p:nvPr>
        </p:nvSpPr>
        <p:spPr>
          <a:xfrm>
            <a:off x="1187450" y="274638"/>
            <a:ext cx="7561263" cy="3154362"/>
          </a:xfrm>
        </p:spPr>
        <p:txBody>
          <a:bodyPr>
            <a:noAutofit/>
          </a:bodyPr>
          <a:lstStyle/>
          <a:p>
            <a:pPr algn="l"/>
            <a:r>
              <a:rPr lang="ru-RU" altLang="uk-UA" sz="2400" dirty="0" smtClean="0">
                <a:solidFill>
                  <a:schemeClr val="bg1"/>
                </a:solidFill>
                <a:latin typeface="Times New Roman" pitchFamily="18" charset="0"/>
                <a:cs typeface="Times New Roman" pitchFamily="18" charset="0"/>
              </a:rPr>
              <a:t/>
            </a:r>
            <a:br>
              <a:rPr lang="ru-RU" altLang="uk-UA" sz="2400" dirty="0" smtClean="0">
                <a:solidFill>
                  <a:schemeClr val="bg1"/>
                </a:solidFill>
                <a:latin typeface="Times New Roman" pitchFamily="18" charset="0"/>
                <a:cs typeface="Times New Roman" pitchFamily="18" charset="0"/>
              </a:rPr>
            </a:br>
            <a:r>
              <a:rPr lang="ru-RU" altLang="uk-UA" sz="2400" dirty="0" smtClean="0">
                <a:solidFill>
                  <a:schemeClr val="bg1"/>
                </a:solidFill>
                <a:latin typeface="Times New Roman" pitchFamily="18" charset="0"/>
                <a:cs typeface="Times New Roman" pitchFamily="18" charset="0"/>
              </a:rPr>
              <a:t/>
            </a:r>
            <a:br>
              <a:rPr lang="ru-RU" altLang="uk-UA" sz="2400" dirty="0" smtClean="0">
                <a:solidFill>
                  <a:schemeClr val="bg1"/>
                </a:solidFill>
                <a:latin typeface="Times New Roman" pitchFamily="18" charset="0"/>
                <a:cs typeface="Times New Roman" pitchFamily="18" charset="0"/>
              </a:rPr>
            </a:br>
            <a:r>
              <a:rPr lang="ru-RU" altLang="uk-UA" sz="2400" dirty="0" smtClean="0">
                <a:solidFill>
                  <a:schemeClr val="bg1"/>
                </a:solidFill>
                <a:latin typeface="Times New Roman" pitchFamily="18" charset="0"/>
                <a:cs typeface="Times New Roman" pitchFamily="18" charset="0"/>
              </a:rPr>
              <a:t/>
            </a:r>
            <a:br>
              <a:rPr lang="ru-RU" altLang="uk-UA" sz="2400" dirty="0" smtClean="0">
                <a:solidFill>
                  <a:schemeClr val="bg1"/>
                </a:solidFill>
                <a:latin typeface="Times New Roman" pitchFamily="18" charset="0"/>
                <a:cs typeface="Times New Roman" pitchFamily="18" charset="0"/>
              </a:rPr>
            </a:br>
            <a:r>
              <a:rPr lang="ru-RU" altLang="uk-UA" sz="2400" dirty="0" smtClean="0">
                <a:solidFill>
                  <a:schemeClr val="bg1"/>
                </a:solidFill>
                <a:latin typeface="Times New Roman" pitchFamily="18" charset="0"/>
                <a:cs typeface="Times New Roman" pitchFamily="18" charset="0"/>
              </a:rPr>
              <a:t/>
            </a:r>
            <a:br>
              <a:rPr lang="ru-RU" altLang="uk-UA" sz="2400" dirty="0" smtClean="0">
                <a:solidFill>
                  <a:schemeClr val="bg1"/>
                </a:solidFill>
                <a:latin typeface="Times New Roman" pitchFamily="18" charset="0"/>
                <a:cs typeface="Times New Roman" pitchFamily="18" charset="0"/>
              </a:rPr>
            </a:br>
            <a:r>
              <a:rPr lang="ru-RU" altLang="uk-UA" sz="2400" dirty="0" smtClean="0">
                <a:solidFill>
                  <a:schemeClr val="bg1"/>
                </a:solidFill>
                <a:latin typeface="Times New Roman" pitchFamily="18" charset="0"/>
                <a:cs typeface="Times New Roman" pitchFamily="18" charset="0"/>
              </a:rPr>
              <a:t/>
            </a:r>
            <a:br>
              <a:rPr lang="ru-RU" altLang="uk-UA" sz="2400" dirty="0" smtClean="0">
                <a:solidFill>
                  <a:schemeClr val="bg1"/>
                </a:solidFill>
                <a:latin typeface="Times New Roman" pitchFamily="18" charset="0"/>
                <a:cs typeface="Times New Roman" pitchFamily="18" charset="0"/>
              </a:rPr>
            </a:br>
            <a:r>
              <a:rPr lang="ru-RU" altLang="uk-UA" sz="2400" dirty="0" err="1" smtClean="0">
                <a:solidFill>
                  <a:schemeClr val="bg1"/>
                </a:solidFill>
                <a:latin typeface="Times New Roman" pitchFamily="18" charset="0"/>
                <a:cs typeface="Times New Roman" pitchFamily="18" charset="0"/>
              </a:rPr>
              <a:t>Активісти</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волонтерського</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руху</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з</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міста</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Жовті</a:t>
            </a:r>
            <a:r>
              <a:rPr lang="ru-RU" altLang="uk-UA" sz="2400" dirty="0" smtClean="0">
                <a:solidFill>
                  <a:schemeClr val="bg1"/>
                </a:solidFill>
                <a:latin typeface="Times New Roman" pitchFamily="18" charset="0"/>
                <a:cs typeface="Times New Roman" pitchFamily="18" charset="0"/>
              </a:rPr>
              <a:t> Води передали </a:t>
            </a:r>
            <a:r>
              <a:rPr lang="ru-RU" altLang="uk-UA" sz="2400" dirty="0" err="1" smtClean="0">
                <a:solidFill>
                  <a:schemeClr val="bg1"/>
                </a:solidFill>
                <a:latin typeface="Times New Roman" pitchFamily="18" charset="0"/>
                <a:cs typeface="Times New Roman" pitchFamily="18" charset="0"/>
              </a:rPr>
              <a:t>військовослужбовцям</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пересувний</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санітарно-побутовий</a:t>
            </a:r>
            <a:r>
              <a:rPr lang="ru-RU" altLang="uk-UA" sz="2400" dirty="0" smtClean="0">
                <a:solidFill>
                  <a:schemeClr val="bg1"/>
                </a:solidFill>
                <a:latin typeface="Times New Roman" pitchFamily="18" charset="0"/>
                <a:cs typeface="Times New Roman" pitchFamily="18" charset="0"/>
              </a:rPr>
              <a:t> пункт на </a:t>
            </a:r>
            <a:r>
              <a:rPr lang="ru-RU" altLang="uk-UA" sz="2400" dirty="0" err="1" smtClean="0">
                <a:solidFill>
                  <a:schemeClr val="bg1"/>
                </a:solidFill>
                <a:latin typeface="Times New Roman" pitchFamily="18" charset="0"/>
                <a:cs typeface="Times New Roman" pitchFamily="18" charset="0"/>
              </a:rPr>
              <a:t>базі</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автомобіля</a:t>
            </a:r>
            <a:r>
              <a:rPr lang="ru-RU" altLang="uk-UA" sz="2400" dirty="0" smtClean="0">
                <a:solidFill>
                  <a:schemeClr val="bg1"/>
                </a:solidFill>
                <a:latin typeface="Times New Roman" pitchFamily="18" charset="0"/>
                <a:cs typeface="Times New Roman" pitchFamily="18" charset="0"/>
              </a:rPr>
              <a:t> Урал, </a:t>
            </a:r>
            <a:r>
              <a:rPr lang="ru-RU" altLang="uk-UA" sz="2400" dirty="0" err="1" smtClean="0">
                <a:solidFill>
                  <a:schemeClr val="bg1"/>
                </a:solidFill>
                <a:latin typeface="Times New Roman" pitchFamily="18" charset="0"/>
                <a:cs typeface="Times New Roman" pitchFamily="18" charset="0"/>
              </a:rPr>
              <a:t>що</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має</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душові</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місця</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вбудовану</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пральну</a:t>
            </a:r>
            <a:r>
              <a:rPr lang="ru-RU" altLang="uk-UA" sz="2400" dirty="0" smtClean="0">
                <a:solidFill>
                  <a:schemeClr val="bg1"/>
                </a:solidFill>
                <a:latin typeface="Times New Roman" pitchFamily="18" charset="0"/>
                <a:cs typeface="Times New Roman" pitchFamily="18" charset="0"/>
              </a:rPr>
              <a:t> машину, систему автономного </a:t>
            </a:r>
            <a:r>
              <a:rPr lang="ru-RU" altLang="uk-UA" sz="2400" dirty="0" err="1" smtClean="0">
                <a:solidFill>
                  <a:schemeClr val="bg1"/>
                </a:solidFill>
                <a:latin typeface="Times New Roman" pitchFamily="18" charset="0"/>
                <a:cs typeface="Times New Roman" pitchFamily="18" charset="0"/>
              </a:rPr>
              <a:t>водозабезпечення</a:t>
            </a:r>
            <a:r>
              <a:rPr lang="ru-RU" altLang="uk-UA" sz="2400" dirty="0" smtClean="0">
                <a:solidFill>
                  <a:schemeClr val="bg1"/>
                </a:solidFill>
                <a:latin typeface="Times New Roman" pitchFamily="18" charset="0"/>
                <a:cs typeface="Times New Roman" pitchFamily="18" charset="0"/>
              </a:rPr>
              <a:t> на 700 </a:t>
            </a:r>
            <a:r>
              <a:rPr lang="ru-RU" altLang="uk-UA" sz="2400" dirty="0" err="1" smtClean="0">
                <a:solidFill>
                  <a:schemeClr val="bg1"/>
                </a:solidFill>
                <a:latin typeface="Times New Roman" pitchFamily="18" charset="0"/>
                <a:cs typeface="Times New Roman" pitchFamily="18" charset="0"/>
              </a:rPr>
              <a:t>літрів</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вбудований</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електрогенератор</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системи</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подачі</a:t>
            </a:r>
            <a:r>
              <a:rPr lang="ru-RU" altLang="uk-UA" sz="2400" dirty="0" smtClean="0">
                <a:solidFill>
                  <a:schemeClr val="bg1"/>
                </a:solidFill>
                <a:latin typeface="Times New Roman" pitchFamily="18" charset="0"/>
                <a:cs typeface="Times New Roman" pitchFamily="18" charset="0"/>
              </a:rPr>
              <a:t> води у помпу </a:t>
            </a:r>
            <a:r>
              <a:rPr lang="ru-RU" altLang="uk-UA" sz="2400" dirty="0" err="1" smtClean="0">
                <a:solidFill>
                  <a:schemeClr val="bg1"/>
                </a:solidFill>
                <a:latin typeface="Times New Roman" pitchFamily="18" charset="0"/>
                <a:cs typeface="Times New Roman" pitchFamily="18" charset="0"/>
              </a:rPr>
              <a:t>і</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зовнішнього</a:t>
            </a:r>
            <a:r>
              <a:rPr lang="ru-RU" altLang="uk-UA" sz="2400" dirty="0" smtClean="0">
                <a:solidFill>
                  <a:schemeClr val="bg1"/>
                </a:solidFill>
                <a:latin typeface="Times New Roman" pitchFamily="18" charset="0"/>
                <a:cs typeface="Times New Roman" pitchFamily="18" charset="0"/>
              </a:rPr>
              <a:t> забору води, а </a:t>
            </a:r>
            <a:r>
              <a:rPr lang="ru-RU" altLang="uk-UA" sz="2400" dirty="0" err="1" smtClean="0">
                <a:solidFill>
                  <a:schemeClr val="bg1"/>
                </a:solidFill>
                <a:latin typeface="Times New Roman" pitchFamily="18" charset="0"/>
                <a:cs typeface="Times New Roman" pitchFamily="18" charset="0"/>
              </a:rPr>
              <a:t>також</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зовнішнє</a:t>
            </a:r>
            <a:r>
              <a:rPr lang="ru-RU" altLang="uk-UA" sz="2400" dirty="0" smtClean="0">
                <a:solidFill>
                  <a:schemeClr val="bg1"/>
                </a:solidFill>
                <a:latin typeface="Times New Roman" pitchFamily="18" charset="0"/>
                <a:cs typeface="Times New Roman" pitchFamily="18" charset="0"/>
              </a:rPr>
              <a:t> </a:t>
            </a:r>
            <a:r>
              <a:rPr lang="ru-RU" altLang="uk-UA" sz="2400" dirty="0" err="1" smtClean="0">
                <a:solidFill>
                  <a:schemeClr val="bg1"/>
                </a:solidFill>
                <a:latin typeface="Times New Roman" pitchFamily="18" charset="0"/>
                <a:cs typeface="Times New Roman" pitchFamily="18" charset="0"/>
              </a:rPr>
              <a:t>освітлення</a:t>
            </a:r>
            <a:r>
              <a:rPr lang="ru-RU" altLang="uk-UA" sz="2400" dirty="0" smtClean="0">
                <a:solidFill>
                  <a:schemeClr val="bg1"/>
                </a:solidFill>
                <a:latin typeface="Times New Roman" pitchFamily="18" charset="0"/>
                <a:cs typeface="Times New Roman" pitchFamily="18" charset="0"/>
              </a:rPr>
              <a:t>.</a:t>
            </a:r>
            <a:r>
              <a:rPr lang="ru-RU" altLang="uk-UA" sz="2400" dirty="0" smtClean="0">
                <a:solidFill>
                  <a:schemeClr val="bg1"/>
                </a:solidFill>
              </a:rPr>
              <a:t/>
            </a:r>
            <a:br>
              <a:rPr lang="ru-RU" altLang="uk-UA" sz="2400" dirty="0" smtClean="0">
                <a:solidFill>
                  <a:schemeClr val="bg1"/>
                </a:solidFill>
              </a:rPr>
            </a:br>
            <a:endParaRPr lang="ru-RU" altLang="uk-UA" sz="2400" dirty="0" smtClean="0">
              <a:solidFill>
                <a:schemeClr val="bg1"/>
              </a:solidFill>
            </a:endParaRPr>
          </a:p>
        </p:txBody>
      </p:sp>
      <p:pic>
        <p:nvPicPr>
          <p:cNvPr id="90115" name="Рисунок 3" descr="10931489_843118712417302_7332243464219870421_n"/>
          <p:cNvPicPr>
            <a:picLocks noChangeAspect="1" noChangeArrowheads="1"/>
          </p:cNvPicPr>
          <p:nvPr/>
        </p:nvPicPr>
        <p:blipFill>
          <a:blip r:embed="rId3"/>
          <a:srcRect/>
          <a:stretch>
            <a:fillRect/>
          </a:stretch>
        </p:blipFill>
        <p:spPr bwMode="auto">
          <a:xfrm>
            <a:off x="1142976" y="3214686"/>
            <a:ext cx="4071966" cy="2571768"/>
          </a:xfrm>
          <a:prstGeom prst="rect">
            <a:avLst/>
          </a:prstGeom>
          <a:noFill/>
          <a:ln w="15875">
            <a:solidFill>
              <a:srgbClr val="800000"/>
            </a:solidFill>
            <a:miter lim="800000"/>
            <a:headEnd/>
            <a:tailEnd/>
          </a:ln>
        </p:spPr>
      </p:pic>
      <p:pic>
        <p:nvPicPr>
          <p:cNvPr id="90116" name="Содержимое 4" descr="1459065_843118715750635_9120173615662608985_n"/>
          <p:cNvPicPr>
            <a:picLocks noGrp="1"/>
          </p:cNvPicPr>
          <p:nvPr>
            <p:ph idx="1"/>
          </p:nvPr>
        </p:nvPicPr>
        <p:blipFill>
          <a:blip r:embed="rId4"/>
          <a:srcRect/>
          <a:stretch>
            <a:fillRect/>
          </a:stretch>
        </p:blipFill>
        <p:spPr>
          <a:xfrm>
            <a:off x="5214942" y="3214686"/>
            <a:ext cx="3929058" cy="2571768"/>
          </a:xfrm>
          <a:noFill/>
          <a:ln w="15875">
            <a:solidFill>
              <a:srgbClr val="800000"/>
            </a:solidFill>
          </a:ln>
        </p:spPr>
      </p:pic>
      <p:pic>
        <p:nvPicPr>
          <p:cNvPr id="90117" name="Рисунок 4"/>
          <p:cNvPicPr>
            <a:picLocks noChangeAspect="1"/>
          </p:cNvPicPr>
          <p:nvPr>
            <p:custDataLst>
              <p:tags r:id="rId1"/>
            </p:custDataLst>
          </p:nvPr>
        </p:nvPicPr>
        <p:blipFill>
          <a:blip r:embed="rId5"/>
          <a:srcRect/>
          <a:stretch>
            <a:fillRect/>
          </a:stretch>
        </p:blipFill>
        <p:spPr bwMode="auto">
          <a:xfrm>
            <a:off x="7938" y="-3175"/>
            <a:ext cx="1341437"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endParaRPr lang="uk-UA" sz="4800" b="1" dirty="0" smtClean="0">
              <a:solidFill>
                <a:srgbClr val="FFFF00"/>
              </a:solidFill>
            </a:endParaRPr>
          </a:p>
          <a:p>
            <a:pPr algn="ctr"/>
            <a:endParaRPr lang="uk-UA" sz="4800" b="1" dirty="0" smtClean="0">
              <a:solidFill>
                <a:srgbClr val="FFFF00"/>
              </a:solidFill>
            </a:endParaRPr>
          </a:p>
          <a:p>
            <a:pPr algn="ctr"/>
            <a:r>
              <a:rPr lang="uk-UA" sz="4800" b="1" dirty="0" smtClean="0">
                <a:solidFill>
                  <a:srgbClr val="FFFF00"/>
                </a:solidFill>
              </a:rPr>
              <a:t>Дякую за увагу</a:t>
            </a:r>
            <a:endParaRPr lang="ru-RU" sz="4800" b="1" dirty="0">
              <a:solidFill>
                <a:srgbClr val="FFFF00"/>
              </a:solidFill>
            </a:endParaRPr>
          </a:p>
        </p:txBody>
      </p:sp>
      <p:sp>
        <p:nvSpPr>
          <p:cNvPr id="3" name="Заголовок 2"/>
          <p:cNvSpPr>
            <a:spLocks noGrp="1"/>
          </p:cNvSpPr>
          <p:nvPr>
            <p:ph type="title"/>
          </p:nvPr>
        </p:nvSpPr>
        <p:spPr/>
        <p:txBody>
          <a:bodyPr/>
          <a:lstStyle/>
          <a:p>
            <a:endParaRPr lang="ru-RU"/>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XeITQOMvr0Gv2EgWtM5HLg"/>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73</TotalTime>
  <Words>2637</Words>
  <PresentationFormat>Экран (4:3)</PresentationFormat>
  <Paragraphs>295</Paragraphs>
  <Slides>41</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Бумажная</vt:lpstr>
      <vt:lpstr>Основи організації санітарно - гігієнічних заході в у Збройних силах України при надзвичайних станах мирного часу та у воєнний час. Гігієна польового розміщення військ та населення</vt:lpstr>
      <vt:lpstr>Слайд 2</vt:lpstr>
      <vt:lpstr>Слайд 3</vt:lpstr>
      <vt:lpstr>Слайд 4</vt:lpstr>
      <vt:lpstr>Слайд 5</vt:lpstr>
      <vt:lpstr>  Санітарно-епідеміологічний нагляд - це діяльність органів, установ та закладів державної санітарно-епідеміологічної служби по контролю за дотриманням юридичними та фізичними особами санітарного законодавства з метою попередження, виявлення, зменшення або усунення шкідливого впливу небезпечних факторів на здоров’я військовослужбовців та працівників ЗСУ, а також застосування заходів правового характеру щодо порушників.  </vt:lpstr>
      <vt:lpstr>   Управлінська вертикаль державної санітарно-епідеміологічної служби  Міністерства оборони України  </vt:lpstr>
      <vt:lpstr>Перелік адміністративно-територіальних зон відповідальності  санітарно-епідеміологічних закладів державної  санітарно-епідеміологічної служби Міністерства оборони України</vt:lpstr>
      <vt:lpstr>Види діяльності медичної служби по санітарно-гігієнічному забезпеченню військ  </vt:lpstr>
      <vt:lpstr> Санітарно-епідемічний стан військ – сукупність даних, що характеризують структуру і динаміку інфекційних захворювань особового складу військ, ймовірність занесення інфекції до військ, а також наявність або відсутність умов для її поширення. </vt:lpstr>
      <vt:lpstr>Слайд 11</vt:lpstr>
      <vt:lpstr>Слайд 12</vt:lpstr>
      <vt:lpstr>Слайд 13</vt:lpstr>
      <vt:lpstr>Слайд 14</vt:lpstr>
      <vt:lpstr>Інфекції та війни</vt:lpstr>
      <vt:lpstr>Розміщення особового складу:</vt:lpstr>
      <vt:lpstr>Військово-польове розміщення військовослужбовців</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Розміщення в польових умовах</vt:lpstr>
      <vt:lpstr>Слайд 30</vt:lpstr>
      <vt:lpstr>Гуманітарна допомога</vt:lpstr>
      <vt:lpstr>    До зони проведення антитерористичної операції волонтерами відправлено контейнер-приміщення, який обладнаний під пункт обігріву та відпочинку військовослужбовців  </vt:lpstr>
      <vt:lpstr>Пересувний житловий модуль</vt:lpstr>
      <vt:lpstr>Слайд 34</vt:lpstr>
      <vt:lpstr>Стіни ошивають дощками, землянка має тамбор з двома дверями і протилежної сторони вікно. З надгірної сторони відкривається водовідвідна канава. При високому стоянні грунтових вод бідують водопротічні колодці. Землянки можуть бути герметизовані для захисту від ОМП. Є можливість підтримувати постійну температуру повітря. Якщо мала кубатура землянок при великій кількості содат, заселення скоро поширюється в повітрі вуглекислий газ, і пара в воді. </vt:lpstr>
      <vt:lpstr>Слайд 36</vt:lpstr>
      <vt:lpstr>Лазнево-пральне обслуговування </vt:lpstr>
      <vt:lpstr>Слайд 38</vt:lpstr>
      <vt:lpstr>Огляд перед помивкою</vt:lpstr>
      <vt:lpstr>     Активісти волонтерського руху з міста Жовті Води передали військовослужбовцям пересувний санітарно-побутовий пункт на базі автомобіля Урал, що має душові місця, вбудовану пральну машину, систему автономного водозабезпечення на 700 літрів, вбудований електрогенератор, системи подачі води у помпу і зовнішнього забору води, а також зовнішнє освітлення. </vt:lpstr>
      <vt:lpstr>Слайд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dc:creator>
  <cp:lastModifiedBy>Lenovo</cp:lastModifiedBy>
  <cp:revision>11</cp:revision>
  <dcterms:created xsi:type="dcterms:W3CDTF">2016-02-02T10:37:54Z</dcterms:created>
  <dcterms:modified xsi:type="dcterms:W3CDTF">2016-02-02T12:18:20Z</dcterms:modified>
</cp:coreProperties>
</file>