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6" r:id="rId3"/>
    <p:sldId id="258" r:id="rId4"/>
    <p:sldId id="259" r:id="rId5"/>
    <p:sldId id="300" r:id="rId6"/>
    <p:sldId id="301" r:id="rId7"/>
    <p:sldId id="275" r:id="rId8"/>
    <p:sldId id="276" r:id="rId9"/>
    <p:sldId id="277" r:id="rId10"/>
    <p:sldId id="278" r:id="rId11"/>
    <p:sldId id="279" r:id="rId12"/>
    <p:sldId id="280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93" r:id="rId28"/>
    <p:sldId id="294" r:id="rId29"/>
    <p:sldId id="295" r:id="rId30"/>
    <p:sldId id="296" r:id="rId31"/>
    <p:sldId id="297" r:id="rId32"/>
    <p:sldId id="302" r:id="rId33"/>
    <p:sldId id="303" r:id="rId34"/>
    <p:sldId id="304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98" r:id="rId43"/>
    <p:sldId id="288" r:id="rId44"/>
    <p:sldId id="299" r:id="rId45"/>
    <p:sldId id="289" r:id="rId46"/>
    <p:sldId id="290" r:id="rId47"/>
    <p:sldId id="291" r:id="rId48"/>
    <p:sldId id="274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C4440-E17D-4563-A59D-B11B0542E41D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FFDA-882D-4854-9557-7C01DE4F78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C4440-E17D-4563-A59D-B11B0542E41D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FFDA-882D-4854-9557-7C01DE4F78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C4440-E17D-4563-A59D-B11B0542E41D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FFDA-882D-4854-9557-7C01DE4F78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C4440-E17D-4563-A59D-B11B0542E41D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FFDA-882D-4854-9557-7C01DE4F78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C4440-E17D-4563-A59D-B11B0542E41D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FFDA-882D-4854-9557-7C01DE4F78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C4440-E17D-4563-A59D-B11B0542E41D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FFDA-882D-4854-9557-7C01DE4F78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C4440-E17D-4563-A59D-B11B0542E41D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FFDA-882D-4854-9557-7C01DE4F78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C4440-E17D-4563-A59D-B11B0542E41D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FFDA-882D-4854-9557-7C01DE4F78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C4440-E17D-4563-A59D-B11B0542E41D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722FFDA-882D-4854-9557-7C01DE4F78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C4440-E17D-4563-A59D-B11B0542E41D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FFDA-882D-4854-9557-7C01DE4F78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C4440-E17D-4563-A59D-B11B0542E41D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FFDA-882D-4854-9557-7C01DE4F78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DC4440-E17D-4563-A59D-B11B0542E41D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722FFDA-882D-4854-9557-7C01DE4F78F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0" y="2420887"/>
            <a:ext cx="5715000" cy="32403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692696"/>
            <a:ext cx="8712968" cy="1944216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Гігієна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як наука.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Екологія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як наука.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Навколишнє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Біосфера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гігієнічне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Біоетичні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аспекти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питання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біобезпеки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денатурації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біосфери</a:t>
            </a:r>
            <a:r>
              <a:rPr lang="ru-RU" sz="28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5661248"/>
            <a:ext cx="7920880" cy="1196752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Лектор: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Завідувач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кафедрою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медичної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екології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Д.мед.н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,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професор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Бабієнко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Володимир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Володимирович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332656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ОДЕСЬКИЙ НАЦІОНАЛЬНИЙ МЕДИЧНИЙ УНІВЕРСИТЕТ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852936"/>
            <a:ext cx="8568952" cy="3528392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Профілактична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медицина на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сучасному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етапі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медицини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невід'ємною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стосується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лікарів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будь-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спеціальності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Сучасне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нормативно-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правове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поле, в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діє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українська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медицина,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базується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Конституції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з Основ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законодавства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охорону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476671"/>
            <a:ext cx="6120680" cy="3539377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2731720"/>
            <a:ext cx="4738864" cy="3361576"/>
          </a:xfrm>
        </p:spPr>
        <p:txBody>
          <a:bodyPr/>
          <a:lstStyle/>
          <a:p>
            <a:pPr algn="just"/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b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9525" y="836712"/>
            <a:ext cx="3120347" cy="52565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07904" y="692696"/>
            <a:ext cx="51845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 </a:t>
            </a:r>
            <a:r>
              <a:rPr lang="ru-RU" sz="2400" dirty="0" err="1">
                <a:solidFill>
                  <a:schemeClr val="bg1"/>
                </a:solidFill>
              </a:rPr>
              <a:t>процесі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розвитку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медичної</a:t>
            </a:r>
            <a:r>
              <a:rPr lang="ru-RU" sz="2400" dirty="0">
                <a:solidFill>
                  <a:schemeClr val="bg1"/>
                </a:solidFill>
              </a:rPr>
              <a:t> науки </a:t>
            </a:r>
            <a:r>
              <a:rPr lang="ru-RU" sz="2400" dirty="0" err="1">
                <a:solidFill>
                  <a:schemeClr val="bg1"/>
                </a:solidFill>
              </a:rPr>
              <a:t>відбувалася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трансформація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поняття</a:t>
            </a:r>
            <a:r>
              <a:rPr lang="ru-RU" sz="2400" dirty="0">
                <a:solidFill>
                  <a:schemeClr val="bg1"/>
                </a:solidFill>
              </a:rPr>
              <a:t> «</a:t>
            </a:r>
            <a:r>
              <a:rPr lang="ru-RU" sz="2400" dirty="0" err="1">
                <a:solidFill>
                  <a:schemeClr val="bg1"/>
                </a:solidFill>
              </a:rPr>
              <a:t>профілактика</a:t>
            </a:r>
            <a:r>
              <a:rPr lang="ru-RU" sz="2400" dirty="0">
                <a:solidFill>
                  <a:schemeClr val="bg1"/>
                </a:solidFill>
              </a:rPr>
              <a:t>», </a:t>
            </a:r>
            <a:r>
              <a:rPr lang="ru-RU" sz="2400" dirty="0" err="1">
                <a:solidFill>
                  <a:schemeClr val="bg1"/>
                </a:solidFill>
              </a:rPr>
              <a:t>зміна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її</a:t>
            </a:r>
            <a:r>
              <a:rPr lang="ru-RU" sz="2400" dirty="0">
                <a:solidFill>
                  <a:schemeClr val="bg1"/>
                </a:solidFill>
              </a:rPr>
              <a:t> форм. </a:t>
            </a:r>
            <a:r>
              <a:rPr lang="ru-RU" sz="2400" dirty="0" err="1">
                <a:solidFill>
                  <a:schemeClr val="bg1"/>
                </a:solidFill>
              </a:rPr>
              <a:t>Етимологія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терміну</a:t>
            </a:r>
            <a:r>
              <a:rPr lang="ru-RU" sz="2400" dirty="0">
                <a:solidFill>
                  <a:schemeClr val="bg1"/>
                </a:solidFill>
              </a:rPr>
              <a:t> «</a:t>
            </a:r>
            <a:r>
              <a:rPr lang="ru-RU" sz="2400" dirty="0" err="1">
                <a:solidFill>
                  <a:schemeClr val="bg1"/>
                </a:solidFill>
              </a:rPr>
              <a:t>профілактика</a:t>
            </a:r>
            <a:r>
              <a:rPr lang="ru-RU" sz="2400" dirty="0">
                <a:solidFill>
                  <a:schemeClr val="bg1"/>
                </a:solidFill>
              </a:rPr>
              <a:t>» і </a:t>
            </a:r>
            <a:r>
              <a:rPr lang="ru-RU" sz="2400" dirty="0" err="1">
                <a:solidFill>
                  <a:schemeClr val="bg1"/>
                </a:solidFill>
              </a:rPr>
              <a:t>його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трактування</a:t>
            </a:r>
            <a:r>
              <a:rPr lang="ru-RU" sz="2400" dirty="0">
                <a:solidFill>
                  <a:schemeClr val="bg1"/>
                </a:solidFill>
              </a:rPr>
              <a:t> широко </a:t>
            </a:r>
            <a:r>
              <a:rPr lang="ru-RU" sz="2400" dirty="0" err="1">
                <a:solidFill>
                  <a:schemeClr val="bg1"/>
                </a:solidFill>
              </a:rPr>
              <a:t>досліджував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академік</a:t>
            </a:r>
            <a:r>
              <a:rPr lang="ru-RU" sz="2400" dirty="0">
                <a:solidFill>
                  <a:schemeClr val="bg1"/>
                </a:solidFill>
              </a:rPr>
              <a:t> Москаленко В.Ф. </a:t>
            </a:r>
            <a:r>
              <a:rPr lang="ru-RU" sz="2400" dirty="0" smtClean="0">
                <a:solidFill>
                  <a:schemeClr val="bg1"/>
                </a:solidFill>
              </a:rPr>
              <a:t>у </a:t>
            </a:r>
            <a:r>
              <a:rPr lang="ru-RU" sz="2400" dirty="0" err="1">
                <a:solidFill>
                  <a:schemeClr val="bg1"/>
                </a:solidFill>
              </a:rPr>
              <a:t>монографії</a:t>
            </a:r>
            <a:r>
              <a:rPr lang="ru-RU" sz="2400" dirty="0">
                <a:solidFill>
                  <a:schemeClr val="bg1"/>
                </a:solidFill>
              </a:rPr>
              <a:t> «</a:t>
            </a:r>
            <a:r>
              <a:rPr lang="ru-RU" sz="2400" dirty="0" err="1">
                <a:solidFill>
                  <a:schemeClr val="bg1"/>
                </a:solidFill>
              </a:rPr>
              <a:t>Концептуальні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підходи</a:t>
            </a:r>
            <a:r>
              <a:rPr lang="ru-RU" sz="2400" dirty="0">
                <a:solidFill>
                  <a:schemeClr val="bg1"/>
                </a:solidFill>
              </a:rPr>
              <a:t> до </a:t>
            </a:r>
            <a:r>
              <a:rPr lang="ru-RU" sz="2400" dirty="0" err="1">
                <a:solidFill>
                  <a:schemeClr val="bg1"/>
                </a:solidFill>
              </a:rPr>
              <a:t>формування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сучасної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профілактичної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стратегії</a:t>
            </a:r>
            <a:r>
              <a:rPr lang="ru-RU" sz="2400" dirty="0">
                <a:solidFill>
                  <a:schemeClr val="bg1"/>
                </a:solidFill>
              </a:rPr>
              <a:t> в </a:t>
            </a:r>
            <a:r>
              <a:rPr lang="ru-RU" sz="2400" dirty="0" err="1">
                <a:solidFill>
                  <a:schemeClr val="bg1"/>
                </a:solidFill>
              </a:rPr>
              <a:t>охороні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здоров'я</a:t>
            </a:r>
            <a:r>
              <a:rPr lang="ru-RU" sz="2400" dirty="0">
                <a:solidFill>
                  <a:schemeClr val="bg1"/>
                </a:solidFill>
              </a:rPr>
              <a:t>; </a:t>
            </a:r>
            <a:r>
              <a:rPr lang="ru-RU" sz="2400" dirty="0" err="1">
                <a:solidFill>
                  <a:schemeClr val="bg1"/>
                </a:solidFill>
              </a:rPr>
              <a:t>від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профілактики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медичної</a:t>
            </a:r>
            <a:r>
              <a:rPr lang="ru-RU" sz="2400" dirty="0">
                <a:solidFill>
                  <a:schemeClr val="bg1"/>
                </a:solidFill>
              </a:rPr>
              <a:t> до </a:t>
            </a:r>
            <a:r>
              <a:rPr lang="ru-RU" sz="2400" dirty="0" err="1">
                <a:solidFill>
                  <a:schemeClr val="bg1"/>
                </a:solidFill>
              </a:rPr>
              <a:t>профілактики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соціальної</a:t>
            </a:r>
            <a:r>
              <a:rPr lang="ru-RU" sz="2400" dirty="0">
                <a:solidFill>
                  <a:schemeClr val="bg1"/>
                </a:solidFill>
              </a:rPr>
              <a:t> ».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4588" y="142852"/>
            <a:ext cx="4429124" cy="6715148"/>
          </a:xfrm>
        </p:spPr>
        <p:txBody>
          <a:bodyPr/>
          <a:lstStyle/>
          <a:p>
            <a:pPr algn="ctr"/>
            <a:r>
              <a:rPr lang="ru-RU" sz="28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Гігієна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 (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грецького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hyhienos</a:t>
            </a:r>
            <a:r>
              <a:rPr lang="en-US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здоровий) В.І. Даль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охарактеризував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гігієну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як «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мистецтво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зберігати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охороняти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шкоди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 За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визначенням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В.І. Даля,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фахівцем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володіє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мистецтвом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практично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здорових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людей, є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лікар-профілактик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лікар-гігієніст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санітарний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лікар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24.1Hyge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643438" cy="6858000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316736"/>
            <a:ext cx="7907216" cy="456080"/>
          </a:xfrm>
        </p:spPr>
        <p:txBody>
          <a:bodyPr/>
          <a:lstStyle/>
          <a:p>
            <a:r>
              <a:rPr lang="ru-RU" dirty="0" smtClean="0"/>
              <a:t>АСКЛЕПІЙ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916832"/>
            <a:ext cx="8496944" cy="4464496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говорять</a:t>
            </a:r>
            <a:r>
              <a:rPr lang="ru-RU" dirty="0"/>
              <a:t> про те, </a:t>
            </a:r>
            <a:r>
              <a:rPr lang="ru-RU" dirty="0" err="1"/>
              <a:t>що</a:t>
            </a:r>
            <a:r>
              <a:rPr lang="ru-RU" dirty="0"/>
              <a:t> «великий і </a:t>
            </a:r>
            <a:r>
              <a:rPr lang="ru-RU" dirty="0" err="1"/>
              <a:t>невинний</a:t>
            </a:r>
            <a:r>
              <a:rPr lang="ru-RU" dirty="0"/>
              <a:t> </a:t>
            </a:r>
            <a:r>
              <a:rPr lang="ru-RU" dirty="0" err="1"/>
              <a:t>лікар</a:t>
            </a:r>
            <a:r>
              <a:rPr lang="ru-RU" dirty="0"/>
              <a:t>» </a:t>
            </a:r>
            <a:r>
              <a:rPr lang="ru-RU" dirty="0" err="1"/>
              <a:t>Стародавньої</a:t>
            </a:r>
            <a:r>
              <a:rPr lang="ru-RU" dirty="0"/>
              <a:t> </a:t>
            </a:r>
            <a:r>
              <a:rPr lang="ru-RU" dirty="0" err="1"/>
              <a:t>Греції</a:t>
            </a:r>
            <a:r>
              <a:rPr lang="ru-RU" dirty="0"/>
              <a:t> </a:t>
            </a:r>
            <a:r>
              <a:rPr lang="ru-RU" dirty="0" err="1"/>
              <a:t>Асклепій</a:t>
            </a:r>
            <a:r>
              <a:rPr lang="ru-RU" dirty="0"/>
              <a:t> (</a:t>
            </a:r>
            <a:r>
              <a:rPr lang="ru-RU" dirty="0" err="1"/>
              <a:t>Ескулап</a:t>
            </a:r>
            <a:r>
              <a:rPr lang="ru-RU" dirty="0"/>
              <a:t> - у римлян) </a:t>
            </a:r>
            <a:r>
              <a:rPr lang="ru-RU" dirty="0" err="1"/>
              <a:t>був</a:t>
            </a:r>
            <a:r>
              <a:rPr lang="ru-RU" dirty="0"/>
              <a:t> реальною </a:t>
            </a:r>
            <a:r>
              <a:rPr lang="ru-RU" dirty="0" err="1"/>
              <a:t>історичною</a:t>
            </a:r>
            <a:r>
              <a:rPr lang="ru-RU" dirty="0"/>
              <a:t> особою, </a:t>
            </a:r>
            <a:r>
              <a:rPr lang="ru-RU" dirty="0" err="1"/>
              <a:t>згодом</a:t>
            </a:r>
            <a:r>
              <a:rPr lang="ru-RU" dirty="0"/>
              <a:t> </a:t>
            </a:r>
            <a:r>
              <a:rPr lang="ru-RU" dirty="0" err="1" smtClean="0"/>
              <a:t>обожненою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За </a:t>
            </a:r>
            <a:r>
              <a:rPr lang="ru-RU" dirty="0" err="1"/>
              <a:t>грецькою</a:t>
            </a:r>
            <a:r>
              <a:rPr lang="ru-RU" dirty="0"/>
              <a:t> </a:t>
            </a:r>
            <a:r>
              <a:rPr lang="ru-RU" dirty="0" err="1"/>
              <a:t>міфологією</a:t>
            </a:r>
            <a:r>
              <a:rPr lang="ru-RU" dirty="0"/>
              <a:t> </a:t>
            </a:r>
            <a:r>
              <a:rPr lang="ru-RU" dirty="0" err="1"/>
              <a:t>Асклепій</a:t>
            </a:r>
            <a:r>
              <a:rPr lang="ru-RU" dirty="0"/>
              <a:t> - бог </a:t>
            </a:r>
            <a:r>
              <a:rPr lang="ru-RU" dirty="0" err="1"/>
              <a:t>лікування</a:t>
            </a:r>
            <a:r>
              <a:rPr lang="ru-RU" dirty="0"/>
              <a:t>, </a:t>
            </a:r>
            <a:r>
              <a:rPr lang="ru-RU" dirty="0" err="1"/>
              <a:t>син</a:t>
            </a:r>
            <a:r>
              <a:rPr lang="ru-RU" dirty="0"/>
              <a:t> Аполлона і </a:t>
            </a:r>
            <a:r>
              <a:rPr lang="ru-RU" dirty="0" err="1"/>
              <a:t>німфи</a:t>
            </a:r>
            <a:r>
              <a:rPr lang="ru-RU" dirty="0"/>
              <a:t> </a:t>
            </a:r>
            <a:r>
              <a:rPr lang="ru-RU" dirty="0" err="1"/>
              <a:t>Короніди</a:t>
            </a:r>
            <a:r>
              <a:rPr lang="ru-RU" dirty="0"/>
              <a:t>, дочки царя </a:t>
            </a:r>
            <a:r>
              <a:rPr lang="ru-RU" dirty="0" err="1" smtClean="0"/>
              <a:t>лапіфів</a:t>
            </a:r>
            <a:r>
              <a:rPr lang="ru-RU" dirty="0" smtClean="0"/>
              <a:t> </a:t>
            </a:r>
            <a:r>
              <a:rPr lang="ru-RU" dirty="0" err="1" smtClean="0"/>
              <a:t>Флегія</a:t>
            </a:r>
            <a:r>
              <a:rPr lang="ru-RU" dirty="0" smtClean="0"/>
              <a:t>, яка </a:t>
            </a:r>
            <a:r>
              <a:rPr lang="ru-RU" dirty="0" err="1"/>
              <a:t>була</a:t>
            </a:r>
            <a:r>
              <a:rPr lang="ru-RU" dirty="0"/>
              <a:t> вбита Аполлоном за </a:t>
            </a:r>
            <a:r>
              <a:rPr lang="ru-RU" dirty="0" err="1"/>
              <a:t>зраду</a:t>
            </a:r>
            <a:r>
              <a:rPr lang="ru-RU" dirty="0" smtClean="0"/>
              <a:t>.</a:t>
            </a:r>
          </a:p>
          <a:p>
            <a:r>
              <a:rPr lang="ru-RU" dirty="0" err="1"/>
              <a:t>Асклепій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повертав</a:t>
            </a:r>
            <a:r>
              <a:rPr lang="ru-RU" dirty="0"/>
              <a:t> людям </a:t>
            </a:r>
            <a:r>
              <a:rPr lang="ru-RU" dirty="0" err="1"/>
              <a:t>молодість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Медузи</a:t>
            </a:r>
            <a:r>
              <a:rPr lang="ru-RU" dirty="0"/>
              <a:t> </a:t>
            </a:r>
            <a:r>
              <a:rPr lang="ru-RU" dirty="0" err="1"/>
              <a:t>Горгони</a:t>
            </a:r>
            <a:r>
              <a:rPr lang="ru-RU" dirty="0"/>
              <a:t>, </a:t>
            </a:r>
            <a:r>
              <a:rPr lang="ru-RU" dirty="0" err="1"/>
              <a:t>убитої</a:t>
            </a:r>
            <a:r>
              <a:rPr lang="ru-RU" dirty="0"/>
              <a:t> </a:t>
            </a:r>
            <a:r>
              <a:rPr lang="ru-RU" dirty="0" err="1"/>
              <a:t>Персеєм</a:t>
            </a:r>
            <a:r>
              <a:rPr lang="ru-RU" dirty="0"/>
              <a:t>, а й </a:t>
            </a:r>
            <a:r>
              <a:rPr lang="ru-RU" dirty="0" err="1"/>
              <a:t>життя</a:t>
            </a:r>
            <a:r>
              <a:rPr lang="ru-RU" dirty="0"/>
              <a:t>. В одному з </a:t>
            </a:r>
            <a:r>
              <a:rPr lang="ru-RU" dirty="0" err="1"/>
              <a:t>грецьких</a:t>
            </a:r>
            <a:r>
              <a:rPr lang="ru-RU" dirty="0"/>
              <a:t> </a:t>
            </a:r>
            <a:r>
              <a:rPr lang="ru-RU" dirty="0" err="1"/>
              <a:t>міфів</a:t>
            </a:r>
            <a:r>
              <a:rPr lang="ru-RU" dirty="0"/>
              <a:t> </a:t>
            </a:r>
            <a:r>
              <a:rPr lang="ru-RU" dirty="0" err="1"/>
              <a:t>розповідається</a:t>
            </a:r>
            <a:r>
              <a:rPr lang="ru-RU" dirty="0"/>
              <a:t>, як одного разу </a:t>
            </a:r>
            <a:r>
              <a:rPr lang="ru-RU" dirty="0" err="1"/>
              <a:t>Асклепій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запрошений</a:t>
            </a:r>
            <a:r>
              <a:rPr lang="ru-RU" dirty="0"/>
              <a:t> до палацу </a:t>
            </a:r>
            <a:r>
              <a:rPr lang="ru-RU" dirty="0" err="1"/>
              <a:t>Міноса</a:t>
            </a:r>
            <a:r>
              <a:rPr lang="ru-RU" dirty="0"/>
              <a:t> на </a:t>
            </a:r>
            <a:r>
              <a:rPr lang="ru-RU" dirty="0" err="1"/>
              <a:t>Криті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воскресити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мертвого </a:t>
            </a:r>
            <a:r>
              <a:rPr lang="ru-RU" dirty="0" err="1"/>
              <a:t>сина</a:t>
            </a:r>
            <a:r>
              <a:rPr lang="ru-RU" dirty="0"/>
              <a:t> Главку. На </a:t>
            </a:r>
            <a:r>
              <a:rPr lang="ru-RU" dirty="0" err="1" smtClean="0"/>
              <a:t>своїй</a:t>
            </a:r>
            <a:r>
              <a:rPr lang="ru-RU" dirty="0" smtClean="0"/>
              <a:t> </a:t>
            </a:r>
            <a:r>
              <a:rPr lang="ru-RU" dirty="0" err="1"/>
              <a:t>палиці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побачив</a:t>
            </a:r>
            <a:r>
              <a:rPr lang="ru-RU" dirty="0"/>
              <a:t> </a:t>
            </a:r>
            <a:r>
              <a:rPr lang="ru-RU" dirty="0" err="1"/>
              <a:t>змію</a:t>
            </a:r>
            <a:r>
              <a:rPr lang="ru-RU" dirty="0"/>
              <a:t> і вбив </a:t>
            </a:r>
            <a:r>
              <a:rPr lang="ru-RU" dirty="0" err="1"/>
              <a:t>її</a:t>
            </a:r>
            <a:r>
              <a:rPr lang="ru-RU" dirty="0"/>
              <a:t>. Але </a:t>
            </a:r>
            <a:r>
              <a:rPr lang="ru-RU" dirty="0" err="1"/>
              <a:t>з'явилася</a:t>
            </a:r>
            <a:r>
              <a:rPr lang="ru-RU" dirty="0"/>
              <a:t> </a:t>
            </a:r>
            <a:r>
              <a:rPr lang="ru-RU" dirty="0" err="1"/>
              <a:t>інша</a:t>
            </a:r>
            <a:r>
              <a:rPr lang="ru-RU" dirty="0"/>
              <a:t> </a:t>
            </a:r>
            <a:r>
              <a:rPr lang="ru-RU" dirty="0" err="1"/>
              <a:t>змія</a:t>
            </a:r>
            <a:r>
              <a:rPr lang="ru-RU" dirty="0"/>
              <a:t> з </a:t>
            </a:r>
            <a:r>
              <a:rPr lang="ru-RU" dirty="0" err="1"/>
              <a:t>цілющою</a:t>
            </a:r>
            <a:r>
              <a:rPr lang="ru-RU" dirty="0"/>
              <a:t> травою в </a:t>
            </a:r>
            <a:r>
              <a:rPr lang="ru-RU" dirty="0" err="1"/>
              <a:t>роті</a:t>
            </a:r>
            <a:r>
              <a:rPr lang="ru-RU" dirty="0"/>
              <a:t> і воскресила </a:t>
            </a:r>
            <a:r>
              <a:rPr lang="ru-RU" dirty="0" err="1"/>
              <a:t>вбиту</a:t>
            </a:r>
            <a:r>
              <a:rPr lang="ru-RU" dirty="0"/>
              <a:t>. </a:t>
            </a:r>
            <a:r>
              <a:rPr lang="ru-RU" dirty="0" err="1"/>
              <a:t>Асклепій</a:t>
            </a:r>
            <a:r>
              <a:rPr lang="ru-RU" dirty="0"/>
              <a:t> </a:t>
            </a:r>
            <a:r>
              <a:rPr lang="ru-RU" dirty="0" err="1"/>
              <a:t>скористався</a:t>
            </a:r>
            <a:r>
              <a:rPr lang="ru-RU" dirty="0"/>
              <a:t> </a:t>
            </a:r>
            <a:r>
              <a:rPr lang="ru-RU" dirty="0" err="1"/>
              <a:t>цією</a:t>
            </a:r>
            <a:r>
              <a:rPr lang="ru-RU" dirty="0"/>
              <a:t> ж травою, і </a:t>
            </a:r>
            <a:r>
              <a:rPr lang="ru-RU" dirty="0" err="1"/>
              <a:t>померлий</a:t>
            </a:r>
            <a:r>
              <a:rPr lang="ru-RU" dirty="0"/>
              <a:t> Главк воскрес. </a:t>
            </a:r>
            <a:r>
              <a:rPr lang="ru-RU" dirty="0" err="1"/>
              <a:t>Досвід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знадобився</a:t>
            </a:r>
            <a:r>
              <a:rPr lang="ru-RU" dirty="0"/>
              <a:t> </a:t>
            </a:r>
            <a:r>
              <a:rPr lang="ru-RU" dirty="0" err="1"/>
              <a:t>Асклепію</a:t>
            </a:r>
            <a:r>
              <a:rPr lang="ru-RU" dirty="0"/>
              <a:t>, і </a:t>
            </a:r>
            <a:r>
              <a:rPr lang="ru-RU" dirty="0" err="1"/>
              <a:t>багатьох</a:t>
            </a:r>
            <a:r>
              <a:rPr lang="ru-RU" dirty="0"/>
              <a:t> людей </a:t>
            </a:r>
            <a:r>
              <a:rPr lang="ru-RU" dirty="0" err="1"/>
              <a:t>позбавив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. </a:t>
            </a:r>
            <a:r>
              <a:rPr lang="ru-RU" dirty="0" err="1"/>
              <a:t>Асклепій</a:t>
            </a:r>
            <a:r>
              <a:rPr lang="ru-RU" dirty="0"/>
              <a:t> воскресив </a:t>
            </a:r>
            <a:r>
              <a:rPr lang="ru-RU" dirty="0" err="1"/>
              <a:t>Іполита</a:t>
            </a:r>
            <a:r>
              <a:rPr lang="ru-RU" dirty="0"/>
              <a:t>, </a:t>
            </a:r>
            <a:r>
              <a:rPr lang="ru-RU" dirty="0" err="1"/>
              <a:t>Капанея</a:t>
            </a:r>
            <a:r>
              <a:rPr lang="ru-RU" dirty="0"/>
              <a:t> і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  <a:p>
            <a:r>
              <a:rPr lang="ru-RU" dirty="0"/>
              <a:t>За </a:t>
            </a:r>
            <a:r>
              <a:rPr lang="ru-RU" dirty="0" err="1"/>
              <a:t>цей</a:t>
            </a:r>
            <a:r>
              <a:rPr lang="ru-RU" dirty="0"/>
              <a:t> подвиг </a:t>
            </a:r>
            <a:r>
              <a:rPr lang="ru-RU" dirty="0" err="1"/>
              <a:t>або</a:t>
            </a:r>
            <a:r>
              <a:rPr lang="ru-RU" dirty="0"/>
              <a:t> за </a:t>
            </a:r>
            <a:r>
              <a:rPr lang="ru-RU" dirty="0" err="1"/>
              <a:t>щось</a:t>
            </a:r>
            <a:r>
              <a:rPr lang="ru-RU" dirty="0"/>
              <a:t> </a:t>
            </a:r>
            <a:r>
              <a:rPr lang="ru-RU" dirty="0" err="1"/>
              <a:t>інше</a:t>
            </a:r>
            <a:r>
              <a:rPr lang="ru-RU" dirty="0"/>
              <a:t>, </a:t>
            </a:r>
            <a:r>
              <a:rPr lang="ru-RU" dirty="0" err="1"/>
              <a:t>невідомо</a:t>
            </a:r>
            <a:r>
              <a:rPr lang="ru-RU" dirty="0"/>
              <a:t>, але </a:t>
            </a:r>
            <a:r>
              <a:rPr lang="ru-RU" dirty="0" err="1"/>
              <a:t>змія</a:t>
            </a:r>
            <a:r>
              <a:rPr lang="ru-RU" dirty="0"/>
              <a:t> </a:t>
            </a:r>
            <a:r>
              <a:rPr lang="ru-RU" dirty="0" err="1"/>
              <a:t>прийнята</a:t>
            </a:r>
            <a:r>
              <a:rPr lang="ru-RU" dirty="0"/>
              <a:t> </a:t>
            </a:r>
            <a:r>
              <a:rPr lang="ru-RU" dirty="0" err="1"/>
              <a:t>емблемою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4246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476672"/>
            <a:ext cx="7907216" cy="468052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змією</a:t>
            </a:r>
            <a:r>
              <a:rPr lang="ru-RU" dirty="0"/>
              <a:t> </a:t>
            </a:r>
            <a:r>
              <a:rPr lang="ru-RU" dirty="0" err="1"/>
              <a:t>вавілоняни</a:t>
            </a:r>
            <a:r>
              <a:rPr lang="ru-RU" dirty="0"/>
              <a:t> </a:t>
            </a:r>
            <a:r>
              <a:rPr lang="ru-RU" dirty="0" err="1"/>
              <a:t>пов'язували</a:t>
            </a:r>
            <a:r>
              <a:rPr lang="ru-RU" dirty="0"/>
              <a:t> </a:t>
            </a:r>
            <a:r>
              <a:rPr lang="ru-RU" dirty="0" err="1"/>
              <a:t>омолодження</a:t>
            </a:r>
            <a:r>
              <a:rPr lang="ru-RU" dirty="0"/>
              <a:t>, </a:t>
            </a:r>
            <a:r>
              <a:rPr lang="ru-RU" dirty="0" err="1"/>
              <a:t>одужання</a:t>
            </a:r>
            <a:r>
              <a:rPr lang="ru-RU" dirty="0"/>
              <a:t>, </a:t>
            </a:r>
            <a:r>
              <a:rPr lang="ru-RU" dirty="0" err="1"/>
              <a:t>здоров'я</a:t>
            </a:r>
            <a:r>
              <a:rPr lang="ru-RU" dirty="0"/>
              <a:t>,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мудрість</a:t>
            </a:r>
            <a:r>
              <a:rPr lang="ru-RU" dirty="0"/>
              <a:t>.</a:t>
            </a:r>
          </a:p>
          <a:p>
            <a:r>
              <a:rPr lang="ru-RU" dirty="0"/>
              <a:t>За </a:t>
            </a:r>
            <a:r>
              <a:rPr lang="ru-RU" dirty="0" err="1"/>
              <a:t>тисячу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до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ери</a:t>
            </a:r>
            <a:r>
              <a:rPr lang="ru-RU" dirty="0"/>
              <a:t> греки стали </a:t>
            </a:r>
            <a:r>
              <a:rPr lang="ru-RU" dirty="0" err="1"/>
              <a:t>почитати</a:t>
            </a:r>
            <a:r>
              <a:rPr lang="ru-RU" dirty="0"/>
              <a:t> культ </a:t>
            </a:r>
            <a:r>
              <a:rPr lang="ru-RU" dirty="0" err="1"/>
              <a:t>змії</a:t>
            </a:r>
            <a:r>
              <a:rPr lang="ru-RU" dirty="0"/>
              <a:t>. </a:t>
            </a:r>
            <a:r>
              <a:rPr lang="ru-RU" dirty="0" err="1"/>
              <a:t>Змія</a:t>
            </a:r>
            <a:r>
              <a:rPr lang="ru-RU" dirty="0"/>
              <a:t> у них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символізувала</a:t>
            </a:r>
            <a:r>
              <a:rPr lang="ru-RU" dirty="0"/>
              <a:t> </a:t>
            </a:r>
            <a:r>
              <a:rPr lang="ru-RU" dirty="0" err="1"/>
              <a:t>мудрість</a:t>
            </a:r>
            <a:r>
              <a:rPr lang="ru-RU" dirty="0"/>
              <a:t> науки і </a:t>
            </a:r>
            <a:r>
              <a:rPr lang="ru-RU" dirty="0" err="1"/>
              <a:t>пізнання</a:t>
            </a:r>
            <a:r>
              <a:rPr lang="ru-RU" dirty="0"/>
              <a:t>. В одному </a:t>
            </a:r>
            <a:r>
              <a:rPr lang="ru-RU" dirty="0" err="1"/>
              <a:t>міфі</a:t>
            </a:r>
            <a:r>
              <a:rPr lang="ru-RU" dirty="0"/>
              <a:t> </a:t>
            </a:r>
            <a:r>
              <a:rPr lang="ru-RU" dirty="0" err="1"/>
              <a:t>говорилося</a:t>
            </a:r>
            <a:r>
              <a:rPr lang="ru-RU" dirty="0"/>
              <a:t> про те, </a:t>
            </a:r>
            <a:r>
              <a:rPr lang="ru-RU" dirty="0" err="1"/>
              <a:t>що</a:t>
            </a:r>
            <a:r>
              <a:rPr lang="ru-RU" dirty="0"/>
              <a:t> Зевс - </a:t>
            </a:r>
            <a:r>
              <a:rPr lang="ru-RU" dirty="0" err="1"/>
              <a:t>верховний</a:t>
            </a:r>
            <a:r>
              <a:rPr lang="ru-RU" dirty="0"/>
              <a:t> бог </a:t>
            </a:r>
            <a:r>
              <a:rPr lang="ru-RU" dirty="0" err="1"/>
              <a:t>греків</a:t>
            </a:r>
            <a:r>
              <a:rPr lang="ru-RU" dirty="0"/>
              <a:t> - </a:t>
            </a:r>
            <a:r>
              <a:rPr lang="ru-RU" dirty="0" err="1"/>
              <a:t>подарував</a:t>
            </a:r>
            <a:r>
              <a:rPr lang="ru-RU" dirty="0"/>
              <a:t> людям </a:t>
            </a:r>
            <a:r>
              <a:rPr lang="ru-RU" dirty="0" err="1" smtClean="0"/>
              <a:t>чудовий</a:t>
            </a:r>
            <a:r>
              <a:rPr lang="ru-RU" dirty="0" smtClean="0"/>
              <a:t> </a:t>
            </a:r>
            <a:r>
              <a:rPr lang="ru-RU" dirty="0" err="1" smtClean="0"/>
              <a:t>омолоджуючий</a:t>
            </a:r>
            <a:r>
              <a:rPr lang="ru-RU" dirty="0" smtClean="0"/>
              <a:t> </a:t>
            </a:r>
            <a:r>
              <a:rPr lang="ru-RU" dirty="0" err="1"/>
              <a:t>засіб</a:t>
            </a:r>
            <a:r>
              <a:rPr lang="ru-RU" dirty="0"/>
              <a:t>. </a:t>
            </a:r>
            <a:r>
              <a:rPr lang="ru-RU" dirty="0" err="1"/>
              <a:t>Замість</a:t>
            </a:r>
            <a:r>
              <a:rPr lang="ru-RU" dirty="0"/>
              <a:t> того </a:t>
            </a:r>
            <a:r>
              <a:rPr lang="ru-RU" dirty="0" err="1"/>
              <a:t>щоб</a:t>
            </a:r>
            <a:r>
              <a:rPr lang="ru-RU" dirty="0"/>
              <a:t> самим нести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безцінний</a:t>
            </a:r>
            <a:r>
              <a:rPr lang="ru-RU" dirty="0"/>
              <a:t> дар, люди </a:t>
            </a:r>
            <a:r>
              <a:rPr lang="ru-RU" dirty="0" err="1"/>
              <a:t>поклали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на осла, а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віддав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змії</a:t>
            </a:r>
            <a:r>
              <a:rPr lang="ru-RU" dirty="0"/>
              <a:t>. З тих </a:t>
            </a:r>
            <a:r>
              <a:rPr lang="ru-RU" dirty="0" err="1"/>
              <a:t>пір</a:t>
            </a:r>
            <a:r>
              <a:rPr lang="ru-RU" dirty="0"/>
              <a:t> люди </a:t>
            </a:r>
            <a:r>
              <a:rPr lang="ru-RU" dirty="0" err="1"/>
              <a:t>несуть</a:t>
            </a:r>
            <a:r>
              <a:rPr lang="ru-RU" dirty="0"/>
              <a:t> </a:t>
            </a:r>
            <a:r>
              <a:rPr lang="ru-RU" dirty="0" err="1"/>
              <a:t>важкий</a:t>
            </a:r>
            <a:r>
              <a:rPr lang="ru-RU" dirty="0"/>
              <a:t> </a:t>
            </a:r>
            <a:r>
              <a:rPr lang="ru-RU" dirty="0" err="1"/>
              <a:t>тягар</a:t>
            </a:r>
            <a:r>
              <a:rPr lang="ru-RU" dirty="0"/>
              <a:t> </a:t>
            </a:r>
            <a:r>
              <a:rPr lang="ru-RU" dirty="0" err="1"/>
              <a:t>старості</a:t>
            </a:r>
            <a:r>
              <a:rPr lang="ru-RU" dirty="0"/>
              <a:t>, а </a:t>
            </a:r>
            <a:r>
              <a:rPr lang="ru-RU" dirty="0" err="1"/>
              <a:t>змії</a:t>
            </a:r>
            <a:r>
              <a:rPr lang="ru-RU" dirty="0"/>
              <a:t> </a:t>
            </a:r>
            <a:r>
              <a:rPr lang="ru-RU" dirty="0" err="1"/>
              <a:t>насолоджуються</a:t>
            </a:r>
            <a:r>
              <a:rPr lang="ru-RU" dirty="0"/>
              <a:t> </a:t>
            </a:r>
            <a:r>
              <a:rPr lang="ru-RU" dirty="0" err="1"/>
              <a:t>вічною</a:t>
            </a:r>
            <a:r>
              <a:rPr lang="ru-RU" dirty="0"/>
              <a:t> </a:t>
            </a:r>
            <a:r>
              <a:rPr lang="ru-RU" dirty="0" err="1"/>
              <a:t>молодістю</a:t>
            </a:r>
            <a:r>
              <a:rPr lang="ru-RU" dirty="0" smtClean="0"/>
              <a:t>.</a:t>
            </a:r>
          </a:p>
          <a:p>
            <a:r>
              <a:rPr lang="ru-RU" dirty="0"/>
              <a:t>Люди обожествили </a:t>
            </a:r>
            <a:r>
              <a:rPr lang="ru-RU" dirty="0" err="1"/>
              <a:t>вправного</a:t>
            </a:r>
            <a:r>
              <a:rPr lang="ru-RU" dirty="0"/>
              <a:t> </a:t>
            </a:r>
            <a:r>
              <a:rPr lang="ru-RU" dirty="0" err="1"/>
              <a:t>цілителя</a:t>
            </a:r>
            <a:r>
              <a:rPr lang="ru-RU" dirty="0"/>
              <a:t> </a:t>
            </a:r>
            <a:r>
              <a:rPr lang="ru-RU" dirty="0" err="1"/>
              <a:t>Асклепія</a:t>
            </a:r>
            <a:r>
              <a:rPr lang="ru-RU" dirty="0"/>
              <a:t>, </a:t>
            </a:r>
            <a:r>
              <a:rPr lang="ru-RU" dirty="0" err="1"/>
              <a:t>спорудили</a:t>
            </a:r>
            <a:r>
              <a:rPr lang="ru-RU" dirty="0"/>
              <a:t> в </a:t>
            </a:r>
            <a:r>
              <a:rPr lang="ru-RU" dirty="0" err="1"/>
              <a:t>його</a:t>
            </a:r>
            <a:r>
              <a:rPr lang="ru-RU" dirty="0"/>
              <a:t> честь </a:t>
            </a:r>
            <a:r>
              <a:rPr lang="ru-RU" dirty="0" err="1"/>
              <a:t>безліч</a:t>
            </a:r>
            <a:r>
              <a:rPr lang="ru-RU" dirty="0"/>
              <a:t> святилищ, і </a:t>
            </a:r>
            <a:r>
              <a:rPr lang="ru-RU" dirty="0" err="1"/>
              <a:t>серед</a:t>
            </a:r>
            <a:r>
              <a:rPr lang="ru-RU" dirty="0"/>
              <a:t> них </a:t>
            </a:r>
            <a:r>
              <a:rPr lang="ru-RU" dirty="0" err="1"/>
              <a:t>знамените</a:t>
            </a:r>
            <a:r>
              <a:rPr lang="ru-RU" dirty="0"/>
              <a:t> святилище </a:t>
            </a:r>
            <a:r>
              <a:rPr lang="ru-RU" dirty="0" err="1"/>
              <a:t>Асклепія</a:t>
            </a:r>
            <a:r>
              <a:rPr lang="ru-RU" dirty="0"/>
              <a:t> в </a:t>
            </a:r>
            <a:r>
              <a:rPr lang="ru-RU" dirty="0" err="1"/>
              <a:t>Епідаврі</a:t>
            </a:r>
            <a:r>
              <a:rPr lang="ru-RU" dirty="0" smtClean="0"/>
              <a:t>.</a:t>
            </a:r>
          </a:p>
          <a:p>
            <a:endParaRPr lang="uk-UA" dirty="0"/>
          </a:p>
          <a:p>
            <a:r>
              <a:rPr lang="uk-UA" dirty="0" smtClean="0"/>
              <a:t>Дочка Асклепія – </a:t>
            </a:r>
            <a:r>
              <a:rPr lang="uk-UA" dirty="0" err="1" smtClean="0"/>
              <a:t>Гігієя</a:t>
            </a:r>
            <a:r>
              <a:rPr lang="uk-UA" dirty="0" smtClean="0"/>
              <a:t>. Від її імені було засновано слово «ГІГІЄНА»</a:t>
            </a:r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0774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424936" cy="4869160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перших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етапах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гігієнічна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наука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формувалася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вкрай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повільно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Заходи з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оздоровлення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побуту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жителів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благоустрою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населених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розроблялися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втілювалися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тривалого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часу.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Середньовіччя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кінця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ст. у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європейських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країнах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тому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в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відзначали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високу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захворюваність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смертність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масові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епідемії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Лише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появи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холери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роки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промислового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Європи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30-40-ті роки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суспільство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зацікавилося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питаннями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санітарного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благоустрою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відзначав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Ф.Ф.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Ерісман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Англії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розпочато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роботу з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водопостачання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каналізації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населених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188640"/>
            <a:ext cx="6408712" cy="309634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відомому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вченому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Максу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Петтенкоферу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(1818-1901),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лікарю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освітою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учневі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відомого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хіміка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Ю.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Лібіха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з 1865 р -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професору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створеної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ним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першої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кафедри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Мюнхенському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університеті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з 1879 р -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керівнику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організованого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проектом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гігієнічного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інституту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належить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вислів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недостатньо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знань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фізіології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2069753" cy="26824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3501008"/>
            <a:ext cx="86409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200" dirty="0"/>
              <a:t>Для розвитку цієї науки потрібні знання фізіології навколишнього середовища, оскільки від цього залежить стан здоров'я, а також знання властивостей повітря, води, ґрунту, житла, одягу та ін. Основна заслуга М. </a:t>
            </a:r>
            <a:r>
              <a:rPr lang="uk-UA" sz="2200" dirty="0" err="1"/>
              <a:t>Петтенкофера</a:t>
            </a:r>
            <a:r>
              <a:rPr lang="uk-UA" sz="2200" dirty="0"/>
              <a:t> - розробка і впровадження в гігієну об'єктивних (хімічних, фізичних) методів дослідження факторів навколишнього середовища з метою їх гігієнічної оцінки.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643438" cy="6858000"/>
          </a:xfrm>
          <a:prstGeom prst="rect">
            <a:avLst/>
          </a:prstGeom>
        </p:spPr>
      </p:pic>
      <p:pic>
        <p:nvPicPr>
          <p:cNvPr id="5" name="Рисунок 4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0"/>
            <a:ext cx="450056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260648"/>
            <a:ext cx="5904656" cy="345638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Федір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Федорович (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Фрідріх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Фрідріхович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Ерісман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(1842-1915)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народився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Швейцарії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23-річному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віці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закінчив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Цюріхський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університет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Здав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екзамен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доктора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медицини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працював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асистентом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очній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клініці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1869 р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переїхав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Росії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де почав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лікар-окуліст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2627784" cy="34056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3645024"/>
            <a:ext cx="85689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 увагу привернула проблема впливу несприятливих санітарних умов навчання на розвиток порушень зору (короткозорості) у учнів петербурзьких гімназій. На підставі цього виник інтерес до гігієни, і Ф.Ф. Ерісман пройшов стажування у М. Петтенкофера і К. Фойта.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764704"/>
            <a:ext cx="8496944" cy="573325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Ф. Ф.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Ерісман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один з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ініціаторів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санітарних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установ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дореволюційній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Росії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Ф.Ф.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Ерісман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вважається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основоположником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комунальної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перу належать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водопостачання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зокрема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"До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питання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води для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водопостачання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(1884).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Відомі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висновки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Ф.Ф.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Ерісмана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водопостачання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Миколаєва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митищенської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води,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водозабору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Петербурзького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водопроводу та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Ф. Ф.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Ерісман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розглядав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науку, яка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органічно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пов'язана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медициною і є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невід'ємною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неодноразово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підкреслював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соціальне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писав з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приводу: "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Позбавте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суспільного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характеру - і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завдасте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смертельного удару,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перетворите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труп,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оживити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вам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ніколи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вдасться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". Широко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відомі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Керівництво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і "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Професійна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розумової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фізичної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(1882).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0"/>
            <a:ext cx="4427984" cy="6858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дореволюційний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почалася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відомого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гігієніста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талановитого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учня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Ф.Ф.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Ерісмана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Георгія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Віталійовича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Хлопіна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(1863- 1929).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Закінчив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фізико-математичний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факультет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Петербурзького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(1886) і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медичний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факультет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Московського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(1893)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університетів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Деякий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завідував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кафедрою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Одеського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університету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очолював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(1918-1929)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кафедри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загальної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військової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Військово-медичної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академії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Ленінграді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Автор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підручників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посібників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", "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Практичні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посібники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санітарних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"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8208912" cy="6000768"/>
          </a:xfrm>
        </p:spPr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задач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наукова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розробка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основ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попереджувального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поточного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санітарного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нагляду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розробка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санітарного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законодавства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гігієнічних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нормативів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критеріїв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безпеки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обгрунтування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оздоровлення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місць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умов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відпочинку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охорони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підлітків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санітарно-епідеміологічна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експертиза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об'єктів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завдати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шкоди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здоров'ю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предметів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побутового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виробничого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відпочинку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нормативно-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технологічної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документації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6643710"/>
            <a:ext cx="8113614" cy="214290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042176" cy="5375520"/>
          </a:xfrm>
        </p:spPr>
        <p:txBody>
          <a:bodyPr/>
          <a:lstStyle/>
          <a:p>
            <a:pPr algn="just"/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Практичне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обґрунтованих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гігієнічною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наукою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нормативів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правил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рекомендацій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спрямованих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побуту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відпочинку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харчування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з метою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зміцнення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це-санітарія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латин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Sanitas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Санітарія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відміну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елемент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практичної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людства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Виконавцями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санітарії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є все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а контроль за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старанним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виконанням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дотриманням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вимог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нашій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державі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покладено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санітарно-епідеміологічну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службу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країнах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- на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аналогічні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державні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громадські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інституції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85170"/>
            <a:ext cx="8042176" cy="6143644"/>
          </a:xfrm>
        </p:spPr>
        <p:txBody>
          <a:bodyPr/>
          <a:lstStyle/>
          <a:p>
            <a:pPr algn="just"/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однією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складових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профілактичної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медицини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бере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початок з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є 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епідеміологія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Епідеміологія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грец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Epidemiologia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epidemia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масове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logos - 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наука) 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 наука про причини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закони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масового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розповсюдження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інфекційних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профілактики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ліквідації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530352" y="6857999"/>
            <a:ext cx="8042176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85170"/>
            <a:ext cx="8712968" cy="3011174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512168"/>
          </a:xfrm>
        </p:spPr>
        <p:txBody>
          <a:bodyPr/>
          <a:lstStyle/>
          <a:p>
            <a:pPr algn="ctr"/>
            <a:r>
              <a:rPr lang="ru-RU" sz="30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Профілактика</a:t>
            </a:r>
            <a:r>
              <a:rPr lang="ru-RU" sz="3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- в </a:t>
            </a:r>
            <a:r>
              <a:rPr lang="ru-RU" sz="30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медицині</a:t>
            </a:r>
            <a:r>
              <a:rPr lang="ru-RU" sz="3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система </a:t>
            </a:r>
            <a:r>
              <a:rPr lang="ru-RU" sz="30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3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для </a:t>
            </a:r>
            <a:r>
              <a:rPr lang="ru-RU" sz="30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попередження</a:t>
            </a:r>
            <a:r>
              <a:rPr lang="ru-RU" sz="3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3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3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3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0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продовження</a:t>
            </a:r>
            <a:r>
              <a:rPr lang="ru-RU" sz="3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3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3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2420888"/>
            <a:ext cx="8568952" cy="3717032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об'єктів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профілактики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вона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розподіляється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громадську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особисту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свою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чергу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особистій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суспільній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профілактиці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первинну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профілактику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мету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попередження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Вона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спрямована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причину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провокують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вторинну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профілактику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раннє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передпатологічних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явищ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запобігання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загостренню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хвороби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систематичне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хворого;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третинну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профілактику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реалібітаційну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мету не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допустити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можливих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рецидивів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захворюваннях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068960"/>
            <a:ext cx="8064896" cy="3438714"/>
          </a:xfrm>
        </p:spPr>
        <p:txBody>
          <a:bodyPr/>
          <a:lstStyle/>
          <a:p>
            <a:pPr algn="just"/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Розробка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впровадження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дієвих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профілактичних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попередження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вимагає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правильного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розуміння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законів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пов'язаності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соціальних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біологічних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умов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вчення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єдність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взаємодію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людського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04665"/>
            <a:ext cx="8568952" cy="2880320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8185052" cy="2285992"/>
          </a:xfrm>
        </p:spPr>
        <p:txBody>
          <a:bodyPr/>
          <a:lstStyle/>
          <a:p>
            <a:pPr algn="ctr"/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Повно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взаємний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відображено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п`ятьох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законах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сформульованих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Є. Г. Гончаруком і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співавторами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підручнику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Загальна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гігієна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» (1995).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2428868"/>
            <a:ext cx="8319868" cy="4429132"/>
          </a:xfrm>
        </p:spPr>
        <p:txBody>
          <a:bodyPr>
            <a:normAutofit/>
          </a:bodyPr>
          <a:lstStyle/>
          <a:p>
            <a:pPr algn="just"/>
            <a:r>
              <a:rPr lang="ru-RU" sz="20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Перший закон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тому,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здоров`я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виникнути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трьох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рухових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сил: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шкоди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фактора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передачі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сприятливого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організму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Другий</a:t>
            </a:r>
            <a:r>
              <a:rPr lang="ru-RU" sz="20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закон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закон негативного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навколишнє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Третім</a:t>
            </a:r>
            <a:r>
              <a:rPr lang="ru-RU" sz="20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законом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закон негативного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навколишнє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екстремальних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явищ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Четвертим</a:t>
            </a:r>
            <a:r>
              <a:rPr lang="ru-RU" sz="20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законом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закон позитивного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навколишнє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людського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суспільства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П`ятий</a:t>
            </a:r>
            <a:r>
              <a:rPr lang="ru-RU" sz="20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закон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закон негативного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забрудненого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природного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здоров`я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140968"/>
            <a:ext cx="8042176" cy="3220410"/>
          </a:xfrm>
        </p:spPr>
        <p:txBody>
          <a:bodyPr/>
          <a:lstStyle/>
          <a:p>
            <a:pPr algn="just"/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завдань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відноситься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впровадження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гігієнічних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нормативів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правил та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рекомендацій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у практику як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охорони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здоров`я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так і в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галузі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Важливим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завданням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одночасний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контроль за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проведенням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ефективністю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прогнозування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санітарної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ситуації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530352" y="6857999"/>
            <a:ext cx="77724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5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3429000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8042176" cy="6500834"/>
          </a:xfrm>
        </p:spPr>
        <p:txBody>
          <a:bodyPr/>
          <a:lstStyle/>
          <a:p>
            <a:pPr algn="just"/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Предметом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є не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закономірностей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здоров`я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з метою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подальшої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розробки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направлених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оздоровлення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але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наукове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обгрунтування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гігієнічне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нормування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шкідливих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небезпечних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6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96453"/>
            <a:ext cx="8568952" cy="3592587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042176" cy="1000132"/>
          </a:xfrm>
        </p:spPr>
        <p:txBody>
          <a:bodyPr/>
          <a:lstStyle/>
          <a:p>
            <a:pPr algn="ctr"/>
            <a:r>
              <a:rPr lang="ru-RU" sz="32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32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32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2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гігієні</a:t>
            </a:r>
            <a:r>
              <a:rPr lang="ru-RU" sz="32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3789040"/>
            <a:ext cx="8496944" cy="2880320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Одним з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розповсюджених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гігієні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метод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санітарного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об`єкту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санітарного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об`єкту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додаткові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відносять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інструментально-лабораторних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реєструють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Є велика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інструментально-лабораторних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дати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якісну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кількісну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характеристику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052737"/>
            <a:ext cx="8280920" cy="2736304"/>
          </a:xfrm>
          <a:prstGeom prst="rect">
            <a:avLst/>
          </a:prstGeom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645024"/>
            <a:ext cx="8784976" cy="3212976"/>
          </a:xfrm>
        </p:spPr>
        <p:txBody>
          <a:bodyPr/>
          <a:lstStyle/>
          <a:p>
            <a:pPr algn="just"/>
            <a:r>
              <a:rPr lang="ru-RU" sz="20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Фізичні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параметрів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як температура,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вологість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барометричний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для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вимірювання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параметрів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атмосферного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електричного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струму,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сонячної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радіації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шуму і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вібрації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радіоактивного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випромінювання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відповідної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вимірюючої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апаратури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хімічного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складу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води, грунту,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харчових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домішок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забруднюють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об`єкти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8640960" cy="3289548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2708920"/>
            <a:ext cx="8113614" cy="4149080"/>
          </a:xfrm>
        </p:spPr>
        <p:txBody>
          <a:bodyPr/>
          <a:lstStyle/>
          <a:p>
            <a:pPr algn="just"/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фізико-хімічних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фізичних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параметрів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полярографії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хроматографії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калориметрії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спектрографії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Біологічні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лабораторних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експериментів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різноманітних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організмів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тварин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 До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біологічних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токсиколого-</a:t>
            </a:r>
            <a:r>
              <a:rPr lang="ru-RU" sz="2400" u="sng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гігієнічні</a:t>
            </a:r>
            <a:r>
              <a:rPr lang="ru-RU" sz="2400" u="sng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u="sng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мікробіологічні</a:t>
            </a:r>
            <a:r>
              <a:rPr lang="ru-RU" sz="2400" u="sng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u="sng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паразитологічні</a:t>
            </a:r>
            <a:r>
              <a:rPr lang="ru-RU" sz="2400" u="sng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u="sng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ентомологічні</a:t>
            </a:r>
            <a:r>
              <a:rPr lang="ru-RU" sz="2400" u="sng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u="sng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вірусологічні</a:t>
            </a:r>
            <a:r>
              <a:rPr lang="ru-RU" sz="2400" u="sng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8208912" cy="2501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149080"/>
            <a:ext cx="8042176" cy="2436872"/>
          </a:xfrm>
        </p:spPr>
        <p:txBody>
          <a:bodyPr/>
          <a:lstStyle/>
          <a:p>
            <a:pPr algn="just"/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 метою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розробки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гігієнічних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регламентів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якісної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кількісної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характеристик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гігієнічний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експеримент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548680"/>
            <a:ext cx="8064896" cy="3672408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113614" cy="4871464"/>
          </a:xfrm>
        </p:spPr>
        <p:txBody>
          <a:bodyPr/>
          <a:lstStyle/>
          <a:p>
            <a:pPr algn="just"/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Важливим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метод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санітарно-епідеміологічної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експертизи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яку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лікарі-гігієністи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епідеміологи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за 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визначенням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відповідності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об`єкту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існуючим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вимогам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санітарного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законодавства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встановлених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нових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критеріїв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безпеки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досліджуваним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об`єктам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Санітарно-епідеміологічній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експертизі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підлягають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питна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вода,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харчові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різноманітні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житлові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будинки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учбові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заклади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різноманітні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проекти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планування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нормативно-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технічна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документація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933056"/>
            <a:ext cx="8113614" cy="2592288"/>
          </a:xfrm>
        </p:spPr>
        <p:txBody>
          <a:bodyPr/>
          <a:lstStyle/>
          <a:p>
            <a:pPr algn="just"/>
            <a:r>
              <a:rPr lang="ru-RU" sz="2000" u="sng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2000" u="sng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санітарної</a:t>
            </a:r>
            <a:r>
              <a:rPr lang="ru-RU" sz="2000" u="sng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000" u="sng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u="sng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гігієнічного</a:t>
            </a:r>
            <a:r>
              <a:rPr lang="ru-RU" sz="2000" u="sng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2000" u="sng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u="sng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2000" u="sng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являє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собою: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в першу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чергу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декретованих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контингентів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працівники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харчової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промисловості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торгівлі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перукарі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робітники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працюють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шкідливих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небезпечних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), основ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виробничої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санітарії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та здорового способу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правил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профілактики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загальногігієнічної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санітарної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грамотності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6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352928" cy="3438525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8712968" cy="3168352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2564904"/>
            <a:ext cx="8678198" cy="415024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Санітарне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меж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інтенсивності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тривалості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метою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запобігання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систем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Гігієнічне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завданням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Проводиться шляхом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спостереження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дією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аналізом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захворюваності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встановленням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впливом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несприятливого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фактору,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постановкою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експерименту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тваринах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підтвердження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хворобливих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проявів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певним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фактором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встановленням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параметрів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фактору,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викликає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прояви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хвороби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ступені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подальшою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екстраполяцією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параметрів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3401616"/>
            <a:ext cx="8208912" cy="3456384"/>
          </a:xfrm>
        </p:spPr>
        <p:txBody>
          <a:bodyPr>
            <a:noAutofit/>
          </a:bodyPr>
          <a:lstStyle/>
          <a:p>
            <a:pPr algn="just"/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дослідженнях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виражаються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гранично-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допустимих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концентрацій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(для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хімічної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біологічної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гранично-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допустимих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рівнів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(для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фізичної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норм (для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соціального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основою для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розробки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правил,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вимог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нормативних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правових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документів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Контроль за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гігієнічним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нормуванням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санітарно-епідеміологічного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нормування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6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836712"/>
            <a:ext cx="8280920" cy="234285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052736"/>
            <a:ext cx="8256490" cy="5282992"/>
          </a:xfrm>
        </p:spPr>
        <p:txBody>
          <a:bodyPr>
            <a:noAutofit/>
          </a:bodyPr>
          <a:lstStyle/>
          <a:p>
            <a:pPr algn="just"/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Санітарно-гігієнічні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нормативи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встановлювані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законодавчому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порядку,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обов'язкові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всіма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відомствами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органами та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організаціями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допустимі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об'єктах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Припущення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нормативів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висловлено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минулому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столітті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пороговість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промислових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отрут. На початку 20-го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німецькі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американські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дослідники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розробили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переліки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порогових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концентрацій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десятків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поширених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промислових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052736"/>
            <a:ext cx="8496944" cy="554461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Нормативи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допустимого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розробляються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низкою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міжнародних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організацій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Міжнародною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організацією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(МОП),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Всесвітньою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організацією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охорони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(ВООЗ).</a:t>
            </a:r>
          </a:p>
          <a:p>
            <a:pPr algn="just">
              <a:spcBef>
                <a:spcPts val="0"/>
              </a:spcBef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методології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гігієнічного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нормування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виробничому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навколишньому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лежать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наступні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принципи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нешкідливості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гігієнічного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нормативу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заснований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тому,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обгрунтуванні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нормативу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шкідливого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фактора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переважне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санітарні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Доводи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економічної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технологічної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доцільності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індивідуального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послужити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підставою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нормативу на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високому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260648"/>
            <a:ext cx="8784976" cy="6597352"/>
          </a:xfrm>
        </p:spPr>
        <p:txBody>
          <a:bodyPr>
            <a:noAutofit/>
          </a:bodyPr>
          <a:lstStyle/>
          <a:p>
            <a:pPr algn="just"/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випередження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обгрунтування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здійснення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профілактичних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порівнянні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моментом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впровадження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тих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шкідливих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Даний принцип є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основоположним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виробництво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недостатньо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вивчених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потенційно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шкідливих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пов'язане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ризиком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принципу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випередження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призводити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значних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економічних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втрат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затримку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високу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вартість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природоохоронних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здійснюваних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діючих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об'єктах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Виходячи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принципу очевидно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гігієнічні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нормативи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грунтуватися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результатах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натурних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стану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зазнає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шкідливого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фактора (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нагадаємо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латентний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злоякісних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новоутворень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досягати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2530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розумне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поєднання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експериментальних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гігієнічного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нормування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клініко-гігієнічними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епідеміологічними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методами.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922198" cy="1728192"/>
          </a:xfrm>
        </p:spPr>
        <p:txBody>
          <a:bodyPr/>
          <a:lstStyle/>
          <a:p>
            <a:r>
              <a:rPr lang="uk-UA" dirty="0" smtClean="0"/>
              <a:t>БІОЕТИЧНІ АСПЕКТИ ДЕНАТУРАЦІЇ БІОСФЕРИ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2564904"/>
            <a:ext cx="7907216" cy="3456384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біосфери</a:t>
            </a:r>
            <a:r>
              <a:rPr lang="ru-RU" dirty="0"/>
              <a:t> </a:t>
            </a:r>
            <a:r>
              <a:rPr lang="ru-RU" dirty="0" err="1"/>
              <a:t>природні</a:t>
            </a:r>
            <a:r>
              <a:rPr lang="ru-RU" dirty="0"/>
              <a:t> і </a:t>
            </a:r>
            <a:r>
              <a:rPr lang="ru-RU" dirty="0" err="1"/>
              <a:t>промислові</a:t>
            </a:r>
            <a:r>
              <a:rPr lang="ru-RU" dirty="0"/>
              <a:t>.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викликані</a:t>
            </a:r>
            <a:r>
              <a:rPr lang="ru-RU" dirty="0"/>
              <a:t> </a:t>
            </a:r>
            <a:r>
              <a:rPr lang="ru-RU" dirty="0" err="1"/>
              <a:t>природними</a:t>
            </a:r>
            <a:r>
              <a:rPr lang="ru-RU" dirty="0"/>
              <a:t> </a:t>
            </a:r>
            <a:r>
              <a:rPr lang="ru-RU" dirty="0" err="1"/>
              <a:t>процесами</a:t>
            </a:r>
            <a:r>
              <a:rPr lang="ru-RU" dirty="0"/>
              <a:t> (</a:t>
            </a:r>
            <a:r>
              <a:rPr lang="ru-RU" dirty="0" err="1"/>
              <a:t>виверженням</a:t>
            </a:r>
            <a:r>
              <a:rPr lang="ru-RU" dirty="0"/>
              <a:t> </a:t>
            </a:r>
            <a:r>
              <a:rPr lang="ru-RU" dirty="0" err="1"/>
              <a:t>вулканів</a:t>
            </a:r>
            <a:r>
              <a:rPr lang="ru-RU" dirty="0"/>
              <a:t>, </a:t>
            </a:r>
            <a:r>
              <a:rPr lang="ru-RU" dirty="0" err="1" smtClean="0"/>
              <a:t>ґрунтовий</a:t>
            </a:r>
            <a:r>
              <a:rPr lang="ru-RU" dirty="0" smtClean="0"/>
              <a:t> </a:t>
            </a:r>
            <a:r>
              <a:rPr lang="ru-RU" dirty="0"/>
              <a:t>пил і т.д.).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dirty="0" err="1"/>
              <a:t>Промислові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біосфери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розділити</a:t>
            </a:r>
            <a:r>
              <a:rPr lang="ru-RU" dirty="0"/>
              <a:t> на </a:t>
            </a:r>
            <a:r>
              <a:rPr lang="ru-RU" dirty="0" err="1"/>
              <a:t>матеріальні</a:t>
            </a:r>
            <a:r>
              <a:rPr lang="ru-RU" dirty="0"/>
              <a:t> (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 </a:t>
            </a:r>
            <a:r>
              <a:rPr lang="ru-RU" dirty="0" err="1"/>
              <a:t>механічні</a:t>
            </a:r>
            <a:r>
              <a:rPr lang="ru-RU" dirty="0"/>
              <a:t>, </a:t>
            </a:r>
            <a:r>
              <a:rPr lang="ru-RU" dirty="0" err="1"/>
              <a:t>хімічні</a:t>
            </a:r>
            <a:r>
              <a:rPr lang="ru-RU" dirty="0"/>
              <a:t> та </a:t>
            </a:r>
            <a:r>
              <a:rPr lang="ru-RU" dirty="0" err="1"/>
              <a:t>біологічні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, і </a:t>
            </a:r>
            <a:r>
              <a:rPr lang="ru-RU" dirty="0" err="1"/>
              <a:t>енергетичні</a:t>
            </a:r>
            <a:r>
              <a:rPr lang="ru-RU" dirty="0"/>
              <a:t> (</a:t>
            </a:r>
            <a:r>
              <a:rPr lang="ru-RU" dirty="0" err="1"/>
              <a:t>фізичні</a:t>
            </a:r>
            <a:r>
              <a:rPr lang="ru-RU" dirty="0"/>
              <a:t>) </a:t>
            </a:r>
            <a:r>
              <a:rPr lang="ru-RU" dirty="0" err="1"/>
              <a:t>Механічні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аерозолі</a:t>
            </a:r>
            <a:r>
              <a:rPr lang="ru-RU" dirty="0"/>
              <a:t>, </a:t>
            </a:r>
            <a:r>
              <a:rPr lang="ru-RU" dirty="0" err="1"/>
              <a:t>тверді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і </a:t>
            </a:r>
            <a:r>
              <a:rPr lang="ru-RU" dirty="0" err="1"/>
              <a:t>частинки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 та </a:t>
            </a:r>
            <a:r>
              <a:rPr lang="ru-RU" dirty="0" err="1"/>
              <a:t>грунті</a:t>
            </a:r>
            <a:r>
              <a:rPr lang="ru-RU" dirty="0"/>
              <a:t>. </a:t>
            </a:r>
            <a:r>
              <a:rPr lang="ru-RU" dirty="0" err="1"/>
              <a:t>Хімічні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- </a:t>
            </a:r>
            <a:r>
              <a:rPr lang="ru-RU" dirty="0" err="1"/>
              <a:t>різноманітні</a:t>
            </a:r>
            <a:r>
              <a:rPr lang="ru-RU" dirty="0"/>
              <a:t> </a:t>
            </a:r>
            <a:r>
              <a:rPr lang="ru-RU" dirty="0" err="1"/>
              <a:t>газові</a:t>
            </a:r>
            <a:r>
              <a:rPr lang="ru-RU" dirty="0"/>
              <a:t>, </a:t>
            </a:r>
            <a:r>
              <a:rPr lang="ru-RU" dirty="0" err="1"/>
              <a:t>рідкі</a:t>
            </a:r>
            <a:r>
              <a:rPr lang="ru-RU" dirty="0"/>
              <a:t> та </a:t>
            </a:r>
            <a:r>
              <a:rPr lang="ru-RU" dirty="0" err="1"/>
              <a:t>тверді</a:t>
            </a:r>
            <a:r>
              <a:rPr lang="ru-RU" dirty="0"/>
              <a:t> </a:t>
            </a:r>
            <a:r>
              <a:rPr lang="ru-RU" dirty="0" err="1"/>
              <a:t>хімічні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вступають</a:t>
            </a:r>
            <a:r>
              <a:rPr lang="ru-RU" dirty="0"/>
              <a:t> у </a:t>
            </a:r>
            <a:r>
              <a:rPr lang="ru-RU" dirty="0" err="1"/>
              <a:t>взаємодію</a:t>
            </a:r>
            <a:r>
              <a:rPr lang="ru-RU" dirty="0"/>
              <a:t> з </a:t>
            </a:r>
            <a:r>
              <a:rPr lang="ru-RU" dirty="0" err="1"/>
              <a:t>біосферою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7548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052736"/>
            <a:ext cx="7907216" cy="5400600"/>
          </a:xfrm>
        </p:spPr>
        <p:txBody>
          <a:bodyPr>
            <a:normAutofit/>
          </a:bodyPr>
          <a:lstStyle/>
          <a:p>
            <a:r>
              <a:rPr lang="ru-RU" dirty="0" err="1"/>
              <a:t>Хімічні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-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забруднень</a:t>
            </a:r>
            <a:r>
              <a:rPr lang="ru-RU" dirty="0"/>
              <a:t>, так як вони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роду </a:t>
            </a:r>
            <a:r>
              <a:rPr lang="ru-RU" dirty="0" err="1"/>
              <a:t>зміни</a:t>
            </a:r>
            <a:r>
              <a:rPr lang="ru-RU" dirty="0"/>
              <a:t> в </a:t>
            </a:r>
            <a:r>
              <a:rPr lang="ru-RU" dirty="0" err="1"/>
              <a:t>біосфері</a:t>
            </a:r>
            <a:r>
              <a:rPr lang="ru-RU" dirty="0"/>
              <a:t>, а </a:t>
            </a:r>
            <a:r>
              <a:rPr lang="ru-RU" dirty="0" err="1"/>
              <a:t>отже</a:t>
            </a:r>
            <a:r>
              <a:rPr lang="ru-RU" dirty="0"/>
              <a:t>,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впливати</a:t>
            </a:r>
            <a:r>
              <a:rPr lang="ru-RU" dirty="0"/>
              <a:t> і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Область </a:t>
            </a:r>
            <a:r>
              <a:rPr lang="ru-RU" dirty="0" err="1"/>
              <a:t>біосфери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розширюється</a:t>
            </a:r>
            <a:r>
              <a:rPr lang="ru-RU" dirty="0"/>
              <a:t>;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науково-технічний</a:t>
            </a:r>
            <a:r>
              <a:rPr lang="ru-RU" dirty="0"/>
              <a:t> </a:t>
            </a:r>
            <a:r>
              <a:rPr lang="ru-RU" dirty="0" err="1"/>
              <a:t>прогрес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літаків</a:t>
            </a:r>
            <a:r>
              <a:rPr lang="ru-RU" dirty="0"/>
              <a:t>, ракет, </a:t>
            </a:r>
            <a:r>
              <a:rPr lang="ru-RU" dirty="0" err="1"/>
              <a:t>космічних</a:t>
            </a:r>
            <a:r>
              <a:rPr lang="ru-RU" dirty="0"/>
              <a:t> </a:t>
            </a:r>
            <a:r>
              <a:rPr lang="ru-RU" dirty="0" err="1"/>
              <a:t>кораблів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проникнення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в </a:t>
            </a:r>
            <a:r>
              <a:rPr lang="ru-RU" dirty="0" err="1"/>
              <a:t>земні</a:t>
            </a:r>
            <a:r>
              <a:rPr lang="ru-RU" dirty="0"/>
              <a:t> </a:t>
            </a:r>
            <a:r>
              <a:rPr lang="ru-RU" dirty="0" err="1"/>
              <a:t>надра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 </a:t>
            </a:r>
            <a:r>
              <a:rPr lang="ru-RU" dirty="0" err="1"/>
              <a:t>буріння</a:t>
            </a:r>
            <a:r>
              <a:rPr lang="ru-RU" dirty="0"/>
              <a:t> </a:t>
            </a:r>
            <a:r>
              <a:rPr lang="ru-RU" dirty="0" err="1"/>
              <a:t>глибинних</a:t>
            </a:r>
            <a:r>
              <a:rPr lang="ru-RU" dirty="0"/>
              <a:t> </a:t>
            </a:r>
            <a:r>
              <a:rPr lang="ru-RU" dirty="0" err="1"/>
              <a:t>свердловин</a:t>
            </a:r>
            <a:r>
              <a:rPr lang="ru-RU" dirty="0"/>
              <a:t>, аж до </a:t>
            </a:r>
            <a:r>
              <a:rPr lang="ru-RU" dirty="0" err="1"/>
              <a:t>мантії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. </a:t>
            </a:r>
            <a:r>
              <a:rPr lang="ru-RU" dirty="0" err="1"/>
              <a:t>Тепер</a:t>
            </a:r>
            <a:r>
              <a:rPr lang="ru-RU" dirty="0"/>
              <a:t> </a:t>
            </a:r>
            <a:r>
              <a:rPr lang="ru-RU" dirty="0" err="1"/>
              <a:t>біосфера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в себе </a:t>
            </a:r>
            <a:r>
              <a:rPr lang="ru-RU" dirty="0" err="1"/>
              <a:t>верхню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твердої</a:t>
            </a:r>
            <a:r>
              <a:rPr lang="ru-RU" dirty="0"/>
              <a:t> </a:t>
            </a:r>
            <a:r>
              <a:rPr lang="ru-RU" dirty="0" err="1"/>
              <a:t>земної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- </a:t>
            </a:r>
            <a:r>
              <a:rPr lang="ru-RU" dirty="0" err="1"/>
              <a:t>літосфери</a:t>
            </a:r>
            <a:r>
              <a:rPr lang="ru-RU" dirty="0"/>
              <a:t>, всю </a:t>
            </a:r>
            <a:r>
              <a:rPr lang="ru-RU" dirty="0" err="1"/>
              <a:t>гідросферу</a:t>
            </a:r>
            <a:r>
              <a:rPr lang="ru-RU" dirty="0"/>
              <a:t> і атмосферу аж до </a:t>
            </a:r>
            <a:r>
              <a:rPr lang="ru-RU" dirty="0" err="1"/>
              <a:t>стратосфери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50641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332656"/>
            <a:ext cx="7691192" cy="5040560"/>
          </a:xfrm>
        </p:spPr>
        <p:txBody>
          <a:bodyPr>
            <a:normAutofit/>
          </a:bodyPr>
          <a:lstStyle/>
          <a:p>
            <a:r>
              <a:rPr lang="ru-RU" dirty="0" err="1"/>
              <a:t>Основними</a:t>
            </a:r>
            <a:r>
              <a:rPr lang="ru-RU" dirty="0"/>
              <a:t>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атмосфери</a:t>
            </a:r>
            <a:r>
              <a:rPr lang="ru-RU" dirty="0"/>
              <a:t>, </a:t>
            </a:r>
            <a:r>
              <a:rPr lang="ru-RU" dirty="0" err="1"/>
              <a:t>водойм</a:t>
            </a:r>
            <a:r>
              <a:rPr lang="ru-RU" dirty="0"/>
              <a:t> і грунту є </a:t>
            </a:r>
            <a:r>
              <a:rPr lang="ru-RU" dirty="0" err="1"/>
              <a:t>шкідливі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хіміко-технологічних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+ Атмосфера </a:t>
            </a:r>
            <a:r>
              <a:rPr lang="ru-RU" dirty="0" err="1"/>
              <a:t>забруднюється</a:t>
            </a:r>
            <a:r>
              <a:rPr lang="ru-RU" dirty="0"/>
              <a:t> в </a:t>
            </a:r>
            <a:r>
              <a:rPr lang="ru-RU" dirty="0" err="1"/>
              <a:t>найбільшою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газами,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</a:t>
            </a:r>
            <a:r>
              <a:rPr lang="ru-RU" dirty="0" err="1"/>
              <a:t>сірки</a:t>
            </a:r>
            <a:r>
              <a:rPr lang="ru-RU" dirty="0"/>
              <a:t>, особливо </a:t>
            </a:r>
            <a:r>
              <a:rPr lang="ru-RU" dirty="0" err="1"/>
              <a:t>діоксид</a:t>
            </a:r>
            <a:r>
              <a:rPr lang="ru-RU" dirty="0"/>
              <a:t> </a:t>
            </a:r>
            <a:r>
              <a:rPr lang="ru-RU" dirty="0" err="1"/>
              <a:t>сірки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в </a:t>
            </a:r>
            <a:r>
              <a:rPr lang="ru-RU" dirty="0" err="1"/>
              <a:t>димових</a:t>
            </a:r>
            <a:r>
              <a:rPr lang="ru-RU" dirty="0"/>
              <a:t> газах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спалювання</a:t>
            </a:r>
            <a:r>
              <a:rPr lang="ru-RU" dirty="0"/>
              <a:t> </a:t>
            </a:r>
            <a:r>
              <a:rPr lang="ru-RU" dirty="0" err="1"/>
              <a:t>сірчистого</a:t>
            </a:r>
            <a:r>
              <a:rPr lang="ru-RU" dirty="0"/>
              <a:t> </a:t>
            </a:r>
            <a:r>
              <a:rPr lang="ru-RU" dirty="0" err="1"/>
              <a:t>вугілля</a:t>
            </a:r>
            <a:r>
              <a:rPr lang="ru-RU" dirty="0"/>
              <a:t> і мазуту, а </a:t>
            </a:r>
            <a:r>
              <a:rPr lang="ru-RU" dirty="0" err="1"/>
              <a:t>також</a:t>
            </a:r>
            <a:r>
              <a:rPr lang="ru-RU" dirty="0"/>
              <a:t> в газах </a:t>
            </a:r>
            <a:r>
              <a:rPr lang="ru-RU" dirty="0" err="1"/>
              <a:t>кольорової</a:t>
            </a:r>
            <a:r>
              <a:rPr lang="ru-RU" dirty="0"/>
              <a:t> </a:t>
            </a:r>
            <a:r>
              <a:rPr lang="ru-RU" dirty="0" err="1"/>
              <a:t>металургії</a:t>
            </a:r>
            <a:r>
              <a:rPr lang="ru-RU" dirty="0"/>
              <a:t>, </a:t>
            </a:r>
            <a:r>
              <a:rPr lang="ru-RU" dirty="0" err="1" smtClean="0"/>
              <a:t>содорегенераційних</a:t>
            </a:r>
            <a:r>
              <a:rPr lang="ru-RU" dirty="0" smtClean="0"/>
              <a:t> </a:t>
            </a:r>
            <a:r>
              <a:rPr lang="ru-RU" dirty="0" err="1"/>
              <a:t>котлоагрегатів</a:t>
            </a:r>
            <a:r>
              <a:rPr lang="ru-RU" dirty="0"/>
              <a:t> (СРКА) </a:t>
            </a:r>
            <a:r>
              <a:rPr lang="ru-RU" dirty="0" err="1"/>
              <a:t>сульфатноцеллюлозного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 і ряду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виробництв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споживають</a:t>
            </a:r>
            <a:r>
              <a:rPr lang="ru-RU" dirty="0"/>
              <a:t> </a:t>
            </a:r>
            <a:r>
              <a:rPr lang="ru-RU" dirty="0" err="1"/>
              <a:t>сірку</a:t>
            </a:r>
            <a:r>
              <a:rPr lang="ru-RU" dirty="0"/>
              <a:t>, </a:t>
            </a:r>
            <a:r>
              <a:rPr lang="ru-RU" dirty="0" err="1"/>
              <a:t>сірчану</a:t>
            </a:r>
            <a:r>
              <a:rPr lang="ru-RU" dirty="0"/>
              <a:t> кислоту і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похідні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45935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76672"/>
            <a:ext cx="9144000" cy="16664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Атмосферне</a:t>
            </a:r>
            <a:r>
              <a:rPr lang="ru-RU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гігієнічне</a:t>
            </a:r>
            <a:r>
              <a:rPr lang="ru-RU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653136"/>
            <a:ext cx="7854696" cy="2204864"/>
          </a:xfrm>
        </p:spPr>
        <p:txBody>
          <a:bodyPr>
            <a:noAutofit/>
          </a:bodyPr>
          <a:lstStyle/>
          <a:p>
            <a:pPr algn="just"/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одним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складових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той же час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компонент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повітряного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яке, в свою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чергу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розглядати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атмосфери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формується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певній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ділянці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регіоні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земної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204865"/>
            <a:ext cx="7848872" cy="2520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105400"/>
            <a:ext cx="9144000" cy="1752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Природний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 атмосферного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постійний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мало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вагова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газів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складу.</a:t>
            </a:r>
          </a:p>
          <a:p>
            <a:pPr algn="ctr"/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спокою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людині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8-9 л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хвилину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500л в годину, 13000л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(15кг) на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" y="0"/>
          <a:ext cx="91440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51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Название газа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 по объему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 по весу</a:t>
                      </a:r>
                    </a:p>
                  </a:txBody>
                  <a:tcPr marL="68580" marR="68580" marT="0" marB="0"/>
                </a:tc>
              </a:tr>
              <a:tr h="51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Азот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78,08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75,5</a:t>
                      </a:r>
                    </a:p>
                  </a:txBody>
                  <a:tcPr marL="68580" marR="68580" marT="0" marB="0"/>
                </a:tc>
              </a:tr>
              <a:tr h="51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Кислород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20,90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23,1</a:t>
                      </a:r>
                    </a:p>
                  </a:txBody>
                  <a:tcPr marL="68580" marR="68580" marT="0" marB="0"/>
                </a:tc>
              </a:tr>
              <a:tr h="51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Диоксид углерода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0,046</a:t>
                      </a:r>
                    </a:p>
                  </a:txBody>
                  <a:tcPr marL="68580" marR="68580" marT="0" marB="0"/>
                </a:tc>
              </a:tr>
              <a:tr h="51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Аргон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0,9325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1,285</a:t>
                      </a:r>
                    </a:p>
                  </a:txBody>
                  <a:tcPr marL="68580" marR="68580" marT="0" marB="0"/>
                </a:tc>
              </a:tr>
              <a:tr h="51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Неон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0,0012</a:t>
                      </a:r>
                    </a:p>
                  </a:txBody>
                  <a:tcPr marL="68580" marR="68580" marT="0" marB="0"/>
                </a:tc>
              </a:tr>
              <a:tr h="51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Гелий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0,00007</a:t>
                      </a:r>
                    </a:p>
                  </a:txBody>
                  <a:tcPr marL="68580" marR="68580" marT="0" marB="0"/>
                </a:tc>
              </a:tr>
              <a:tr h="51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Криптон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0,000108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0,0003</a:t>
                      </a:r>
                    </a:p>
                  </a:txBody>
                  <a:tcPr marL="68580" marR="68580" marT="0" marB="0"/>
                </a:tc>
              </a:tr>
              <a:tr h="51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Водород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0,00005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  <a:tr h="510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Ксенон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0,000008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0,00004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Природній</a:t>
            </a:r>
            <a:r>
              <a:rPr lang="ru-RU" sz="32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32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склад </a:t>
            </a:r>
            <a:r>
              <a:rPr lang="ru-RU" sz="3200" dirty="0" err="1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атмосфери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844824"/>
            <a:ext cx="8568952" cy="4374818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Азот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елемент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становить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основну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атмосфери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тварин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азот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засвоює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Хімічно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вельми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інертний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реагує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комплексними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сполуками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перехідних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металів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Азот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служить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джерелом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промислового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азоту,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йде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синтез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аміаку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інертним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середовищем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багатьох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технологічних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Окис азоту (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NO)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напівпродукт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азотної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N2O) -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Рауш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-наркозу в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медицині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звеселяючий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газ).</a:t>
            </a:r>
          </a:p>
          <a:p>
            <a:pPr algn="just"/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692696"/>
            <a:ext cx="6048672" cy="2016224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КИСЕНЬ.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Вважається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хімічно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активним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фтору)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неметалом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З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більшістю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взаємодіє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окислення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з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виділенням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енергії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6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980728"/>
            <a:ext cx="1603683" cy="15121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2780928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біологічною значущістю кисень є основною складовою частиною повітря. Його кількість, незважаючи на величезні витрати на процеси окислення, горіння палива та інших органічних субстратів, практично повністю відновлюється рослинами завдяки фотосинтезу.</a:t>
            </a:r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437112"/>
            <a:ext cx="8496944" cy="2160240"/>
          </a:xfrm>
        </p:spPr>
        <p:txBody>
          <a:bodyPr>
            <a:noAutofit/>
          </a:bodyPr>
          <a:lstStyle/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Діоксид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вуглецю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Єдиний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природний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компонент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атмосфери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складну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структуру.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Незважаючи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незначну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атмосфері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(0.03%),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грає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найважливішу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біологічну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гігієнічну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екологічну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роль.</a:t>
            </a:r>
          </a:p>
        </p:txBody>
      </p:sp>
      <p:pic>
        <p:nvPicPr>
          <p:cNvPr id="4" name="Рисунок 3" descr="74.jpg"/>
          <p:cNvPicPr>
            <a:picLocks noChangeAspect="1"/>
          </p:cNvPicPr>
          <p:nvPr/>
        </p:nvPicPr>
        <p:blipFill>
          <a:blip r:embed="rId2" cstate="print"/>
          <a:srcRect r="5000"/>
          <a:stretch>
            <a:fillRect/>
          </a:stretch>
        </p:blipFill>
        <p:spPr>
          <a:xfrm>
            <a:off x="323528" y="240138"/>
            <a:ext cx="8424936" cy="4124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52736"/>
            <a:ext cx="9144000" cy="1142984"/>
          </a:xfrm>
        </p:spPr>
        <p:txBody>
          <a:bodyPr>
            <a:normAutofit/>
          </a:bodyPr>
          <a:lstStyle/>
          <a:p>
            <a:pPr algn="ctr"/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Фізичні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повітряного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середовища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420888"/>
            <a:ext cx="8280920" cy="4437112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фізичних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належать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барометричний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температура,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вологість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швидкість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руху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іонізація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атмосферна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електрика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радіація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Барометричний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Повітряна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оболонка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оточує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Землю (атмосфера),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певну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надає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земній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рівний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моря 1,033кг на 1см2.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ртутного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стовпа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760 мм на 1см2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0 0С,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10,3 м вод. Ст.,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нормальним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атмосферним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-18812"/>
            <a:ext cx="8496944" cy="3703796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684984"/>
            <a:ext cx="8892480" cy="3173016"/>
          </a:xfrm>
        </p:spPr>
        <p:txBody>
          <a:bodyPr>
            <a:noAutofit/>
          </a:bodyPr>
          <a:lstStyle/>
          <a:p>
            <a:pPr algn="just"/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фізичних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температура є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важливим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фактором, як правило,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визначальним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тепловий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Вона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впливає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приплив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на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віддачу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тепла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людиною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конвекції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Тепловіддача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конвекцією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пропорційна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різниці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температур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теплопровідності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теплоємності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водяної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пари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крапельно-рідкої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075240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95" y="548680"/>
            <a:ext cx="8220405" cy="6165304"/>
          </a:xfrm>
        </p:spPr>
      </p:pic>
    </p:spTree>
    <p:extLst>
      <p:ext uri="{BB962C8B-B14F-4D97-AF65-F5344CB8AC3E}">
        <p14:creationId xmlns:p14="http://schemas.microsoft.com/office/powerpoint/2010/main" val="3622966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797152"/>
            <a:ext cx="8496944" cy="1829858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Вологість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Для характеристики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вологості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користуються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поняттями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пружність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водяної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пари, абсолютна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вологість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фізіологічна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відносна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вологість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дефіцит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насичення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точка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роси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424936" cy="44889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311" y="116632"/>
            <a:ext cx="8585489" cy="4320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1" y="692696"/>
            <a:ext cx="8807705" cy="5647099"/>
          </a:xfrm>
        </p:spPr>
      </p:pic>
    </p:spTree>
    <p:extLst>
      <p:ext uri="{BB962C8B-B14F-4D97-AF65-F5344CB8AC3E}">
        <p14:creationId xmlns:p14="http://schemas.microsoft.com/office/powerpoint/2010/main" val="41492815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24744"/>
            <a:ext cx="9144000" cy="5948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БІОЛОГІЧНІ ФАКТОРИ ПОВІТРЯНОГО СЕРЕДОВИЩА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564904"/>
            <a:ext cx="8424936" cy="3940490"/>
          </a:xfrm>
        </p:spPr>
        <p:txBody>
          <a:bodyPr>
            <a:noAutofit/>
          </a:bodyPr>
          <a:lstStyle/>
          <a:p>
            <a:pPr algn="just"/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Біологічні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повітряного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обумовлюються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присутністю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біологічних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об'єктів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включають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мікроорганізмів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бактерії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гриби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віруси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рикетсії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актиноміцети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найпростіші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макроорганізмів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тварини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життєдіяльності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тканин.</a:t>
            </a:r>
          </a:p>
          <a:p>
            <a:pPr algn="just"/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призвести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наслідків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стану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носійства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інтоксикацій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сенсибілізації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травм.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537520"/>
            <a:ext cx="8496944" cy="4320480"/>
          </a:xfrm>
        </p:spPr>
        <p:txBody>
          <a:bodyPr>
            <a:normAutofit/>
          </a:bodyPr>
          <a:lstStyle/>
          <a:p>
            <a:pPr algn="just"/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попередження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шкідливого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біологічних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вказати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профілактичних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передбачають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працюючих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патогенними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організмами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специфічного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активного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пасивного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імунітету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До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додаються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неспецифічні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нормування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лікувально-профілактичне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харчування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додаткова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відпустка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скорочений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робочий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день, і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пільги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військовослужбовців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пільги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вводяться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відповідними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відомчими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офіційними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документами.</a:t>
            </a:r>
          </a:p>
        </p:txBody>
      </p:sp>
      <p:pic>
        <p:nvPicPr>
          <p:cNvPr id="5" name="Рисунок 4" descr="6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640960" cy="22322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1268760"/>
            <a:ext cx="3744416" cy="525658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Ефективна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температура (ЕТ).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Тепловий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дією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температури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вологості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швидкості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руху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виражається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єдиному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показнику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так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званій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ефективній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04664"/>
            <a:ext cx="4680520" cy="6120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362456"/>
          </a:xfrm>
        </p:spPr>
        <p:txBody>
          <a:bodyPr/>
          <a:lstStyle/>
          <a:p>
            <a:pPr algn="ctr"/>
            <a:r>
              <a:rPr lang="uk-UA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6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kafedragigiieni_nametag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060848"/>
            <a:ext cx="5805264" cy="4149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1543</TotalTime>
  <Words>3041</Words>
  <Application>Microsoft Office PowerPoint</Application>
  <PresentationFormat>Экран (4:3)</PresentationFormat>
  <Paragraphs>126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3" baseType="lpstr">
      <vt:lpstr>Calibri</vt:lpstr>
      <vt:lpstr>Constantia</vt:lpstr>
      <vt:lpstr>Times New Roman</vt:lpstr>
      <vt:lpstr>Wingdings 2</vt:lpstr>
      <vt:lpstr>Поток</vt:lpstr>
      <vt:lpstr>Гігієна як наука. Екологія як наука. Навколишнє середовище і здоров'я людини. Біосфера і її гігієнічне значення. Біоетичні аспекти і питання біобезпеки денатурації біосфери.</vt:lpstr>
      <vt:lpstr> Профілактична медицина на сучасному етапі розвитку медицини є її невід'ємною частиною, яка стосується професійної діяльності лікарів будь-якої спеціальності. Сучасне нормативно-правове поле, в якому діє українська медицина, базується на Конституції України і складається з Основ законодавства України про охорону здоров'я.</vt:lpstr>
      <vt:lpstr>  </vt:lpstr>
      <vt:lpstr>Гігієна - (від грецького hyhienos-здоровий) В.І. Даль охарактеризував гігієну як «мистецтво або знання зберігати здоров'я, охороняти його від шкоди». За визначенням В.І. Даля, фахівцем, який володіє мистецтвом збереження здоров'я практично здорових людей, є лікар-профілактик, лікар-гігієніст або санітарний лікар. </vt:lpstr>
      <vt:lpstr>АСКЛЕПІЙ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 основних задач гігієни відносяться:  - наукова розробка основ проведення попереджувального і поточного санітарного нагляду,  - розробка санітарного законодавства, гігієнічних нормативів та медичних критеріїв безпеки,  -  обгрунтування санітарних заходів щодо оздоровлення місць, умов праці та відпочинку людини, охорони здоров'я дітей і підлітків,  - санітарно-епідеміологічна експертиза об'єктів, які можуть завдати шкоди здоров'ю людини (встановлення якості продуктів і предметів побутового призначення, виробничого середовища та відпочинку, нормативно-технологічної документації). </vt:lpstr>
      <vt:lpstr>Практичне застосування обґрунтованих гігієнічною наукою нормативів, правил і рекомендацій, спрямованих на поліпшення умов праці, побуту, відпочинку, харчування, з метою зміцнення і збереження здоров'я населення, це-санітарія (від латин. Sanitas-здоров'я). Санітарія на відміну від гігієни - це елемент практичної діяльності всього людства. Виконавцями санітарії є все населення, а контроль за його старанним виконанням і дотриманням вимог гігієни в нашій державі покладено на санітарно-епідеміологічну службу України, в інших країнах - на аналогічні державні та громадські інституції.</vt:lpstr>
      <vt:lpstr>Ще однією з основних складових профілактичної медицини, яка бере початок з гігієни, є  епідеміологія. Епідеміологія (грец. Epidemiologia; від epidemia - масове захворювання і logos - наука) - наука про причини і закони масового розповсюдження інфекційних захворювань, методи їх профілактики і ліквідації.. </vt:lpstr>
      <vt:lpstr>Профілактика - в медицині, система заходів, для попередження захворювань, збереження здоров'я і продовження життя людини.</vt:lpstr>
      <vt:lpstr>Розробка і впровадження дієвих профілактичних заходів щодо попередження виникнення захворювань вимагає правильного розуміння законів пов'язаності соціальних, природних і біологічних умов і їх впливу на здоров'я, в основі яких лежить вчення про єдність і взаємодію людського організму і навколишнього середовища. </vt:lpstr>
      <vt:lpstr>Повно цей взаємний вплив відображено у п`ятьох законах гігієни, сформульованих Є. Г. Гончаруком і співавторами у підручнику «Загальна гігієна» (1995).</vt:lpstr>
      <vt:lpstr>До завдань гігієни відноситься також впровадження гігієнічних нормативів, правил та рекомендацій у практику як системи охорони здоров`я, так і в інші галузі діяльності людини.  Важливим завданням є одночасний контроль за проведенням і ефективністю цих заходів, а також прогнозування санітарної ситуації.</vt:lpstr>
      <vt:lpstr>Предметом гігієни є не тільки встановлення закономірностей впливу факторів навколишнього середовища на здоров`я людини з метою подальшої розробки заходів, направлених на оздоровлення навколишнього середовища, але і наукове обгрунтування (гігієнічне нормування) шкідливих і небезпечних факторів.</vt:lpstr>
      <vt:lpstr>Методи досліджень у гігієні </vt:lpstr>
      <vt:lpstr>Фізичні методи використовуються для визначення таких параметрів навколишнього середовища, як температура, вологість, рух повітря, барометричний тиск повітря, для вимірювання параметрів атмосферного електричного струму, сонячної радіації, шуму і вібрації, радіоактивного випромінювання, з використанням відповідної вимірюючої апаратури. Хімічні методи використовують для визначення хімічного складу повітря, води, грунту, харчових продуктів, а також визначення домішок у вигляді хімічних речовин, які забруднюють ці об`єкти досліджень. </vt:lpstr>
      <vt:lpstr>До фізико-хімічних методів відносяться: визначення фізичних і хімічних параметрів за допомогою полярографії, хроматографії, калориметрії, спектрографії. Біологічні методи застосовують у випадку проведення лабораторних експериментів і досліджень з використанням різноманітних організмів і тварин. До біологічних методів досліджень відносяться токсиколого-гігієнічні, мікробіологічні, паразитологічні, ентомологічні, вірусологічні методи. </vt:lpstr>
      <vt:lpstr>З метою розробки гігієнічних регламентів і визначення якісної і кількісної характеристик навколишнього середовища, а також виявлення його впливу на організм, використовують гігієнічний експеримент. </vt:lpstr>
      <vt:lpstr> Важливим є також метод санітарно-епідеміологічної експертизи, яку проводять лікарі-гігієністи та епідеміологи за  визначенням відповідності об`єкту існуючим вимогам санітарного законодавства України і встановлених нових медичних критеріїв безпеки по досліджуваним об`єктам. Санітарно-епідеміологічній експертизі підлягають : питна вода, харчові продукти, обладнання, одяг, різноманітні підприємства, житлові будинки, учбові заклади і різноманітні проекти планування, нормативно-технічна документація. </vt:lpstr>
      <vt:lpstr>Метод санітарної освіти, гігієнічного виховання та навчання являє собою: виховання і навчання населення, в першу чергу декретованих контингентів (працівники харчової промисловості і торгівлі, перукарі, робітники, які працюють у шкідливих і небезпечних умовах праці), основ виробничої санітарії та здорового способу життя, правил профілактики захворювань; формування загальногігієнічної і санітарної грамотності населення.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БІОЕТИЧНІ АСПЕКТИ ДЕНАТУРАЦІЇ БІОСФЕРИ</vt:lpstr>
      <vt:lpstr>Презентация PowerPoint</vt:lpstr>
      <vt:lpstr>Презентация PowerPoint</vt:lpstr>
      <vt:lpstr>Атмосферне повітря і його гігієнічне значення.</vt:lpstr>
      <vt:lpstr>Презентация PowerPoint</vt:lpstr>
      <vt:lpstr>Природній хімічний склад атмосфери </vt:lpstr>
      <vt:lpstr>Презентация PowerPoint</vt:lpstr>
      <vt:lpstr>Презентация PowerPoint</vt:lpstr>
      <vt:lpstr>Фізичні властивості повітряного середовища</vt:lpstr>
      <vt:lpstr>Презентация PowerPoint</vt:lpstr>
      <vt:lpstr>Презентация PowerPoint</vt:lpstr>
      <vt:lpstr>Презентация PowerPoint</vt:lpstr>
      <vt:lpstr>Презентация PowerPoint</vt:lpstr>
      <vt:lpstr>БІОЛОГІЧНІ ФАКТОРИ ПОВІТРЯНОГО СЕРЕДОВИЩА</vt:lpstr>
      <vt:lpstr>Презентация PowerPoint</vt:lpstr>
      <vt:lpstr>Презентация PowerPoint</vt:lpstr>
      <vt:lpstr>Дякую за увагу!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UserXP</dc:creator>
  <cp:lastModifiedBy>Света</cp:lastModifiedBy>
  <cp:revision>39</cp:revision>
  <dcterms:created xsi:type="dcterms:W3CDTF">2014-08-28T17:41:32Z</dcterms:created>
  <dcterms:modified xsi:type="dcterms:W3CDTF">2021-10-12T05:49:34Z</dcterms:modified>
</cp:coreProperties>
</file>