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7"/>
  </p:notesMasterIdLst>
  <p:sldIdLst>
    <p:sldId id="258" r:id="rId2"/>
    <p:sldId id="285" r:id="rId3"/>
    <p:sldId id="286" r:id="rId4"/>
    <p:sldId id="296" r:id="rId5"/>
    <p:sldId id="287" r:id="rId6"/>
    <p:sldId id="297" r:id="rId7"/>
    <p:sldId id="288" r:id="rId8"/>
    <p:sldId id="298" r:id="rId9"/>
    <p:sldId id="289" r:id="rId10"/>
    <p:sldId id="299" r:id="rId11"/>
    <p:sldId id="290" r:id="rId12"/>
    <p:sldId id="291" r:id="rId13"/>
    <p:sldId id="300" r:id="rId14"/>
    <p:sldId id="292" r:id="rId15"/>
    <p:sldId id="293" r:id="rId16"/>
    <p:sldId id="294" r:id="rId17"/>
    <p:sldId id="295" r:id="rId18"/>
    <p:sldId id="260" r:id="rId19"/>
    <p:sldId id="301" r:id="rId20"/>
    <p:sldId id="261" r:id="rId21"/>
    <p:sldId id="262" r:id="rId22"/>
    <p:sldId id="263" r:id="rId23"/>
    <p:sldId id="264" r:id="rId24"/>
    <p:sldId id="265" r:id="rId25"/>
    <p:sldId id="302" r:id="rId26"/>
    <p:sldId id="266" r:id="rId27"/>
    <p:sldId id="267" r:id="rId28"/>
    <p:sldId id="303" r:id="rId29"/>
    <p:sldId id="268" r:id="rId30"/>
    <p:sldId id="282" r:id="rId31"/>
    <p:sldId id="283" r:id="rId32"/>
    <p:sldId id="284" r:id="rId33"/>
    <p:sldId id="269" r:id="rId34"/>
    <p:sldId id="270" r:id="rId35"/>
    <p:sldId id="271" r:id="rId36"/>
    <p:sldId id="272" r:id="rId37"/>
    <p:sldId id="273" r:id="rId38"/>
    <p:sldId id="274" r:id="rId39"/>
    <p:sldId id="275" r:id="rId40"/>
    <p:sldId id="276" r:id="rId41"/>
    <p:sldId id="277" r:id="rId42"/>
    <p:sldId id="278" r:id="rId43"/>
    <p:sldId id="279" r:id="rId44"/>
    <p:sldId id="280" r:id="rId45"/>
    <p:sldId id="281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51750-309B-438C-8548-CAE196B1A91A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E52C8-4537-43FF-BC3B-FC6D2C1858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403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E52C8-4537-43FF-BC3B-FC6D2C1858C0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951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19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57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862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66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30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90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02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05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060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49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48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834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683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279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0063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"/>
            <a:ext cx="8298298" cy="2420888"/>
          </a:xfrm>
        </p:spPr>
        <p:txBody>
          <a:bodyPr>
            <a:noAutofit/>
          </a:bodyPr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Гігієнічне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значення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сонячної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радіації</a:t>
            </a:r>
            <a:r>
              <a:rPr lang="ru-RU" sz="3600" dirty="0">
                <a:solidFill>
                  <a:srgbClr val="FFFF00"/>
                </a:solidFill>
              </a:rPr>
              <a:t>, </a:t>
            </a:r>
            <a:r>
              <a:rPr lang="ru-RU" sz="3600" dirty="0" err="1">
                <a:solidFill>
                  <a:srgbClr val="FFFF00"/>
                </a:solidFill>
              </a:rPr>
              <a:t>клімату</a:t>
            </a:r>
            <a:r>
              <a:rPr lang="ru-RU" sz="3600" dirty="0">
                <a:solidFill>
                  <a:srgbClr val="FFFF00"/>
                </a:solidFill>
              </a:rPr>
              <a:t>, погоди. </a:t>
            </a:r>
            <a:r>
              <a:rPr lang="ru-RU" sz="3600" dirty="0" err="1">
                <a:solidFill>
                  <a:srgbClr val="FFFF00"/>
                </a:solidFill>
              </a:rPr>
              <a:t>Акліматизація</a:t>
            </a:r>
            <a:r>
              <a:rPr lang="ru-RU" sz="3600" dirty="0">
                <a:solidFill>
                  <a:srgbClr val="FFFF00"/>
                </a:solidFill>
              </a:rPr>
              <a:t>, </a:t>
            </a:r>
            <a:r>
              <a:rPr lang="ru-RU" sz="3600" dirty="0" err="1">
                <a:solidFill>
                  <a:srgbClr val="FFFF00"/>
                </a:solidFill>
              </a:rPr>
              <a:t>профілактика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метеотропних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реакцій</a:t>
            </a:r>
            <a:r>
              <a:rPr lang="ru-RU" sz="3600" dirty="0" smtClean="0">
                <a:solidFill>
                  <a:srgbClr val="FFFF00"/>
                </a:solidFill>
              </a:rPr>
              <a:t>.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229200"/>
            <a:ext cx="6732240" cy="162880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FFFF00"/>
                </a:solidFill>
              </a:rPr>
              <a:t>Лектор: </a:t>
            </a:r>
            <a:r>
              <a:rPr lang="ru-RU" b="1" dirty="0" err="1" smtClean="0">
                <a:solidFill>
                  <a:srgbClr val="FFFF00"/>
                </a:solidFill>
              </a:rPr>
              <a:t>Завідувач</a:t>
            </a:r>
            <a:r>
              <a:rPr lang="ru-RU" b="1" dirty="0" smtClean="0">
                <a:solidFill>
                  <a:srgbClr val="FFFF00"/>
                </a:solidFill>
              </a:rPr>
              <a:t> кафедрою </a:t>
            </a:r>
            <a:r>
              <a:rPr lang="ru-RU" b="1" dirty="0" err="1" smtClean="0">
                <a:solidFill>
                  <a:srgbClr val="FFFF00"/>
                </a:solidFill>
              </a:rPr>
              <a:t>Гігієни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медичної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екології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l"/>
            <a:r>
              <a:rPr lang="ru-RU" b="1" dirty="0" err="1" smtClean="0">
                <a:solidFill>
                  <a:srgbClr val="FFFF00"/>
                </a:solidFill>
              </a:rPr>
              <a:t>Д.мед.н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професор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Бабієнко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Володимир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Володимирович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47" y="2204864"/>
            <a:ext cx="4885476" cy="24982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8367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err="1" smtClean="0"/>
              <a:t>Гігієнічне</a:t>
            </a:r>
            <a:r>
              <a:rPr lang="ru-RU" sz="4000" dirty="0" smtClean="0"/>
              <a:t> </a:t>
            </a:r>
            <a:r>
              <a:rPr lang="ru-RU" sz="4000" dirty="0" err="1" smtClean="0"/>
              <a:t>значення</a:t>
            </a:r>
            <a:r>
              <a:rPr lang="ru-RU" sz="4000" dirty="0" smtClean="0"/>
              <a:t> </a:t>
            </a:r>
            <a:r>
              <a:rPr lang="ru-RU" sz="4000" dirty="0" err="1" smtClean="0"/>
              <a:t>сонячної</a:t>
            </a:r>
            <a:r>
              <a:rPr lang="ru-RU" sz="4000" dirty="0" smtClean="0"/>
              <a:t> </a:t>
            </a:r>
            <a:r>
              <a:rPr lang="ru-RU" sz="4000" dirty="0" err="1" smtClean="0"/>
              <a:t>радіації</a:t>
            </a: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764705"/>
            <a:ext cx="5076056" cy="4176463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«</a:t>
            </a:r>
            <a:r>
              <a:rPr lang="ru-RU" b="1" dirty="0" err="1">
                <a:solidFill>
                  <a:srgbClr val="FFFF00"/>
                </a:solidFill>
              </a:rPr>
              <a:t>Огляд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фізичних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хімічних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властивостей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життя</a:t>
            </a:r>
            <a:r>
              <a:rPr lang="ru-RU" b="1" dirty="0">
                <a:solidFill>
                  <a:srgbClr val="FFFF00"/>
                </a:solidFill>
              </a:rPr>
              <a:t> повинен </a:t>
            </a:r>
            <a:r>
              <a:rPr lang="ru-RU" b="1" dirty="0" err="1">
                <a:solidFill>
                  <a:srgbClr val="FFFF00"/>
                </a:solidFill>
              </a:rPr>
              <a:t>починатися</a:t>
            </a:r>
            <a:r>
              <a:rPr lang="ru-RU" b="1" dirty="0">
                <a:solidFill>
                  <a:srgbClr val="FFFF00"/>
                </a:solidFill>
              </a:rPr>
              <a:t> не з </a:t>
            </a:r>
            <a:r>
              <a:rPr lang="ru-RU" b="1" dirty="0" err="1">
                <a:solidFill>
                  <a:srgbClr val="FFFF00"/>
                </a:solidFill>
              </a:rPr>
              <a:t>Землі</a:t>
            </a:r>
            <a:r>
              <a:rPr lang="ru-RU" b="1" dirty="0">
                <a:solidFill>
                  <a:srgbClr val="FFFF00"/>
                </a:solidFill>
              </a:rPr>
              <a:t>, а з </a:t>
            </a:r>
            <a:r>
              <a:rPr lang="ru-RU" b="1" dirty="0" err="1">
                <a:solidFill>
                  <a:srgbClr val="FFFF00"/>
                </a:solidFill>
              </a:rPr>
              <a:t>Сонця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точніше</a:t>
            </a:r>
            <a:r>
              <a:rPr lang="ru-RU" b="1" dirty="0">
                <a:solidFill>
                  <a:srgbClr val="FFFF00"/>
                </a:solidFill>
              </a:rPr>
              <a:t> з самого </a:t>
            </a:r>
            <a:r>
              <a:rPr lang="ru-RU" b="1" dirty="0" err="1">
                <a:solidFill>
                  <a:srgbClr val="FFFF00"/>
                </a:solidFill>
              </a:rPr>
              <a:t>його</a:t>
            </a:r>
            <a:r>
              <a:rPr lang="ru-RU" b="1" dirty="0">
                <a:solidFill>
                  <a:srgbClr val="FFFF00"/>
                </a:solidFill>
              </a:rPr>
              <a:t> центру. </a:t>
            </a:r>
            <a:r>
              <a:rPr lang="ru-RU" b="1" dirty="0" err="1">
                <a:solidFill>
                  <a:srgbClr val="FFFF00"/>
                </a:solidFill>
              </a:rPr>
              <a:t>Саме</a:t>
            </a:r>
            <a:r>
              <a:rPr lang="ru-RU" b="1" dirty="0">
                <a:solidFill>
                  <a:srgbClr val="FFFF00"/>
                </a:solidFill>
              </a:rPr>
              <a:t> тут </a:t>
            </a:r>
            <a:r>
              <a:rPr lang="ru-RU" b="1" dirty="0" err="1">
                <a:solidFill>
                  <a:srgbClr val="FFFF00"/>
                </a:solidFill>
              </a:rPr>
              <a:t>знаходиться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джерело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енергії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smtClean="0">
                <a:solidFill>
                  <a:srgbClr val="FFFF00"/>
                </a:solidFill>
              </a:rPr>
              <a:t>яку </a:t>
            </a:r>
            <a:r>
              <a:rPr lang="ru-RU" b="1" dirty="0" err="1">
                <a:solidFill>
                  <a:srgbClr val="FFFF00"/>
                </a:solidFill>
              </a:rPr>
              <a:t>Сонце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випромінює</a:t>
            </a:r>
            <a:r>
              <a:rPr lang="ru-RU" b="1" dirty="0">
                <a:solidFill>
                  <a:srgbClr val="FFFF00"/>
                </a:solidFill>
              </a:rPr>
              <a:t> у </a:t>
            </a:r>
            <a:r>
              <a:rPr lang="ru-RU" b="1" dirty="0" err="1">
                <a:solidFill>
                  <a:srgbClr val="FFFF00"/>
                </a:solidFill>
              </a:rPr>
              <a:t>вигляді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світла</a:t>
            </a:r>
            <a:r>
              <a:rPr lang="ru-RU" b="1" dirty="0">
                <a:solidFill>
                  <a:srgbClr val="FFFF00"/>
                </a:solidFill>
              </a:rPr>
              <a:t> і тепла ».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Овенден</a:t>
            </a:r>
            <a:r>
              <a:rPr lang="ru-RU" b="1" dirty="0" smtClean="0">
                <a:solidFill>
                  <a:schemeClr val="bg1"/>
                </a:solidFill>
              </a:rPr>
              <a:t> М. </a:t>
            </a:r>
            <a:r>
              <a:rPr lang="ru-RU" b="1" dirty="0" err="1" smtClean="0">
                <a:solidFill>
                  <a:schemeClr val="bg1"/>
                </a:solidFill>
              </a:rPr>
              <a:t>Життя</a:t>
            </a:r>
            <a:r>
              <a:rPr lang="ru-RU" b="1" dirty="0" smtClean="0">
                <a:solidFill>
                  <a:schemeClr val="bg1"/>
                </a:solidFill>
              </a:rPr>
              <a:t> у </a:t>
            </a:r>
            <a:r>
              <a:rPr lang="ru-RU" b="1" dirty="0" err="1" smtClean="0">
                <a:solidFill>
                  <a:schemeClr val="bg1"/>
                </a:solidFill>
              </a:rPr>
              <a:t>Всесвіті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/>
            <a:endParaRPr lang="ru-RU" b="1" dirty="0" smtClean="0">
              <a:solidFill>
                <a:srgbClr val="00B050"/>
              </a:solidFill>
            </a:endParaRPr>
          </a:p>
          <a:p>
            <a:pPr algn="ctr"/>
            <a:r>
              <a:rPr lang="ru-RU" b="1" dirty="0" err="1"/>
              <a:t>Природні</a:t>
            </a:r>
            <a:r>
              <a:rPr lang="ru-RU" b="1" dirty="0"/>
              <a:t> </a:t>
            </a:r>
            <a:r>
              <a:rPr lang="ru-RU" b="1" dirty="0" err="1"/>
              <a:t>чинники</a:t>
            </a:r>
            <a:r>
              <a:rPr lang="ru-RU" b="1" dirty="0"/>
              <a:t> «</a:t>
            </a:r>
            <a:r>
              <a:rPr lang="ru-RU" b="1" dirty="0" err="1"/>
              <a:t>Сонячне</a:t>
            </a:r>
            <a:r>
              <a:rPr lang="ru-RU" b="1" dirty="0"/>
              <a:t> </a:t>
            </a:r>
            <a:r>
              <a:rPr lang="ru-RU" b="1" dirty="0" err="1"/>
              <a:t>випромінювання</a:t>
            </a:r>
            <a:r>
              <a:rPr lang="ru-RU" b="1" dirty="0"/>
              <a:t>, погода, </a:t>
            </a:r>
            <a:r>
              <a:rPr lang="ru-RU" b="1" dirty="0" err="1"/>
              <a:t>клімат</a:t>
            </a:r>
            <a:r>
              <a:rPr lang="ru-RU" b="1" dirty="0"/>
              <a:t>», в </a:t>
            </a:r>
            <a:r>
              <a:rPr lang="ru-RU" b="1" dirty="0" err="1"/>
              <a:t>яких</a:t>
            </a:r>
            <a:r>
              <a:rPr lang="ru-RU" b="1" dirty="0"/>
              <a:t> </a:t>
            </a:r>
            <a:r>
              <a:rPr lang="ru-RU" b="1" dirty="0" err="1"/>
              <a:t>відбулося</a:t>
            </a:r>
            <a:r>
              <a:rPr lang="ru-RU" b="1" dirty="0"/>
              <a:t> </a:t>
            </a:r>
            <a:r>
              <a:rPr lang="ru-RU" b="1" dirty="0" err="1"/>
              <a:t>формування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, </a:t>
            </a:r>
            <a:r>
              <a:rPr lang="ru-RU" b="1" dirty="0" err="1"/>
              <a:t>безперервно</a:t>
            </a:r>
            <a:r>
              <a:rPr lang="ru-RU" b="1" dirty="0"/>
              <a:t> і </a:t>
            </a:r>
            <a:r>
              <a:rPr lang="ru-RU" b="1" dirty="0" err="1"/>
              <a:t>різноманітно</a:t>
            </a:r>
            <a:r>
              <a:rPr lang="ru-RU" b="1" dirty="0"/>
              <a:t> </a:t>
            </a:r>
            <a:r>
              <a:rPr lang="ru-RU" b="1" dirty="0" err="1" smtClean="0"/>
              <a:t>впливають</a:t>
            </a:r>
            <a:r>
              <a:rPr lang="ru-RU" b="1" dirty="0" smtClean="0"/>
              <a:t> </a:t>
            </a:r>
            <a:r>
              <a:rPr lang="ru-RU" b="1" dirty="0"/>
              <a:t>на </a:t>
            </a:r>
            <a:r>
              <a:rPr lang="ru-RU" b="1" dirty="0" err="1"/>
              <a:t>життя</a:t>
            </a:r>
            <a:r>
              <a:rPr lang="ru-RU" b="1" dirty="0"/>
              <a:t> </a:t>
            </a:r>
            <a:r>
              <a:rPr lang="ru-RU" b="1" dirty="0" err="1"/>
              <a:t>кожної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 і </a:t>
            </a:r>
            <a:r>
              <a:rPr lang="ru-RU" b="1" dirty="0" err="1"/>
              <a:t>людства</a:t>
            </a:r>
            <a:r>
              <a:rPr lang="ru-RU" b="1" dirty="0"/>
              <a:t> в </a:t>
            </a:r>
            <a:r>
              <a:rPr lang="ru-RU" b="1" dirty="0" err="1"/>
              <a:t>цілому</a:t>
            </a:r>
            <a:r>
              <a:rPr lang="ru-RU" b="1" dirty="0"/>
              <a:t>. </a:t>
            </a:r>
            <a:r>
              <a:rPr lang="ru-RU" b="1" dirty="0" err="1"/>
              <a:t>Особливе</a:t>
            </a:r>
            <a:r>
              <a:rPr lang="ru-RU" b="1" dirty="0"/>
              <a:t> </a:t>
            </a:r>
            <a:r>
              <a:rPr lang="ru-RU" b="1" dirty="0" err="1"/>
              <a:t>значення</a:t>
            </a:r>
            <a:r>
              <a:rPr lang="ru-RU" b="1" dirty="0"/>
              <a:t> для </a:t>
            </a:r>
            <a:r>
              <a:rPr lang="ru-RU" b="1" dirty="0" err="1"/>
              <a:t>медичної</a:t>
            </a:r>
            <a:r>
              <a:rPr lang="ru-RU" b="1" dirty="0"/>
              <a:t> науки та </a:t>
            </a:r>
            <a:r>
              <a:rPr lang="ru-RU" b="1" dirty="0" err="1"/>
              <a:t>лікувальної</a:t>
            </a:r>
            <a:r>
              <a:rPr lang="ru-RU" b="1" dirty="0"/>
              <a:t> практики </a:t>
            </a:r>
            <a:r>
              <a:rPr lang="ru-RU" b="1" dirty="0" err="1"/>
              <a:t>має</a:t>
            </a:r>
            <a:r>
              <a:rPr lang="ru-RU" b="1" dirty="0"/>
              <a:t> </a:t>
            </a:r>
            <a:r>
              <a:rPr lang="ru-RU" b="1" dirty="0" err="1"/>
              <a:t>клімат</a:t>
            </a:r>
            <a:r>
              <a:rPr lang="ru-RU" b="1" dirty="0"/>
              <a:t> і погода з точки </a:t>
            </a:r>
            <a:r>
              <a:rPr lang="ru-RU" b="1" dirty="0" err="1"/>
              <a:t>зору</a:t>
            </a:r>
            <a:r>
              <a:rPr lang="ru-RU" b="1" dirty="0"/>
              <a:t> на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вплив</a:t>
            </a:r>
            <a:r>
              <a:rPr lang="ru-RU" b="1" dirty="0"/>
              <a:t> на </a:t>
            </a:r>
            <a:r>
              <a:rPr lang="ru-RU" b="1" dirty="0" err="1"/>
              <a:t>організм</a:t>
            </a:r>
            <a:r>
              <a:rPr lang="ru-RU" b="1" dirty="0"/>
              <a:t> </a:t>
            </a:r>
            <a:r>
              <a:rPr lang="ru-RU" b="1" dirty="0" err="1"/>
              <a:t>здорової</a:t>
            </a:r>
            <a:r>
              <a:rPr lang="ru-RU" b="1" dirty="0"/>
              <a:t> і особливо </a:t>
            </a:r>
            <a:r>
              <a:rPr lang="ru-RU" b="1" dirty="0" err="1"/>
              <a:t>хворої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, </a:t>
            </a:r>
            <a:r>
              <a:rPr lang="ru-RU" b="1" dirty="0" err="1"/>
              <a:t>щоб</a:t>
            </a:r>
            <a:r>
              <a:rPr lang="ru-RU" b="1" dirty="0"/>
              <a:t> максимально </a:t>
            </a:r>
            <a:r>
              <a:rPr lang="ru-RU" b="1" dirty="0" err="1"/>
              <a:t>використовувати</a:t>
            </a:r>
            <a:r>
              <a:rPr lang="ru-RU" b="1" dirty="0"/>
              <a:t>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сприятливу</a:t>
            </a:r>
            <a:r>
              <a:rPr lang="ru-RU" b="1" dirty="0"/>
              <a:t> </a:t>
            </a:r>
            <a:r>
              <a:rPr lang="ru-RU" b="1" dirty="0" err="1"/>
              <a:t>дію</a:t>
            </a:r>
            <a:r>
              <a:rPr lang="ru-RU" b="1" dirty="0"/>
              <a:t> і </a:t>
            </a:r>
            <a:r>
              <a:rPr lang="ru-RU" b="1" dirty="0" err="1"/>
              <a:t>попереджати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зменшувати</a:t>
            </a:r>
            <a:r>
              <a:rPr lang="ru-RU" b="1" dirty="0"/>
              <a:t> </a:t>
            </a:r>
            <a:r>
              <a:rPr lang="ru-RU" b="1" dirty="0" err="1" smtClean="0"/>
              <a:t>шкідливу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286" y="2602632"/>
            <a:ext cx="3717490" cy="20150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617720"/>
            <a:ext cx="3733800" cy="22402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661" y="1049916"/>
            <a:ext cx="3102739" cy="1552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Історія вивчення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692696"/>
            <a:ext cx="9144000" cy="4608512"/>
          </a:xfrm>
        </p:spPr>
        <p:txBody>
          <a:bodyPr/>
          <a:lstStyle/>
          <a:p>
            <a:pPr algn="just"/>
            <a:r>
              <a:rPr lang="ru-RU" sz="2000" dirty="0" err="1">
                <a:solidFill>
                  <a:srgbClr val="FFFF00"/>
                </a:solidFill>
              </a:rPr>
              <a:t>Перші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відомості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</a:rPr>
              <a:t>щодо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</a:rPr>
              <a:t>біотропної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дії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випромінювання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Сонця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ru-RU" sz="2000" dirty="0" err="1">
                <a:solidFill>
                  <a:srgbClr val="FFFF00"/>
                </a:solidFill>
              </a:rPr>
              <a:t>клімату</a:t>
            </a:r>
            <a:r>
              <a:rPr lang="ru-RU" sz="2000" dirty="0">
                <a:solidFill>
                  <a:srgbClr val="FFFF00"/>
                </a:solidFill>
              </a:rPr>
              <a:t> і погоди на </a:t>
            </a:r>
            <a:r>
              <a:rPr lang="ru-RU" sz="2000" dirty="0" err="1">
                <a:solidFill>
                  <a:srgbClr val="FFFF00"/>
                </a:solidFill>
              </a:rPr>
              <a:t>організм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людини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зустрічаються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вже</a:t>
            </a:r>
            <a:r>
              <a:rPr lang="ru-RU" sz="2000" dirty="0">
                <a:solidFill>
                  <a:srgbClr val="FFFF00"/>
                </a:solidFill>
              </a:rPr>
              <a:t> в </a:t>
            </a:r>
            <a:r>
              <a:rPr lang="ru-RU" sz="2000" dirty="0" err="1">
                <a:solidFill>
                  <a:srgbClr val="FFFF00"/>
                </a:solidFill>
              </a:rPr>
              <a:t>стародавній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літературі</a:t>
            </a:r>
            <a:r>
              <a:rPr lang="ru-RU" sz="2000" dirty="0">
                <a:solidFill>
                  <a:srgbClr val="FFFF00"/>
                </a:solidFill>
              </a:rPr>
              <a:t>: з </a:t>
            </a:r>
            <a:r>
              <a:rPr lang="ru-RU" sz="2000" dirty="0" err="1">
                <a:solidFill>
                  <a:srgbClr val="FFFF00"/>
                </a:solidFill>
              </a:rPr>
              <a:t>часів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античної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медицини</a:t>
            </a:r>
            <a:r>
              <a:rPr lang="ru-RU" sz="2000" dirty="0">
                <a:solidFill>
                  <a:srgbClr val="FFFF00"/>
                </a:solidFill>
              </a:rPr>
              <a:t> (</a:t>
            </a:r>
            <a:r>
              <a:rPr lang="ru-RU" sz="2000" dirty="0" err="1">
                <a:solidFill>
                  <a:srgbClr val="FFFF00"/>
                </a:solidFill>
              </a:rPr>
              <a:t>Гіпократ</a:t>
            </a:r>
            <a:r>
              <a:rPr lang="ru-RU" sz="2000" dirty="0">
                <a:solidFill>
                  <a:srgbClr val="FFFF00"/>
                </a:solidFill>
              </a:rPr>
              <a:t>, Гален, </a:t>
            </a:r>
            <a:r>
              <a:rPr lang="ru-RU" sz="2000" dirty="0" err="1">
                <a:solidFill>
                  <a:srgbClr val="FFFF00"/>
                </a:solidFill>
              </a:rPr>
              <a:t>Цельс</a:t>
            </a:r>
            <a:r>
              <a:rPr lang="ru-RU" sz="2000" dirty="0">
                <a:solidFill>
                  <a:srgbClr val="FFFF00"/>
                </a:solidFill>
              </a:rPr>
              <a:t>) </a:t>
            </a:r>
            <a:r>
              <a:rPr lang="ru-RU" sz="2000" dirty="0" err="1">
                <a:solidFill>
                  <a:srgbClr val="FFFF00"/>
                </a:solidFill>
              </a:rPr>
              <a:t>відомо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ru-RU" sz="2000" dirty="0" err="1">
                <a:solidFill>
                  <a:srgbClr val="FFFF00"/>
                </a:solidFill>
              </a:rPr>
              <a:t>що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виникнення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ru-RU" sz="2000" dirty="0" err="1">
                <a:solidFill>
                  <a:srgbClr val="FFFF00"/>
                </a:solidFill>
              </a:rPr>
              <a:t>перебіг</a:t>
            </a:r>
            <a:r>
              <a:rPr lang="ru-RU" sz="2000" dirty="0">
                <a:solidFill>
                  <a:srgbClr val="FFFF00"/>
                </a:solidFill>
              </a:rPr>
              <a:t> і </a:t>
            </a:r>
            <a:r>
              <a:rPr lang="ru-RU" sz="2000" dirty="0" err="1">
                <a:solidFill>
                  <a:srgbClr val="FFFF00"/>
                </a:solidFill>
              </a:rPr>
              <a:t>наслідки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багатьох</a:t>
            </a:r>
            <a:r>
              <a:rPr lang="ru-RU" sz="2000" dirty="0">
                <a:solidFill>
                  <a:srgbClr val="FFFF00"/>
                </a:solidFill>
              </a:rPr>
              <a:t> хвороб </a:t>
            </a:r>
            <a:r>
              <a:rPr lang="ru-RU" sz="2000" dirty="0" err="1">
                <a:solidFill>
                  <a:srgbClr val="FFFF00"/>
                </a:solidFill>
              </a:rPr>
              <a:t>залежать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від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клімато-погодних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впливів</a:t>
            </a:r>
            <a:r>
              <a:rPr lang="ru-RU" sz="2000" b="1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r>
              <a:rPr lang="ru-RU" sz="2000" b="1" dirty="0">
                <a:solidFill>
                  <a:srgbClr val="FFFF00"/>
                </a:solidFill>
              </a:rPr>
              <a:t>Для </a:t>
            </a:r>
            <a:r>
              <a:rPr lang="ru-RU" sz="2000" b="1" dirty="0" err="1">
                <a:solidFill>
                  <a:srgbClr val="FFFF00"/>
                </a:solidFill>
              </a:rPr>
              <a:t>розуміння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гігієнічного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значення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сонячної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радіації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потрібні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базові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знання</a:t>
            </a:r>
            <a:r>
              <a:rPr lang="ru-RU" sz="2000" b="1" dirty="0">
                <a:solidFill>
                  <a:srgbClr val="FFFF00"/>
                </a:solidFill>
              </a:rPr>
              <a:t> з </a:t>
            </a:r>
            <a:r>
              <a:rPr lang="ru-RU" sz="2000" b="1" dirty="0" err="1">
                <a:solidFill>
                  <a:srgbClr val="FFFF00"/>
                </a:solidFill>
              </a:rPr>
              <a:t>будови</a:t>
            </a:r>
            <a:r>
              <a:rPr lang="ru-RU" sz="2000" b="1" dirty="0">
                <a:solidFill>
                  <a:srgbClr val="FFFF00"/>
                </a:solidFill>
              </a:rPr>
              <a:t> та </a:t>
            </a:r>
            <a:r>
              <a:rPr lang="ru-RU" sz="2000" b="1" dirty="0" err="1">
                <a:solidFill>
                  <a:srgbClr val="FFFF00"/>
                </a:solidFill>
              </a:rPr>
              <a:t>діяльності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Сонця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розуміти</a:t>
            </a:r>
            <a:r>
              <a:rPr lang="ru-RU" sz="2000" b="1" dirty="0">
                <a:solidFill>
                  <a:srgbClr val="FFFF00"/>
                </a:solidFill>
              </a:rPr>
              <a:t> з </a:t>
            </a:r>
            <a:r>
              <a:rPr lang="ru-RU" sz="2000" b="1" dirty="0" err="1">
                <a:solidFill>
                  <a:srgbClr val="FFFF00"/>
                </a:solidFill>
              </a:rPr>
              <a:t>фізичної</a:t>
            </a:r>
            <a:r>
              <a:rPr lang="ru-RU" sz="2000" b="1" dirty="0">
                <a:solidFill>
                  <a:srgbClr val="FFFF00"/>
                </a:solidFill>
              </a:rPr>
              <a:t> точки </a:t>
            </a:r>
            <a:r>
              <a:rPr lang="ru-RU" sz="2000" b="1" dirty="0" err="1">
                <a:solidFill>
                  <a:srgbClr val="FFFF00"/>
                </a:solidFill>
              </a:rPr>
              <a:t>зору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що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таке</a:t>
            </a:r>
            <a:r>
              <a:rPr lang="ru-RU" sz="2000" b="1" dirty="0">
                <a:solidFill>
                  <a:srgbClr val="FFFF00"/>
                </a:solidFill>
              </a:rPr>
              <a:t> «</a:t>
            </a:r>
            <a:r>
              <a:rPr lang="ru-RU" sz="2000" b="1" dirty="0" err="1">
                <a:solidFill>
                  <a:srgbClr val="FFFF00"/>
                </a:solidFill>
              </a:rPr>
              <a:t>сонячна</a:t>
            </a:r>
            <a:r>
              <a:rPr lang="ru-RU" sz="2000" b="1" dirty="0">
                <a:solidFill>
                  <a:srgbClr val="FFFF00"/>
                </a:solidFill>
              </a:rPr>
              <a:t> корона, </a:t>
            </a:r>
            <a:r>
              <a:rPr lang="ru-RU" sz="2000" b="1" dirty="0" err="1">
                <a:solidFill>
                  <a:srgbClr val="FFFF00"/>
                </a:solidFill>
              </a:rPr>
              <a:t>сонячний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вітер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міжпланетне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магнітне</a:t>
            </a:r>
            <a:r>
              <a:rPr lang="ru-RU" sz="2000" b="1" dirty="0">
                <a:solidFill>
                  <a:srgbClr val="FFFF00"/>
                </a:solidFill>
              </a:rPr>
              <a:t> поле, </a:t>
            </a:r>
            <a:r>
              <a:rPr lang="ru-RU" sz="2000" b="1" dirty="0" err="1">
                <a:solidFill>
                  <a:srgbClr val="FFFF00"/>
                </a:solidFill>
              </a:rPr>
              <a:t>що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сонячна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активність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визначається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сонячними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плямами</a:t>
            </a:r>
            <a:r>
              <a:rPr lang="ru-RU" sz="2000" b="1" dirty="0">
                <a:solidFill>
                  <a:srgbClr val="FFFF00"/>
                </a:solidFill>
              </a:rPr>
              <a:t> і </a:t>
            </a:r>
            <a:r>
              <a:rPr lang="ru-RU" sz="2000" b="1" dirty="0" err="1">
                <a:solidFill>
                  <a:srgbClr val="FFFF00"/>
                </a:solidFill>
              </a:rPr>
              <a:t>сонячними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спалахами</a:t>
            </a:r>
            <a:r>
              <a:rPr lang="ru-RU" sz="2000" b="1" dirty="0">
                <a:solidFill>
                  <a:srgbClr val="FFFF00"/>
                </a:solidFill>
              </a:rPr>
              <a:t>, а </a:t>
            </a:r>
            <a:r>
              <a:rPr lang="ru-RU" sz="2000" b="1" dirty="0" err="1" smtClean="0">
                <a:solidFill>
                  <a:srgbClr val="FFFF00"/>
                </a:solidFill>
              </a:rPr>
              <a:t>також</a:t>
            </a:r>
            <a:r>
              <a:rPr lang="ru-RU" sz="2000" b="1" dirty="0" smtClean="0">
                <a:solidFill>
                  <a:srgbClr val="FFFF00"/>
                </a:solidFill>
              </a:rPr>
              <a:t>  </a:t>
            </a:r>
            <a:r>
              <a:rPr lang="ru-RU" sz="2000" b="1" dirty="0" err="1">
                <a:solidFill>
                  <a:srgbClr val="FFFF00"/>
                </a:solidFill>
              </a:rPr>
              <a:t>розуміти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що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таке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магнітне</a:t>
            </a:r>
            <a:r>
              <a:rPr lang="ru-RU" sz="2000" b="1" dirty="0">
                <a:solidFill>
                  <a:srgbClr val="FFFF00"/>
                </a:solidFill>
              </a:rPr>
              <a:t> поле </a:t>
            </a:r>
            <a:r>
              <a:rPr lang="ru-RU" sz="2000" b="1" dirty="0" err="1">
                <a:solidFill>
                  <a:srgbClr val="FFFF00"/>
                </a:solidFill>
              </a:rPr>
              <a:t>землі</a:t>
            </a:r>
            <a:r>
              <a:rPr lang="ru-RU" sz="2000" b="1" dirty="0">
                <a:solidFill>
                  <a:srgbClr val="FFFF00"/>
                </a:solidFill>
              </a:rPr>
              <a:t> і </a:t>
            </a:r>
            <a:r>
              <a:rPr lang="ru-RU" sz="2000" b="1" dirty="0" err="1">
                <a:solidFill>
                  <a:srgbClr val="FFFF00"/>
                </a:solidFill>
              </a:rPr>
              <a:t>геомагнітна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активність</a:t>
            </a:r>
            <a:r>
              <a:rPr lang="ru-RU" sz="2000" b="1" dirty="0">
                <a:solidFill>
                  <a:srgbClr val="FFFF00"/>
                </a:solidFill>
              </a:rPr>
              <a:t>.</a:t>
            </a:r>
            <a:endParaRPr lang="ru-RU" sz="2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476672"/>
            <a:ext cx="9337116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4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>
            <a:noAutofit/>
          </a:bodyPr>
          <a:lstStyle/>
          <a:p>
            <a:pPr algn="ctr"/>
            <a:r>
              <a:rPr lang="uk-UA" sz="3200" dirty="0" smtClean="0"/>
              <a:t>Гігієнічне значення сонячної радіації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214422"/>
            <a:ext cx="9144000" cy="4857784"/>
          </a:xfrm>
        </p:spPr>
        <p:txBody>
          <a:bodyPr>
            <a:normAutofit/>
          </a:bodyPr>
          <a:lstStyle/>
          <a:p>
            <a:pPr algn="ctr"/>
            <a:endParaRPr lang="ru-RU" sz="2200" b="1" dirty="0" smtClean="0">
              <a:solidFill>
                <a:srgbClr val="FFFF00"/>
              </a:solidFill>
            </a:endParaRPr>
          </a:p>
          <a:p>
            <a:pPr algn="ctr"/>
            <a:r>
              <a:rPr lang="ru-RU" b="1" dirty="0" err="1">
                <a:solidFill>
                  <a:srgbClr val="FFFF00"/>
                </a:solidFill>
              </a:rPr>
              <a:t>Сонце</a:t>
            </a:r>
            <a:r>
              <a:rPr lang="ru-RU" b="1" dirty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біосфери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є </a:t>
            </a:r>
            <a:r>
              <a:rPr lang="ru-RU" b="1" dirty="0" err="1">
                <a:solidFill>
                  <a:srgbClr val="FFFF00"/>
                </a:solidFill>
              </a:rPr>
              <a:t>джерелом</a:t>
            </a:r>
            <a:r>
              <a:rPr lang="ru-RU" b="1" dirty="0">
                <a:solidFill>
                  <a:srgbClr val="FFFF00"/>
                </a:solidFill>
              </a:rPr>
              <a:t> тепла і </a:t>
            </a:r>
            <a:r>
              <a:rPr lang="ru-RU" b="1" dirty="0" err="1">
                <a:solidFill>
                  <a:srgbClr val="FFFF00"/>
                </a:solidFill>
              </a:rPr>
              <a:t>світла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Сонячна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енергія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викликає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повітряні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течії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пов'язані</a:t>
            </a:r>
            <a:r>
              <a:rPr lang="ru-RU" b="1" dirty="0">
                <a:solidFill>
                  <a:srgbClr val="FFFF00"/>
                </a:solidFill>
              </a:rPr>
              <a:t> з ними </a:t>
            </a:r>
            <a:r>
              <a:rPr lang="ru-RU" b="1" dirty="0" err="1">
                <a:solidFill>
                  <a:srgbClr val="FFFF00"/>
                </a:solidFill>
              </a:rPr>
              <a:t>зміни</a:t>
            </a:r>
            <a:r>
              <a:rPr lang="ru-RU" b="1" dirty="0">
                <a:solidFill>
                  <a:srgbClr val="FFFF00"/>
                </a:solidFill>
              </a:rPr>
              <a:t> погоди, </a:t>
            </a:r>
            <a:r>
              <a:rPr lang="ru-RU" b="1" dirty="0" err="1">
                <a:solidFill>
                  <a:srgbClr val="FFFF00"/>
                </a:solidFill>
              </a:rPr>
              <a:t>визначає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клімат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місцевості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їй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зобов'язана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своїм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існуванням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все </a:t>
            </a:r>
            <a:r>
              <a:rPr lang="ru-RU" b="1" dirty="0" err="1" smtClean="0">
                <a:solidFill>
                  <a:srgbClr val="FFFF00"/>
                </a:solidFill>
              </a:rPr>
              <a:t>органічне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життя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землі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Фактично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харчові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продукти</a:t>
            </a:r>
            <a:r>
              <a:rPr lang="ru-RU" b="1" dirty="0">
                <a:solidFill>
                  <a:srgbClr val="FFFF00"/>
                </a:solidFill>
              </a:rPr>
              <a:t> є </a:t>
            </a:r>
            <a:r>
              <a:rPr lang="ru-RU" b="1" dirty="0" err="1">
                <a:solidFill>
                  <a:srgbClr val="FFFF00"/>
                </a:solidFill>
              </a:rPr>
              <a:t>своєрідними</a:t>
            </a:r>
            <a:r>
              <a:rPr lang="ru-RU" b="1" dirty="0">
                <a:solidFill>
                  <a:srgbClr val="FFFF00"/>
                </a:solidFill>
              </a:rPr>
              <a:t> консервами </a:t>
            </a:r>
            <a:r>
              <a:rPr lang="ru-RU" b="1" dirty="0" err="1">
                <a:solidFill>
                  <a:srgbClr val="FFFF00"/>
                </a:solidFill>
              </a:rPr>
              <a:t>сонячної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енергії</a:t>
            </a:r>
            <a:r>
              <a:rPr lang="ru-RU" b="1" dirty="0">
                <a:solidFill>
                  <a:srgbClr val="FFFF00"/>
                </a:solidFill>
              </a:rPr>
              <a:t>, за </a:t>
            </a:r>
            <a:r>
              <a:rPr lang="ru-RU" b="1" dirty="0" err="1">
                <a:solidFill>
                  <a:srgbClr val="FFFF00"/>
                </a:solidFill>
              </a:rPr>
              <a:t>рахунок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яких</a:t>
            </a:r>
            <a:r>
              <a:rPr lang="ru-RU" b="1" dirty="0">
                <a:solidFill>
                  <a:srgbClr val="FFFF00"/>
                </a:solidFill>
              </a:rPr>
              <a:t> ми </a:t>
            </a:r>
            <a:r>
              <a:rPr lang="ru-RU" b="1" dirty="0" err="1">
                <a:solidFill>
                  <a:srgbClr val="FFFF00"/>
                </a:solidFill>
              </a:rPr>
              <a:t>живемо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ctr"/>
            <a:r>
              <a:rPr lang="ru-RU" dirty="0"/>
              <a:t>Мало того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тисячоліть</a:t>
            </a:r>
            <a:r>
              <a:rPr lang="ru-RU" dirty="0"/>
              <a:t> </a:t>
            </a:r>
            <a:r>
              <a:rPr lang="ru-RU" dirty="0" err="1" smtClean="0"/>
              <a:t>розвивалася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середовищі</a:t>
            </a:r>
            <a:r>
              <a:rPr lang="ru-RU" dirty="0"/>
              <a:t>, </a:t>
            </a:r>
            <a:r>
              <a:rPr lang="ru-RU" dirty="0" err="1" smtClean="0"/>
              <a:t>пронизаному</a:t>
            </a:r>
            <a:r>
              <a:rPr lang="ru-RU" dirty="0" smtClean="0"/>
              <a:t> </a:t>
            </a:r>
            <a:r>
              <a:rPr lang="ru-RU" dirty="0" err="1"/>
              <a:t>сонячними</a:t>
            </a:r>
            <a:r>
              <a:rPr lang="ru-RU" dirty="0"/>
              <a:t> </a:t>
            </a:r>
            <a:r>
              <a:rPr lang="ru-RU" dirty="0" err="1"/>
              <a:t>променями</a:t>
            </a:r>
            <a:r>
              <a:rPr lang="ru-RU" dirty="0"/>
              <a:t>, і </a:t>
            </a:r>
            <a:r>
              <a:rPr lang="ru-RU" dirty="0" err="1" smtClean="0"/>
              <a:t>пристосувалася</a:t>
            </a:r>
            <a:r>
              <a:rPr lang="ru-RU" dirty="0" smtClean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через </a:t>
            </a:r>
            <a:r>
              <a:rPr lang="ru-RU" dirty="0" err="1"/>
              <a:t>шкіру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сонячну</a:t>
            </a:r>
            <a:r>
              <a:rPr lang="ru-RU" dirty="0"/>
              <a:t> </a:t>
            </a:r>
            <a:r>
              <a:rPr lang="ru-RU" dirty="0" err="1"/>
              <a:t>енергію</a:t>
            </a:r>
            <a:r>
              <a:rPr lang="ru-RU" dirty="0"/>
              <a:t>, яка стала </a:t>
            </a:r>
            <a:r>
              <a:rPr lang="ru-RU" dirty="0" err="1"/>
              <a:t>необхідною</a:t>
            </a:r>
            <a:r>
              <a:rPr lang="ru-RU" dirty="0"/>
              <a:t> для </a:t>
            </a:r>
            <a:r>
              <a:rPr lang="ru-RU" dirty="0" err="1"/>
              <a:t>оптимальної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.</a:t>
            </a:r>
          </a:p>
          <a:p>
            <a:pPr algn="ctr"/>
            <a:r>
              <a:rPr lang="ru-RU" dirty="0" err="1"/>
              <a:t>Сонячна</a:t>
            </a:r>
            <a:r>
              <a:rPr lang="ru-RU" dirty="0"/>
              <a:t> </a:t>
            </a:r>
            <a:r>
              <a:rPr lang="ru-RU" dirty="0" err="1"/>
              <a:t>радіація</a:t>
            </a:r>
            <a:r>
              <a:rPr lang="ru-RU" dirty="0"/>
              <a:t> є одним з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електромагнітного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(ЕМВ).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понятті</a:t>
            </a:r>
            <a:r>
              <a:rPr lang="ru-RU" dirty="0"/>
              <a:t> 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закон </a:t>
            </a:r>
            <a:r>
              <a:rPr lang="ru-RU" b="1" i="1" u="sng" dirty="0">
                <a:solidFill>
                  <a:srgbClr val="FFFF00"/>
                </a:solidFill>
              </a:rPr>
              <a:t>Стефана-Больцмана і Планка</a:t>
            </a:r>
            <a:r>
              <a:rPr lang="ru-RU" dirty="0"/>
              <a:t>. </a:t>
            </a:r>
            <a:r>
              <a:rPr lang="ru-RU" b="1" u="sng" dirty="0"/>
              <a:t>Чим </a:t>
            </a:r>
            <a:r>
              <a:rPr lang="ru-RU" b="1" u="sng" dirty="0" err="1"/>
              <a:t>коротше</a:t>
            </a:r>
            <a:r>
              <a:rPr lang="ru-RU" b="1" u="sng" dirty="0"/>
              <a:t> </a:t>
            </a:r>
            <a:r>
              <a:rPr lang="ru-RU" b="1" u="sng" dirty="0" err="1"/>
              <a:t>хвиля</a:t>
            </a:r>
            <a:r>
              <a:rPr lang="ru-RU" b="1" u="sng" dirty="0"/>
              <a:t> </a:t>
            </a:r>
            <a:r>
              <a:rPr lang="ru-RU" b="1" u="sng" dirty="0" smtClean="0"/>
              <a:t>ЕМВ </a:t>
            </a:r>
            <a:r>
              <a:rPr lang="ru-RU" b="1" u="sng" dirty="0" err="1"/>
              <a:t>тим</a:t>
            </a:r>
            <a:r>
              <a:rPr lang="ru-RU" b="1" u="sng" dirty="0"/>
              <a:t> </a:t>
            </a:r>
            <a:r>
              <a:rPr lang="ru-RU" b="1" u="sng" dirty="0" err="1"/>
              <a:t>більше</a:t>
            </a:r>
            <a:r>
              <a:rPr lang="ru-RU" b="1" u="sng" dirty="0"/>
              <a:t> </a:t>
            </a:r>
            <a:r>
              <a:rPr lang="ru-RU" b="1" u="sng" dirty="0" err="1"/>
              <a:t>хвиля</a:t>
            </a:r>
            <a:r>
              <a:rPr lang="ru-RU" b="1" u="sng" dirty="0"/>
              <a:t> </a:t>
            </a:r>
            <a:r>
              <a:rPr lang="ru-RU" b="1" u="sng" dirty="0" err="1"/>
              <a:t>його</a:t>
            </a:r>
            <a:r>
              <a:rPr lang="ru-RU" b="1" u="sng" dirty="0"/>
              <a:t> кванта.</a:t>
            </a:r>
            <a:endParaRPr lang="ru-RU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25" y="0"/>
            <a:ext cx="9123162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8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-142900"/>
            <a:ext cx="7772400" cy="1429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16632"/>
            <a:ext cx="8715436" cy="607223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Біологічна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дія</a:t>
            </a:r>
            <a:r>
              <a:rPr lang="ru-RU" sz="2400" b="1" dirty="0">
                <a:solidFill>
                  <a:srgbClr val="FFFF00"/>
                </a:solidFill>
              </a:rPr>
              <a:t> будь-</a:t>
            </a:r>
            <a:r>
              <a:rPr lang="ru-RU" sz="2400" b="1" dirty="0" err="1">
                <a:solidFill>
                  <a:srgbClr val="FFFF00"/>
                </a:solidFill>
              </a:rPr>
              <a:t>якого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ЕМВ </a:t>
            </a:r>
            <a:r>
              <a:rPr lang="ru-RU" sz="2400" b="1" dirty="0" err="1">
                <a:solidFill>
                  <a:srgbClr val="FFFF00"/>
                </a:solidFill>
              </a:rPr>
              <a:t>залежить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від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енергії</a:t>
            </a:r>
            <a:r>
              <a:rPr lang="ru-RU" sz="2400" b="1" dirty="0">
                <a:solidFill>
                  <a:srgbClr val="FFFF00"/>
                </a:solidFill>
              </a:rPr>
              <a:t> квант, </a:t>
            </a:r>
            <a:r>
              <a:rPr lang="ru-RU" sz="2400" b="1" dirty="0" err="1">
                <a:solidFill>
                  <a:srgbClr val="FFFF00"/>
                </a:solidFill>
              </a:rPr>
              <a:t>глибини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проникнення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тканини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тіла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інтенсивності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опромінення</a:t>
            </a:r>
            <a:r>
              <a:rPr lang="ru-RU" sz="2400" b="1" dirty="0">
                <a:solidFill>
                  <a:srgbClr val="FFFF00"/>
                </a:solidFill>
              </a:rPr>
              <a:t> (</a:t>
            </a:r>
            <a:r>
              <a:rPr lang="ru-RU" sz="2400" b="1" dirty="0" err="1">
                <a:solidFill>
                  <a:srgbClr val="FFFF00"/>
                </a:solidFill>
              </a:rPr>
              <a:t>кількість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енергії</a:t>
            </a:r>
            <a:r>
              <a:rPr lang="ru-RU" sz="2400" b="1" dirty="0">
                <a:solidFill>
                  <a:srgbClr val="FFFF00"/>
                </a:solidFill>
              </a:rPr>
              <a:t> на </a:t>
            </a:r>
            <a:r>
              <a:rPr lang="ru-RU" sz="2400" b="1" dirty="0" err="1">
                <a:solidFill>
                  <a:srgbClr val="FFFF00"/>
                </a:solidFill>
              </a:rPr>
              <a:t>одиницю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площі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одиницю</a:t>
            </a:r>
            <a:r>
              <a:rPr lang="ru-RU" sz="2400" b="1" dirty="0">
                <a:solidFill>
                  <a:srgbClr val="FFFF00"/>
                </a:solidFill>
              </a:rPr>
              <a:t> часу), </a:t>
            </a:r>
            <a:r>
              <a:rPr lang="ru-RU" sz="2400" b="1" dirty="0" err="1">
                <a:solidFill>
                  <a:srgbClr val="FFFF00"/>
                </a:solidFill>
              </a:rPr>
              <a:t>його</a:t>
            </a:r>
            <a:r>
              <a:rPr lang="ru-RU" sz="2400" b="1" dirty="0">
                <a:solidFill>
                  <a:srgbClr val="FFFF00"/>
                </a:solidFill>
              </a:rPr>
              <a:t> режиму (</a:t>
            </a:r>
            <a:r>
              <a:rPr lang="ru-RU" sz="2400" b="1" dirty="0" err="1">
                <a:solidFill>
                  <a:srgbClr val="FFFF00"/>
                </a:solidFill>
              </a:rPr>
              <a:t>визначає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зокрема</a:t>
            </a:r>
            <a:r>
              <a:rPr lang="ru-RU" sz="2400" b="1" dirty="0">
                <a:solidFill>
                  <a:srgbClr val="FFFF00"/>
                </a:solidFill>
              </a:rPr>
              <a:t>, дозу </a:t>
            </a:r>
            <a:r>
              <a:rPr lang="ru-RU" sz="2400" b="1" dirty="0" err="1">
                <a:solidFill>
                  <a:srgbClr val="FFFF00"/>
                </a:solidFill>
              </a:rPr>
              <a:t>опромінення</a:t>
            </a:r>
            <a:r>
              <a:rPr lang="ru-RU" sz="2400" b="1" dirty="0">
                <a:solidFill>
                  <a:srgbClr val="FFFF00"/>
                </a:solidFill>
              </a:rPr>
              <a:t>), </a:t>
            </a:r>
            <a:r>
              <a:rPr lang="ru-RU" sz="2400" b="1" dirty="0" err="1">
                <a:solidFill>
                  <a:srgbClr val="FFFF00"/>
                </a:solidFill>
              </a:rPr>
              <a:t>площі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опромінення</a:t>
            </a:r>
            <a:r>
              <a:rPr lang="ru-RU" sz="2400" b="1" dirty="0">
                <a:solidFill>
                  <a:srgbClr val="FFFF00"/>
                </a:solidFill>
              </a:rPr>
              <a:t>, умов при </a:t>
            </a:r>
            <a:r>
              <a:rPr lang="ru-RU" sz="2400" b="1" dirty="0" err="1">
                <a:solidFill>
                  <a:srgbClr val="FFFF00"/>
                </a:solidFill>
              </a:rPr>
              <a:t>яких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відбувається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опромінення</a:t>
            </a:r>
            <a:r>
              <a:rPr lang="ru-RU" sz="2400" b="1" dirty="0">
                <a:solidFill>
                  <a:srgbClr val="FFFF00"/>
                </a:solidFill>
              </a:rPr>
              <a:t>, і стану </a:t>
            </a:r>
            <a:r>
              <a:rPr lang="ru-RU" sz="2400" b="1" dirty="0" err="1">
                <a:solidFill>
                  <a:srgbClr val="FFFF00"/>
                </a:solidFill>
              </a:rPr>
              <a:t>організму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Біофізичну</a:t>
            </a:r>
            <a:r>
              <a:rPr lang="ru-RU" sz="2400" b="1" dirty="0">
                <a:solidFill>
                  <a:srgbClr val="FFFF00"/>
                </a:solidFill>
              </a:rPr>
              <a:t> схему </a:t>
            </a:r>
            <a:r>
              <a:rPr lang="ru-RU" sz="2400" b="1" dirty="0" err="1">
                <a:solidFill>
                  <a:srgbClr val="FFFF00"/>
                </a:solidFill>
              </a:rPr>
              <a:t>фізіологічної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дії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ЕМВ </a:t>
            </a:r>
            <a:r>
              <a:rPr lang="ru-RU" sz="2400" b="1" dirty="0" err="1">
                <a:solidFill>
                  <a:srgbClr val="FFFF00"/>
                </a:solidFill>
              </a:rPr>
              <a:t>можна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зобразити</a:t>
            </a:r>
            <a:r>
              <a:rPr lang="ru-RU" sz="2400" b="1" dirty="0">
                <a:solidFill>
                  <a:srgbClr val="FFFF00"/>
                </a:solidFill>
              </a:rPr>
              <a:t> так: </a:t>
            </a:r>
            <a:r>
              <a:rPr lang="ru-RU" sz="2400" b="1" dirty="0" err="1">
                <a:solidFill>
                  <a:srgbClr val="FFFF00"/>
                </a:solidFill>
              </a:rPr>
              <a:t>поглинання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квантів</a:t>
            </a:r>
            <a:r>
              <a:rPr lang="ru-RU" sz="2400" b="1" dirty="0">
                <a:solidFill>
                  <a:srgbClr val="FFFF00"/>
                </a:solidFill>
              </a:rPr>
              <a:t> - </a:t>
            </a:r>
            <a:r>
              <a:rPr lang="ru-RU" sz="2400" b="1" dirty="0" err="1" smtClean="0">
                <a:solidFill>
                  <a:srgbClr val="FFFF00"/>
                </a:solidFill>
              </a:rPr>
              <a:t>первинна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енергетична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взаємодія</a:t>
            </a:r>
            <a:r>
              <a:rPr lang="ru-RU" sz="2400" b="1" dirty="0" smtClean="0">
                <a:solidFill>
                  <a:srgbClr val="FFFF00"/>
                </a:solidFill>
              </a:rPr>
              <a:t>- </a:t>
            </a:r>
            <a:r>
              <a:rPr lang="ru-RU" sz="2400" b="1" dirty="0" err="1">
                <a:solidFill>
                  <a:srgbClr val="FFFF00"/>
                </a:solidFill>
              </a:rPr>
              <a:t>ланцюг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біохімічних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реакцій</a:t>
            </a:r>
            <a:r>
              <a:rPr lang="ru-RU" sz="2400" b="1" dirty="0">
                <a:solidFill>
                  <a:srgbClr val="FFFF00"/>
                </a:solidFill>
              </a:rPr>
              <a:t> - </a:t>
            </a:r>
            <a:r>
              <a:rPr lang="ru-RU" sz="2400" b="1" dirty="0" err="1">
                <a:solidFill>
                  <a:srgbClr val="FFFF00"/>
                </a:solidFill>
              </a:rPr>
              <a:t>фізіологічні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акти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опроміненої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тканини</a:t>
            </a:r>
            <a:r>
              <a:rPr lang="ru-RU" sz="2400" b="1" dirty="0">
                <a:solidFill>
                  <a:srgbClr val="FFFF00"/>
                </a:solidFill>
              </a:rPr>
              <a:t> - </a:t>
            </a:r>
            <a:r>
              <a:rPr lang="ru-RU" sz="2400" b="1" dirty="0" err="1">
                <a:solidFill>
                  <a:srgbClr val="FFFF00"/>
                </a:solidFill>
              </a:rPr>
              <a:t>фізіологічна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реакція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цілісного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організму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  <a:endParaRPr lang="ru-RU" sz="24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4115"/>
            <a:ext cx="9144000" cy="707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4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722376" y="-714404"/>
            <a:ext cx="77724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214290"/>
            <a:ext cx="9144000" cy="5951014"/>
          </a:xfrm>
        </p:spPr>
        <p:txBody>
          <a:bodyPr/>
          <a:lstStyle/>
          <a:p>
            <a:pPr marL="457200" indent="-457200" algn="just"/>
            <a:r>
              <a:rPr lang="ru-RU" sz="2400" b="1" dirty="0" err="1">
                <a:solidFill>
                  <a:srgbClr val="FFFF00"/>
                </a:solidFill>
              </a:rPr>
              <a:t>Процес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впливу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ЕМВ </a:t>
            </a:r>
            <a:r>
              <a:rPr lang="ru-RU" sz="2400" b="1" dirty="0">
                <a:solidFill>
                  <a:srgbClr val="FFFF00"/>
                </a:solidFill>
              </a:rPr>
              <a:t>на </a:t>
            </a:r>
            <a:r>
              <a:rPr lang="ru-RU" sz="2400" b="1" dirty="0" err="1">
                <a:solidFill>
                  <a:srgbClr val="FFFF00"/>
                </a:solidFill>
              </a:rPr>
              <a:t>організм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можна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представити</a:t>
            </a:r>
            <a:r>
              <a:rPr lang="ru-RU" sz="2400" b="1" dirty="0">
                <a:solidFill>
                  <a:srgbClr val="FFFF00"/>
                </a:solidFill>
              </a:rPr>
              <a:t> у </a:t>
            </a:r>
            <a:r>
              <a:rPr lang="ru-RU" sz="2400" b="1" dirty="0" err="1">
                <a:solidFill>
                  <a:srgbClr val="FFFF00"/>
                </a:solidFill>
              </a:rPr>
              <a:t>вигляді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послідовних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стадій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</a:p>
          <a:p>
            <a:pPr marL="457200" indent="-457200" algn="just"/>
            <a:r>
              <a:rPr lang="ru-RU" sz="2400" b="1" dirty="0" err="1">
                <a:solidFill>
                  <a:srgbClr val="FFFF00"/>
                </a:solidFill>
              </a:rPr>
              <a:t>Первинне</a:t>
            </a:r>
            <a:r>
              <a:rPr lang="ru-RU" sz="2400" b="1" dirty="0">
                <a:solidFill>
                  <a:srgbClr val="FFFF00"/>
                </a:solidFill>
              </a:rPr>
              <a:t>, чисто </a:t>
            </a:r>
            <a:r>
              <a:rPr lang="ru-RU" sz="2400" b="1" dirty="0" err="1">
                <a:solidFill>
                  <a:srgbClr val="FFFF00"/>
                </a:solidFill>
              </a:rPr>
              <a:t>фізичне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енергетична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взаємодія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між</a:t>
            </a:r>
            <a:r>
              <a:rPr lang="ru-RU" sz="2400" b="1" dirty="0">
                <a:solidFill>
                  <a:srgbClr val="FFFF00"/>
                </a:solidFill>
              </a:rPr>
              <a:t> квантами </a:t>
            </a:r>
            <a:r>
              <a:rPr lang="ru-RU" sz="2400" b="1" dirty="0" smtClean="0">
                <a:solidFill>
                  <a:srgbClr val="FFFF00"/>
                </a:solidFill>
              </a:rPr>
              <a:t>ЕМВ </a:t>
            </a:r>
            <a:r>
              <a:rPr lang="ru-RU" sz="2400" b="1" dirty="0">
                <a:solidFill>
                  <a:srgbClr val="FFFF00"/>
                </a:solidFill>
              </a:rPr>
              <a:t>і молекулами </a:t>
            </a:r>
            <a:r>
              <a:rPr lang="ru-RU" sz="2400" b="1" dirty="0" err="1">
                <a:solidFill>
                  <a:srgbClr val="FFFF00"/>
                </a:solidFill>
              </a:rPr>
              <a:t>опромінюваних</a:t>
            </a:r>
            <a:r>
              <a:rPr lang="ru-RU" sz="2400" b="1" dirty="0">
                <a:solidFill>
                  <a:srgbClr val="FFFF00"/>
                </a:solidFill>
              </a:rPr>
              <a:t> тканин, в </a:t>
            </a:r>
            <a:r>
              <a:rPr lang="ru-RU" sz="2400" b="1" dirty="0" err="1">
                <a:solidFill>
                  <a:srgbClr val="FFFF00"/>
                </a:solidFill>
              </a:rPr>
              <a:t>результаті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чого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залежності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від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енергії</a:t>
            </a:r>
            <a:r>
              <a:rPr lang="ru-RU" sz="2400" b="1" dirty="0">
                <a:solidFill>
                  <a:srgbClr val="FFFF00"/>
                </a:solidFill>
              </a:rPr>
              <a:t> кванта </a:t>
            </a:r>
            <a:r>
              <a:rPr lang="ru-RU" sz="2400" b="1" dirty="0" err="1">
                <a:solidFill>
                  <a:srgbClr val="FFFF00"/>
                </a:solidFill>
              </a:rPr>
              <a:t>спостерігається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i="1" u="sng" dirty="0" err="1"/>
              <a:t>тепловий</a:t>
            </a:r>
            <a:r>
              <a:rPr lang="ru-RU" sz="2400" b="1" i="1" u="sng" dirty="0"/>
              <a:t> </a:t>
            </a:r>
            <a:r>
              <a:rPr lang="ru-RU" sz="2400" b="1" i="1" u="sng" dirty="0" err="1"/>
              <a:t>ефект</a:t>
            </a:r>
            <a:r>
              <a:rPr lang="ru-RU" sz="2400" b="1" i="1" u="sng" dirty="0"/>
              <a:t>, </a:t>
            </a:r>
            <a:r>
              <a:rPr lang="ru-RU" sz="2400" b="1" i="1" u="sng" dirty="0" err="1"/>
              <a:t>збудження</a:t>
            </a:r>
            <a:r>
              <a:rPr lang="ru-RU" sz="2400" b="1" i="1" u="sng" dirty="0"/>
              <a:t> </a:t>
            </a:r>
            <a:r>
              <a:rPr lang="ru-RU" sz="2400" b="1" i="1" u="sng" dirty="0" err="1"/>
              <a:t>або</a:t>
            </a:r>
            <a:r>
              <a:rPr lang="ru-RU" sz="2400" b="1" i="1" u="sng" dirty="0"/>
              <a:t> </a:t>
            </a:r>
            <a:r>
              <a:rPr lang="ru-RU" sz="2400" b="1" i="1" u="sng" dirty="0" err="1"/>
              <a:t>іонізація</a:t>
            </a:r>
            <a:r>
              <a:rPr lang="ru-RU" sz="2400" b="1" i="1" u="sng" dirty="0"/>
              <a:t> </a:t>
            </a:r>
            <a:r>
              <a:rPr lang="ru-RU" sz="2400" b="1" i="1" u="sng" dirty="0" err="1"/>
              <a:t>атомів</a:t>
            </a:r>
            <a:r>
              <a:rPr lang="ru-RU" sz="2400" b="1" i="1" u="sng" dirty="0"/>
              <a:t> і молекул.</a:t>
            </a:r>
          </a:p>
          <a:p>
            <a:pPr marL="457200" indent="-457200" algn="just"/>
            <a:r>
              <a:rPr lang="ru-RU" sz="2400" b="1" dirty="0" err="1">
                <a:solidFill>
                  <a:srgbClr val="FFFF00"/>
                </a:solidFill>
              </a:rPr>
              <a:t>Після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цього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 smtClean="0">
                <a:solidFill>
                  <a:srgbClr val="FFFF00"/>
                </a:solidFill>
              </a:rPr>
              <a:t>опромінюваній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ділянці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протікає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наступна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стадія</a:t>
            </a:r>
            <a:r>
              <a:rPr lang="ru-RU" sz="2400" b="1" dirty="0">
                <a:solidFill>
                  <a:srgbClr val="FFFF00"/>
                </a:solidFill>
              </a:rPr>
              <a:t> у </a:t>
            </a:r>
            <a:r>
              <a:rPr lang="ru-RU" sz="2400" b="1" dirty="0" err="1">
                <a:solidFill>
                  <a:srgbClr val="FFFF00"/>
                </a:solidFill>
              </a:rPr>
              <a:t>вигляді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ланцюжка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біохімічних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реакцій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їх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супроводжуючих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фізіологічних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процесів</a:t>
            </a:r>
            <a:r>
              <a:rPr lang="ru-RU" sz="2400" b="1" dirty="0">
                <a:solidFill>
                  <a:srgbClr val="FFFF00"/>
                </a:solidFill>
              </a:rPr>
              <a:t> (</a:t>
            </a:r>
            <a:r>
              <a:rPr lang="ru-RU" sz="2400" b="1" dirty="0" err="1">
                <a:solidFill>
                  <a:srgbClr val="FFFF00"/>
                </a:solidFill>
              </a:rPr>
              <a:t>наприклад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розширення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капілярів</a:t>
            </a:r>
            <a:r>
              <a:rPr lang="ru-RU" sz="2400" b="1" dirty="0">
                <a:solidFill>
                  <a:srgbClr val="FFFF00"/>
                </a:solidFill>
              </a:rPr>
              <a:t>).</a:t>
            </a:r>
          </a:p>
          <a:p>
            <a:pPr marL="457200" indent="-457200" algn="just"/>
            <a:r>
              <a:rPr lang="ru-RU" sz="2400" b="1" dirty="0" err="1">
                <a:solidFill>
                  <a:srgbClr val="FFFF00"/>
                </a:solidFill>
              </a:rPr>
              <a:t>Далі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 smtClean="0">
                <a:solidFill>
                  <a:srgbClr val="FFFF00"/>
                </a:solidFill>
              </a:rPr>
              <a:t>внаслідок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нейрорефлекторних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гуморальних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зв'язків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розвивається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генералізована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реакція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цілісного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організму</a:t>
            </a:r>
            <a:r>
              <a:rPr lang="ru-RU" sz="2400" b="1" dirty="0">
                <a:solidFill>
                  <a:srgbClr val="FFFF00"/>
                </a:solidFill>
              </a:rPr>
              <a:t>, в </a:t>
            </a:r>
            <a:r>
              <a:rPr lang="ru-RU" sz="2400" b="1" dirty="0" err="1">
                <a:solidFill>
                  <a:srgbClr val="FFFF00"/>
                </a:solidFill>
              </a:rPr>
              <a:t>якій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визначальну</a:t>
            </a:r>
            <a:r>
              <a:rPr lang="ru-RU" sz="2400" b="1" dirty="0">
                <a:solidFill>
                  <a:srgbClr val="FFFF00"/>
                </a:solidFill>
              </a:rPr>
              <a:t> роль </a:t>
            </a:r>
            <a:r>
              <a:rPr lang="ru-RU" sz="2400" b="1" dirty="0" err="1">
                <a:solidFill>
                  <a:srgbClr val="FFFF00"/>
                </a:solidFill>
              </a:rPr>
              <a:t>відіграє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нейро-ендокринна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регуляція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  <a:endParaRPr lang="ru-RU" sz="2400" b="1" dirty="0" smtClean="0">
              <a:solidFill>
                <a:srgbClr val="FFFF00"/>
              </a:solidFill>
            </a:endParaRPr>
          </a:p>
          <a:p>
            <a:pPr marL="457200" indent="-457200" algn="just"/>
            <a:endParaRPr lang="ru-RU" sz="2400" b="1" dirty="0">
              <a:solidFill>
                <a:srgbClr val="00B050"/>
              </a:solidFill>
            </a:endParaRPr>
          </a:p>
          <a:p>
            <a:pPr marL="457200" indent="-457200" algn="just"/>
            <a:endParaRPr lang="ru-RU" sz="2400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722376" y="-714404"/>
            <a:ext cx="77724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3284984"/>
          </a:xfrm>
        </p:spPr>
        <p:txBody>
          <a:bodyPr/>
          <a:lstStyle/>
          <a:p>
            <a:pPr marL="457200" indent="-457200" algn="just"/>
            <a:endParaRPr lang="ru-RU" sz="2400" b="1" dirty="0">
              <a:solidFill>
                <a:srgbClr val="00B050"/>
              </a:solidFill>
            </a:endParaRPr>
          </a:p>
          <a:p>
            <a:pPr marL="457200" indent="-457200" algn="just"/>
            <a:r>
              <a:rPr lang="ru-RU" sz="2000" b="1" dirty="0" err="1" smtClean="0">
                <a:solidFill>
                  <a:srgbClr val="FFFF00"/>
                </a:solidFill>
              </a:rPr>
              <a:t>Саме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цими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особливостями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пояснюється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smtClean="0">
                <a:solidFill>
                  <a:srgbClr val="FFFF00"/>
                </a:solidFill>
              </a:rPr>
              <a:t>те, </a:t>
            </a:r>
            <a:r>
              <a:rPr lang="ru-RU" sz="2000" b="1" dirty="0" err="1">
                <a:solidFill>
                  <a:srgbClr val="FFFF00"/>
                </a:solidFill>
              </a:rPr>
              <a:t>що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наприклад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ультрафіолетове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Сонця</a:t>
            </a:r>
            <a:r>
              <a:rPr lang="ru-RU" sz="2000" b="1" dirty="0" smtClean="0">
                <a:solidFill>
                  <a:srgbClr val="FFFF00"/>
                </a:solidFill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</a:rPr>
              <a:t>що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проникає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>
                <a:solidFill>
                  <a:srgbClr val="FFFF00"/>
                </a:solidFill>
              </a:rPr>
              <a:t>на </a:t>
            </a:r>
            <a:r>
              <a:rPr lang="ru-RU" sz="2000" b="1" dirty="0" err="1">
                <a:solidFill>
                  <a:srgbClr val="FFFF00"/>
                </a:solidFill>
              </a:rPr>
              <a:t>частки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міліметрів</a:t>
            </a:r>
            <a:r>
              <a:rPr lang="ru-RU" sz="2000" b="1" dirty="0" smtClean="0">
                <a:solidFill>
                  <a:srgbClr val="FFFF00"/>
                </a:solidFill>
              </a:rPr>
              <a:t> у </a:t>
            </a:r>
            <a:r>
              <a:rPr lang="ru-RU" sz="2000" b="1" dirty="0" err="1">
                <a:solidFill>
                  <a:srgbClr val="FFFF00"/>
                </a:solidFill>
              </a:rPr>
              <a:t>шкіру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здатне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викликати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виражений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i="1" u="sng" dirty="0" err="1"/>
              <a:t>місцевий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запальний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процес</a:t>
            </a:r>
            <a:r>
              <a:rPr lang="ru-RU" sz="2000" b="1" i="1" u="sng" dirty="0"/>
              <a:t> (</a:t>
            </a:r>
            <a:r>
              <a:rPr lang="ru-RU" sz="2000" b="1" i="1" u="sng" dirty="0" err="1"/>
              <a:t>еритему</a:t>
            </a:r>
            <a:r>
              <a:rPr lang="ru-RU" sz="2000" b="1" i="1" u="sng" dirty="0"/>
              <a:t>) і </a:t>
            </a:r>
            <a:r>
              <a:rPr lang="ru-RU" sz="2000" b="1" i="1" u="sng" dirty="0" err="1"/>
              <a:t>місцеву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реакцію</a:t>
            </a:r>
            <a:r>
              <a:rPr lang="ru-RU" sz="2000" b="1" i="1" u="sng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44824"/>
            <a:ext cx="6846495" cy="4568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910"/>
            <a:ext cx="9144000" cy="810328"/>
          </a:xfrm>
        </p:spPr>
        <p:txBody>
          <a:bodyPr>
            <a:noAutofit/>
          </a:bodyPr>
          <a:lstStyle/>
          <a:p>
            <a:pPr algn="ctr"/>
            <a:r>
              <a:rPr lang="uk-UA" sz="3200" dirty="0" smtClean="0"/>
              <a:t>Біологічна дія сонячної радіації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000108"/>
            <a:ext cx="9144000" cy="5857892"/>
          </a:xfrm>
        </p:spPr>
        <p:txBody>
          <a:bodyPr>
            <a:noAutofit/>
          </a:bodyPr>
          <a:lstStyle/>
          <a:p>
            <a:pPr algn="just"/>
            <a:r>
              <a:rPr lang="ru-RU" b="1" dirty="0">
                <a:solidFill>
                  <a:srgbClr val="FFFF00"/>
                </a:solidFill>
              </a:rPr>
              <a:t>До складу </a:t>
            </a:r>
            <a:r>
              <a:rPr lang="ru-RU" b="1" dirty="0" err="1">
                <a:solidFill>
                  <a:srgbClr val="FFFF00"/>
                </a:solidFill>
              </a:rPr>
              <a:t>сонячної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радіації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досягає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поверхні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землі</a:t>
            </a:r>
            <a:r>
              <a:rPr lang="ru-RU" b="1" dirty="0">
                <a:solidFill>
                  <a:srgbClr val="FFFF00"/>
                </a:solidFill>
              </a:rPr>
              <a:t>, входить </a:t>
            </a:r>
            <a:r>
              <a:rPr lang="ru-RU" b="1" u="sng" dirty="0"/>
              <a:t>59% </a:t>
            </a:r>
            <a:r>
              <a:rPr lang="ru-RU" b="1" u="sng" dirty="0" err="1"/>
              <a:t>інфрачервоного</a:t>
            </a:r>
            <a:r>
              <a:rPr lang="ru-RU" b="1" u="sng" dirty="0"/>
              <a:t> </a:t>
            </a:r>
            <a:r>
              <a:rPr lang="ru-RU" b="1" u="sng" dirty="0" err="1"/>
              <a:t>випромінювання</a:t>
            </a:r>
            <a:r>
              <a:rPr lang="ru-RU" b="1" u="sng" dirty="0"/>
              <a:t>, 40% видимого і 1% </a:t>
            </a:r>
            <a:r>
              <a:rPr lang="ru-RU" b="1" u="sng" dirty="0" err="1"/>
              <a:t>ультрафіолетового</a:t>
            </a:r>
            <a:r>
              <a:rPr lang="ru-RU" b="1" u="sng" dirty="0"/>
              <a:t>.</a:t>
            </a:r>
          </a:p>
          <a:p>
            <a:pPr algn="just"/>
            <a:r>
              <a:rPr lang="ru-RU" b="1" dirty="0" err="1">
                <a:solidFill>
                  <a:srgbClr val="FFC000"/>
                </a:solidFill>
              </a:rPr>
              <a:t>Інфрачервоне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C000"/>
                </a:solidFill>
              </a:rPr>
              <a:t>випромінювання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проникає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глибоко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шкіру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викликає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парниковий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ефект</a:t>
            </a:r>
            <a:r>
              <a:rPr lang="ru-RU" b="1" dirty="0">
                <a:solidFill>
                  <a:srgbClr val="FFFF00"/>
                </a:solidFill>
              </a:rPr>
              <a:t> (за </a:t>
            </a:r>
            <a:r>
              <a:rPr lang="ru-RU" b="1" dirty="0" err="1">
                <a:solidFill>
                  <a:srgbClr val="FFFF00"/>
                </a:solidFill>
              </a:rPr>
              <a:t>рахунок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посилення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коливальних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ротаційних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рухів</a:t>
            </a:r>
            <a:r>
              <a:rPr lang="ru-RU" b="1" dirty="0">
                <a:solidFill>
                  <a:srgbClr val="FFFF00"/>
                </a:solidFill>
              </a:rPr>
              <a:t> молекул) з </a:t>
            </a:r>
            <a:r>
              <a:rPr lang="ru-RU" b="1" dirty="0" err="1">
                <a:solidFill>
                  <a:srgbClr val="FFFF00"/>
                </a:solidFill>
              </a:rPr>
              <a:t>подальшим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підвищенням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температури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тканини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гіперемією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посиленням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обмінних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процесів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шкірі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  <a:p>
            <a:pPr algn="just"/>
            <a:r>
              <a:rPr lang="ru-RU" b="1" dirty="0" err="1">
                <a:solidFill>
                  <a:srgbClr val="FFFF00"/>
                </a:solidFill>
              </a:rPr>
              <a:t>Інфрачервоне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підсилює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біологічну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ультрафіолетового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використовується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практиці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endParaRPr lang="uk-UA" b="1" dirty="0">
              <a:solidFill>
                <a:srgbClr val="FFFF00"/>
              </a:solidFill>
            </a:endParaRPr>
          </a:p>
          <a:p>
            <a:pPr algn="just"/>
            <a:r>
              <a:rPr lang="ru-RU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Видиме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випромінювання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сонця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надає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таку</a:t>
            </a:r>
            <a:r>
              <a:rPr lang="ru-RU" b="1" dirty="0">
                <a:solidFill>
                  <a:srgbClr val="FFFF00"/>
                </a:solidFill>
              </a:rPr>
              <a:t> ж саму </a:t>
            </a:r>
            <a:r>
              <a:rPr lang="ru-RU" b="1" dirty="0" err="1">
                <a:solidFill>
                  <a:srgbClr val="FFFF00"/>
                </a:solidFill>
              </a:rPr>
              <a:t>біологічну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дію</a:t>
            </a:r>
            <a:r>
              <a:rPr lang="ru-RU" b="1" dirty="0">
                <a:solidFill>
                  <a:srgbClr val="FFFF00"/>
                </a:solidFill>
              </a:rPr>
              <a:t>, як </a:t>
            </a:r>
            <a:r>
              <a:rPr lang="ru-RU" b="1" dirty="0" err="1">
                <a:solidFill>
                  <a:srgbClr val="FFFF00"/>
                </a:solidFill>
              </a:rPr>
              <a:t>інфрачервоне</a:t>
            </a:r>
            <a:r>
              <a:rPr lang="ru-RU" b="1" dirty="0">
                <a:solidFill>
                  <a:srgbClr val="FFFF00"/>
                </a:solidFill>
              </a:rPr>
              <a:t>, але, </a:t>
            </a:r>
            <a:r>
              <a:rPr lang="ru-RU" b="1" dirty="0" err="1">
                <a:solidFill>
                  <a:srgbClr val="FFFF00"/>
                </a:solidFill>
              </a:rPr>
              <a:t>крім</a:t>
            </a:r>
            <a:r>
              <a:rPr lang="ru-RU" b="1" dirty="0">
                <a:solidFill>
                  <a:srgbClr val="FFFF00"/>
                </a:solidFill>
              </a:rPr>
              <a:t> того, </a:t>
            </a:r>
            <a:r>
              <a:rPr lang="ru-RU" b="1" dirty="0" err="1">
                <a:solidFill>
                  <a:srgbClr val="FFFF00"/>
                </a:solidFill>
              </a:rPr>
              <a:t>воно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діє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i="1" u="sng" dirty="0" err="1"/>
              <a:t>фотохімічно</a:t>
            </a:r>
            <a:r>
              <a:rPr lang="ru-RU" b="1" i="1" u="sng" dirty="0"/>
              <a:t>.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Фотохімічна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видимого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значно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слабша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ніж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ультрафіолетового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оскільки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енергії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його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квантів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достатньо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лише</a:t>
            </a:r>
            <a:r>
              <a:rPr lang="ru-RU" b="1" dirty="0">
                <a:solidFill>
                  <a:srgbClr val="FFFF00"/>
                </a:solidFill>
              </a:rPr>
              <a:t> для </a:t>
            </a:r>
            <a:r>
              <a:rPr lang="ru-RU" b="1" dirty="0" err="1">
                <a:solidFill>
                  <a:srgbClr val="FFFF00"/>
                </a:solidFill>
              </a:rPr>
              <a:t>збудження</a:t>
            </a:r>
            <a:r>
              <a:rPr lang="ru-RU" b="1" dirty="0">
                <a:solidFill>
                  <a:srgbClr val="FFFF00"/>
                </a:solidFill>
              </a:rPr>
              <a:t> молекул </a:t>
            </a:r>
            <a:r>
              <a:rPr lang="ru-RU" b="1" dirty="0" err="1">
                <a:solidFill>
                  <a:srgbClr val="FFFF00"/>
                </a:solidFill>
              </a:rPr>
              <a:t>небагатьох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які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називаються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фотосенсибілізаторами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>
                <a:solidFill>
                  <a:srgbClr val="FFFF00"/>
                </a:solidFill>
              </a:rPr>
              <a:t>такими </a:t>
            </a:r>
            <a:r>
              <a:rPr lang="ru-RU" b="1" dirty="0" err="1" smtClean="0">
                <a:solidFill>
                  <a:srgbClr val="FFFF00"/>
                </a:solidFill>
              </a:rPr>
              <a:t>фотосенсибілізаторами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err="1">
                <a:solidFill>
                  <a:srgbClr val="FFFF00"/>
                </a:solidFill>
              </a:rPr>
              <a:t>організмі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 є </a:t>
            </a:r>
            <a:r>
              <a:rPr lang="ru-RU" b="1" dirty="0" err="1">
                <a:solidFill>
                  <a:srgbClr val="FFFF00"/>
                </a:solidFill>
              </a:rPr>
              <a:t>зорові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пігменти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сітківки</a:t>
            </a:r>
            <a:r>
              <a:rPr lang="ru-RU" b="1" dirty="0">
                <a:solidFill>
                  <a:srgbClr val="FFFF00"/>
                </a:solidFill>
              </a:rPr>
              <a:t> ока. В </a:t>
            </a:r>
            <a:r>
              <a:rPr lang="ru-RU" b="1" dirty="0" err="1">
                <a:solidFill>
                  <a:srgbClr val="FFFF00"/>
                </a:solidFill>
              </a:rPr>
              <a:t>результаті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впливу</a:t>
            </a:r>
            <a:r>
              <a:rPr lang="ru-RU" b="1" dirty="0">
                <a:solidFill>
                  <a:srgbClr val="FFFF00"/>
                </a:solidFill>
              </a:rPr>
              <a:t> на них видимого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біохімічних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реакцій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сітківці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генерується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електричні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імпульси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викликають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i="1" u="sng" dirty="0" err="1"/>
              <a:t>відчуття</a:t>
            </a:r>
            <a:r>
              <a:rPr lang="ru-RU" b="1" i="1" u="sng" dirty="0"/>
              <a:t> </a:t>
            </a:r>
            <a:r>
              <a:rPr lang="ru-RU" b="1" i="1" u="sng" dirty="0" err="1"/>
              <a:t>світла</a:t>
            </a:r>
            <a:r>
              <a:rPr lang="ru-RU" b="1" i="1" u="sng" dirty="0"/>
              <a:t>.</a:t>
            </a:r>
            <a:endParaRPr lang="ru-RU" b="1" i="1" u="sng" dirty="0" smtClean="0"/>
          </a:p>
          <a:p>
            <a:pPr algn="just"/>
            <a:endParaRPr lang="ru-RU" b="1" dirty="0">
              <a:solidFill>
                <a:srgbClr val="FF0000"/>
              </a:solidFill>
            </a:endParaRPr>
          </a:p>
          <a:p>
            <a:pPr algn="just"/>
            <a:endParaRPr lang="ru-RU" b="1" dirty="0" smtClean="0">
              <a:solidFill>
                <a:srgbClr val="FF0000"/>
              </a:solidFill>
            </a:endParaRPr>
          </a:p>
          <a:p>
            <a:pPr algn="just"/>
            <a:endParaRPr lang="ru-RU" b="1" dirty="0">
              <a:solidFill>
                <a:srgbClr val="FF0000"/>
              </a:solidFill>
            </a:endParaRPr>
          </a:p>
          <a:p>
            <a:pPr algn="just"/>
            <a:endParaRPr lang="ru-RU" b="1" dirty="0" smtClean="0">
              <a:solidFill>
                <a:srgbClr val="FF0000"/>
              </a:solidFill>
            </a:endParaRPr>
          </a:p>
          <a:p>
            <a:pPr algn="just"/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4869160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Світло</a:t>
            </a:r>
            <a:r>
              <a:rPr lang="ru-RU" b="1" dirty="0">
                <a:solidFill>
                  <a:srgbClr val="FFFF00"/>
                </a:solidFill>
              </a:rPr>
              <a:t> - </a:t>
            </a:r>
            <a:r>
              <a:rPr lang="ru-RU" b="1" dirty="0" err="1">
                <a:solidFill>
                  <a:srgbClr val="FFFF00"/>
                </a:solidFill>
              </a:rPr>
              <a:t>найважливіший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подразник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який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активізує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збудження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корі</a:t>
            </a:r>
            <a:r>
              <a:rPr lang="ru-RU" b="1" dirty="0">
                <a:solidFill>
                  <a:srgbClr val="FFFF00"/>
                </a:solidFill>
              </a:rPr>
              <a:t> головного </a:t>
            </a:r>
            <a:r>
              <a:rPr lang="ru-RU" b="1" dirty="0" err="1">
                <a:solidFill>
                  <a:srgbClr val="FFFF00"/>
                </a:solidFill>
              </a:rPr>
              <a:t>мозку</a:t>
            </a:r>
            <a:r>
              <a:rPr lang="ru-RU" b="1" dirty="0">
                <a:solidFill>
                  <a:srgbClr val="FFFF00"/>
                </a:solidFill>
              </a:rPr>
              <a:t>, через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при </a:t>
            </a:r>
            <a:r>
              <a:rPr lang="ru-RU" b="1" dirty="0" smtClean="0">
                <a:solidFill>
                  <a:srgbClr val="FFFF00"/>
                </a:solidFill>
              </a:rPr>
              <a:t>доброму </a:t>
            </a:r>
            <a:r>
              <a:rPr lang="ru-RU" b="1" dirty="0" err="1">
                <a:solidFill>
                  <a:srgbClr val="FFFF00"/>
                </a:solidFill>
              </a:rPr>
              <a:t>освітленні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поліпшується</a:t>
            </a:r>
            <a:r>
              <a:rPr lang="ru-RU" b="1" dirty="0">
                <a:solidFill>
                  <a:srgbClr val="FFFF00"/>
                </a:solidFill>
              </a:rPr>
              <a:t> не </a:t>
            </a:r>
            <a:r>
              <a:rPr lang="ru-RU" b="1" dirty="0" err="1">
                <a:solidFill>
                  <a:srgbClr val="FFFF00"/>
                </a:solidFill>
              </a:rPr>
              <a:t>тільки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зоровий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>
                <a:solidFill>
                  <a:srgbClr val="FFFF00"/>
                </a:solidFill>
              </a:rPr>
              <a:t>а й </a:t>
            </a:r>
            <a:r>
              <a:rPr lang="ru-RU" b="1" dirty="0" err="1" smtClean="0">
                <a:solidFill>
                  <a:srgbClr val="FFFF00"/>
                </a:solidFill>
              </a:rPr>
              <a:t>інші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аналізатори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err="1">
                <a:solidFill>
                  <a:srgbClr val="FFFF00"/>
                </a:solidFill>
              </a:rPr>
              <a:t>останні</a:t>
            </a:r>
            <a:r>
              <a:rPr lang="ru-RU" b="1" dirty="0">
                <a:solidFill>
                  <a:srgbClr val="FFFF00"/>
                </a:solidFill>
              </a:rPr>
              <a:t> роки доведено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утворюються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результаті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фотохімічної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дії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сітківці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речовини</a:t>
            </a:r>
            <a:r>
              <a:rPr lang="ru-RU" b="1" dirty="0">
                <a:solidFill>
                  <a:srgbClr val="FFFF00"/>
                </a:solidFill>
              </a:rPr>
              <a:t> (типу </a:t>
            </a:r>
            <a:r>
              <a:rPr lang="ru-RU" b="1" dirty="0" err="1">
                <a:solidFill>
                  <a:srgbClr val="FFFF00"/>
                </a:solidFill>
              </a:rPr>
              <a:t>нейромедіаторів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стимулюють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функцію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гіпофіза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клітин</a:t>
            </a:r>
            <a:r>
              <a:rPr lang="ru-RU" b="1" dirty="0">
                <a:solidFill>
                  <a:srgbClr val="FFFF00"/>
                </a:solidFill>
              </a:rPr>
              <a:t> ЦНС. В </a:t>
            </a:r>
            <a:r>
              <a:rPr lang="ru-RU" b="1" dirty="0" err="1">
                <a:solidFill>
                  <a:srgbClr val="FFFF00"/>
                </a:solidFill>
              </a:rPr>
              <a:t>результаті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світло</a:t>
            </a:r>
            <a:r>
              <a:rPr lang="ru-RU" b="1" dirty="0">
                <a:solidFill>
                  <a:srgbClr val="FFFF00"/>
                </a:solidFill>
              </a:rPr>
              <a:t> позитивно </a:t>
            </a:r>
            <a:r>
              <a:rPr lang="ru-RU" b="1" dirty="0" err="1">
                <a:solidFill>
                  <a:srgbClr val="FFFF00"/>
                </a:solidFill>
              </a:rPr>
              <a:t>діє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емоційну</a:t>
            </a:r>
            <a:r>
              <a:rPr lang="ru-RU" b="1" dirty="0">
                <a:solidFill>
                  <a:srgbClr val="FFFF00"/>
                </a:solidFill>
              </a:rPr>
              <a:t> сферу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під</a:t>
            </a:r>
            <a:r>
              <a:rPr lang="ru-RU" b="1" dirty="0">
                <a:solidFill>
                  <a:srgbClr val="FFFF00"/>
                </a:solidFill>
              </a:rPr>
              <a:t> час </a:t>
            </a:r>
            <a:r>
              <a:rPr lang="ru-RU" b="1" dirty="0" err="1">
                <a:solidFill>
                  <a:srgbClr val="FFFF00"/>
                </a:solidFill>
              </a:rPr>
              <a:t>неспання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покращує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самопочуття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підвищує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життєвий</a:t>
            </a:r>
            <a:r>
              <a:rPr lang="ru-RU" b="1" dirty="0">
                <a:solidFill>
                  <a:srgbClr val="FFFF00"/>
                </a:solidFill>
              </a:rPr>
              <a:t> тонус, </a:t>
            </a:r>
            <a:r>
              <a:rPr lang="ru-RU" b="1" dirty="0" err="1">
                <a:solidFill>
                  <a:srgbClr val="FFFF00"/>
                </a:solidFill>
              </a:rPr>
              <a:t>обмін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</a:p>
          <a:p>
            <a:pPr algn="ctr"/>
            <a:endParaRPr lang="uk-UA" b="1" dirty="0">
              <a:solidFill>
                <a:srgbClr val="FFFF00"/>
              </a:solidFill>
            </a:endParaRPr>
          </a:p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Припускають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стимуляція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видимим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випромінюванням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здійснюється</a:t>
            </a:r>
            <a:r>
              <a:rPr lang="ru-RU" b="1" dirty="0">
                <a:solidFill>
                  <a:srgbClr val="FFFF00"/>
                </a:solidFill>
              </a:rPr>
              <a:t> не </a:t>
            </a:r>
            <a:r>
              <a:rPr lang="ru-RU" b="1" dirty="0" err="1">
                <a:solidFill>
                  <a:srgbClr val="FFFF00"/>
                </a:solidFill>
              </a:rPr>
              <a:t>тільки</a:t>
            </a:r>
            <a:r>
              <a:rPr lang="ru-RU" b="1" dirty="0">
                <a:solidFill>
                  <a:srgbClr val="FFFF00"/>
                </a:solidFill>
              </a:rPr>
              <a:t> через </a:t>
            </a:r>
            <a:r>
              <a:rPr lang="ru-RU" b="1" dirty="0" err="1">
                <a:solidFill>
                  <a:srgbClr val="FFFF00"/>
                </a:solidFill>
              </a:rPr>
              <a:t>зоровий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аналізатор</a:t>
            </a:r>
            <a:r>
              <a:rPr lang="ru-RU" b="1" dirty="0">
                <a:solidFill>
                  <a:srgbClr val="FFFF00"/>
                </a:solidFill>
              </a:rPr>
              <a:t>, а й через </a:t>
            </a:r>
            <a:r>
              <a:rPr lang="ru-RU" b="1" dirty="0" err="1">
                <a:solidFill>
                  <a:srgbClr val="FFFF00"/>
                </a:solidFill>
              </a:rPr>
              <a:t>шкіру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оскільки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крові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завжди</a:t>
            </a:r>
            <a:r>
              <a:rPr lang="ru-RU" b="1" dirty="0">
                <a:solidFill>
                  <a:srgbClr val="FFFF00"/>
                </a:solidFill>
              </a:rPr>
              <a:t> є невелика </a:t>
            </a:r>
            <a:r>
              <a:rPr lang="ru-RU" b="1" dirty="0" err="1">
                <a:solidFill>
                  <a:srgbClr val="FFFF00"/>
                </a:solidFill>
              </a:rPr>
              <a:t>кількість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/>
              <a:t>гематопорфірину</a:t>
            </a:r>
            <a:r>
              <a:rPr lang="ru-RU" b="1" dirty="0"/>
              <a:t>,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також</a:t>
            </a:r>
            <a:r>
              <a:rPr lang="ru-RU" b="1" dirty="0"/>
              <a:t> є </a:t>
            </a:r>
            <a:r>
              <a:rPr lang="ru-RU" b="1" dirty="0" err="1" smtClean="0"/>
              <a:t>фотосенсибілізатором</a:t>
            </a:r>
            <a:r>
              <a:rPr lang="ru-RU" b="1" dirty="0"/>
              <a:t>.</a:t>
            </a:r>
            <a:endParaRPr lang="ru-RU" b="1" dirty="0" smtClean="0"/>
          </a:p>
          <a:p>
            <a:pPr algn="ctr"/>
            <a:endParaRPr lang="ru-RU" b="1" dirty="0">
              <a:solidFill>
                <a:srgbClr val="FFFF00"/>
              </a:solidFill>
            </a:endParaRPr>
          </a:p>
          <a:p>
            <a:pPr algn="ctr"/>
            <a:endParaRPr lang="ru-RU" sz="2800" b="1" dirty="0" smtClean="0">
              <a:solidFill>
                <a:srgbClr val="FFFF00"/>
              </a:solidFill>
            </a:endParaRPr>
          </a:p>
          <a:p>
            <a:pPr algn="ctr"/>
            <a:endParaRPr lang="ru-RU" sz="2800" b="1" dirty="0">
              <a:solidFill>
                <a:srgbClr val="FFFF00"/>
              </a:solidFill>
            </a:endParaRPr>
          </a:p>
          <a:p>
            <a:pPr algn="ctr"/>
            <a:endParaRPr lang="ru-RU" sz="28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" y="0"/>
            <a:ext cx="9144000" cy="685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8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4797425"/>
          </a:xfrm>
        </p:spPr>
        <p:txBody>
          <a:bodyPr>
            <a:noAutofit/>
          </a:bodyPr>
          <a:lstStyle/>
          <a:p>
            <a:pPr algn="just"/>
            <a:r>
              <a:rPr lang="ru-RU" b="1" dirty="0" err="1">
                <a:solidFill>
                  <a:srgbClr val="FFFF00"/>
                </a:solidFill>
              </a:rPr>
              <a:t>Ультрафіолетове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 особливо в </a:t>
            </a:r>
            <a:r>
              <a:rPr lang="ru-RU" b="1" dirty="0" err="1" smtClean="0">
                <a:solidFill>
                  <a:srgbClr val="FFFF00"/>
                </a:solidFill>
              </a:rPr>
              <a:t>ділянці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 (</a:t>
            </a:r>
            <a:r>
              <a:rPr lang="ru-RU" b="1" dirty="0" err="1">
                <a:solidFill>
                  <a:srgbClr val="FFFF00"/>
                </a:solidFill>
              </a:rPr>
              <a:t>середня</a:t>
            </a:r>
            <a:r>
              <a:rPr lang="ru-RU" b="1" dirty="0">
                <a:solidFill>
                  <a:srgbClr val="FFFF00"/>
                </a:solidFill>
              </a:rPr>
              <a:t> 350..280нм), </a:t>
            </a:r>
            <a:r>
              <a:rPr lang="ru-RU" b="1" dirty="0" err="1">
                <a:solidFill>
                  <a:srgbClr val="FFFF00"/>
                </a:solidFill>
              </a:rPr>
              <a:t>володіє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сильною </a:t>
            </a:r>
            <a:r>
              <a:rPr lang="ru-RU" b="1" dirty="0" err="1" smtClean="0">
                <a:solidFill>
                  <a:srgbClr val="FFFF00"/>
                </a:solidFill>
              </a:rPr>
              <a:t>фотохімічною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дією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Енергія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квантів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цього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достатня</a:t>
            </a:r>
            <a:r>
              <a:rPr lang="ru-RU" b="1" dirty="0">
                <a:solidFill>
                  <a:srgbClr val="FFFF00"/>
                </a:solidFill>
              </a:rPr>
              <a:t> для того, </a:t>
            </a:r>
            <a:r>
              <a:rPr lang="ru-RU" b="1" dirty="0" err="1">
                <a:solidFill>
                  <a:srgbClr val="FFFF00"/>
                </a:solidFill>
              </a:rPr>
              <a:t>щоб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порушувати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входження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до складу молекул </a:t>
            </a:r>
            <a:r>
              <a:rPr lang="ru-RU" b="1" dirty="0" err="1">
                <a:solidFill>
                  <a:srgbClr val="FFFF00"/>
                </a:solidFill>
              </a:rPr>
              <a:t>білків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нуклеїнових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сполук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залишків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амінокислот</a:t>
            </a:r>
            <a:r>
              <a:rPr lang="ru-RU" b="1" dirty="0">
                <a:solidFill>
                  <a:srgbClr val="FFFF00"/>
                </a:solidFill>
              </a:rPr>
              <a:t> (тирозин, триптофан, </a:t>
            </a:r>
            <a:r>
              <a:rPr lang="ru-RU" b="1" dirty="0" err="1">
                <a:solidFill>
                  <a:srgbClr val="FFFF00"/>
                </a:solidFill>
              </a:rPr>
              <a:t>фенілаланін</a:t>
            </a:r>
            <a:r>
              <a:rPr lang="ru-RU" b="1" dirty="0">
                <a:solidFill>
                  <a:srgbClr val="FFFF00"/>
                </a:solidFill>
              </a:rPr>
              <a:t>), </a:t>
            </a:r>
            <a:r>
              <a:rPr lang="ru-RU" b="1" dirty="0" err="1">
                <a:solidFill>
                  <a:srgbClr val="FFFF00"/>
                </a:solidFill>
              </a:rPr>
              <a:t>пірімідонових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пуринових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основ </a:t>
            </a:r>
            <a:r>
              <a:rPr lang="ru-RU" b="1" dirty="0">
                <a:solidFill>
                  <a:srgbClr val="FFFF00"/>
                </a:solidFill>
              </a:rPr>
              <a:t>(</a:t>
            </a:r>
            <a:r>
              <a:rPr lang="ru-RU" b="1" dirty="0" err="1">
                <a:solidFill>
                  <a:srgbClr val="FFFF00"/>
                </a:solidFill>
              </a:rPr>
              <a:t>тимін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цитозин</a:t>
            </a:r>
            <a:r>
              <a:rPr lang="ru-RU" b="1" dirty="0">
                <a:solidFill>
                  <a:srgbClr val="FFFF00"/>
                </a:solidFill>
              </a:rPr>
              <a:t>).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just"/>
            <a:endParaRPr lang="ru-RU" b="1" dirty="0">
              <a:solidFill>
                <a:srgbClr val="FFFF00"/>
              </a:solidFill>
            </a:endParaRP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У </a:t>
            </a:r>
            <a:r>
              <a:rPr lang="ru-RU" b="1" dirty="0" err="1">
                <a:solidFill>
                  <a:srgbClr val="FFFF00"/>
                </a:solidFill>
              </a:rPr>
              <a:t>результаті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відбувається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розпад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білкових</a:t>
            </a:r>
            <a:r>
              <a:rPr lang="ru-RU" b="1" dirty="0">
                <a:solidFill>
                  <a:srgbClr val="FFFF00"/>
                </a:solidFill>
              </a:rPr>
              <a:t> молекул (</a:t>
            </a:r>
            <a:r>
              <a:rPr lang="ru-RU" b="1" dirty="0" err="1" smtClean="0">
                <a:solidFill>
                  <a:srgbClr val="FFFF00"/>
                </a:solidFill>
              </a:rPr>
              <a:t>фотоліз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білків</a:t>
            </a:r>
            <a:r>
              <a:rPr lang="ru-RU" b="1" dirty="0">
                <a:solidFill>
                  <a:srgbClr val="FFFF00"/>
                </a:solidFill>
              </a:rPr>
              <a:t>) з </a:t>
            </a:r>
            <a:r>
              <a:rPr lang="ru-RU" b="1" dirty="0" err="1">
                <a:solidFill>
                  <a:srgbClr val="FFFF00"/>
                </a:solidFill>
              </a:rPr>
              <a:t>утворенням</a:t>
            </a:r>
            <a:r>
              <a:rPr lang="ru-RU" b="1" dirty="0">
                <a:solidFill>
                  <a:srgbClr val="FFFF00"/>
                </a:solidFill>
              </a:rPr>
              <a:t> ряду </a:t>
            </a:r>
            <a:r>
              <a:rPr lang="ru-RU" b="1" dirty="0" err="1" smtClean="0">
                <a:solidFill>
                  <a:srgbClr val="FFFF00"/>
                </a:solidFill>
              </a:rPr>
              <a:t>фізіологічно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активних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речовин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>
                <a:solidFill>
                  <a:srgbClr val="FFFF00"/>
                </a:solidFill>
              </a:rPr>
              <a:t>гістаміноподібні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холін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ацетилхолін</a:t>
            </a:r>
            <a:r>
              <a:rPr lang="ru-RU" b="1" dirty="0">
                <a:solidFill>
                  <a:srgbClr val="FFFF00"/>
                </a:solidFill>
              </a:rPr>
              <a:t>), </a:t>
            </a:r>
            <a:r>
              <a:rPr lang="ru-RU" b="1" dirty="0" err="1">
                <a:solidFill>
                  <a:srgbClr val="FFFF00"/>
                </a:solidFill>
              </a:rPr>
              <a:t>які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активізують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симпатико-</a:t>
            </a:r>
            <a:r>
              <a:rPr lang="ru-RU" b="1" dirty="0" err="1" smtClean="0">
                <a:solidFill>
                  <a:srgbClr val="FFFF00"/>
                </a:solidFill>
              </a:rPr>
              <a:t>адреналову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систему, </a:t>
            </a:r>
            <a:r>
              <a:rPr lang="ru-RU" b="1" dirty="0" err="1">
                <a:solidFill>
                  <a:srgbClr val="FFFF00"/>
                </a:solidFill>
              </a:rPr>
              <a:t>обмінні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трофічні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процеси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Загальностимулюючу</a:t>
            </a:r>
            <a:r>
              <a:rPr lang="ru-RU" b="1" dirty="0">
                <a:solidFill>
                  <a:srgbClr val="FFFF00"/>
                </a:solidFill>
              </a:rPr>
              <a:t> «</a:t>
            </a:r>
            <a:r>
              <a:rPr lang="ru-RU" b="1" dirty="0" err="1" smtClean="0">
                <a:solidFill>
                  <a:srgbClr val="FFFF00"/>
                </a:solidFill>
              </a:rPr>
              <a:t>Еритемну</a:t>
            </a:r>
            <a:r>
              <a:rPr lang="ru-RU" b="1" dirty="0" smtClean="0">
                <a:solidFill>
                  <a:srgbClr val="FFFF00"/>
                </a:solidFill>
              </a:rPr>
              <a:t>» </a:t>
            </a:r>
            <a:r>
              <a:rPr lang="ru-RU" b="1" dirty="0" err="1">
                <a:solidFill>
                  <a:srgbClr val="FFFF00"/>
                </a:solidFill>
              </a:rPr>
              <a:t>дію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ультрафіолетового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виражають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smtClean="0">
                <a:solidFill>
                  <a:srgbClr val="FFFF00"/>
                </a:solidFill>
              </a:rPr>
              <a:t>тому,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посилюється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зрощення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і </a:t>
            </a:r>
            <a:r>
              <a:rPr lang="ru-RU" b="1" dirty="0" err="1">
                <a:solidFill>
                  <a:srgbClr val="FFFF00"/>
                </a:solidFill>
              </a:rPr>
              <a:t>регенерація</a:t>
            </a:r>
            <a:r>
              <a:rPr lang="ru-RU" b="1" dirty="0">
                <a:solidFill>
                  <a:srgbClr val="FFFF00"/>
                </a:solidFill>
              </a:rPr>
              <a:t> тканин (в тому </a:t>
            </a:r>
            <a:r>
              <a:rPr lang="ru-RU" b="1" dirty="0" err="1">
                <a:solidFill>
                  <a:srgbClr val="FFFF00"/>
                </a:solidFill>
              </a:rPr>
              <a:t>числі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після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оперативних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втручань</a:t>
            </a:r>
            <a:r>
              <a:rPr lang="ru-RU" b="1" dirty="0">
                <a:solidFill>
                  <a:srgbClr val="FFFF00"/>
                </a:solidFill>
              </a:rPr>
              <a:t>), </a:t>
            </a:r>
            <a:r>
              <a:rPr lang="ru-RU" b="1" dirty="0" err="1">
                <a:solidFill>
                  <a:srgbClr val="FFFF00"/>
                </a:solidFill>
              </a:rPr>
              <a:t>гемопоез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імуногенез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опірність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дії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інфекційних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токсичних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канцеротропних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агентів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поліпшуються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фізична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розумова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працездатність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Ультрафіолетове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 є </a:t>
            </a:r>
            <a:r>
              <a:rPr lang="ru-RU" b="1" dirty="0" err="1">
                <a:solidFill>
                  <a:srgbClr val="FFFF00"/>
                </a:solidFill>
              </a:rPr>
              <a:t>потужним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адаптогеном, </a:t>
            </a:r>
            <a:r>
              <a:rPr lang="ru-RU" b="1" dirty="0" err="1">
                <a:solidFill>
                  <a:srgbClr val="FFFF00"/>
                </a:solidFill>
              </a:rPr>
              <a:t>підвищує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рівень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здоров'я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979921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При </a:t>
            </a:r>
            <a:r>
              <a:rPr lang="ru-RU" sz="2400" b="1" dirty="0" err="1">
                <a:solidFill>
                  <a:srgbClr val="FFFF00"/>
                </a:solidFill>
              </a:rPr>
              <a:t>експериментальних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дослідженнях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у </a:t>
            </a:r>
            <a:r>
              <a:rPr lang="ru-RU" sz="2400" b="1" dirty="0" err="1" smtClean="0">
                <a:solidFill>
                  <a:srgbClr val="FFFF00"/>
                </a:solidFill>
              </a:rPr>
              <a:t>опромінюваних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цим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випромінюванням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тварин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порівнянні</a:t>
            </a:r>
            <a:r>
              <a:rPr lang="ru-RU" sz="2400" b="1" dirty="0">
                <a:solidFill>
                  <a:srgbClr val="FFFF00"/>
                </a:solidFill>
              </a:rPr>
              <a:t> з </a:t>
            </a:r>
            <a:r>
              <a:rPr lang="ru-RU" sz="2400" b="1" dirty="0" err="1" smtClean="0">
                <a:solidFill>
                  <a:srgbClr val="FFFF00"/>
                </a:solidFill>
              </a:rPr>
              <a:t>неопромінюваними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повільно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розвиваються</a:t>
            </a:r>
            <a:r>
              <a:rPr lang="ru-RU" sz="2400" b="1" dirty="0" smtClean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моделюються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2400" b="1" dirty="0">
                <a:solidFill>
                  <a:srgbClr val="FFFF00"/>
                </a:solidFill>
              </a:rPr>
              <a:t> (</a:t>
            </a:r>
            <a:r>
              <a:rPr lang="ru-RU" sz="2400" b="1" dirty="0" err="1">
                <a:solidFill>
                  <a:srgbClr val="FFFF00"/>
                </a:solidFill>
              </a:rPr>
              <a:t>гіпертонія</a:t>
            </a:r>
            <a:r>
              <a:rPr lang="ru-RU" sz="2400" b="1" dirty="0">
                <a:solidFill>
                  <a:srgbClr val="FFFF00"/>
                </a:solidFill>
              </a:rPr>
              <a:t>, атеросклероз, рак, нефрит). </a:t>
            </a:r>
            <a:r>
              <a:rPr lang="ru-RU" sz="2400" b="1" dirty="0" err="1">
                <a:solidFill>
                  <a:srgbClr val="FFFF00"/>
                </a:solidFill>
              </a:rPr>
              <a:t>Завдяки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фотохімічній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дії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поверхневих</a:t>
            </a:r>
            <a:r>
              <a:rPr lang="ru-RU" sz="2400" b="1" dirty="0">
                <a:solidFill>
                  <a:srgbClr val="FFFF00"/>
                </a:solidFill>
              </a:rPr>
              <a:t> шарах </a:t>
            </a:r>
            <a:r>
              <a:rPr lang="ru-RU" sz="2400" b="1" dirty="0" err="1">
                <a:solidFill>
                  <a:srgbClr val="FFFF00"/>
                </a:solidFill>
              </a:rPr>
              <a:t>шкіри</a:t>
            </a:r>
            <a:r>
              <a:rPr lang="ru-RU" sz="2400" b="1" dirty="0">
                <a:solidFill>
                  <a:srgbClr val="FFFF00"/>
                </a:solidFill>
              </a:rPr>
              <a:t> з </a:t>
            </a:r>
            <a:r>
              <a:rPr lang="ru-RU" sz="2400" b="1" dirty="0" err="1" smtClean="0">
                <a:solidFill>
                  <a:srgbClr val="FFFF00"/>
                </a:solidFill>
              </a:rPr>
              <a:t>перебуваючих</a:t>
            </a:r>
            <a:r>
              <a:rPr lang="ru-RU" sz="2400" b="1" dirty="0" smtClean="0">
                <a:solidFill>
                  <a:srgbClr val="FFFF00"/>
                </a:solidFill>
              </a:rPr>
              <a:t> у </a:t>
            </a:r>
            <a:r>
              <a:rPr lang="ru-RU" sz="2400" b="1" dirty="0" err="1">
                <a:solidFill>
                  <a:srgbClr val="FFFF00"/>
                </a:solidFill>
              </a:rPr>
              <a:t>шкірному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салі</a:t>
            </a:r>
            <a:r>
              <a:rPr lang="ru-RU" sz="2400" b="1" dirty="0">
                <a:solidFill>
                  <a:srgbClr val="FFFF00"/>
                </a:solidFill>
              </a:rPr>
              <a:t> 7,8- </a:t>
            </a:r>
            <a:r>
              <a:rPr lang="ru-RU" sz="2400" b="1" dirty="0" err="1" smtClean="0">
                <a:solidFill>
                  <a:srgbClr val="FFFF00"/>
                </a:solidFill>
              </a:rPr>
              <a:t>дегідрохолестерину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утворюється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холекальциферол</a:t>
            </a:r>
            <a:r>
              <a:rPr lang="ru-RU" sz="2400" b="1" dirty="0" smtClean="0">
                <a:solidFill>
                  <a:srgbClr val="FFFF00"/>
                </a:solidFill>
              </a:rPr>
              <a:t> - </a:t>
            </a:r>
            <a:r>
              <a:rPr lang="ru-RU" sz="2400" b="1" dirty="0" err="1">
                <a:solidFill>
                  <a:srgbClr val="FFFF00"/>
                </a:solidFill>
              </a:rPr>
              <a:t>вітамін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>
                <a:solidFill>
                  <a:srgbClr val="FFFF00"/>
                </a:solidFill>
              </a:rPr>
              <a:t>D-3. </a:t>
            </a:r>
            <a:r>
              <a:rPr lang="ru-RU" sz="2400" b="1" dirty="0" err="1" smtClean="0">
                <a:solidFill>
                  <a:srgbClr val="FFFF00"/>
                </a:solidFill>
              </a:rPr>
              <a:t>Отже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ультрафіолетове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(</a:t>
            </a:r>
            <a:r>
              <a:rPr lang="ru-RU" sz="2400" b="1" dirty="0" err="1" smtClean="0">
                <a:solidFill>
                  <a:srgbClr val="FFFF00"/>
                </a:solidFill>
              </a:rPr>
              <a:t>ділянки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В) </a:t>
            </a:r>
            <a:r>
              <a:rPr lang="ru-RU" sz="2400" b="1" dirty="0" err="1">
                <a:solidFill>
                  <a:srgbClr val="FFFF00"/>
                </a:solidFill>
              </a:rPr>
              <a:t>володіє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 smtClean="0">
                <a:solidFill>
                  <a:srgbClr val="FFFF00"/>
                </a:solidFill>
              </a:rPr>
              <a:t>антирахітичною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дією</a:t>
            </a:r>
            <a:r>
              <a:rPr lang="ru-RU" sz="2400" b="1" dirty="0" smtClean="0">
                <a:solidFill>
                  <a:srgbClr val="FFFF00"/>
                </a:solidFill>
              </a:rPr>
              <a:t>. </a:t>
            </a:r>
            <a:r>
              <a:rPr lang="ru-RU" sz="2400" b="1" dirty="0" err="1">
                <a:solidFill>
                  <a:srgbClr val="FFFF00"/>
                </a:solidFill>
              </a:rPr>
              <a:t>Серед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захисних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реакцій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що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обумовлюють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адаптацію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людини</a:t>
            </a:r>
            <a:r>
              <a:rPr lang="ru-RU" sz="2400" b="1" dirty="0">
                <a:solidFill>
                  <a:srgbClr val="FFFF00"/>
                </a:solidFill>
              </a:rPr>
              <a:t> до </a:t>
            </a:r>
            <a:r>
              <a:rPr lang="ru-RU" sz="2400" b="1" dirty="0" err="1">
                <a:solidFill>
                  <a:srgbClr val="FFFF00"/>
                </a:solidFill>
              </a:rPr>
              <a:t>сонячної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радіації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має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значення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потовщення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ущільнення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епідермісу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утворення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пігменту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меланін</a:t>
            </a:r>
            <a:r>
              <a:rPr lang="ru-RU" sz="2400" b="1" dirty="0">
                <a:solidFill>
                  <a:srgbClr val="FFFF00"/>
                </a:solidFill>
              </a:rPr>
              <a:t> (</a:t>
            </a:r>
            <a:r>
              <a:rPr lang="ru-RU" sz="2400" b="1" dirty="0" err="1" smtClean="0">
                <a:solidFill>
                  <a:srgbClr val="FFFF00"/>
                </a:solidFill>
              </a:rPr>
              <a:t>засмага</a:t>
            </a:r>
            <a:r>
              <a:rPr lang="ru-RU" sz="2400" b="1" dirty="0" smtClean="0">
                <a:solidFill>
                  <a:srgbClr val="FFFF00"/>
                </a:solidFill>
              </a:rPr>
              <a:t>).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0"/>
            <a:ext cx="7772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45719"/>
            <a:ext cx="9144000" cy="6812281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Ультрафіолетове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Сонця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виражену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бактерицидну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дію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smtClean="0">
                <a:solidFill>
                  <a:srgbClr val="FFFF00"/>
                </a:solidFill>
              </a:rPr>
              <a:t>яку </a:t>
            </a:r>
            <a:r>
              <a:rPr lang="ru-RU" b="1" dirty="0" err="1">
                <a:solidFill>
                  <a:srgbClr val="FFFF00"/>
                </a:solidFill>
              </a:rPr>
              <a:t>пов'язують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дією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опромінення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нуклеїнові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з'єднання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мікробної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клітини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b="1" dirty="0" err="1">
                <a:solidFill>
                  <a:srgbClr val="FFFF00"/>
                </a:solidFill>
              </a:rPr>
              <a:t>Вегетативні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форми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мікробів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віруси</a:t>
            </a:r>
            <a:r>
              <a:rPr lang="ru-RU" b="1" dirty="0">
                <a:solidFill>
                  <a:srgbClr val="FFFF00"/>
                </a:solidFill>
              </a:rPr>
              <a:t> гинуть </a:t>
            </a:r>
            <a:r>
              <a:rPr lang="ru-RU" b="1" dirty="0" err="1">
                <a:solidFill>
                  <a:srgbClr val="FFFF00"/>
                </a:solidFill>
              </a:rPr>
              <a:t>під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прямими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променями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сонця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протягом</a:t>
            </a:r>
            <a:r>
              <a:rPr lang="ru-RU" b="1" dirty="0">
                <a:solidFill>
                  <a:srgbClr val="FFFF00"/>
                </a:solidFill>
              </a:rPr>
              <a:t> 10-15 </a:t>
            </a:r>
            <a:r>
              <a:rPr lang="ru-RU" b="1" dirty="0" err="1">
                <a:solidFill>
                  <a:srgbClr val="FFFF00"/>
                </a:solidFill>
              </a:rPr>
              <a:t>хвилин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спорові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форми</a:t>
            </a:r>
            <a:r>
              <a:rPr lang="ru-RU" b="1" dirty="0" smtClean="0">
                <a:solidFill>
                  <a:srgbClr val="FFFF00"/>
                </a:solidFill>
              </a:rPr>
              <a:t> - </a:t>
            </a:r>
            <a:r>
              <a:rPr lang="ru-RU" b="1" dirty="0">
                <a:solidFill>
                  <a:srgbClr val="FFFF00"/>
                </a:solidFill>
              </a:rPr>
              <a:t>40-60хв, </a:t>
            </a:r>
            <a:r>
              <a:rPr lang="ru-RU" b="1" dirty="0" err="1">
                <a:solidFill>
                  <a:srgbClr val="FFFF00"/>
                </a:solidFill>
              </a:rPr>
              <a:t>найбільш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сильну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бактерицидну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області</a:t>
            </a:r>
            <a:r>
              <a:rPr lang="ru-RU" b="1" dirty="0">
                <a:solidFill>
                  <a:srgbClr val="FFFF00"/>
                </a:solidFill>
              </a:rPr>
              <a:t> С (</a:t>
            </a:r>
            <a:r>
              <a:rPr lang="ru-RU" b="1" dirty="0" err="1">
                <a:solidFill>
                  <a:srgbClr val="FFFF00"/>
                </a:solidFill>
              </a:rPr>
              <a:t>короткі</a:t>
            </a:r>
            <a:r>
              <a:rPr lang="ru-RU" b="1" dirty="0">
                <a:solidFill>
                  <a:srgbClr val="FFFF00"/>
                </a:solidFill>
              </a:rPr>
              <a:t> 280 ... 180 </a:t>
            </a:r>
            <a:r>
              <a:rPr lang="ru-RU" b="1" dirty="0" err="1">
                <a:solidFill>
                  <a:srgbClr val="FFFF00"/>
                </a:solidFill>
              </a:rPr>
              <a:t>нм</a:t>
            </a:r>
            <a:r>
              <a:rPr lang="ru-RU" b="1" dirty="0">
                <a:solidFill>
                  <a:srgbClr val="FFFF00"/>
                </a:solidFill>
              </a:rPr>
              <a:t>), </a:t>
            </a:r>
            <a:r>
              <a:rPr lang="ru-RU" b="1" dirty="0" err="1">
                <a:solidFill>
                  <a:srgbClr val="FFFF00"/>
                </a:solidFill>
              </a:rPr>
              <a:t>які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генерують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бактерицидні</a:t>
            </a:r>
            <a:r>
              <a:rPr lang="ru-RU" b="1" dirty="0">
                <a:solidFill>
                  <a:srgbClr val="FFFF00"/>
                </a:solidFill>
              </a:rPr>
              <a:t> і ртутно-</a:t>
            </a:r>
            <a:r>
              <a:rPr lang="ru-RU" b="1" dirty="0" err="1">
                <a:solidFill>
                  <a:srgbClr val="FFFF00"/>
                </a:solidFill>
              </a:rPr>
              <a:t>кварцові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лампи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Для </a:t>
            </a:r>
            <a:r>
              <a:rPr lang="ru-RU" b="1" dirty="0" err="1">
                <a:solidFill>
                  <a:srgbClr val="FFFF00"/>
                </a:solidFill>
              </a:rPr>
              <a:t>вимірювання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ультрафіолетової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складової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сонячної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радіації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застосовують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біологічні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фізичні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хімічні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методи</a:t>
            </a:r>
            <a:r>
              <a:rPr lang="ru-RU" b="1" dirty="0">
                <a:solidFill>
                  <a:srgbClr val="FFFF00"/>
                </a:solidFill>
              </a:rPr>
              <a:t>. У </a:t>
            </a:r>
            <a:r>
              <a:rPr lang="ru-RU" b="1" dirty="0" err="1">
                <a:solidFill>
                  <a:srgbClr val="FFFF00"/>
                </a:solidFill>
              </a:rPr>
              <a:t>медичній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практиці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найбільш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поширений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біологічний</a:t>
            </a:r>
            <a:r>
              <a:rPr lang="ru-RU" b="1" dirty="0">
                <a:solidFill>
                  <a:srgbClr val="FFFF00"/>
                </a:solidFill>
              </a:rPr>
              <a:t> метод, при </a:t>
            </a:r>
            <a:r>
              <a:rPr lang="ru-RU" b="1" dirty="0" err="1">
                <a:solidFill>
                  <a:srgbClr val="FFFF00"/>
                </a:solidFill>
              </a:rPr>
              <a:t>якому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одиницею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виміру</a:t>
            </a:r>
            <a:r>
              <a:rPr lang="ru-RU" b="1" dirty="0">
                <a:solidFill>
                  <a:srgbClr val="FFFF00"/>
                </a:solidFill>
              </a:rPr>
              <a:t> служить </a:t>
            </a:r>
            <a:r>
              <a:rPr lang="ru-RU" b="1" i="1" u="sng" dirty="0" err="1"/>
              <a:t>біодоза</a:t>
            </a:r>
            <a:r>
              <a:rPr lang="ru-RU" b="1" i="1" u="sng" dirty="0"/>
              <a:t>.</a:t>
            </a:r>
          </a:p>
          <a:p>
            <a:pPr algn="ctr"/>
            <a:r>
              <a:rPr lang="ru-RU" b="1" i="1" u="sng" dirty="0" err="1"/>
              <a:t>Біодоза</a:t>
            </a:r>
            <a:r>
              <a:rPr lang="ru-RU" b="1" dirty="0">
                <a:solidFill>
                  <a:srgbClr val="FFFF00"/>
                </a:solidFill>
              </a:rPr>
              <a:t> - </a:t>
            </a:r>
            <a:r>
              <a:rPr lang="ru-RU" b="1" dirty="0" err="1">
                <a:solidFill>
                  <a:srgbClr val="FFFF00"/>
                </a:solidFill>
              </a:rPr>
              <a:t>це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та </a:t>
            </a:r>
            <a:r>
              <a:rPr lang="ru-RU" b="1" dirty="0" err="1" smtClean="0">
                <a:solidFill>
                  <a:srgbClr val="FFFF00"/>
                </a:solidFill>
              </a:rPr>
              <a:t>найменша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кількість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ультрафіолетового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smtClean="0">
                <a:solidFill>
                  <a:srgbClr val="FFFF00"/>
                </a:solidFill>
              </a:rPr>
              <a:t>яка </a:t>
            </a:r>
            <a:r>
              <a:rPr lang="ru-RU" b="1" dirty="0" err="1">
                <a:solidFill>
                  <a:srgbClr val="FFFF00"/>
                </a:solidFill>
              </a:rPr>
              <a:t>викликає</a:t>
            </a:r>
            <a:r>
              <a:rPr lang="ru-RU" b="1" dirty="0">
                <a:solidFill>
                  <a:srgbClr val="FFFF00"/>
                </a:solidFill>
              </a:rPr>
              <a:t> на НЕ </a:t>
            </a:r>
            <a:r>
              <a:rPr lang="ru-RU" b="1" dirty="0" err="1">
                <a:solidFill>
                  <a:srgbClr val="FFFF00"/>
                </a:solidFill>
              </a:rPr>
              <a:t>засмаглій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шкірі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ледь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помітне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почервоніння</a:t>
            </a:r>
            <a:r>
              <a:rPr lang="ru-RU" b="1" dirty="0">
                <a:solidFill>
                  <a:srgbClr val="FFFF00"/>
                </a:solidFill>
              </a:rPr>
              <a:t> через 8-20 годин </a:t>
            </a:r>
            <a:r>
              <a:rPr lang="ru-RU" b="1" dirty="0" err="1">
                <a:solidFill>
                  <a:srgbClr val="FFFF00"/>
                </a:solidFill>
              </a:rPr>
              <a:t>після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опромінення</a:t>
            </a:r>
            <a:r>
              <a:rPr lang="ru-RU" b="1" dirty="0">
                <a:solidFill>
                  <a:srgbClr val="FFFF00"/>
                </a:solidFill>
              </a:rPr>
              <a:t>. У </a:t>
            </a:r>
            <a:r>
              <a:rPr lang="ru-RU" b="1" dirty="0" err="1">
                <a:solidFill>
                  <a:srgbClr val="FFFF00"/>
                </a:solidFill>
              </a:rPr>
              <a:t>наукових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дослідженнях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застосовують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фізичний</a:t>
            </a:r>
            <a:r>
              <a:rPr lang="ru-RU" b="1" dirty="0">
                <a:solidFill>
                  <a:srgbClr val="FFFF00"/>
                </a:solidFill>
              </a:rPr>
              <a:t> метод, при </a:t>
            </a:r>
            <a:r>
              <a:rPr lang="ru-RU" b="1" dirty="0" err="1">
                <a:solidFill>
                  <a:srgbClr val="FFFF00"/>
                </a:solidFill>
              </a:rPr>
              <a:t>якому</a:t>
            </a:r>
            <a:r>
              <a:rPr lang="ru-RU" b="1" dirty="0">
                <a:solidFill>
                  <a:srgbClr val="FFFF00"/>
                </a:solidFill>
              </a:rPr>
              <a:t> шкала </a:t>
            </a:r>
            <a:r>
              <a:rPr lang="ru-RU" b="1" dirty="0" err="1">
                <a:solidFill>
                  <a:srgbClr val="FFFF00"/>
                </a:solidFill>
              </a:rPr>
              <a:t>вимірювальних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приладів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градуюється</a:t>
            </a:r>
            <a:r>
              <a:rPr lang="ru-RU" b="1" dirty="0">
                <a:solidFill>
                  <a:srgbClr val="FFFF00"/>
                </a:solidFill>
              </a:rPr>
              <a:t> в Ватах; </a:t>
            </a:r>
            <a:r>
              <a:rPr lang="ru-RU" b="1" i="1" u="sng" dirty="0" err="1"/>
              <a:t>біодоза</a:t>
            </a:r>
            <a:r>
              <a:rPr lang="ru-RU" b="1" i="1" u="sng" dirty="0"/>
              <a:t> </a:t>
            </a:r>
            <a:r>
              <a:rPr lang="ru-RU" b="1" i="1" u="sng" dirty="0" err="1"/>
              <a:t>дорівнює</a:t>
            </a:r>
            <a:r>
              <a:rPr lang="ru-RU" b="1" i="1" u="sng" dirty="0"/>
              <a:t> 600-800 </a:t>
            </a:r>
            <a:r>
              <a:rPr lang="ru-RU" b="1" i="1" u="sng" dirty="0" err="1"/>
              <a:t>мк</a:t>
            </a:r>
            <a:r>
              <a:rPr lang="ru-RU" b="1" i="1" u="sng" dirty="0"/>
              <a:t> Вт / см2.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14256" y="0"/>
            <a:ext cx="9144000" cy="6760342"/>
          </a:xfrm>
        </p:spPr>
        <p:txBody>
          <a:bodyPr>
            <a:normAutofit/>
          </a:bodyPr>
          <a:lstStyle/>
          <a:p>
            <a:pPr algn="ctr"/>
            <a:r>
              <a:rPr lang="ru-RU" sz="1900" b="1" dirty="0" err="1">
                <a:solidFill>
                  <a:srgbClr val="FFFF00"/>
                </a:solidFill>
              </a:rPr>
              <a:t>Мінімальна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добова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профілактична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smtClean="0">
                <a:solidFill>
                  <a:srgbClr val="FFFF00"/>
                </a:solidFill>
              </a:rPr>
              <a:t>доза, </a:t>
            </a:r>
            <a:r>
              <a:rPr lang="ru-RU" sz="1900" b="1" dirty="0" err="1" smtClean="0">
                <a:solidFill>
                  <a:srgbClr val="FFFF00"/>
                </a:solidFill>
              </a:rPr>
              <a:t>попереджаюча</a:t>
            </a:r>
            <a:r>
              <a:rPr lang="ru-RU" sz="1900" b="1" dirty="0" smtClean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розвиток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рахіту</a:t>
            </a:r>
            <a:r>
              <a:rPr lang="ru-RU" sz="1900" b="1" dirty="0">
                <a:solidFill>
                  <a:srgbClr val="FFFF00"/>
                </a:solidFill>
              </a:rPr>
              <a:t> (і </a:t>
            </a:r>
            <a:r>
              <a:rPr lang="ru-RU" sz="1900" b="1" dirty="0" err="1">
                <a:solidFill>
                  <a:srgbClr val="FFFF00"/>
                </a:solidFill>
              </a:rPr>
              <a:t>вилікуваних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від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нього</a:t>
            </a:r>
            <a:r>
              <a:rPr lang="ru-RU" sz="1900" b="1" dirty="0">
                <a:solidFill>
                  <a:srgbClr val="FFFF00"/>
                </a:solidFill>
              </a:rPr>
              <a:t>), </a:t>
            </a:r>
            <a:r>
              <a:rPr lang="ru-RU" sz="1900" b="1" dirty="0" err="1">
                <a:solidFill>
                  <a:srgbClr val="FFFF00"/>
                </a:solidFill>
              </a:rPr>
              <a:t>дорівнює</a:t>
            </a:r>
            <a:r>
              <a:rPr lang="ru-RU" sz="1900" b="1" dirty="0">
                <a:solidFill>
                  <a:srgbClr val="FFFF00"/>
                </a:solidFill>
              </a:rPr>
              <a:t> 1/8 </a:t>
            </a:r>
            <a:r>
              <a:rPr lang="ru-RU" sz="1900" b="1" dirty="0" err="1">
                <a:solidFill>
                  <a:srgbClr val="FFFF00"/>
                </a:solidFill>
              </a:rPr>
              <a:t>біодози</a:t>
            </a:r>
            <a:r>
              <a:rPr lang="ru-RU" sz="1900" b="1" dirty="0">
                <a:solidFill>
                  <a:srgbClr val="FFFF00"/>
                </a:solidFill>
              </a:rPr>
              <a:t> (75-100 мкВт / см2), оптимальна доза </a:t>
            </a:r>
            <a:r>
              <a:rPr lang="ru-RU" sz="1900" b="1" dirty="0" err="1">
                <a:solidFill>
                  <a:srgbClr val="FFFF00"/>
                </a:solidFill>
              </a:rPr>
              <a:t>ультрафіолетового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sz="1900" b="1" dirty="0">
                <a:solidFill>
                  <a:srgbClr val="FFFF00"/>
                </a:solidFill>
              </a:rPr>
              <a:t> з точки </a:t>
            </a:r>
            <a:r>
              <a:rPr lang="ru-RU" sz="1900" b="1" dirty="0" err="1">
                <a:solidFill>
                  <a:srgbClr val="FFFF00"/>
                </a:solidFill>
              </a:rPr>
              <a:t>зору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його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адаптогенної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дії</a:t>
            </a:r>
            <a:r>
              <a:rPr lang="ru-RU" sz="1900" b="1" dirty="0">
                <a:solidFill>
                  <a:srgbClr val="FFFF00"/>
                </a:solidFill>
              </a:rPr>
              <a:t> ¼ - ½ </a:t>
            </a:r>
            <a:r>
              <a:rPr lang="ru-RU" sz="1900" b="1" dirty="0" err="1">
                <a:solidFill>
                  <a:srgbClr val="FFFF00"/>
                </a:solidFill>
              </a:rPr>
              <a:t>біодози</a:t>
            </a:r>
            <a:r>
              <a:rPr lang="ru-RU" sz="1900" b="1" dirty="0">
                <a:solidFill>
                  <a:srgbClr val="FFFF00"/>
                </a:solidFill>
              </a:rPr>
              <a:t> (200-400 мкВт / см2) .</a:t>
            </a:r>
            <a:endParaRPr lang="ru-RU" sz="1900" b="1" dirty="0" smtClean="0">
              <a:solidFill>
                <a:srgbClr val="FFFF00"/>
              </a:solidFill>
            </a:endParaRPr>
          </a:p>
          <a:p>
            <a:pPr algn="ctr"/>
            <a:r>
              <a:rPr lang="ru-RU" sz="1900" b="1" dirty="0">
                <a:solidFill>
                  <a:srgbClr val="FFFF00"/>
                </a:solidFill>
              </a:rPr>
              <a:t>В </a:t>
            </a:r>
            <a:r>
              <a:rPr lang="ru-RU" sz="1900" b="1" dirty="0" err="1">
                <a:solidFill>
                  <a:srgbClr val="FFFF00"/>
                </a:solidFill>
              </a:rPr>
              <a:t>результаті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забруднення</a:t>
            </a:r>
            <a:r>
              <a:rPr lang="ru-RU" sz="1900" b="1" dirty="0">
                <a:solidFill>
                  <a:srgbClr val="FFFF00"/>
                </a:solidFill>
              </a:rPr>
              <a:t> атмосферного </a:t>
            </a:r>
            <a:r>
              <a:rPr lang="ru-RU" sz="1900" b="1" dirty="0" err="1">
                <a:solidFill>
                  <a:srgbClr val="FFFF00"/>
                </a:solidFill>
              </a:rPr>
              <a:t>повітря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населених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місць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димом</a:t>
            </a:r>
            <a:r>
              <a:rPr lang="ru-RU" sz="1900" b="1" dirty="0">
                <a:solidFill>
                  <a:srgbClr val="FFFF00"/>
                </a:solidFill>
              </a:rPr>
              <a:t> і </a:t>
            </a:r>
            <a:r>
              <a:rPr lang="ru-RU" sz="1900" b="1" dirty="0" err="1">
                <a:solidFill>
                  <a:srgbClr val="FFFF00"/>
                </a:solidFill>
              </a:rPr>
              <a:t>пилом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може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втрачатися</a:t>
            </a:r>
            <a:r>
              <a:rPr lang="ru-RU" sz="1900" b="1" dirty="0">
                <a:solidFill>
                  <a:srgbClr val="FFFF00"/>
                </a:solidFill>
              </a:rPr>
              <a:t> до 20-40% і </a:t>
            </a:r>
            <a:r>
              <a:rPr lang="ru-RU" sz="1900" b="1" dirty="0" err="1">
                <a:solidFill>
                  <a:srgbClr val="FFFF00"/>
                </a:solidFill>
              </a:rPr>
              <a:t>навіть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більше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ультрафіолетового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sz="1900" b="1" dirty="0">
                <a:solidFill>
                  <a:srgbClr val="FFFF00"/>
                </a:solidFill>
              </a:rPr>
              <a:t>. </a:t>
            </a:r>
            <a:r>
              <a:rPr lang="ru-RU" sz="1900" b="1" dirty="0" err="1">
                <a:solidFill>
                  <a:srgbClr val="FFFF00"/>
                </a:solidFill>
              </a:rPr>
              <a:t>Віконне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скло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smtClean="0">
                <a:solidFill>
                  <a:srgbClr val="FFFF00"/>
                </a:solidFill>
              </a:rPr>
              <a:t>через </a:t>
            </a:r>
            <a:r>
              <a:rPr lang="ru-RU" sz="1900" b="1" dirty="0" err="1" smtClean="0">
                <a:solidFill>
                  <a:srgbClr val="FFFF00"/>
                </a:solidFill>
              </a:rPr>
              <a:t>домішки</a:t>
            </a:r>
            <a:r>
              <a:rPr lang="ru-RU" sz="1900" b="1" dirty="0" smtClean="0">
                <a:solidFill>
                  <a:srgbClr val="FFFF00"/>
                </a:solidFill>
              </a:rPr>
              <a:t> </a:t>
            </a:r>
            <a:r>
              <a:rPr lang="ru-RU" sz="1900" b="1" dirty="0">
                <a:solidFill>
                  <a:srgbClr val="FFFF00"/>
                </a:solidFill>
              </a:rPr>
              <a:t>титану і </a:t>
            </a:r>
            <a:r>
              <a:rPr lang="ru-RU" sz="1900" b="1" dirty="0" err="1">
                <a:solidFill>
                  <a:srgbClr val="FFFF00"/>
                </a:solidFill>
              </a:rPr>
              <a:t>заліза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затримує</a:t>
            </a:r>
            <a:r>
              <a:rPr lang="ru-RU" sz="1900" b="1" dirty="0">
                <a:solidFill>
                  <a:srgbClr val="FFFF00"/>
                </a:solidFill>
              </a:rPr>
              <a:t> до 80-90% </a:t>
            </a:r>
            <a:r>
              <a:rPr lang="ru-RU" sz="1900" b="1" dirty="0" err="1">
                <a:solidFill>
                  <a:srgbClr val="FFFF00"/>
                </a:solidFill>
              </a:rPr>
              <a:t>найбільш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 smtClean="0">
                <a:solidFill>
                  <a:srgbClr val="FFFF00"/>
                </a:solidFill>
              </a:rPr>
              <a:t>цінно</a:t>
            </a:r>
            <a:r>
              <a:rPr lang="uk-UA" sz="1900" b="1" dirty="0" smtClean="0">
                <a:solidFill>
                  <a:srgbClr val="FFFF00"/>
                </a:solidFill>
              </a:rPr>
              <a:t>ї</a:t>
            </a:r>
            <a:r>
              <a:rPr lang="ru-RU" sz="1900" b="1" dirty="0" smtClean="0">
                <a:solidFill>
                  <a:srgbClr val="FFFF00"/>
                </a:solidFill>
              </a:rPr>
              <a:t> </a:t>
            </a:r>
            <a:r>
              <a:rPr lang="ru-RU" sz="1900" b="1" dirty="0" err="1" smtClean="0">
                <a:solidFill>
                  <a:srgbClr val="FFFF00"/>
                </a:solidFill>
              </a:rPr>
              <a:t>складової</a:t>
            </a:r>
            <a:r>
              <a:rPr lang="ru-RU" sz="1900" b="1" dirty="0" smtClean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ультрафіолетового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sz="1900" b="1" dirty="0">
                <a:solidFill>
                  <a:srgbClr val="FFFF00"/>
                </a:solidFill>
              </a:rPr>
              <a:t>, </a:t>
            </a:r>
            <a:r>
              <a:rPr lang="ru-RU" sz="1900" b="1" dirty="0" err="1">
                <a:solidFill>
                  <a:srgbClr val="FFFF00"/>
                </a:solidFill>
              </a:rPr>
              <a:t>тобто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області</a:t>
            </a:r>
            <a:r>
              <a:rPr lang="ru-RU" sz="1900" b="1" dirty="0">
                <a:solidFill>
                  <a:srgbClr val="FFFF00"/>
                </a:solidFill>
              </a:rPr>
              <a:t> В (</a:t>
            </a:r>
            <a:r>
              <a:rPr lang="ru-RU" sz="1900" b="1" dirty="0" err="1">
                <a:solidFill>
                  <a:srgbClr val="FFFF00"/>
                </a:solidFill>
              </a:rPr>
              <a:t>середні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хвилі</a:t>
            </a:r>
            <a:r>
              <a:rPr lang="ru-RU" sz="1900" b="1" dirty="0">
                <a:solidFill>
                  <a:srgbClr val="FFFF00"/>
                </a:solidFill>
              </a:rPr>
              <a:t> 315 ... 280нм).</a:t>
            </a:r>
          </a:p>
          <a:p>
            <a:pPr algn="ctr"/>
            <a:r>
              <a:rPr lang="ru-RU" sz="1900" b="1" dirty="0" err="1">
                <a:solidFill>
                  <a:srgbClr val="FFFF00"/>
                </a:solidFill>
              </a:rPr>
              <a:t>Очищене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від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цих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домішок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увіолеве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скло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пропускає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більшу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частину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ультрафіолетового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 smtClean="0">
                <a:solidFill>
                  <a:srgbClr val="FFFF00"/>
                </a:solidFill>
              </a:rPr>
              <a:t>випромінювання</a:t>
            </a:r>
            <a:r>
              <a:rPr lang="ru-RU" sz="1900" b="1" dirty="0" smtClean="0">
                <a:solidFill>
                  <a:srgbClr val="FFFF00"/>
                </a:solidFill>
              </a:rPr>
              <a:t> </a:t>
            </a:r>
            <a:r>
              <a:rPr lang="ru-RU" sz="1900" b="1" dirty="0">
                <a:solidFill>
                  <a:srgbClr val="FFFF00"/>
                </a:solidFill>
              </a:rPr>
              <a:t>і </a:t>
            </a:r>
            <a:r>
              <a:rPr lang="ru-RU" sz="1900" b="1" dirty="0" err="1">
                <a:solidFill>
                  <a:srgbClr val="FFFF00"/>
                </a:solidFill>
              </a:rPr>
              <a:t>може</a:t>
            </a:r>
            <a:r>
              <a:rPr lang="ru-RU" sz="1900" b="1" dirty="0">
                <a:solidFill>
                  <a:srgbClr val="FFFF00"/>
                </a:solidFill>
              </a:rPr>
              <a:t> бути рекомендовано для </a:t>
            </a:r>
            <a:r>
              <a:rPr lang="ru-RU" sz="1900" b="1" dirty="0" err="1">
                <a:solidFill>
                  <a:srgbClr val="FFFF00"/>
                </a:solidFill>
              </a:rPr>
              <a:t>лікарень</a:t>
            </a:r>
            <a:r>
              <a:rPr lang="ru-RU" sz="1900" b="1" dirty="0">
                <a:solidFill>
                  <a:srgbClr val="FFFF00"/>
                </a:solidFill>
              </a:rPr>
              <a:t>, </a:t>
            </a:r>
            <a:r>
              <a:rPr lang="ru-RU" sz="1900" b="1" dirty="0" err="1">
                <a:solidFill>
                  <a:srgbClr val="FFFF00"/>
                </a:solidFill>
              </a:rPr>
              <a:t>дитячих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 smtClean="0">
                <a:solidFill>
                  <a:srgbClr val="FFFF00"/>
                </a:solidFill>
              </a:rPr>
              <a:t>установ</a:t>
            </a:r>
            <a:r>
              <a:rPr lang="ru-RU" sz="1900" b="1" dirty="0" smtClean="0">
                <a:solidFill>
                  <a:srgbClr val="FFFF00"/>
                </a:solidFill>
              </a:rPr>
              <a:t> </a:t>
            </a:r>
            <a:r>
              <a:rPr lang="ru-RU" sz="1900" b="1" dirty="0" err="1" smtClean="0">
                <a:solidFill>
                  <a:srgbClr val="FFFF00"/>
                </a:solidFill>
              </a:rPr>
              <a:t>тощо</a:t>
            </a:r>
            <a:r>
              <a:rPr lang="ru-RU" sz="1900" b="1" dirty="0" smtClean="0">
                <a:solidFill>
                  <a:srgbClr val="FFFF00"/>
                </a:solidFill>
              </a:rPr>
              <a:t>.</a:t>
            </a:r>
            <a:endParaRPr lang="ru-RU" sz="19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48" y="4117767"/>
            <a:ext cx="4804792" cy="2740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16632"/>
            <a:ext cx="8820472" cy="561662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Біологічна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ультрафіолетової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радіації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великою </a:t>
            </a:r>
            <a:r>
              <a:rPr lang="ru-RU" sz="2400" b="1" dirty="0" err="1" smtClean="0">
                <a:solidFill>
                  <a:srgbClr val="FFFF00"/>
                </a:solidFill>
              </a:rPr>
              <a:t>мірою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залежить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від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отриманої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дози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опромінення</a:t>
            </a:r>
            <a:r>
              <a:rPr lang="ru-RU" sz="2400" b="1" dirty="0">
                <a:solidFill>
                  <a:srgbClr val="FFFF00"/>
                </a:solidFill>
              </a:rPr>
              <a:t>. У </a:t>
            </a:r>
            <a:r>
              <a:rPr lang="ru-RU" sz="2400" b="1" dirty="0" err="1">
                <a:solidFill>
                  <a:srgbClr val="FFFF00"/>
                </a:solidFill>
              </a:rPr>
              <a:t>широкій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практиці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дозування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найчастіше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виробляють</a:t>
            </a:r>
            <a:r>
              <a:rPr lang="ru-RU" sz="2400" b="1" dirty="0">
                <a:solidFill>
                  <a:srgbClr val="FFFF00"/>
                </a:solidFill>
              </a:rPr>
              <a:t> по так </a:t>
            </a:r>
            <a:r>
              <a:rPr lang="ru-RU" sz="2400" b="1" dirty="0" err="1">
                <a:solidFill>
                  <a:srgbClr val="FFFF00"/>
                </a:solidFill>
              </a:rPr>
              <a:t>званій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еритемній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дозі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або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біодозі</a:t>
            </a:r>
            <a:r>
              <a:rPr lang="ru-RU" sz="2400" b="1" dirty="0" smtClean="0">
                <a:solidFill>
                  <a:srgbClr val="FFFF00"/>
                </a:solidFill>
              </a:rPr>
              <a:t>. </a:t>
            </a:r>
            <a:r>
              <a:rPr lang="ru-RU" sz="2400" b="1" dirty="0" err="1">
                <a:solidFill>
                  <a:srgbClr val="FFFF00"/>
                </a:solidFill>
              </a:rPr>
              <a:t>Виражається</a:t>
            </a:r>
            <a:r>
              <a:rPr lang="ru-RU" sz="2400" b="1" dirty="0">
                <a:solidFill>
                  <a:srgbClr val="FFFF00"/>
                </a:solidFill>
              </a:rPr>
              <a:t> вона </a:t>
            </a:r>
            <a:r>
              <a:rPr lang="ru-RU" sz="2400" b="1" dirty="0" err="1">
                <a:solidFill>
                  <a:srgbClr val="FFFF00"/>
                </a:solidFill>
              </a:rPr>
              <a:t>мінімальним</a:t>
            </a:r>
            <a:r>
              <a:rPr lang="ru-RU" sz="2400" b="1" dirty="0">
                <a:solidFill>
                  <a:srgbClr val="FFFF00"/>
                </a:solidFill>
              </a:rPr>
              <a:t> часом </a:t>
            </a:r>
            <a:r>
              <a:rPr lang="ru-RU" sz="2400" b="1" dirty="0" err="1">
                <a:solidFill>
                  <a:srgbClr val="FFFF00"/>
                </a:solidFill>
              </a:rPr>
              <a:t>настання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почервоніння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шкіри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під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дією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опромінення</a:t>
            </a:r>
            <a:r>
              <a:rPr lang="ru-RU" sz="2400" b="1" dirty="0">
                <a:solidFill>
                  <a:srgbClr val="FFFF00"/>
                </a:solidFill>
              </a:rPr>
              <a:t>. </a:t>
            </a:r>
            <a:r>
              <a:rPr lang="ru-RU" sz="2400" b="1" dirty="0" err="1">
                <a:solidFill>
                  <a:srgbClr val="FFFF00"/>
                </a:solidFill>
              </a:rPr>
              <a:t>Можна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вимірювати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біодозу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за </a:t>
            </a:r>
            <a:r>
              <a:rPr lang="ru-RU" sz="2400" b="1" dirty="0" err="1">
                <a:solidFill>
                  <a:srgbClr val="FFFF00"/>
                </a:solidFill>
              </a:rPr>
              <a:t>кількістю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щавлевої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кислоти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 smtClean="0">
                <a:solidFill>
                  <a:srgbClr val="FFFF00"/>
                </a:solidFill>
              </a:rPr>
              <a:t>що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розклалася</a:t>
            </a:r>
            <a:r>
              <a:rPr lang="ru-RU" sz="2400" b="1" dirty="0" smtClean="0">
                <a:solidFill>
                  <a:srgbClr val="FFFF00"/>
                </a:solidFill>
              </a:rPr>
              <a:t>, яка </a:t>
            </a:r>
            <a:r>
              <a:rPr lang="ru-RU" sz="2400" b="1" dirty="0" err="1" smtClean="0">
                <a:solidFill>
                  <a:srgbClr val="FFFF00"/>
                </a:solidFill>
              </a:rPr>
              <a:t>була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опромінена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ультрафіолетовими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променями</a:t>
            </a:r>
            <a:r>
              <a:rPr lang="ru-RU" sz="2400" b="1" dirty="0">
                <a:solidFill>
                  <a:srgbClr val="FFFF00"/>
                </a:solidFill>
              </a:rPr>
              <a:t>; </a:t>
            </a:r>
            <a:r>
              <a:rPr lang="ru-RU" sz="2400" b="1" dirty="0">
                <a:solidFill>
                  <a:schemeClr val="accent6"/>
                </a:solidFill>
              </a:rPr>
              <a:t>1,8-2,5 мг </a:t>
            </a:r>
            <a:r>
              <a:rPr lang="ru-RU" sz="2400" b="1" dirty="0" err="1" smtClean="0">
                <a:solidFill>
                  <a:schemeClr val="accent6"/>
                </a:solidFill>
              </a:rPr>
              <a:t>щавлевої</a:t>
            </a:r>
            <a:r>
              <a:rPr lang="ru-RU" sz="2400" b="1" dirty="0" smtClean="0">
                <a:solidFill>
                  <a:schemeClr val="accent6"/>
                </a:solidFill>
              </a:rPr>
              <a:t> </a:t>
            </a:r>
            <a:r>
              <a:rPr lang="ru-RU" sz="2400" b="1" dirty="0" err="1" smtClean="0">
                <a:solidFill>
                  <a:schemeClr val="accent6"/>
                </a:solidFill>
              </a:rPr>
              <a:t>кислоти</a:t>
            </a:r>
            <a:r>
              <a:rPr lang="ru-RU" sz="2400" b="1" dirty="0" smtClean="0">
                <a:solidFill>
                  <a:schemeClr val="accent6"/>
                </a:solidFill>
              </a:rPr>
              <a:t>, </a:t>
            </a:r>
            <a:r>
              <a:rPr lang="ru-RU" sz="2400" b="1" dirty="0" err="1" smtClean="0">
                <a:solidFill>
                  <a:schemeClr val="accent6"/>
                </a:solidFill>
              </a:rPr>
              <a:t>що</a:t>
            </a:r>
            <a:r>
              <a:rPr lang="ru-RU" sz="2400" b="1" dirty="0" smtClean="0">
                <a:solidFill>
                  <a:schemeClr val="accent6"/>
                </a:solidFill>
              </a:rPr>
              <a:t> </a:t>
            </a:r>
            <a:r>
              <a:rPr lang="ru-RU" sz="2400" b="1" dirty="0" err="1" smtClean="0">
                <a:solidFill>
                  <a:schemeClr val="accent6"/>
                </a:solidFill>
              </a:rPr>
              <a:t>розклалася</a:t>
            </a:r>
            <a:r>
              <a:rPr lang="ru-RU" sz="2400" b="1" dirty="0" smtClean="0">
                <a:solidFill>
                  <a:schemeClr val="accent6"/>
                </a:solidFill>
              </a:rPr>
              <a:t>,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chemeClr val="accent6"/>
                </a:solidFill>
              </a:rPr>
              <a:t>відповідають</a:t>
            </a:r>
            <a:r>
              <a:rPr lang="ru-RU" sz="2400" b="1" dirty="0">
                <a:solidFill>
                  <a:schemeClr val="accent6"/>
                </a:solidFill>
              </a:rPr>
              <a:t> </a:t>
            </a:r>
            <a:r>
              <a:rPr lang="ru-RU" sz="2400" b="1" dirty="0" err="1">
                <a:solidFill>
                  <a:schemeClr val="accent6"/>
                </a:solidFill>
              </a:rPr>
              <a:t>одній</a:t>
            </a:r>
            <a:r>
              <a:rPr lang="ru-RU" sz="2400" b="1" dirty="0">
                <a:solidFill>
                  <a:schemeClr val="accent6"/>
                </a:solidFill>
              </a:rPr>
              <a:t> </a:t>
            </a:r>
            <a:r>
              <a:rPr lang="ru-RU" sz="2400" b="1" dirty="0" err="1" smtClean="0">
                <a:solidFill>
                  <a:schemeClr val="accent6"/>
                </a:solidFill>
              </a:rPr>
              <a:t>еритемній</a:t>
            </a:r>
            <a:r>
              <a:rPr lang="ru-RU" sz="2400" b="1" dirty="0" smtClean="0">
                <a:solidFill>
                  <a:schemeClr val="accent6"/>
                </a:solidFill>
              </a:rPr>
              <a:t> </a:t>
            </a:r>
            <a:r>
              <a:rPr lang="ru-RU" sz="2400" b="1" dirty="0" err="1">
                <a:solidFill>
                  <a:schemeClr val="accent6"/>
                </a:solidFill>
              </a:rPr>
              <a:t>дозі</a:t>
            </a:r>
            <a:r>
              <a:rPr lang="ru-RU" sz="2400" b="1" dirty="0">
                <a:solidFill>
                  <a:schemeClr val="accent6"/>
                </a:solidFill>
              </a:rPr>
              <a:t>. </a:t>
            </a:r>
            <a:r>
              <a:rPr lang="ru-RU" sz="2400" b="1" dirty="0" err="1">
                <a:solidFill>
                  <a:srgbClr val="FFFF00"/>
                </a:solidFill>
              </a:rPr>
              <a:t>Інтенсивність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ультрафіолетового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також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вимірюється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абсолютних</a:t>
            </a:r>
            <a:r>
              <a:rPr lang="ru-RU" sz="2400" b="1" dirty="0">
                <a:solidFill>
                  <a:srgbClr val="FFFF00"/>
                </a:solidFill>
              </a:rPr>
              <a:t> величинах (</a:t>
            </a:r>
            <a:r>
              <a:rPr lang="ru-RU" sz="2400" b="1" dirty="0" err="1" smtClean="0">
                <a:solidFill>
                  <a:srgbClr val="FFFF00"/>
                </a:solidFill>
              </a:rPr>
              <a:t>мілікалоріях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на см2) </a:t>
            </a:r>
            <a:r>
              <a:rPr lang="ru-RU" sz="2400" b="1" dirty="0" err="1">
                <a:solidFill>
                  <a:srgbClr val="FFFF00"/>
                </a:solidFill>
              </a:rPr>
              <a:t>приладами</a:t>
            </a:r>
            <a:r>
              <a:rPr lang="ru-RU" sz="2400" b="1" dirty="0">
                <a:solidFill>
                  <a:srgbClr val="FFFF00"/>
                </a:solidFill>
              </a:rPr>
              <a:t> типу </a:t>
            </a:r>
            <a:r>
              <a:rPr lang="ru-RU" sz="2400" b="1" dirty="0" err="1" smtClean="0">
                <a:solidFill>
                  <a:srgbClr val="FFFF00"/>
                </a:solidFill>
              </a:rPr>
              <a:t>уфіметрів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8080646" cy="573325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29533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558924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Надмірне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загальне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опромінення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ультрафіолетовими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променями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може</a:t>
            </a:r>
            <a:r>
              <a:rPr lang="ru-RU" b="1" dirty="0">
                <a:solidFill>
                  <a:srgbClr val="FFFF00"/>
                </a:solidFill>
              </a:rPr>
              <a:t> бути </a:t>
            </a:r>
            <a:r>
              <a:rPr lang="ru-RU" b="1" dirty="0" err="1">
                <a:solidFill>
                  <a:srgbClr val="FFFF00"/>
                </a:solidFill>
              </a:rPr>
              <a:t>провокуючим</a:t>
            </a:r>
            <a:r>
              <a:rPr lang="ru-RU" b="1" dirty="0">
                <a:solidFill>
                  <a:srgbClr val="FFFF00"/>
                </a:solidFill>
              </a:rPr>
              <a:t> фактором у </a:t>
            </a:r>
            <a:r>
              <a:rPr lang="ru-RU" b="1" dirty="0" err="1">
                <a:solidFill>
                  <a:srgbClr val="FFFF00"/>
                </a:solidFill>
              </a:rPr>
              <a:t>виникненні</a:t>
            </a:r>
            <a:r>
              <a:rPr lang="ru-RU" b="1" dirty="0">
                <a:solidFill>
                  <a:srgbClr val="FFFF00"/>
                </a:solidFill>
              </a:rPr>
              <a:t> (і </a:t>
            </a:r>
            <a:r>
              <a:rPr lang="ru-RU" b="1" dirty="0" err="1">
                <a:solidFill>
                  <a:srgbClr val="FFFF00"/>
                </a:solidFill>
              </a:rPr>
              <a:t>загостренні</a:t>
            </a:r>
            <a:r>
              <a:rPr lang="ru-RU" b="1" dirty="0">
                <a:solidFill>
                  <a:srgbClr val="FFFF00"/>
                </a:solidFill>
              </a:rPr>
              <a:t>) </a:t>
            </a:r>
            <a:r>
              <a:rPr lang="ru-RU" b="1" dirty="0" err="1">
                <a:solidFill>
                  <a:srgbClr val="FFFF00"/>
                </a:solidFill>
              </a:rPr>
              <a:t>деяких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хронічних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захворювань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>
                <a:solidFill>
                  <a:srgbClr val="FFFF00"/>
                </a:solidFill>
              </a:rPr>
              <a:t>виразка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шлунка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нефрити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туберкульоз</a:t>
            </a:r>
            <a:r>
              <a:rPr lang="ru-RU" b="1" dirty="0">
                <a:solidFill>
                  <a:srgbClr val="FFFF00"/>
                </a:solidFill>
              </a:rPr>
              <a:t>, ревматизм і </a:t>
            </a:r>
            <a:r>
              <a:rPr lang="ru-RU" b="1" dirty="0" err="1">
                <a:solidFill>
                  <a:srgbClr val="FFFF00"/>
                </a:solidFill>
              </a:rPr>
              <a:t>ін</a:t>
            </a:r>
            <a:r>
              <a:rPr lang="ru-RU" b="1" dirty="0">
                <a:solidFill>
                  <a:srgbClr val="FFFF00"/>
                </a:solidFill>
              </a:rPr>
              <a:t>.). </a:t>
            </a:r>
            <a:r>
              <a:rPr lang="ru-RU" b="1" dirty="0" err="1">
                <a:solidFill>
                  <a:srgbClr val="FFFF00"/>
                </a:solidFill>
              </a:rPr>
              <a:t>Внаслідок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інтенсивного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утворення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пігменту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шкірі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різко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зростає</a:t>
            </a:r>
            <a:r>
              <a:rPr lang="ru-RU" b="1" dirty="0">
                <a:solidFill>
                  <a:srgbClr val="FFFF00"/>
                </a:solidFill>
              </a:rPr>
              <a:t> потреба в </a:t>
            </a:r>
            <a:r>
              <a:rPr lang="ru-RU" b="1" dirty="0" err="1">
                <a:solidFill>
                  <a:srgbClr val="FFFF00"/>
                </a:solidFill>
              </a:rPr>
              <a:t>ароматичних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амінокислотах</a:t>
            </a:r>
            <a:r>
              <a:rPr lang="ru-RU" b="1" dirty="0">
                <a:solidFill>
                  <a:srgbClr val="FFFF00"/>
                </a:solidFill>
              </a:rPr>
              <a:t> (тирозин, </a:t>
            </a:r>
            <a:r>
              <a:rPr lang="ru-RU" b="1" dirty="0" err="1">
                <a:solidFill>
                  <a:srgbClr val="FFFF00"/>
                </a:solidFill>
              </a:rPr>
              <a:t>фенілаланін</a:t>
            </a:r>
            <a:r>
              <a:rPr lang="ru-RU" b="1" dirty="0">
                <a:solidFill>
                  <a:srgbClr val="FFFF00"/>
                </a:solidFill>
              </a:rPr>
              <a:t>), з </a:t>
            </a:r>
            <a:r>
              <a:rPr lang="ru-RU" b="1" dirty="0" err="1">
                <a:solidFill>
                  <a:srgbClr val="FFFF00"/>
                </a:solidFill>
              </a:rPr>
              <a:t>яких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здійснюється</a:t>
            </a:r>
            <a:r>
              <a:rPr lang="ru-RU" b="1" dirty="0">
                <a:solidFill>
                  <a:srgbClr val="FFFF00"/>
                </a:solidFill>
              </a:rPr>
              <a:t> синтез </a:t>
            </a:r>
            <a:r>
              <a:rPr lang="ru-RU" b="1" dirty="0" err="1">
                <a:solidFill>
                  <a:srgbClr val="FFFF00"/>
                </a:solidFill>
              </a:rPr>
              <a:t>меланіну</a:t>
            </a:r>
            <a:r>
              <a:rPr lang="ru-RU" b="1" dirty="0">
                <a:solidFill>
                  <a:srgbClr val="FFFF00"/>
                </a:solidFill>
              </a:rPr>
              <a:t>. В </a:t>
            </a:r>
            <a:r>
              <a:rPr lang="ru-RU" b="1" dirty="0" err="1">
                <a:solidFill>
                  <a:srgbClr val="FFFF00"/>
                </a:solidFill>
              </a:rPr>
              <a:t>результаті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кислоти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можуть</a:t>
            </a:r>
            <a:r>
              <a:rPr lang="ru-RU" b="1" dirty="0">
                <a:solidFill>
                  <a:srgbClr val="FFFF00"/>
                </a:solidFill>
              </a:rPr>
              <a:t> стати </a:t>
            </a:r>
            <a:r>
              <a:rPr lang="ru-RU" b="1" dirty="0" err="1">
                <a:solidFill>
                  <a:srgbClr val="FFFF00"/>
                </a:solidFill>
              </a:rPr>
              <a:t>лімітуючими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синтезі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білків</a:t>
            </a:r>
            <a:r>
              <a:rPr lang="ru-RU" b="1" dirty="0">
                <a:solidFill>
                  <a:srgbClr val="FFFF00"/>
                </a:solidFill>
              </a:rPr>
              <a:t>, в тому </a:t>
            </a:r>
            <a:r>
              <a:rPr lang="ru-RU" b="1" dirty="0" err="1">
                <a:solidFill>
                  <a:srgbClr val="FFFF00"/>
                </a:solidFill>
              </a:rPr>
              <a:t>числі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захисних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імунних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Оскільки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синтезі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меланіну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беруть</a:t>
            </a:r>
            <a:r>
              <a:rPr lang="ru-RU" b="1" dirty="0">
                <a:solidFill>
                  <a:srgbClr val="FFFF00"/>
                </a:solidFill>
              </a:rPr>
              <a:t> участь </a:t>
            </a:r>
            <a:r>
              <a:rPr lang="ru-RU" b="1" dirty="0" err="1">
                <a:solidFill>
                  <a:srgbClr val="FFFF00"/>
                </a:solidFill>
              </a:rPr>
              <a:t>багато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вітамінів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(С, РР і </a:t>
            </a:r>
            <a:r>
              <a:rPr lang="ru-RU" b="1" dirty="0" err="1">
                <a:solidFill>
                  <a:srgbClr val="FFFF00"/>
                </a:solidFill>
              </a:rPr>
              <a:t>ін</a:t>
            </a:r>
            <a:r>
              <a:rPr lang="ru-RU" b="1" dirty="0">
                <a:solidFill>
                  <a:srgbClr val="FFFF00"/>
                </a:solidFill>
              </a:rPr>
              <a:t>.), </a:t>
            </a:r>
            <a:r>
              <a:rPr lang="ru-RU" b="1" dirty="0" err="1">
                <a:solidFill>
                  <a:srgbClr val="FFFF00"/>
                </a:solidFill>
              </a:rPr>
              <a:t>Збільшена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 smtClean="0">
                <a:solidFill>
                  <a:srgbClr val="FFFF00"/>
                </a:solidFill>
              </a:rPr>
              <a:t>некомпенсована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потреба в них </a:t>
            </a:r>
            <a:r>
              <a:rPr lang="ru-RU" b="1" dirty="0" err="1">
                <a:solidFill>
                  <a:srgbClr val="FFFF00"/>
                </a:solidFill>
              </a:rPr>
              <a:t>може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зумовити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нестачу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їх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організмі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усіма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витікаючими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наслідками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894276"/>
            <a:ext cx="7071173" cy="3963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709765"/>
            <a:ext cx="7772400" cy="5733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Клімат</a:t>
            </a:r>
            <a:r>
              <a:rPr lang="ru-RU" dirty="0" smtClean="0"/>
              <a:t> </a:t>
            </a:r>
            <a:r>
              <a:rPr lang="ru-RU" dirty="0"/>
              <a:t>і</a:t>
            </a:r>
            <a:r>
              <a:rPr lang="ru-RU" dirty="0" smtClean="0"/>
              <a:t> погода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714356"/>
            <a:ext cx="7772400" cy="4083069"/>
          </a:xfrm>
        </p:spPr>
        <p:txBody>
          <a:bodyPr>
            <a:noAutofit/>
          </a:bodyPr>
          <a:lstStyle/>
          <a:p>
            <a:pPr algn="ctr"/>
            <a:r>
              <a:rPr lang="ru-RU" sz="2100" b="1" dirty="0" err="1">
                <a:solidFill>
                  <a:srgbClr val="FFFF00"/>
                </a:solidFill>
              </a:rPr>
              <a:t>Необхідність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вивчення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кліматів</a:t>
            </a:r>
            <a:r>
              <a:rPr lang="ru-RU" sz="2100" b="1" dirty="0">
                <a:solidFill>
                  <a:srgbClr val="FFFF00"/>
                </a:solidFill>
              </a:rPr>
              <a:t> і </a:t>
            </a:r>
            <a:r>
              <a:rPr lang="ru-RU" sz="2100" b="1" dirty="0" err="1">
                <a:solidFill>
                  <a:srgbClr val="FFFF00"/>
                </a:solidFill>
              </a:rPr>
              <a:t>типів</a:t>
            </a:r>
            <a:r>
              <a:rPr lang="ru-RU" sz="2100" b="1" dirty="0">
                <a:solidFill>
                  <a:srgbClr val="FFFF00"/>
                </a:solidFill>
              </a:rPr>
              <a:t> погоди </a:t>
            </a:r>
            <a:r>
              <a:rPr lang="ru-RU" sz="2100" b="1" dirty="0" err="1">
                <a:solidFill>
                  <a:srgbClr val="FFFF00"/>
                </a:solidFill>
              </a:rPr>
              <a:t>обумовлюється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тим</a:t>
            </a:r>
            <a:r>
              <a:rPr lang="ru-RU" sz="2100" b="1" dirty="0">
                <a:solidFill>
                  <a:srgbClr val="FFFF00"/>
                </a:solidFill>
              </a:rPr>
              <a:t>, </a:t>
            </a:r>
            <a:r>
              <a:rPr lang="ru-RU" sz="2100" b="1" dirty="0" err="1">
                <a:solidFill>
                  <a:srgbClr val="FFFF00"/>
                </a:solidFill>
              </a:rPr>
              <a:t>що</a:t>
            </a:r>
            <a:r>
              <a:rPr lang="ru-RU" sz="2100" b="1" dirty="0">
                <a:solidFill>
                  <a:srgbClr val="FFFF00"/>
                </a:solidFill>
              </a:rPr>
              <a:t> вони </a:t>
            </a:r>
            <a:r>
              <a:rPr lang="ru-RU" sz="2100" b="1" dirty="0" err="1">
                <a:solidFill>
                  <a:srgbClr val="FFFF00"/>
                </a:solidFill>
              </a:rPr>
              <a:t>значною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мірою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впливають</a:t>
            </a:r>
            <a:r>
              <a:rPr lang="ru-RU" sz="2100" b="1" dirty="0">
                <a:solidFill>
                  <a:srgbClr val="FFFF00"/>
                </a:solidFill>
              </a:rPr>
              <a:t> на </a:t>
            </a:r>
            <a:r>
              <a:rPr lang="ru-RU" sz="2100" b="1" dirty="0" err="1">
                <a:solidFill>
                  <a:srgbClr val="FFFF00"/>
                </a:solidFill>
              </a:rPr>
              <a:t>розселення</a:t>
            </a:r>
            <a:r>
              <a:rPr lang="ru-RU" sz="2100" b="1" dirty="0">
                <a:solidFill>
                  <a:srgbClr val="FFFF00"/>
                </a:solidFill>
              </a:rPr>
              <a:t>, </a:t>
            </a:r>
            <a:r>
              <a:rPr lang="ru-RU" sz="2100" b="1" dirty="0" err="1">
                <a:solidFill>
                  <a:srgbClr val="FFFF00"/>
                </a:solidFill>
              </a:rPr>
              <a:t>умови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життя</a:t>
            </a:r>
            <a:r>
              <a:rPr lang="ru-RU" sz="2100" b="1" dirty="0">
                <a:solidFill>
                  <a:srgbClr val="FFFF00"/>
                </a:solidFill>
              </a:rPr>
              <a:t> і </a:t>
            </a:r>
            <a:r>
              <a:rPr lang="ru-RU" sz="2100" b="1" dirty="0" err="1">
                <a:solidFill>
                  <a:srgbClr val="FFFF00"/>
                </a:solidFill>
              </a:rPr>
              <a:t>здоров'я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населення</a:t>
            </a:r>
            <a:r>
              <a:rPr lang="ru-RU" sz="2100" b="1" dirty="0">
                <a:solidFill>
                  <a:srgbClr val="FFFF00"/>
                </a:solidFill>
              </a:rPr>
              <a:t>, </a:t>
            </a:r>
            <a:r>
              <a:rPr lang="ru-RU" sz="2100" b="1" dirty="0" err="1">
                <a:solidFill>
                  <a:srgbClr val="FFFF00"/>
                </a:solidFill>
              </a:rPr>
              <a:t>розміщення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промисловості</a:t>
            </a:r>
            <a:r>
              <a:rPr lang="ru-RU" sz="2100" b="1" dirty="0">
                <a:solidFill>
                  <a:srgbClr val="FFFF00"/>
                </a:solidFill>
              </a:rPr>
              <a:t>. </a:t>
            </a:r>
            <a:r>
              <a:rPr lang="ru-RU" sz="2100" b="1" dirty="0" err="1">
                <a:solidFill>
                  <a:srgbClr val="FFFF00"/>
                </a:solidFill>
              </a:rPr>
              <a:t>Певною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мірою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клімат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вплинув</a:t>
            </a:r>
            <a:r>
              <a:rPr lang="ru-RU" sz="2100" b="1" dirty="0">
                <a:solidFill>
                  <a:srgbClr val="FFFF00"/>
                </a:solidFill>
              </a:rPr>
              <a:t> на </a:t>
            </a:r>
            <a:r>
              <a:rPr lang="ru-RU" sz="2100" b="1" dirty="0" err="1">
                <a:solidFill>
                  <a:srgbClr val="FFFF00"/>
                </a:solidFill>
              </a:rPr>
              <a:t>розвиток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людства</a:t>
            </a:r>
            <a:r>
              <a:rPr lang="ru-RU" sz="2100" b="1" dirty="0">
                <a:solidFill>
                  <a:srgbClr val="FFFF00"/>
                </a:solidFill>
              </a:rPr>
              <a:t>. </a:t>
            </a:r>
            <a:r>
              <a:rPr lang="ru-RU" sz="2100" b="1" dirty="0" err="1">
                <a:solidFill>
                  <a:srgbClr val="FFFF00"/>
                </a:solidFill>
              </a:rPr>
              <a:t>Ранні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цивілізації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процвітали</a:t>
            </a:r>
            <a:r>
              <a:rPr lang="ru-RU" sz="2100" b="1" dirty="0">
                <a:solidFill>
                  <a:srgbClr val="FFFF00"/>
                </a:solidFill>
              </a:rPr>
              <a:t> в районах, де </a:t>
            </a:r>
            <a:r>
              <a:rPr lang="ru-RU" sz="2100" b="1" dirty="0" err="1">
                <a:solidFill>
                  <a:srgbClr val="FFFF00"/>
                </a:solidFill>
              </a:rPr>
              <a:t>середні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річні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температури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були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близькі</a:t>
            </a:r>
            <a:r>
              <a:rPr lang="ru-RU" sz="2100" b="1" dirty="0">
                <a:solidFill>
                  <a:srgbClr val="FFFF00"/>
                </a:solidFill>
              </a:rPr>
              <a:t> до 21 ° </a:t>
            </a:r>
            <a:r>
              <a:rPr lang="en-US" sz="2100" b="1" dirty="0">
                <a:solidFill>
                  <a:srgbClr val="FFFF00"/>
                </a:solidFill>
              </a:rPr>
              <a:t>C. </a:t>
            </a:r>
            <a:r>
              <a:rPr lang="ru-RU" sz="2100" b="1" dirty="0">
                <a:solidFill>
                  <a:srgbClr val="FFFF00"/>
                </a:solidFill>
              </a:rPr>
              <a:t>І в </a:t>
            </a:r>
            <a:r>
              <a:rPr lang="ru-RU" sz="2100" b="1" dirty="0" err="1">
                <a:solidFill>
                  <a:srgbClr val="FFFF00"/>
                </a:solidFill>
              </a:rPr>
              <a:t>даний</a:t>
            </a:r>
            <a:r>
              <a:rPr lang="ru-RU" sz="2100" b="1" dirty="0">
                <a:solidFill>
                  <a:srgbClr val="FFFF00"/>
                </a:solidFill>
              </a:rPr>
              <a:t> час </a:t>
            </a:r>
            <a:r>
              <a:rPr lang="ru-RU" sz="2100" b="1" dirty="0" err="1">
                <a:solidFill>
                  <a:srgbClr val="FFFF00"/>
                </a:solidFill>
              </a:rPr>
              <a:t>найбільш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розвинені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країни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зосереджені</a:t>
            </a:r>
            <a:r>
              <a:rPr lang="ru-RU" sz="2100" b="1" dirty="0">
                <a:solidFill>
                  <a:srgbClr val="FFFF00"/>
                </a:solidFill>
              </a:rPr>
              <a:t> в районах </a:t>
            </a:r>
            <a:r>
              <a:rPr lang="ru-RU" sz="2100" b="1" dirty="0" err="1">
                <a:solidFill>
                  <a:srgbClr val="FFFF00"/>
                </a:solidFill>
              </a:rPr>
              <a:t>із</a:t>
            </a:r>
            <a:r>
              <a:rPr lang="ru-RU" sz="2100" b="1" dirty="0">
                <a:solidFill>
                  <a:srgbClr val="FFFF00"/>
                </a:solidFill>
              </a:rPr>
              <a:t> </a:t>
            </a:r>
            <a:r>
              <a:rPr lang="ru-RU" sz="2100" b="1" dirty="0" err="1">
                <a:solidFill>
                  <a:srgbClr val="FFFF00"/>
                </a:solidFill>
              </a:rPr>
              <a:t>середньорічною</a:t>
            </a:r>
            <a:r>
              <a:rPr lang="ru-RU" sz="2100" b="1" dirty="0">
                <a:solidFill>
                  <a:srgbClr val="FFFF00"/>
                </a:solidFill>
              </a:rPr>
              <a:t> температурою 14-16 </a:t>
            </a:r>
            <a:r>
              <a:rPr lang="ru-RU" sz="2100" b="1" dirty="0" smtClean="0">
                <a:solidFill>
                  <a:srgbClr val="FFFF00"/>
                </a:solidFill>
              </a:rPr>
              <a:t>°</a:t>
            </a:r>
            <a:r>
              <a:rPr lang="en-US" sz="2100" b="1" dirty="0" smtClean="0">
                <a:solidFill>
                  <a:srgbClr val="FFFF00"/>
                </a:solidFill>
              </a:rPr>
              <a:t>C</a:t>
            </a:r>
            <a:r>
              <a:rPr lang="en-US" sz="2100" b="1" dirty="0">
                <a:solidFill>
                  <a:srgbClr val="FFFF00"/>
                </a:solidFill>
              </a:rPr>
              <a:t>.</a:t>
            </a:r>
            <a:endParaRPr lang="ru-RU" sz="21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7144"/>
            <a:ext cx="5571322" cy="29249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21" y="4365104"/>
            <a:ext cx="3563416" cy="237066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285728"/>
            <a:ext cx="9144000" cy="451169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>
                <a:solidFill>
                  <a:schemeClr val="accent6"/>
                </a:solidFill>
              </a:rPr>
              <a:t>Кліматом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називається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тривала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закономірна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послідовність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атмосферних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процесів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обумовлених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сонячною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радіацією</a:t>
            </a:r>
            <a:r>
              <a:rPr lang="ru-RU" sz="2000" b="1" dirty="0">
                <a:solidFill>
                  <a:srgbClr val="FFFF00"/>
                </a:solidFill>
              </a:rPr>
              <a:t> і </a:t>
            </a:r>
            <a:r>
              <a:rPr lang="ru-RU" sz="2000" b="1" dirty="0" err="1">
                <a:solidFill>
                  <a:srgbClr val="FFFF00"/>
                </a:solidFill>
              </a:rPr>
              <a:t>переміщенням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повітряних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мас</a:t>
            </a:r>
            <a:r>
              <a:rPr lang="ru-RU" sz="2000" b="1" dirty="0">
                <a:solidFill>
                  <a:srgbClr val="FFFF00"/>
                </a:solidFill>
              </a:rPr>
              <a:t> при </a:t>
            </a:r>
            <a:r>
              <a:rPr lang="ru-RU" sz="2000" b="1" dirty="0" err="1">
                <a:solidFill>
                  <a:srgbClr val="FFFF00"/>
                </a:solidFill>
              </a:rPr>
              <a:t>взаємодії</a:t>
            </a:r>
            <a:r>
              <a:rPr lang="ru-RU" sz="2000" b="1" dirty="0">
                <a:solidFill>
                  <a:srgbClr val="FFFF00"/>
                </a:solidFill>
              </a:rPr>
              <a:t> з </a:t>
            </a:r>
            <a:r>
              <a:rPr lang="ru-RU" sz="2000" b="1" dirty="0" err="1">
                <a:solidFill>
                  <a:srgbClr val="FFFF00"/>
                </a:solidFill>
              </a:rPr>
              <a:t>поверхнею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що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підстилає</a:t>
            </a:r>
            <a:r>
              <a:rPr lang="ru-RU" sz="2000" b="1" dirty="0">
                <a:solidFill>
                  <a:srgbClr val="FFFF00"/>
                </a:solidFill>
              </a:rPr>
              <a:t>. </a:t>
            </a:r>
            <a:r>
              <a:rPr lang="ru-RU" sz="2000" b="1" dirty="0" err="1">
                <a:solidFill>
                  <a:srgbClr val="FFFF00"/>
                </a:solidFill>
              </a:rPr>
              <a:t>Термін</a:t>
            </a:r>
            <a:r>
              <a:rPr lang="ru-RU" sz="2000" b="1" dirty="0">
                <a:solidFill>
                  <a:srgbClr val="FFFF00"/>
                </a:solidFill>
              </a:rPr>
              <a:t> «погода» </a:t>
            </a:r>
            <a:r>
              <a:rPr lang="ru-RU" sz="2000" b="1" dirty="0" err="1">
                <a:solidFill>
                  <a:srgbClr val="FFFF00"/>
                </a:solidFill>
              </a:rPr>
              <a:t>визначає</a:t>
            </a:r>
            <a:r>
              <a:rPr lang="ru-RU" sz="2000" b="1" dirty="0">
                <a:solidFill>
                  <a:srgbClr val="FFFF00"/>
                </a:solidFill>
              </a:rPr>
              <a:t> стан приземного шару </a:t>
            </a:r>
            <a:r>
              <a:rPr lang="ru-RU" sz="2000" b="1" dirty="0" err="1">
                <a:solidFill>
                  <a:srgbClr val="FFFF00"/>
                </a:solidFill>
              </a:rPr>
              <a:t>атмосфери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або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загальну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тенденцію</a:t>
            </a:r>
            <a:r>
              <a:rPr lang="ru-RU" sz="2000" b="1" dirty="0">
                <a:solidFill>
                  <a:srgbClr val="FFFF00"/>
                </a:solidFill>
              </a:rPr>
              <a:t> до </a:t>
            </a:r>
            <a:r>
              <a:rPr lang="ru-RU" sz="2000" b="1" dirty="0" err="1">
                <a:solidFill>
                  <a:srgbClr val="FFFF00"/>
                </a:solidFill>
              </a:rPr>
              <a:t>зміни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цього</a:t>
            </a:r>
            <a:r>
              <a:rPr lang="ru-RU" sz="2000" b="1" dirty="0">
                <a:solidFill>
                  <a:srgbClr val="FFFF00"/>
                </a:solidFill>
              </a:rPr>
              <a:t> стану </a:t>
            </a:r>
            <a:r>
              <a:rPr lang="ru-RU" sz="2000" b="1" dirty="0" err="1">
                <a:solidFill>
                  <a:srgbClr val="FFFF00"/>
                </a:solidFill>
              </a:rPr>
              <a:t>протягом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відносно</a:t>
            </a:r>
            <a:r>
              <a:rPr lang="ru-RU" sz="2000" b="1" dirty="0">
                <a:solidFill>
                  <a:srgbClr val="FFFF00"/>
                </a:solidFill>
              </a:rPr>
              <a:t> короткого </a:t>
            </a:r>
            <a:r>
              <a:rPr lang="ru-RU" sz="2000" b="1" dirty="0" err="1">
                <a:solidFill>
                  <a:srgbClr val="FFFF00"/>
                </a:solidFill>
              </a:rPr>
              <a:t>періоду</a:t>
            </a:r>
            <a:r>
              <a:rPr lang="ru-RU" sz="2000" b="1" dirty="0">
                <a:solidFill>
                  <a:srgbClr val="FFFF00"/>
                </a:solidFill>
              </a:rPr>
              <a:t> часу на </a:t>
            </a:r>
            <a:r>
              <a:rPr lang="ru-RU" sz="2000" b="1" dirty="0" err="1">
                <a:solidFill>
                  <a:srgbClr val="FFFF00"/>
                </a:solidFill>
              </a:rPr>
              <a:t>конкретній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території</a:t>
            </a:r>
            <a:r>
              <a:rPr lang="ru-RU" sz="2000" b="1" dirty="0">
                <a:solidFill>
                  <a:srgbClr val="FFFF00"/>
                </a:solidFill>
              </a:rPr>
              <a:t>. </a:t>
            </a:r>
            <a:r>
              <a:rPr lang="ru-RU" sz="2000" b="1" dirty="0" err="1">
                <a:solidFill>
                  <a:schemeClr val="accent6"/>
                </a:solidFill>
              </a:rPr>
              <a:t>Найважливішими</a:t>
            </a:r>
            <a:r>
              <a:rPr lang="ru-RU" sz="2000" b="1" dirty="0">
                <a:solidFill>
                  <a:schemeClr val="accent6"/>
                </a:solidFill>
              </a:rPr>
              <a:t> </a:t>
            </a:r>
            <a:r>
              <a:rPr lang="ru-RU" sz="2000" b="1" dirty="0" err="1">
                <a:solidFill>
                  <a:schemeClr val="accent6"/>
                </a:solidFill>
              </a:rPr>
              <a:t>елементами</a:t>
            </a:r>
            <a:r>
              <a:rPr lang="ru-RU" sz="2000" b="1" dirty="0">
                <a:solidFill>
                  <a:schemeClr val="accent6"/>
                </a:solidFill>
              </a:rPr>
              <a:t> </a:t>
            </a:r>
            <a:r>
              <a:rPr lang="ru-RU" sz="2000" b="1" dirty="0" err="1">
                <a:solidFill>
                  <a:schemeClr val="accent6"/>
                </a:solidFill>
              </a:rPr>
              <a:t>метеорологічного</a:t>
            </a:r>
            <a:r>
              <a:rPr lang="ru-RU" sz="2000" b="1" dirty="0">
                <a:solidFill>
                  <a:schemeClr val="accent6"/>
                </a:solidFill>
              </a:rPr>
              <a:t> комплексу, </a:t>
            </a:r>
            <a:r>
              <a:rPr lang="ru-RU" sz="2000" b="1" dirty="0" err="1">
                <a:solidFill>
                  <a:schemeClr val="accent6"/>
                </a:solidFill>
              </a:rPr>
              <a:t>що</a:t>
            </a:r>
            <a:r>
              <a:rPr lang="ru-RU" sz="2000" b="1" dirty="0">
                <a:solidFill>
                  <a:schemeClr val="accent6"/>
                </a:solidFill>
              </a:rPr>
              <a:t> </a:t>
            </a:r>
            <a:r>
              <a:rPr lang="ru-RU" sz="2000" b="1" dirty="0" err="1">
                <a:solidFill>
                  <a:schemeClr val="accent6"/>
                </a:solidFill>
              </a:rPr>
              <a:t>визначає</a:t>
            </a:r>
            <a:r>
              <a:rPr lang="ru-RU" sz="2000" b="1" dirty="0">
                <a:solidFill>
                  <a:schemeClr val="accent6"/>
                </a:solidFill>
              </a:rPr>
              <a:t> погоду, є: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</a:rPr>
              <a:t>сонячна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</a:rPr>
              <a:t>радіація</a:t>
            </a:r>
            <a:r>
              <a:rPr lang="ru-RU" sz="2000" b="1" i="1" dirty="0">
                <a:solidFill>
                  <a:srgbClr val="FFFF00"/>
                </a:solidFill>
              </a:rPr>
              <a:t>, </a:t>
            </a:r>
            <a:r>
              <a:rPr lang="ru-RU" sz="2000" b="1" i="1" dirty="0" err="1">
                <a:solidFill>
                  <a:srgbClr val="FFFF00"/>
                </a:solidFill>
              </a:rPr>
              <a:t>фізичні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</a:rPr>
              <a:t>властивості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</a:rPr>
              <a:t>повітря</a:t>
            </a:r>
            <a:r>
              <a:rPr lang="ru-RU" sz="2000" b="1" i="1" dirty="0">
                <a:solidFill>
                  <a:srgbClr val="FFFF00"/>
                </a:solidFill>
              </a:rPr>
              <a:t> (температура, </a:t>
            </a:r>
            <a:r>
              <a:rPr lang="ru-RU" sz="2000" b="1" i="1" dirty="0" err="1">
                <a:solidFill>
                  <a:srgbClr val="FFFF00"/>
                </a:solidFill>
              </a:rPr>
              <a:t>вологість</a:t>
            </a:r>
            <a:r>
              <a:rPr lang="ru-RU" sz="2000" b="1" i="1" dirty="0">
                <a:solidFill>
                  <a:srgbClr val="FFFF00"/>
                </a:solidFill>
              </a:rPr>
              <a:t>, </a:t>
            </a:r>
            <a:r>
              <a:rPr lang="ru-RU" sz="2000" b="1" i="1" dirty="0" err="1">
                <a:solidFill>
                  <a:srgbClr val="FFFF00"/>
                </a:solidFill>
              </a:rPr>
              <a:t>тиск</a:t>
            </a:r>
            <a:r>
              <a:rPr lang="ru-RU" sz="2000" b="1" i="1" dirty="0">
                <a:solidFill>
                  <a:srgbClr val="FFFF00"/>
                </a:solidFill>
              </a:rPr>
              <a:t>), </a:t>
            </a:r>
            <a:r>
              <a:rPr lang="ru-RU" sz="2000" b="1" i="1" dirty="0" err="1">
                <a:solidFill>
                  <a:srgbClr val="FFFF00"/>
                </a:solidFill>
              </a:rPr>
              <a:t>напрямок</a:t>
            </a:r>
            <a:r>
              <a:rPr lang="ru-RU" sz="2000" b="1" i="1" dirty="0">
                <a:solidFill>
                  <a:srgbClr val="FFFF00"/>
                </a:solidFill>
              </a:rPr>
              <a:t> і </a:t>
            </a:r>
            <a:r>
              <a:rPr lang="ru-RU" sz="2000" b="1" i="1" dirty="0" err="1">
                <a:solidFill>
                  <a:srgbClr val="FFFF00"/>
                </a:solidFill>
              </a:rPr>
              <a:t>швидкість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</a:rPr>
              <a:t>вітру</a:t>
            </a:r>
            <a:r>
              <a:rPr lang="ru-RU" sz="2000" b="1" i="1" dirty="0">
                <a:solidFill>
                  <a:srgbClr val="FFFF00"/>
                </a:solidFill>
              </a:rPr>
              <a:t>, </a:t>
            </a:r>
            <a:r>
              <a:rPr lang="ru-RU" sz="2000" b="1" i="1" dirty="0" err="1">
                <a:solidFill>
                  <a:srgbClr val="FFFF00"/>
                </a:solidFill>
              </a:rPr>
              <a:t>атмосферні</a:t>
            </a:r>
            <a:r>
              <a:rPr lang="ru-RU" sz="2000" b="1" i="1" dirty="0">
                <a:solidFill>
                  <a:srgbClr val="FFFF00"/>
                </a:solidFill>
              </a:rPr>
              <a:t> опади, а </a:t>
            </a:r>
            <a:r>
              <a:rPr lang="ru-RU" sz="2000" b="1" i="1" dirty="0" err="1">
                <a:solidFill>
                  <a:srgbClr val="FFFF00"/>
                </a:solidFill>
              </a:rPr>
              <a:t>також</a:t>
            </a:r>
            <a:r>
              <a:rPr lang="ru-RU" sz="2000" b="1" i="1" dirty="0">
                <a:solidFill>
                  <a:srgbClr val="FFFF00"/>
                </a:solidFill>
              </a:rPr>
              <a:t> ряд </a:t>
            </a:r>
            <a:r>
              <a:rPr lang="ru-RU" sz="2000" b="1" i="1" dirty="0" err="1">
                <a:solidFill>
                  <a:srgbClr val="FFFF00"/>
                </a:solidFill>
              </a:rPr>
              <a:t>оптичних</a:t>
            </a:r>
            <a:r>
              <a:rPr lang="ru-RU" sz="2000" b="1" i="1" dirty="0">
                <a:solidFill>
                  <a:srgbClr val="FFFF00"/>
                </a:solidFill>
              </a:rPr>
              <a:t> та </a:t>
            </a:r>
            <a:r>
              <a:rPr lang="ru-RU" sz="2000" b="1" i="1" dirty="0" err="1">
                <a:solidFill>
                  <a:srgbClr val="FFFF00"/>
                </a:solidFill>
              </a:rPr>
              <a:t>електричних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</a:rPr>
              <a:t>явищ</a:t>
            </a:r>
            <a:r>
              <a:rPr lang="ru-RU" sz="2000" b="1" i="1" dirty="0">
                <a:solidFill>
                  <a:srgbClr val="FFFF00"/>
                </a:solidFill>
              </a:rPr>
              <a:t> в </a:t>
            </a:r>
            <a:r>
              <a:rPr lang="ru-RU" sz="2000" b="1" i="1" dirty="0" err="1">
                <a:solidFill>
                  <a:srgbClr val="FFFF00"/>
                </a:solidFill>
              </a:rPr>
              <a:t>атмосфері</a:t>
            </a:r>
            <a:r>
              <a:rPr lang="ru-RU" sz="2000" b="1" i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35" y="3789040"/>
            <a:ext cx="4313225" cy="21060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711" y="3789040"/>
            <a:ext cx="4603872" cy="25896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479742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>
                <a:solidFill>
                  <a:schemeClr val="accent6"/>
                </a:solidFill>
              </a:rPr>
              <a:t>Основним</a:t>
            </a:r>
            <a:r>
              <a:rPr lang="ru-RU" sz="2000" b="1" dirty="0">
                <a:solidFill>
                  <a:schemeClr val="accent6"/>
                </a:solidFill>
              </a:rPr>
              <a:t> </a:t>
            </a:r>
            <a:r>
              <a:rPr lang="ru-RU" sz="2000" b="1" dirty="0" err="1" smtClean="0">
                <a:solidFill>
                  <a:schemeClr val="accent6"/>
                </a:solidFill>
              </a:rPr>
              <a:t>кліматоформуючим</a:t>
            </a:r>
            <a:r>
              <a:rPr lang="ru-RU" sz="2000" b="1" dirty="0" smtClean="0">
                <a:solidFill>
                  <a:schemeClr val="accent6"/>
                </a:solidFill>
              </a:rPr>
              <a:t> </a:t>
            </a:r>
            <a:r>
              <a:rPr lang="ru-RU" sz="2000" b="1" dirty="0">
                <a:solidFill>
                  <a:schemeClr val="accent6"/>
                </a:solidFill>
              </a:rPr>
              <a:t>фактором є</a:t>
            </a:r>
            <a:r>
              <a:rPr lang="ru-RU" sz="2000" b="1" dirty="0">
                <a:solidFill>
                  <a:srgbClr val="FFFF00"/>
                </a:solidFill>
              </a:rPr>
              <a:t>, перш за все, </a:t>
            </a:r>
            <a:r>
              <a:rPr lang="ru-RU" sz="2000" b="1" dirty="0" err="1">
                <a:solidFill>
                  <a:srgbClr val="FFFF00"/>
                </a:solidFill>
              </a:rPr>
              <a:t>сонячна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радіація</a:t>
            </a:r>
            <a:r>
              <a:rPr lang="ru-RU" sz="2000" b="1" dirty="0">
                <a:solidFill>
                  <a:srgbClr val="FFFF00"/>
                </a:solidFill>
              </a:rPr>
              <a:t>. Вона </a:t>
            </a:r>
            <a:r>
              <a:rPr lang="ru-RU" sz="2000" b="1" dirty="0" err="1">
                <a:solidFill>
                  <a:srgbClr val="FFFF00"/>
                </a:solidFill>
              </a:rPr>
              <a:t>обумовлює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переміщення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повітряних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мас</a:t>
            </a:r>
            <a:r>
              <a:rPr lang="ru-RU" sz="2000" b="1" dirty="0">
                <a:solidFill>
                  <a:srgbClr val="FFFF00"/>
                </a:solidFill>
              </a:rPr>
              <a:t> і </a:t>
            </a:r>
            <a:r>
              <a:rPr lang="ru-RU" sz="2000" b="1" dirty="0" err="1">
                <a:solidFill>
                  <a:srgbClr val="FFFF00"/>
                </a:solidFill>
              </a:rPr>
              <a:t>зміни</a:t>
            </a:r>
            <a:r>
              <a:rPr lang="ru-RU" sz="2000" b="1" dirty="0">
                <a:solidFill>
                  <a:srgbClr val="FFFF00"/>
                </a:solidFill>
              </a:rPr>
              <a:t> погоди. </a:t>
            </a:r>
            <a:r>
              <a:rPr lang="ru-RU" sz="2000" b="1" dirty="0" err="1">
                <a:solidFill>
                  <a:srgbClr val="FFFF00"/>
                </a:solidFill>
              </a:rPr>
              <a:t>Кількість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сонячної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енергії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що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надходить</a:t>
            </a:r>
            <a:r>
              <a:rPr lang="ru-RU" sz="2000" b="1" dirty="0">
                <a:solidFill>
                  <a:srgbClr val="FFFF00"/>
                </a:solidFill>
              </a:rPr>
              <a:t> на </a:t>
            </a:r>
            <a:r>
              <a:rPr lang="ru-RU" sz="2000" b="1" dirty="0" err="1">
                <a:solidFill>
                  <a:srgbClr val="FFFF00"/>
                </a:solidFill>
              </a:rPr>
              <a:t>поверхню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Землі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залежить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переважно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від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географічної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широти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місцевості</a:t>
            </a:r>
            <a:r>
              <a:rPr lang="ru-RU" sz="2000" b="1" dirty="0">
                <a:solidFill>
                  <a:srgbClr val="FFFF00"/>
                </a:solidFill>
              </a:rPr>
              <a:t> (</a:t>
            </a:r>
            <a:r>
              <a:rPr lang="ru-RU" sz="2000" b="1" dirty="0" err="1">
                <a:solidFill>
                  <a:srgbClr val="FFFF00"/>
                </a:solidFill>
              </a:rPr>
              <a:t>термін</a:t>
            </a:r>
            <a:r>
              <a:rPr lang="ru-RU" sz="2000" b="1" dirty="0">
                <a:solidFill>
                  <a:srgbClr val="FFFF00"/>
                </a:solidFill>
              </a:rPr>
              <a:t> «</a:t>
            </a:r>
            <a:r>
              <a:rPr lang="ru-RU" sz="2000" b="1" dirty="0" err="1">
                <a:solidFill>
                  <a:srgbClr val="FFFF00"/>
                </a:solidFill>
              </a:rPr>
              <a:t>клімат</a:t>
            </a:r>
            <a:r>
              <a:rPr lang="ru-RU" sz="2000" b="1" dirty="0">
                <a:solidFill>
                  <a:srgbClr val="FFFF00"/>
                </a:solidFill>
              </a:rPr>
              <a:t>» в </a:t>
            </a:r>
            <a:r>
              <a:rPr lang="ru-RU" sz="2000" b="1" dirty="0" err="1">
                <a:solidFill>
                  <a:srgbClr val="FFFF00"/>
                </a:solidFill>
              </a:rPr>
              <a:t>перекладі</a:t>
            </a:r>
            <a:r>
              <a:rPr lang="ru-RU" sz="2000" b="1" dirty="0">
                <a:solidFill>
                  <a:srgbClr val="FFFF00"/>
                </a:solidFill>
              </a:rPr>
              <a:t> з </a:t>
            </a:r>
            <a:r>
              <a:rPr lang="ru-RU" sz="2000" b="1" dirty="0" err="1">
                <a:solidFill>
                  <a:srgbClr val="FFFF00"/>
                </a:solidFill>
              </a:rPr>
              <a:t>грецького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означає</a:t>
            </a:r>
            <a:r>
              <a:rPr lang="ru-RU" sz="2000" b="1" dirty="0">
                <a:solidFill>
                  <a:srgbClr val="FFFF00"/>
                </a:solidFill>
              </a:rPr>
              <a:t> «</a:t>
            </a:r>
            <a:r>
              <a:rPr lang="ru-RU" sz="2000" b="1" dirty="0" err="1">
                <a:solidFill>
                  <a:srgbClr val="FFFF00"/>
                </a:solidFill>
              </a:rPr>
              <a:t>нахил</a:t>
            </a:r>
            <a:r>
              <a:rPr lang="ru-RU" sz="2000" b="1" dirty="0">
                <a:solidFill>
                  <a:srgbClr val="FFFF00"/>
                </a:solidFill>
              </a:rPr>
              <a:t>», </a:t>
            </a:r>
            <a:r>
              <a:rPr lang="ru-RU" sz="2000" b="1" dirty="0" err="1" smtClean="0">
                <a:solidFill>
                  <a:srgbClr val="FFFF00"/>
                </a:solidFill>
              </a:rPr>
              <a:t>тобто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>
                <a:solidFill>
                  <a:srgbClr val="FFFF00"/>
                </a:solidFill>
              </a:rPr>
              <a:t>Кут </a:t>
            </a:r>
            <a:r>
              <a:rPr lang="ru-RU" sz="2000" b="1" dirty="0" err="1">
                <a:solidFill>
                  <a:srgbClr val="FFFF00"/>
                </a:solidFill>
              </a:rPr>
              <a:t>падіння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сонячних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променів</a:t>
            </a:r>
            <a:r>
              <a:rPr lang="ru-RU" sz="2000" b="1" dirty="0">
                <a:solidFill>
                  <a:srgbClr val="FFFF00"/>
                </a:solidFill>
              </a:rPr>
              <a:t>). </a:t>
            </a:r>
            <a:r>
              <a:rPr lang="ru-RU" sz="2000" b="1" dirty="0" err="1">
                <a:solidFill>
                  <a:srgbClr val="FFFF00"/>
                </a:solidFill>
              </a:rPr>
              <a:t>Має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значення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також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тривалість</a:t>
            </a:r>
            <a:r>
              <a:rPr lang="ru-RU" sz="2000" b="1" dirty="0">
                <a:solidFill>
                  <a:srgbClr val="FFFF00"/>
                </a:solidFill>
              </a:rPr>
              <a:t> дня і </a:t>
            </a:r>
            <a:r>
              <a:rPr lang="ru-RU" sz="2000" b="1" dirty="0" err="1">
                <a:solidFill>
                  <a:srgbClr val="FFFF00"/>
                </a:solidFill>
              </a:rPr>
              <a:t>ночі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прозорість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атмосфери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вміст</a:t>
            </a:r>
            <a:r>
              <a:rPr lang="ru-RU" sz="2000" b="1" dirty="0">
                <a:solidFill>
                  <a:srgbClr val="FFFF00"/>
                </a:solidFill>
              </a:rPr>
              <a:t> в </a:t>
            </a:r>
            <a:r>
              <a:rPr lang="ru-RU" sz="2000" b="1" dirty="0" err="1">
                <a:solidFill>
                  <a:srgbClr val="FFFF00"/>
                </a:solidFill>
              </a:rPr>
              <a:t>ній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водяної</a:t>
            </a:r>
            <a:r>
              <a:rPr lang="ru-RU" sz="2000" b="1" dirty="0">
                <a:solidFill>
                  <a:srgbClr val="FFFF00"/>
                </a:solidFill>
              </a:rPr>
              <a:t> пари </a:t>
            </a:r>
            <a:r>
              <a:rPr lang="ru-RU" sz="2000" b="1" dirty="0" smtClean="0">
                <a:solidFill>
                  <a:srgbClr val="FFFF00"/>
                </a:solidFill>
              </a:rPr>
              <a:t>та </a:t>
            </a:r>
            <a:r>
              <a:rPr lang="ru-RU" sz="2000" b="1" dirty="0" err="1">
                <a:solidFill>
                  <a:srgbClr val="FFFF00"/>
                </a:solidFill>
              </a:rPr>
              <a:t>ін</a:t>
            </a:r>
            <a:r>
              <a:rPr lang="ru-RU" sz="2000" b="1" dirty="0">
                <a:solidFill>
                  <a:srgbClr val="FFFF00"/>
                </a:solidFill>
              </a:rPr>
              <a:t>. </a:t>
            </a:r>
            <a:r>
              <a:rPr lang="ru-RU" sz="2000" b="1" dirty="0" err="1" smtClean="0">
                <a:solidFill>
                  <a:schemeClr val="bg1"/>
                </a:solidFill>
              </a:rPr>
              <a:t>Біля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кордону </a:t>
            </a:r>
            <a:r>
              <a:rPr lang="ru-RU" sz="2000" b="1" dirty="0" err="1">
                <a:solidFill>
                  <a:schemeClr val="bg1"/>
                </a:solidFill>
              </a:rPr>
              <a:t>атмосфери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сонячна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радіація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досягає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свого</a:t>
            </a:r>
            <a:r>
              <a:rPr lang="ru-RU" sz="2000" b="1" dirty="0">
                <a:solidFill>
                  <a:schemeClr val="bg1"/>
                </a:solidFill>
              </a:rPr>
              <a:t> граничного </a:t>
            </a:r>
            <a:r>
              <a:rPr lang="ru-RU" sz="2000" b="1" dirty="0" err="1">
                <a:solidFill>
                  <a:schemeClr val="bg1"/>
                </a:solidFill>
              </a:rPr>
              <a:t>значення</a:t>
            </a:r>
            <a:r>
              <a:rPr lang="ru-RU" sz="2000" b="1" dirty="0">
                <a:solidFill>
                  <a:schemeClr val="bg1"/>
                </a:solidFill>
              </a:rPr>
              <a:t> - 1,94 кал / см2 · </a:t>
            </a:r>
            <a:r>
              <a:rPr lang="ru-RU" sz="2000" b="1" dirty="0" err="1">
                <a:solidFill>
                  <a:schemeClr val="bg1"/>
                </a:solidFill>
              </a:rPr>
              <a:t>хв</a:t>
            </a:r>
            <a:r>
              <a:rPr lang="ru-RU" sz="2000" b="1" dirty="0">
                <a:solidFill>
                  <a:schemeClr val="bg1"/>
                </a:solidFill>
              </a:rPr>
              <a:t>.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Це</a:t>
            </a:r>
            <a:r>
              <a:rPr lang="ru-RU" sz="2000" b="1" dirty="0">
                <a:solidFill>
                  <a:srgbClr val="FFFF00"/>
                </a:solidFill>
              </a:rPr>
              <a:t> так звана </a:t>
            </a:r>
            <a:r>
              <a:rPr lang="ru-RU" sz="2000" b="1" u="sng" dirty="0" err="1">
                <a:solidFill>
                  <a:schemeClr val="accent6"/>
                </a:solidFill>
              </a:rPr>
              <a:t>сонячна</a:t>
            </a:r>
            <a:r>
              <a:rPr lang="ru-RU" sz="2000" b="1" u="sng" dirty="0">
                <a:solidFill>
                  <a:schemeClr val="accent6"/>
                </a:solidFill>
              </a:rPr>
              <a:t> </a:t>
            </a:r>
            <a:r>
              <a:rPr lang="ru-RU" sz="2000" b="1" u="sng" dirty="0" err="1">
                <a:solidFill>
                  <a:schemeClr val="accent6"/>
                </a:solidFill>
              </a:rPr>
              <a:t>постійна</a:t>
            </a:r>
            <a:r>
              <a:rPr lang="ru-RU" sz="2000" b="1" dirty="0" err="1">
                <a:solidFill>
                  <a:srgbClr val="FFFF00"/>
                </a:solidFill>
              </a:rPr>
              <a:t>.На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земній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поверхні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інтенсивність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сонячного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випромінювання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рідко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перевищує</a:t>
            </a:r>
            <a:r>
              <a:rPr lang="ru-RU" sz="2000" b="1" dirty="0" smtClean="0">
                <a:solidFill>
                  <a:srgbClr val="FFFF00"/>
                </a:solidFill>
              </a:rPr>
              <a:t> 1,5 кал/см</a:t>
            </a:r>
            <a:r>
              <a:rPr lang="ru-RU" sz="2000" b="1" baseline="30000" dirty="0" smtClean="0">
                <a:solidFill>
                  <a:srgbClr val="FFFF00"/>
                </a:solidFill>
              </a:rPr>
              <a:t>2</a:t>
            </a:r>
            <a:r>
              <a:rPr lang="ru-RU" sz="2400" b="1" dirty="0" smtClean="0">
                <a:solidFill>
                  <a:srgbClr val="FFFF00"/>
                </a:solidFill>
              </a:rPr>
              <a:t> · </a:t>
            </a:r>
            <a:r>
              <a:rPr lang="ru-RU" sz="2400" b="1" dirty="0" err="1" smtClean="0">
                <a:solidFill>
                  <a:srgbClr val="FFFF00"/>
                </a:solidFill>
              </a:rPr>
              <a:t>хв</a:t>
            </a:r>
            <a:r>
              <a:rPr lang="ru-RU" sz="2400" b="1" dirty="0" smtClean="0">
                <a:solidFill>
                  <a:srgbClr val="FFFF00"/>
                </a:solidFill>
              </a:rPr>
              <a:t>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633005"/>
            <a:ext cx="5733323" cy="32249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685796"/>
            <a:ext cx="3734839" cy="280112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548680"/>
            <a:ext cx="7772400" cy="557216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Другим </a:t>
            </a:r>
            <a:r>
              <a:rPr lang="ru-RU" sz="2800" b="1" dirty="0" err="1">
                <a:solidFill>
                  <a:srgbClr val="FFFF00"/>
                </a:solidFill>
              </a:rPr>
              <a:t>важливим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кліматоформуючим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фактором </a:t>
            </a:r>
            <a:r>
              <a:rPr lang="ru-RU" sz="2800" b="1" dirty="0">
                <a:solidFill>
                  <a:srgbClr val="FFFF00"/>
                </a:solidFill>
              </a:rPr>
              <a:t>є </a:t>
            </a:r>
            <a:r>
              <a:rPr lang="ru-RU" sz="2800" b="1" dirty="0" err="1">
                <a:solidFill>
                  <a:schemeClr val="accent6"/>
                </a:solidFill>
              </a:rPr>
              <a:t>циркуляція</a:t>
            </a:r>
            <a:r>
              <a:rPr lang="ru-RU" sz="2800" b="1" dirty="0">
                <a:solidFill>
                  <a:schemeClr val="accent6"/>
                </a:solidFill>
              </a:rPr>
              <a:t> </a:t>
            </a:r>
            <a:r>
              <a:rPr lang="ru-RU" sz="2800" b="1" dirty="0" err="1">
                <a:solidFill>
                  <a:schemeClr val="accent6"/>
                </a:solidFill>
              </a:rPr>
              <a:t>повітря</a:t>
            </a:r>
            <a:r>
              <a:rPr lang="ru-RU" sz="2800" b="1" dirty="0">
                <a:solidFill>
                  <a:schemeClr val="accent6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Переміщення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повітряних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мас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обумовлюється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різницею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їх</a:t>
            </a:r>
            <a:r>
              <a:rPr lang="ru-RU" sz="2800" b="1" dirty="0">
                <a:solidFill>
                  <a:srgbClr val="FFFF00"/>
                </a:solidFill>
              </a:rPr>
              <a:t> температур і </a:t>
            </a:r>
            <a:r>
              <a:rPr lang="ru-RU" sz="2800" b="1" dirty="0" err="1">
                <a:solidFill>
                  <a:srgbClr val="FFFF00"/>
                </a:solidFill>
              </a:rPr>
              <a:t>тисків</a:t>
            </a:r>
            <a:r>
              <a:rPr lang="ru-RU" sz="2800" b="1" dirty="0">
                <a:solidFill>
                  <a:srgbClr val="FFFF00"/>
                </a:solidFill>
              </a:rPr>
              <a:t>, </a:t>
            </a:r>
            <a:r>
              <a:rPr lang="ru-RU" sz="2800" b="1" dirty="0" err="1">
                <a:solidFill>
                  <a:srgbClr val="FFFF00"/>
                </a:solidFill>
              </a:rPr>
              <a:t>що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залежать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від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нерівномірного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нагрівання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земної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поверхні</a:t>
            </a:r>
            <a:r>
              <a:rPr lang="ru-RU" sz="2800" b="1" dirty="0">
                <a:solidFill>
                  <a:srgbClr val="FFFF00"/>
                </a:solidFill>
              </a:rPr>
              <a:t> і </a:t>
            </a:r>
            <a:r>
              <a:rPr lang="ru-RU" sz="2800" b="1" dirty="0" err="1">
                <a:solidFill>
                  <a:srgbClr val="FFFF00"/>
                </a:solidFill>
              </a:rPr>
              <a:t>повітря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Ступінь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нагрівання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повітря</a:t>
            </a:r>
            <a:r>
              <a:rPr lang="ru-RU" sz="2800" b="1" dirty="0">
                <a:solidFill>
                  <a:srgbClr val="FFFF00"/>
                </a:solidFill>
              </a:rPr>
              <a:t> (</a:t>
            </a:r>
            <a:r>
              <a:rPr lang="ru-RU" sz="2800" b="1" dirty="0" err="1">
                <a:solidFill>
                  <a:srgbClr val="FFFF00"/>
                </a:solidFill>
              </a:rPr>
              <a:t>його</a:t>
            </a:r>
            <a:r>
              <a:rPr lang="ru-RU" sz="2800" b="1" dirty="0">
                <a:solidFill>
                  <a:srgbClr val="FFFF00"/>
                </a:solidFill>
              </a:rPr>
              <a:t> температура) </a:t>
            </a:r>
            <a:r>
              <a:rPr lang="ru-RU" sz="2800" b="1" dirty="0" err="1">
                <a:solidFill>
                  <a:srgbClr val="FFFF00"/>
                </a:solidFill>
              </a:rPr>
              <a:t>визначається</a:t>
            </a:r>
            <a:r>
              <a:rPr lang="ru-RU" sz="2800" b="1" dirty="0">
                <a:solidFill>
                  <a:srgbClr val="FFFF00"/>
                </a:solidFill>
              </a:rPr>
              <a:t> температурою </a:t>
            </a:r>
            <a:r>
              <a:rPr lang="ru-RU" sz="2800" b="1" dirty="0" err="1">
                <a:solidFill>
                  <a:srgbClr val="FFFF00"/>
                </a:solidFill>
              </a:rPr>
              <a:t>земної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поверхні</a:t>
            </a:r>
            <a:r>
              <a:rPr lang="ru-RU" sz="2800" b="1" dirty="0">
                <a:solidFill>
                  <a:srgbClr val="FFFF00"/>
                </a:solidFill>
              </a:rPr>
              <a:t>. Сама по </a:t>
            </a:r>
            <a:r>
              <a:rPr lang="ru-RU" sz="2800" b="1" dirty="0" err="1">
                <a:solidFill>
                  <a:srgbClr val="FFFF00"/>
                </a:solidFill>
              </a:rPr>
              <a:t>собі</a:t>
            </a:r>
            <a:r>
              <a:rPr lang="ru-RU" sz="2800" b="1" dirty="0">
                <a:solidFill>
                  <a:srgbClr val="FFFF00"/>
                </a:solidFill>
              </a:rPr>
              <a:t> атмосфера практично не </a:t>
            </a:r>
            <a:r>
              <a:rPr lang="ru-RU" sz="2800" b="1" dirty="0" err="1">
                <a:solidFill>
                  <a:srgbClr val="FFFF00"/>
                </a:solidFill>
              </a:rPr>
              <a:t>нагрівається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сонячними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променями</a:t>
            </a:r>
            <a:r>
              <a:rPr lang="ru-RU" sz="2800" b="1" dirty="0">
                <a:solidFill>
                  <a:srgbClr val="FFFF00"/>
                </a:solidFill>
              </a:rPr>
              <a:t>, </a:t>
            </a:r>
            <a:r>
              <a:rPr lang="ru-RU" sz="2800" b="1" dirty="0" err="1">
                <a:solidFill>
                  <a:srgbClr val="FFFF00"/>
                </a:solidFill>
              </a:rPr>
              <a:t>нагрів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її</a:t>
            </a:r>
            <a:r>
              <a:rPr lang="ru-RU" sz="2800" b="1" dirty="0">
                <a:solidFill>
                  <a:srgbClr val="FFFF00"/>
                </a:solidFill>
              </a:rPr>
              <a:t> походить </a:t>
            </a:r>
            <a:r>
              <a:rPr lang="ru-RU" sz="2800" b="1" dirty="0" err="1">
                <a:solidFill>
                  <a:srgbClr val="FFFF00"/>
                </a:solidFill>
              </a:rPr>
              <a:t>від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зіткнення</a:t>
            </a:r>
            <a:r>
              <a:rPr lang="ru-RU" sz="2800" b="1" dirty="0">
                <a:solidFill>
                  <a:srgbClr val="FFFF00"/>
                </a:solidFill>
              </a:rPr>
              <a:t> з </a:t>
            </a:r>
            <a:r>
              <a:rPr lang="ru-RU" sz="2800" b="1" dirty="0" err="1">
                <a:solidFill>
                  <a:srgbClr val="FFFF00"/>
                </a:solidFill>
              </a:rPr>
              <a:t>поверхнею</a:t>
            </a:r>
            <a:r>
              <a:rPr lang="ru-RU" sz="2800" b="1" dirty="0">
                <a:solidFill>
                  <a:srgbClr val="FFFF00"/>
                </a:solidFill>
              </a:rPr>
              <a:t> грунту.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-747464"/>
            <a:ext cx="7230689" cy="720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20090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6643710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err="1">
                <a:solidFill>
                  <a:srgbClr val="FFFF00"/>
                </a:solidFill>
              </a:rPr>
              <a:t>Найбільш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швидка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зміна</a:t>
            </a:r>
            <a:r>
              <a:rPr lang="ru-RU" sz="2400" b="1" i="1" dirty="0">
                <a:solidFill>
                  <a:srgbClr val="FFFF00"/>
                </a:solidFill>
              </a:rPr>
              <a:t> погоди з </a:t>
            </a:r>
            <a:r>
              <a:rPr lang="ru-RU" sz="2400" b="1" i="1" dirty="0" err="1">
                <a:solidFill>
                  <a:srgbClr val="FFFF00"/>
                </a:solidFill>
              </a:rPr>
              <a:t>різкою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зміною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температури</a:t>
            </a:r>
            <a:r>
              <a:rPr lang="ru-RU" sz="2400" b="1" i="1" dirty="0">
                <a:solidFill>
                  <a:srgbClr val="FFFF00"/>
                </a:solidFill>
              </a:rPr>
              <a:t> і </a:t>
            </a:r>
            <a:r>
              <a:rPr lang="ru-RU" sz="2400" b="1" i="1" dirty="0" err="1">
                <a:solidFill>
                  <a:srgbClr val="FFFF00"/>
                </a:solidFill>
              </a:rPr>
              <a:t>вологості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відбувається</a:t>
            </a:r>
            <a:r>
              <a:rPr lang="ru-RU" sz="2400" b="1" i="1" dirty="0">
                <a:solidFill>
                  <a:srgbClr val="FFFF00"/>
                </a:solidFill>
              </a:rPr>
              <a:t> при </a:t>
            </a:r>
            <a:r>
              <a:rPr lang="ru-RU" sz="2400" b="1" i="1" dirty="0" err="1">
                <a:solidFill>
                  <a:srgbClr val="FFFF00"/>
                </a:solidFill>
              </a:rPr>
              <a:t>проходженні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повітряного</a:t>
            </a:r>
            <a:r>
              <a:rPr lang="ru-RU" sz="2400" b="1" i="1" dirty="0">
                <a:solidFill>
                  <a:srgbClr val="FFFF00"/>
                </a:solidFill>
              </a:rPr>
              <a:t> фронту,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тобто</a:t>
            </a: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Межі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між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двома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різними</a:t>
            </a:r>
            <a:r>
              <a:rPr lang="ru-RU" sz="2400" b="1" i="1" dirty="0">
                <a:solidFill>
                  <a:srgbClr val="FFFF00"/>
                </a:solidFill>
              </a:rPr>
              <a:t> за </a:t>
            </a:r>
            <a:r>
              <a:rPr lang="ru-RU" sz="2400" b="1" i="1" dirty="0" err="1">
                <a:solidFill>
                  <a:srgbClr val="FFFF00"/>
                </a:solidFill>
              </a:rPr>
              <a:t>своїми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властивостями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повітряними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масами</a:t>
            </a:r>
            <a:r>
              <a:rPr lang="ru-RU" sz="2400" b="1" i="1" dirty="0">
                <a:solidFill>
                  <a:srgbClr val="FFFF00"/>
                </a:solidFill>
              </a:rPr>
              <a:t>. Як правило, </a:t>
            </a:r>
            <a:r>
              <a:rPr lang="ru-RU" sz="2400" b="1" i="1" dirty="0" err="1">
                <a:solidFill>
                  <a:srgbClr val="FFFF00"/>
                </a:solidFill>
              </a:rPr>
              <a:t>проходження</a:t>
            </a:r>
            <a:r>
              <a:rPr lang="ru-RU" sz="2400" b="1" i="1" dirty="0">
                <a:solidFill>
                  <a:srgbClr val="FFFF00"/>
                </a:solidFill>
              </a:rPr>
              <a:t> фронту і </a:t>
            </a:r>
            <a:r>
              <a:rPr lang="ru-RU" sz="2400" b="1" i="1" dirty="0" err="1">
                <a:solidFill>
                  <a:srgbClr val="FFFF00"/>
                </a:solidFill>
              </a:rPr>
              <a:t>зміна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повітряних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мас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супроводжується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формуванням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циклонів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або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антициклонів</a:t>
            </a:r>
            <a:r>
              <a:rPr lang="ru-RU" sz="2400" b="1" i="1" dirty="0">
                <a:solidFill>
                  <a:srgbClr val="FFFF00"/>
                </a:solidFill>
              </a:rPr>
              <a:t>, </a:t>
            </a:r>
            <a:r>
              <a:rPr lang="ru-RU" sz="2400" b="1" i="1" dirty="0" err="1">
                <a:solidFill>
                  <a:srgbClr val="FFFF00"/>
                </a:solidFill>
              </a:rPr>
              <a:t>які</a:t>
            </a:r>
            <a:r>
              <a:rPr lang="ru-RU" sz="2400" b="1" i="1" dirty="0">
                <a:solidFill>
                  <a:srgbClr val="FFFF00"/>
                </a:solidFill>
              </a:rPr>
              <a:t> є </a:t>
            </a:r>
            <a:r>
              <a:rPr lang="ru-RU" sz="2400" b="1" i="1" dirty="0" err="1">
                <a:solidFill>
                  <a:srgbClr val="FFFF00"/>
                </a:solidFill>
              </a:rPr>
              <a:t>основними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</a:rPr>
              <a:t>синоптичними</a:t>
            </a:r>
            <a:r>
              <a:rPr lang="ru-RU" sz="2400" b="1" i="1" dirty="0">
                <a:solidFill>
                  <a:srgbClr val="FFFF00"/>
                </a:solidFill>
              </a:rPr>
              <a:t> станами </a:t>
            </a:r>
            <a:r>
              <a:rPr lang="ru-RU" sz="2400" b="1" i="1" dirty="0" err="1">
                <a:solidFill>
                  <a:srgbClr val="FFFF00"/>
                </a:solidFill>
              </a:rPr>
              <a:t>атмосфери</a:t>
            </a:r>
            <a:r>
              <a:rPr lang="ru-RU" sz="2400" b="1" i="1" dirty="0">
                <a:solidFill>
                  <a:srgbClr val="FFFF00"/>
                </a:solidFill>
              </a:rPr>
              <a:t>.</a:t>
            </a:r>
            <a:endParaRPr lang="ru-RU" sz="2400" b="1" i="1" dirty="0" smtClean="0">
              <a:solidFill>
                <a:srgbClr val="FFFF00"/>
              </a:solidFill>
            </a:endParaRPr>
          </a:p>
          <a:p>
            <a:pPr algn="ctr"/>
            <a:endParaRPr lang="ru-RU" sz="2400" b="1" i="1" dirty="0" smtClean="0">
              <a:solidFill>
                <a:srgbClr val="FFFF00"/>
              </a:solidFill>
            </a:endParaRPr>
          </a:p>
          <a:p>
            <a:pPr algn="ctr"/>
            <a:endParaRPr lang="ru-RU" sz="2400" b="1" i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 smtClean="0">
                <a:solidFill>
                  <a:schemeClr val="accent6"/>
                </a:solidFill>
              </a:rPr>
              <a:t>Антициклони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- </a:t>
            </a:r>
            <a:r>
              <a:rPr lang="ru-RU" sz="2400" b="1" dirty="0" err="1">
                <a:solidFill>
                  <a:srgbClr val="FFFF00"/>
                </a:solidFill>
              </a:rPr>
              <a:t>це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ділянки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високого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тиску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діаметром</a:t>
            </a:r>
            <a:r>
              <a:rPr lang="ru-RU" sz="2400" b="1" dirty="0">
                <a:solidFill>
                  <a:srgbClr val="FFFF00"/>
                </a:solidFill>
              </a:rPr>
              <a:t> до 5-7 </a:t>
            </a:r>
            <a:r>
              <a:rPr lang="ru-RU" sz="2400" b="1" smtClean="0">
                <a:solidFill>
                  <a:srgbClr val="FFFF00"/>
                </a:solidFill>
              </a:rPr>
              <a:t>тис</a:t>
            </a:r>
            <a:r>
              <a:rPr lang="ru-RU" sz="2400" b="1" smtClean="0">
                <a:solidFill>
                  <a:srgbClr val="FFFF00"/>
                </a:solidFill>
              </a:rPr>
              <a:t>. </a:t>
            </a:r>
            <a:r>
              <a:rPr lang="ru-RU" sz="2400" b="1" dirty="0" smtClean="0">
                <a:solidFill>
                  <a:srgbClr val="FFFF00"/>
                </a:solidFill>
              </a:rPr>
              <a:t>км </a:t>
            </a:r>
            <a:r>
              <a:rPr lang="ru-RU" sz="2400" b="1" dirty="0" err="1">
                <a:solidFill>
                  <a:srgbClr val="FFFF00"/>
                </a:solidFill>
              </a:rPr>
              <a:t>зі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зростанням</a:t>
            </a:r>
            <a:r>
              <a:rPr lang="ru-RU" sz="2400" b="1" dirty="0">
                <a:solidFill>
                  <a:srgbClr val="FFFF00"/>
                </a:solidFill>
              </a:rPr>
              <a:t> атмосферного </a:t>
            </a:r>
            <a:r>
              <a:rPr lang="ru-RU" sz="2400" b="1" dirty="0" err="1">
                <a:solidFill>
                  <a:srgbClr val="FFFF00"/>
                </a:solidFill>
              </a:rPr>
              <a:t>тиску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від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периферії</a:t>
            </a:r>
            <a:r>
              <a:rPr lang="ru-RU" sz="2400" b="1" dirty="0">
                <a:solidFill>
                  <a:srgbClr val="FFFF00"/>
                </a:solidFill>
              </a:rPr>
              <a:t> до центру. Погода </a:t>
            </a:r>
            <a:r>
              <a:rPr lang="ru-RU" sz="2400" b="1" dirty="0" smtClean="0">
                <a:solidFill>
                  <a:srgbClr val="FFFF00"/>
                </a:solidFill>
              </a:rPr>
              <a:t>у </a:t>
            </a:r>
            <a:r>
              <a:rPr lang="ru-RU" sz="2400" b="1" dirty="0" err="1" smtClean="0">
                <a:solidFill>
                  <a:srgbClr val="FFFF00"/>
                </a:solidFill>
              </a:rPr>
              <a:t>ділянці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антициклону </a:t>
            </a:r>
            <a:r>
              <a:rPr lang="ru-RU" sz="2400" b="1" dirty="0" err="1">
                <a:solidFill>
                  <a:srgbClr val="FFFF00"/>
                </a:solidFill>
              </a:rPr>
              <a:t>переважно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стійка</a:t>
            </a:r>
            <a:r>
              <a:rPr lang="ru-RU" sz="2400" b="1" dirty="0">
                <a:solidFill>
                  <a:srgbClr val="FFFF00"/>
                </a:solidFill>
              </a:rPr>
              <a:t>, суха, з </a:t>
            </a:r>
            <a:r>
              <a:rPr lang="ru-RU" sz="2400" b="1" dirty="0" err="1">
                <a:solidFill>
                  <a:srgbClr val="FFFF00"/>
                </a:solidFill>
              </a:rPr>
              <a:t>незначними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коливаннями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тиску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температури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повітря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  <a:r>
              <a:rPr lang="ru-RU" sz="2400" b="1" dirty="0" smtClean="0">
                <a:solidFill>
                  <a:srgbClr val="FFFF00"/>
                </a:solidFill>
              </a:rPr>
              <a:t/>
            </a:r>
            <a:br>
              <a:rPr lang="ru-RU" sz="2400" b="1" dirty="0" smtClean="0">
                <a:solidFill>
                  <a:srgbClr val="FFFF00"/>
                </a:solidFill>
              </a:rPr>
            </a:b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240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285728"/>
            <a:ext cx="8501122" cy="451169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</a:rPr>
              <a:t>Циклони</a:t>
            </a:r>
            <a:r>
              <a:rPr lang="ru-RU" sz="2400" b="1" dirty="0">
                <a:solidFill>
                  <a:srgbClr val="FFFF00"/>
                </a:solidFill>
              </a:rPr>
              <a:t> - </a:t>
            </a:r>
            <a:r>
              <a:rPr lang="ru-RU" sz="2400" b="1" dirty="0" err="1">
                <a:solidFill>
                  <a:srgbClr val="FFFF00"/>
                </a:solidFill>
              </a:rPr>
              <a:t>це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області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зниженого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тиску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діаметром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від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декількох</a:t>
            </a:r>
            <a:r>
              <a:rPr lang="ru-RU" sz="2400" b="1" dirty="0">
                <a:solidFill>
                  <a:srgbClr val="FFFF00"/>
                </a:solidFill>
              </a:rPr>
              <a:t> сот до 2-3 тис. </a:t>
            </a:r>
            <a:r>
              <a:rPr lang="ru-RU" sz="2400" b="1" dirty="0" smtClean="0">
                <a:solidFill>
                  <a:srgbClr val="FFFF00"/>
                </a:solidFill>
              </a:rPr>
              <a:t>км </a:t>
            </a:r>
            <a:r>
              <a:rPr lang="ru-RU" sz="2400" b="1" dirty="0">
                <a:solidFill>
                  <a:srgbClr val="FFFF00"/>
                </a:solidFill>
              </a:rPr>
              <a:t>з </a:t>
            </a:r>
            <a:r>
              <a:rPr lang="ru-RU" sz="2400" b="1" dirty="0" err="1">
                <a:solidFill>
                  <a:srgbClr val="FFFF00"/>
                </a:solidFill>
              </a:rPr>
              <a:t>падінням</a:t>
            </a:r>
            <a:r>
              <a:rPr lang="ru-RU" sz="2400" b="1" dirty="0">
                <a:solidFill>
                  <a:srgbClr val="FFFF00"/>
                </a:solidFill>
              </a:rPr>
              <a:t> атмосферного </a:t>
            </a:r>
            <a:r>
              <a:rPr lang="ru-RU" sz="2400" b="1" dirty="0" err="1">
                <a:solidFill>
                  <a:srgbClr val="FFFF00"/>
                </a:solidFill>
              </a:rPr>
              <a:t>тиску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від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периферії</a:t>
            </a:r>
            <a:r>
              <a:rPr lang="ru-RU" sz="2400" b="1" dirty="0">
                <a:solidFill>
                  <a:srgbClr val="FFFF00"/>
                </a:solidFill>
              </a:rPr>
              <a:t> до центру. Погода в </a:t>
            </a:r>
            <a:r>
              <a:rPr lang="ru-RU" sz="2400" b="1" dirty="0" err="1">
                <a:solidFill>
                  <a:srgbClr val="FFFF00"/>
                </a:solidFill>
              </a:rPr>
              <a:t>циклоні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відрізняється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нестійкістю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підвищеною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вологістю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повітря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опадами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значними</a:t>
            </a:r>
            <a:r>
              <a:rPr lang="ru-RU" sz="2400" b="1" dirty="0">
                <a:solidFill>
                  <a:srgbClr val="FFFF00"/>
                </a:solidFill>
              </a:rPr>
              <a:t> перепадами </a:t>
            </a:r>
            <a:r>
              <a:rPr lang="ru-RU" sz="2400" b="1" dirty="0" err="1">
                <a:solidFill>
                  <a:srgbClr val="FFFF00"/>
                </a:solidFill>
              </a:rPr>
              <a:t>тиску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температури</a:t>
            </a:r>
            <a:r>
              <a:rPr lang="ru-RU" sz="2400" b="1" dirty="0">
                <a:solidFill>
                  <a:srgbClr val="FFFF00"/>
                </a:solidFill>
              </a:rPr>
              <a:t>. </a:t>
            </a:r>
            <a:r>
              <a:rPr lang="ru-RU" sz="2400" b="1" dirty="0" err="1">
                <a:solidFill>
                  <a:srgbClr val="FFFF00"/>
                </a:solidFill>
              </a:rPr>
              <a:t>Після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проходження</a:t>
            </a:r>
            <a:r>
              <a:rPr lang="ru-RU" sz="2400" b="1" dirty="0">
                <a:solidFill>
                  <a:srgbClr val="FFFF00"/>
                </a:solidFill>
              </a:rPr>
              <a:t> центру циклону </a:t>
            </a:r>
            <a:r>
              <a:rPr lang="ru-RU" sz="2400" b="1" dirty="0" err="1">
                <a:solidFill>
                  <a:srgbClr val="FFFF00"/>
                </a:solidFill>
              </a:rPr>
              <a:t>тиск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зростає</a:t>
            </a:r>
            <a:r>
              <a:rPr lang="ru-RU" sz="2400" b="1" dirty="0">
                <a:solidFill>
                  <a:srgbClr val="FFFF00"/>
                </a:solidFill>
              </a:rPr>
              <a:t>, температура </a:t>
            </a:r>
            <a:r>
              <a:rPr lang="ru-RU" sz="2400" b="1" dirty="0" err="1">
                <a:solidFill>
                  <a:srgbClr val="FFFF00"/>
                </a:solidFill>
              </a:rPr>
              <a:t>повітря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знижується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настає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прояснення</a:t>
            </a:r>
            <a:r>
              <a:rPr lang="ru-RU" sz="2400" b="1" dirty="0" smtClean="0">
                <a:solidFill>
                  <a:srgbClr val="FFFF00"/>
                </a:solidFill>
              </a:rPr>
              <a:t>.</a:t>
            </a:r>
          </a:p>
          <a:p>
            <a:pPr algn="ctr"/>
            <a:endParaRPr lang="uk-UA" sz="2400" b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>
                <a:solidFill>
                  <a:schemeClr val="bg1"/>
                </a:solidFill>
              </a:rPr>
              <a:t>Тропічні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циклони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що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зароджуються</a:t>
            </a:r>
            <a:r>
              <a:rPr lang="ru-RU" sz="2400" b="1" dirty="0">
                <a:solidFill>
                  <a:srgbClr val="FFFF00"/>
                </a:solidFill>
              </a:rPr>
              <a:t> над океанами, </a:t>
            </a:r>
            <a:r>
              <a:rPr lang="ru-RU" sz="2400" b="1" dirty="0" err="1">
                <a:solidFill>
                  <a:srgbClr val="FFFF00"/>
                </a:solidFill>
              </a:rPr>
              <a:t>приносять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штормову</a:t>
            </a:r>
            <a:r>
              <a:rPr lang="ru-RU" sz="2400" b="1" dirty="0">
                <a:solidFill>
                  <a:srgbClr val="FFFF00"/>
                </a:solidFill>
              </a:rPr>
              <a:t> погоду, </a:t>
            </a:r>
            <a:r>
              <a:rPr lang="ru-RU" sz="2400" b="1" dirty="0" err="1">
                <a:solidFill>
                  <a:srgbClr val="FFFF00"/>
                </a:solidFill>
              </a:rPr>
              <a:t>супроводжувану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сильними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зливами</a:t>
            </a:r>
            <a:r>
              <a:rPr lang="ru-RU" sz="2400" b="1" dirty="0">
                <a:solidFill>
                  <a:srgbClr val="FFFF00"/>
                </a:solidFill>
              </a:rPr>
              <a:t> і грозами. </a:t>
            </a:r>
            <a:r>
              <a:rPr lang="ru-RU" sz="2400" b="1" dirty="0" err="1">
                <a:solidFill>
                  <a:srgbClr val="FFFF00"/>
                </a:solidFill>
              </a:rPr>
              <a:t>Швидкість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вітру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центрі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тропічних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циклонів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може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перевищувати</a:t>
            </a:r>
            <a:r>
              <a:rPr lang="ru-RU" sz="2400" b="1" dirty="0">
                <a:solidFill>
                  <a:srgbClr val="FFFF00"/>
                </a:solidFill>
              </a:rPr>
              <a:t> 120 м / с, </a:t>
            </a:r>
            <a:r>
              <a:rPr lang="ru-RU" sz="2400" b="1" dirty="0" err="1">
                <a:solidFill>
                  <a:srgbClr val="FFFF00"/>
                </a:solidFill>
              </a:rPr>
              <a:t>що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нерідко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призводить</a:t>
            </a:r>
            <a:r>
              <a:rPr lang="ru-RU" sz="2400" b="1" dirty="0">
                <a:solidFill>
                  <a:srgbClr val="FFFF00"/>
                </a:solidFill>
              </a:rPr>
              <a:t> до </a:t>
            </a:r>
            <a:r>
              <a:rPr lang="ru-RU" sz="2400" b="1" dirty="0" err="1">
                <a:solidFill>
                  <a:srgbClr val="FFFF00"/>
                </a:solidFill>
              </a:rPr>
              <a:t>руйнувань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повеней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32656"/>
            <a:ext cx="7296472" cy="607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07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0"/>
            <a:ext cx="8785923" cy="595649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bg1"/>
                </a:solidFill>
              </a:rPr>
              <a:t>До числа </a:t>
            </a:r>
            <a:r>
              <a:rPr lang="ru-RU" sz="2400" b="1" dirty="0" err="1" smtClean="0">
                <a:solidFill>
                  <a:schemeClr val="bg1"/>
                </a:solidFill>
              </a:rPr>
              <a:t>кліматоформуючих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факторів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слід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віднести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</a:rPr>
              <a:t>діяльність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</a:rPr>
              <a:t>людини</a:t>
            </a:r>
            <a:r>
              <a:rPr lang="ru-RU" sz="2400" b="1" dirty="0">
                <a:solidFill>
                  <a:srgbClr val="FFFF00"/>
                </a:solidFill>
              </a:rPr>
              <a:t>. </a:t>
            </a:r>
            <a:r>
              <a:rPr lang="ru-RU" sz="2400" b="1" dirty="0" err="1">
                <a:solidFill>
                  <a:srgbClr val="FFFF00"/>
                </a:solidFill>
              </a:rPr>
              <a:t>Вирубка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лісів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меліоративні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роботи</a:t>
            </a:r>
            <a:r>
              <a:rPr lang="ru-RU" sz="2400" b="1" dirty="0">
                <a:solidFill>
                  <a:srgbClr val="FFFF00"/>
                </a:solidFill>
              </a:rPr>
              <a:t> на </a:t>
            </a:r>
            <a:r>
              <a:rPr lang="ru-RU" sz="2400" b="1" dirty="0" err="1">
                <a:solidFill>
                  <a:srgbClr val="FFFF00"/>
                </a:solidFill>
              </a:rPr>
              <a:t>значних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площах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створення</a:t>
            </a:r>
            <a:r>
              <a:rPr lang="ru-RU" sz="2400" b="1" dirty="0">
                <a:solidFill>
                  <a:srgbClr val="FFFF00"/>
                </a:solidFill>
              </a:rPr>
              <a:t> великих за </a:t>
            </a:r>
            <a:r>
              <a:rPr lang="ru-RU" sz="2400" b="1" dirty="0" err="1">
                <a:solidFill>
                  <a:srgbClr val="FFFF00"/>
                </a:solidFill>
              </a:rPr>
              <a:t>площею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водосховищ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викиди</a:t>
            </a:r>
            <a:r>
              <a:rPr lang="ru-RU" sz="2400" b="1" dirty="0">
                <a:solidFill>
                  <a:srgbClr val="FFFF00"/>
                </a:solidFill>
              </a:rPr>
              <a:t> в атмосферу «</a:t>
            </a:r>
            <a:r>
              <a:rPr lang="ru-RU" sz="2400" b="1" dirty="0" err="1">
                <a:solidFill>
                  <a:srgbClr val="FFFF00"/>
                </a:solidFill>
              </a:rPr>
              <a:t>парникових</a:t>
            </a:r>
            <a:r>
              <a:rPr lang="ru-RU" sz="2400" b="1" dirty="0">
                <a:solidFill>
                  <a:srgbClr val="FFFF00"/>
                </a:solidFill>
              </a:rPr>
              <a:t>» </a:t>
            </a:r>
            <a:r>
              <a:rPr lang="ru-RU" sz="2400" b="1" dirty="0" err="1">
                <a:solidFill>
                  <a:srgbClr val="FFFF00"/>
                </a:solidFill>
              </a:rPr>
              <a:t>газів</a:t>
            </a:r>
            <a:r>
              <a:rPr lang="ru-RU" sz="2400" b="1" dirty="0">
                <a:solidFill>
                  <a:srgbClr val="FFFF00"/>
                </a:solidFill>
              </a:rPr>
              <a:t> - </a:t>
            </a:r>
            <a:r>
              <a:rPr lang="ru-RU" sz="2400" b="1" dirty="0" err="1">
                <a:solidFill>
                  <a:srgbClr val="FFFF00"/>
                </a:solidFill>
              </a:rPr>
              <a:t>всі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ці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процеси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мають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значний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вплив</a:t>
            </a:r>
            <a:r>
              <a:rPr lang="ru-RU" sz="2400" b="1" dirty="0">
                <a:solidFill>
                  <a:srgbClr val="FFFF00"/>
                </a:solidFill>
              </a:rPr>
              <a:t> на характер </a:t>
            </a:r>
            <a:r>
              <a:rPr lang="ru-RU" sz="2400" b="1" dirty="0" err="1">
                <a:solidFill>
                  <a:srgbClr val="FFFF00"/>
                </a:solidFill>
              </a:rPr>
              <a:t>погодних</a:t>
            </a:r>
            <a:r>
              <a:rPr lang="ru-RU" sz="2400" b="1" dirty="0">
                <a:solidFill>
                  <a:srgbClr val="FFFF00"/>
                </a:solidFill>
              </a:rPr>
              <a:t> умов та </a:t>
            </a:r>
            <a:r>
              <a:rPr lang="ru-RU" sz="2400" b="1" dirty="0" err="1">
                <a:solidFill>
                  <a:srgbClr val="FFFF00"/>
                </a:solidFill>
              </a:rPr>
              <a:t>клімату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цілому</a:t>
            </a:r>
            <a:r>
              <a:rPr lang="ru-RU" sz="2400" b="1" dirty="0">
                <a:solidFill>
                  <a:srgbClr val="FFFF00"/>
                </a:solidFill>
              </a:rPr>
              <a:t>. </a:t>
            </a:r>
            <a:r>
              <a:rPr lang="ru-RU" sz="2400" b="1" dirty="0" err="1">
                <a:solidFill>
                  <a:srgbClr val="FFFF00"/>
                </a:solidFill>
              </a:rPr>
              <a:t>Спостережуване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останні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десятиліття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поступове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потепління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клімату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найбільш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виражене</a:t>
            </a:r>
            <a:r>
              <a:rPr lang="ru-RU" sz="2400" b="1" dirty="0">
                <a:solidFill>
                  <a:srgbClr val="FFFF00"/>
                </a:solidFill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</a:rPr>
              <a:t>Північній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півкулі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багато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метеорологів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пов'язують</a:t>
            </a:r>
            <a:r>
              <a:rPr lang="ru-RU" sz="2400" b="1" dirty="0">
                <a:solidFill>
                  <a:srgbClr val="FFFF00"/>
                </a:solidFill>
              </a:rPr>
              <a:t> з </a:t>
            </a:r>
            <a:r>
              <a:rPr lang="ru-RU" sz="2400" b="1" dirty="0" err="1">
                <a:solidFill>
                  <a:srgbClr val="FFFF00"/>
                </a:solidFill>
              </a:rPr>
              <a:t>наростаючим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викидом</a:t>
            </a:r>
            <a:r>
              <a:rPr lang="ru-RU" sz="2400" b="1" dirty="0">
                <a:solidFill>
                  <a:srgbClr val="FFFF00"/>
                </a:solidFill>
              </a:rPr>
              <a:t> в атмосферу </a:t>
            </a:r>
            <a:r>
              <a:rPr lang="ru-RU" sz="2400" b="1" dirty="0" err="1">
                <a:solidFill>
                  <a:srgbClr val="FFFF00"/>
                </a:solidFill>
              </a:rPr>
              <a:t>двоокису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вуглецю</a:t>
            </a:r>
            <a:r>
              <a:rPr lang="ru-RU" sz="2400" b="1" dirty="0">
                <a:solidFill>
                  <a:srgbClr val="FFFF00"/>
                </a:solidFill>
              </a:rPr>
              <a:t>. </a:t>
            </a:r>
            <a:r>
              <a:rPr lang="ru-RU" sz="2400" b="1" dirty="0" err="1">
                <a:solidFill>
                  <a:srgbClr val="FFFF00"/>
                </a:solidFill>
              </a:rPr>
              <a:t>Яскравим</a:t>
            </a:r>
            <a:r>
              <a:rPr lang="ru-RU" sz="2400" b="1" dirty="0">
                <a:solidFill>
                  <a:srgbClr val="FFFF00"/>
                </a:solidFill>
              </a:rPr>
              <a:t> прикладом антропогенного </a:t>
            </a:r>
            <a:r>
              <a:rPr lang="ru-RU" sz="2400" b="1" dirty="0" err="1">
                <a:solidFill>
                  <a:srgbClr val="FFFF00"/>
                </a:solidFill>
              </a:rPr>
              <a:t>впливу</a:t>
            </a:r>
            <a:r>
              <a:rPr lang="ru-RU" sz="2400" b="1" dirty="0">
                <a:solidFill>
                  <a:srgbClr val="FFFF00"/>
                </a:solidFill>
              </a:rPr>
              <a:t> на природу і </a:t>
            </a:r>
            <a:r>
              <a:rPr lang="ru-RU" sz="2400" b="1" dirty="0" err="1">
                <a:solidFill>
                  <a:srgbClr val="FFFF00"/>
                </a:solidFill>
              </a:rPr>
              <a:t>клімат</a:t>
            </a:r>
            <a:r>
              <a:rPr lang="ru-RU" sz="2400" b="1" dirty="0">
                <a:solidFill>
                  <a:srgbClr val="FFFF00"/>
                </a:solidFill>
              </a:rPr>
              <a:t> є </a:t>
            </a:r>
            <a:r>
              <a:rPr lang="ru-RU" sz="2400" b="1" dirty="0" err="1">
                <a:solidFill>
                  <a:srgbClr val="FFFF00"/>
                </a:solidFill>
              </a:rPr>
              <a:t>поступова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загибель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Аральського</a:t>
            </a:r>
            <a:r>
              <a:rPr lang="ru-RU" sz="2400" b="1" dirty="0">
                <a:solidFill>
                  <a:srgbClr val="FFFF00"/>
                </a:solidFill>
              </a:rPr>
              <a:t> моря.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0"/>
            <a:ext cx="8858312" cy="6858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</a:rPr>
              <a:t>Основними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показниками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клімату</a:t>
            </a:r>
            <a:r>
              <a:rPr lang="ru-RU" sz="2800" b="1" dirty="0">
                <a:solidFill>
                  <a:srgbClr val="FFFF00"/>
                </a:solidFill>
              </a:rPr>
              <a:t> є </a:t>
            </a:r>
            <a:r>
              <a:rPr lang="ru-RU" sz="2800" b="1" dirty="0" err="1">
                <a:solidFill>
                  <a:srgbClr val="FFFF00"/>
                </a:solidFill>
              </a:rPr>
              <a:t>середньомісячні</a:t>
            </a:r>
            <a:r>
              <a:rPr lang="ru-RU" sz="2800" b="1" dirty="0">
                <a:solidFill>
                  <a:srgbClr val="FFFF00"/>
                </a:solidFill>
              </a:rPr>
              <a:t> і </a:t>
            </a:r>
            <a:r>
              <a:rPr lang="ru-RU" sz="2800" b="1" dirty="0" err="1">
                <a:solidFill>
                  <a:srgbClr val="FFFF00"/>
                </a:solidFill>
              </a:rPr>
              <a:t>середньорічні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величини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температури</a:t>
            </a:r>
            <a:r>
              <a:rPr lang="ru-RU" sz="2800" b="1" dirty="0">
                <a:solidFill>
                  <a:srgbClr val="FFFF00"/>
                </a:solidFill>
              </a:rPr>
              <a:t>, атмосферного </a:t>
            </a:r>
            <a:r>
              <a:rPr lang="ru-RU" sz="2800" b="1" dirty="0" err="1">
                <a:solidFill>
                  <a:srgbClr val="FFFF00"/>
                </a:solidFill>
              </a:rPr>
              <a:t>тиску</a:t>
            </a:r>
            <a:r>
              <a:rPr lang="ru-RU" sz="2800" b="1" dirty="0">
                <a:solidFill>
                  <a:srgbClr val="FFFF00"/>
                </a:solidFill>
              </a:rPr>
              <a:t>, </a:t>
            </a:r>
            <a:r>
              <a:rPr lang="ru-RU" sz="2800" b="1" dirty="0" err="1">
                <a:solidFill>
                  <a:srgbClr val="FFFF00"/>
                </a:solidFill>
              </a:rPr>
              <a:t>вологості</a:t>
            </a:r>
            <a:r>
              <a:rPr lang="ru-RU" sz="2800" b="1" dirty="0">
                <a:solidFill>
                  <a:srgbClr val="FFFF00"/>
                </a:solidFill>
              </a:rPr>
              <a:t>, </a:t>
            </a:r>
            <a:r>
              <a:rPr lang="ru-RU" sz="2800" b="1" dirty="0" err="1">
                <a:solidFill>
                  <a:srgbClr val="FFFF00"/>
                </a:solidFill>
              </a:rPr>
              <a:t>кількості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опадів</a:t>
            </a:r>
            <a:r>
              <a:rPr lang="ru-RU" sz="2800" b="1" dirty="0">
                <a:solidFill>
                  <a:srgbClr val="FFFF00"/>
                </a:solidFill>
              </a:rPr>
              <a:t>, </a:t>
            </a:r>
            <a:r>
              <a:rPr lang="ru-RU" sz="2800" b="1" dirty="0" err="1">
                <a:solidFill>
                  <a:srgbClr val="FFFF00"/>
                </a:solidFill>
              </a:rPr>
              <a:t>що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випадають</a:t>
            </a:r>
            <a:r>
              <a:rPr lang="ru-RU" sz="2800" b="1" dirty="0">
                <a:solidFill>
                  <a:srgbClr val="FFFF00"/>
                </a:solidFill>
              </a:rPr>
              <a:t>, </a:t>
            </a:r>
            <a:r>
              <a:rPr lang="ru-RU" sz="2800" b="1" dirty="0" smtClean="0">
                <a:solidFill>
                  <a:srgbClr val="FFFF00"/>
                </a:solidFill>
              </a:rPr>
              <a:t>роза </a:t>
            </a:r>
            <a:r>
              <a:rPr lang="ru-RU" sz="2800" b="1" dirty="0" err="1">
                <a:solidFill>
                  <a:srgbClr val="FFFF00"/>
                </a:solidFill>
              </a:rPr>
              <a:t>вітрів</a:t>
            </a:r>
            <a:r>
              <a:rPr lang="ru-RU" sz="2800" b="1" dirty="0">
                <a:solidFill>
                  <a:srgbClr val="FFFF00"/>
                </a:solidFill>
              </a:rPr>
              <a:t>, </a:t>
            </a:r>
            <a:r>
              <a:rPr lang="ru-RU" sz="2800" b="1" dirty="0" err="1">
                <a:solidFill>
                  <a:srgbClr val="FFFF00"/>
                </a:solidFill>
              </a:rPr>
              <a:t>їх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швидкість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>
                <a:solidFill>
                  <a:srgbClr val="FFFF00"/>
                </a:solidFill>
              </a:rPr>
              <a:t>і ряд </a:t>
            </a:r>
            <a:r>
              <a:rPr lang="ru-RU" sz="2800" b="1" dirty="0" err="1">
                <a:solidFill>
                  <a:srgbClr val="FFFF00"/>
                </a:solidFill>
              </a:rPr>
              <a:t>інших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критеріїв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Залежно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від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стійкого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поєднання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цих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факторів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виділяють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кліматичні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пояси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і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типи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клімату</a:t>
            </a:r>
            <a:r>
              <a:rPr lang="ru-RU" sz="2800" b="1" dirty="0">
                <a:solidFill>
                  <a:srgbClr val="FFFF00"/>
                </a:solidFill>
              </a:rPr>
              <a:t>. У </a:t>
            </a:r>
            <a:r>
              <a:rPr lang="ru-RU" sz="2800" b="1" dirty="0" err="1">
                <a:solidFill>
                  <a:srgbClr val="FFFF00"/>
                </a:solidFill>
              </a:rPr>
              <a:t>найзагальнішому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вигляді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земну</a:t>
            </a:r>
            <a:r>
              <a:rPr lang="ru-RU" sz="2800" b="1" dirty="0">
                <a:solidFill>
                  <a:srgbClr val="FFFF00"/>
                </a:solidFill>
              </a:rPr>
              <a:t> кулю </a:t>
            </a:r>
            <a:r>
              <a:rPr lang="ru-RU" sz="2800" b="1" dirty="0" err="1">
                <a:solidFill>
                  <a:srgbClr val="FFFF00"/>
                </a:solidFill>
              </a:rPr>
              <a:t>можна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розділити</a:t>
            </a:r>
            <a:r>
              <a:rPr lang="ru-RU" sz="2800" b="1" dirty="0">
                <a:solidFill>
                  <a:srgbClr val="FFFF00"/>
                </a:solidFill>
              </a:rPr>
              <a:t> на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три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кліматичні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пояси</a:t>
            </a:r>
            <a:r>
              <a:rPr lang="ru-RU" sz="2800" b="1" dirty="0">
                <a:solidFill>
                  <a:srgbClr val="FFFF00"/>
                </a:solidFill>
              </a:rPr>
              <a:t>: </a:t>
            </a:r>
            <a:r>
              <a:rPr lang="ru-RU" sz="2800" b="1" dirty="0" err="1">
                <a:solidFill>
                  <a:schemeClr val="bg1"/>
                </a:solidFill>
              </a:rPr>
              <a:t>тропічний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помірний</a:t>
            </a:r>
            <a:r>
              <a:rPr lang="ru-RU" sz="2800" b="1" dirty="0">
                <a:solidFill>
                  <a:schemeClr val="bg1"/>
                </a:solidFill>
              </a:rPr>
              <a:t> і </a:t>
            </a:r>
            <a:r>
              <a:rPr lang="ru-RU" sz="2800" b="1" dirty="0" err="1">
                <a:solidFill>
                  <a:schemeClr val="bg1"/>
                </a:solidFill>
              </a:rPr>
              <a:t>холодний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Лінією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що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розділяє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тропічний</a:t>
            </a:r>
            <a:r>
              <a:rPr lang="ru-RU" sz="2800" b="1" dirty="0">
                <a:solidFill>
                  <a:srgbClr val="FFFF00"/>
                </a:solidFill>
              </a:rPr>
              <a:t> і </a:t>
            </a:r>
            <a:r>
              <a:rPr lang="ru-RU" sz="2800" b="1" dirty="0" err="1">
                <a:solidFill>
                  <a:srgbClr val="FFFF00"/>
                </a:solidFill>
              </a:rPr>
              <a:t>помірний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пояси</a:t>
            </a:r>
            <a:r>
              <a:rPr lang="ru-RU" sz="2800" b="1" dirty="0">
                <a:solidFill>
                  <a:srgbClr val="FFFF00"/>
                </a:solidFill>
              </a:rPr>
              <a:t>, є широта 25 °; </a:t>
            </a:r>
            <a:r>
              <a:rPr lang="ru-RU" sz="2800" b="1" dirty="0" err="1">
                <a:solidFill>
                  <a:srgbClr val="FFFF00"/>
                </a:solidFill>
              </a:rPr>
              <a:t>лінією</a:t>
            </a:r>
            <a:r>
              <a:rPr lang="ru-RU" sz="2800" b="1" dirty="0">
                <a:solidFill>
                  <a:srgbClr val="FFFF00"/>
                </a:solidFill>
              </a:rPr>
              <a:t>, </a:t>
            </a:r>
            <a:r>
              <a:rPr lang="ru-RU" sz="2800" b="1" dirty="0" err="1">
                <a:solidFill>
                  <a:srgbClr val="FFFF00"/>
                </a:solidFill>
              </a:rPr>
              <a:t>що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розділяє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помірний</a:t>
            </a:r>
            <a:r>
              <a:rPr lang="ru-RU" sz="2800" b="1" dirty="0">
                <a:solidFill>
                  <a:srgbClr val="FFFF00"/>
                </a:solidFill>
              </a:rPr>
              <a:t> і </a:t>
            </a:r>
            <a:r>
              <a:rPr lang="ru-RU" sz="2800" b="1" dirty="0" err="1">
                <a:solidFill>
                  <a:srgbClr val="FFFF00"/>
                </a:solidFill>
              </a:rPr>
              <a:t>холодний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пояси</a:t>
            </a:r>
            <a:r>
              <a:rPr lang="ru-RU" sz="2800" b="1" dirty="0">
                <a:solidFill>
                  <a:srgbClr val="FFFF00"/>
                </a:solidFill>
              </a:rPr>
              <a:t>, - широта 65 °. На </a:t>
            </a:r>
            <a:r>
              <a:rPr lang="ru-RU" sz="2800" b="1" dirty="0" err="1">
                <a:solidFill>
                  <a:srgbClr val="FFFF00"/>
                </a:solidFill>
              </a:rPr>
              <a:t>тропічний</a:t>
            </a:r>
            <a:r>
              <a:rPr lang="ru-RU" sz="2800" b="1" dirty="0">
                <a:solidFill>
                  <a:srgbClr val="FFFF00"/>
                </a:solidFill>
              </a:rPr>
              <a:t> пояс доводиться 41,7% </a:t>
            </a:r>
            <a:r>
              <a:rPr lang="ru-RU" sz="2800" b="1" dirty="0" err="1">
                <a:solidFill>
                  <a:srgbClr val="FFFF00"/>
                </a:solidFill>
              </a:rPr>
              <a:t>загальної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площі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Північної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півкулі</a:t>
            </a:r>
            <a:r>
              <a:rPr lang="ru-RU" sz="2800" b="1" dirty="0">
                <a:solidFill>
                  <a:srgbClr val="FFFF00"/>
                </a:solidFill>
              </a:rPr>
              <a:t>, на </a:t>
            </a:r>
            <a:r>
              <a:rPr lang="ru-RU" sz="2800" b="1" dirty="0" err="1">
                <a:solidFill>
                  <a:srgbClr val="FFFF00"/>
                </a:solidFill>
              </a:rPr>
              <a:t>помірний</a:t>
            </a:r>
            <a:r>
              <a:rPr lang="ru-RU" sz="2800" b="1" dirty="0">
                <a:solidFill>
                  <a:srgbClr val="FFFF00"/>
                </a:solidFill>
              </a:rPr>
              <a:t> пояс - 49%, на </a:t>
            </a:r>
            <a:r>
              <a:rPr lang="ru-RU" sz="2800" b="1" dirty="0" err="1">
                <a:solidFill>
                  <a:srgbClr val="FFFF00"/>
                </a:solidFill>
              </a:rPr>
              <a:t>холодний</a:t>
            </a:r>
            <a:r>
              <a:rPr lang="ru-RU" sz="2800" b="1" dirty="0">
                <a:solidFill>
                  <a:srgbClr val="FFFF00"/>
                </a:solidFill>
              </a:rPr>
              <a:t> пояс - 9,3%.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8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За </a:t>
            </a:r>
            <a:r>
              <a:rPr lang="ru-RU" sz="2800" dirty="0" err="1"/>
              <a:t>рівнем</a:t>
            </a:r>
            <a:r>
              <a:rPr lang="ru-RU" sz="2800" dirty="0"/>
              <a:t> </a:t>
            </a:r>
            <a:r>
              <a:rPr lang="ru-RU" sz="2800" dirty="0" err="1"/>
              <a:t>середньорічної</a:t>
            </a:r>
            <a:r>
              <a:rPr lang="ru-RU" sz="2800" dirty="0"/>
              <a:t> </a:t>
            </a:r>
            <a:r>
              <a:rPr lang="ru-RU" sz="2800" dirty="0" err="1"/>
              <a:t>температури</a:t>
            </a:r>
            <a:r>
              <a:rPr lang="ru-RU" sz="2800" dirty="0"/>
              <a:t> </a:t>
            </a:r>
            <a:r>
              <a:rPr lang="ru-RU" sz="2800" dirty="0" err="1"/>
              <a:t>повітря</a:t>
            </a:r>
            <a:r>
              <a:rPr lang="ru-RU" sz="2800" dirty="0"/>
              <a:t> </a:t>
            </a:r>
            <a:r>
              <a:rPr lang="ru-RU" sz="2800" dirty="0" err="1"/>
              <a:t>земну</a:t>
            </a:r>
            <a:r>
              <a:rPr lang="ru-RU" sz="2800" dirty="0"/>
              <a:t> кулю </a:t>
            </a:r>
            <a:r>
              <a:rPr lang="ru-RU" sz="2800" dirty="0" err="1" smtClean="0"/>
              <a:t>поділяють</a:t>
            </a:r>
            <a:r>
              <a:rPr lang="ru-RU" sz="2800" dirty="0" smtClean="0"/>
              <a:t> </a:t>
            </a:r>
            <a:r>
              <a:rPr lang="ru-RU" sz="2800" dirty="0"/>
              <a:t>на </a:t>
            </a:r>
            <a:r>
              <a:rPr lang="ru-RU" sz="2800" dirty="0" err="1"/>
              <a:t>сім</a:t>
            </a:r>
            <a:r>
              <a:rPr lang="ru-RU" sz="2800" dirty="0"/>
              <a:t> </a:t>
            </a:r>
            <a:r>
              <a:rPr lang="ru-RU" sz="2800" dirty="0" err="1"/>
              <a:t>кліматичних</a:t>
            </a:r>
            <a:r>
              <a:rPr lang="ru-RU" sz="2800" dirty="0"/>
              <a:t> </a:t>
            </a:r>
            <a:r>
              <a:rPr lang="ru-RU" sz="2800" dirty="0" err="1"/>
              <a:t>поясів</a:t>
            </a:r>
            <a:r>
              <a:rPr lang="ru-RU" sz="2800" dirty="0"/>
              <a:t>, </a:t>
            </a:r>
            <a:r>
              <a:rPr lang="ru-RU" sz="2800" dirty="0" err="1"/>
              <a:t>розташованих</a:t>
            </a:r>
            <a:r>
              <a:rPr lang="ru-RU" sz="2800" dirty="0"/>
              <a:t> </a:t>
            </a:r>
            <a:r>
              <a:rPr lang="ru-RU" sz="2800" dirty="0" err="1"/>
              <a:t>паралельно</a:t>
            </a:r>
            <a:r>
              <a:rPr lang="ru-RU" sz="2800" dirty="0"/>
              <a:t> </a:t>
            </a:r>
            <a:r>
              <a:rPr lang="ru-RU" sz="2800" dirty="0" err="1"/>
              <a:t>екватору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285860"/>
            <a:ext cx="9144000" cy="557214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</a:rPr>
              <a:t>Географічна</a:t>
            </a:r>
            <a:r>
              <a:rPr lang="ru-RU" sz="2400" b="1" dirty="0">
                <a:solidFill>
                  <a:srgbClr val="FF0000"/>
                </a:solidFill>
              </a:rPr>
              <a:t> широта і </a:t>
            </a:r>
            <a:r>
              <a:rPr lang="ru-RU" sz="2400" b="1" dirty="0" err="1">
                <a:solidFill>
                  <a:srgbClr val="FF0000"/>
                </a:solidFill>
              </a:rPr>
              <a:t>середньорічна</a:t>
            </a:r>
            <a:r>
              <a:rPr lang="ru-RU" sz="2400" b="1" dirty="0">
                <a:solidFill>
                  <a:srgbClr val="FF0000"/>
                </a:solidFill>
              </a:rPr>
              <a:t> температура </a:t>
            </a:r>
            <a:r>
              <a:rPr lang="ru-RU" sz="2400" b="1" dirty="0" err="1">
                <a:solidFill>
                  <a:srgbClr val="FF0000"/>
                </a:solidFill>
              </a:rPr>
              <a:t>кліматичних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поясів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" y="2143116"/>
          <a:ext cx="9144000" cy="351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37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i_0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116"/>
            <a:ext cx="9144000" cy="471488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chemeClr val="accent6"/>
                </a:solidFill>
              </a:rPr>
              <a:t>Зони</a:t>
            </a:r>
            <a:r>
              <a:rPr lang="ru-RU" sz="2400" b="1" dirty="0">
                <a:solidFill>
                  <a:schemeClr val="accent6"/>
                </a:solidFill>
              </a:rPr>
              <a:t> холодного </a:t>
            </a:r>
            <a:r>
              <a:rPr lang="ru-RU" sz="2400" b="1" dirty="0" err="1">
                <a:solidFill>
                  <a:schemeClr val="accent6"/>
                </a:solidFill>
              </a:rPr>
              <a:t>клімату</a:t>
            </a:r>
            <a:r>
              <a:rPr lang="ru-RU" sz="2400" b="1" dirty="0">
                <a:solidFill>
                  <a:schemeClr val="accent6"/>
                </a:solidFill>
              </a:rPr>
              <a:t>. </a:t>
            </a:r>
            <a:r>
              <a:rPr lang="ru-RU" sz="2400" b="1" dirty="0" err="1" smtClean="0">
                <a:solidFill>
                  <a:srgbClr val="FFFF00"/>
                </a:solidFill>
              </a:rPr>
              <a:t>Крайня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Північ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європейської</a:t>
            </a:r>
            <a:r>
              <a:rPr lang="ru-RU" sz="2400" b="1" dirty="0">
                <a:solidFill>
                  <a:srgbClr val="FFFF00"/>
                </a:solidFill>
              </a:rPr>
              <a:t> та </a:t>
            </a:r>
            <a:r>
              <a:rPr lang="ru-RU" sz="2400" b="1" dirty="0" err="1">
                <a:solidFill>
                  <a:srgbClr val="FFFF00"/>
                </a:solidFill>
              </a:rPr>
              <a:t>азіатської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частин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Росії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характеризується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холодним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кліматом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причому</a:t>
            </a:r>
            <a:r>
              <a:rPr lang="ru-RU" sz="2400" b="1" dirty="0">
                <a:solidFill>
                  <a:srgbClr val="FFFF00"/>
                </a:solidFill>
              </a:rPr>
              <a:t> на </a:t>
            </a:r>
            <a:r>
              <a:rPr lang="ru-RU" sz="2400" b="1" dirty="0" err="1">
                <a:solidFill>
                  <a:srgbClr val="FFFF00"/>
                </a:solidFill>
              </a:rPr>
              <a:t>деяких</a:t>
            </a:r>
            <a:r>
              <a:rPr lang="ru-RU" sz="2400" b="1" dirty="0">
                <a:solidFill>
                  <a:srgbClr val="FFFF00"/>
                </a:solidFill>
              </a:rPr>
              <a:t> островах </a:t>
            </a:r>
            <a:r>
              <a:rPr lang="ru-RU" sz="2400" b="1" dirty="0" err="1">
                <a:solidFill>
                  <a:srgbClr val="FFFF00"/>
                </a:solidFill>
              </a:rPr>
              <a:t>Північного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Льодовитого</a:t>
            </a:r>
            <a:r>
              <a:rPr lang="ru-RU" sz="2400" b="1" dirty="0">
                <a:solidFill>
                  <a:srgbClr val="FFFF00"/>
                </a:solidFill>
              </a:rPr>
              <a:t> океану (</a:t>
            </a:r>
            <a:r>
              <a:rPr lang="ru-RU" sz="2400" b="1" dirty="0" err="1">
                <a:solidFill>
                  <a:srgbClr val="FFFF00"/>
                </a:solidFill>
              </a:rPr>
              <a:t>Північна</a:t>
            </a:r>
            <a:r>
              <a:rPr lang="ru-RU" sz="2400" b="1" dirty="0">
                <a:solidFill>
                  <a:srgbClr val="FFFF00"/>
                </a:solidFill>
              </a:rPr>
              <a:t> Земля, Земля Франца </a:t>
            </a:r>
            <a:r>
              <a:rPr lang="ru-RU" sz="2400" b="1" dirty="0" err="1">
                <a:solidFill>
                  <a:srgbClr val="FFFF00"/>
                </a:solidFill>
              </a:rPr>
              <a:t>Йосипа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північна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частина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Нової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Землі</a:t>
            </a:r>
            <a:r>
              <a:rPr lang="ru-RU" sz="2400" b="1" dirty="0">
                <a:solidFill>
                  <a:srgbClr val="FFFF00"/>
                </a:solidFill>
              </a:rPr>
              <a:t>) температура </a:t>
            </a:r>
            <a:r>
              <a:rPr lang="ru-RU" sz="2400" b="1" dirty="0" err="1">
                <a:solidFill>
                  <a:srgbClr val="FFFF00"/>
                </a:solidFill>
              </a:rPr>
              <a:t>ніколи</a:t>
            </a:r>
            <a:r>
              <a:rPr lang="ru-RU" sz="2400" b="1" dirty="0">
                <a:solidFill>
                  <a:srgbClr val="FFFF00"/>
                </a:solidFill>
              </a:rPr>
              <a:t> не </a:t>
            </a:r>
            <a:r>
              <a:rPr lang="ru-RU" sz="2400" b="1" dirty="0" err="1">
                <a:solidFill>
                  <a:srgbClr val="FFFF00"/>
                </a:solidFill>
              </a:rPr>
              <a:t>піднімається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вище</a:t>
            </a:r>
            <a:r>
              <a:rPr lang="ru-RU" sz="2400" b="1" dirty="0">
                <a:solidFill>
                  <a:srgbClr val="FFFF00"/>
                </a:solidFill>
              </a:rPr>
              <a:t> нуля. </a:t>
            </a:r>
            <a:r>
              <a:rPr lang="ru-RU" sz="2400" b="1" dirty="0" err="1">
                <a:solidFill>
                  <a:srgbClr val="FFFF00"/>
                </a:solidFill>
              </a:rPr>
              <a:t>Прибережна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частина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Північного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льодовитого</a:t>
            </a:r>
            <a:r>
              <a:rPr lang="ru-RU" sz="2400" b="1" dirty="0">
                <a:solidFill>
                  <a:srgbClr val="FFFF00"/>
                </a:solidFill>
              </a:rPr>
              <a:t> океану </a:t>
            </a:r>
            <a:r>
              <a:rPr lang="ru-RU" sz="2400" b="1" dirty="0" err="1">
                <a:solidFill>
                  <a:srgbClr val="FFFF00"/>
                </a:solidFill>
              </a:rPr>
              <a:t>має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клімат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тундри</a:t>
            </a:r>
            <a:r>
              <a:rPr lang="ru-RU" sz="2400" b="1" dirty="0">
                <a:solidFill>
                  <a:srgbClr val="FFFF00"/>
                </a:solidFill>
              </a:rPr>
              <a:t>. Зима в </a:t>
            </a:r>
            <a:r>
              <a:rPr lang="ru-RU" sz="2400" b="1" dirty="0" err="1">
                <a:solidFill>
                  <a:srgbClr val="FFFF00"/>
                </a:solidFill>
              </a:rPr>
              <a:t>цьому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районі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тривала</a:t>
            </a:r>
            <a:r>
              <a:rPr lang="ru-RU" sz="2400" b="1" dirty="0">
                <a:solidFill>
                  <a:srgbClr val="FFFF00"/>
                </a:solidFill>
              </a:rPr>
              <a:t> і морозна. У </a:t>
            </a:r>
            <a:r>
              <a:rPr lang="ru-RU" sz="2400" b="1" dirty="0" err="1">
                <a:solidFill>
                  <a:srgbClr val="FFFF00"/>
                </a:solidFill>
              </a:rPr>
              <a:t>зимові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місяці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панує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полярна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ніч</a:t>
            </a:r>
            <a:r>
              <a:rPr lang="ru-RU" sz="2400" b="1" dirty="0">
                <a:solidFill>
                  <a:srgbClr val="FFFF00"/>
                </a:solidFill>
              </a:rPr>
              <a:t>. </a:t>
            </a:r>
            <a:r>
              <a:rPr lang="ru-RU" sz="2400" b="1" dirty="0" err="1">
                <a:solidFill>
                  <a:srgbClr val="FFFF00"/>
                </a:solidFill>
              </a:rPr>
              <a:t>Літо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холодне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коротке</a:t>
            </a:r>
            <a:r>
              <a:rPr lang="ru-RU" sz="2400" b="1" dirty="0">
                <a:solidFill>
                  <a:srgbClr val="FFFF00"/>
                </a:solidFill>
              </a:rPr>
              <a:t> з </a:t>
            </a:r>
            <a:r>
              <a:rPr lang="ru-RU" sz="2400" b="1" dirty="0" err="1">
                <a:solidFill>
                  <a:srgbClr val="FFFF00"/>
                </a:solidFill>
              </a:rPr>
              <a:t>характерним</a:t>
            </a:r>
            <a:r>
              <a:rPr lang="ru-RU" sz="2400" b="1" dirty="0">
                <a:solidFill>
                  <a:srgbClr val="FFFF00"/>
                </a:solidFill>
              </a:rPr>
              <a:t> для </a:t>
            </a:r>
            <a:r>
              <a:rPr lang="ru-RU" sz="2400" b="1" dirty="0" err="1">
                <a:solidFill>
                  <a:srgbClr val="FFFF00"/>
                </a:solidFill>
              </a:rPr>
              <a:t>цих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районів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безперервним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полярним</a:t>
            </a:r>
            <a:r>
              <a:rPr lang="ru-RU" sz="2400" b="1" dirty="0">
                <a:solidFill>
                  <a:srgbClr val="FFFF00"/>
                </a:solidFill>
              </a:rPr>
              <a:t> днем. </a:t>
            </a:r>
            <a:r>
              <a:rPr lang="ru-RU" sz="2400" b="1" dirty="0" err="1">
                <a:solidFill>
                  <a:srgbClr val="FFFF00"/>
                </a:solidFill>
              </a:rPr>
              <a:t>Опадів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випадає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порівняно</a:t>
            </a:r>
            <a:r>
              <a:rPr lang="ru-RU" sz="2400" b="1" dirty="0">
                <a:solidFill>
                  <a:srgbClr val="FFFF00"/>
                </a:solidFill>
              </a:rPr>
              <a:t> мало, але </a:t>
            </a:r>
            <a:r>
              <a:rPr lang="ru-RU" sz="2400" b="1" dirty="0" err="1">
                <a:solidFill>
                  <a:srgbClr val="FFFF00"/>
                </a:solidFill>
              </a:rPr>
              <a:t>туманних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похмурих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днів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багато</a:t>
            </a:r>
            <a:r>
              <a:rPr lang="ru-RU" sz="2400" b="1" dirty="0">
                <a:solidFill>
                  <a:srgbClr val="FFFF00"/>
                </a:solidFill>
              </a:rPr>
              <a:t>. Грунт </a:t>
            </a:r>
            <a:r>
              <a:rPr lang="ru-RU" sz="2400" b="1" dirty="0" err="1">
                <a:solidFill>
                  <a:srgbClr val="FFFF00"/>
                </a:solidFill>
              </a:rPr>
              <a:t>промерзає</a:t>
            </a:r>
            <a:r>
              <a:rPr lang="ru-RU" sz="2400" b="1" dirty="0">
                <a:solidFill>
                  <a:srgbClr val="FFFF00"/>
                </a:solidFill>
              </a:rPr>
              <a:t> на </a:t>
            </a:r>
            <a:r>
              <a:rPr lang="ru-RU" sz="2400" b="1" dirty="0" err="1">
                <a:solidFill>
                  <a:srgbClr val="FFFF00"/>
                </a:solidFill>
              </a:rPr>
              <a:t>велику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глибину</a:t>
            </a:r>
            <a:r>
              <a:rPr lang="ru-RU" sz="2400" b="1" dirty="0">
                <a:solidFill>
                  <a:srgbClr val="FFFF00"/>
                </a:solidFill>
              </a:rPr>
              <a:t>, є </a:t>
            </a:r>
            <a:r>
              <a:rPr lang="ru-RU" sz="2400" b="1" dirty="0" err="1">
                <a:solidFill>
                  <a:srgbClr val="FFFF00"/>
                </a:solidFill>
              </a:rPr>
              <a:t>великі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зони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вічної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мерзлоти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-99392"/>
            <a:ext cx="4788024" cy="6192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chemeClr val="bg1"/>
                </a:solidFill>
              </a:rPr>
              <a:t>Зони</a:t>
            </a:r>
            <a:r>
              <a:rPr lang="ru-RU" b="1" dirty="0">
                <a:solidFill>
                  <a:schemeClr val="bg1"/>
                </a:solidFill>
              </a:rPr>
              <a:t> жаркого </a:t>
            </a:r>
            <a:r>
              <a:rPr lang="ru-RU" b="1" dirty="0" err="1">
                <a:solidFill>
                  <a:schemeClr val="bg1"/>
                </a:solidFill>
              </a:rPr>
              <a:t>клімату</a:t>
            </a:r>
            <a:r>
              <a:rPr lang="ru-RU" b="1" dirty="0">
                <a:solidFill>
                  <a:schemeClr val="accent6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Залежно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кількості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опадів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розрізняють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зони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степів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напівпустель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пустель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Клімат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цих</a:t>
            </a:r>
            <a:r>
              <a:rPr lang="ru-RU" b="1" dirty="0">
                <a:solidFill>
                  <a:srgbClr val="FFFF00"/>
                </a:solidFill>
              </a:rPr>
              <a:t> районах </a:t>
            </a:r>
            <a:r>
              <a:rPr lang="ru-RU" b="1" dirty="0" err="1">
                <a:solidFill>
                  <a:srgbClr val="FFFF00"/>
                </a:solidFill>
              </a:rPr>
              <a:t>характеризується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високими</a:t>
            </a:r>
            <a:r>
              <a:rPr lang="ru-RU" b="1" dirty="0">
                <a:solidFill>
                  <a:srgbClr val="FFFF00"/>
                </a:solidFill>
              </a:rPr>
              <a:t> температурами </a:t>
            </a:r>
            <a:r>
              <a:rPr lang="ru-RU" b="1" dirty="0" err="1">
                <a:solidFill>
                  <a:srgbClr val="FFFF00"/>
                </a:solidFill>
              </a:rPr>
              <a:t>повітря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літніх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місяців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полуденні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температури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можуть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досягати</a:t>
            </a:r>
            <a:r>
              <a:rPr lang="ru-RU" b="1" dirty="0">
                <a:solidFill>
                  <a:srgbClr val="FFFF00"/>
                </a:solidFill>
              </a:rPr>
              <a:t> 40-45 ° </a:t>
            </a:r>
            <a:r>
              <a:rPr lang="en-US" b="1" dirty="0">
                <a:solidFill>
                  <a:srgbClr val="FFFF00"/>
                </a:solidFill>
              </a:rPr>
              <a:t>C), </a:t>
            </a:r>
            <a:r>
              <a:rPr lang="ru-RU" b="1" dirty="0" err="1">
                <a:solidFill>
                  <a:srgbClr val="FFFF00"/>
                </a:solidFill>
              </a:rPr>
              <a:t>низькою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відносною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вологістю</a:t>
            </a:r>
            <a:r>
              <a:rPr lang="ru-RU" b="1" dirty="0">
                <a:solidFill>
                  <a:srgbClr val="FFFF00"/>
                </a:solidFill>
              </a:rPr>
              <a:t> (20-40%), малою </a:t>
            </a:r>
            <a:r>
              <a:rPr lang="ru-RU" b="1" dirty="0" err="1">
                <a:solidFill>
                  <a:srgbClr val="FFFF00"/>
                </a:solidFill>
              </a:rPr>
              <a:t>кількістю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опадів</a:t>
            </a:r>
            <a:r>
              <a:rPr lang="ru-RU" b="1" dirty="0">
                <a:solidFill>
                  <a:srgbClr val="FFFF00"/>
                </a:solidFill>
              </a:rPr>
              <a:t> (не </a:t>
            </a:r>
            <a:r>
              <a:rPr lang="ru-RU" b="1" dirty="0" err="1">
                <a:solidFill>
                  <a:srgbClr val="FFFF00"/>
                </a:solidFill>
              </a:rPr>
              <a:t>більше</a:t>
            </a:r>
            <a:r>
              <a:rPr lang="ru-RU" b="1" dirty="0">
                <a:solidFill>
                  <a:srgbClr val="FFFF00"/>
                </a:solidFill>
              </a:rPr>
              <a:t> 200-300 мм на </a:t>
            </a:r>
            <a:r>
              <a:rPr lang="ru-RU" b="1" dirty="0" err="1">
                <a:solidFill>
                  <a:srgbClr val="FFFF00"/>
                </a:solidFill>
              </a:rPr>
              <a:t>рік</a:t>
            </a:r>
            <a:r>
              <a:rPr lang="ru-RU" b="1" dirty="0">
                <a:solidFill>
                  <a:srgbClr val="FFFF00"/>
                </a:solidFill>
              </a:rPr>
              <a:t>). </a:t>
            </a:r>
            <a:r>
              <a:rPr lang="ru-RU" b="1" dirty="0" err="1">
                <a:solidFill>
                  <a:srgbClr val="FFFF00"/>
                </a:solidFill>
              </a:rPr>
              <a:t>Відсутність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хмарності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обумовлює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інтенсивну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віддачу</a:t>
            </a:r>
            <a:r>
              <a:rPr lang="ru-RU" b="1" dirty="0">
                <a:solidFill>
                  <a:srgbClr val="FFFF00"/>
                </a:solidFill>
              </a:rPr>
              <a:t> тепла з </a:t>
            </a:r>
            <a:r>
              <a:rPr lang="ru-RU" b="1" dirty="0" err="1">
                <a:solidFill>
                  <a:srgbClr val="FFFF00"/>
                </a:solidFill>
              </a:rPr>
              <a:t>поверхні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землі</a:t>
            </a:r>
            <a:r>
              <a:rPr lang="ru-RU" b="1" dirty="0">
                <a:solidFill>
                  <a:srgbClr val="FFFF00"/>
                </a:solidFill>
              </a:rPr>
              <a:t> в космос в </a:t>
            </a:r>
            <a:r>
              <a:rPr lang="ru-RU" b="1" dirty="0" err="1">
                <a:solidFill>
                  <a:srgbClr val="FFFF00"/>
                </a:solidFill>
              </a:rPr>
              <a:t>нічний</a:t>
            </a:r>
            <a:r>
              <a:rPr lang="ru-RU" b="1" dirty="0">
                <a:solidFill>
                  <a:srgbClr val="FFFF00"/>
                </a:solidFill>
              </a:rPr>
              <a:t> час, </a:t>
            </a:r>
            <a:r>
              <a:rPr lang="ru-RU" b="1" dirty="0" err="1">
                <a:solidFill>
                  <a:srgbClr val="FFFF00"/>
                </a:solidFill>
              </a:rPr>
              <a:t>наслідком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чого</a:t>
            </a:r>
            <a:r>
              <a:rPr lang="ru-RU" b="1" dirty="0">
                <a:solidFill>
                  <a:srgbClr val="FFFF00"/>
                </a:solidFill>
              </a:rPr>
              <a:t> є </a:t>
            </a:r>
            <a:r>
              <a:rPr lang="ru-RU" b="1" dirty="0" err="1">
                <a:solidFill>
                  <a:srgbClr val="FFFF00"/>
                </a:solidFill>
              </a:rPr>
              <a:t>різкі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добові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коливання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температури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повітря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досягають</a:t>
            </a:r>
            <a:r>
              <a:rPr lang="ru-RU" b="1" dirty="0">
                <a:solidFill>
                  <a:srgbClr val="FFFF00"/>
                </a:solidFill>
              </a:rPr>
              <a:t> 30-40 ° </a:t>
            </a:r>
            <a:r>
              <a:rPr lang="en-US" b="1" dirty="0">
                <a:solidFill>
                  <a:srgbClr val="FFFF00"/>
                </a:solidFill>
              </a:rPr>
              <a:t>C. </a:t>
            </a:r>
            <a:r>
              <a:rPr lang="ru-RU" b="1" dirty="0">
                <a:solidFill>
                  <a:srgbClr val="FFFF00"/>
                </a:solidFill>
              </a:rPr>
              <a:t>Грунт </a:t>
            </a:r>
            <a:r>
              <a:rPr lang="ru-RU" b="1" dirty="0" err="1">
                <a:solidFill>
                  <a:srgbClr val="FFFF00"/>
                </a:solidFill>
              </a:rPr>
              <a:t>влітку</a:t>
            </a:r>
            <a:r>
              <a:rPr lang="ru-RU" b="1" dirty="0">
                <a:solidFill>
                  <a:srgbClr val="FFFF00"/>
                </a:solidFill>
              </a:rPr>
              <a:t> сильно </a:t>
            </a:r>
            <a:r>
              <a:rPr lang="ru-RU" b="1" dirty="0" err="1">
                <a:solidFill>
                  <a:srgbClr val="FFFF00"/>
                </a:solidFill>
              </a:rPr>
              <a:t>нагрівається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висихає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створює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умови</a:t>
            </a:r>
            <a:r>
              <a:rPr lang="ru-RU" b="1" dirty="0">
                <a:solidFill>
                  <a:srgbClr val="FFFF00"/>
                </a:solidFill>
              </a:rPr>
              <a:t> для </a:t>
            </a:r>
            <a:r>
              <a:rPr lang="ru-RU" b="1" dirty="0" err="1">
                <a:solidFill>
                  <a:srgbClr val="FFFF00"/>
                </a:solidFill>
              </a:rPr>
              <a:t>інтенсивного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пилоутворення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Однак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зими</a:t>
            </a:r>
            <a:r>
              <a:rPr lang="ru-RU" b="1" dirty="0">
                <a:solidFill>
                  <a:srgbClr val="FFFF00"/>
                </a:solidFill>
              </a:rPr>
              <a:t> тут </a:t>
            </a:r>
            <a:r>
              <a:rPr lang="ru-RU" b="1" dirty="0" err="1">
                <a:solidFill>
                  <a:srgbClr val="FFFF00"/>
                </a:solidFill>
              </a:rPr>
              <a:t>холодні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вітряні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Абсолютні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мінімуми</a:t>
            </a:r>
            <a:r>
              <a:rPr lang="ru-RU" b="1" dirty="0">
                <a:solidFill>
                  <a:srgbClr val="FFFF00"/>
                </a:solidFill>
              </a:rPr>
              <a:t> температур </a:t>
            </a:r>
            <a:r>
              <a:rPr lang="ru-RU" b="1" dirty="0" err="1">
                <a:solidFill>
                  <a:srgbClr val="FFFF00"/>
                </a:solidFill>
              </a:rPr>
              <a:t>можуть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становити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</a:t>
            </a:r>
            <a:r>
              <a:rPr lang="ru-RU" b="1" dirty="0">
                <a:solidFill>
                  <a:srgbClr val="FFFF00"/>
                </a:solidFill>
              </a:rPr>
              <a:t> -30 до -40 ° C.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16832"/>
            <a:ext cx="4355976" cy="289264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3573016"/>
          </a:xfrm>
        </p:spPr>
        <p:txBody>
          <a:bodyPr>
            <a:normAutofit/>
          </a:bodyPr>
          <a:lstStyle/>
          <a:p>
            <a:pPr algn="ctr"/>
            <a:r>
              <a:rPr lang="ru-RU" b="1" i="1" u="sng" dirty="0" err="1">
                <a:solidFill>
                  <a:srgbClr val="FFFF00"/>
                </a:solidFill>
              </a:rPr>
              <a:t>Гірський</a:t>
            </a:r>
            <a:r>
              <a:rPr lang="ru-RU" b="1" i="1" u="sng" dirty="0">
                <a:solidFill>
                  <a:srgbClr val="FFFF00"/>
                </a:solidFill>
              </a:rPr>
              <a:t> </a:t>
            </a:r>
            <a:r>
              <a:rPr lang="ru-RU" b="1" i="1" u="sng" dirty="0" err="1">
                <a:solidFill>
                  <a:srgbClr val="FFFF00"/>
                </a:solidFill>
              </a:rPr>
              <a:t>клімат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Високогірний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клімат</a:t>
            </a:r>
            <a:r>
              <a:rPr lang="ru-RU" b="1" dirty="0">
                <a:solidFill>
                  <a:srgbClr val="FFFF00"/>
                </a:solidFill>
              </a:rPr>
              <a:t> (2000 м над </a:t>
            </a:r>
            <a:r>
              <a:rPr lang="ru-RU" b="1" dirty="0" err="1">
                <a:solidFill>
                  <a:srgbClr val="FFFF00"/>
                </a:solidFill>
              </a:rPr>
              <a:t>рівнем</a:t>
            </a:r>
            <a:r>
              <a:rPr lang="ru-RU" b="1" dirty="0">
                <a:solidFill>
                  <a:srgbClr val="FFFF00"/>
                </a:solidFill>
              </a:rPr>
              <a:t> моря і </a:t>
            </a:r>
            <a:r>
              <a:rPr lang="ru-RU" b="1" dirty="0" err="1">
                <a:solidFill>
                  <a:srgbClr val="FFFF00"/>
                </a:solidFill>
              </a:rPr>
              <a:t>більше</a:t>
            </a:r>
            <a:r>
              <a:rPr lang="ru-RU" b="1" dirty="0">
                <a:solidFill>
                  <a:srgbClr val="FFFF00"/>
                </a:solidFill>
              </a:rPr>
              <a:t>) </a:t>
            </a:r>
            <a:r>
              <a:rPr lang="ru-RU" b="1" dirty="0" err="1">
                <a:solidFill>
                  <a:srgbClr val="FFFF00"/>
                </a:solidFill>
              </a:rPr>
              <a:t>характеризується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низьким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атмосферним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тиском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низькою</a:t>
            </a:r>
            <a:r>
              <a:rPr lang="ru-RU" b="1" dirty="0">
                <a:solidFill>
                  <a:srgbClr val="FFFF00"/>
                </a:solidFill>
              </a:rPr>
              <a:t> температурою і </a:t>
            </a:r>
            <a:r>
              <a:rPr lang="ru-RU" b="1" dirty="0" err="1">
                <a:solidFill>
                  <a:srgbClr val="FFFF00"/>
                </a:solidFill>
              </a:rPr>
              <a:t>сухістю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повітря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сильними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вітрами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інтенсивною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сонячною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радіацією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Внаслідок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зниженого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парціального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тиску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кисню</a:t>
            </a:r>
            <a:r>
              <a:rPr lang="ru-RU" b="1" dirty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неакліматізірованних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людей </a:t>
            </a:r>
            <a:r>
              <a:rPr lang="ru-RU" b="1" dirty="0" err="1">
                <a:solidFill>
                  <a:srgbClr val="FFFF00"/>
                </a:solidFill>
              </a:rPr>
              <a:t>нерідко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настає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кисневе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голодування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зрушення</a:t>
            </a:r>
            <a:r>
              <a:rPr lang="ru-RU" b="1" dirty="0">
                <a:solidFill>
                  <a:srgbClr val="FFFF00"/>
                </a:solidFill>
              </a:rPr>
              <a:t> кислотно-</a:t>
            </a:r>
            <a:r>
              <a:rPr lang="ru-RU" b="1" dirty="0" err="1">
                <a:solidFill>
                  <a:srgbClr val="FFFF00"/>
                </a:solidFill>
              </a:rPr>
              <a:t>лужної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рівноваги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бік</a:t>
            </a:r>
            <a:r>
              <a:rPr lang="ru-RU" b="1" dirty="0">
                <a:solidFill>
                  <a:srgbClr val="FFFF00"/>
                </a:solidFill>
              </a:rPr>
              <a:t> алкалозу, </a:t>
            </a:r>
            <a:r>
              <a:rPr lang="ru-RU" b="1" dirty="0" err="1">
                <a:solidFill>
                  <a:srgbClr val="FFFF00"/>
                </a:solidFill>
              </a:rPr>
              <a:t>світловий</a:t>
            </a:r>
            <a:r>
              <a:rPr lang="ru-RU" b="1" dirty="0">
                <a:solidFill>
                  <a:srgbClr val="FFFF00"/>
                </a:solidFill>
              </a:rPr>
              <a:t> дискомфорт. </a:t>
            </a:r>
            <a:r>
              <a:rPr lang="ru-RU" b="1" dirty="0" err="1">
                <a:solidFill>
                  <a:srgbClr val="FFFF00"/>
                </a:solidFill>
              </a:rPr>
              <a:t>Тривала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цих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факторів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непідготовлених</a:t>
            </a:r>
            <a:r>
              <a:rPr lang="ru-RU" b="1" dirty="0">
                <a:solidFill>
                  <a:srgbClr val="FFFF00"/>
                </a:solidFill>
              </a:rPr>
              <a:t> людей </a:t>
            </a:r>
            <a:r>
              <a:rPr lang="ru-RU" b="1" dirty="0" err="1">
                <a:solidFill>
                  <a:srgbClr val="FFFF00"/>
                </a:solidFill>
              </a:rPr>
              <a:t>викликає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зрив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механізмів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адаптації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розвитком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різних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патологічних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процесів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068960"/>
            <a:ext cx="59436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-630803"/>
            <a:ext cx="8641432" cy="434783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u="sng" dirty="0" err="1">
                <a:solidFill>
                  <a:srgbClr val="FFFF00"/>
                </a:solidFill>
              </a:rPr>
              <a:t>Метеотропні</a:t>
            </a:r>
            <a:r>
              <a:rPr lang="ru-RU" sz="2400" b="1" i="1" u="sng" dirty="0">
                <a:solidFill>
                  <a:srgbClr val="FFFF00"/>
                </a:solidFill>
              </a:rPr>
              <a:t> </a:t>
            </a:r>
            <a:r>
              <a:rPr lang="ru-RU" sz="2400" b="1" i="1" u="sng" dirty="0" err="1">
                <a:solidFill>
                  <a:srgbClr val="FFFF00"/>
                </a:solidFill>
              </a:rPr>
              <a:t>реакції</a:t>
            </a:r>
            <a:r>
              <a:rPr lang="ru-RU" sz="2400" b="1" i="1" u="sng" dirty="0">
                <a:solidFill>
                  <a:srgbClr val="FFFF00"/>
                </a:solidFill>
              </a:rPr>
              <a:t> </a:t>
            </a:r>
            <a:r>
              <a:rPr lang="ru-RU" sz="2400" b="1" i="1" u="sng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Вплив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клімату</a:t>
            </a:r>
            <a:r>
              <a:rPr lang="ru-RU" b="1" dirty="0">
                <a:solidFill>
                  <a:srgbClr val="FFFF00"/>
                </a:solidFill>
              </a:rPr>
              <a:t> і погоди на </a:t>
            </a:r>
            <a:r>
              <a:rPr lang="ru-RU" b="1" dirty="0" err="1">
                <a:solidFill>
                  <a:srgbClr val="FFFF00"/>
                </a:solidFill>
              </a:rPr>
              <a:t>здоров'я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був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відомий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з </a:t>
            </a:r>
            <a:r>
              <a:rPr lang="ru-RU" b="1" dirty="0" err="1">
                <a:solidFill>
                  <a:srgbClr val="FFFF00"/>
                </a:solidFill>
              </a:rPr>
              <a:t>найдавніших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часів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Вказівки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це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зустрічаються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працях</a:t>
            </a:r>
            <a:r>
              <a:rPr lang="ru-RU" b="1" dirty="0">
                <a:solidFill>
                  <a:srgbClr val="FFFF00"/>
                </a:solidFill>
              </a:rPr>
              <a:t> Аристотеля, </a:t>
            </a:r>
            <a:r>
              <a:rPr lang="ru-RU" b="1" dirty="0" err="1">
                <a:solidFill>
                  <a:srgbClr val="FFFF00"/>
                </a:solidFill>
              </a:rPr>
              <a:t>Гіппократа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Авіценни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інших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вчених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лікарів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Погодні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кліматичні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умови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впливають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біологічні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ритми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фізіологічних</a:t>
            </a:r>
            <a:r>
              <a:rPr lang="ru-RU" b="1" dirty="0">
                <a:solidFill>
                  <a:srgbClr val="FFFF00"/>
                </a:solidFill>
              </a:rPr>
              <a:t> систем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нерідко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служать</a:t>
            </a:r>
            <a:r>
              <a:rPr lang="ru-RU" b="1" dirty="0">
                <a:solidFill>
                  <a:srgbClr val="FFFF00"/>
                </a:solidFill>
              </a:rPr>
              <a:t> причиною </a:t>
            </a:r>
            <a:r>
              <a:rPr lang="ru-RU" b="1" dirty="0" err="1">
                <a:solidFill>
                  <a:srgbClr val="FFFF00"/>
                </a:solidFill>
              </a:rPr>
              <a:t>виникнення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загострення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багатьох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захворювань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визначають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особливості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перебігу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патологічних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впливають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показники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захворюваності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смертності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828" y="2852936"/>
            <a:ext cx="48768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6632"/>
            <a:ext cx="8219256" cy="2664295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b="1" dirty="0" smtClean="0">
              <a:solidFill>
                <a:srgbClr val="FFFF00"/>
              </a:solidFill>
            </a:endParaRPr>
          </a:p>
          <a:p>
            <a:pPr algn="ctr"/>
            <a:r>
              <a:rPr lang="ru-RU" sz="1900" b="1" dirty="0" err="1" smtClean="0">
                <a:solidFill>
                  <a:srgbClr val="FFFF00"/>
                </a:solidFill>
              </a:rPr>
              <a:t>Найбільш</a:t>
            </a:r>
            <a:r>
              <a:rPr lang="ru-RU" sz="1900" b="1" dirty="0" smtClean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помітно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пов'язані</a:t>
            </a:r>
            <a:r>
              <a:rPr lang="ru-RU" sz="1900" b="1" dirty="0">
                <a:solidFill>
                  <a:srgbClr val="FFFF00"/>
                </a:solidFill>
              </a:rPr>
              <a:t> з сезонами року </a:t>
            </a:r>
            <a:r>
              <a:rPr lang="ru-RU" sz="1900" b="1" dirty="0" err="1">
                <a:solidFill>
                  <a:srgbClr val="FFFF00"/>
                </a:solidFill>
              </a:rPr>
              <a:t>простудні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1900" b="1" dirty="0">
                <a:solidFill>
                  <a:srgbClr val="FFFF00"/>
                </a:solidFill>
              </a:rPr>
              <a:t> (</a:t>
            </a:r>
            <a:r>
              <a:rPr lang="ru-RU" sz="1900" b="1" dirty="0" err="1">
                <a:solidFill>
                  <a:srgbClr val="FFFF00"/>
                </a:solidFill>
              </a:rPr>
              <a:t>грип</a:t>
            </a:r>
            <a:r>
              <a:rPr lang="ru-RU" sz="1900" b="1" dirty="0">
                <a:solidFill>
                  <a:srgbClr val="FFFF00"/>
                </a:solidFill>
              </a:rPr>
              <a:t>, </a:t>
            </a:r>
            <a:r>
              <a:rPr lang="ru-RU" sz="1900" b="1" dirty="0" err="1">
                <a:solidFill>
                  <a:srgbClr val="FFFF00"/>
                </a:solidFill>
              </a:rPr>
              <a:t>гострі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респіраторні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вірусні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1900" b="1" dirty="0">
                <a:solidFill>
                  <a:srgbClr val="FFFF00"/>
                </a:solidFill>
              </a:rPr>
              <a:t>, </a:t>
            </a:r>
            <a:r>
              <a:rPr lang="ru-RU" sz="1900" b="1" dirty="0" err="1">
                <a:solidFill>
                  <a:srgbClr val="FFFF00"/>
                </a:solidFill>
              </a:rPr>
              <a:t>запальні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дихальних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шляхів</a:t>
            </a:r>
            <a:r>
              <a:rPr lang="ru-RU" sz="1900" b="1" dirty="0">
                <a:solidFill>
                  <a:srgbClr val="FFFF00"/>
                </a:solidFill>
              </a:rPr>
              <a:t> та </a:t>
            </a:r>
            <a:r>
              <a:rPr lang="ru-RU" sz="1900" b="1" dirty="0" err="1">
                <a:solidFill>
                  <a:srgbClr val="FFFF00"/>
                </a:solidFill>
              </a:rPr>
              <a:t>ін</a:t>
            </a:r>
            <a:r>
              <a:rPr lang="ru-RU" sz="1900" b="1" dirty="0">
                <a:solidFill>
                  <a:srgbClr val="FFFF00"/>
                </a:solidFill>
              </a:rPr>
              <a:t>.). </a:t>
            </a:r>
            <a:r>
              <a:rPr lang="ru-RU" sz="1900" b="1" dirty="0" err="1">
                <a:solidFill>
                  <a:srgbClr val="FFFF00"/>
                </a:solidFill>
              </a:rPr>
              <a:t>Максимальне</a:t>
            </a:r>
            <a:r>
              <a:rPr lang="ru-RU" sz="1900" b="1" dirty="0">
                <a:solidFill>
                  <a:srgbClr val="FFFF00"/>
                </a:solidFill>
              </a:rPr>
              <a:t> число </a:t>
            </a:r>
            <a:r>
              <a:rPr lang="ru-RU" sz="1900" b="1" dirty="0" err="1">
                <a:solidFill>
                  <a:srgbClr val="FFFF00"/>
                </a:solidFill>
              </a:rPr>
              <a:t>цих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захворювань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припадає</a:t>
            </a:r>
            <a:r>
              <a:rPr lang="ru-RU" sz="1900" b="1" dirty="0">
                <a:solidFill>
                  <a:srgbClr val="FFFF00"/>
                </a:solidFill>
              </a:rPr>
              <a:t> на </a:t>
            </a:r>
            <a:r>
              <a:rPr lang="ru-RU" sz="1900" b="1" dirty="0" err="1">
                <a:solidFill>
                  <a:srgbClr val="FFFF00"/>
                </a:solidFill>
              </a:rPr>
              <a:t>осінь</a:t>
            </a:r>
            <a:r>
              <a:rPr lang="ru-RU" sz="1900" b="1" dirty="0">
                <a:solidFill>
                  <a:srgbClr val="FFFF00"/>
                </a:solidFill>
              </a:rPr>
              <a:t>, зиму і </a:t>
            </a:r>
            <a:r>
              <a:rPr lang="ru-RU" sz="1900" b="1" dirty="0" err="1">
                <a:solidFill>
                  <a:srgbClr val="FFFF00"/>
                </a:solidFill>
              </a:rPr>
              <a:t>ранню</a:t>
            </a:r>
            <a:r>
              <a:rPr lang="ru-RU" sz="1900" b="1" dirty="0">
                <a:solidFill>
                  <a:srgbClr val="FFFF00"/>
                </a:solidFill>
              </a:rPr>
              <a:t> весну. </a:t>
            </a:r>
            <a:r>
              <a:rPr lang="ru-RU" sz="19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пневмонією</a:t>
            </a:r>
            <a:r>
              <a:rPr lang="ru-RU" sz="1900" b="1" dirty="0">
                <a:solidFill>
                  <a:srgbClr val="FFFF00"/>
                </a:solidFill>
              </a:rPr>
              <a:t> у </a:t>
            </a:r>
            <a:r>
              <a:rPr lang="ru-RU" sz="1900" b="1" dirty="0" err="1">
                <a:solidFill>
                  <a:srgbClr val="FFFF00"/>
                </a:solidFill>
              </a:rPr>
              <a:t>дітей</a:t>
            </a:r>
            <a:r>
              <a:rPr lang="ru-RU" sz="1900" b="1" dirty="0">
                <a:solidFill>
                  <a:srgbClr val="FFFF00"/>
                </a:solidFill>
              </a:rPr>
              <a:t> до 1 року </a:t>
            </a:r>
            <a:r>
              <a:rPr lang="ru-RU" sz="1900" b="1" dirty="0" err="1">
                <a:solidFill>
                  <a:srgbClr val="FFFF00"/>
                </a:solidFill>
              </a:rPr>
              <a:t>частіше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реєструються</a:t>
            </a:r>
            <a:r>
              <a:rPr lang="ru-RU" sz="1900" b="1" dirty="0">
                <a:solidFill>
                  <a:srgbClr val="FFFF00"/>
                </a:solidFill>
              </a:rPr>
              <a:t> в </a:t>
            </a:r>
            <a:r>
              <a:rPr lang="ru-RU" sz="1900" b="1" dirty="0" err="1">
                <a:solidFill>
                  <a:srgbClr val="FFFF00"/>
                </a:solidFill>
              </a:rPr>
              <a:t>січні</a:t>
            </a:r>
            <a:r>
              <a:rPr lang="ru-RU" sz="1900" b="1" dirty="0">
                <a:solidFill>
                  <a:srgbClr val="FFFF00"/>
                </a:solidFill>
              </a:rPr>
              <a:t> і </a:t>
            </a:r>
            <a:r>
              <a:rPr lang="ru-RU" sz="1900" b="1" dirty="0" err="1">
                <a:solidFill>
                  <a:srgbClr val="FFFF00"/>
                </a:solidFill>
              </a:rPr>
              <a:t>квітні</a:t>
            </a:r>
            <a:r>
              <a:rPr lang="ru-RU" sz="1900" b="1" dirty="0">
                <a:solidFill>
                  <a:srgbClr val="FFFF00"/>
                </a:solidFill>
              </a:rPr>
              <a:t>, </a:t>
            </a:r>
            <a:r>
              <a:rPr lang="ru-RU" sz="1900" b="1" dirty="0" err="1">
                <a:solidFill>
                  <a:srgbClr val="FFFF00"/>
                </a:solidFill>
              </a:rPr>
              <a:t>що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збігається</a:t>
            </a:r>
            <a:r>
              <a:rPr lang="ru-RU" sz="1900" b="1" dirty="0">
                <a:solidFill>
                  <a:srgbClr val="FFFF00"/>
                </a:solidFill>
              </a:rPr>
              <a:t> з </a:t>
            </a:r>
            <a:r>
              <a:rPr lang="ru-RU" sz="1900" b="1" dirty="0" err="1">
                <a:solidFill>
                  <a:srgbClr val="FFFF00"/>
                </a:solidFill>
              </a:rPr>
              <a:t>найбільш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різкими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коливаннями</a:t>
            </a:r>
            <a:r>
              <a:rPr lang="ru-RU" sz="1900" b="1" dirty="0">
                <a:solidFill>
                  <a:srgbClr val="FFFF00"/>
                </a:solidFill>
              </a:rPr>
              <a:t> погоди. </a:t>
            </a:r>
            <a:r>
              <a:rPr lang="ru-RU" sz="1900" b="1" dirty="0" err="1">
                <a:solidFill>
                  <a:srgbClr val="FFFF00"/>
                </a:solidFill>
              </a:rPr>
              <a:t>Навесні</a:t>
            </a:r>
            <a:r>
              <a:rPr lang="ru-RU" sz="1900" b="1" dirty="0">
                <a:solidFill>
                  <a:srgbClr val="FFFF00"/>
                </a:solidFill>
              </a:rPr>
              <a:t> і </a:t>
            </a:r>
            <a:r>
              <a:rPr lang="ru-RU" sz="1900" b="1" dirty="0" err="1">
                <a:solidFill>
                  <a:srgbClr val="FFFF00"/>
                </a:solidFill>
              </a:rPr>
              <a:t>восени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частіше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реєструються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загострення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виразкової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хвороби</a:t>
            </a:r>
            <a:r>
              <a:rPr lang="ru-RU" sz="1900" b="1" dirty="0">
                <a:solidFill>
                  <a:srgbClr val="FFFF00"/>
                </a:solidFill>
              </a:rPr>
              <a:t> 12-палої кишки. У </a:t>
            </a:r>
            <a:r>
              <a:rPr lang="ru-RU" sz="1900" b="1" dirty="0" err="1">
                <a:solidFill>
                  <a:srgbClr val="FFFF00"/>
                </a:solidFill>
              </a:rPr>
              <a:t>холодну</a:t>
            </a:r>
            <a:r>
              <a:rPr lang="ru-RU" sz="1900" b="1" dirty="0">
                <a:solidFill>
                  <a:srgbClr val="FFFF00"/>
                </a:solidFill>
              </a:rPr>
              <a:t> пору року </a:t>
            </a:r>
            <a:r>
              <a:rPr lang="ru-RU" sz="1900" b="1" dirty="0" err="1">
                <a:solidFill>
                  <a:srgbClr val="FFFF00"/>
                </a:solidFill>
              </a:rPr>
              <a:t>підвищується</a:t>
            </a:r>
            <a:r>
              <a:rPr lang="ru-RU" sz="1900" b="1" dirty="0">
                <a:solidFill>
                  <a:srgbClr val="FFFF00"/>
                </a:solidFill>
              </a:rPr>
              <a:t> </a:t>
            </a:r>
            <a:r>
              <a:rPr lang="ru-RU" sz="1900" b="1" dirty="0" err="1">
                <a:solidFill>
                  <a:srgbClr val="FFFF00"/>
                </a:solidFill>
              </a:rPr>
              <a:t>смертність</a:t>
            </a:r>
            <a:r>
              <a:rPr lang="ru-RU" sz="1900" b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355" y="2780927"/>
            <a:ext cx="6481634" cy="403301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0"/>
            <a:ext cx="8291264" cy="6572271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Зі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зміною</a:t>
            </a:r>
            <a:r>
              <a:rPr lang="ru-RU" b="1" dirty="0">
                <a:solidFill>
                  <a:srgbClr val="FFFF00"/>
                </a:solidFill>
              </a:rPr>
              <a:t> погоди </a:t>
            </a:r>
            <a:r>
              <a:rPr lang="ru-RU" b="1" dirty="0" err="1">
                <a:solidFill>
                  <a:srgbClr val="FFFF00"/>
                </a:solidFill>
              </a:rPr>
              <a:t>пов'язують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погіршення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здоров'я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зниження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працездатності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виникнення</a:t>
            </a:r>
            <a:r>
              <a:rPr lang="ru-RU" b="1" dirty="0">
                <a:solidFill>
                  <a:srgbClr val="FFFF00"/>
                </a:solidFill>
              </a:rPr>
              <a:t> так </a:t>
            </a:r>
            <a:r>
              <a:rPr lang="ru-RU" b="1" dirty="0" err="1">
                <a:solidFill>
                  <a:srgbClr val="FFFF00"/>
                </a:solidFill>
              </a:rPr>
              <a:t>званих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метеотропних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реакцій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Найбільш</a:t>
            </a:r>
            <a:r>
              <a:rPr lang="ru-RU" b="1" dirty="0">
                <a:solidFill>
                  <a:srgbClr val="FFFF00"/>
                </a:solidFill>
              </a:rPr>
              <a:t> часто вони </a:t>
            </a:r>
            <a:r>
              <a:rPr lang="ru-RU" b="1" dirty="0" err="1">
                <a:solidFill>
                  <a:srgbClr val="FFFF00"/>
                </a:solidFill>
              </a:rPr>
              <a:t>відзначаються</a:t>
            </a:r>
            <a:r>
              <a:rPr lang="ru-RU" b="1" dirty="0">
                <a:solidFill>
                  <a:srgbClr val="FFFF00"/>
                </a:solidFill>
              </a:rPr>
              <a:t> при </a:t>
            </a:r>
            <a:r>
              <a:rPr lang="ru-RU" b="1" dirty="0" err="1">
                <a:solidFill>
                  <a:srgbClr val="FFFF00"/>
                </a:solidFill>
              </a:rPr>
              <a:t>різкій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зміні</a:t>
            </a:r>
            <a:r>
              <a:rPr lang="ru-RU" b="1" dirty="0">
                <a:solidFill>
                  <a:srgbClr val="FFFF00"/>
                </a:solidFill>
              </a:rPr>
              <a:t> погоди, </a:t>
            </a:r>
            <a:r>
              <a:rPr lang="ru-RU" b="1" dirty="0" err="1" smtClean="0">
                <a:solidFill>
                  <a:srgbClr val="FFFF00"/>
                </a:solidFill>
              </a:rPr>
              <a:t>пов'язаній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з </a:t>
            </a:r>
            <a:r>
              <a:rPr lang="ru-RU" b="1" dirty="0" err="1">
                <a:solidFill>
                  <a:srgbClr val="FFFF00"/>
                </a:solidFill>
              </a:rPr>
              <a:t>проходженням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синоптичних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фронтів</a:t>
            </a:r>
            <a:r>
              <a:rPr lang="ru-RU" b="1" dirty="0">
                <a:solidFill>
                  <a:srgbClr val="FFFF00"/>
                </a:solidFill>
              </a:rPr>
              <a:t>. В </a:t>
            </a:r>
            <a:r>
              <a:rPr lang="ru-RU" b="1" dirty="0" err="1">
                <a:solidFill>
                  <a:srgbClr val="FFFF00"/>
                </a:solidFill>
              </a:rPr>
              <a:t>історії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кліматології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зафіксовані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дні</a:t>
            </a:r>
            <a:r>
              <a:rPr lang="ru-RU" b="1" dirty="0">
                <a:solidFill>
                  <a:srgbClr val="FFFF00"/>
                </a:solidFill>
              </a:rPr>
              <a:t>, коли </a:t>
            </a:r>
            <a:r>
              <a:rPr lang="ru-RU" b="1" dirty="0" err="1">
                <a:solidFill>
                  <a:srgbClr val="FFFF00"/>
                </a:solidFill>
              </a:rPr>
              <a:t>подібна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зміна</a:t>
            </a:r>
            <a:r>
              <a:rPr lang="ru-RU" b="1" dirty="0">
                <a:solidFill>
                  <a:srgbClr val="FFFF00"/>
                </a:solidFill>
              </a:rPr>
              <a:t> погоди </a:t>
            </a:r>
            <a:r>
              <a:rPr lang="ru-RU" b="1" dirty="0" err="1" smtClean="0">
                <a:solidFill>
                  <a:srgbClr val="FFFF00"/>
                </a:solidFill>
              </a:rPr>
              <a:t>призвела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до </a:t>
            </a:r>
            <a:r>
              <a:rPr lang="ru-RU" b="1" dirty="0" err="1">
                <a:solidFill>
                  <a:srgbClr val="FFFF00"/>
                </a:solidFill>
              </a:rPr>
              <a:t>появи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безлічі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захворювань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smtClean="0">
                <a:solidFill>
                  <a:srgbClr val="FFFF00"/>
                </a:solidFill>
              </a:rPr>
              <a:t>великого числа </a:t>
            </a:r>
            <a:r>
              <a:rPr lang="ru-RU" b="1" dirty="0" err="1">
                <a:solidFill>
                  <a:srgbClr val="FFFF00"/>
                </a:solidFill>
              </a:rPr>
              <a:t>загострень</a:t>
            </a:r>
            <a:r>
              <a:rPr lang="ru-RU" b="1" dirty="0">
                <a:solidFill>
                  <a:srgbClr val="FFFF00"/>
                </a:solidFill>
              </a:rPr>
              <a:t> у </a:t>
            </a:r>
            <a:r>
              <a:rPr lang="ru-RU" b="1" dirty="0" err="1">
                <a:solidFill>
                  <a:srgbClr val="FFFF00"/>
                </a:solidFill>
              </a:rPr>
              <a:t>хворих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серцево-судинну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і </a:t>
            </a:r>
            <a:r>
              <a:rPr lang="ru-RU" b="1" dirty="0" err="1" smtClean="0">
                <a:solidFill>
                  <a:srgbClr val="FFFF00"/>
                </a:solidFill>
              </a:rPr>
              <a:t>бронхолегеневу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патологію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413" y="4627616"/>
            <a:ext cx="4919509" cy="197947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-99392"/>
            <a:ext cx="9144000" cy="76522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err="1" smtClean="0">
                <a:solidFill>
                  <a:srgbClr val="FFFF00"/>
                </a:solidFill>
              </a:rPr>
              <a:t>Тривалий</a:t>
            </a:r>
            <a:r>
              <a:rPr lang="ru-RU" sz="2000" b="1" dirty="0" smtClean="0">
                <a:solidFill>
                  <a:srgbClr val="FFFF00"/>
                </a:solidFill>
              </a:rPr>
              <a:t> час </a:t>
            </a:r>
            <a:r>
              <a:rPr lang="ru-RU" sz="2000" b="1" dirty="0" err="1">
                <a:solidFill>
                  <a:srgbClr val="FFFF00"/>
                </a:solidFill>
              </a:rPr>
              <a:t>зміни</a:t>
            </a:r>
            <a:r>
              <a:rPr lang="ru-RU" sz="2000" b="1" dirty="0">
                <a:solidFill>
                  <a:srgbClr val="FFFF00"/>
                </a:solidFill>
              </a:rPr>
              <a:t> в </a:t>
            </a:r>
            <a:r>
              <a:rPr lang="ru-RU" sz="2000" b="1" dirty="0" err="1">
                <a:solidFill>
                  <a:srgbClr val="FFFF00"/>
                </a:solidFill>
              </a:rPr>
              <a:t>організмі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зумовлені</a:t>
            </a:r>
            <a:r>
              <a:rPr lang="ru-RU" sz="2000" b="1" dirty="0">
                <a:solidFill>
                  <a:srgbClr val="FFFF00"/>
                </a:solidFill>
              </a:rPr>
              <a:t> погодою, </a:t>
            </a:r>
            <a:r>
              <a:rPr lang="ru-RU" sz="2000" b="1" dirty="0" err="1">
                <a:solidFill>
                  <a:srgbClr val="FFFF00"/>
                </a:solidFill>
              </a:rPr>
              <a:t>пов'язували</a:t>
            </a:r>
            <a:r>
              <a:rPr lang="ru-RU" sz="2000" b="1" dirty="0">
                <a:solidFill>
                  <a:srgbClr val="FFFF00"/>
                </a:solidFill>
              </a:rPr>
              <a:t> з </a:t>
            </a:r>
            <a:r>
              <a:rPr lang="ru-RU" sz="2000" b="1" dirty="0" err="1">
                <a:solidFill>
                  <a:srgbClr val="FFFF00"/>
                </a:solidFill>
              </a:rPr>
              <a:t>коливаннями</a:t>
            </a:r>
            <a:r>
              <a:rPr lang="ru-RU" sz="2000" b="1" dirty="0">
                <a:solidFill>
                  <a:srgbClr val="FFFF00"/>
                </a:solidFill>
              </a:rPr>
              <a:t> атмосферного </a:t>
            </a:r>
            <a:r>
              <a:rPr lang="ru-RU" sz="2000" b="1" dirty="0" err="1">
                <a:solidFill>
                  <a:srgbClr val="FFFF00"/>
                </a:solidFill>
              </a:rPr>
              <a:t>тиску</a:t>
            </a:r>
            <a:r>
              <a:rPr lang="ru-RU" sz="2000" b="1" dirty="0">
                <a:solidFill>
                  <a:srgbClr val="FFFF00"/>
                </a:solidFill>
              </a:rPr>
              <a:t>. В </a:t>
            </a:r>
            <a:r>
              <a:rPr lang="ru-RU" sz="2000" b="1" dirty="0" err="1">
                <a:solidFill>
                  <a:srgbClr val="FFFF00"/>
                </a:solidFill>
              </a:rPr>
              <a:t>даний</a:t>
            </a:r>
            <a:r>
              <a:rPr lang="ru-RU" sz="2000" b="1" dirty="0">
                <a:solidFill>
                  <a:srgbClr val="FFFF00"/>
                </a:solidFill>
              </a:rPr>
              <a:t> час </a:t>
            </a:r>
            <a:r>
              <a:rPr lang="ru-RU" sz="2000" b="1" dirty="0" err="1">
                <a:solidFill>
                  <a:srgbClr val="FFFF00"/>
                </a:solidFill>
              </a:rPr>
              <a:t>даний</a:t>
            </a:r>
            <a:r>
              <a:rPr lang="ru-RU" sz="2000" b="1" dirty="0">
                <a:solidFill>
                  <a:srgbClr val="FFFF00"/>
                </a:solidFill>
              </a:rPr>
              <a:t> фактор не </a:t>
            </a:r>
            <a:r>
              <a:rPr lang="ru-RU" sz="2000" b="1" dirty="0" err="1">
                <a:solidFill>
                  <a:srgbClr val="FFFF00"/>
                </a:solidFill>
              </a:rPr>
              <a:t>вважається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основним</a:t>
            </a:r>
            <a:r>
              <a:rPr lang="ru-RU" sz="2000" b="1" dirty="0">
                <a:solidFill>
                  <a:srgbClr val="FFFF00"/>
                </a:solidFill>
              </a:rPr>
              <a:t>. Доведено, </a:t>
            </a:r>
            <a:r>
              <a:rPr lang="ru-RU" sz="2000" b="1" dirty="0" err="1" smtClean="0">
                <a:solidFill>
                  <a:srgbClr val="FFFF00"/>
                </a:solidFill>
              </a:rPr>
              <a:t>що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реакції</a:t>
            </a:r>
            <a:r>
              <a:rPr lang="ru-RU" sz="2000" b="1" dirty="0" smtClean="0">
                <a:solidFill>
                  <a:srgbClr val="FFFF00"/>
                </a:solidFill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</a:rPr>
              <a:t>які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реєструються</a:t>
            </a:r>
            <a:r>
              <a:rPr lang="ru-RU" sz="2000" b="1" dirty="0" smtClean="0">
                <a:solidFill>
                  <a:srgbClr val="FFFF00"/>
                </a:solidFill>
              </a:rPr>
              <a:t>, (</a:t>
            </a:r>
            <a:r>
              <a:rPr lang="ru-RU" sz="2000" b="1" dirty="0" err="1" smtClean="0">
                <a:solidFill>
                  <a:srgbClr val="FFFF00"/>
                </a:solidFill>
              </a:rPr>
              <a:t>зміна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частоти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серцевих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скорочень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хвилинного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обсягу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кровообігу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частоти</a:t>
            </a:r>
            <a:r>
              <a:rPr lang="ru-RU" sz="2000" b="1" dirty="0">
                <a:solidFill>
                  <a:srgbClr val="FFFF00"/>
                </a:solidFill>
              </a:rPr>
              <a:t> і </a:t>
            </a:r>
            <a:r>
              <a:rPr lang="ru-RU" sz="2000" b="1" dirty="0" err="1">
                <a:solidFill>
                  <a:srgbClr val="FFFF00"/>
                </a:solidFill>
              </a:rPr>
              <a:t>глибини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дихання</a:t>
            </a:r>
            <a:r>
              <a:rPr lang="ru-RU" sz="2000" b="1" dirty="0">
                <a:solidFill>
                  <a:srgbClr val="FFFF00"/>
                </a:solidFill>
              </a:rPr>
              <a:t>) </a:t>
            </a:r>
            <a:r>
              <a:rPr lang="ru-RU" sz="2000" b="1" dirty="0" err="1">
                <a:solidFill>
                  <a:srgbClr val="FFFF00"/>
                </a:solidFill>
              </a:rPr>
              <a:t>виникають</a:t>
            </a:r>
            <a:r>
              <a:rPr lang="ru-RU" sz="2000" b="1" dirty="0">
                <a:solidFill>
                  <a:srgbClr val="FFFF00"/>
                </a:solidFill>
              </a:rPr>
              <a:t> при </a:t>
            </a:r>
            <a:r>
              <a:rPr lang="ru-RU" sz="2000" b="1" dirty="0" err="1">
                <a:solidFill>
                  <a:srgbClr val="FFFF00"/>
                </a:solidFill>
              </a:rPr>
              <a:t>зниженні</a:t>
            </a:r>
            <a:r>
              <a:rPr lang="ru-RU" sz="2000" b="1" dirty="0">
                <a:solidFill>
                  <a:srgbClr val="FFFF00"/>
                </a:solidFill>
              </a:rPr>
              <a:t> атмосферного </a:t>
            </a:r>
            <a:r>
              <a:rPr lang="ru-RU" sz="2000" b="1" dirty="0" err="1">
                <a:solidFill>
                  <a:srgbClr val="FFFF00"/>
                </a:solidFill>
              </a:rPr>
              <a:t>тиску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відповідного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висоті</a:t>
            </a:r>
            <a:r>
              <a:rPr lang="ru-RU" sz="2000" b="1" dirty="0">
                <a:solidFill>
                  <a:srgbClr val="FFFF00"/>
                </a:solidFill>
              </a:rPr>
              <a:t> 2-3 тис. </a:t>
            </a:r>
            <a:r>
              <a:rPr lang="ru-RU" sz="2000" b="1" dirty="0" smtClean="0">
                <a:solidFill>
                  <a:srgbClr val="FFFF00"/>
                </a:solidFill>
              </a:rPr>
              <a:t>м </a:t>
            </a:r>
            <a:r>
              <a:rPr lang="ru-RU" sz="2000" b="1" dirty="0">
                <a:solidFill>
                  <a:srgbClr val="FFFF00"/>
                </a:solidFill>
              </a:rPr>
              <a:t>над </a:t>
            </a:r>
            <a:r>
              <a:rPr lang="ru-RU" sz="2000" b="1" dirty="0" err="1">
                <a:solidFill>
                  <a:srgbClr val="FFFF00"/>
                </a:solidFill>
              </a:rPr>
              <a:t>рівнем</a:t>
            </a:r>
            <a:r>
              <a:rPr lang="ru-RU" sz="2000" b="1" dirty="0">
                <a:solidFill>
                  <a:srgbClr val="FFFF00"/>
                </a:solidFill>
              </a:rPr>
              <a:t> моря, </a:t>
            </a:r>
            <a:r>
              <a:rPr lang="ru-RU" sz="2000" b="1" dirty="0" err="1">
                <a:solidFill>
                  <a:srgbClr val="FFFF00"/>
                </a:solidFill>
              </a:rPr>
              <a:t>тоді</a:t>
            </a:r>
            <a:r>
              <a:rPr lang="ru-RU" sz="2000" b="1" dirty="0">
                <a:solidFill>
                  <a:srgbClr val="FFFF00"/>
                </a:solidFill>
              </a:rPr>
              <a:t> як </a:t>
            </a:r>
            <a:r>
              <a:rPr lang="ru-RU" sz="2000" b="1" dirty="0" err="1">
                <a:solidFill>
                  <a:srgbClr val="FFFF00"/>
                </a:solidFill>
              </a:rPr>
              <a:t>природні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його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коливання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протягом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доби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рівнозначні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зміні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висоти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місцевості</a:t>
            </a:r>
            <a:r>
              <a:rPr lang="ru-RU" sz="2000" b="1" dirty="0">
                <a:solidFill>
                  <a:srgbClr val="FFFF00"/>
                </a:solidFill>
              </a:rPr>
              <a:t> не </a:t>
            </a:r>
            <a:r>
              <a:rPr lang="ru-RU" sz="2000" b="1" dirty="0" err="1">
                <a:solidFill>
                  <a:srgbClr val="FFFF00"/>
                </a:solidFill>
              </a:rPr>
              <a:t>більше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ніж</a:t>
            </a:r>
            <a:r>
              <a:rPr lang="ru-RU" sz="2000" b="1" dirty="0">
                <a:solidFill>
                  <a:srgbClr val="FFFF00"/>
                </a:solidFill>
              </a:rPr>
              <a:t> на 500 м</a:t>
            </a:r>
            <a:r>
              <a:rPr lang="ru-RU" sz="2000" b="1" dirty="0" smtClean="0">
                <a:solidFill>
                  <a:srgbClr val="FFFF00"/>
                </a:solidFill>
              </a:rPr>
              <a:t>. </a:t>
            </a:r>
          </a:p>
          <a:p>
            <a:pPr marL="0" indent="0" algn="ctr">
              <a:buNone/>
            </a:pPr>
            <a:r>
              <a:rPr lang="ru-RU" sz="2000" b="1" dirty="0" err="1">
                <a:solidFill>
                  <a:srgbClr val="FFFF00"/>
                </a:solidFill>
              </a:rPr>
              <a:t>Фактично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метеотропні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реакції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пояснюються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дією</a:t>
            </a:r>
            <a:r>
              <a:rPr lang="ru-RU" sz="2000" b="1" dirty="0">
                <a:solidFill>
                  <a:srgbClr val="FFFF00"/>
                </a:solidFill>
              </a:rPr>
              <a:t> комплексу </a:t>
            </a:r>
            <a:r>
              <a:rPr lang="ru-RU" sz="2000" b="1" dirty="0" err="1">
                <a:solidFill>
                  <a:srgbClr val="FFFF00"/>
                </a:solidFill>
              </a:rPr>
              <a:t>чинників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що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включає</a:t>
            </a:r>
            <a:r>
              <a:rPr lang="ru-RU" sz="2000" b="1" dirty="0">
                <a:solidFill>
                  <a:srgbClr val="FFFF00"/>
                </a:solidFill>
              </a:rPr>
              <a:t> як </a:t>
            </a:r>
            <a:r>
              <a:rPr lang="ru-RU" sz="2000" b="1" dirty="0" err="1">
                <a:solidFill>
                  <a:srgbClr val="FFFF00"/>
                </a:solidFill>
              </a:rPr>
              <a:t>звичайні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метеорологічні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умови</a:t>
            </a:r>
            <a:r>
              <a:rPr lang="ru-RU" sz="2000" b="1" dirty="0">
                <a:solidFill>
                  <a:srgbClr val="FFFF00"/>
                </a:solidFill>
              </a:rPr>
              <a:t> (температура, </a:t>
            </a:r>
            <a:r>
              <a:rPr lang="ru-RU" sz="2000" b="1" dirty="0" err="1">
                <a:solidFill>
                  <a:srgbClr val="FFFF00"/>
                </a:solidFill>
              </a:rPr>
              <a:t>вологість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рухливість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повітря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атмосферний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тиск</a:t>
            </a:r>
            <a:r>
              <a:rPr lang="ru-RU" sz="2000" b="1" dirty="0">
                <a:solidFill>
                  <a:srgbClr val="FFFF00"/>
                </a:solidFill>
              </a:rPr>
              <a:t>), так і </a:t>
            </a:r>
            <a:r>
              <a:rPr lang="ru-RU" sz="2000" b="1" dirty="0" err="1">
                <a:solidFill>
                  <a:srgbClr val="FFFF00"/>
                </a:solidFill>
              </a:rPr>
              <a:t>геомагнітні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зміни</a:t>
            </a:r>
            <a:r>
              <a:rPr lang="ru-RU" sz="2000" b="1" dirty="0">
                <a:solidFill>
                  <a:srgbClr val="FFFF00"/>
                </a:solidFill>
              </a:rPr>
              <a:t> (</a:t>
            </a:r>
            <a:r>
              <a:rPr lang="ru-RU" sz="2000" b="1" dirty="0" err="1">
                <a:solidFill>
                  <a:srgbClr val="FFFF00"/>
                </a:solidFill>
              </a:rPr>
              <a:t>магнітні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бурі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сонячна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активність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іонізація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атмосфери</a:t>
            </a:r>
            <a:r>
              <a:rPr lang="ru-RU" sz="2000" b="1" dirty="0">
                <a:solidFill>
                  <a:srgbClr val="FFFF00"/>
                </a:solidFill>
              </a:rPr>
              <a:t> та </a:t>
            </a:r>
            <a:r>
              <a:rPr lang="ru-RU" sz="2000" b="1" dirty="0" err="1">
                <a:solidFill>
                  <a:srgbClr val="FFFF00"/>
                </a:solidFill>
              </a:rPr>
              <a:t>ін</a:t>
            </a:r>
            <a:r>
              <a:rPr lang="ru-RU" sz="2000" b="1" dirty="0">
                <a:solidFill>
                  <a:srgbClr val="FFFF00"/>
                </a:solidFill>
              </a:rPr>
              <a:t>.). </a:t>
            </a:r>
            <a:r>
              <a:rPr lang="ru-RU" sz="2000" b="1" dirty="0" err="1">
                <a:solidFill>
                  <a:srgbClr val="FFFF00"/>
                </a:solidFill>
              </a:rPr>
              <a:t>Всі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перераховані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фактори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сприяють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появі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патологічних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реакцій</a:t>
            </a:r>
            <a:r>
              <a:rPr lang="ru-RU" sz="2000" b="1" dirty="0">
                <a:solidFill>
                  <a:srgbClr val="FFFF00"/>
                </a:solidFill>
              </a:rPr>
              <a:t> у </a:t>
            </a:r>
            <a:r>
              <a:rPr lang="ru-RU" sz="2000" b="1" dirty="0" err="1" smtClean="0">
                <a:solidFill>
                  <a:srgbClr val="FFFF00"/>
                </a:solidFill>
              </a:rPr>
              <a:t>метеолабільних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>
                <a:solidFill>
                  <a:srgbClr val="FFFF00"/>
                </a:solidFill>
              </a:rPr>
              <a:t>людей, </a:t>
            </a:r>
            <a:r>
              <a:rPr lang="ru-RU" sz="2000" b="1" dirty="0" err="1">
                <a:solidFill>
                  <a:srgbClr val="FFFF00"/>
                </a:solidFill>
              </a:rPr>
              <a:t>що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відрізняються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зниженими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пристосувальними</a:t>
            </a:r>
            <a:r>
              <a:rPr lang="ru-RU" sz="2000" b="1" dirty="0">
                <a:solidFill>
                  <a:srgbClr val="FFFF00"/>
                </a:solidFill>
              </a:rPr>
              <a:t> і </a:t>
            </a:r>
            <a:r>
              <a:rPr lang="ru-RU" sz="2000" b="1" dirty="0" err="1">
                <a:solidFill>
                  <a:srgbClr val="FFFF00"/>
                </a:solidFill>
              </a:rPr>
              <a:t>резервними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можливостями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організму</a:t>
            </a:r>
            <a:r>
              <a:rPr lang="ru-RU" sz="20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9452" y="2996952"/>
            <a:ext cx="6282283" cy="293385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FFFF00"/>
                </a:solidFill>
              </a:rPr>
              <a:t>Так, при хворобах </a:t>
            </a:r>
            <a:r>
              <a:rPr lang="ru-RU" sz="2000" b="1" dirty="0" err="1">
                <a:solidFill>
                  <a:srgbClr val="FFFF00"/>
                </a:solidFill>
              </a:rPr>
              <a:t>серцево-судинної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системи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метеолабільність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>
                <a:solidFill>
                  <a:srgbClr val="FFFF00"/>
                </a:solidFill>
              </a:rPr>
              <a:t>становить </a:t>
            </a:r>
            <a:r>
              <a:rPr lang="ru-RU" sz="2000" b="1" dirty="0" err="1">
                <a:solidFill>
                  <a:srgbClr val="FFFF00"/>
                </a:solidFill>
              </a:rPr>
              <a:t>від</a:t>
            </a:r>
            <a:r>
              <a:rPr lang="ru-RU" sz="2000" b="1" dirty="0">
                <a:solidFill>
                  <a:srgbClr val="FFFF00"/>
                </a:solidFill>
              </a:rPr>
              <a:t> 20 до 90%. </a:t>
            </a:r>
            <a:r>
              <a:rPr lang="ru-RU" sz="2000" b="1" dirty="0" err="1">
                <a:solidFill>
                  <a:srgbClr val="FFFF00"/>
                </a:solidFill>
              </a:rPr>
              <a:t>Зростає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чутливість</a:t>
            </a:r>
            <a:r>
              <a:rPr lang="ru-RU" sz="2000" b="1" dirty="0">
                <a:solidFill>
                  <a:srgbClr val="FFFF00"/>
                </a:solidFill>
              </a:rPr>
              <a:t> до </a:t>
            </a:r>
            <a:r>
              <a:rPr lang="ru-RU" sz="2000" b="1" dirty="0" err="1">
                <a:solidFill>
                  <a:srgbClr val="FFFF00"/>
                </a:solidFill>
              </a:rPr>
              <a:t>погодних</a:t>
            </a:r>
            <a:r>
              <a:rPr lang="ru-RU" sz="2000" b="1" dirty="0">
                <a:solidFill>
                  <a:srgbClr val="FFFF00"/>
                </a:solidFill>
              </a:rPr>
              <a:t> умов у </a:t>
            </a:r>
            <a:r>
              <a:rPr lang="ru-RU" sz="2000" b="1" dirty="0" err="1">
                <a:solidFill>
                  <a:srgbClr val="FFFF00"/>
                </a:solidFill>
              </a:rPr>
              <a:t>жінок</a:t>
            </a:r>
            <a:r>
              <a:rPr lang="ru-RU" sz="2000" b="1" dirty="0">
                <a:solidFill>
                  <a:srgbClr val="FFFF00"/>
                </a:solidFill>
              </a:rPr>
              <a:t> в </a:t>
            </a:r>
            <a:r>
              <a:rPr lang="ru-RU" sz="2000" b="1" dirty="0" err="1">
                <a:solidFill>
                  <a:srgbClr val="FFFF00"/>
                </a:solidFill>
              </a:rPr>
              <a:t>період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вагітності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що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виражається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навантаженням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токсикозів</a:t>
            </a:r>
            <a:r>
              <a:rPr lang="ru-RU" sz="2000" b="1" dirty="0">
                <a:solidFill>
                  <a:srgbClr val="FFFF00"/>
                </a:solidFill>
              </a:rPr>
              <a:t>, </a:t>
            </a:r>
            <a:r>
              <a:rPr lang="ru-RU" sz="2000" b="1" dirty="0" err="1">
                <a:solidFill>
                  <a:srgbClr val="FFFF00"/>
                </a:solidFill>
              </a:rPr>
              <a:t>збільшенням</a:t>
            </a:r>
            <a:r>
              <a:rPr lang="ru-RU" sz="2000" b="1" dirty="0">
                <a:solidFill>
                  <a:srgbClr val="FFFF00"/>
                </a:solidFill>
              </a:rPr>
              <a:t> числа </a:t>
            </a:r>
            <a:r>
              <a:rPr lang="ru-RU" sz="2000" b="1" dirty="0" err="1">
                <a:solidFill>
                  <a:srgbClr val="FFFF00"/>
                </a:solidFill>
              </a:rPr>
              <a:t>загрозливих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абортів</a:t>
            </a:r>
            <a:r>
              <a:rPr lang="ru-RU" sz="2000" b="1" dirty="0">
                <a:solidFill>
                  <a:srgbClr val="FFFF00"/>
                </a:solidFill>
              </a:rPr>
              <a:t> і </a:t>
            </a:r>
            <a:r>
              <a:rPr lang="ru-RU" sz="2000" b="1" dirty="0" err="1">
                <a:solidFill>
                  <a:srgbClr val="FFFF00"/>
                </a:solidFill>
              </a:rPr>
              <a:t>передчасних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пологів</a:t>
            </a:r>
            <a:r>
              <a:rPr lang="ru-RU" sz="2000" b="1" dirty="0">
                <a:solidFill>
                  <a:srgbClr val="FFFF00"/>
                </a:solidFill>
              </a:rPr>
              <a:t>. </a:t>
            </a:r>
            <a:r>
              <a:rPr lang="ru-RU" sz="2000" b="1" dirty="0" err="1">
                <a:solidFill>
                  <a:srgbClr val="FFFF00"/>
                </a:solidFill>
              </a:rPr>
              <a:t>Цю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залежність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необхідно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враховувати</a:t>
            </a:r>
            <a:r>
              <a:rPr lang="ru-RU" sz="2000" b="1" dirty="0">
                <a:solidFill>
                  <a:srgbClr val="FFFF00"/>
                </a:solidFill>
              </a:rPr>
              <a:t> в </a:t>
            </a:r>
            <a:r>
              <a:rPr lang="ru-RU" sz="2000" b="1" dirty="0" err="1">
                <a:solidFill>
                  <a:srgbClr val="FFFF00"/>
                </a:solidFill>
              </a:rPr>
              <a:t>повсякденній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діяльності</a:t>
            </a:r>
            <a:r>
              <a:rPr lang="ru-RU" sz="2000" b="1" dirty="0">
                <a:solidFill>
                  <a:srgbClr val="FFFF00"/>
                </a:solidFill>
              </a:rPr>
              <a:t> з метою </a:t>
            </a:r>
            <a:r>
              <a:rPr lang="ru-RU" sz="2000" b="1" dirty="0" err="1">
                <a:solidFill>
                  <a:srgbClr val="FFFF00"/>
                </a:solidFill>
              </a:rPr>
              <a:t>профілактики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метеопатичних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реакцій</a:t>
            </a:r>
            <a:r>
              <a:rPr lang="ru-RU" sz="2000" b="1" dirty="0">
                <a:solidFill>
                  <a:srgbClr val="FFFF00"/>
                </a:solidFill>
              </a:rPr>
              <a:t>, особливо у </a:t>
            </a:r>
            <a:r>
              <a:rPr lang="ru-RU" sz="2000" b="1" dirty="0" err="1">
                <a:solidFill>
                  <a:srgbClr val="FFFF00"/>
                </a:solidFill>
              </a:rPr>
              <a:t>хронічних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хворих</a:t>
            </a:r>
            <a:r>
              <a:rPr lang="ru-RU" sz="2000" b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255" y="0"/>
            <a:ext cx="4320480" cy="28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1088"/>
            <a:ext cx="2921786" cy="263691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err="1" smtClean="0"/>
              <a:t>Гігієнічні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проблеми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акліматизації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людини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09997" y="2132856"/>
            <a:ext cx="7524003" cy="3725941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Під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акліматизацією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розуміється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пристосування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життя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нових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кліматично-географічних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умовах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Фізіологічну</a:t>
            </a:r>
            <a:r>
              <a:rPr lang="ru-RU" b="1" dirty="0">
                <a:solidFill>
                  <a:srgbClr val="FFFF00"/>
                </a:solidFill>
              </a:rPr>
              <a:t> основу </a:t>
            </a:r>
            <a:r>
              <a:rPr lang="ru-RU" b="1" dirty="0" err="1">
                <a:solidFill>
                  <a:srgbClr val="FFFF00"/>
                </a:solidFill>
              </a:rPr>
              <a:t>акліматизації</a:t>
            </a:r>
            <a:r>
              <a:rPr lang="ru-RU" b="1" dirty="0">
                <a:solidFill>
                  <a:srgbClr val="FFFF00"/>
                </a:solidFill>
              </a:rPr>
              <a:t> становить </a:t>
            </a:r>
            <a:r>
              <a:rPr lang="ru-RU" b="1" dirty="0" err="1">
                <a:solidFill>
                  <a:srgbClr val="FFFF00"/>
                </a:solidFill>
              </a:rPr>
              <a:t>процес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перебудови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різних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функцій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забезпечує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йому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можливість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збереження</a:t>
            </a:r>
            <a:r>
              <a:rPr lang="ru-RU" b="1" dirty="0">
                <a:solidFill>
                  <a:srgbClr val="FFFF00"/>
                </a:solidFill>
              </a:rPr>
              <a:t> нормального </a:t>
            </a:r>
            <a:r>
              <a:rPr lang="ru-RU" b="1" dirty="0" err="1">
                <a:solidFill>
                  <a:srgbClr val="FFFF00"/>
                </a:solidFill>
              </a:rPr>
              <a:t>рівня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здоров'я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працездатності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Отже</a:t>
            </a:r>
            <a:r>
              <a:rPr lang="ru-RU" b="1" dirty="0">
                <a:solidFill>
                  <a:srgbClr val="FFFF00"/>
                </a:solidFill>
              </a:rPr>
              <a:t>, в </a:t>
            </a:r>
            <a:r>
              <a:rPr lang="ru-RU" b="1" dirty="0" err="1">
                <a:solidFill>
                  <a:srgbClr val="FFFF00"/>
                </a:solidFill>
              </a:rPr>
              <a:t>фізіологічному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відношенні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акліматизацію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розглядати</a:t>
            </a:r>
            <a:r>
              <a:rPr lang="ru-RU" b="1" dirty="0">
                <a:solidFill>
                  <a:srgbClr val="FFFF00"/>
                </a:solidFill>
              </a:rPr>
              <a:t> як </a:t>
            </a:r>
            <a:r>
              <a:rPr lang="ru-RU" b="1" dirty="0" err="1">
                <a:solidFill>
                  <a:srgbClr val="FFFF00"/>
                </a:solidFill>
              </a:rPr>
              <a:t>тривалу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адаптацію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нових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кліматичних</a:t>
            </a:r>
            <a:r>
              <a:rPr lang="ru-RU" b="1" dirty="0">
                <a:solidFill>
                  <a:srgbClr val="FFFF00"/>
                </a:solidFill>
              </a:rPr>
              <a:t> умов.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001156" cy="664371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3400" b="1" i="1" u="sng" dirty="0" smtClean="0">
                <a:solidFill>
                  <a:srgbClr val="FF0000"/>
                </a:solidFill>
              </a:rPr>
              <a:t>ТРИ ФАЗИ АКЛІМАТИЗАЦІЇ</a:t>
            </a:r>
          </a:p>
          <a:p>
            <a:r>
              <a:rPr lang="ru-RU" sz="3400" b="1" i="1" dirty="0" smtClean="0">
                <a:solidFill>
                  <a:srgbClr val="FF0000"/>
                </a:solidFill>
              </a:rPr>
              <a:t>Початкова </a:t>
            </a:r>
            <a:r>
              <a:rPr lang="ru-RU" sz="3400" b="1" i="1" dirty="0">
                <a:solidFill>
                  <a:srgbClr val="FF0000"/>
                </a:solidFill>
              </a:rPr>
              <a:t>фаза, </a:t>
            </a:r>
            <a:r>
              <a:rPr lang="ru-RU" sz="3400" b="1" i="1" dirty="0">
                <a:solidFill>
                  <a:srgbClr val="FFFF00"/>
                </a:solidFill>
              </a:rPr>
              <a:t>при </a:t>
            </a:r>
            <a:r>
              <a:rPr lang="ru-RU" sz="3400" b="1" i="1" dirty="0" err="1">
                <a:solidFill>
                  <a:srgbClr val="FFFF00"/>
                </a:solidFill>
              </a:rPr>
              <a:t>якій</a:t>
            </a:r>
            <a:r>
              <a:rPr lang="ru-RU" sz="3400" b="1" i="1" dirty="0">
                <a:solidFill>
                  <a:srgbClr val="FFFF00"/>
                </a:solidFill>
              </a:rPr>
              <a:t> в </a:t>
            </a:r>
            <a:r>
              <a:rPr lang="ru-RU" sz="3400" b="1" i="1" dirty="0" err="1">
                <a:solidFill>
                  <a:srgbClr val="FFFF00"/>
                </a:solidFill>
              </a:rPr>
              <a:t>організмі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відбуваються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пристосувальні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реакції</a:t>
            </a:r>
            <a:r>
              <a:rPr lang="ru-RU" sz="3400" b="1" i="1" dirty="0">
                <a:solidFill>
                  <a:srgbClr val="FFFF00"/>
                </a:solidFill>
              </a:rPr>
              <a:t>, </a:t>
            </a:r>
            <a:r>
              <a:rPr lang="ru-RU" sz="3400" b="1" i="1" dirty="0" err="1">
                <a:solidFill>
                  <a:srgbClr val="FFFF00"/>
                </a:solidFill>
              </a:rPr>
              <a:t>зумовлені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дією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екстремальних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кліматично-географічних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факторів</a:t>
            </a:r>
            <a:r>
              <a:rPr lang="ru-RU" sz="3400" b="1" i="1" dirty="0">
                <a:solidFill>
                  <a:srgbClr val="FFFF00"/>
                </a:solidFill>
              </a:rPr>
              <a:t> і </a:t>
            </a:r>
            <a:r>
              <a:rPr lang="ru-RU" sz="3400" b="1" i="1" dirty="0" err="1">
                <a:solidFill>
                  <a:srgbClr val="FFFF00"/>
                </a:solidFill>
              </a:rPr>
              <a:t>забезпечують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 smtClean="0">
                <a:solidFill>
                  <a:srgbClr val="FFFF00"/>
                </a:solidFill>
              </a:rPr>
              <a:t>підтримку</a:t>
            </a:r>
            <a:r>
              <a:rPr lang="ru-RU" sz="3400" b="1" i="1" dirty="0" smtClean="0">
                <a:solidFill>
                  <a:srgbClr val="FFFF00"/>
                </a:solidFill>
              </a:rPr>
              <a:t> </a:t>
            </a:r>
            <a:r>
              <a:rPr lang="ru-RU" sz="3400" b="1" i="1" dirty="0" err="1" smtClean="0">
                <a:solidFill>
                  <a:srgbClr val="FFFF00"/>
                </a:solidFill>
              </a:rPr>
              <a:t>задовільної</a:t>
            </a:r>
            <a:r>
              <a:rPr lang="ru-RU" sz="3400" b="1" i="1" dirty="0" smtClean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працездатності</a:t>
            </a:r>
            <a:r>
              <a:rPr lang="ru-RU" sz="3400" b="1" i="1" dirty="0">
                <a:solidFill>
                  <a:srgbClr val="FFFF00"/>
                </a:solidFill>
              </a:rPr>
              <a:t>.</a:t>
            </a:r>
          </a:p>
          <a:p>
            <a:r>
              <a:rPr lang="ru-RU" sz="3400" b="1" i="1" dirty="0">
                <a:solidFill>
                  <a:srgbClr val="FF0000"/>
                </a:solidFill>
              </a:rPr>
              <a:t>Фаза </a:t>
            </a:r>
            <a:r>
              <a:rPr lang="ru-RU" sz="3400" b="1" i="1" dirty="0" err="1">
                <a:solidFill>
                  <a:srgbClr val="FF0000"/>
                </a:solidFill>
              </a:rPr>
              <a:t>перебудови</a:t>
            </a:r>
            <a:r>
              <a:rPr lang="ru-RU" sz="3400" b="1" i="1" dirty="0">
                <a:solidFill>
                  <a:srgbClr val="FF0000"/>
                </a:solidFill>
              </a:rPr>
              <a:t> </a:t>
            </a:r>
            <a:r>
              <a:rPr lang="ru-RU" sz="3400" b="1" i="1" dirty="0" err="1">
                <a:solidFill>
                  <a:srgbClr val="FF0000"/>
                </a:solidFill>
              </a:rPr>
              <a:t>динамічного</a:t>
            </a:r>
            <a:r>
              <a:rPr lang="ru-RU" sz="3400" b="1" i="1" dirty="0">
                <a:solidFill>
                  <a:srgbClr val="FF0000"/>
                </a:solidFill>
              </a:rPr>
              <a:t> стереотипу, </a:t>
            </a:r>
            <a:r>
              <a:rPr lang="ru-RU" sz="3400" b="1" i="1" dirty="0">
                <a:solidFill>
                  <a:srgbClr val="FFFF00"/>
                </a:solidFill>
              </a:rPr>
              <a:t>яка </a:t>
            </a:r>
            <a:r>
              <a:rPr lang="ru-RU" sz="3400" b="1" i="1" dirty="0" err="1">
                <a:solidFill>
                  <a:srgbClr val="FFFF00"/>
                </a:solidFill>
              </a:rPr>
              <a:t>може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розвиватися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сприятливо</a:t>
            </a:r>
            <a:r>
              <a:rPr lang="ru-RU" sz="3400" b="1" i="1" dirty="0">
                <a:solidFill>
                  <a:srgbClr val="FFFF00"/>
                </a:solidFill>
              </a:rPr>
              <a:t> і </a:t>
            </a:r>
            <a:r>
              <a:rPr lang="ru-RU" sz="3400" b="1" i="1" dirty="0" err="1">
                <a:solidFill>
                  <a:srgbClr val="FFFF00"/>
                </a:solidFill>
              </a:rPr>
              <a:t>несприятливо</a:t>
            </a:r>
            <a:r>
              <a:rPr lang="ru-RU" sz="3400" b="1" i="1" dirty="0">
                <a:solidFill>
                  <a:srgbClr val="FFFF00"/>
                </a:solidFill>
              </a:rPr>
              <a:t>. При </a:t>
            </a:r>
            <a:r>
              <a:rPr lang="ru-RU" sz="3400" b="1" i="1" dirty="0" err="1">
                <a:solidFill>
                  <a:srgbClr val="FFFF00"/>
                </a:solidFill>
              </a:rPr>
              <a:t>несприятливому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перебігу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другої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фази</a:t>
            </a:r>
            <a:r>
              <a:rPr lang="ru-RU" sz="3400" b="1" i="1" dirty="0">
                <a:solidFill>
                  <a:srgbClr val="FFFF00"/>
                </a:solidFill>
              </a:rPr>
              <a:t> у </a:t>
            </a:r>
            <a:r>
              <a:rPr lang="ru-RU" sz="3400" b="1" i="1" dirty="0" err="1">
                <a:solidFill>
                  <a:srgbClr val="FFFF00"/>
                </a:solidFill>
              </a:rPr>
              <a:t>людини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спостерігаються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виражені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smtClean="0">
                <a:solidFill>
                  <a:srgbClr val="FFFF00"/>
                </a:solidFill>
              </a:rPr>
              <a:t>ДИЗАДАПТАЦІЙНІ </a:t>
            </a:r>
            <a:r>
              <a:rPr lang="ru-RU" sz="3400" b="1" i="1" dirty="0" err="1">
                <a:solidFill>
                  <a:srgbClr val="FFFF00"/>
                </a:solidFill>
              </a:rPr>
              <a:t>процеси</a:t>
            </a:r>
            <a:r>
              <a:rPr lang="ru-RU" sz="3400" b="1" i="1" dirty="0">
                <a:solidFill>
                  <a:srgbClr val="FFFF00"/>
                </a:solidFill>
              </a:rPr>
              <a:t> у </a:t>
            </a:r>
            <a:r>
              <a:rPr lang="ru-RU" sz="3400" b="1" i="1" dirty="0" err="1">
                <a:solidFill>
                  <a:srgbClr val="FFFF00"/>
                </a:solidFill>
              </a:rPr>
              <a:t>вигляді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 smtClean="0">
                <a:solidFill>
                  <a:srgbClr val="FFFF00"/>
                </a:solidFill>
              </a:rPr>
              <a:t>метеоневрозів</a:t>
            </a:r>
            <a:r>
              <a:rPr lang="ru-RU" sz="3400" b="1" i="1" dirty="0" smtClean="0">
                <a:solidFill>
                  <a:srgbClr val="FFFF00"/>
                </a:solidFill>
              </a:rPr>
              <a:t>, </a:t>
            </a:r>
            <a:r>
              <a:rPr lang="ru-RU" sz="3400" b="1" i="1" dirty="0" err="1">
                <a:solidFill>
                  <a:srgbClr val="FFFF00"/>
                </a:solidFill>
              </a:rPr>
              <a:t>зниження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працездатності</a:t>
            </a:r>
            <a:r>
              <a:rPr lang="ru-RU" sz="3400" b="1" i="1" dirty="0">
                <a:solidFill>
                  <a:srgbClr val="FFFF00"/>
                </a:solidFill>
              </a:rPr>
              <a:t>, </a:t>
            </a:r>
            <a:r>
              <a:rPr lang="ru-RU" sz="3400" b="1" i="1" dirty="0" err="1">
                <a:solidFill>
                  <a:srgbClr val="FFFF00"/>
                </a:solidFill>
              </a:rPr>
              <a:t>загострення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хронічних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захворювань</a:t>
            </a:r>
            <a:r>
              <a:rPr lang="ru-RU" sz="3400" b="1" i="1" dirty="0">
                <a:solidFill>
                  <a:srgbClr val="FFFF00"/>
                </a:solidFill>
              </a:rPr>
              <a:t>, </a:t>
            </a:r>
            <a:r>
              <a:rPr lang="ru-RU" sz="3400" b="1" i="1" dirty="0" err="1">
                <a:solidFill>
                  <a:srgbClr val="FFFF00"/>
                </a:solidFill>
              </a:rPr>
              <a:t>розвитку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невралгій</a:t>
            </a:r>
            <a:r>
              <a:rPr lang="ru-RU" sz="3400" b="1" i="1" dirty="0">
                <a:solidFill>
                  <a:srgbClr val="FFFF00"/>
                </a:solidFill>
              </a:rPr>
              <a:t> та </a:t>
            </a:r>
            <a:r>
              <a:rPr lang="ru-RU" sz="3400" b="1" i="1" dirty="0" err="1">
                <a:solidFill>
                  <a:srgbClr val="FFFF00"/>
                </a:solidFill>
              </a:rPr>
              <a:t>інших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патологічних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процесів</a:t>
            </a:r>
            <a:r>
              <a:rPr lang="ru-RU" sz="3400" b="1" i="1" dirty="0">
                <a:solidFill>
                  <a:srgbClr val="FFFF00"/>
                </a:solidFill>
              </a:rPr>
              <a:t>. У таких людей </a:t>
            </a:r>
            <a:r>
              <a:rPr lang="ru-RU" sz="3400" b="1" i="1" dirty="0" err="1">
                <a:solidFill>
                  <a:srgbClr val="FFFF00"/>
                </a:solidFill>
              </a:rPr>
              <a:t>третя</a:t>
            </a:r>
            <a:r>
              <a:rPr lang="ru-RU" sz="3400" b="1" i="1" dirty="0">
                <a:solidFill>
                  <a:srgbClr val="FFFF00"/>
                </a:solidFill>
              </a:rPr>
              <a:t> фаза - </a:t>
            </a:r>
            <a:r>
              <a:rPr lang="ru-RU" sz="3400" b="1" i="1" dirty="0" err="1">
                <a:solidFill>
                  <a:srgbClr val="FFFF00"/>
                </a:solidFill>
              </a:rPr>
              <a:t>стійкої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акліматизації</a:t>
            </a:r>
            <a:r>
              <a:rPr lang="ru-RU" sz="3400" b="1" i="1" dirty="0">
                <a:solidFill>
                  <a:srgbClr val="FFFF00"/>
                </a:solidFill>
              </a:rPr>
              <a:t> - не </a:t>
            </a:r>
            <a:r>
              <a:rPr lang="ru-RU" sz="3400" b="1" i="1" dirty="0" err="1">
                <a:solidFill>
                  <a:srgbClr val="FFFF00"/>
                </a:solidFill>
              </a:rPr>
              <a:t>настає</a:t>
            </a:r>
            <a:r>
              <a:rPr lang="ru-RU" sz="3400" b="1" i="1" dirty="0">
                <a:solidFill>
                  <a:srgbClr val="FFFF00"/>
                </a:solidFill>
              </a:rPr>
              <a:t>.</a:t>
            </a:r>
          </a:p>
          <a:p>
            <a:r>
              <a:rPr lang="ru-RU" sz="3400" b="1" i="1" dirty="0">
                <a:solidFill>
                  <a:schemeClr val="accent5">
                    <a:lumMod val="75000"/>
                  </a:schemeClr>
                </a:solidFill>
              </a:rPr>
              <a:t>Фаза </a:t>
            </a:r>
            <a:r>
              <a:rPr lang="ru-RU" sz="3400" b="1" i="1" dirty="0" err="1">
                <a:solidFill>
                  <a:schemeClr val="accent5">
                    <a:lumMod val="75000"/>
                  </a:schemeClr>
                </a:solidFill>
              </a:rPr>
              <a:t>стійкої</a:t>
            </a:r>
            <a:r>
              <a:rPr lang="ru-RU" sz="34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400" b="1" i="1" dirty="0" err="1">
                <a:solidFill>
                  <a:schemeClr val="accent5">
                    <a:lumMod val="75000"/>
                  </a:schemeClr>
                </a:solidFill>
              </a:rPr>
              <a:t>акліматизації</a:t>
            </a:r>
            <a:r>
              <a:rPr lang="ru-RU" sz="34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характеризується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стабільністю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обмінних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процесів</a:t>
            </a:r>
            <a:r>
              <a:rPr lang="ru-RU" sz="3400" b="1" i="1" dirty="0">
                <a:solidFill>
                  <a:srgbClr val="FFFF00"/>
                </a:solidFill>
              </a:rPr>
              <a:t>, </a:t>
            </a:r>
            <a:r>
              <a:rPr lang="ru-RU" sz="3400" b="1" i="1" dirty="0" err="1">
                <a:solidFill>
                  <a:srgbClr val="FFFF00"/>
                </a:solidFill>
              </a:rPr>
              <a:t>звичайним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рівнем</a:t>
            </a:r>
            <a:r>
              <a:rPr lang="ru-RU" sz="3400" b="1" i="1" dirty="0">
                <a:solidFill>
                  <a:srgbClr val="FFFF00"/>
                </a:solidFill>
              </a:rPr>
              <a:t> і характером </a:t>
            </a:r>
            <a:r>
              <a:rPr lang="ru-RU" sz="3400" b="1" i="1" dirty="0" err="1">
                <a:solidFill>
                  <a:srgbClr val="FFFF00"/>
                </a:solidFill>
              </a:rPr>
              <a:t>захворюваності</a:t>
            </a:r>
            <a:r>
              <a:rPr lang="ru-RU" sz="3400" b="1" i="1" dirty="0">
                <a:solidFill>
                  <a:srgbClr val="FFFF00"/>
                </a:solidFill>
              </a:rPr>
              <a:t>, </a:t>
            </a:r>
            <a:r>
              <a:rPr lang="ru-RU" sz="3400" b="1" i="1" dirty="0" err="1">
                <a:solidFill>
                  <a:srgbClr val="FFFF00"/>
                </a:solidFill>
              </a:rPr>
              <a:t>високою</a:t>
            </a:r>
            <a:r>
              <a:rPr lang="ru-RU" sz="3400" b="1" i="1" dirty="0">
                <a:solidFill>
                  <a:srgbClr val="FFFF00"/>
                </a:solidFill>
              </a:rPr>
              <a:t> </a:t>
            </a:r>
            <a:r>
              <a:rPr lang="ru-RU" sz="3400" b="1" i="1" dirty="0" err="1">
                <a:solidFill>
                  <a:srgbClr val="FFFF00"/>
                </a:solidFill>
              </a:rPr>
              <a:t>працездатністю</a:t>
            </a:r>
            <a:r>
              <a:rPr lang="ru-RU" sz="3400" b="1" i="1" dirty="0">
                <a:solidFill>
                  <a:srgbClr val="FFFF00"/>
                </a:solidFill>
              </a:rPr>
              <a:t>, </a:t>
            </a:r>
            <a:r>
              <a:rPr lang="ru-RU" sz="3400" b="1" i="1" dirty="0" smtClean="0">
                <a:solidFill>
                  <a:srgbClr val="FFFF00"/>
                </a:solidFill>
              </a:rPr>
              <a:t>нормальною репродуктивною </a:t>
            </a:r>
            <a:r>
              <a:rPr lang="ru-RU" sz="3400" b="1" i="1" dirty="0" err="1">
                <a:solidFill>
                  <a:srgbClr val="FFFF00"/>
                </a:solidFill>
              </a:rPr>
              <a:t>здатністю</a:t>
            </a:r>
            <a:r>
              <a:rPr lang="ru-RU" sz="3400" b="1" i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929718" cy="515719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err="1">
                <a:solidFill>
                  <a:srgbClr val="FFFF00"/>
                </a:solidFill>
              </a:rPr>
              <a:t>процесі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акліматизації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велике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значення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одяг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значно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їй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сприяти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або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навпаки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ускладнювати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Нарешті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раціональний</a:t>
            </a:r>
            <a:r>
              <a:rPr lang="ru-RU" b="1" dirty="0">
                <a:solidFill>
                  <a:srgbClr val="FFFF00"/>
                </a:solidFill>
              </a:rPr>
              <a:t> режим </a:t>
            </a:r>
            <a:r>
              <a:rPr lang="ru-RU" b="1" dirty="0" err="1">
                <a:solidFill>
                  <a:srgbClr val="FFFF00"/>
                </a:solidFill>
              </a:rPr>
              <a:t>праці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відпочинку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забезпечує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збереження</a:t>
            </a:r>
            <a:r>
              <a:rPr lang="ru-RU" b="1" dirty="0">
                <a:solidFill>
                  <a:srgbClr val="FFFF00"/>
                </a:solidFill>
              </a:rPr>
              <a:t> нормального </a:t>
            </a:r>
            <a:r>
              <a:rPr lang="ru-RU" b="1" dirty="0" err="1">
                <a:solidFill>
                  <a:srgbClr val="FFFF00"/>
                </a:solidFill>
              </a:rPr>
              <a:t>фізіологічного</a:t>
            </a:r>
            <a:r>
              <a:rPr lang="ru-RU" b="1" dirty="0">
                <a:solidFill>
                  <a:srgbClr val="FFFF00"/>
                </a:solidFill>
              </a:rPr>
              <a:t> ритму. </a:t>
            </a:r>
            <a:r>
              <a:rPr lang="ru-RU" b="1" dirty="0" err="1">
                <a:solidFill>
                  <a:srgbClr val="FFFF00"/>
                </a:solidFill>
              </a:rPr>
              <a:t>Швидше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>
                <a:solidFill>
                  <a:srgbClr val="FFFF00"/>
                </a:solidFill>
              </a:rPr>
              <a:t>легше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акліматизуються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ті</a:t>
            </a:r>
            <a:r>
              <a:rPr lang="ru-RU" b="1" dirty="0">
                <a:solidFill>
                  <a:srgbClr val="FFFF00"/>
                </a:solidFill>
              </a:rPr>
              <a:t> люди, </a:t>
            </a:r>
            <a:r>
              <a:rPr lang="ru-RU" b="1" dirty="0" err="1">
                <a:solidFill>
                  <a:srgbClr val="FFFF00"/>
                </a:solidFill>
              </a:rPr>
              <a:t>які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ведуть</a:t>
            </a:r>
            <a:r>
              <a:rPr lang="ru-RU" b="1" dirty="0">
                <a:solidFill>
                  <a:srgbClr val="FFFF00"/>
                </a:solidFill>
              </a:rPr>
              <a:t> здоровий </a:t>
            </a:r>
            <a:r>
              <a:rPr lang="ru-RU" b="1" dirty="0" err="1">
                <a:solidFill>
                  <a:srgbClr val="FFFF00"/>
                </a:solidFill>
              </a:rPr>
              <a:t>спосіб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життя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b="1" dirty="0" err="1">
                <a:solidFill>
                  <a:srgbClr val="FFFF00"/>
                </a:solidFill>
              </a:rPr>
              <a:t>Суспільно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корисна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трудова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діяльність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кваліфікована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медична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допомога</a:t>
            </a:r>
            <a:r>
              <a:rPr lang="ru-RU" b="1" dirty="0">
                <a:solidFill>
                  <a:srgbClr val="FFFF00"/>
                </a:solidFill>
              </a:rPr>
              <a:t> є факторами, </a:t>
            </a:r>
            <a:r>
              <a:rPr lang="ru-RU" b="1" dirty="0" err="1">
                <a:solidFill>
                  <a:srgbClr val="FFFF00"/>
                </a:solidFill>
              </a:rPr>
              <a:t>які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полегшують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акліматизації</a:t>
            </a:r>
            <a:r>
              <a:rPr lang="ru-RU" b="1" dirty="0">
                <a:solidFill>
                  <a:srgbClr val="FFFF00"/>
                </a:solidFill>
              </a:rPr>
              <a:t> до </a:t>
            </a:r>
            <a:r>
              <a:rPr lang="ru-RU" b="1" dirty="0" err="1">
                <a:solidFill>
                  <a:srgbClr val="FFFF00"/>
                </a:solidFill>
              </a:rPr>
              <a:t>суворих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кліматичних</a:t>
            </a:r>
            <a:r>
              <a:rPr lang="ru-RU" b="1" dirty="0">
                <a:solidFill>
                  <a:srgbClr val="FFFF00"/>
                </a:solidFill>
              </a:rPr>
              <a:t> умов. З </a:t>
            </a:r>
            <a:r>
              <a:rPr lang="ru-RU" b="1" dirty="0" err="1">
                <a:solidFill>
                  <a:srgbClr val="FFFF00"/>
                </a:solidFill>
              </a:rPr>
              <a:t>цих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позицій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говорити</a:t>
            </a:r>
            <a:r>
              <a:rPr lang="ru-RU" b="1" dirty="0">
                <a:solidFill>
                  <a:srgbClr val="FFFF00"/>
                </a:solidFill>
              </a:rPr>
              <a:t> про те,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акліматизація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соціальний</a:t>
            </a:r>
            <a:r>
              <a:rPr lang="ru-RU" b="1" dirty="0">
                <a:solidFill>
                  <a:srgbClr val="FFFF00"/>
                </a:solidFill>
              </a:rPr>
              <a:t> характер, </a:t>
            </a:r>
            <a:r>
              <a:rPr lang="ru-RU" b="1" dirty="0" err="1">
                <a:solidFill>
                  <a:srgbClr val="FFFF00"/>
                </a:solidFill>
              </a:rPr>
              <a:t>оскільки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навколишнє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середовище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діє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людину</a:t>
            </a:r>
            <a:r>
              <a:rPr lang="ru-RU" b="1" dirty="0">
                <a:solidFill>
                  <a:srgbClr val="FFFF00"/>
                </a:solidFill>
              </a:rPr>
              <a:t> не </a:t>
            </a:r>
            <a:r>
              <a:rPr lang="ru-RU" b="1" dirty="0" err="1">
                <a:solidFill>
                  <a:srgbClr val="FFFF00"/>
                </a:solidFill>
              </a:rPr>
              <a:t>тільки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безпосередньо</a:t>
            </a:r>
            <a:r>
              <a:rPr lang="ru-RU" b="1" dirty="0">
                <a:solidFill>
                  <a:srgbClr val="FFFF00"/>
                </a:solidFill>
              </a:rPr>
              <a:t>, а й </a:t>
            </a:r>
            <a:r>
              <a:rPr lang="ru-RU" b="1" dirty="0" err="1">
                <a:solidFill>
                  <a:srgbClr val="FFFF00"/>
                </a:solidFill>
              </a:rPr>
              <a:t>опосередковано</a:t>
            </a:r>
            <a:r>
              <a:rPr lang="ru-RU" b="1" dirty="0">
                <a:solidFill>
                  <a:srgbClr val="FFFF00"/>
                </a:solidFill>
              </a:rPr>
              <a:t>, через </a:t>
            </a:r>
            <a:r>
              <a:rPr lang="ru-RU" b="1" dirty="0" err="1">
                <a:solidFill>
                  <a:srgbClr val="FFFF00"/>
                </a:solidFill>
              </a:rPr>
              <a:t>умови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його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життя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b="1" dirty="0" err="1">
                <a:solidFill>
                  <a:srgbClr val="FFFF00"/>
                </a:solidFill>
              </a:rPr>
              <a:t>Сприятливі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умови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праці</a:t>
            </a:r>
            <a:r>
              <a:rPr lang="ru-RU" b="1" dirty="0">
                <a:solidFill>
                  <a:srgbClr val="FFFF00"/>
                </a:solidFill>
              </a:rPr>
              <a:t> та </a:t>
            </a:r>
            <a:r>
              <a:rPr lang="ru-RU" b="1" dirty="0" err="1">
                <a:solidFill>
                  <a:srgbClr val="FFFF00"/>
                </a:solidFill>
              </a:rPr>
              <a:t>побуту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значно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полегшують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акліматизації</a:t>
            </a:r>
            <a:r>
              <a:rPr lang="ru-RU" b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337618"/>
            <a:ext cx="3347864" cy="251089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err="1"/>
              <a:t>Комплексні</a:t>
            </a:r>
            <a:r>
              <a:rPr lang="ru-RU" sz="2400" dirty="0"/>
              <a:t> </a:t>
            </a:r>
            <a:r>
              <a:rPr lang="ru-RU" sz="2400" dirty="0" err="1"/>
              <a:t>показники</a:t>
            </a:r>
            <a:r>
              <a:rPr lang="ru-RU" sz="2400" dirty="0"/>
              <a:t> теплового стану </a:t>
            </a:r>
            <a:r>
              <a:rPr lang="ru-RU" sz="2400" dirty="0" err="1"/>
              <a:t>навколишнього</a:t>
            </a:r>
            <a:r>
              <a:rPr lang="ru-RU" sz="2400" dirty="0"/>
              <a:t> </a:t>
            </a:r>
            <a:r>
              <a:rPr lang="ru-RU" sz="2400" dirty="0" err="1"/>
              <a:t>середовища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00726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Метеорологічні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фактори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визначають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тепловий</a:t>
            </a:r>
            <a:r>
              <a:rPr lang="ru-RU" b="1" dirty="0">
                <a:solidFill>
                  <a:srgbClr val="FFFF00"/>
                </a:solidFill>
              </a:rPr>
              <a:t> стан </a:t>
            </a:r>
            <a:r>
              <a:rPr lang="ru-RU" b="1" dirty="0" err="1">
                <a:solidFill>
                  <a:srgbClr val="FFFF00"/>
                </a:solidFill>
              </a:rPr>
              <a:t>навколишнього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середовища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можуть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перебувати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між</a:t>
            </a:r>
            <a:r>
              <a:rPr lang="ru-RU" b="1" dirty="0">
                <a:solidFill>
                  <a:srgbClr val="FFFF00"/>
                </a:solidFill>
              </a:rPr>
              <a:t> собою в </a:t>
            </a:r>
            <a:r>
              <a:rPr lang="ru-RU" b="1" dirty="0" err="1">
                <a:solidFill>
                  <a:srgbClr val="FFFF00"/>
                </a:solidFill>
              </a:rPr>
              <a:t>найрізноманітніших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поєднаннях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b="1" dirty="0" err="1">
                <a:solidFill>
                  <a:srgbClr val="FFFF00"/>
                </a:solidFill>
              </a:rPr>
              <a:t>Їх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дія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організм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може</a:t>
            </a:r>
            <a:r>
              <a:rPr lang="ru-RU" b="1" dirty="0">
                <a:solidFill>
                  <a:srgbClr val="FFFF00"/>
                </a:solidFill>
              </a:rPr>
              <a:t> бути </a:t>
            </a:r>
            <a:r>
              <a:rPr lang="ru-RU" b="1" dirty="0" err="1" smtClean="0">
                <a:solidFill>
                  <a:srgbClr val="FFFF00"/>
                </a:solidFill>
              </a:rPr>
              <a:t>сприятливою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сприяючою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високій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працездатності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 smtClean="0">
                <a:solidFill>
                  <a:srgbClr val="FFFF00"/>
                </a:solidFill>
              </a:rPr>
              <a:t>відчуттю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теплового комфорту. </a:t>
            </a:r>
            <a:r>
              <a:rPr lang="ru-RU" b="1" dirty="0" err="1">
                <a:solidFill>
                  <a:srgbClr val="FFFF00"/>
                </a:solidFill>
              </a:rPr>
              <a:t>Навпаки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деякі</a:t>
            </a:r>
            <a:r>
              <a:rPr lang="ru-RU" b="1" dirty="0">
                <a:solidFill>
                  <a:srgbClr val="FFFF00"/>
                </a:solidFill>
              </a:rPr>
              <a:t> з </a:t>
            </a:r>
            <a:r>
              <a:rPr lang="ru-RU" b="1" dirty="0" err="1">
                <a:solidFill>
                  <a:srgbClr val="FFFF00"/>
                </a:solidFill>
              </a:rPr>
              <a:t>цих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поєднань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викликають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почуття</a:t>
            </a:r>
            <a:r>
              <a:rPr lang="ru-RU" b="1" dirty="0">
                <a:solidFill>
                  <a:srgbClr val="FFFF00"/>
                </a:solidFill>
              </a:rPr>
              <a:t> дискомфорту, </a:t>
            </a:r>
            <a:r>
              <a:rPr lang="ru-RU" b="1" dirty="0" err="1">
                <a:solidFill>
                  <a:srgbClr val="FFFF00"/>
                </a:solidFill>
              </a:rPr>
              <a:t>обмежують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або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знижують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працездатність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можуть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викликати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захворювання</a:t>
            </a:r>
            <a:r>
              <a:rPr lang="ru-RU" b="1" dirty="0">
                <a:solidFill>
                  <a:srgbClr val="FFFF00"/>
                </a:solidFill>
              </a:rPr>
              <a:t>. Для </a:t>
            </a:r>
            <a:r>
              <a:rPr lang="ru-RU" b="1" dirty="0" err="1">
                <a:solidFill>
                  <a:srgbClr val="FFFF00"/>
                </a:solidFill>
              </a:rPr>
              <a:t>гігієнічної</a:t>
            </a:r>
            <a:r>
              <a:rPr lang="ru-RU" b="1" dirty="0">
                <a:solidFill>
                  <a:srgbClr val="FFFF00"/>
                </a:solidFill>
              </a:rPr>
              <a:t> характеристики </a:t>
            </a:r>
            <a:r>
              <a:rPr lang="ru-RU" b="1" dirty="0" err="1" smtClean="0">
                <a:solidFill>
                  <a:srgbClr val="FFFF00"/>
                </a:solidFill>
              </a:rPr>
              <a:t>дію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метеофакторів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err="1">
                <a:solidFill>
                  <a:srgbClr val="FFFF00"/>
                </a:solidFill>
              </a:rPr>
              <a:t>умовах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житла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або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виробничої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діяльності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об'єднують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поняття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мікроклімат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  <a:p>
            <a:pPr algn="ctr"/>
            <a:endParaRPr lang="uk-UA" b="1" dirty="0" smtClean="0">
              <a:solidFill>
                <a:srgbClr val="FFFF00"/>
              </a:solidFill>
            </a:endParaRPr>
          </a:p>
          <a:p>
            <a:pPr algn="ctr"/>
            <a:r>
              <a:rPr lang="ru-RU" b="1" dirty="0" err="1">
                <a:solidFill>
                  <a:srgbClr val="FFFF00"/>
                </a:solidFill>
              </a:rPr>
              <a:t>Отже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під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мікрокліматом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розуміється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фізичний</a:t>
            </a:r>
            <a:r>
              <a:rPr lang="ru-RU" b="1" dirty="0">
                <a:solidFill>
                  <a:srgbClr val="FFFF00"/>
                </a:solidFill>
              </a:rPr>
              <a:t> стан </a:t>
            </a:r>
            <a:r>
              <a:rPr lang="ru-RU" b="1" dirty="0" err="1">
                <a:solidFill>
                  <a:srgbClr val="FFFF00"/>
                </a:solidFill>
              </a:rPr>
              <a:t>навколишнього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середовища</a:t>
            </a:r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err="1">
                <a:solidFill>
                  <a:srgbClr val="FFFF00"/>
                </a:solidFill>
              </a:rPr>
              <a:t>обмеженому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просторі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визначаючий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тепловідчуття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 і </a:t>
            </a:r>
            <a:r>
              <a:rPr lang="ru-RU" b="1" dirty="0" err="1" smtClean="0">
                <a:solidFill>
                  <a:srgbClr val="FFFF00"/>
                </a:solidFill>
              </a:rPr>
              <a:t>який</a:t>
            </a:r>
            <a:r>
              <a:rPr lang="ru-RU" b="1" dirty="0" smtClean="0">
                <a:solidFill>
                  <a:srgbClr val="FFFF00"/>
                </a:solidFill>
              </a:rPr>
              <a:t> є </a:t>
            </a:r>
            <a:r>
              <a:rPr lang="ru-RU" b="1" dirty="0" err="1">
                <a:solidFill>
                  <a:srgbClr val="FFFF00"/>
                </a:solidFill>
              </a:rPr>
              <a:t>сукупністю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температури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вологості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швидкості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руху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повітря</a:t>
            </a:r>
            <a:r>
              <a:rPr lang="ru-RU" b="1" dirty="0">
                <a:solidFill>
                  <a:srgbClr val="FFFF00"/>
                </a:solidFill>
              </a:rPr>
              <a:t> і теплового </a:t>
            </a:r>
            <a:r>
              <a:rPr lang="ru-RU" b="1" dirty="0" err="1">
                <a:solidFill>
                  <a:srgbClr val="FFFF00"/>
                </a:solidFill>
              </a:rPr>
              <a:t>випромінювання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>
                <a:solidFill>
                  <a:srgbClr val="FFFF00"/>
                </a:solidFill>
              </a:rPr>
              <a:t>інфрачервоної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радіації</a:t>
            </a:r>
            <a:r>
              <a:rPr lang="ru-RU" b="1" dirty="0">
                <a:solidFill>
                  <a:srgbClr val="FFFF00"/>
                </a:solidFill>
              </a:rPr>
              <a:t>). </a:t>
            </a:r>
            <a:r>
              <a:rPr lang="ru-RU" b="1" dirty="0" err="1">
                <a:solidFill>
                  <a:srgbClr val="FFFF00"/>
                </a:solidFill>
              </a:rPr>
              <a:t>Зазначені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фізичні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властивості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становлять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фактори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мікроклімату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558924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Оцінка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мікрокліматичних</a:t>
            </a:r>
            <a:r>
              <a:rPr lang="ru-RU" b="1" dirty="0">
                <a:solidFill>
                  <a:srgbClr val="FFFF00"/>
                </a:solidFill>
              </a:rPr>
              <a:t> умов </a:t>
            </a:r>
            <a:r>
              <a:rPr lang="ru-RU" b="1" dirty="0" smtClean="0">
                <a:solidFill>
                  <a:srgbClr val="FFFF00"/>
                </a:solidFill>
              </a:rPr>
              <a:t>за </a:t>
            </a:r>
            <a:r>
              <a:rPr lang="ru-RU" b="1" dirty="0" err="1" smtClean="0">
                <a:solidFill>
                  <a:srgbClr val="FFFF00"/>
                </a:solidFill>
              </a:rPr>
              <a:t>окремими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метеорологічними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чинниками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часом не </a:t>
            </a:r>
            <a:r>
              <a:rPr lang="ru-RU" b="1" dirty="0" err="1">
                <a:solidFill>
                  <a:srgbClr val="FFFF00"/>
                </a:solidFill>
              </a:rPr>
              <a:t>дає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повного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уявлення</a:t>
            </a:r>
            <a:r>
              <a:rPr lang="ru-RU" b="1" dirty="0">
                <a:solidFill>
                  <a:srgbClr val="FFFF00"/>
                </a:solidFill>
              </a:rPr>
              <a:t> про </a:t>
            </a:r>
            <a:r>
              <a:rPr lang="ru-RU" b="1" dirty="0" err="1" smtClean="0">
                <a:solidFill>
                  <a:srgbClr val="FFFF00"/>
                </a:solidFill>
              </a:rPr>
              <a:t>можливу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теплову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навколишнього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середовища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організм</a:t>
            </a:r>
            <a:r>
              <a:rPr lang="ru-RU" b="1" dirty="0">
                <a:solidFill>
                  <a:srgbClr val="FFFF00"/>
                </a:solidFill>
              </a:rPr>
              <a:t>. З </a:t>
            </a:r>
            <a:r>
              <a:rPr lang="ru-RU" b="1" dirty="0" err="1">
                <a:solidFill>
                  <a:srgbClr val="FFFF00"/>
                </a:solidFill>
              </a:rPr>
              <a:t>урахуванням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даної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обставини</a:t>
            </a:r>
            <a:r>
              <a:rPr lang="ru-RU" b="1" dirty="0">
                <a:solidFill>
                  <a:srgbClr val="FFFF00"/>
                </a:solidFill>
              </a:rPr>
              <a:t> для </a:t>
            </a:r>
            <a:r>
              <a:rPr lang="ru-RU" b="1" dirty="0" err="1">
                <a:solidFill>
                  <a:srgbClr val="FFFF00"/>
                </a:solidFill>
              </a:rPr>
              <a:t>узагальненої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оцінки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термічного</a:t>
            </a:r>
            <a:r>
              <a:rPr lang="ru-RU" b="1" dirty="0">
                <a:solidFill>
                  <a:srgbClr val="FFFF00"/>
                </a:solidFill>
              </a:rPr>
              <a:t> стану </a:t>
            </a:r>
            <a:r>
              <a:rPr lang="ru-RU" b="1" dirty="0" err="1">
                <a:solidFill>
                  <a:srgbClr val="FFFF00"/>
                </a:solidFill>
              </a:rPr>
              <a:t>середовища</a:t>
            </a:r>
            <a:r>
              <a:rPr lang="ru-RU" b="1" dirty="0">
                <a:solidFill>
                  <a:srgbClr val="FFFF00"/>
                </a:solidFill>
              </a:rPr>
              <a:t> і теплового </a:t>
            </a:r>
            <a:r>
              <a:rPr lang="ru-RU" b="1" dirty="0" err="1">
                <a:solidFill>
                  <a:srgbClr val="FFFF00"/>
                </a:solidFill>
              </a:rPr>
              <a:t>навантаження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організм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запропонований</a:t>
            </a:r>
            <a:r>
              <a:rPr lang="ru-RU" b="1" dirty="0">
                <a:solidFill>
                  <a:srgbClr val="FFFF00"/>
                </a:solidFill>
              </a:rPr>
              <a:t> ряд </a:t>
            </a:r>
            <a:r>
              <a:rPr lang="ru-RU" b="1" dirty="0" err="1">
                <a:solidFill>
                  <a:srgbClr val="FFFF00"/>
                </a:solidFill>
              </a:rPr>
              <a:t>комплексних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показників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які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можна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розділити</a:t>
            </a:r>
            <a:r>
              <a:rPr lang="ru-RU" b="1" dirty="0">
                <a:solidFill>
                  <a:srgbClr val="FFFF00"/>
                </a:solidFill>
              </a:rPr>
              <a:t> на три </a:t>
            </a:r>
            <a:r>
              <a:rPr lang="ru-RU" b="1" dirty="0" err="1">
                <a:solidFill>
                  <a:srgbClr val="FFFF00"/>
                </a:solidFill>
              </a:rPr>
              <a:t>групи</a:t>
            </a:r>
            <a:r>
              <a:rPr lang="ru-RU" b="1" dirty="0">
                <a:solidFill>
                  <a:srgbClr val="FFFF00"/>
                </a:solidFill>
              </a:rPr>
              <a:t> (Ломов О. П., 1993</a:t>
            </a:r>
            <a:r>
              <a:rPr lang="ru-RU" b="1" dirty="0" smtClean="0">
                <a:solidFill>
                  <a:srgbClr val="FFFF00"/>
                </a:solidFill>
              </a:rPr>
              <a:t>):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1)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які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базуються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на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фізичній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оцінці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факторів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мікроклімату</a:t>
            </a:r>
            <a:r>
              <a:rPr lang="ru-RU" b="1" dirty="0">
                <a:solidFill>
                  <a:srgbClr val="FFFF00"/>
                </a:solidFill>
              </a:rPr>
              <a:t>. В </a:t>
            </a:r>
            <a:r>
              <a:rPr lang="ru-RU" b="1" dirty="0" err="1">
                <a:solidFill>
                  <a:srgbClr val="FFFF00"/>
                </a:solidFill>
              </a:rPr>
              <a:t>їх</a:t>
            </a:r>
            <a:r>
              <a:rPr lang="ru-RU" b="1" dirty="0">
                <a:solidFill>
                  <a:srgbClr val="FFFF00"/>
                </a:solidFill>
              </a:rPr>
              <a:t> основу </a:t>
            </a:r>
            <a:r>
              <a:rPr lang="ru-RU" b="1" dirty="0" err="1">
                <a:solidFill>
                  <a:srgbClr val="FFFF00"/>
                </a:solidFill>
              </a:rPr>
              <a:t>покладено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використання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приладів</a:t>
            </a:r>
            <a:r>
              <a:rPr lang="ru-RU" b="1" dirty="0">
                <a:solidFill>
                  <a:srgbClr val="FFFF00"/>
                </a:solidFill>
              </a:rPr>
              <a:t>, </a:t>
            </a:r>
            <a:r>
              <a:rPr lang="ru-RU" b="1" dirty="0" err="1">
                <a:solidFill>
                  <a:srgbClr val="FFFF00"/>
                </a:solidFill>
              </a:rPr>
              <a:t>що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моделюють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реакції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організму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людини</a:t>
            </a:r>
            <a:r>
              <a:rPr lang="ru-RU" b="1" dirty="0">
                <a:solidFill>
                  <a:srgbClr val="FFFF00"/>
                </a:solidFill>
              </a:rPr>
              <a:t> на </a:t>
            </a:r>
            <a:r>
              <a:rPr lang="ru-RU" b="1" dirty="0" err="1">
                <a:solidFill>
                  <a:srgbClr val="FFFF00"/>
                </a:solidFill>
              </a:rPr>
              <a:t>зміну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мікроклімату</a:t>
            </a:r>
            <a:r>
              <a:rPr lang="ru-RU" b="1" dirty="0">
                <a:solidFill>
                  <a:srgbClr val="FFFF00"/>
                </a:solidFill>
              </a:rPr>
              <a:t>;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2)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які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враховують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фізіологічну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напругу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організму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від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теплового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впливу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навколишнього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середовища</a:t>
            </a:r>
            <a:r>
              <a:rPr lang="ru-RU" b="1" dirty="0">
                <a:solidFill>
                  <a:srgbClr val="FFFF00"/>
                </a:solidFill>
              </a:rPr>
              <a:t>. В </a:t>
            </a:r>
            <a:r>
              <a:rPr lang="ru-RU" b="1" dirty="0" err="1">
                <a:solidFill>
                  <a:srgbClr val="FFFF00"/>
                </a:solidFill>
              </a:rPr>
              <a:t>їх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основі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лежить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використання</a:t>
            </a:r>
            <a:r>
              <a:rPr lang="ru-RU" b="1" dirty="0">
                <a:solidFill>
                  <a:srgbClr val="FFFF00"/>
                </a:solidFill>
              </a:rPr>
              <a:t> формул і </a:t>
            </a:r>
            <a:r>
              <a:rPr lang="ru-RU" b="1" dirty="0" err="1">
                <a:solidFill>
                  <a:srgbClr val="FFFF00"/>
                </a:solidFill>
              </a:rPr>
              <a:t>номограм</a:t>
            </a:r>
            <a:r>
              <a:rPr lang="ru-RU" b="1" dirty="0">
                <a:solidFill>
                  <a:srgbClr val="FFFF00"/>
                </a:solidFill>
              </a:rPr>
              <a:t> для </a:t>
            </a:r>
            <a:r>
              <a:rPr lang="ru-RU" b="1" dirty="0" err="1">
                <a:solidFill>
                  <a:srgbClr val="FFFF00"/>
                </a:solidFill>
              </a:rPr>
              <a:t>оцінки</a:t>
            </a:r>
            <a:r>
              <a:rPr lang="ru-RU" b="1" dirty="0">
                <a:solidFill>
                  <a:srgbClr val="FFFF00"/>
                </a:solidFill>
              </a:rPr>
              <a:t> теплового </a:t>
            </a:r>
            <a:r>
              <a:rPr lang="ru-RU" b="1" dirty="0" err="1">
                <a:solidFill>
                  <a:srgbClr val="FFFF00"/>
                </a:solidFill>
              </a:rPr>
              <a:t>навантаження</a:t>
            </a:r>
            <a:r>
              <a:rPr lang="ru-RU" b="1" dirty="0">
                <a:solidFill>
                  <a:srgbClr val="FFFF00"/>
                </a:solidFill>
              </a:rPr>
              <a:t>;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3)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засновані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на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оцінці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теплового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обміну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між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тілом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людини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і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навколишнім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середовищем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з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урахуванням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фізичних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принципів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тепловіддачі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092" y="5157416"/>
            <a:ext cx="3939815" cy="170058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1292836787_E6E0E1EAE020EDE02020EBE8F1F2EAE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11341" y="0"/>
            <a:ext cx="56621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800" dirty="0" smtClean="0"/>
              <a:t>ДЯКУЮ ЗА УВАГУ!</a:t>
            </a:r>
            <a:endParaRPr lang="ru-RU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706</TotalTime>
  <Words>3425</Words>
  <Application>Microsoft Office PowerPoint</Application>
  <PresentationFormat>Экран (4:3)</PresentationFormat>
  <Paragraphs>96</Paragraphs>
  <Slides>45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0" baseType="lpstr">
      <vt:lpstr>Calibri</vt:lpstr>
      <vt:lpstr>Century Gothic</vt:lpstr>
      <vt:lpstr>Trebuchet MS</vt:lpstr>
      <vt:lpstr>Wingdings 2</vt:lpstr>
      <vt:lpstr>Цитаты</vt:lpstr>
      <vt:lpstr>Гігієнічне значення сонячної радіації, клімату, погоди. Акліматизація, профілактика метеотропних реакцій.</vt:lpstr>
      <vt:lpstr>Гігієнічне значення сонячної радіації </vt:lpstr>
      <vt:lpstr>Історія вивчення</vt:lpstr>
      <vt:lpstr>Презентация PowerPoint</vt:lpstr>
      <vt:lpstr>Гігієнічне значення сонячної радіації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Біологічна дія сонячної радіації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Клімат і погода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 рівнем середньорічної температури повітря земну кулю поділяють на сім кліматичних поясів, розташованих паралельно екватору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Гігієнічні проблеми акліматизації людини </vt:lpstr>
      <vt:lpstr>Презентация PowerPoint</vt:lpstr>
      <vt:lpstr>Презентация PowerPoint</vt:lpstr>
      <vt:lpstr>Комплексні показники теплового стану навколишнього середовища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Света</cp:lastModifiedBy>
  <cp:revision>80</cp:revision>
  <dcterms:created xsi:type="dcterms:W3CDTF">2016-09-13T15:12:01Z</dcterms:created>
  <dcterms:modified xsi:type="dcterms:W3CDTF">2021-03-07T13:42:59Z</dcterms:modified>
</cp:coreProperties>
</file>