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 snapToGrid="0">
      <p:cViewPr varScale="1">
        <p:scale>
          <a:sx n="66" d="100"/>
          <a:sy n="66" d="100"/>
        </p:scale>
        <p:origin x="6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99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409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31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333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6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608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892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210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683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06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6320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339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5231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86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439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198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89FCD-3D5A-4FED-9A5E-52DEAB0C1B6B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E425E30-DF2D-41DE-B00B-1CB88AF62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25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7023" y="154005"/>
            <a:ext cx="11061853" cy="98177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ОДЕССКИЙ НАЦИОНАЛЬНЫЙ МЕДИЦИНСКИЙ УНИВЕРСИТЕТ</a:t>
            </a:r>
            <a:br>
              <a:rPr lang="ru-RU" sz="2800" b="1" dirty="0" smtClean="0"/>
            </a:br>
            <a:r>
              <a:rPr lang="ru-RU" sz="2800" b="1" dirty="0" smtClean="0"/>
              <a:t>КАФЕДРА ГИГИЕНЫ И МЕДИЦИНСКОЙ ЭКОЛОГИИ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6670" y="1135782"/>
            <a:ext cx="9858692" cy="4392496"/>
          </a:xfrm>
        </p:spPr>
        <p:txBody>
          <a:bodyPr>
            <a:normAutofit/>
          </a:bodyPr>
          <a:lstStyle/>
          <a:p>
            <a:pPr algn="ctr"/>
            <a:r>
              <a:rPr lang="ru-RU" sz="6600" b="1" u="sng" dirty="0" smtClean="0"/>
              <a:t>Лекция:</a:t>
            </a:r>
          </a:p>
          <a:p>
            <a:pPr algn="ctr"/>
            <a:r>
              <a:rPr lang="ru-RU" sz="3200" b="1" i="1" dirty="0" smtClean="0"/>
              <a:t>ЗДОРОВЫЙ ОБРАЗ ЖИЗНИ, БИОЭТИЧЕСКИЕ АСПЕКТЫ ЛИЧНОЙ ГИГИЕНЫ</a:t>
            </a:r>
            <a:endParaRPr lang="ru-RU" sz="32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949" y="3410712"/>
            <a:ext cx="4572000" cy="344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26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7815" y="269507"/>
            <a:ext cx="9136797" cy="6497053"/>
          </a:xfrm>
        </p:spPr>
        <p:txBody>
          <a:bodyPr>
            <a:normAutofit/>
          </a:bodyPr>
          <a:lstStyle/>
          <a:p>
            <a:r>
              <a:rPr lang="ru-RU" b="1" dirty="0"/>
              <a:t>Здоровый образ жизни(ЗОЖ) </a:t>
            </a:r>
            <a:r>
              <a:rPr lang="ru-RU" dirty="0"/>
              <a:t>- образ жизни отдельного человека с </a:t>
            </a:r>
            <a:r>
              <a:rPr lang="ru-RU" dirty="0" err="1"/>
              <a:t>цельюпрофилактики</a:t>
            </a:r>
            <a:r>
              <a:rPr lang="ru-RU" dirty="0"/>
              <a:t> болезней и укрепления здоровья.</a:t>
            </a:r>
          </a:p>
          <a:p>
            <a:endParaRPr lang="ru-RU" dirty="0"/>
          </a:p>
          <a:p>
            <a:r>
              <a:rPr lang="ru-RU" b="1" dirty="0"/>
              <a:t>Образ жизни </a:t>
            </a:r>
            <a:r>
              <a:rPr lang="ru-RU" dirty="0"/>
              <a:t>— определенный тип жизнедеятельности людей, включающий в себя совокупность различных видов деятельности, поведение людей в повседневной жизни. Образ жизни фиксирует также особенности общения, склад мышления людей, определяющий их поведение. Образ жизни формируется под действием социально-экономических, культурных и природных условий, но не сводится к сумме или совокупности тех или иных обстоятельств. Он выступает целостной структурой, включающей как объективные аспекты (способы совместной деятельности, общественная связь людей, определяющие характер их общения и поведения), так и субъективные (цели общения, интересы и мотивы деятельности, ценностные ориентации).</a:t>
            </a:r>
          </a:p>
          <a:p>
            <a:endParaRPr lang="ru-RU" dirty="0"/>
          </a:p>
          <a:p>
            <a:r>
              <a:rPr lang="ru-RU" b="1" dirty="0" smtClean="0"/>
              <a:t>Условия </a:t>
            </a:r>
            <a:r>
              <a:rPr lang="ru-RU" b="1" dirty="0"/>
              <a:t>жизни </a:t>
            </a:r>
            <a:r>
              <a:rPr lang="ru-RU" dirty="0"/>
              <a:t>— все опосредующие и обусловливающие образ жизни факторы (материальные, природные, социальные, политические, духовно-нравственные, культурные). Уровень жизни определяется обеспеченностью жильем, медицинской помощью, продолжительностью рабочего и свободного времени, структурой доходов.</a:t>
            </a:r>
          </a:p>
        </p:txBody>
      </p:sp>
    </p:spTree>
    <p:extLst>
      <p:ext uri="{BB962C8B-B14F-4D97-AF65-F5344CB8AC3E}">
        <p14:creationId xmlns:p14="http://schemas.microsoft.com/office/powerpoint/2010/main" val="771077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2568" y="298383"/>
            <a:ext cx="9002044" cy="6487428"/>
          </a:xfrm>
        </p:spPr>
        <p:txBody>
          <a:bodyPr>
            <a:normAutofit lnSpcReduction="10000"/>
          </a:bodyPr>
          <a:lstStyle/>
          <a:p>
            <a:r>
              <a:rPr lang="ru-RU" b="1" i="1" dirty="0"/>
              <a:t>Качество </a:t>
            </a:r>
            <a:r>
              <a:rPr lang="ru-RU" b="1" i="1" dirty="0" smtClean="0"/>
              <a:t>жизни </a:t>
            </a:r>
            <a:r>
              <a:rPr lang="ru-RU" dirty="0" smtClean="0"/>
              <a:t>в </a:t>
            </a:r>
            <a:r>
              <a:rPr lang="ru-RU" dirty="0"/>
              <a:t>социально-медицинских исследованиях — качество тех условий, в которых осуществляется повседневная жизнедеятельность людей (качество жилищных условий, питания, образования, уровня комфорта). С </a:t>
            </a:r>
            <a:r>
              <a:rPr lang="ru-RU" dirty="0" err="1"/>
              <a:t>валеологической</a:t>
            </a:r>
            <a:r>
              <a:rPr lang="ru-RU" dirty="0"/>
              <a:t> точки зрения, качество жизни следует рассматривать не просто как характеристику условий жизни, а как их соответствие запросам человека, степень удовлетворенности условиями жизнедеятельности. В этом случае одни и те же параметры условий жизни для разных людей будут разниться в зависимости от их личных приоритетов, собственной системы ценностей. Уклад жизни — порядок, регламент труда, быта, общественной жизни, в рамках которых проходит жизнедеятельность людей.</a:t>
            </a:r>
          </a:p>
          <a:p>
            <a:endParaRPr lang="ru-RU" dirty="0"/>
          </a:p>
          <a:p>
            <a:r>
              <a:rPr lang="ru-RU" b="1" i="1" dirty="0"/>
              <a:t>Стиль жизни </a:t>
            </a:r>
            <a:r>
              <a:rPr lang="ru-RU" dirty="0"/>
              <a:t>— индивидуальные особенности поведения, общения, склада мышления человека. Стиль жизни, с точки зрения </a:t>
            </a:r>
            <a:r>
              <a:rPr lang="ru-RU" dirty="0" err="1"/>
              <a:t>валеологии</a:t>
            </a:r>
            <a:r>
              <a:rPr lang="ru-RU" dirty="0"/>
              <a:t>, является наиболее значимой характеристикой образа жизни, так как он затрагивает уже не условия жизнедеятельности, а саму жизнедеятельность человека и в наибольшей степени определяет его здоровье. Эта характеристика персонифицирована и определяется историческими, национальными традициями, полученным образованием и личными наклонностями. У каждого человека при равных для социальной группы уровне и укладе жизни существует индивидуальный способ удовлетворения своих потребностей, способствующий или препятствующий сохранению здоровья.</a:t>
            </a:r>
          </a:p>
        </p:txBody>
      </p:sp>
    </p:spTree>
    <p:extLst>
      <p:ext uri="{BB962C8B-B14F-4D97-AF65-F5344CB8AC3E}">
        <p14:creationId xmlns:p14="http://schemas.microsoft.com/office/powerpoint/2010/main" val="363472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5192" y="192505"/>
            <a:ext cx="9069420" cy="6665495"/>
          </a:xfrm>
        </p:spPr>
        <p:txBody>
          <a:bodyPr>
            <a:normAutofit/>
          </a:bodyPr>
          <a:lstStyle/>
          <a:p>
            <a:r>
              <a:rPr lang="ru-RU" b="1" dirty="0"/>
              <a:t>Здоровый образ жизни (</a:t>
            </a:r>
            <a:r>
              <a:rPr lang="ru-RU" b="1" dirty="0" smtClean="0"/>
              <a:t>ЗОЖ) </a:t>
            </a:r>
            <a:r>
              <a:rPr lang="ru-RU" dirty="0" smtClean="0"/>
              <a:t>относится</a:t>
            </a:r>
            <a:r>
              <a:rPr lang="ru-RU" b="1" dirty="0" smtClean="0"/>
              <a:t> </a:t>
            </a:r>
            <a:r>
              <a:rPr lang="ru-RU" dirty="0"/>
              <a:t>к понятиям, о которых у каждого человека есть </a:t>
            </a:r>
            <a:r>
              <a:rPr lang="ru-RU" dirty="0" smtClean="0"/>
              <a:t>собственное </a:t>
            </a:r>
            <a:r>
              <a:rPr lang="ru-RU" dirty="0"/>
              <a:t>представление, с обыденной точки зрения.</a:t>
            </a:r>
          </a:p>
          <a:p>
            <a:endParaRPr lang="ru-RU" dirty="0"/>
          </a:p>
          <a:p>
            <a:r>
              <a:rPr lang="ru-RU" b="1" i="1" dirty="0"/>
              <a:t>Основные социальные принципы ЗОЖ </a:t>
            </a:r>
            <a:r>
              <a:rPr lang="ru-RU" dirty="0"/>
              <a:t>— образ жизни должен быть эстетичным, нравственным и волевым</a:t>
            </a:r>
            <a:r>
              <a:rPr lang="ru-RU" dirty="0" smtClean="0"/>
              <a:t>. Биологические </a:t>
            </a:r>
            <a:r>
              <a:rPr lang="ru-RU" dirty="0"/>
              <a:t>принципы здорового образа жизни — образ жизни должен быть возрастным, обеспеченным энергетически, укрепляющим здоровье и ритмичным.</a:t>
            </a:r>
          </a:p>
          <a:p>
            <a:endParaRPr lang="ru-RU" dirty="0"/>
          </a:p>
          <a:p>
            <a:r>
              <a:rPr lang="ru-RU" dirty="0" smtClean="0"/>
              <a:t>Помимо </a:t>
            </a:r>
            <a:r>
              <a:rPr lang="ru-RU" dirty="0"/>
              <a:t>здорового образа жизни можно выделить также правильный и вынужденный образ жизни, как характеристики образа жизни человека с ограничениями в здоровье</a:t>
            </a:r>
            <a:r>
              <a:rPr lang="ru-RU" dirty="0" smtClean="0"/>
              <a:t>. Уровень </a:t>
            </a:r>
            <a:r>
              <a:rPr lang="ru-RU" dirty="0"/>
              <a:t>жизни - это в первую очередь экономическая категория, представляющая степень удовлетворения материальных, духовных и культурных потребностей человека. Под качеством жизни понимают степень комфорта в удовлетворении человеческих потребностей (преимущественно социальная категория). Стиль жизни характеризует поведенческие особенности жизни человека, то есть определенный стандарт, под который подстраивается психология и психофизиология личности (социально-психологическая категория).</a:t>
            </a:r>
          </a:p>
        </p:txBody>
      </p:sp>
    </p:spTree>
    <p:extLst>
      <p:ext uri="{BB962C8B-B14F-4D97-AF65-F5344CB8AC3E}">
        <p14:creationId xmlns:p14="http://schemas.microsoft.com/office/powerpoint/2010/main" val="1791789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7815" y="202130"/>
            <a:ext cx="9050170" cy="637323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Здоровье человека будет в первую очередь зависеть от стиля жизни, который в большей степени носит персонифицированный характер и определяется историческими и национальными традициями (менталитете) и личностными наклонностями (образ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r>
              <a:rPr lang="ru-RU" b="1" i="1" dirty="0"/>
              <a:t>Гигиенические принципы здорового образа жизни и пути их применения</a:t>
            </a:r>
            <a:r>
              <a:rPr lang="ru-RU" dirty="0"/>
              <a:t>: уменьшение интенсивности воздействия вредных факторов, адаптация организма к неблагоприятным воздействиям, коррекция функциональных резервов организма.</a:t>
            </a:r>
          </a:p>
          <a:p>
            <a:endParaRPr lang="ru-RU" dirty="0"/>
          </a:p>
          <a:p>
            <a:r>
              <a:rPr lang="ru-RU" dirty="0"/>
              <a:t>Основами здорового образа жизни является личная и общественная гигиена и, несомненно, врачебный контроль.</a:t>
            </a:r>
          </a:p>
          <a:p>
            <a:endParaRPr lang="ru-RU" dirty="0"/>
          </a:p>
          <a:p>
            <a:r>
              <a:rPr lang="ru-RU" dirty="0"/>
              <a:t>гигиенические правила образа </a:t>
            </a:r>
            <a:r>
              <a:rPr lang="ru-RU" dirty="0" smtClean="0"/>
              <a:t>жизни: </a:t>
            </a:r>
            <a:r>
              <a:rPr lang="ru-RU" dirty="0"/>
              <a:t>правильное чередование умственного и физического труда, занятия физкультурой, регулярные приемы полноценной пищи, чередование труда и активного отдыха, полноценный сон.</a:t>
            </a:r>
          </a:p>
          <a:p>
            <a:endParaRPr lang="ru-RU" dirty="0"/>
          </a:p>
          <a:p>
            <a:r>
              <a:rPr lang="ru-RU" dirty="0"/>
              <a:t>К личной гигиене относятся гигиенические требования к уходу за телом и полостью рта, отказ от вредных привычек, разрушающих здоровье и тренированность</a:t>
            </a:r>
          </a:p>
        </p:txBody>
      </p:sp>
    </p:spTree>
    <p:extLst>
      <p:ext uri="{BB962C8B-B14F-4D97-AF65-F5344CB8AC3E}">
        <p14:creationId xmlns:p14="http://schemas.microsoft.com/office/powerpoint/2010/main" val="2257594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3555" y="0"/>
            <a:ext cx="9541058" cy="68580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уменьшение интенсивности воздействия вредных факторов</a:t>
            </a:r>
          </a:p>
          <a:p>
            <a:endParaRPr lang="ru-RU" b="1" dirty="0"/>
          </a:p>
          <a:p>
            <a:r>
              <a:rPr lang="ru-RU" dirty="0"/>
              <a:t>нормирование факторов воздействия среды на организм</a:t>
            </a:r>
          </a:p>
          <a:p>
            <a:endParaRPr lang="ru-RU" dirty="0"/>
          </a:p>
          <a:p>
            <a:r>
              <a:rPr lang="ru-RU" dirty="0"/>
              <a:t>индивидуальная защита</a:t>
            </a:r>
          </a:p>
          <a:p>
            <a:endParaRPr lang="ru-RU" dirty="0"/>
          </a:p>
          <a:p>
            <a:r>
              <a:rPr lang="ru-RU" b="1" dirty="0"/>
              <a:t>адаптация организма к неблагоприятным воздействиям</a:t>
            </a:r>
            <a:r>
              <a:rPr lang="ru-RU" dirty="0"/>
              <a:t>,</a:t>
            </a:r>
          </a:p>
          <a:p>
            <a:endParaRPr lang="ru-RU" dirty="0"/>
          </a:p>
          <a:p>
            <a:r>
              <a:rPr lang="ru-RU" dirty="0"/>
              <a:t>физическая тренированность</a:t>
            </a:r>
          </a:p>
          <a:p>
            <a:endParaRPr lang="ru-RU" dirty="0"/>
          </a:p>
          <a:p>
            <a:r>
              <a:rPr lang="ru-RU" dirty="0"/>
              <a:t>закаливание</a:t>
            </a:r>
          </a:p>
          <a:p>
            <a:endParaRPr lang="ru-RU" dirty="0"/>
          </a:p>
          <a:p>
            <a:r>
              <a:rPr lang="ru-RU" b="1" dirty="0"/>
              <a:t>коррекция функциональных резервов организма</a:t>
            </a:r>
          </a:p>
          <a:p>
            <a:endParaRPr lang="ru-RU" dirty="0"/>
          </a:p>
          <a:p>
            <a:r>
              <a:rPr lang="ru-RU" dirty="0"/>
              <a:t>санаторно-курортное лечение</a:t>
            </a:r>
          </a:p>
          <a:p>
            <a:endParaRPr lang="ru-RU" dirty="0"/>
          </a:p>
          <a:p>
            <a:r>
              <a:rPr lang="ru-RU" dirty="0"/>
              <a:t>лечебно-профилактическое питание</a:t>
            </a:r>
          </a:p>
          <a:p>
            <a:endParaRPr lang="ru-RU" dirty="0"/>
          </a:p>
          <a:p>
            <a:r>
              <a:rPr lang="ru-RU" dirty="0"/>
              <a:t>рациональный режим труда и отдыха</a:t>
            </a:r>
          </a:p>
        </p:txBody>
      </p:sp>
    </p:spTree>
    <p:extLst>
      <p:ext uri="{BB962C8B-B14F-4D97-AF65-F5344CB8AC3E}">
        <p14:creationId xmlns:p14="http://schemas.microsoft.com/office/powerpoint/2010/main" val="366243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5941" y="298383"/>
            <a:ext cx="9088671" cy="6362299"/>
          </a:xfrm>
        </p:spPr>
        <p:txBody>
          <a:bodyPr>
            <a:normAutofit/>
          </a:bodyPr>
          <a:lstStyle/>
          <a:p>
            <a:r>
              <a:rPr lang="ru-RU" b="1" dirty="0"/>
              <a:t>Личная гигиена </a:t>
            </a:r>
            <a:r>
              <a:rPr lang="ru-RU" dirty="0"/>
              <a:t>– раздел гигиены, изучающий вопросы сохранения и укрепления здоровья путем соблюдения норм и правил гигиены в повседневной жизни.</a:t>
            </a:r>
          </a:p>
          <a:p>
            <a:endParaRPr lang="ru-RU" dirty="0"/>
          </a:p>
          <a:p>
            <a:r>
              <a:rPr lang="ru-RU" dirty="0" smtClean="0"/>
              <a:t>Соблюдение </a:t>
            </a:r>
            <a:r>
              <a:rPr lang="ru-RU" dirty="0"/>
              <a:t>правил личной гигиены является залогом сохранения здоровья. Очень важна первичная профилактика: предупреждение возникновение заболеваний путем разработки и внедрения научно обоснованных принципах труда, быта, отдыха и питания.</a:t>
            </a:r>
          </a:p>
          <a:p>
            <a:endParaRPr lang="ru-RU" dirty="0"/>
          </a:p>
          <a:p>
            <a:r>
              <a:rPr lang="ru-RU" dirty="0"/>
              <a:t>Личная гигиена разработала правила ухода за кожей, слизистой, волосами, полостью рта.</a:t>
            </a:r>
          </a:p>
          <a:p>
            <a:endParaRPr lang="ru-RU" dirty="0"/>
          </a:p>
          <a:p>
            <a:r>
              <a:rPr lang="ru-RU" dirty="0"/>
              <a:t>А также правила по соблюдению чистоты и гигиенического режима в жилье.</a:t>
            </a:r>
          </a:p>
        </p:txBody>
      </p:sp>
    </p:spTree>
    <p:extLst>
      <p:ext uri="{BB962C8B-B14F-4D97-AF65-F5344CB8AC3E}">
        <p14:creationId xmlns:p14="http://schemas.microsoft.com/office/powerpoint/2010/main" val="241945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1819" y="154005"/>
            <a:ext cx="8982794" cy="6631806"/>
          </a:xfrm>
        </p:spPr>
        <p:txBody>
          <a:bodyPr>
            <a:normAutofit/>
          </a:bodyPr>
          <a:lstStyle/>
          <a:p>
            <a:r>
              <a:rPr lang="ru-RU" dirty="0"/>
              <a:t>В последнее время с развитием прогресса резко снизилась физическая активность людей. Гиподинамия вносит существенный вклад в развитие ССЗ. ЛГ предусматривает различные виды физической деятельности. Большое значение имеет закаливание (научно обоснованное пользование водой, солнцем и воздухом, для профилактики заболеваний ( прежде всего простудных). ЛГ включает в себя рациональное питание и правильный режим труда и отдыха и сна. ЛГ разрабатывает гигиенические требования к материалам из которых изготавливают предметы быта. К бытовой технике. Традиционный раздел ЛГ – гигиена одежды и обуви. А также психогигиена – только начинает разрабатывать и приобретать самостоятельность.</a:t>
            </a:r>
          </a:p>
          <a:p>
            <a:endParaRPr lang="ru-RU" dirty="0"/>
          </a:p>
          <a:p>
            <a:r>
              <a:rPr lang="ru-RU" dirty="0"/>
              <a:t>Профилактика заболеваний кожи. Тут стоит рассказать о функции кожи как органа. </a:t>
            </a:r>
            <a:r>
              <a:rPr lang="ru-RU" dirty="0" smtClean="0"/>
              <a:t>Нужно сохранять </a:t>
            </a:r>
            <a:r>
              <a:rPr lang="ru-RU" dirty="0"/>
              <a:t>ее водный и минерально-витаминный состав. Для этого используют различные крема на основе жиров, которые делают кожу мягкой и эластичной, облегчая проникновение в нее некоторых </a:t>
            </a:r>
            <a:r>
              <a:rPr lang="ru-RU" dirty="0" smtClean="0"/>
              <a:t>ЛС.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5417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8189" y="134754"/>
            <a:ext cx="9146423" cy="6723246"/>
          </a:xfrm>
        </p:spPr>
        <p:txBody>
          <a:bodyPr>
            <a:normAutofit/>
          </a:bodyPr>
          <a:lstStyle/>
          <a:p>
            <a:r>
              <a:rPr lang="ru-RU" dirty="0"/>
              <a:t>Гигиенические требования к одежде и обуви. Есть несколько типов одежды: бытовая, .детская, профессиональная, спортивная, военная, больничная.</a:t>
            </a:r>
          </a:p>
          <a:p>
            <a:endParaRPr lang="ru-RU" dirty="0"/>
          </a:p>
          <a:p>
            <a:r>
              <a:rPr lang="ru-RU" dirty="0" smtClean="0"/>
              <a:t>Независимо </a:t>
            </a:r>
            <a:r>
              <a:rPr lang="ru-RU" dirty="0"/>
              <a:t>от типа, назначения, покроя и формы одежда должна соответствовать погодным условиям, состоянию организма и выполняемой работе, весить не более 10% массы тела человека, иметь не затрудняющий кровообращение покрой, не стесняющий дыхания и движений и не вызывающий смещения внутренних органов, легко очищаться от пыли и загрязнений, быть прочной.</a:t>
            </a:r>
          </a:p>
          <a:p>
            <a:endParaRPr lang="ru-RU" dirty="0"/>
          </a:p>
          <a:p>
            <a:r>
              <a:rPr lang="ru-RU" dirty="0"/>
              <a:t>Ткани должны обладать теплопроводностью соответственно климатическим условиям, быть мягкими, эластичными и вместе с тем прочными, не изменяя своих гигиенических свойств в процессе носки.</a:t>
            </a:r>
          </a:p>
          <a:p>
            <a:endParaRPr lang="ru-RU" dirty="0"/>
          </a:p>
          <a:p>
            <a:r>
              <a:rPr lang="ru-RU" dirty="0"/>
              <a:t>Гигиенические требования к обуви заключаются в защите ног от механических воздействий, ударов и неровностей почвы, от холода и промокания. Обувь не должна способствовать перегреванию и сильному потению ног, нарушать их функцию, стеснять свободу движений. Обувь должна быть мягкой, легкой, удобной в носке, соответствовать погоде и условиям труда.</a:t>
            </a:r>
          </a:p>
        </p:txBody>
      </p:sp>
    </p:spTree>
    <p:extLst>
      <p:ext uri="{BB962C8B-B14F-4D97-AF65-F5344CB8AC3E}">
        <p14:creationId xmlns:p14="http://schemas.microsoft.com/office/powerpoint/2010/main" val="2599885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5566" y="0"/>
            <a:ext cx="9766434" cy="1029903"/>
          </a:xfrm>
        </p:spPr>
        <p:txBody>
          <a:bodyPr>
            <a:normAutofit fontScale="90000"/>
          </a:bodyPr>
          <a:lstStyle/>
          <a:p>
            <a:r>
              <a:rPr lang="ru-RU" dirty="0"/>
              <a:t> Закаливания организма. Основные принципы, средства и способы закаливания.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4185" y="1106905"/>
            <a:ext cx="9213792" cy="5659655"/>
          </a:xfrm>
        </p:spPr>
        <p:txBody>
          <a:bodyPr>
            <a:normAutofit/>
          </a:bodyPr>
          <a:lstStyle/>
          <a:p>
            <a:r>
              <a:rPr lang="ru-RU" dirty="0"/>
              <a:t>Под закаливанием можно понимать различные мероприятия, связанные с рациональным использованием естественных сил природы для повышения сопротивляемости организма вредным влияние различных </a:t>
            </a:r>
            <a:r>
              <a:rPr lang="ru-RU" dirty="0" err="1"/>
              <a:t>метерологических</a:t>
            </a:r>
            <a:r>
              <a:rPr lang="ru-RU" dirty="0"/>
              <a:t> факторов. Особенно велика роль закаливания в профилактике простудных заболеваний. В 2-4 раза снижают их число закаливающие процедуры, а в отдельных случаях помогают вовсе избавиться от простуд.</a:t>
            </a:r>
          </a:p>
          <a:p>
            <a:endParaRPr lang="ru-RU" dirty="0"/>
          </a:p>
          <a:p>
            <a:r>
              <a:rPr lang="ru-RU" dirty="0"/>
              <a:t>Принципы закаливания: Необходимость психического настроя на закаливание, заинтересованность в нём. Это саамы важный принцип. Принцип системности требует ежедневного выполнения закаливающих процедур. Другое обязательное условие правильного закаливания - постепенное и последовательное увеличение дозировок процедур.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681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801" y="0"/>
            <a:ext cx="10128199" cy="1029903"/>
          </a:xfrm>
        </p:spPr>
        <p:txBody>
          <a:bodyPr>
            <a:normAutofit fontScale="90000"/>
          </a:bodyPr>
          <a:lstStyle/>
          <a:p>
            <a:r>
              <a:rPr lang="ru-RU" dirty="0"/>
              <a:t> Закаливания организма. Основные принципы, средства и способы закаливания.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4185" y="1328286"/>
            <a:ext cx="9213792" cy="5438274"/>
          </a:xfrm>
        </p:spPr>
        <p:txBody>
          <a:bodyPr>
            <a:normAutofit/>
          </a:bodyPr>
          <a:lstStyle/>
          <a:p>
            <a:r>
              <a:rPr lang="ru-RU" dirty="0" smtClean="0"/>
              <a:t>Необходимо </a:t>
            </a:r>
            <a:r>
              <a:rPr lang="ru-RU" dirty="0"/>
              <a:t>учитывать индивидуальные особенности человека. Устойчивость организма к неблагоприятным внешним условиям в значительной мере повышается благодаря сочетанию общих и местных процедур. Эффект закаливания намного повышается, если его проводить в активном режиме, т.е. если выполнять в время процедур какую-нибудь физическую работу.</a:t>
            </a:r>
          </a:p>
          <a:p>
            <a:endParaRPr lang="ru-RU" dirty="0"/>
          </a:p>
          <a:p>
            <a:r>
              <a:rPr lang="ru-RU" dirty="0"/>
              <a:t>Разнообразие средств и форм процедур обеспечивает всестороннее закаливание.</a:t>
            </a:r>
          </a:p>
          <a:p>
            <a:endParaRPr lang="ru-RU" dirty="0"/>
          </a:p>
          <a:p>
            <a:r>
              <a:rPr lang="ru-RU" dirty="0"/>
              <a:t>Очень важным принципом закаливания является самоконтроль.</a:t>
            </a:r>
          </a:p>
        </p:txBody>
      </p:sp>
    </p:spTree>
    <p:extLst>
      <p:ext uri="{BB962C8B-B14F-4D97-AF65-F5344CB8AC3E}">
        <p14:creationId xmlns:p14="http://schemas.microsoft.com/office/powerpoint/2010/main" val="2549681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8564" y="67377"/>
            <a:ext cx="9156048" cy="6872438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Закаливание воздухом</a:t>
            </a:r>
          </a:p>
          <a:p>
            <a:endParaRPr lang="ru-RU" dirty="0"/>
          </a:p>
          <a:p>
            <a:r>
              <a:rPr lang="ru-RU" dirty="0" smtClean="0"/>
              <a:t>Воздушные </a:t>
            </a:r>
            <a:r>
              <a:rPr lang="ru-RU" dirty="0"/>
              <a:t>процедуры - самая лёгкая форма закаливания. Но зато они действуют на организм с момента рождения человека и практически всю жизнь. Свежий воздух - основа закаливания. Воздушные ванны благотворно действуют на человека. Благодаря им он становится более уравновешенным, спокойным. Незаметно исчезает повышенная возбудимость, улучшается сон, появляются бодрость и жизнерадостное настроение. Положительно влияют воздушные ванны на сердечно-сосудистую систему.</a:t>
            </a:r>
          </a:p>
          <a:p>
            <a:endParaRPr lang="ru-RU" dirty="0"/>
          </a:p>
          <a:p>
            <a:r>
              <a:rPr lang="ru-RU" b="1" i="1" dirty="0"/>
              <a:t>Закаливание солнцем</a:t>
            </a:r>
          </a:p>
          <a:p>
            <a:endParaRPr lang="ru-RU" dirty="0"/>
          </a:p>
          <a:p>
            <a:r>
              <a:rPr lang="ru-RU" dirty="0"/>
              <a:t>Солнечные ванны с целью закаливания следует принимать очень осторожно, иначе вместо пользы они принесут вред (ожоги, тепловой и солнечный удары). Принимать солнечные ванны лучше всего утром, когда воздух особенно чист и ещё не слишком жарко, а также ближе к вечеру, когда солнце клонится к закату. Лучшее время для загара: в средней полосе - 9-13 и 16-18 часов; на юге - 8-11 и 17-19 часов. Первые солнечные ванны надо принимать при температуре воздуха не ниже 18. Продолжительность их не должна превышать 5 минут (далее прибавлять по 3-5 минут, постепенно доводя до часа). Воздушных ванн время приема солнечных ванн нельзя спать! Голова должна быть прикрыта чем-то вроде панамы, а глаза темными очками. Если загорающему нет ещё 11 лет, то загорать он может только под «кружевной тканью» деревьев по 2-3 минуты с перерывом через каждые 10 минут.</a:t>
            </a:r>
          </a:p>
        </p:txBody>
      </p:sp>
    </p:spTree>
    <p:extLst>
      <p:ext uri="{BB962C8B-B14F-4D97-AF65-F5344CB8AC3E}">
        <p14:creationId xmlns:p14="http://schemas.microsoft.com/office/powerpoint/2010/main" val="422148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7815" y="144379"/>
            <a:ext cx="9136797" cy="6622181"/>
          </a:xfrm>
        </p:spPr>
        <p:txBody>
          <a:bodyPr>
            <a:normAutofit/>
          </a:bodyPr>
          <a:lstStyle/>
          <a:p>
            <a:r>
              <a:rPr lang="ru-RU" b="1" i="1" dirty="0"/>
              <a:t>Закаливание водой</a:t>
            </a:r>
          </a:p>
          <a:p>
            <a:endParaRPr lang="ru-RU" dirty="0"/>
          </a:p>
          <a:p>
            <a:r>
              <a:rPr lang="ru-RU" dirty="0" smtClean="0"/>
              <a:t>Водные </a:t>
            </a:r>
            <a:r>
              <a:rPr lang="ru-RU" dirty="0"/>
              <a:t>процедуры по свой температуры подразделяются на горячие - выше 40°С , тёплые - 36-40°С, безразличные - 34-35°С, прохладные - 20-33°С и холодные - ниже 20°С. Умело варьируя температурой воды, можно легко соблюдать точность дозировки сеансов закаливания. Различают </a:t>
            </a:r>
            <a:r>
              <a:rPr lang="ru-RU" b="1" i="1" dirty="0"/>
              <a:t>три фазы реакции организма на действие пониженной температуры воды.</a:t>
            </a:r>
            <a:r>
              <a:rPr lang="ru-RU" dirty="0"/>
              <a:t> </a:t>
            </a:r>
            <a:r>
              <a:rPr lang="ru-RU" b="1" dirty="0"/>
              <a:t>Первая</a:t>
            </a:r>
            <a:r>
              <a:rPr lang="ru-RU" dirty="0"/>
              <a:t> - повышенный спазм сосудов кожи, при более глубоком охлаждении - и подкожно-жировой клетчатки.</a:t>
            </a:r>
          </a:p>
          <a:p>
            <a:endParaRPr lang="ru-RU" dirty="0"/>
          </a:p>
          <a:p>
            <a:r>
              <a:rPr lang="ru-RU" b="1" dirty="0"/>
              <a:t>Вторая фаза </a:t>
            </a:r>
            <a:r>
              <a:rPr lang="ru-RU" dirty="0"/>
              <a:t>- в связи с адаптацией к низкой температуре воды происходит </a:t>
            </a:r>
            <a:r>
              <a:rPr lang="ru-RU" dirty="0" err="1"/>
              <a:t>вазодилатация</a:t>
            </a:r>
            <a:r>
              <a:rPr lang="ru-RU" dirty="0"/>
              <a:t>, кожа становится красной, снижается артериальное давление, активируются тучные клетки и лейкоциты сосудистых депо кожи и подкожной клетчатки с высвобождением биологически активных веществ, в том числе с </a:t>
            </a:r>
            <a:r>
              <a:rPr lang="ru-RU" dirty="0" err="1"/>
              <a:t>интерфероноподобными</a:t>
            </a:r>
            <a:r>
              <a:rPr lang="ru-RU" dirty="0"/>
              <a:t> свойствами. Эта фаза характеризуется улучшением самочувствия, увеличением активности.</a:t>
            </a:r>
          </a:p>
          <a:p>
            <a:endParaRPr lang="ru-RU" dirty="0"/>
          </a:p>
          <a:p>
            <a:r>
              <a:rPr lang="ru-RU" b="1" dirty="0"/>
              <a:t>Третья фаза (неблагоприятная)- </a:t>
            </a:r>
            <a:r>
              <a:rPr lang="ru-RU" dirty="0"/>
              <a:t>исчерпываются приспособительные возможности организма, возникает спазм сосудов, кожа приобретает синюшно-бледный оттенок, появляется озноб.</a:t>
            </a:r>
          </a:p>
        </p:txBody>
      </p:sp>
    </p:spTree>
    <p:extLst>
      <p:ext uri="{BB962C8B-B14F-4D97-AF65-F5344CB8AC3E}">
        <p14:creationId xmlns:p14="http://schemas.microsoft.com/office/powerpoint/2010/main" val="2852727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4560" y="134754"/>
            <a:ext cx="9310052" cy="6723246"/>
          </a:xfrm>
        </p:spPr>
        <p:txBody>
          <a:bodyPr>
            <a:normAutofit/>
          </a:bodyPr>
          <a:lstStyle/>
          <a:p>
            <a:r>
              <a:rPr lang="ru-RU" dirty="0"/>
              <a:t>Существует несколько отдельных </a:t>
            </a:r>
            <a:r>
              <a:rPr lang="ru-RU" b="1" i="1" dirty="0"/>
              <a:t>способов закаливания водой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b="1" dirty="0" smtClean="0"/>
              <a:t>Обтирание</a:t>
            </a:r>
            <a:r>
              <a:rPr lang="ru-RU" dirty="0" smtClean="0"/>
              <a:t> </a:t>
            </a:r>
            <a:r>
              <a:rPr lang="ru-RU" dirty="0"/>
              <a:t>- начальный этап закаливания водой. Это самая нежная из всех водных процедур. Его можно применять во всех возрастах, начиная с младенческого. Его проводят полотенцем, губкой или просто рукой, смоченной водой. Обтирание производят последовательно: шея, грудь, спина, затем вытирают их насухо и растирают полотенцем до красноты. После этого обтирают ноги и также растирают их. Вся процедура осуществляется в пределах пяти минут.</a:t>
            </a:r>
          </a:p>
          <a:p>
            <a:endParaRPr lang="ru-RU" dirty="0"/>
          </a:p>
          <a:p>
            <a:r>
              <a:rPr lang="ru-RU" b="1" dirty="0"/>
              <a:t>Обливание</a:t>
            </a:r>
            <a:r>
              <a:rPr lang="ru-RU" dirty="0"/>
              <a:t> - следующий этап закаливания. Оно бывает местное и общее. Местное обливание - обливание ног. Для первых обливаний целесообразно применять воду с температурой около + 30?С, в дальнейшем снижая ее до + 15?С и ниже. После обливания проводится энергичное растирание тела полотенцем. Общее обливание надо начинать с более высокой температуры преимущественно летом, а в осенне-зимний период надо организовать так, чтобы вода охватывала возможно большую поверхность тела, спину, затем грудь и живот, затем правый и левый бок. После окончания - растереть полотенцем. Время под струей 20-40 секунд. Душ действует сильнее, чем простое обливание. Вода из душа оказывает массирующее действие, ощущается как более теплая, чем даже вода при обливании.</a:t>
            </a:r>
          </a:p>
        </p:txBody>
      </p:sp>
    </p:spTree>
    <p:extLst>
      <p:ext uri="{BB962C8B-B14F-4D97-AF65-F5344CB8AC3E}">
        <p14:creationId xmlns:p14="http://schemas.microsoft.com/office/powerpoint/2010/main" val="2342914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5684" y="125128"/>
            <a:ext cx="9338928" cy="673287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При высокой степени закаленности после физических нагрузок, в гигиенических целях, для снятия утомления, вызванного тренировкой или тяжелой физической работой, полезно применять так называемый контрастный душ. Особенность его состоит в том, что попеременно используются теплая и холодная вода с перепадом температуры от 5-7 до 20 °С и более.</a:t>
            </a:r>
          </a:p>
          <a:p>
            <a:endParaRPr lang="ru-RU" dirty="0"/>
          </a:p>
          <a:p>
            <a:r>
              <a:rPr lang="ru-RU" b="1" dirty="0"/>
              <a:t>Закаливание в парной</a:t>
            </a:r>
            <a:r>
              <a:rPr lang="ru-RU" dirty="0"/>
              <a:t>. В результате регулярного посещения бани возрастает сопротивляемость организма к простудным и инфекционным заболеваниям.</a:t>
            </a:r>
          </a:p>
          <a:p>
            <a:endParaRPr lang="ru-RU" dirty="0"/>
          </a:p>
          <a:p>
            <a:r>
              <a:rPr lang="ru-RU" dirty="0"/>
              <a:t>Также существует ещё одна форма закаливания - </a:t>
            </a:r>
            <a:r>
              <a:rPr lang="ru-RU" b="1" dirty="0"/>
              <a:t>горячее обтирание</a:t>
            </a:r>
            <a:r>
              <a:rPr lang="ru-RU" dirty="0"/>
              <a:t>. В отличии от общепринятых способов закаливания, этот способ основывается не на соприкосновении кожи с холодной водой, а на испарении воды с поверхности кожи. Отдача тепла стимулирует повышенную теплопродукцию. Регулярная тренировка делает этот процесс автоматическим: охлаждение кожи даёт мгновенную реакцию выработки организмом дополнительного тепла.</a:t>
            </a:r>
          </a:p>
          <a:p>
            <a:endParaRPr lang="ru-RU" dirty="0"/>
          </a:p>
          <a:p>
            <a:r>
              <a:rPr lang="ru-RU" b="1" dirty="0"/>
              <a:t>Купание в открытых водоемах </a:t>
            </a:r>
            <a:r>
              <a:rPr lang="ru-RU" dirty="0"/>
              <a:t>- один из наиболее эффективных способов закаливания. Температурный режим при этом сочетается с одновременным воздействием на поверхность тела воздуха и солнечных лучей.</a:t>
            </a:r>
          </a:p>
        </p:txBody>
      </p:sp>
    </p:spTree>
    <p:extLst>
      <p:ext uri="{BB962C8B-B14F-4D97-AF65-F5344CB8AC3E}">
        <p14:creationId xmlns:p14="http://schemas.microsoft.com/office/powerpoint/2010/main" val="506630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2312" y="269507"/>
            <a:ext cx="9252299" cy="593878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Закаливание организма -- это формирование и совершенствование функциональных систем, направленных на повышение иммунитета организма, что в конечном итоге приводит к снижению «простудных» заболеваний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sz="2600" b="1" dirty="0"/>
              <a:t>Чем </a:t>
            </a:r>
            <a:r>
              <a:rPr lang="ru-RU" sz="2600" b="1" dirty="0" smtClean="0"/>
              <a:t> </a:t>
            </a:r>
            <a:r>
              <a:rPr lang="ru-RU" sz="2600" b="1" dirty="0"/>
              <a:t>грозит гиподинамия? </a:t>
            </a:r>
            <a:r>
              <a:rPr lang="ru-RU" dirty="0"/>
              <a:t>В результате малоподвижного образа</a:t>
            </a:r>
          </a:p>
          <a:p>
            <a:r>
              <a:rPr lang="ru-RU" dirty="0"/>
              <a:t>жизни ослабляется деятельность сердца, возникают сердечно-сосудистые</a:t>
            </a:r>
          </a:p>
          <a:p>
            <a:r>
              <a:rPr lang="ru-RU" dirty="0"/>
              <a:t>заболевания; нарушается обмен веществ, а в итоге – избыточный вес,</a:t>
            </a:r>
          </a:p>
          <a:p>
            <a:r>
              <a:rPr lang="ru-RU" dirty="0"/>
              <a:t>ожирение, что становится ответным ударом по сердцу; преждевременно</a:t>
            </a:r>
          </a:p>
          <a:p>
            <a:r>
              <a:rPr lang="ru-RU" dirty="0"/>
              <a:t>дряхлеет, дегенерирует мышечная ткань — это уже дистрофия; излишне</a:t>
            </a:r>
          </a:p>
          <a:p>
            <a:r>
              <a:rPr lang="ru-RU" dirty="0"/>
              <a:t>возбуждается и изнашивается центральная нервная система. А все это в</a:t>
            </a:r>
          </a:p>
          <a:p>
            <a:r>
              <a:rPr lang="ru-RU" dirty="0"/>
              <a:t>целом приводит к снижению защитных свойств организма, иммунитета,</a:t>
            </a:r>
          </a:p>
          <a:p>
            <a:r>
              <a:rPr lang="ru-RU" dirty="0"/>
              <a:t>устойчивости к инфекциям и психическому напряжению, к разного рода</a:t>
            </a:r>
          </a:p>
          <a:p>
            <a:r>
              <a:rPr lang="ru-RU" dirty="0"/>
              <a:t>перегрузкам, падает работоспособность и человек преждевременно стареет.</a:t>
            </a:r>
          </a:p>
          <a:p>
            <a:r>
              <a:rPr lang="ru-RU" dirty="0"/>
              <a:t>Развиваются такие болезни, как атеросклероз, гипертония, инфаркт </a:t>
            </a:r>
            <a:r>
              <a:rPr lang="ru-RU" dirty="0" smtClean="0"/>
              <a:t>миокарда, сахарный </a:t>
            </a:r>
            <a:r>
              <a:rPr lang="ru-RU" dirty="0"/>
              <a:t>диабет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0372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6317" y="192505"/>
            <a:ext cx="9098296" cy="6525929"/>
          </a:xfrm>
        </p:spPr>
        <p:txBody>
          <a:bodyPr>
            <a:normAutofit/>
          </a:bodyPr>
          <a:lstStyle/>
          <a:p>
            <a:r>
              <a:rPr lang="ru-RU" dirty="0" smtClean="0"/>
              <a:t>Малоподвижный образ жизни и нерациональное питание могут приводить к возникновению такого понятия как </a:t>
            </a:r>
            <a:r>
              <a:rPr lang="ru-RU" b="1" dirty="0" smtClean="0"/>
              <a:t>«метаболический синдром»</a:t>
            </a:r>
          </a:p>
          <a:p>
            <a:endParaRPr lang="ru-RU" b="1" dirty="0"/>
          </a:p>
          <a:p>
            <a:r>
              <a:rPr lang="ru-RU" b="1" dirty="0"/>
              <a:t>Метаболический синдром (МС, синдром Х) – комплекс метаболических, гормональных и клинических нарушений, имеющих в основе </a:t>
            </a:r>
            <a:r>
              <a:rPr lang="ru-RU" b="1" dirty="0" err="1"/>
              <a:t>инсулинорезистентность</a:t>
            </a:r>
            <a:r>
              <a:rPr lang="ru-RU" b="1" dirty="0"/>
              <a:t> и компенсаторную </a:t>
            </a:r>
            <a:r>
              <a:rPr lang="ru-RU" b="1" dirty="0" err="1"/>
              <a:t>гиперинсулинемию</a:t>
            </a:r>
            <a:r>
              <a:rPr lang="ru-RU" b="1" dirty="0"/>
              <a:t> и являющихся модифицируемыми факторами повышенного риска развития ИБС и ее осложнений, а также сахарного диабета 2 типа.</a:t>
            </a:r>
          </a:p>
          <a:p>
            <a:endParaRPr lang="ru-RU" b="1" dirty="0"/>
          </a:p>
          <a:p>
            <a:r>
              <a:rPr lang="ru-RU" b="1" dirty="0"/>
              <a:t>Клиническое значение метаболического синдрома: при его наличии повышенный риск развития сахарного диабета, сердечно-сосудистых заболеваний, инсульта, сердечно-сосудистой и общей смертности.</a:t>
            </a:r>
          </a:p>
        </p:txBody>
      </p:sp>
    </p:spTree>
    <p:extLst>
      <p:ext uri="{BB962C8B-B14F-4D97-AF65-F5344CB8AC3E}">
        <p14:creationId xmlns:p14="http://schemas.microsoft.com/office/powerpoint/2010/main" val="3620188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8565" y="0"/>
            <a:ext cx="8911687" cy="1280890"/>
          </a:xfrm>
        </p:spPr>
        <p:txBody>
          <a:bodyPr/>
          <a:lstStyle/>
          <a:p>
            <a:r>
              <a:rPr lang="ru-RU" dirty="0"/>
              <a:t>Основные клинические проявления метаболического синдрома: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8565" y="1203159"/>
            <a:ext cx="9156048" cy="5467148"/>
          </a:xfrm>
        </p:spPr>
        <p:txBody>
          <a:bodyPr>
            <a:normAutofit/>
          </a:bodyPr>
          <a:lstStyle/>
          <a:p>
            <a:r>
              <a:rPr lang="ru-RU" dirty="0"/>
              <a:t>а) </a:t>
            </a:r>
            <a:r>
              <a:rPr lang="ru-RU" b="1" dirty="0"/>
              <a:t>висцеральное абдоминальное ожирение</a:t>
            </a:r>
          </a:p>
          <a:p>
            <a:pPr marL="0" indent="0">
              <a:buNone/>
            </a:pPr>
            <a:r>
              <a:rPr lang="ru-RU" dirty="0" smtClean="0"/>
              <a:t>   б</a:t>
            </a:r>
            <a:r>
              <a:rPr lang="ru-RU" dirty="0"/>
              <a:t>) </a:t>
            </a:r>
            <a:r>
              <a:rPr lang="ru-RU" b="1" dirty="0" err="1"/>
              <a:t>инсулинорезистентность</a:t>
            </a:r>
            <a:r>
              <a:rPr lang="ru-RU" b="1" dirty="0"/>
              <a:t> и </a:t>
            </a:r>
            <a:r>
              <a:rPr lang="ru-RU" b="1" dirty="0" err="1"/>
              <a:t>гиперинсулинемия</a:t>
            </a:r>
            <a:r>
              <a:rPr lang="ru-RU" b="1" dirty="0"/>
              <a:t> </a:t>
            </a:r>
            <a:r>
              <a:rPr lang="ru-RU" dirty="0"/>
              <a:t>– основные факторы, ведущие к СД 2 типа у лиц с наследственной предрасположенностью; </a:t>
            </a:r>
            <a:r>
              <a:rPr lang="ru-RU" dirty="0" err="1"/>
              <a:t>инсулинорезистентность</a:t>
            </a:r>
            <a:r>
              <a:rPr lang="ru-RU" dirty="0"/>
              <a:t>  снижение утилизации глюкозы периферическими тканями, повышение продукции глюкозы печенью  гипергликемия  постоянная стимуляция бета-клеток поджелудочной железы, воздействие повышенной концентрации СЖК на бета-клетки (феномен </a:t>
            </a:r>
            <a:r>
              <a:rPr lang="ru-RU" dirty="0" err="1"/>
              <a:t>липотоксичности</a:t>
            </a:r>
            <a:r>
              <a:rPr lang="ru-RU" dirty="0"/>
              <a:t>)  секреторная дисфункция бета-клеток с прогрессирующим нарушением секреции инсулина  СД 2 типа  гипергликемия  дальнейшее прогрессирование секреции инсулина бета-клетками (феномен </a:t>
            </a:r>
            <a:r>
              <a:rPr lang="ru-RU" dirty="0" err="1"/>
              <a:t>глюкозотоксичности</a:t>
            </a:r>
            <a:r>
              <a:rPr lang="ru-RU" dirty="0"/>
              <a:t>)  усугубление периферической </a:t>
            </a:r>
            <a:r>
              <a:rPr lang="ru-RU" dirty="0" err="1"/>
              <a:t>инсулинорезистентности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в</a:t>
            </a:r>
            <a:r>
              <a:rPr lang="ru-RU" dirty="0"/>
              <a:t>) </a:t>
            </a:r>
            <a:r>
              <a:rPr lang="ru-RU" b="1" dirty="0" err="1"/>
              <a:t>дислипидемия</a:t>
            </a:r>
            <a:r>
              <a:rPr lang="ru-RU" dirty="0"/>
              <a:t>: липидная триада - сочетание </a:t>
            </a:r>
            <a:r>
              <a:rPr lang="ru-RU" dirty="0" err="1"/>
              <a:t>гипертриглицеридемии</a:t>
            </a:r>
            <a:r>
              <a:rPr lang="ru-RU" dirty="0"/>
              <a:t>, низкого уровня ХС ЛПВП и высокого уровня ХС ЛПНП</a:t>
            </a:r>
          </a:p>
          <a:p>
            <a:pPr marL="0" indent="0">
              <a:buNone/>
            </a:pPr>
            <a:r>
              <a:rPr lang="ru-RU" dirty="0" smtClean="0"/>
              <a:t>г</a:t>
            </a:r>
            <a:r>
              <a:rPr lang="ru-RU" dirty="0"/>
              <a:t>) </a:t>
            </a:r>
            <a:r>
              <a:rPr lang="ru-RU" b="1" dirty="0"/>
              <a:t>артериальная гипертензия </a:t>
            </a:r>
            <a:r>
              <a:rPr lang="ru-RU" dirty="0"/>
              <a:t>– является чаще всего одним из первых клинических проявлений метаболического синдрома</a:t>
            </a:r>
          </a:p>
          <a:p>
            <a:pPr marL="0" indent="0">
              <a:buNone/>
            </a:pPr>
            <a:r>
              <a:rPr lang="ru-RU" dirty="0" smtClean="0"/>
              <a:t>д</a:t>
            </a:r>
            <a:r>
              <a:rPr lang="ru-RU" dirty="0"/>
              <a:t>) </a:t>
            </a:r>
            <a:r>
              <a:rPr lang="ru-RU" b="1" dirty="0"/>
              <a:t>нарушение толерантности к глюкозе</a:t>
            </a:r>
            <a:r>
              <a:rPr lang="ru-RU" dirty="0"/>
              <a:t>, сахарный диабет 2 </a:t>
            </a:r>
            <a:r>
              <a:rPr lang="ru-RU" dirty="0" smtClean="0"/>
              <a:t>типа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135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8565" y="0"/>
            <a:ext cx="8911687" cy="1280890"/>
          </a:xfrm>
        </p:spPr>
        <p:txBody>
          <a:bodyPr/>
          <a:lstStyle/>
          <a:p>
            <a:r>
              <a:rPr lang="ru-RU" dirty="0"/>
              <a:t>Основные клинические проявления метаболического синдрома: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8565" y="1337911"/>
            <a:ext cx="9156048" cy="5332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е</a:t>
            </a:r>
            <a:r>
              <a:rPr lang="ru-RU" dirty="0"/>
              <a:t>) </a:t>
            </a:r>
            <a:r>
              <a:rPr lang="ru-RU" b="1" dirty="0"/>
              <a:t>ранний атеросклероз</a:t>
            </a:r>
            <a:r>
              <a:rPr lang="ru-RU" dirty="0"/>
              <a:t>, ишемическая болезнь сердца</a:t>
            </a:r>
          </a:p>
          <a:p>
            <a:pPr marL="0" indent="0">
              <a:buNone/>
            </a:pPr>
            <a:r>
              <a:rPr lang="ru-RU" dirty="0" smtClean="0"/>
              <a:t>ж</a:t>
            </a:r>
            <a:r>
              <a:rPr lang="ru-RU" dirty="0"/>
              <a:t>) </a:t>
            </a:r>
            <a:r>
              <a:rPr lang="ru-RU" b="1" dirty="0"/>
              <a:t>нарушения гемостаза в сторону </a:t>
            </a:r>
            <a:r>
              <a:rPr lang="ru-RU" b="1" dirty="0" err="1"/>
              <a:t>гиперкоагуляции</a:t>
            </a:r>
            <a:r>
              <a:rPr lang="ru-RU" b="1" dirty="0"/>
              <a:t> </a:t>
            </a:r>
            <a:r>
              <a:rPr lang="ru-RU" dirty="0"/>
              <a:t>- обусловлено как повышением уровня фибриногена, так и снижением уровня ингибиторов </a:t>
            </a:r>
            <a:r>
              <a:rPr lang="ru-RU" dirty="0" err="1"/>
              <a:t>фибринолиза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з</a:t>
            </a:r>
            <a:r>
              <a:rPr lang="ru-RU" dirty="0"/>
              <a:t>) </a:t>
            </a:r>
            <a:r>
              <a:rPr lang="ru-RU" b="1" dirty="0" err="1"/>
              <a:t>гиперурикемия</a:t>
            </a:r>
            <a:r>
              <a:rPr lang="ru-RU" b="1" dirty="0"/>
              <a:t> и подагра</a:t>
            </a:r>
          </a:p>
          <a:p>
            <a:pPr marL="0" indent="0">
              <a:buNone/>
            </a:pPr>
            <a:r>
              <a:rPr lang="ru-RU" dirty="0" smtClean="0"/>
              <a:t>и</a:t>
            </a:r>
            <a:r>
              <a:rPr lang="ru-RU" dirty="0"/>
              <a:t>) </a:t>
            </a:r>
            <a:r>
              <a:rPr lang="ru-RU" b="1" dirty="0" err="1"/>
              <a:t>микроальбуминурия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к</a:t>
            </a:r>
            <a:r>
              <a:rPr lang="ru-RU" dirty="0"/>
              <a:t>) </a:t>
            </a:r>
            <a:r>
              <a:rPr lang="ru-RU" b="1" dirty="0" err="1"/>
              <a:t>гиперандрогения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98135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104346"/>
            <a:ext cx="8911687" cy="1280890"/>
          </a:xfrm>
        </p:spPr>
        <p:txBody>
          <a:bodyPr/>
          <a:lstStyle/>
          <a:p>
            <a:r>
              <a:rPr lang="ru-RU" dirty="0"/>
              <a:t>Критерии диагностики метаболического синдрома: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5940" y="1385236"/>
            <a:ext cx="9088671" cy="5472764"/>
          </a:xfrm>
        </p:spPr>
        <p:txBody>
          <a:bodyPr>
            <a:normAutofit/>
          </a:bodyPr>
          <a:lstStyle/>
          <a:p>
            <a:r>
              <a:rPr lang="ru-RU" b="1" dirty="0"/>
              <a:t>Основной признак</a:t>
            </a:r>
            <a:r>
              <a:rPr lang="ru-RU" dirty="0"/>
              <a:t>: центральный (абдоминальный) тип ожирения - окружность талии более 80 см у женщин и более 94 см у мужчин.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smtClean="0"/>
              <a:t>Дополнительные </a:t>
            </a:r>
            <a:r>
              <a:rPr lang="ru-RU" b="1" dirty="0"/>
              <a:t>критерии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артериальная гипертензия (АД ≥ 140/90 мм рт. ст.)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повышение уровня триглицеридов ( ≥ 1,7 </a:t>
            </a:r>
            <a:r>
              <a:rPr lang="ru-RU" dirty="0" err="1"/>
              <a:t>ммоль</a:t>
            </a:r>
            <a:r>
              <a:rPr lang="ru-RU" dirty="0"/>
              <a:t>/л)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снижение уровня ХС ЛПВП (&lt;1,0 </a:t>
            </a:r>
            <a:r>
              <a:rPr lang="ru-RU" dirty="0" err="1"/>
              <a:t>ммоль</a:t>
            </a:r>
            <a:r>
              <a:rPr lang="ru-RU" dirty="0"/>
              <a:t>/л у мужчин; &lt;1,2 </a:t>
            </a:r>
            <a:r>
              <a:rPr lang="ru-RU" dirty="0" err="1"/>
              <a:t>ммоль</a:t>
            </a:r>
            <a:r>
              <a:rPr lang="ru-RU" dirty="0"/>
              <a:t>/л у женщин)</a:t>
            </a:r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) повышение уровня ХС ЛПНП &gt; 3,0 </a:t>
            </a:r>
            <a:r>
              <a:rPr lang="ru-RU" dirty="0" err="1"/>
              <a:t>ммоль</a:t>
            </a:r>
            <a:r>
              <a:rPr lang="ru-RU" dirty="0"/>
              <a:t>/л</a:t>
            </a:r>
          </a:p>
          <a:p>
            <a:pPr marL="0" indent="0">
              <a:buNone/>
            </a:pPr>
            <a:r>
              <a:rPr lang="ru-RU" dirty="0" smtClean="0"/>
              <a:t>5</a:t>
            </a:r>
            <a:r>
              <a:rPr lang="ru-RU" dirty="0"/>
              <a:t>) гипергликемия натощак (глюкоза в плазме крови натощак ≥ 6,1 </a:t>
            </a:r>
            <a:r>
              <a:rPr lang="ru-RU" dirty="0" err="1"/>
              <a:t>ммоль</a:t>
            </a:r>
            <a:r>
              <a:rPr lang="ru-RU" dirty="0"/>
              <a:t>/л)</a:t>
            </a:r>
          </a:p>
          <a:p>
            <a:pPr marL="0" indent="0">
              <a:buNone/>
            </a:pPr>
            <a:r>
              <a:rPr lang="ru-RU" dirty="0" smtClean="0"/>
              <a:t>6</a:t>
            </a:r>
            <a:r>
              <a:rPr lang="ru-RU" dirty="0"/>
              <a:t>) нарушение толерантности к глюкозе (глюкоза в плазме крови через 2 часа после нагрузки глюкозой в пределах ≥ 7,8 и ≤ 11,1 </a:t>
            </a:r>
            <a:r>
              <a:rPr lang="ru-RU" dirty="0" err="1"/>
              <a:t>ммоль</a:t>
            </a:r>
            <a:r>
              <a:rPr lang="ru-RU" dirty="0"/>
              <a:t>/л)</a:t>
            </a:r>
          </a:p>
          <a:p>
            <a:pPr marL="0" indent="0">
              <a:buNone/>
            </a:pPr>
            <a:r>
              <a:rPr lang="ru-RU" dirty="0" smtClean="0"/>
              <a:t>Наличие </a:t>
            </a:r>
            <a:r>
              <a:rPr lang="ru-RU" dirty="0"/>
              <a:t>у пациента центрального ожирения и 2-х из дополнительных критериев является основанием для диагностирования у него метаболического синдрома.</a:t>
            </a:r>
          </a:p>
        </p:txBody>
      </p:sp>
    </p:spTree>
    <p:extLst>
      <p:ext uri="{BB962C8B-B14F-4D97-AF65-F5344CB8AC3E}">
        <p14:creationId xmlns:p14="http://schemas.microsoft.com/office/powerpoint/2010/main" val="1127348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Подходы к лечению метаболического синдрома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2499360"/>
            <a:ext cx="8915400" cy="3777622"/>
          </a:xfrm>
        </p:spPr>
        <p:txBody>
          <a:bodyPr>
            <a:normAutofit/>
          </a:bodyPr>
          <a:lstStyle/>
          <a:p>
            <a:r>
              <a:rPr lang="ru-RU" b="1" dirty="0"/>
              <a:t>Цель лечения</a:t>
            </a:r>
            <a:r>
              <a:rPr lang="ru-RU" dirty="0"/>
              <a:t>: максимальное снижение общего риска сердечно-сосудистой заболеваемости и летальности.</a:t>
            </a:r>
          </a:p>
          <a:p>
            <a:endParaRPr lang="ru-RU" dirty="0"/>
          </a:p>
          <a:p>
            <a:r>
              <a:rPr lang="ru-RU" dirty="0"/>
              <a:t>1) мероприятия, направленные на уменьшение массы тела:</a:t>
            </a:r>
          </a:p>
          <a:p>
            <a:endParaRPr lang="ru-RU" dirty="0"/>
          </a:p>
          <a:p>
            <a:r>
              <a:rPr lang="ru-RU" dirty="0" smtClean="0"/>
              <a:t>- </a:t>
            </a:r>
            <a:r>
              <a:rPr lang="ru-RU" dirty="0"/>
              <a:t>рациональное питание (ограничение потребления жира до 25-30% от суточной нормы калорий, быстроусвояемых углеводов; введение в рацион пищевых волокон; уменьшение потребления соли)</a:t>
            </a:r>
          </a:p>
          <a:p>
            <a:endParaRPr lang="ru-RU" dirty="0"/>
          </a:p>
          <a:p>
            <a:r>
              <a:rPr lang="ru-RU" dirty="0"/>
              <a:t>- увеличение физической активности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0946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Подходы к лечению метаболического синдрома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2194" y="2133600"/>
            <a:ext cx="8992418" cy="447895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- </a:t>
            </a:r>
            <a:r>
              <a:rPr lang="ru-RU" dirty="0"/>
              <a:t>снижение потребления алкоголя, отказ от курения</a:t>
            </a:r>
          </a:p>
          <a:p>
            <a:pPr marL="0" indent="0">
              <a:buNone/>
            </a:pPr>
            <a:r>
              <a:rPr lang="ru-RU" dirty="0" smtClean="0"/>
              <a:t> - </a:t>
            </a:r>
            <a:r>
              <a:rPr lang="ru-RU" dirty="0" err="1"/>
              <a:t>орлистат</a:t>
            </a:r>
            <a:r>
              <a:rPr lang="ru-RU" dirty="0"/>
              <a:t> (</a:t>
            </a:r>
            <a:r>
              <a:rPr lang="ru-RU" dirty="0" err="1"/>
              <a:t>ксеникал</a:t>
            </a:r>
            <a:r>
              <a:rPr lang="ru-RU" dirty="0"/>
              <a:t>) 120 мг 3 раза/</a:t>
            </a:r>
            <a:r>
              <a:rPr lang="ru-RU" dirty="0" err="1"/>
              <a:t>сут</a:t>
            </a:r>
            <a:r>
              <a:rPr lang="ru-RU" dirty="0"/>
              <a:t> внутрь во время еды – препятствует всасыванию пищевых жиров, оказывая тормозное влияние на липазы ЖКТ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пероральные </a:t>
            </a:r>
            <a:r>
              <a:rPr lang="ru-RU" dirty="0" err="1"/>
              <a:t>сахароснижающие</a:t>
            </a:r>
            <a:r>
              <a:rPr lang="ru-RU" dirty="0"/>
              <a:t> лекарственные средства, уменьшающие </a:t>
            </a:r>
            <a:r>
              <a:rPr lang="ru-RU" dirty="0" err="1"/>
              <a:t>инсулинорезистентность</a:t>
            </a:r>
            <a:r>
              <a:rPr lang="ru-RU" dirty="0"/>
              <a:t> и </a:t>
            </a:r>
            <a:r>
              <a:rPr lang="ru-RU" dirty="0" err="1"/>
              <a:t>гиперинсулинемию</a:t>
            </a:r>
            <a:r>
              <a:rPr lang="ru-RU" dirty="0"/>
              <a:t> (</a:t>
            </a:r>
            <a:r>
              <a:rPr lang="ru-RU" dirty="0" err="1"/>
              <a:t>метформин</a:t>
            </a:r>
            <a:r>
              <a:rPr lang="ru-RU" dirty="0"/>
              <a:t> в таб. 850 мг, вначале по 1 таб./</a:t>
            </a:r>
            <a:r>
              <a:rPr lang="ru-RU" dirty="0" err="1"/>
              <a:t>сут</a:t>
            </a:r>
            <a:r>
              <a:rPr lang="ru-RU" dirty="0"/>
              <a:t> с постепенным увеличением дозы до достижения эффекта до 2-3 </a:t>
            </a:r>
            <a:r>
              <a:rPr lang="ru-RU" dirty="0" err="1"/>
              <a:t>таб</a:t>
            </a:r>
            <a:r>
              <a:rPr lang="ru-RU" dirty="0"/>
              <a:t>/</a:t>
            </a:r>
            <a:r>
              <a:rPr lang="ru-RU" dirty="0" err="1"/>
              <a:t>сут</a:t>
            </a:r>
            <a:r>
              <a:rPr lang="ru-RU" dirty="0"/>
              <a:t> – повышает чувствительно тканей к инсулину, усиливает  периферическую утилизацию глюкозы, тормозит </a:t>
            </a:r>
            <a:r>
              <a:rPr lang="ru-RU" dirty="0" err="1"/>
              <a:t>глюконеогенез</a:t>
            </a:r>
            <a:r>
              <a:rPr lang="ru-RU" dirty="0"/>
              <a:t> в печени, уменьшает всасывание углеводов из ЖКТ)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при выраженной </a:t>
            </a:r>
            <a:r>
              <a:rPr lang="ru-RU" dirty="0" err="1"/>
              <a:t>дислипидемии</a:t>
            </a:r>
            <a:r>
              <a:rPr lang="ru-RU" dirty="0"/>
              <a:t>, не поддающейся </a:t>
            </a:r>
            <a:r>
              <a:rPr lang="ru-RU" dirty="0" err="1"/>
              <a:t>корекции</a:t>
            </a:r>
            <a:r>
              <a:rPr lang="ru-RU" dirty="0"/>
              <a:t> диетотерапией, - </a:t>
            </a:r>
            <a:r>
              <a:rPr lang="ru-RU" dirty="0" err="1"/>
              <a:t>гиполипидемические</a:t>
            </a:r>
            <a:r>
              <a:rPr lang="ru-RU" dirty="0"/>
              <a:t> препараты - </a:t>
            </a:r>
            <a:r>
              <a:rPr lang="ru-RU" dirty="0" err="1"/>
              <a:t>статины</a:t>
            </a:r>
            <a:r>
              <a:rPr lang="ru-RU" dirty="0"/>
              <a:t> (</a:t>
            </a:r>
            <a:r>
              <a:rPr lang="ru-RU" dirty="0" err="1"/>
              <a:t>ловастатин</a:t>
            </a:r>
            <a:r>
              <a:rPr lang="ru-RU" dirty="0"/>
              <a:t>, </a:t>
            </a:r>
            <a:r>
              <a:rPr lang="ru-RU" dirty="0" err="1"/>
              <a:t>симвастатин</a:t>
            </a:r>
            <a:r>
              <a:rPr lang="ru-RU" dirty="0"/>
              <a:t>, </a:t>
            </a:r>
            <a:r>
              <a:rPr lang="ru-RU" dirty="0" err="1"/>
              <a:t>правастатин</a:t>
            </a:r>
            <a:r>
              <a:rPr lang="ru-RU" dirty="0"/>
              <a:t>) или </a:t>
            </a:r>
            <a:r>
              <a:rPr lang="ru-RU" dirty="0" err="1"/>
              <a:t>фибраты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) лечение СД 2 типа (пероральные </a:t>
            </a:r>
            <a:r>
              <a:rPr lang="ru-RU" dirty="0" err="1"/>
              <a:t>сахароснижающие</a:t>
            </a:r>
            <a:r>
              <a:rPr lang="ru-RU" dirty="0"/>
              <a:t> ЛС) и артериальной гипертензии (предпочтительнее всего ИАПФ, блокаторы кальциевых каналов, 1-адреноблокаторы, селективные -блокаторы)</a:t>
            </a:r>
          </a:p>
        </p:txBody>
      </p:sp>
    </p:spTree>
    <p:extLst>
      <p:ext uri="{BB962C8B-B14F-4D97-AF65-F5344CB8AC3E}">
        <p14:creationId xmlns:p14="http://schemas.microsoft.com/office/powerpoint/2010/main" val="2050946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4442" y="943275"/>
            <a:ext cx="9050170" cy="5832909"/>
          </a:xfrm>
        </p:spPr>
        <p:txBody>
          <a:bodyPr>
            <a:normAutofit/>
          </a:bodyPr>
          <a:lstStyle/>
          <a:p>
            <a:endParaRPr lang="ru-RU" sz="6600" b="1" dirty="0" smtClean="0"/>
          </a:p>
          <a:p>
            <a:pPr marL="0" indent="0" algn="ctr">
              <a:buNone/>
            </a:pPr>
            <a:r>
              <a:rPr lang="ru-RU" sz="6600" b="1" dirty="0" smtClean="0"/>
              <a:t>БЛАГОДАРЮ ЗА ВНИМАНИЕ!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238978751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404</TotalTime>
  <Words>2737</Words>
  <Application>Microsoft Office PowerPoint</Application>
  <PresentationFormat>Широкоэкранный</PresentationFormat>
  <Paragraphs>153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 3</vt:lpstr>
      <vt:lpstr>Легкий дым</vt:lpstr>
      <vt:lpstr>ОДЕССКИЙ НАЦИОНАЛЬНЫЙ МЕДИЦИНСКИЙ УНИВЕРСИТЕТ КАФЕДРА ГИГИЕНЫ И МЕДИЦИНСКОЙ ЭКОЛОГИИ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Закаливания организма. Основные принципы, средства и способы закаливания.</vt:lpstr>
      <vt:lpstr> Закаливания организма. Основные принципы, средства и способы закаливания.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клинические проявления метаболического синдрома:</vt:lpstr>
      <vt:lpstr>Основные клинические проявления метаболического синдрома:</vt:lpstr>
      <vt:lpstr>Критерии диагностики метаболического синдрома:</vt:lpstr>
      <vt:lpstr>Подходы к лечению метаболического синдрома</vt:lpstr>
      <vt:lpstr>Подходы к лечению метаболического синдрома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ОДЕССКИЙ НАЦИОНАЛЬНЫЙ МЕДИЦИНСКИЙ УНИВЕРСИТЕТ КАФЕДРА ГИГИЕНЫ И МЕДИЦИНСКОЙ ЭКОЛОГИИ</dc:title>
  <dc:creator>Света</dc:creator>
  <cp:lastModifiedBy>Света</cp:lastModifiedBy>
  <cp:revision>11</cp:revision>
  <dcterms:created xsi:type="dcterms:W3CDTF">2021-10-07T11:01:38Z</dcterms:created>
  <dcterms:modified xsi:type="dcterms:W3CDTF">2021-10-08T12:54:54Z</dcterms:modified>
</cp:coreProperties>
</file>