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6"/>
  </p:notesMasterIdLst>
  <p:sldIdLst>
    <p:sldId id="256" r:id="rId2"/>
    <p:sldId id="257" r:id="rId3"/>
    <p:sldId id="283" r:id="rId4"/>
    <p:sldId id="258" r:id="rId5"/>
    <p:sldId id="259" r:id="rId6"/>
    <p:sldId id="260" r:id="rId7"/>
    <p:sldId id="261" r:id="rId8"/>
    <p:sldId id="262" r:id="rId9"/>
    <p:sldId id="277" r:id="rId10"/>
    <p:sldId id="286" r:id="rId11"/>
    <p:sldId id="287" r:id="rId12"/>
    <p:sldId id="288" r:id="rId13"/>
    <p:sldId id="289" r:id="rId14"/>
    <p:sldId id="290" r:id="rId15"/>
    <p:sldId id="291" r:id="rId16"/>
    <p:sldId id="266" r:id="rId17"/>
    <p:sldId id="278" r:id="rId18"/>
    <p:sldId id="279" r:id="rId19"/>
    <p:sldId id="267" r:id="rId20"/>
    <p:sldId id="281" r:id="rId21"/>
    <p:sldId id="268" r:id="rId22"/>
    <p:sldId id="269" r:id="rId23"/>
    <p:sldId id="282" r:id="rId24"/>
    <p:sldId id="270" r:id="rId25"/>
    <p:sldId id="271" r:id="rId26"/>
    <p:sldId id="272" r:id="rId27"/>
    <p:sldId id="273" r:id="rId28"/>
    <p:sldId id="285" r:id="rId29"/>
    <p:sldId id="263" r:id="rId30"/>
    <p:sldId id="264" r:id="rId31"/>
    <p:sldId id="265" r:id="rId32"/>
    <p:sldId id="274" r:id="rId33"/>
    <p:sldId id="275" r:id="rId34"/>
    <p:sldId id="27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6" autoAdjust="0"/>
    <p:restoredTop sz="94660"/>
  </p:normalViewPr>
  <p:slideViewPr>
    <p:cSldViewPr>
      <p:cViewPr varScale="1">
        <p:scale>
          <a:sx n="66" d="100"/>
          <a:sy n="66" d="100"/>
        </p:scale>
        <p:origin x="12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AD95C-ACAF-4F4D-8D7A-BB15DA427F6C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5C154-3DFE-4889-BAAA-477E356B5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437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Гігієна</a:t>
            </a:r>
            <a:r>
              <a:rPr lang="uk-UA" baseline="0" dirty="0" smtClean="0"/>
              <a:t> дітей та підлітків – це наука про охорону та укріплення здоров’я підростаючого покоління. </a:t>
            </a:r>
            <a:r>
              <a:rPr lang="uk-UA" baseline="0" smtClean="0"/>
              <a:t>Вона вивчає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5C154-3DFE-4889-BAAA-477E356B5C0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52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5C154-3DFE-4889-BAAA-477E356B5C0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19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5400" dirty="0" err="1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>Гігієна</a:t>
            </a:r>
            <a: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> </a:t>
            </a:r>
            <a:r>
              <a:rPr lang="ru-RU" sz="5400" dirty="0" err="1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>дітей</a:t>
            </a:r>
            <a: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> </a:t>
            </a:r>
            <a: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/>
            </a:r>
            <a:b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</a:br>
            <a: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>та </a:t>
            </a:r>
            <a: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/>
            </a:r>
            <a:br>
              <a:rPr lang="ru-RU" sz="5400" dirty="0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</a:br>
            <a:r>
              <a:rPr lang="ru-RU" sz="5400" dirty="0" err="1" smtClean="0">
                <a:solidFill>
                  <a:srgbClr val="FFFF00"/>
                </a:solidFill>
                <a:latin typeface="Segoe Print" pitchFamily="2" charset="0"/>
                <a:ea typeface="Adobe Myungjo Std M" pitchFamily="18" charset="-128"/>
              </a:rPr>
              <a:t>підлітків</a:t>
            </a:r>
            <a:endParaRPr lang="ru-RU" sz="5400" dirty="0">
              <a:solidFill>
                <a:srgbClr val="FFFF00"/>
              </a:solidFill>
              <a:latin typeface="Segoe Print" pitchFamily="2" charset="0"/>
              <a:ea typeface="Adobe Myungjo Std M" pitchFamily="18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лог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2571744"/>
            <a:ext cx="7072362" cy="4071966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496" y="0"/>
            <a:ext cx="9108504" cy="6858000"/>
          </a:xfr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Гігієна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дітей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підлітків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наука 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охорону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укріплення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здоров’я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молодого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покоління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вивчає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вплив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факторів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навколишнього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середовища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здоров’я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дітей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підлітків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розробляє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науково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обгрунтовані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норми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заходи,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направлені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створення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оптимальних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умов 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підростаючого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покоління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процесі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endParaRPr lang="ru-RU" sz="36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акторы внешней сред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FFFF00"/>
                </a:solidFill>
              </a:rPr>
              <a:t>Виділення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гігієни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дітей</a:t>
            </a:r>
            <a:r>
              <a:rPr lang="ru-RU" sz="4000" b="1" dirty="0">
                <a:solidFill>
                  <a:srgbClr val="FFFF00"/>
                </a:solidFill>
              </a:rPr>
              <a:t> і </a:t>
            </a:r>
            <a:r>
              <a:rPr lang="ru-RU" sz="4000" b="1" dirty="0" err="1">
                <a:solidFill>
                  <a:srgbClr val="FFFF00"/>
                </a:solidFill>
              </a:rPr>
              <a:t>підлітків</a:t>
            </a:r>
            <a:r>
              <a:rPr lang="ru-RU" sz="4000" b="1" dirty="0">
                <a:solidFill>
                  <a:srgbClr val="FFFF00"/>
                </a:solidFill>
              </a:rPr>
              <a:t> в </a:t>
            </a:r>
            <a:r>
              <a:rPr lang="ru-RU" sz="4000" b="1" dirty="0" err="1">
                <a:solidFill>
                  <a:srgbClr val="FFFF00"/>
                </a:solidFill>
              </a:rPr>
              <a:t>окрему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дисципліну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обумовлено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соціальним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значенням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дитячого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віку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від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якого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залежить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майбутнє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країни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значною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чисельністю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дитячого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населення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</a:rPr>
              <a:t>і </a:t>
            </a:r>
            <a:r>
              <a:rPr lang="ru-RU" sz="4000" b="1" dirty="0">
                <a:solidFill>
                  <a:srgbClr val="FFFF00"/>
                </a:solidFill>
              </a:rPr>
              <a:t>анатомо-</a:t>
            </a:r>
            <a:r>
              <a:rPr lang="ru-RU" sz="4000" b="1" dirty="0" err="1">
                <a:solidFill>
                  <a:srgbClr val="FFFF00"/>
                </a:solidFill>
              </a:rPr>
              <a:t>фізіологічними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особливостями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дитячого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організму</a:t>
            </a:r>
            <a:r>
              <a:rPr lang="ru-RU" sz="40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620688"/>
            <a:ext cx="8229600" cy="501317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sz="4000" b="1" dirty="0" err="1" smtClean="0">
                <a:solidFill>
                  <a:srgbClr val="002060"/>
                </a:solidFill>
              </a:rPr>
              <a:t>Ранній</a:t>
            </a:r>
            <a:r>
              <a:rPr lang="ru-RU" sz="4000" b="1" dirty="0" smtClean="0">
                <a:solidFill>
                  <a:srgbClr val="002060"/>
                </a:solidFill>
              </a:rPr>
              <a:t> дитячий </a:t>
            </a:r>
            <a:r>
              <a:rPr lang="ru-RU" sz="4000" b="1" dirty="0" err="1" smtClean="0">
                <a:solidFill>
                  <a:srgbClr val="002060"/>
                </a:solidFill>
              </a:rPr>
              <a:t>вік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характеризуєтся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слабко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вираженою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можливістю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налаштування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організму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навіть</a:t>
            </a:r>
            <a:r>
              <a:rPr lang="ru-RU" sz="4000" b="1" dirty="0" smtClean="0">
                <a:solidFill>
                  <a:srgbClr val="002060"/>
                </a:solidFill>
              </a:rPr>
              <a:t> до </a:t>
            </a:r>
            <a:r>
              <a:rPr lang="ru-RU" sz="4000" b="1" dirty="0" err="1" smtClean="0">
                <a:solidFill>
                  <a:srgbClr val="002060"/>
                </a:solidFill>
              </a:rPr>
              <a:t>незначних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відхилень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від</a:t>
            </a:r>
            <a:r>
              <a:rPr lang="ru-RU" sz="4000" b="1" dirty="0" smtClean="0">
                <a:solidFill>
                  <a:srgbClr val="002060"/>
                </a:solidFill>
              </a:rPr>
              <a:t> оптимальных умов </a:t>
            </a:r>
            <a:r>
              <a:rPr lang="ru-RU" sz="4000" b="1" dirty="0" err="1" smtClean="0">
                <a:solidFill>
                  <a:srgbClr val="002060"/>
                </a:solidFill>
              </a:rPr>
              <a:t>середовища</a:t>
            </a:r>
            <a:r>
              <a:rPr lang="ru-RU" sz="4000" b="1" dirty="0" smtClean="0">
                <a:solidFill>
                  <a:srgbClr val="002060"/>
                </a:solidFill>
              </a:rPr>
              <a:t>. </a:t>
            </a:r>
            <a:r>
              <a:rPr lang="ru-RU" sz="4000" b="1" dirty="0">
                <a:solidFill>
                  <a:srgbClr val="002060"/>
                </a:solidFill>
              </a:rPr>
              <a:t>З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віком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діапазон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можливості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дитини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удосконалювати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свої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механізми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налаштування</a:t>
            </a:r>
            <a:r>
              <a:rPr lang="ru-RU" sz="4000" b="1" dirty="0" smtClean="0">
                <a:solidFill>
                  <a:srgbClr val="002060"/>
                </a:solidFill>
              </a:rPr>
              <a:t> все </a:t>
            </a:r>
            <a:r>
              <a:rPr lang="ru-RU" sz="4000" b="1" dirty="0" err="1" smtClean="0">
                <a:solidFill>
                  <a:srgbClr val="002060"/>
                </a:solidFill>
              </a:rPr>
              <a:t>більш</a:t>
            </a:r>
            <a:r>
              <a:rPr lang="ru-RU" sz="4000" b="1" dirty="0" smtClean="0">
                <a:solidFill>
                  <a:srgbClr val="002060"/>
                </a:solidFill>
              </a:rPr>
              <a:t> и </a:t>
            </a:r>
            <a:r>
              <a:rPr lang="ru-RU" sz="4000" b="1" dirty="0" err="1" smtClean="0">
                <a:solidFill>
                  <a:srgbClr val="002060"/>
                </a:solidFill>
              </a:rPr>
              <a:t>більш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розширюється</a:t>
            </a:r>
            <a:r>
              <a:rPr lang="ru-RU" sz="4000" b="1" dirty="0" smtClean="0">
                <a:solidFill>
                  <a:srgbClr val="002060"/>
                </a:solidFill>
              </a:rPr>
              <a:t>.   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ru-RU" sz="4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В силу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цих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біологічних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особливостей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гігієнічні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умови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виховання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дитини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окремі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періоди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розвитку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дитячого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організму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повинні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accent2">
                    <a:lumMod val="50000"/>
                  </a:schemeClr>
                </a:solidFill>
              </a:rPr>
              <a:t>змінюватися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4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Гігієна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дітей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і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підлітків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як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галузь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вікової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гігієни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має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відмінні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риси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.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Норми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в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ній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повинні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не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тільки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забезпечити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оптимальні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умови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взаємодії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організму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з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середовищем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в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даний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момент, але і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сприяти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збільшенню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його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функціональних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25000"/>
                  </a:schemeClr>
                </a:solidFill>
              </a:rPr>
              <a:t>можливостей</a:t>
            </a:r>
            <a:r>
              <a:rPr lang="ru-RU" sz="4400" b="1" dirty="0">
                <a:solidFill>
                  <a:schemeClr val="tx2">
                    <a:lumMod val="2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88" y="0"/>
            <a:ext cx="9144000" cy="6858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Здоров'я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дорослої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людини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багато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чому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визначаться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станом </a:t>
            </a:r>
            <a:r>
              <a:rPr lang="ru-RU" sz="3600" dirty="0" err="1" smtClean="0">
                <a:solidFill>
                  <a:schemeClr val="accent2">
                    <a:lumMod val="50000"/>
                  </a:schemeClr>
                </a:solidFill>
              </a:rPr>
              <a:t>здоров'я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дитячому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підлітковому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віці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Зокрема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збільшення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середньої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тривалості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життя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населення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перебігу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нинішнього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століття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значній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мірі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обумовлено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зниженням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захворюваності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смертності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дитячому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віці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. За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даними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про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зрушення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здоров'ї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дітей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можна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певною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мірою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судити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про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здоров'я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 народу в </a:t>
            </a:r>
            <a:r>
              <a:rPr lang="ru-RU" sz="3600" dirty="0" err="1">
                <a:solidFill>
                  <a:schemeClr val="accent2">
                    <a:lumMod val="50000"/>
                  </a:schemeClr>
                </a:solidFill>
              </a:rPr>
              <a:t>цілому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400" b="1" spc="0" dirty="0" smtClean="0">
                <a:solidFill>
                  <a:schemeClr val="tx2">
                    <a:lumMod val="10000"/>
                  </a:schemeClr>
                </a:solidFill>
                <a:latin typeface="Franklin Gothic Demi" pitchFamily="34" charset="0"/>
              </a:rPr>
              <a:t>Средняя продолжительность жизни в Украине за последние 100 лет</a:t>
            </a:r>
            <a:endParaRPr lang="ru-RU" sz="2400" b="1" spc="0" dirty="0">
              <a:solidFill>
                <a:schemeClr val="tx2">
                  <a:lumMod val="10000"/>
                </a:schemeClr>
              </a:solidFill>
              <a:latin typeface="Franklin Gothic Demi" pitchFamily="34" charset="0"/>
            </a:endParaRPr>
          </a:p>
        </p:txBody>
      </p:sp>
      <p:pic>
        <p:nvPicPr>
          <p:cNvPr id="4" name="Содержимое 3" descr="69dbf4f545d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6021288"/>
          </a:xfrm>
          <a:ln w="76200">
            <a:solidFill>
              <a:schemeClr val="accent6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4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развития детского организма</a:t>
            </a:r>
            <a:endParaRPr lang="ru-RU" sz="4400" b="1" i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безперервно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росте і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переходячи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іншої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віковими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періодами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вікові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періоди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грудний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переддошкільний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дошкільний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молодший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і старший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шкільні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Методы изучения здоровья детей и подростков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Динамічні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зсувами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головних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підлітків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розробляються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заходи,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спрямовані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подальше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зміцнення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намічаються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напрямки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наукових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здоров'ям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функціональних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відхилень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гармонійний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систем.</a:t>
            </a:r>
            <a:endParaRPr lang="ru-RU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95739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При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комплексній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оцінці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здоров’я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дитини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належить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користуватись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класифікацією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запропонованою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Інститутом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гігієни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дітей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та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підлітків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, за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якою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виділяють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п’ять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груп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1 </a:t>
            </a:r>
            <a:r>
              <a:rPr lang="ru-RU" b="1" i="1" dirty="0" err="1" smtClean="0">
                <a:solidFill>
                  <a:srgbClr val="FF0000"/>
                </a:solidFill>
              </a:rPr>
              <a:t>група</a:t>
            </a:r>
            <a:r>
              <a:rPr lang="ru-RU" b="1" i="1" dirty="0" smtClean="0">
                <a:solidFill>
                  <a:srgbClr val="FF0000"/>
                </a:solidFill>
              </a:rPr>
              <a:t> – </a:t>
            </a:r>
            <a:r>
              <a:rPr lang="ru-RU" b="1" i="1" dirty="0" err="1" smtClean="0">
                <a:solidFill>
                  <a:srgbClr val="002060"/>
                </a:solidFill>
              </a:rPr>
              <a:t>здорові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діти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гармонічно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розвинуті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наклонності</a:t>
            </a:r>
            <a:r>
              <a:rPr lang="ru-RU" b="1" i="1" dirty="0" smtClean="0">
                <a:solidFill>
                  <a:srgbClr val="002060"/>
                </a:solidFill>
              </a:rPr>
              <a:t> до хвороб, </a:t>
            </a:r>
            <a:r>
              <a:rPr lang="ru-RU" b="1" i="1" dirty="0" err="1" smtClean="0">
                <a:solidFill>
                  <a:srgbClr val="002060"/>
                </a:solidFill>
              </a:rPr>
              <a:t>морфологічні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функціональні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відхилення</a:t>
            </a:r>
            <a:r>
              <a:rPr lang="ru-RU" b="1" i="1" dirty="0" smtClean="0">
                <a:solidFill>
                  <a:srgbClr val="002060"/>
                </a:solidFill>
              </a:rPr>
              <a:t> в </a:t>
            </a:r>
            <a:r>
              <a:rPr lang="ru-RU" b="1" i="1" dirty="0" err="1" smtClean="0">
                <a:solidFill>
                  <a:srgbClr val="002060"/>
                </a:solidFill>
              </a:rPr>
              <a:t>організмі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відстутні</a:t>
            </a:r>
            <a:r>
              <a:rPr lang="ru-RU" b="1" i="1" dirty="0" smtClean="0">
                <a:solidFill>
                  <a:srgbClr val="002060"/>
                </a:solidFill>
              </a:rPr>
              <a:t>;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2 </a:t>
            </a:r>
            <a:r>
              <a:rPr lang="ru-RU" b="1" i="1" dirty="0" err="1" smtClean="0">
                <a:solidFill>
                  <a:srgbClr val="FF0000"/>
                </a:solidFill>
              </a:rPr>
              <a:t>група</a:t>
            </a:r>
            <a:r>
              <a:rPr lang="ru-RU" b="1" i="1" dirty="0" smtClean="0">
                <a:solidFill>
                  <a:srgbClr val="FF0000"/>
                </a:solidFill>
              </a:rPr>
              <a:t> – </a:t>
            </a:r>
            <a:r>
              <a:rPr lang="ru-RU" b="1" i="1" dirty="0" err="1" smtClean="0">
                <a:solidFill>
                  <a:srgbClr val="002060"/>
                </a:solidFill>
              </a:rPr>
              <a:t>діти</a:t>
            </a:r>
            <a:r>
              <a:rPr lang="ru-RU" b="1" i="1" dirty="0" smtClean="0">
                <a:solidFill>
                  <a:srgbClr val="002060"/>
                </a:solidFill>
              </a:rPr>
              <a:t> практично </a:t>
            </a:r>
            <a:r>
              <a:rPr lang="ru-RU" b="1" i="1" dirty="0" err="1" smtClean="0">
                <a:solidFill>
                  <a:srgbClr val="002060"/>
                </a:solidFill>
              </a:rPr>
              <a:t>здорові</a:t>
            </a:r>
            <a:r>
              <a:rPr lang="ru-RU" b="1" i="1" dirty="0" smtClean="0">
                <a:solidFill>
                  <a:srgbClr val="002060"/>
                </a:solidFill>
              </a:rPr>
              <a:t>, але </a:t>
            </a:r>
            <a:r>
              <a:rPr lang="ru-RU" b="1" i="1" dirty="0" err="1" smtClean="0">
                <a:solidFill>
                  <a:srgbClr val="002060"/>
                </a:solidFill>
              </a:rPr>
              <a:t>мають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ті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чи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інші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морфологічні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чи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функціональні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відхилення</a:t>
            </a:r>
            <a:r>
              <a:rPr lang="ru-RU" b="1" i="1" dirty="0" smtClean="0">
                <a:solidFill>
                  <a:srgbClr val="002060"/>
                </a:solidFill>
              </a:rPr>
              <a:t>, не </a:t>
            </a:r>
            <a:r>
              <a:rPr lang="ru-RU" b="1" i="1" dirty="0" err="1" smtClean="0">
                <a:solidFill>
                  <a:srgbClr val="002060"/>
                </a:solidFill>
              </a:rPr>
              <a:t>відбиваються</a:t>
            </a:r>
            <a:r>
              <a:rPr lang="ru-RU" b="1" i="1" dirty="0" smtClean="0">
                <a:solidFill>
                  <a:srgbClr val="002060"/>
                </a:solidFill>
              </a:rPr>
              <a:t> на </a:t>
            </a:r>
            <a:r>
              <a:rPr lang="ru-RU" b="1" i="1" dirty="0" err="1" smtClean="0">
                <a:solidFill>
                  <a:srgbClr val="002060"/>
                </a:solidFill>
              </a:rPr>
              <a:t>самопочутті</a:t>
            </a:r>
            <a:r>
              <a:rPr lang="ru-RU" b="1" i="1" dirty="0" smtClean="0">
                <a:solidFill>
                  <a:srgbClr val="002060"/>
                </a:solidFill>
              </a:rPr>
              <a:t> і </a:t>
            </a:r>
            <a:r>
              <a:rPr lang="ru-RU" b="1" i="1" dirty="0" err="1" smtClean="0">
                <a:solidFill>
                  <a:srgbClr val="002060"/>
                </a:solidFill>
              </a:rPr>
              <a:t>роботоздатності</a:t>
            </a:r>
            <a:r>
              <a:rPr lang="ru-RU" b="1" i="1" dirty="0" smtClean="0">
                <a:solidFill>
                  <a:srgbClr val="002060"/>
                </a:solidFill>
              </a:rPr>
              <a:t>. До </a:t>
            </a:r>
            <a:r>
              <a:rPr lang="ru-RU" b="1" i="1" dirty="0" err="1" smtClean="0">
                <a:solidFill>
                  <a:srgbClr val="002060"/>
                </a:solidFill>
              </a:rPr>
              <a:t>цієї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групи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відносяться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діти</a:t>
            </a:r>
            <a:r>
              <a:rPr lang="ru-RU" b="1" i="1" dirty="0" smtClean="0">
                <a:solidFill>
                  <a:srgbClr val="002060"/>
                </a:solidFill>
              </a:rPr>
              <a:t> з поганим </a:t>
            </a:r>
            <a:r>
              <a:rPr lang="ru-RU" b="1" i="1" dirty="0" err="1" smtClean="0">
                <a:solidFill>
                  <a:srgbClr val="002060"/>
                </a:solidFill>
              </a:rPr>
              <a:t>фізичним</a:t>
            </a:r>
            <a:r>
              <a:rPr lang="ru-RU" b="1" i="1" dirty="0" smtClean="0">
                <a:solidFill>
                  <a:srgbClr val="002060"/>
                </a:solidFill>
              </a:rPr>
              <a:t> станом, часто </a:t>
            </a:r>
            <a:r>
              <a:rPr lang="ru-RU" b="1" i="1" dirty="0" err="1" smtClean="0">
                <a:solidFill>
                  <a:srgbClr val="002060"/>
                </a:solidFill>
              </a:rPr>
              <a:t>хворіють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гострими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захворюваннями</a:t>
            </a:r>
            <a:r>
              <a:rPr lang="ru-RU" b="1" i="1" dirty="0" smtClean="0">
                <a:solidFill>
                  <a:srgbClr val="002060"/>
                </a:solidFill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3600" b="1" i="1" dirty="0">
                <a:solidFill>
                  <a:srgbClr val="002060"/>
                </a:solidFill>
              </a:rPr>
              <a:t>3 </a:t>
            </a:r>
            <a:r>
              <a:rPr lang="ru-RU" sz="3600" b="1" i="1" dirty="0" err="1">
                <a:solidFill>
                  <a:srgbClr val="002060"/>
                </a:solidFill>
              </a:rPr>
              <a:t>група</a:t>
            </a:r>
            <a:r>
              <a:rPr lang="ru-RU" sz="3600" b="1" i="1" dirty="0">
                <a:solidFill>
                  <a:srgbClr val="002060"/>
                </a:solidFill>
              </a:rPr>
              <a:t> - </a:t>
            </a:r>
            <a:r>
              <a:rPr lang="ru-RU" sz="3600" b="1" i="1" dirty="0" err="1">
                <a:solidFill>
                  <a:srgbClr val="002060"/>
                </a:solidFill>
              </a:rPr>
              <a:t>діти</a:t>
            </a:r>
            <a:r>
              <a:rPr lang="ru-RU" sz="3600" b="1" i="1" dirty="0">
                <a:solidFill>
                  <a:srgbClr val="002060"/>
                </a:solidFill>
              </a:rPr>
              <a:t> з </a:t>
            </a:r>
            <a:r>
              <a:rPr lang="ru-RU" sz="3600" b="1" i="1" dirty="0" err="1">
                <a:solidFill>
                  <a:srgbClr val="002060"/>
                </a:solidFill>
              </a:rPr>
              <a:t>хронічними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захворюваннями</a:t>
            </a:r>
            <a:r>
              <a:rPr lang="ru-RU" sz="3600" b="1" i="1" dirty="0">
                <a:solidFill>
                  <a:srgbClr val="002060"/>
                </a:solidFill>
              </a:rPr>
              <a:t> в </a:t>
            </a:r>
            <a:r>
              <a:rPr lang="ru-RU" sz="3600" b="1" i="1" dirty="0" err="1">
                <a:solidFill>
                  <a:srgbClr val="002060"/>
                </a:solidFill>
              </a:rPr>
              <a:t>компенсованому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стані</a:t>
            </a:r>
            <a:r>
              <a:rPr lang="ru-RU" sz="3600" b="1" i="1" dirty="0">
                <a:solidFill>
                  <a:srgbClr val="002060"/>
                </a:solidFill>
              </a:rPr>
              <a:t>, не </a:t>
            </a:r>
            <a:r>
              <a:rPr lang="ru-RU" sz="3600" b="1" i="1" dirty="0" err="1">
                <a:solidFill>
                  <a:srgbClr val="002060"/>
                </a:solidFill>
              </a:rPr>
              <a:t>утруднюють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школярів</a:t>
            </a:r>
            <a:r>
              <a:rPr lang="ru-RU" sz="3600" b="1" i="1" dirty="0">
                <a:solidFill>
                  <a:srgbClr val="002060"/>
                </a:solidFill>
              </a:rPr>
              <a:t> до </a:t>
            </a:r>
            <a:r>
              <a:rPr lang="ru-RU" sz="3600" b="1" i="1" dirty="0" err="1">
                <a:solidFill>
                  <a:srgbClr val="002060"/>
                </a:solidFill>
              </a:rPr>
              <a:t>навчального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навантаження</a:t>
            </a:r>
            <a:r>
              <a:rPr lang="ru-RU" sz="3600" b="1" i="1" dirty="0">
                <a:solidFill>
                  <a:srgbClr val="002060"/>
                </a:solidFill>
              </a:rPr>
              <a:t>;</a:t>
            </a:r>
          </a:p>
          <a:p>
            <a:pPr>
              <a:buNone/>
            </a:pPr>
            <a:r>
              <a:rPr lang="ru-RU" sz="3600" b="1" i="1" dirty="0">
                <a:solidFill>
                  <a:srgbClr val="002060"/>
                </a:solidFill>
              </a:rPr>
              <a:t>4 </a:t>
            </a:r>
            <a:r>
              <a:rPr lang="ru-RU" sz="3600" b="1" i="1" dirty="0" err="1">
                <a:solidFill>
                  <a:srgbClr val="002060"/>
                </a:solidFill>
              </a:rPr>
              <a:t>група</a:t>
            </a:r>
            <a:r>
              <a:rPr lang="ru-RU" sz="3600" b="1" i="1" dirty="0">
                <a:solidFill>
                  <a:srgbClr val="002060"/>
                </a:solidFill>
              </a:rPr>
              <a:t> - </a:t>
            </a:r>
            <a:r>
              <a:rPr lang="ru-RU" sz="3600" b="1" i="1" dirty="0" err="1">
                <a:solidFill>
                  <a:srgbClr val="002060"/>
                </a:solidFill>
              </a:rPr>
              <a:t>хворі</a:t>
            </a:r>
            <a:r>
              <a:rPr lang="ru-RU" sz="3600" b="1" i="1" dirty="0">
                <a:solidFill>
                  <a:srgbClr val="002060"/>
                </a:solidFill>
              </a:rPr>
              <a:t> на </a:t>
            </a:r>
            <a:r>
              <a:rPr lang="ru-RU" sz="3600" b="1" i="1" dirty="0" err="1">
                <a:solidFill>
                  <a:srgbClr val="002060"/>
                </a:solidFill>
              </a:rPr>
              <a:t>хронічні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захворювання</a:t>
            </a:r>
            <a:r>
              <a:rPr lang="ru-RU" sz="3600" b="1" i="1" dirty="0">
                <a:solidFill>
                  <a:srgbClr val="002060"/>
                </a:solidFill>
              </a:rPr>
              <a:t> в </a:t>
            </a:r>
            <a:r>
              <a:rPr lang="ru-RU" sz="3600" b="1" i="1" dirty="0" err="1">
                <a:solidFill>
                  <a:srgbClr val="002060"/>
                </a:solidFill>
              </a:rPr>
              <a:t>стадії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субкомпенсації</a:t>
            </a:r>
            <a:r>
              <a:rPr lang="ru-RU" sz="3600" b="1" i="1" dirty="0">
                <a:solidFill>
                  <a:srgbClr val="002060"/>
                </a:solidFill>
              </a:rPr>
              <a:t>, </a:t>
            </a:r>
            <a:r>
              <a:rPr lang="ru-RU" sz="3600" b="1" i="1" dirty="0" err="1">
                <a:solidFill>
                  <a:srgbClr val="002060"/>
                </a:solidFill>
              </a:rPr>
              <a:t>що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утрудняють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навчальну</a:t>
            </a:r>
            <a:r>
              <a:rPr lang="ru-RU" sz="3600" b="1" i="1" dirty="0">
                <a:solidFill>
                  <a:srgbClr val="002060"/>
                </a:solidFill>
              </a:rPr>
              <a:t> і </a:t>
            </a:r>
            <a:r>
              <a:rPr lang="ru-RU" sz="3600" b="1" i="1" dirty="0" err="1">
                <a:solidFill>
                  <a:srgbClr val="002060"/>
                </a:solidFill>
              </a:rPr>
              <a:t>трудову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діяльність</a:t>
            </a:r>
            <a:r>
              <a:rPr lang="ru-RU" sz="3600" b="1" i="1" dirty="0">
                <a:solidFill>
                  <a:srgbClr val="002060"/>
                </a:solidFill>
              </a:rPr>
              <a:t>;</a:t>
            </a:r>
          </a:p>
          <a:p>
            <a:pPr>
              <a:buNone/>
            </a:pPr>
            <a:r>
              <a:rPr lang="ru-RU" sz="3600" b="1" i="1" dirty="0">
                <a:solidFill>
                  <a:srgbClr val="002060"/>
                </a:solidFill>
              </a:rPr>
              <a:t>5 </a:t>
            </a:r>
            <a:r>
              <a:rPr lang="ru-RU" sz="3600" b="1" i="1" dirty="0" err="1">
                <a:solidFill>
                  <a:srgbClr val="002060"/>
                </a:solidFill>
              </a:rPr>
              <a:t>група</a:t>
            </a:r>
            <a:r>
              <a:rPr lang="ru-RU" sz="3600" b="1" i="1" dirty="0">
                <a:solidFill>
                  <a:srgbClr val="002060"/>
                </a:solidFill>
              </a:rPr>
              <a:t> - </a:t>
            </a:r>
            <a:r>
              <a:rPr lang="ru-RU" sz="3600" b="1" i="1" dirty="0" err="1">
                <a:solidFill>
                  <a:srgbClr val="002060"/>
                </a:solidFill>
              </a:rPr>
              <a:t>діти-інваліди</a:t>
            </a:r>
            <a:r>
              <a:rPr lang="ru-RU" sz="3600" b="1" i="1" dirty="0">
                <a:solidFill>
                  <a:srgbClr val="002060"/>
                </a:solidFill>
              </a:rPr>
              <a:t> з </a:t>
            </a:r>
            <a:r>
              <a:rPr lang="ru-RU" sz="3600" b="1" i="1" dirty="0" err="1">
                <a:solidFill>
                  <a:srgbClr val="002060"/>
                </a:solidFill>
              </a:rPr>
              <a:t>важкими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органічними</a:t>
            </a:r>
            <a:r>
              <a:rPr lang="ru-RU" sz="3600" b="1" i="1" dirty="0">
                <a:solidFill>
                  <a:srgbClr val="002060"/>
                </a:solidFill>
              </a:rPr>
              <a:t> і </a:t>
            </a:r>
            <a:r>
              <a:rPr lang="ru-RU" sz="3600" b="1" i="1" dirty="0" err="1">
                <a:solidFill>
                  <a:srgbClr val="002060"/>
                </a:solidFill>
              </a:rPr>
              <a:t>функціональними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відхиленнями</a:t>
            </a:r>
            <a:r>
              <a:rPr lang="ru-RU" sz="3600" b="1" i="1" dirty="0">
                <a:solidFill>
                  <a:srgbClr val="002060"/>
                </a:solidFill>
              </a:rPr>
              <a:t> (як правило, в </a:t>
            </a:r>
            <a:r>
              <a:rPr lang="ru-RU" sz="3600" b="1" i="1" dirty="0" err="1">
                <a:solidFill>
                  <a:srgbClr val="002060"/>
                </a:solidFill>
              </a:rPr>
              <a:t>масовій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школі</a:t>
            </a:r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</a:rPr>
              <a:t>невідомі</a:t>
            </a:r>
            <a:r>
              <a:rPr lang="ru-RU" sz="3600" b="1" i="1" dirty="0">
                <a:solidFill>
                  <a:srgbClr val="00206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</p:spPr>
        <p:txBody>
          <a:bodyPr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Физическое развитие детей и подростков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/>
          <a:lstStyle/>
          <a:p>
            <a:r>
              <a:rPr lang="ru-RU" dirty="0" err="1"/>
              <a:t>Фізичний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комплекс </a:t>
            </a:r>
            <a:r>
              <a:rPr lang="ru-RU" dirty="0" err="1"/>
              <a:t>морфофункціональних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, </a:t>
            </a:r>
            <a:r>
              <a:rPr lang="ru-RU" dirty="0" err="1"/>
              <a:t>формування</a:t>
            </a:r>
            <a:r>
              <a:rPr lang="ru-RU" dirty="0"/>
              <a:t>, </a:t>
            </a:r>
            <a:r>
              <a:rPr lang="ru-RU" dirty="0" err="1"/>
              <a:t>працездатність</a:t>
            </a:r>
            <a:r>
              <a:rPr lang="ru-RU" dirty="0"/>
              <a:t> і </a:t>
            </a:r>
            <a:r>
              <a:rPr lang="ru-RU" dirty="0" err="1"/>
              <a:t>біологічний</a:t>
            </a:r>
            <a:r>
              <a:rPr lang="ru-RU" dirty="0"/>
              <a:t> </a:t>
            </a:r>
            <a:r>
              <a:rPr lang="ru-RU" dirty="0" err="1"/>
              <a:t>вік</a:t>
            </a:r>
            <a:r>
              <a:rPr lang="ru-RU" dirty="0"/>
              <a:t>.</a:t>
            </a:r>
          </a:p>
          <a:p>
            <a:r>
              <a:rPr lang="ru-RU" dirty="0" err="1"/>
              <a:t>Індивідуальна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біологічним</a:t>
            </a:r>
            <a:r>
              <a:rPr lang="ru-RU" dirty="0"/>
              <a:t> і </a:t>
            </a:r>
            <a:r>
              <a:rPr lang="ru-RU" dirty="0" err="1"/>
              <a:t>календарним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динаміки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</p:txBody>
      </p:sp>
      <p:pic>
        <p:nvPicPr>
          <p:cNvPr id="4" name="Рисунок 3" descr="99881-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256"/>
            <a:ext cx="9144000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Гигиенические основы режима дня</a:t>
            </a:r>
            <a:endParaRPr lang="ru-RU" sz="3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599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57232"/>
            <a:ext cx="9144000" cy="600076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b="1" dirty="0" err="1">
                <a:solidFill>
                  <a:srgbClr val="FFFF00"/>
                </a:solidFill>
              </a:rPr>
              <a:t>Багато</a:t>
            </a:r>
            <a:r>
              <a:rPr lang="ru-RU" sz="4400" b="1" dirty="0">
                <a:solidFill>
                  <a:srgbClr val="FFFF00"/>
                </a:solidFill>
              </a:rPr>
              <a:t> форм </a:t>
            </a:r>
            <a:r>
              <a:rPr lang="ru-RU" sz="4400" b="1" dirty="0" err="1">
                <a:solidFill>
                  <a:srgbClr val="FFFF00"/>
                </a:solidFill>
              </a:rPr>
              <a:t>патологічних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станів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розвиваються</a:t>
            </a:r>
            <a:r>
              <a:rPr lang="ru-RU" sz="4400" b="1" dirty="0">
                <a:solidFill>
                  <a:srgbClr val="FFFF00"/>
                </a:solidFill>
              </a:rPr>
              <a:t> в </a:t>
            </a:r>
            <a:r>
              <a:rPr lang="ru-RU" sz="4400" b="1" dirty="0" err="1">
                <a:solidFill>
                  <a:srgbClr val="FFFF00"/>
                </a:solidFill>
              </a:rPr>
              <a:t>дитячому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віці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під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впливом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несприятливих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чинників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навколишнього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середовища</a:t>
            </a:r>
            <a:r>
              <a:rPr lang="ru-RU" sz="4400" b="1" dirty="0">
                <a:solidFill>
                  <a:srgbClr val="FFFF00"/>
                </a:solidFill>
              </a:rPr>
              <a:t>. </a:t>
            </a:r>
            <a:r>
              <a:rPr lang="ru-RU" sz="4400" b="1" dirty="0" err="1">
                <a:solidFill>
                  <a:srgbClr val="FFFF00"/>
                </a:solidFill>
              </a:rPr>
              <a:t>Наприклад</a:t>
            </a:r>
            <a:r>
              <a:rPr lang="ru-RU" sz="4400" b="1" dirty="0">
                <a:solidFill>
                  <a:srgbClr val="FFFF00"/>
                </a:solidFill>
              </a:rPr>
              <a:t> атеросклероз, </a:t>
            </a:r>
            <a:r>
              <a:rPr lang="ru-RU" sz="4400" b="1" dirty="0" err="1">
                <a:solidFill>
                  <a:srgbClr val="FFFF00"/>
                </a:solidFill>
              </a:rPr>
              <a:t>цукровий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діабет</a:t>
            </a:r>
            <a:r>
              <a:rPr lang="ru-RU" sz="4400" b="1" dirty="0">
                <a:solidFill>
                  <a:srgbClr val="FFFF00"/>
                </a:solidFill>
              </a:rPr>
              <a:t> і особливо </a:t>
            </a:r>
            <a:r>
              <a:rPr lang="ru-RU" sz="4400" b="1" dirty="0" err="1">
                <a:solidFill>
                  <a:srgbClr val="FFFF00"/>
                </a:solidFill>
              </a:rPr>
              <a:t>гіпертонічна</a:t>
            </a:r>
            <a:r>
              <a:rPr lang="ru-RU" sz="4400" b="1" dirty="0">
                <a:solidFill>
                  <a:srgbClr val="FFFF00"/>
                </a:solidFill>
              </a:rPr>
              <a:t> хвороба </a:t>
            </a:r>
            <a:r>
              <a:rPr lang="ru-RU" sz="4400" b="1" dirty="0" err="1">
                <a:solidFill>
                  <a:srgbClr val="FFFF00"/>
                </a:solidFill>
              </a:rPr>
              <a:t>беруть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витоки</a:t>
            </a:r>
            <a:r>
              <a:rPr lang="ru-RU" sz="4400" b="1" dirty="0">
                <a:solidFill>
                  <a:srgbClr val="FFFF00"/>
                </a:solidFill>
              </a:rPr>
              <a:t> в </a:t>
            </a:r>
            <a:r>
              <a:rPr lang="ru-RU" sz="4400" b="1" dirty="0" err="1">
                <a:solidFill>
                  <a:srgbClr val="FFFF00"/>
                </a:solidFill>
              </a:rPr>
              <a:t>дитячому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віці</a:t>
            </a:r>
            <a:r>
              <a:rPr lang="ru-RU" sz="44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CV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57686" y="4071942"/>
            <a:ext cx="4786314" cy="2786058"/>
          </a:xfrm>
          <a:ln w="76200">
            <a:solidFill>
              <a:schemeClr val="tx2">
                <a:lumMod val="25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0"/>
            <a:ext cx="4357718" cy="3929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Атеросклероз -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хронічне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захворювання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що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виникає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результаті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жирового і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білкового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обміну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що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характеризується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ураженням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артерій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еластичного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м'язово-еластичного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типу у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вигляді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вогнищевого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відкладення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інтимі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ліпідів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та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білків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і реактивного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розростання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сполучної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Monotype Corsiva" pitchFamily="66" charset="0"/>
              </a:rPr>
              <a:t>тканини</a:t>
            </a:r>
            <a:r>
              <a:rPr lang="ru-RU" sz="2400" b="1" dirty="0">
                <a:solidFill>
                  <a:srgbClr val="FFFF00"/>
                </a:solidFill>
                <a:latin typeface="Monotype Corsiva" pitchFamily="66" charset="0"/>
              </a:rPr>
              <a:t>.</a:t>
            </a:r>
          </a:p>
        </p:txBody>
      </p:sp>
      <p:pic>
        <p:nvPicPr>
          <p:cNvPr id="7" name="Рисунок 6" descr="ate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3929066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23528" y="4071942"/>
            <a:ext cx="41055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  <a:latin typeface="Monotype Corsiva" pitchFamily="66" charset="0"/>
              </a:rPr>
              <a:t>Гистопрепарат</a:t>
            </a:r>
            <a:r>
              <a:rPr lang="ru-RU" sz="2800" b="1" dirty="0" smtClean="0">
                <a:solidFill>
                  <a:srgbClr val="FFFF00"/>
                </a:solidFill>
                <a:latin typeface="Monotype Corsiva" pitchFamily="66" charset="0"/>
              </a:rPr>
              <a:t>. </a:t>
            </a:r>
          </a:p>
          <a:p>
            <a:r>
              <a:rPr lang="ru-RU" sz="2800" b="1" dirty="0" smtClean="0">
                <a:solidFill>
                  <a:srgbClr val="FFFF00"/>
                </a:solidFill>
                <a:latin typeface="Monotype Corsiva" pitchFamily="66" charset="0"/>
              </a:rPr>
              <a:t>Поперечный разрез коронарной артерии, пораженной атеросклерозом.</a:t>
            </a: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5004048" y="5229200"/>
            <a:ext cx="1080120" cy="1440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верх/вниз 10"/>
          <p:cNvSpPr/>
          <p:nvPr/>
        </p:nvSpPr>
        <p:spPr>
          <a:xfrm>
            <a:off x="6948264" y="4221088"/>
            <a:ext cx="144016" cy="64807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6948264" y="5229200"/>
            <a:ext cx="1584176" cy="1440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355976" y="5934670"/>
            <a:ext cx="46073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aramond" pitchFamily="18" charset="0"/>
              </a:rPr>
              <a:t>Резко утолщен мышечный слой</a:t>
            </a:r>
          </a:p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aramond" pitchFamily="18" charset="0"/>
              </a:rPr>
              <a:t> артерии за счет повышения давления при </a:t>
            </a:r>
          </a:p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aramond" pitchFamily="18" charset="0"/>
              </a:rPr>
              <a:t>закупорке атеросклеротической бляшкой. 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10" grpId="0" animBg="1"/>
      <p:bldP spid="11" grpId="0" animBg="1"/>
      <p:bldP spid="13" grpId="0" animBg="1"/>
      <p:bldP spid="1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Monotype Corsiva" pitchFamily="66" charset="0"/>
              </a:rPr>
              <a:t>Гипертоническая болезнь</a:t>
            </a:r>
            <a:endParaRPr lang="ru-RU" sz="36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4357686" cy="6237312"/>
          </a:xfr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Первинна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(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есенціальна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) -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гіпертонічна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хвороба: у 20-40%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хворих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з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граничною (</a:t>
            </a:r>
            <a:r>
              <a:rPr lang="ru-RU" sz="2800" b="1" dirty="0" err="1" smtClean="0">
                <a:solidFill>
                  <a:srgbClr val="002060"/>
                </a:solidFill>
                <a:latin typeface="Monotype Corsiva" pitchFamily="66" charset="0"/>
              </a:rPr>
              <a:t>артеріальною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гіпертензією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)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підвищення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систолічного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артеріального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тиску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до 159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мм.рт.ст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, а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діастолічного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до 94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мм.рт.ст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. без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ознак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ураження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органів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мішеней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: (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нервова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 система,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серце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, орган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зору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Monotype Corsiva" pitchFamily="66" charset="0"/>
              </a:rPr>
              <a:t>нирки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).</a:t>
            </a:r>
          </a:p>
        </p:txBody>
      </p:sp>
      <p:pic>
        <p:nvPicPr>
          <p:cNvPr id="9" name="Рисунок 8" descr="гиперто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620688"/>
            <a:ext cx="4714876" cy="6237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chemeClr val="accent4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FF00"/>
                </a:solidFill>
              </a:rPr>
              <a:t>Ще</a:t>
            </a:r>
            <a:r>
              <a:rPr lang="ru-RU" sz="3600" b="1" dirty="0">
                <a:solidFill>
                  <a:srgbClr val="FFFF00"/>
                </a:solidFill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</a:rPr>
              <a:t>минулому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столітті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набуло</a:t>
            </a:r>
            <a:r>
              <a:rPr lang="ru-RU" sz="3600" b="1" dirty="0">
                <a:solidFill>
                  <a:srgbClr val="FFFF00"/>
                </a:solidFill>
              </a:rPr>
              <a:t> широкого </a:t>
            </a:r>
            <a:r>
              <a:rPr lang="ru-RU" sz="3600" b="1" dirty="0" err="1">
                <a:solidFill>
                  <a:srgbClr val="FFFF00"/>
                </a:solidFill>
              </a:rPr>
              <a:t>поширення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поняття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так </a:t>
            </a:r>
            <a:r>
              <a:rPr lang="ru-RU" sz="3600" b="1" dirty="0" err="1">
                <a:solidFill>
                  <a:srgbClr val="FFFF00"/>
                </a:solidFill>
              </a:rPr>
              <a:t>званих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шкільних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хвороб </a:t>
            </a:r>
            <a:r>
              <a:rPr lang="ru-RU" sz="3600" b="1" dirty="0">
                <a:solidFill>
                  <a:srgbClr val="FFFF00"/>
                </a:solidFill>
              </a:rPr>
              <a:t>як </a:t>
            </a:r>
            <a:r>
              <a:rPr lang="ru-RU" sz="3600" b="1" dirty="0" err="1" smtClean="0">
                <a:solidFill>
                  <a:srgbClr val="FFFF00"/>
                </a:solidFill>
              </a:rPr>
              <a:t>неодмінного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uk-UA" sz="3600" b="1" dirty="0" smtClean="0">
                <a:solidFill>
                  <a:srgbClr val="FFFF00"/>
                </a:solidFill>
              </a:rPr>
              <a:t>підсумку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навчання</a:t>
            </a:r>
            <a:r>
              <a:rPr lang="ru-RU" sz="3600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3600" b="1" dirty="0">
                <a:solidFill>
                  <a:srgbClr val="FFFF00"/>
                </a:solidFill>
              </a:rPr>
              <a:t>До </a:t>
            </a:r>
            <a:r>
              <a:rPr lang="ru-RU" sz="3600" b="1" dirty="0" err="1">
                <a:solidFill>
                  <a:srgbClr val="FFFF00"/>
                </a:solidFill>
              </a:rPr>
              <a:t>шкільних</a:t>
            </a:r>
            <a:r>
              <a:rPr lang="ru-RU" sz="3600" b="1" dirty="0">
                <a:solidFill>
                  <a:srgbClr val="FFFF00"/>
                </a:solidFill>
              </a:rPr>
              <a:t> хвороб </a:t>
            </a:r>
            <a:r>
              <a:rPr lang="ru-RU" sz="3600" b="1" dirty="0" err="1">
                <a:solidFill>
                  <a:srgbClr val="FFFF00"/>
                </a:solidFill>
              </a:rPr>
              <a:t>були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віднесені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такі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600" b="1" dirty="0">
                <a:solidFill>
                  <a:srgbClr val="FFFF00"/>
                </a:solidFill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</a:rPr>
              <a:t>патологічні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стани</a:t>
            </a:r>
            <a:r>
              <a:rPr lang="ru-RU" sz="3600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3600" b="1" dirty="0">
                <a:solidFill>
                  <a:srgbClr val="FFFF00"/>
                </a:solidFill>
              </a:rPr>
              <a:t>«</a:t>
            </a:r>
            <a:r>
              <a:rPr lang="ru-RU" sz="3600" b="1" dirty="0" err="1">
                <a:solidFill>
                  <a:srgbClr val="FFFF00"/>
                </a:solidFill>
              </a:rPr>
              <a:t>Короткозорість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порушення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постави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неврастенія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анемія</a:t>
            </a:r>
            <a:r>
              <a:rPr lang="ru-RU" sz="3600" b="1" dirty="0">
                <a:solidFill>
                  <a:srgbClr val="FFFF00"/>
                </a:solidFill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Осанка: виды осанок.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осан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43182"/>
            <a:ext cx="4357686" cy="4214818"/>
          </a:xfrm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6" name="Рисунок 5" descr="осанка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785794"/>
            <a:ext cx="5929322" cy="3857652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У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дітей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і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підлітків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з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віком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збільшується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число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хронічних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захворювань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Це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хвороби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нервової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системи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та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органів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чуття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розлади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харчування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та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порушення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обміну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патологія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органів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дихання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кровообігу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травлення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сечостатевої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системи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Формуючись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в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дитячому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віці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ці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захворювання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в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подальшому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виявляються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в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числі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провідних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причин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тимчасової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непрацездатності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інвалідності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та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смертності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дорослого</a:t>
            </a:r>
            <a:r>
              <a:rPr lang="ru-RU" sz="36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2">
                    <a:lumMod val="10000"/>
                  </a:schemeClr>
                </a:solidFill>
              </a:rPr>
              <a:t>населення</a:t>
            </a:r>
            <a:r>
              <a:rPr lang="ru-RU" sz="3600" b="1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3600" b="1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Хронічні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захворювання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формує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50000"/>
                  </a:schemeClr>
                </a:solidFill>
              </a:rPr>
              <a:t>неспецифічний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вплив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умов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навколишнього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середовища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 У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зв'язку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цим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зростає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роль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гігієнічного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контролю за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навколишнім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середовищем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, режимом дня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дітей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підлітків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їх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харчуванням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руховою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активністю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застосуванням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</a:rPr>
              <a:t>загартовуватися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ln w="38100"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Закаливающие мероприятия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закаливани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42918"/>
            <a:ext cx="9144000" cy="6215082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143372" cy="6858000"/>
          </a:xfrm>
          <a:ln w="38100"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У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загальній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структурі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захворюваності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дітей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підлітків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слід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зазначити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ревматичні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, токсико-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інфекційні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кардіоміопатії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пов'язані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з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неблагополучним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станом носоглотки,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свідчить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про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необхідність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посилення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роботи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по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загартовуванню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дитячого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spc="-100" dirty="0" err="1">
                <a:solidFill>
                  <a:schemeClr val="accent2">
                    <a:lumMod val="50000"/>
                  </a:schemeClr>
                </a:solidFill>
              </a:rPr>
              <a:t>організму</a:t>
            </a:r>
            <a:r>
              <a:rPr lang="ru-RU" sz="2800" b="1" spc="-1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Рисунок 3" descr="зака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0"/>
            <a:ext cx="5004049" cy="6858000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4000" b="1" i="1" u="sng" dirty="0">
                <a:solidFill>
                  <a:srgbClr val="FFFF00"/>
                </a:solidFill>
              </a:rPr>
              <a:t>Хвороба </a:t>
            </a:r>
            <a:r>
              <a:rPr lang="ru-RU" sz="4000" b="1" i="1" u="sng" dirty="0" err="1">
                <a:solidFill>
                  <a:srgbClr val="FFFF00"/>
                </a:solidFill>
              </a:rPr>
              <a:t>століття</a:t>
            </a:r>
            <a:r>
              <a:rPr lang="ru-RU" sz="4000" b="1" i="1" u="sng" dirty="0">
                <a:solidFill>
                  <a:srgbClr val="FFFF00"/>
                </a:solidFill>
              </a:rPr>
              <a:t> </a:t>
            </a:r>
            <a:r>
              <a:rPr lang="ru-RU" sz="4000" b="1" dirty="0">
                <a:solidFill>
                  <a:srgbClr val="FFFF00"/>
                </a:solidFill>
              </a:rPr>
              <a:t>- </a:t>
            </a:r>
            <a:r>
              <a:rPr lang="ru-RU" sz="4000" b="1" dirty="0" err="1">
                <a:solidFill>
                  <a:srgbClr val="FFFF00"/>
                </a:solidFill>
              </a:rPr>
              <a:t>ожиріння</a:t>
            </a:r>
            <a:r>
              <a:rPr lang="ru-RU" sz="4000" b="1" dirty="0">
                <a:solidFill>
                  <a:srgbClr val="FFFF00"/>
                </a:solidFill>
              </a:rPr>
              <a:t> не </a:t>
            </a:r>
            <a:r>
              <a:rPr lang="ru-RU" sz="4000" b="1" dirty="0" err="1">
                <a:solidFill>
                  <a:srgbClr val="FFFF00"/>
                </a:solidFill>
              </a:rPr>
              <a:t>оминула</a:t>
            </a:r>
            <a:r>
              <a:rPr lang="ru-RU" sz="4000" b="1" dirty="0">
                <a:solidFill>
                  <a:srgbClr val="FFFF00"/>
                </a:solidFill>
              </a:rPr>
              <a:t> й </a:t>
            </a:r>
            <a:r>
              <a:rPr lang="ru-RU" sz="4000" b="1" dirty="0" err="1">
                <a:solidFill>
                  <a:srgbClr val="FFFF00"/>
                </a:solidFill>
              </a:rPr>
              <a:t>дітей</a:t>
            </a:r>
            <a:r>
              <a:rPr lang="ru-RU" sz="4000" b="1" dirty="0">
                <a:solidFill>
                  <a:srgbClr val="FFFF00"/>
                </a:solidFill>
              </a:rPr>
              <a:t>. </a:t>
            </a:r>
            <a:r>
              <a:rPr lang="ru-RU" sz="4000" b="1" dirty="0" err="1">
                <a:solidFill>
                  <a:srgbClr val="FFFF00"/>
                </a:solidFill>
              </a:rPr>
              <a:t>Ожиріння</a:t>
            </a:r>
            <a:r>
              <a:rPr lang="ru-RU" sz="4000" b="1" dirty="0">
                <a:solidFill>
                  <a:srgbClr val="FFFF00"/>
                </a:solidFill>
              </a:rPr>
              <a:t> в </a:t>
            </a:r>
            <a:r>
              <a:rPr lang="ru-RU" sz="4000" b="1" dirty="0" err="1">
                <a:solidFill>
                  <a:srgbClr val="FFFF00"/>
                </a:solidFill>
              </a:rPr>
              <a:t>дитячому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віці</a:t>
            </a:r>
            <a:r>
              <a:rPr lang="ru-RU" sz="4000" b="1" dirty="0">
                <a:solidFill>
                  <a:srgbClr val="FFFF00"/>
                </a:solidFill>
              </a:rPr>
              <a:t> велика </a:t>
            </a:r>
            <a:r>
              <a:rPr lang="ru-RU" sz="4000" b="1" dirty="0" err="1">
                <a:solidFill>
                  <a:srgbClr val="FFFF00"/>
                </a:solidFill>
              </a:rPr>
              <a:t>гігієнічна</a:t>
            </a:r>
            <a:r>
              <a:rPr lang="ru-RU" sz="4000" b="1" dirty="0">
                <a:solidFill>
                  <a:srgbClr val="FFFF00"/>
                </a:solidFill>
              </a:rPr>
              <a:t> проблема, </a:t>
            </a:r>
            <a:r>
              <a:rPr lang="ru-RU" sz="4000" b="1" dirty="0" err="1">
                <a:solidFill>
                  <a:srgbClr val="FFFF00"/>
                </a:solidFill>
              </a:rPr>
              <a:t>пов'язана</a:t>
            </a:r>
            <a:r>
              <a:rPr lang="ru-RU" sz="4000" b="1" dirty="0">
                <a:solidFill>
                  <a:srgbClr val="FFFF00"/>
                </a:solidFill>
              </a:rPr>
              <a:t> в першу </a:t>
            </a:r>
            <a:r>
              <a:rPr lang="ru-RU" sz="4000" b="1" dirty="0" err="1">
                <a:solidFill>
                  <a:srgbClr val="FFFF00"/>
                </a:solidFill>
              </a:rPr>
              <a:t>чергу</a:t>
            </a:r>
            <a:r>
              <a:rPr lang="ru-RU" sz="4000" b="1" dirty="0">
                <a:solidFill>
                  <a:srgbClr val="FFFF00"/>
                </a:solidFill>
              </a:rPr>
              <a:t> з </a:t>
            </a:r>
            <a:r>
              <a:rPr lang="ru-RU" sz="4000" b="1" dirty="0" err="1">
                <a:solidFill>
                  <a:srgbClr val="FFFF00"/>
                </a:solidFill>
              </a:rPr>
              <a:t>нераціональним</a:t>
            </a:r>
            <a:r>
              <a:rPr lang="ru-RU" sz="4000" b="1" dirty="0">
                <a:solidFill>
                  <a:srgbClr val="FFFF00"/>
                </a:solidFill>
              </a:rPr>
              <a:t> в </a:t>
            </a:r>
            <a:r>
              <a:rPr lang="ru-RU" sz="4000" b="1" dirty="0" err="1">
                <a:solidFill>
                  <a:srgbClr val="FFFF00"/>
                </a:solidFill>
              </a:rPr>
              <a:t>кількісному</a:t>
            </a:r>
            <a:r>
              <a:rPr lang="ru-RU" sz="4000" b="1" dirty="0">
                <a:solidFill>
                  <a:srgbClr val="FFFF00"/>
                </a:solidFill>
              </a:rPr>
              <a:t> і </a:t>
            </a:r>
            <a:r>
              <a:rPr lang="ru-RU" sz="4000" b="1" dirty="0" err="1">
                <a:solidFill>
                  <a:srgbClr val="FFFF00"/>
                </a:solidFill>
              </a:rPr>
              <a:t>якісному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відношенні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харчуванням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малорухливим</a:t>
            </a:r>
            <a:r>
              <a:rPr lang="ru-RU" sz="4000" b="1" dirty="0">
                <a:solidFill>
                  <a:srgbClr val="FFFF00"/>
                </a:solidFill>
              </a:rPr>
              <a:t> способом </a:t>
            </a:r>
            <a:r>
              <a:rPr lang="ru-RU" sz="4000" b="1" dirty="0" err="1">
                <a:solidFill>
                  <a:srgbClr val="FFFF00"/>
                </a:solidFill>
              </a:rPr>
              <a:t>життя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міських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дітей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недостатн</a:t>
            </a:r>
            <a:r>
              <a:rPr lang="uk-UA" sz="4000" b="1" dirty="0" err="1" smtClean="0">
                <a:solidFill>
                  <a:srgbClr val="FFFF00"/>
                </a:solidFill>
              </a:rPr>
              <a:t>ім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фізичним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навантаженням</a:t>
            </a:r>
            <a:r>
              <a:rPr lang="ru-RU" sz="40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747" y="0"/>
            <a:ext cx="9113498" cy="676235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8" algn="ctr"/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Рухове</a:t>
            </a: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голодування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міських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дівчаток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дівчат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призводить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порушення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статевого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інфантилізму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Правильне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фізичне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є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дієвим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заходом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профілактики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гіпокінезії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3999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b="1" i="1" u="sng" dirty="0" err="1">
                <a:solidFill>
                  <a:schemeClr val="accent6">
                    <a:lumMod val="50000"/>
                  </a:schemeClr>
                </a:solidFill>
              </a:rPr>
              <a:t>Міопія</a:t>
            </a:r>
            <a:r>
              <a:rPr lang="ru-RU" sz="3200" b="1" i="1" u="sng" dirty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ru-RU" sz="3200" b="1" i="1" u="sng" dirty="0" err="1">
                <a:solidFill>
                  <a:schemeClr val="accent6">
                    <a:lumMod val="50000"/>
                  </a:schemeClr>
                </a:solidFill>
              </a:rPr>
              <a:t>короткозорість</a:t>
            </a:r>
            <a:r>
              <a:rPr lang="ru-RU" sz="3200" b="1" i="1" u="sng" dirty="0"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-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дуже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поширене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хронічне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захворювання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, при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якому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збільшена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заломлююча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здатність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ока (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рефракційна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короткозорість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або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подовжена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</a:rPr>
              <a:t>Передньозадня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вісь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ока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осьова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короткозорість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). У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школярів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частіше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зустрічається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комбінована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короткозорість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, при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якій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збільшені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і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довга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осі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, і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</a:rPr>
              <a:t>заломлююча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сила.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519" y="4641280"/>
            <a:ext cx="3534481" cy="2209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Миопия – (близорукость)</a:t>
            </a:r>
            <a:endParaRPr lang="ru-RU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миоп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85813"/>
            <a:ext cx="9144000" cy="6072187"/>
          </a:xfrm>
          <a:prstGeom prst="rect">
            <a:avLst/>
          </a:prstGeom>
          <a:ln w="38100">
            <a:solidFill>
              <a:schemeClr val="tx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b="1" dirty="0" err="1">
                <a:solidFill>
                  <a:srgbClr val="FFFF00"/>
                </a:solidFill>
              </a:rPr>
              <a:t>Гігієна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дітей</a:t>
            </a:r>
            <a:r>
              <a:rPr lang="ru-RU" sz="4000" b="1" dirty="0">
                <a:solidFill>
                  <a:srgbClr val="FFFF00"/>
                </a:solidFill>
              </a:rPr>
              <a:t> і </a:t>
            </a:r>
            <a:r>
              <a:rPr lang="ru-RU" sz="4000" b="1" dirty="0" err="1">
                <a:solidFill>
                  <a:srgbClr val="FFFF00"/>
                </a:solidFill>
              </a:rPr>
              <a:t>підлітків</a:t>
            </a:r>
            <a:r>
              <a:rPr lang="ru-RU" sz="4000" b="1" dirty="0">
                <a:solidFill>
                  <a:srgbClr val="FFFF00"/>
                </a:solidFill>
              </a:rPr>
              <a:t> є комплексною </a:t>
            </a:r>
            <a:r>
              <a:rPr lang="ru-RU" sz="4000" b="1" dirty="0" err="1" smtClean="0">
                <a:solidFill>
                  <a:srgbClr val="FFFF00"/>
                </a:solidFill>
              </a:rPr>
              <a:t>гігієнічною</a:t>
            </a:r>
            <a:r>
              <a:rPr lang="ru-RU" sz="4000" b="1" dirty="0" smtClean="0">
                <a:solidFill>
                  <a:srgbClr val="FFFF00"/>
                </a:solidFill>
              </a:rPr>
              <a:t> наукою</a:t>
            </a:r>
            <a:r>
              <a:rPr lang="ru-RU" sz="4000" b="1" dirty="0">
                <a:solidFill>
                  <a:srgbClr val="FFFF00"/>
                </a:solidFill>
              </a:rPr>
              <a:t>. Вона </a:t>
            </a:r>
            <a:r>
              <a:rPr lang="ru-RU" sz="4000" b="1" dirty="0" err="1">
                <a:solidFill>
                  <a:srgbClr val="FFFF00"/>
                </a:solidFill>
              </a:rPr>
              <a:t>використовує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методи</a:t>
            </a:r>
            <a:r>
              <a:rPr lang="ru-RU" sz="4000" b="1" dirty="0">
                <a:solidFill>
                  <a:srgbClr val="FFFF00"/>
                </a:solidFill>
              </a:rPr>
              <a:t> і </a:t>
            </a:r>
            <a:r>
              <a:rPr lang="ru-RU" sz="4000" b="1" dirty="0" err="1">
                <a:solidFill>
                  <a:srgbClr val="FFFF00"/>
                </a:solidFill>
              </a:rPr>
              <a:t>досягнення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всіх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галузей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гігієни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санітарної</a:t>
            </a:r>
            <a:r>
              <a:rPr lang="ru-RU" sz="4000" b="1" dirty="0">
                <a:solidFill>
                  <a:srgbClr val="FFFF00"/>
                </a:solidFill>
              </a:rPr>
              <a:t> статистики, </a:t>
            </a:r>
            <a:r>
              <a:rPr lang="ru-RU" sz="4000" b="1" dirty="0" err="1">
                <a:solidFill>
                  <a:srgbClr val="FFFF00"/>
                </a:solidFill>
              </a:rPr>
              <a:t>мікробіології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епідеміології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вікової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морфології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фізіології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біохімії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педіатрії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дитячої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психології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педагогіки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архітектури</a:t>
            </a:r>
            <a:r>
              <a:rPr lang="ru-RU" sz="4000" b="1" dirty="0">
                <a:solidFill>
                  <a:srgbClr val="FFFF00"/>
                </a:solidFill>
              </a:rPr>
              <a:t>, </a:t>
            </a:r>
            <a:r>
              <a:rPr lang="ru-RU" sz="4000" b="1" dirty="0" err="1">
                <a:solidFill>
                  <a:srgbClr val="FFFF00"/>
                </a:solidFill>
              </a:rPr>
              <a:t>санітарної</a:t>
            </a:r>
            <a:r>
              <a:rPr lang="ru-RU" sz="4000" b="1" dirty="0">
                <a:solidFill>
                  <a:srgbClr val="FFFF00"/>
                </a:solidFill>
              </a:rPr>
              <a:t> </a:t>
            </a:r>
            <a:r>
              <a:rPr lang="ru-RU" sz="4000" b="1" dirty="0" err="1">
                <a:solidFill>
                  <a:srgbClr val="FFFF00"/>
                </a:solidFill>
              </a:rPr>
              <a:t>техніки</a:t>
            </a:r>
            <a:r>
              <a:rPr lang="ru-RU" sz="40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ru-RU" sz="4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Гігієна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дітей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та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підлітків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вивчає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всі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сторони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життя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діяльності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дитини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, вона на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відміну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галузевих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гігієнічних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дисциплін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є комплексною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гігієнічною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50000"/>
                  </a:schemeClr>
                </a:solidFill>
              </a:rPr>
              <a:t>дисципліною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-99392"/>
            <a:ext cx="9144000" cy="705477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Гігієна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дітей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та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підлітків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розробляє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нормативи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вимоги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комплекси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оздоровчих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заходів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для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організму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формування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якого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не завершилось,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котрий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знаходиться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в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процесі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росту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и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розвитку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якісно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відмінні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від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організму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дорослого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При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гігієнічному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обгрунтуванні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оздоровчих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заходів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нормуванні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факторів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навколишнього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середовища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гігієна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дітей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та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підлітків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походить з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морфологічних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функціональних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психологічних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особливостей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організму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росте 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на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різних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10000"/>
                  </a:schemeClr>
                </a:solidFill>
              </a:rPr>
              <a:t>е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тапах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його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розвитку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дозволяє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говорити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про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гігієну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дітей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і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підлітків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 як про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вікову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10000"/>
                  </a:schemeClr>
                </a:solidFill>
              </a:rPr>
              <a:t>гігієну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3235"/>
            <a:ext cx="7772400" cy="883227"/>
          </a:xfrm>
        </p:spPr>
        <p:txBody>
          <a:bodyPr/>
          <a:lstStyle/>
          <a:p>
            <a:pPr algn="ctr"/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FF00"/>
                </a:solidFill>
              </a:rPr>
              <a:t>Чутливість</a:t>
            </a:r>
            <a:r>
              <a:rPr lang="ru-RU" sz="3600" b="1" dirty="0">
                <a:solidFill>
                  <a:srgbClr val="FFFF00"/>
                </a:solidFill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</a:rPr>
              <a:t>реактивність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організму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дитини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вище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ніж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дорослого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організму</a:t>
            </a:r>
            <a:r>
              <a:rPr lang="ru-RU" sz="3600" b="1" dirty="0">
                <a:solidFill>
                  <a:srgbClr val="FFFF00"/>
                </a:solidFill>
              </a:rPr>
              <a:t>. Кожному </a:t>
            </a:r>
            <a:r>
              <a:rPr lang="ru-RU" sz="3600" b="1" dirty="0" err="1">
                <a:solidFill>
                  <a:srgbClr val="FFFF00"/>
                </a:solidFill>
              </a:rPr>
              <a:t>періоду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життя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дитини</a:t>
            </a:r>
            <a:r>
              <a:rPr lang="ru-RU" sz="3600" b="1" dirty="0">
                <a:solidFill>
                  <a:srgbClr val="FFFF00"/>
                </a:solidFill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</a:rPr>
              <a:t>залежності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від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ступеня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морфофункціональної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зрілості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окремих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органів</a:t>
            </a:r>
            <a:r>
              <a:rPr lang="ru-RU" sz="3600" b="1" dirty="0">
                <a:solidFill>
                  <a:srgbClr val="FFFF00"/>
                </a:solidFill>
              </a:rPr>
              <a:t> і систем </a:t>
            </a:r>
            <a:r>
              <a:rPr lang="ru-RU" sz="3600" b="1" dirty="0" err="1">
                <a:solidFill>
                  <a:srgbClr val="FFFF00"/>
                </a:solidFill>
              </a:rPr>
              <a:t>властиві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свої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фізіологічні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реакції</a:t>
            </a:r>
            <a:r>
              <a:rPr lang="ru-RU" sz="3600" b="1" dirty="0">
                <a:solidFill>
                  <a:srgbClr val="FFFF00"/>
                </a:solidFill>
              </a:rPr>
              <a:t> на </a:t>
            </a:r>
            <a:r>
              <a:rPr lang="ru-RU" sz="3600" b="1" dirty="0" err="1">
                <a:solidFill>
                  <a:srgbClr val="FFFF00"/>
                </a:solidFill>
              </a:rPr>
              <a:t>фактори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навколишнього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середовища</a:t>
            </a:r>
            <a:r>
              <a:rPr lang="ru-RU" sz="3600" b="1" dirty="0">
                <a:solidFill>
                  <a:srgbClr val="FFFF00"/>
                </a:solidFill>
              </a:rPr>
              <a:t>. </a:t>
            </a:r>
            <a:r>
              <a:rPr lang="ru-RU" sz="3600" b="1" dirty="0" err="1">
                <a:solidFill>
                  <a:srgbClr val="FFFF00"/>
                </a:solidFill>
              </a:rPr>
              <a:t>Принципи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нормування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факторів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навколишнього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середовища</a:t>
            </a:r>
            <a:r>
              <a:rPr lang="ru-RU" sz="3600" b="1" dirty="0">
                <a:solidFill>
                  <a:srgbClr val="FFFF00"/>
                </a:solidFill>
              </a:rPr>
              <a:t> для </a:t>
            </a:r>
            <a:r>
              <a:rPr lang="ru-RU" sz="3600" b="1" dirty="0" err="1">
                <a:solidFill>
                  <a:srgbClr val="FFFF00"/>
                </a:solidFill>
              </a:rPr>
              <a:t>дітей</a:t>
            </a:r>
            <a:r>
              <a:rPr lang="ru-RU" sz="3600" b="1" dirty="0">
                <a:solidFill>
                  <a:srgbClr val="FFFF00"/>
                </a:solidFill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</a:rPr>
              <a:t>підлітків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зводяться</a:t>
            </a:r>
            <a:r>
              <a:rPr lang="ru-RU" sz="3600" b="1" dirty="0">
                <a:solidFill>
                  <a:srgbClr val="FFFF00"/>
                </a:solidFill>
              </a:rPr>
              <a:t> до </a:t>
            </a:r>
            <a:r>
              <a:rPr lang="ru-RU" sz="3600" b="1" dirty="0" err="1">
                <a:solidFill>
                  <a:srgbClr val="FFFF00"/>
                </a:solidFill>
              </a:rPr>
              <a:t>обліку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функціональної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готовності</a:t>
            </a:r>
            <a:r>
              <a:rPr lang="ru-RU" sz="3600" b="1" dirty="0">
                <a:solidFill>
                  <a:srgbClr val="FFFF00"/>
                </a:solidFill>
              </a:rPr>
              <a:t> (</a:t>
            </a:r>
            <a:r>
              <a:rPr lang="ru-RU" sz="3600" b="1" dirty="0" err="1">
                <a:solidFill>
                  <a:srgbClr val="FFFF00"/>
                </a:solidFill>
              </a:rPr>
              <a:t>зрілості</a:t>
            </a:r>
            <a:r>
              <a:rPr lang="ru-RU" sz="3600" b="1" dirty="0">
                <a:solidFill>
                  <a:srgbClr val="FFFF00"/>
                </a:solidFill>
              </a:rPr>
              <a:t>), </a:t>
            </a:r>
            <a:r>
              <a:rPr lang="ru-RU" sz="3600" b="1" dirty="0" err="1">
                <a:solidFill>
                  <a:srgbClr val="FFFF00"/>
                </a:solidFill>
              </a:rPr>
              <a:t>що</a:t>
            </a:r>
            <a:r>
              <a:rPr lang="ru-RU" sz="3600" b="1" dirty="0">
                <a:solidFill>
                  <a:srgbClr val="FFFF00"/>
                </a:solidFill>
              </a:rPr>
              <a:t> росте.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-6856"/>
            <a:ext cx="9324528" cy="6858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algn="ctr"/>
            <a:endParaRPr lang="ru-RU" sz="32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0" algn="ctr"/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Таким </a:t>
            </a:r>
            <a:r>
              <a:rPr lang="uk-UA" sz="3200" b="1" dirty="0" smtClean="0">
                <a:solidFill>
                  <a:schemeClr val="tx2">
                    <a:lumMod val="10000"/>
                  </a:schemeClr>
                </a:solidFill>
              </a:rPr>
              <a:t>чином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багато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відхилень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у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стані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здоров’я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і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розвитку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дітей</a:t>
            </a:r>
            <a:r>
              <a:rPr lang="ru-RU" sz="32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і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підлітків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мають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прямий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зв’язок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tx2">
                    <a:lumMod val="10000"/>
                  </a:schemeClr>
                </a:solidFill>
              </a:rPr>
              <a:t>з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умовами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навчання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і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виховання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. Для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покращення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здоров’я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дітей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і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підлітків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необхідні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оптимізація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умов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зросту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і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розвитку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, а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також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покращення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диспансерного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обслуговування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підростаючого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покоління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. Лише широка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сітка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дитячих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закладів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, адекватна 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система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народної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освіти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медичного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обслуговування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можуть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створити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необхідну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для </a:t>
            </a:r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</a:rPr>
              <a:t>цього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базу.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6600" b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/>
            <a:r>
              <a:rPr lang="ru-RU" sz="6600" b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6600" b="1" dirty="0">
              <a:solidFill>
                <a:srgbClr val="CC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е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86124"/>
            <a:ext cx="9144000" cy="3571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996</TotalTime>
  <Words>1246</Words>
  <Application>Microsoft Office PowerPoint</Application>
  <PresentationFormat>Экран (4:3)</PresentationFormat>
  <Paragraphs>60</Paragraphs>
  <Slides>34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7" baseType="lpstr">
      <vt:lpstr>Adobe Myungjo Std M</vt:lpstr>
      <vt:lpstr>Calibri</vt:lpstr>
      <vt:lpstr>Consolas</vt:lpstr>
      <vt:lpstr>Corbel</vt:lpstr>
      <vt:lpstr>Franklin Gothic Demi</vt:lpstr>
      <vt:lpstr>Garamond</vt:lpstr>
      <vt:lpstr>Monotype Corsiva</vt:lpstr>
      <vt:lpstr>Segoe Print</vt:lpstr>
      <vt:lpstr>Times New Roman</vt:lpstr>
      <vt:lpstr>Wingdings</vt:lpstr>
      <vt:lpstr>Wingdings 2</vt:lpstr>
      <vt:lpstr>Wingdings 3</vt:lpstr>
      <vt:lpstr>Метро</vt:lpstr>
      <vt:lpstr>Гігієна дітей  та  підлітків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Средняя продолжительность жизни в Украине за последние 100 лет</vt:lpstr>
      <vt:lpstr>Этапы развития детского организма</vt:lpstr>
      <vt:lpstr>Методы изучения здоровья детей и подростков</vt:lpstr>
      <vt:lpstr>Презентация PowerPoint</vt:lpstr>
      <vt:lpstr>Презентация PowerPoint</vt:lpstr>
      <vt:lpstr>Физическое развитие детей и подростков</vt:lpstr>
      <vt:lpstr>Гигиенические основы режима дня</vt:lpstr>
      <vt:lpstr>Презентация PowerPoint</vt:lpstr>
      <vt:lpstr>Презентация PowerPoint</vt:lpstr>
      <vt:lpstr>Гипертоническая болезнь</vt:lpstr>
      <vt:lpstr>Презентация PowerPoint</vt:lpstr>
      <vt:lpstr>Осанка: виды осанок.</vt:lpstr>
      <vt:lpstr>Презентация PowerPoint</vt:lpstr>
      <vt:lpstr>Презентация PowerPoint</vt:lpstr>
      <vt:lpstr>Закаливающие мероприятия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Миопия – (близорукость)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Гигиена детей  и  подростков</dc:title>
  <dc:creator>Lenovo-pc</dc:creator>
  <cp:lastModifiedBy>Света</cp:lastModifiedBy>
  <cp:revision>82</cp:revision>
  <dcterms:created xsi:type="dcterms:W3CDTF">2014-10-26T19:33:55Z</dcterms:created>
  <dcterms:modified xsi:type="dcterms:W3CDTF">2021-08-26T12:58:45Z</dcterms:modified>
</cp:coreProperties>
</file>