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301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3" r:id="rId17"/>
    <p:sldId id="293" r:id="rId18"/>
    <p:sldId id="294" r:id="rId19"/>
    <p:sldId id="270" r:id="rId20"/>
    <p:sldId id="271" r:id="rId21"/>
    <p:sldId id="272" r:id="rId22"/>
    <p:sldId id="274" r:id="rId23"/>
    <p:sldId id="275" r:id="rId24"/>
    <p:sldId id="295" r:id="rId25"/>
    <p:sldId id="300" r:id="rId26"/>
    <p:sldId id="296" r:id="rId27"/>
    <p:sldId id="297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669A1-B200-4ED1-9DE0-BA91786787DA}" type="datetimeFigureOut">
              <a:rPr lang="ru-RU" smtClean="0"/>
              <a:pPr/>
              <a:t>30.08.2021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C0C8E-5D51-47E2-9DCE-426C1BA34B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C0C8E-5D51-47E2-9DCE-426C1BA34B6E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087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76672"/>
            <a:ext cx="8517632" cy="3456384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6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Гігієна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6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харчування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</a:t>
            </a:r>
            <a:r>
              <a:rPr lang="ru-RU" sz="36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його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6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екологічні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та </a:t>
            </a:r>
            <a:r>
              <a:rPr lang="ru-RU" sz="36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соціальні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6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проблеми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ru-RU" sz="36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Наукові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6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основи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6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раціонального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6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харчування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ru-RU" sz="36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Гігієнічні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6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аспекти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6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профілактики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6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аліментарних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6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захворювань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та </a:t>
            </a:r>
            <a:r>
              <a:rPr lang="ru-RU" sz="36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отруєнь</a:t>
            </a:r>
            <a:endParaRPr lang="ru-RU" sz="36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420" y="4149080"/>
            <a:ext cx="4431815" cy="2492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19256" cy="1301006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C000"/>
                </a:solidFill>
              </a:rPr>
              <a:t>Гігієна</a:t>
            </a:r>
            <a:r>
              <a:rPr lang="ru-RU" dirty="0" smtClean="0">
                <a:solidFill>
                  <a:srgbClr val="FFC000"/>
                </a:solidFill>
              </a:rPr>
              <a:t> ХАРЧУВАННЯ</a:t>
            </a:r>
            <a:br>
              <a:rPr lang="ru-RU" dirty="0" smtClean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714488"/>
            <a:ext cx="7786742" cy="492922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b="1" dirty="0" err="1"/>
              <a:t>Гігієна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b="1" dirty="0"/>
              <a:t> - </a:t>
            </a:r>
            <a:r>
              <a:rPr lang="ru-RU" b="1" dirty="0" err="1"/>
              <a:t>галузь</a:t>
            </a:r>
            <a:r>
              <a:rPr lang="ru-RU" b="1" dirty="0"/>
              <a:t> </a:t>
            </a:r>
            <a:r>
              <a:rPr lang="ru-RU" b="1" dirty="0" err="1"/>
              <a:t>гігієнічної</a:t>
            </a:r>
            <a:r>
              <a:rPr lang="ru-RU" b="1" dirty="0"/>
              <a:t> науки,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розробляє</a:t>
            </a:r>
            <a:r>
              <a:rPr lang="ru-RU" b="1" dirty="0"/>
              <a:t> </a:t>
            </a:r>
            <a:r>
              <a:rPr lang="ru-RU" b="1" dirty="0" err="1"/>
              <a:t>основи</a:t>
            </a:r>
            <a:r>
              <a:rPr lang="ru-RU" b="1" dirty="0"/>
              <a:t> </a:t>
            </a:r>
            <a:r>
              <a:rPr lang="ru-RU" b="1" dirty="0" err="1"/>
              <a:t>раціонального</a:t>
            </a:r>
            <a:r>
              <a:rPr lang="ru-RU" b="1" dirty="0"/>
              <a:t>, здорового </a:t>
            </a:r>
            <a:r>
              <a:rPr lang="ru-RU" b="1" dirty="0" err="1"/>
              <a:t>харчування</a:t>
            </a:r>
            <a:r>
              <a:rPr lang="ru-RU" b="1" dirty="0"/>
              <a:t> </a:t>
            </a:r>
            <a:r>
              <a:rPr lang="ru-RU" b="1" dirty="0" err="1"/>
              <a:t>населення</a:t>
            </a:r>
            <a:r>
              <a:rPr lang="ru-RU" b="1" dirty="0"/>
              <a:t>.</a:t>
            </a:r>
          </a:p>
          <a:p>
            <a:r>
              <a:rPr lang="ru-RU" b="1" dirty="0" err="1"/>
              <a:t>Харчування</a:t>
            </a:r>
            <a:r>
              <a:rPr lang="ru-RU" b="1" dirty="0"/>
              <a:t> є основною </a:t>
            </a:r>
            <a:r>
              <a:rPr lang="ru-RU" b="1" dirty="0" err="1"/>
              <a:t>біологічною</a:t>
            </a:r>
            <a:r>
              <a:rPr lang="ru-RU" b="1" dirty="0"/>
              <a:t> потребою </a:t>
            </a:r>
            <a:r>
              <a:rPr lang="ru-RU" b="1" dirty="0" err="1"/>
              <a:t>людини</a:t>
            </a:r>
            <a:r>
              <a:rPr lang="ru-RU" b="1" dirty="0"/>
              <a:t>. І.П. Павлов </a:t>
            </a:r>
            <a:r>
              <a:rPr lang="ru-RU" b="1" dirty="0" err="1"/>
              <a:t>вчив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 smtClean="0"/>
              <a:t>найдавнішим</a:t>
            </a:r>
            <a:r>
              <a:rPr lang="ru-RU" b="1" dirty="0" smtClean="0"/>
              <a:t> </a:t>
            </a:r>
            <a:r>
              <a:rPr lang="ru-RU" b="1" dirty="0"/>
              <a:t>і </a:t>
            </a:r>
            <a:r>
              <a:rPr lang="ru-RU" b="1" dirty="0" err="1" smtClean="0"/>
              <a:t>вагомим</a:t>
            </a:r>
            <a:r>
              <a:rPr lang="ru-RU" b="1" dirty="0" smtClean="0"/>
              <a:t> </a:t>
            </a:r>
            <a:r>
              <a:rPr lang="ru-RU" b="1" dirty="0" err="1"/>
              <a:t>зв'язком</a:t>
            </a:r>
            <a:r>
              <a:rPr lang="ru-RU" b="1" dirty="0"/>
              <a:t> живого </a:t>
            </a:r>
            <a:r>
              <a:rPr lang="ru-RU" b="1" dirty="0" err="1"/>
              <a:t>організму</a:t>
            </a:r>
            <a:r>
              <a:rPr lang="ru-RU" b="1" dirty="0"/>
              <a:t> з </a:t>
            </a:r>
            <a:r>
              <a:rPr lang="ru-RU" b="1" dirty="0" err="1"/>
              <a:t>навколишньою</a:t>
            </a:r>
            <a:r>
              <a:rPr lang="ru-RU" b="1" dirty="0"/>
              <a:t> природою є </a:t>
            </a:r>
            <a:r>
              <a:rPr lang="ru-RU" b="1" dirty="0" err="1"/>
              <a:t>зв'язок</a:t>
            </a:r>
            <a:r>
              <a:rPr lang="ru-RU" b="1" dirty="0"/>
              <a:t> через </a:t>
            </a:r>
            <a:r>
              <a:rPr lang="ru-RU" b="1" dirty="0" err="1"/>
              <a:t>їжу</a:t>
            </a:r>
            <a:r>
              <a:rPr lang="ru-RU" b="1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0"/>
            <a:ext cx="8507288" cy="6309360"/>
          </a:xfrm>
        </p:spPr>
        <p:txBody>
          <a:bodyPr>
            <a:noAutofit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Раціональне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повноцінне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кількісному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якісному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відношенні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харчування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поряд</a:t>
            </a:r>
            <a:r>
              <a:rPr lang="ru-RU" b="1" dirty="0">
                <a:solidFill>
                  <a:srgbClr val="FFFF00"/>
                </a:solidFill>
              </a:rPr>
              <a:t> з </a:t>
            </a:r>
            <a:r>
              <a:rPr lang="ru-RU" b="1" dirty="0" err="1">
                <a:solidFill>
                  <a:srgbClr val="FFFF00"/>
                </a:solidFill>
              </a:rPr>
              <a:t>іншими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умовами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соціального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середовища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забезпечує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оптимальний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розвиток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людського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його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фізичну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розумову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працездатність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витривалість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широкі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адаптаційні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можливості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Відомо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повноцінне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харчування</a:t>
            </a:r>
            <a:r>
              <a:rPr lang="ru-RU" b="1" dirty="0">
                <a:solidFill>
                  <a:srgbClr val="FFFF00"/>
                </a:solidFill>
              </a:rPr>
              <a:t> з </a:t>
            </a:r>
            <a:r>
              <a:rPr lang="ru-RU" b="1" dirty="0" err="1">
                <a:solidFill>
                  <a:srgbClr val="FFFF00"/>
                </a:solidFill>
              </a:rPr>
              <a:t>оптимальним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вмістом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сприятливо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впливає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імунобіологічний</a:t>
            </a:r>
            <a:r>
              <a:rPr lang="ru-RU" b="1" dirty="0">
                <a:solidFill>
                  <a:srgbClr val="FFFF00"/>
                </a:solidFill>
              </a:rPr>
              <a:t> статус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підвищує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його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стійкість</a:t>
            </a:r>
            <a:r>
              <a:rPr lang="ru-RU" b="1" dirty="0">
                <a:solidFill>
                  <a:srgbClr val="FFFF00"/>
                </a:solidFill>
              </a:rPr>
              <a:t> до </a:t>
            </a:r>
            <a:r>
              <a:rPr lang="ru-RU" b="1" dirty="0" err="1">
                <a:solidFill>
                  <a:srgbClr val="FFFF00"/>
                </a:solidFill>
              </a:rPr>
              <a:t>інфекційних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агентів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токсичних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0"/>
            <a:ext cx="8291264" cy="685800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З </a:t>
            </a:r>
            <a:r>
              <a:rPr lang="ru-RU" b="1" dirty="0" err="1">
                <a:solidFill>
                  <a:srgbClr val="FFFF00"/>
                </a:solidFill>
              </a:rPr>
              <a:t>іншого</a:t>
            </a:r>
            <a:r>
              <a:rPr lang="ru-RU" b="1" dirty="0">
                <a:solidFill>
                  <a:srgbClr val="FFFF00"/>
                </a:solidFill>
              </a:rPr>
              <a:t> боку, </a:t>
            </a:r>
            <a:r>
              <a:rPr lang="ru-RU" b="1" dirty="0" err="1">
                <a:solidFill>
                  <a:srgbClr val="FFFF00"/>
                </a:solidFill>
              </a:rPr>
              <a:t>неправильне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нераціональне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недостатнє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харчування</a:t>
            </a:r>
            <a:r>
              <a:rPr lang="ru-RU" b="1" dirty="0">
                <a:solidFill>
                  <a:srgbClr val="FFFF00"/>
                </a:solidFill>
              </a:rPr>
              <a:t> негативно </a:t>
            </a:r>
            <a:r>
              <a:rPr lang="ru-RU" b="1" dirty="0" err="1">
                <a:solidFill>
                  <a:srgbClr val="FFFF00"/>
                </a:solidFill>
              </a:rPr>
              <a:t>позначається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зростанні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розвитку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його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працездатності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значно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знижує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стійкість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людини</a:t>
            </a:r>
            <a:r>
              <a:rPr lang="ru-RU" b="1" dirty="0">
                <a:solidFill>
                  <a:srgbClr val="FFFF00"/>
                </a:solidFill>
              </a:rPr>
              <a:t> до </a:t>
            </a:r>
            <a:r>
              <a:rPr lang="ru-RU" b="1" dirty="0" err="1">
                <a:solidFill>
                  <a:srgbClr val="FFFF00"/>
                </a:solidFill>
              </a:rPr>
              <a:t>токсичних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інфекційних</a:t>
            </a:r>
            <a:r>
              <a:rPr lang="ru-RU" b="1" dirty="0">
                <a:solidFill>
                  <a:srgbClr val="FFFF00"/>
                </a:solidFill>
              </a:rPr>
              <a:t> та </a:t>
            </a:r>
            <a:r>
              <a:rPr lang="ru-RU" b="1" dirty="0" err="1">
                <a:solidFill>
                  <a:srgbClr val="FFFF00"/>
                </a:solidFill>
              </a:rPr>
              <a:t>інших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агентів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порушує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проміжній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обмін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веде</a:t>
            </a:r>
            <a:r>
              <a:rPr lang="ru-RU" b="1" dirty="0">
                <a:solidFill>
                  <a:srgbClr val="FFFF00"/>
                </a:solidFill>
              </a:rPr>
              <a:t> до </a:t>
            </a:r>
            <a:r>
              <a:rPr lang="ru-RU" b="1" dirty="0" err="1">
                <a:solidFill>
                  <a:srgbClr val="FFFF00"/>
                </a:solidFill>
              </a:rPr>
              <a:t>передчасного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старіння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гіпо</a:t>
            </a:r>
            <a:r>
              <a:rPr lang="ru-RU" b="1" dirty="0">
                <a:solidFill>
                  <a:srgbClr val="FFFF00"/>
                </a:solidFill>
              </a:rPr>
              <a:t>- та </a:t>
            </a:r>
            <a:r>
              <a:rPr lang="ru-RU" b="1" dirty="0" err="1">
                <a:solidFill>
                  <a:srgbClr val="FFFF00"/>
                </a:solidFill>
              </a:rPr>
              <a:t>авітамінозу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захворювань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крові</a:t>
            </a:r>
            <a:r>
              <a:rPr lang="ru-RU" b="1" dirty="0">
                <a:solidFill>
                  <a:srgbClr val="FFFF00"/>
                </a:solidFill>
              </a:rPr>
              <a:t> , </a:t>
            </a:r>
            <a:r>
              <a:rPr lang="ru-RU" b="1" dirty="0" err="1">
                <a:solidFill>
                  <a:srgbClr val="FFFF00"/>
                </a:solidFill>
              </a:rPr>
              <a:t>печінки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підшлункової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щитовидної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залози</a:t>
            </a:r>
            <a:r>
              <a:rPr lang="ru-RU" b="1" dirty="0">
                <a:solidFill>
                  <a:srgbClr val="FFFF00"/>
                </a:solidFill>
              </a:rPr>
              <a:t> та </a:t>
            </a:r>
            <a:r>
              <a:rPr lang="ru-RU" b="1" dirty="0" err="1">
                <a:solidFill>
                  <a:srgbClr val="FFFF00"/>
                </a:solidFill>
              </a:rPr>
              <a:t>інших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органів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Вважають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порушення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обміну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організмі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відіграють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значну</a:t>
            </a:r>
            <a:r>
              <a:rPr lang="ru-RU" b="1" dirty="0">
                <a:solidFill>
                  <a:srgbClr val="FFFF00"/>
                </a:solidFill>
              </a:rPr>
              <a:t> роль в </a:t>
            </a:r>
            <a:r>
              <a:rPr lang="ru-RU" b="1" dirty="0" err="1">
                <a:solidFill>
                  <a:srgbClr val="FFFF00"/>
                </a:solidFill>
              </a:rPr>
              <a:t>патогенезі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нервових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психічних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захворювань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Неправильне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харчування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протягом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тривалого</a:t>
            </a:r>
            <a:r>
              <a:rPr lang="ru-RU" b="1" dirty="0">
                <a:solidFill>
                  <a:srgbClr val="FFFF00"/>
                </a:solidFill>
              </a:rPr>
              <a:t> часу є </a:t>
            </a:r>
            <a:r>
              <a:rPr lang="ru-RU" b="1" dirty="0" err="1">
                <a:solidFill>
                  <a:srgbClr val="FFFF00"/>
                </a:solidFill>
              </a:rPr>
              <a:t>однією</a:t>
            </a:r>
            <a:r>
              <a:rPr lang="ru-RU" b="1" dirty="0">
                <a:solidFill>
                  <a:srgbClr val="FFFF00"/>
                </a:solidFill>
              </a:rPr>
              <a:t> з причин </a:t>
            </a:r>
            <a:r>
              <a:rPr lang="ru-RU" b="1" dirty="0" err="1">
                <a:solidFill>
                  <a:srgbClr val="FFFF00"/>
                </a:solidFill>
              </a:rPr>
              <a:t>захворювань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шлунка</a:t>
            </a:r>
            <a:r>
              <a:rPr lang="ru-RU" b="1" dirty="0">
                <a:solidFill>
                  <a:srgbClr val="FFFF00"/>
                </a:solidFill>
              </a:rPr>
              <a:t> і кишечника.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mif-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4714908" cy="4000528"/>
          </a:xfrm>
        </p:spPr>
      </p:pic>
      <p:pic>
        <p:nvPicPr>
          <p:cNvPr id="5" name="Рисунок 4" descr="toshnota-i-diskomfort-v-geludke-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0"/>
            <a:ext cx="4429124" cy="4000504"/>
          </a:xfrm>
          <a:prstGeom prst="rect">
            <a:avLst/>
          </a:prstGeom>
        </p:spPr>
      </p:pic>
      <p:pic>
        <p:nvPicPr>
          <p:cNvPr id="6" name="Рисунок 5" descr="30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00504"/>
            <a:ext cx="9144000" cy="28574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04664"/>
            <a:ext cx="8291264" cy="5904696"/>
          </a:xfrm>
        </p:spPr>
        <p:txBody>
          <a:bodyPr>
            <a:normAutofit/>
          </a:bodyPr>
          <a:lstStyle/>
          <a:p>
            <a:r>
              <a:rPr lang="ru-RU" sz="3600" b="1" dirty="0" err="1">
                <a:solidFill>
                  <a:srgbClr val="FFFF00"/>
                </a:solidFill>
              </a:rPr>
              <a:t>Недотримання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санітарних</a:t>
            </a:r>
            <a:r>
              <a:rPr lang="ru-RU" sz="3600" b="1" dirty="0">
                <a:solidFill>
                  <a:srgbClr val="FFFF00"/>
                </a:solidFill>
              </a:rPr>
              <a:t> правил в </a:t>
            </a:r>
            <a:r>
              <a:rPr lang="ru-RU" sz="3600" b="1" dirty="0" err="1">
                <a:solidFill>
                  <a:srgbClr val="FFFF00"/>
                </a:solidFill>
              </a:rPr>
              <a:t>процесі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виробництва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продуктів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харчування</a:t>
            </a:r>
            <a:r>
              <a:rPr lang="ru-RU" sz="3600" b="1" dirty="0">
                <a:solidFill>
                  <a:srgbClr val="FFFF00"/>
                </a:solidFill>
              </a:rPr>
              <a:t>, </a:t>
            </a:r>
            <a:r>
              <a:rPr lang="ru-RU" sz="3600" b="1" dirty="0" err="1">
                <a:solidFill>
                  <a:srgbClr val="FFFF00"/>
                </a:solidFill>
              </a:rPr>
              <a:t>їх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зберігання</a:t>
            </a:r>
            <a:r>
              <a:rPr lang="ru-RU" sz="3600" b="1" dirty="0">
                <a:solidFill>
                  <a:srgbClr val="FFFF00"/>
                </a:solidFill>
              </a:rPr>
              <a:t> та </a:t>
            </a:r>
            <a:r>
              <a:rPr lang="ru-RU" sz="3600" b="1" dirty="0" err="1">
                <a:solidFill>
                  <a:srgbClr val="FFFF00"/>
                </a:solidFill>
              </a:rPr>
              <a:t>транспортування</a:t>
            </a:r>
            <a:r>
              <a:rPr lang="ru-RU" sz="3600" b="1" dirty="0">
                <a:solidFill>
                  <a:srgbClr val="FFFF00"/>
                </a:solidFill>
              </a:rPr>
              <a:t>, а </a:t>
            </a:r>
            <a:r>
              <a:rPr lang="ru-RU" sz="3600" b="1" dirty="0" err="1">
                <a:solidFill>
                  <a:srgbClr val="FFFF00"/>
                </a:solidFill>
              </a:rPr>
              <a:t>також</a:t>
            </a:r>
            <a:r>
              <a:rPr lang="ru-RU" sz="3600" b="1" dirty="0">
                <a:solidFill>
                  <a:srgbClr val="FFFF00"/>
                </a:solidFill>
              </a:rPr>
              <a:t> в </a:t>
            </a:r>
            <a:r>
              <a:rPr lang="ru-RU" sz="3600" b="1" dirty="0" err="1">
                <a:solidFill>
                  <a:srgbClr val="FFFF00"/>
                </a:solidFill>
              </a:rPr>
              <a:t>процесі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приготування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їжі</a:t>
            </a:r>
            <a:r>
              <a:rPr lang="ru-RU" sz="3600" b="1" dirty="0">
                <a:solidFill>
                  <a:srgbClr val="FFFF00"/>
                </a:solidFill>
              </a:rPr>
              <a:t> на </a:t>
            </a:r>
            <a:r>
              <a:rPr lang="ru-RU" sz="3600" b="1" dirty="0" err="1">
                <a:solidFill>
                  <a:srgbClr val="FFFF00"/>
                </a:solidFill>
              </a:rPr>
              <a:t>підприємствах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громадського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харчування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або</a:t>
            </a:r>
            <a:r>
              <a:rPr lang="ru-RU" sz="3600" b="1" dirty="0">
                <a:solidFill>
                  <a:srgbClr val="FFFF00"/>
                </a:solidFill>
              </a:rPr>
              <a:t> в </a:t>
            </a:r>
            <a:r>
              <a:rPr lang="ru-RU" sz="3600" b="1" dirty="0" err="1">
                <a:solidFill>
                  <a:srgbClr val="FFFF00"/>
                </a:solidFill>
              </a:rPr>
              <a:t>домашніх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умовах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може</a:t>
            </a:r>
            <a:r>
              <a:rPr lang="ru-RU" sz="3600" b="1" dirty="0">
                <a:solidFill>
                  <a:srgbClr val="FFFF00"/>
                </a:solidFill>
              </a:rPr>
              <a:t> стати причиною </a:t>
            </a:r>
            <a:r>
              <a:rPr lang="ru-RU" sz="3600" b="1" dirty="0" err="1">
                <a:solidFill>
                  <a:srgbClr val="FFFF00"/>
                </a:solidFill>
              </a:rPr>
              <a:t>харчових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отруєнь</a:t>
            </a:r>
            <a:r>
              <a:rPr lang="ru-RU" sz="3600" b="1" dirty="0">
                <a:solidFill>
                  <a:srgbClr val="FFFF00"/>
                </a:solidFill>
              </a:rPr>
              <a:t>, </a:t>
            </a:r>
            <a:r>
              <a:rPr lang="ru-RU" sz="3600" b="1" dirty="0" err="1">
                <a:solidFill>
                  <a:srgbClr val="FFFF00"/>
                </a:solidFill>
              </a:rPr>
              <a:t>інфекційних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захворювань</a:t>
            </a:r>
            <a:r>
              <a:rPr lang="ru-RU" sz="3600" b="1" dirty="0">
                <a:solidFill>
                  <a:srgbClr val="FFFF00"/>
                </a:solidFill>
              </a:rPr>
              <a:t> і </a:t>
            </a:r>
            <a:r>
              <a:rPr lang="ru-RU" sz="3600" b="1" dirty="0" err="1">
                <a:solidFill>
                  <a:srgbClr val="FFFF00"/>
                </a:solidFill>
              </a:rPr>
              <a:t>гельмінтозів</a:t>
            </a:r>
            <a:r>
              <a:rPr lang="ru-RU" sz="3600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ФІЗІОЛОГО-ГІГІЄНІЧНІ </a:t>
            </a:r>
            <a:r>
              <a:rPr lang="ru-RU" dirty="0">
                <a:solidFill>
                  <a:srgbClr val="FFC000"/>
                </a:solidFill>
              </a:rPr>
              <a:t>ОСНОВИ ХАРЧУВАННЯ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Енергетична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цінність</a:t>
            </a:r>
            <a:r>
              <a:rPr lang="ru-RU" sz="3200" b="1" dirty="0">
                <a:solidFill>
                  <a:srgbClr val="FFFF00"/>
                </a:solidFill>
              </a:rPr>
              <a:t> і </a:t>
            </a:r>
            <a:r>
              <a:rPr lang="ru-RU" sz="3200" b="1" dirty="0" err="1">
                <a:solidFill>
                  <a:srgbClr val="FFFF00"/>
                </a:solidFill>
              </a:rPr>
              <a:t>якісний</a:t>
            </a:r>
            <a:r>
              <a:rPr lang="ru-RU" sz="3200" b="1" dirty="0">
                <a:solidFill>
                  <a:srgbClr val="FFFF00"/>
                </a:solidFill>
              </a:rPr>
              <a:t> склад </a:t>
            </a:r>
            <a:r>
              <a:rPr lang="ru-RU" sz="3200" b="1" dirty="0" err="1">
                <a:solidFill>
                  <a:srgbClr val="FFFF00"/>
                </a:solidFill>
              </a:rPr>
              <a:t>необхідного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людині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добового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харчового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раціону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залежать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від</a:t>
            </a:r>
            <a:r>
              <a:rPr lang="ru-RU" sz="3200" b="1" dirty="0">
                <a:solidFill>
                  <a:srgbClr val="FFFF00"/>
                </a:solidFill>
              </a:rPr>
              <a:t> характеру </a:t>
            </a:r>
            <a:r>
              <a:rPr lang="ru-RU" sz="3200" b="1" dirty="0" err="1">
                <a:solidFill>
                  <a:srgbClr val="FFFF00"/>
                </a:solidFill>
              </a:rPr>
              <a:t>трудової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діяльності</a:t>
            </a:r>
            <a:r>
              <a:rPr lang="ru-RU" sz="3200" b="1" dirty="0">
                <a:solidFill>
                  <a:srgbClr val="FFFF00"/>
                </a:solidFill>
              </a:rPr>
              <a:t>, </a:t>
            </a:r>
            <a:r>
              <a:rPr lang="ru-RU" sz="3200" b="1" dirty="0" err="1">
                <a:solidFill>
                  <a:srgbClr val="FFFF00"/>
                </a:solidFill>
              </a:rPr>
              <a:t>віку</a:t>
            </a:r>
            <a:r>
              <a:rPr lang="ru-RU" sz="3200" b="1" dirty="0">
                <a:solidFill>
                  <a:srgbClr val="FFFF00"/>
                </a:solidFill>
              </a:rPr>
              <a:t>, росту і </a:t>
            </a:r>
            <a:r>
              <a:rPr lang="ru-RU" sz="3200" b="1" dirty="0" err="1">
                <a:solidFill>
                  <a:srgbClr val="FFFF00"/>
                </a:solidFill>
              </a:rPr>
              <a:t>маси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тіла</a:t>
            </a:r>
            <a:r>
              <a:rPr lang="ru-RU" sz="3200" b="1" dirty="0">
                <a:solidFill>
                  <a:srgbClr val="FFFF00"/>
                </a:solidFill>
              </a:rPr>
              <a:t>, </a:t>
            </a:r>
            <a:r>
              <a:rPr lang="ru-RU" sz="3200" b="1" dirty="0" err="1">
                <a:solidFill>
                  <a:srgbClr val="FFFF00"/>
                </a:solidFill>
              </a:rPr>
              <a:t>фізіологічного</a:t>
            </a:r>
            <a:r>
              <a:rPr lang="ru-RU" sz="3200" b="1" dirty="0">
                <a:solidFill>
                  <a:srgbClr val="FFFF00"/>
                </a:solidFill>
              </a:rPr>
              <a:t> стану (</a:t>
            </a:r>
            <a:r>
              <a:rPr lang="ru-RU" sz="3200" b="1" dirty="0" err="1">
                <a:solidFill>
                  <a:srgbClr val="FFFF00"/>
                </a:solidFill>
              </a:rPr>
              <a:t>вагітність</a:t>
            </a:r>
            <a:r>
              <a:rPr lang="ru-RU" sz="3200" b="1" dirty="0">
                <a:solidFill>
                  <a:srgbClr val="FFFF00"/>
                </a:solidFill>
              </a:rPr>
              <a:t>, </a:t>
            </a:r>
            <a:r>
              <a:rPr lang="ru-RU" sz="3200" b="1" dirty="0" err="1">
                <a:solidFill>
                  <a:srgbClr val="FFFF00"/>
                </a:solidFill>
              </a:rPr>
              <a:t>годування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грудьми</a:t>
            </a:r>
            <a:r>
              <a:rPr lang="ru-RU" sz="3200" b="1" dirty="0">
                <a:solidFill>
                  <a:srgbClr val="FFFF00"/>
                </a:solidFill>
              </a:rPr>
              <a:t>), стану </a:t>
            </a:r>
            <a:r>
              <a:rPr lang="ru-RU" sz="3200" b="1" dirty="0" err="1">
                <a:solidFill>
                  <a:srgbClr val="FFFF00"/>
                </a:solidFill>
              </a:rPr>
              <a:t>здоров'я</a:t>
            </a:r>
            <a:r>
              <a:rPr lang="ru-RU" sz="3200" b="1" dirty="0">
                <a:solidFill>
                  <a:srgbClr val="FFFF00"/>
                </a:solidFill>
              </a:rPr>
              <a:t>, </a:t>
            </a:r>
            <a:r>
              <a:rPr lang="ru-RU" sz="3200" b="1" dirty="0" err="1">
                <a:solidFill>
                  <a:srgbClr val="FFFF00"/>
                </a:solidFill>
              </a:rPr>
              <a:t>кліматичних</a:t>
            </a:r>
            <a:r>
              <a:rPr lang="ru-RU" sz="3200" b="1" dirty="0">
                <a:solidFill>
                  <a:srgbClr val="FFFF00"/>
                </a:solidFill>
              </a:rPr>
              <a:t> умов та </a:t>
            </a:r>
            <a:r>
              <a:rPr lang="ru-RU" sz="3200" b="1" dirty="0" err="1">
                <a:solidFill>
                  <a:srgbClr val="FFFF00"/>
                </a:solidFill>
              </a:rPr>
              <a:t>інших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факторів</a:t>
            </a:r>
            <a:r>
              <a:rPr lang="ru-RU" sz="3200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6048712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FFFF00"/>
                </a:solidFill>
              </a:rPr>
              <a:t>У </a:t>
            </a:r>
            <a:r>
              <a:rPr lang="ru-RU" sz="3600" b="1" dirty="0" err="1">
                <a:solidFill>
                  <a:srgbClr val="FFFF00"/>
                </a:solidFill>
              </a:rPr>
              <a:t>різні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історичні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часи</a:t>
            </a:r>
            <a:r>
              <a:rPr lang="ru-RU" sz="3600" b="1" dirty="0">
                <a:solidFill>
                  <a:srgbClr val="FFFF00"/>
                </a:solidFill>
              </a:rPr>
              <a:t> склад </a:t>
            </a:r>
            <a:r>
              <a:rPr lang="ru-RU" sz="3600" b="1" dirty="0" err="1">
                <a:solidFill>
                  <a:srgbClr val="FFFF00"/>
                </a:solidFill>
              </a:rPr>
              <a:t>їжі</a:t>
            </a:r>
            <a:r>
              <a:rPr lang="ru-RU" sz="3600" b="1" dirty="0">
                <a:solidFill>
                  <a:srgbClr val="FFFF00"/>
                </a:solidFill>
              </a:rPr>
              <a:t> й характер </a:t>
            </a:r>
            <a:r>
              <a:rPr lang="ru-RU" sz="3600" b="1" dirty="0" err="1">
                <a:solidFill>
                  <a:srgbClr val="FFFF00"/>
                </a:solidFill>
              </a:rPr>
              <a:t>харчування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людини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змінювалися</a:t>
            </a:r>
            <a:r>
              <a:rPr lang="ru-RU" sz="3600" b="1" dirty="0">
                <a:solidFill>
                  <a:srgbClr val="FFFF00"/>
                </a:solidFill>
              </a:rPr>
              <a:t> в </a:t>
            </a:r>
            <a:r>
              <a:rPr lang="ru-RU" sz="3600" b="1" dirty="0" err="1">
                <a:solidFill>
                  <a:srgbClr val="FFFF00"/>
                </a:solidFill>
              </a:rPr>
              <a:t>залежності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від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розвитку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продуктивних</a:t>
            </a:r>
            <a:r>
              <a:rPr lang="ru-RU" sz="3600" b="1" dirty="0">
                <a:solidFill>
                  <a:srgbClr val="FFFF00"/>
                </a:solidFill>
              </a:rPr>
              <a:t> сил </a:t>
            </a:r>
            <a:r>
              <a:rPr lang="ru-RU" sz="3600" b="1" dirty="0" err="1">
                <a:solidFill>
                  <a:srgbClr val="FFFF00"/>
                </a:solidFill>
              </a:rPr>
              <a:t>суспільства</a:t>
            </a:r>
            <a:r>
              <a:rPr lang="ru-RU" sz="3600" b="1" dirty="0">
                <a:solidFill>
                  <a:srgbClr val="FFFF00"/>
                </a:solidFill>
              </a:rPr>
              <a:t>, </a:t>
            </a:r>
            <a:r>
              <a:rPr lang="ru-RU" sz="3600" b="1" dirty="0" err="1" smtClean="0">
                <a:solidFill>
                  <a:srgbClr val="FFFF00"/>
                </a:solidFill>
              </a:rPr>
              <a:t>напрямку</a:t>
            </a:r>
            <a:r>
              <a:rPr lang="ru-RU" sz="3600" b="1" dirty="0" smtClean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господарської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діяльності</a:t>
            </a:r>
            <a:r>
              <a:rPr lang="ru-RU" sz="3600" b="1" dirty="0">
                <a:solidFill>
                  <a:srgbClr val="FFFF00"/>
                </a:solidFill>
              </a:rPr>
              <a:t> людей, </a:t>
            </a:r>
            <a:r>
              <a:rPr lang="ru-RU" sz="3600" b="1" dirty="0" err="1">
                <a:solidFill>
                  <a:srgbClr val="FFFF00"/>
                </a:solidFill>
              </a:rPr>
              <a:t>географічних</a:t>
            </a:r>
            <a:r>
              <a:rPr lang="ru-RU" sz="3600" b="1" dirty="0">
                <a:solidFill>
                  <a:srgbClr val="FFFF00"/>
                </a:solidFill>
              </a:rPr>
              <a:t> умов і </a:t>
            </a:r>
            <a:r>
              <a:rPr lang="ru-RU" sz="3600" b="1" dirty="0" err="1">
                <a:solidFill>
                  <a:srgbClr val="FFFF00"/>
                </a:solidFill>
              </a:rPr>
              <a:t>поступово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розширювалися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</a:rPr>
              <a:t>гігієнічні</a:t>
            </a:r>
            <a:r>
              <a:rPr lang="ru-RU" sz="3600" b="1" dirty="0" smtClean="0">
                <a:solidFill>
                  <a:srgbClr val="FFFF00"/>
                </a:solidFill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</a:rPr>
              <a:t>знання</a:t>
            </a:r>
            <a:r>
              <a:rPr lang="ru-RU" sz="3600" b="1" dirty="0" smtClean="0">
                <a:solidFill>
                  <a:srgbClr val="FFFF00"/>
                </a:solidFill>
              </a:rPr>
              <a:t>.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88640"/>
            <a:ext cx="8147248" cy="612072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FF00"/>
                </a:solidFill>
              </a:rPr>
              <a:t>У свою </a:t>
            </a:r>
            <a:r>
              <a:rPr lang="ru-RU" sz="3600" b="1" dirty="0" err="1">
                <a:solidFill>
                  <a:srgbClr val="FFFF00"/>
                </a:solidFill>
              </a:rPr>
              <a:t>чергу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харчування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відповідно</a:t>
            </a:r>
            <a:r>
              <a:rPr lang="ru-RU" sz="3600" b="1" dirty="0">
                <a:solidFill>
                  <a:srgbClr val="FFFF00"/>
                </a:solidFill>
              </a:rPr>
              <a:t> до принципу </a:t>
            </a:r>
            <a:r>
              <a:rPr lang="ru-RU" sz="3600" b="1" dirty="0" err="1">
                <a:solidFill>
                  <a:srgbClr val="FFFF00"/>
                </a:solidFill>
              </a:rPr>
              <a:t>взаємозв'язку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явищ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впливало</a:t>
            </a:r>
            <a:r>
              <a:rPr lang="ru-RU" sz="3600" b="1" dirty="0">
                <a:solidFill>
                  <a:srgbClr val="FFFF00"/>
                </a:solidFill>
              </a:rPr>
              <a:t> і на </a:t>
            </a:r>
            <a:r>
              <a:rPr lang="ru-RU" sz="3600" b="1" dirty="0" err="1">
                <a:solidFill>
                  <a:srgbClr val="FFFF00"/>
                </a:solidFill>
              </a:rPr>
              <a:t>розвиток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людини</a:t>
            </a:r>
            <a:r>
              <a:rPr lang="ru-RU" sz="3600" b="1" dirty="0">
                <a:solidFill>
                  <a:srgbClr val="FFFF00"/>
                </a:solidFill>
              </a:rPr>
              <a:t>. </a:t>
            </a:r>
            <a:r>
              <a:rPr lang="ru-RU" sz="3600" b="1" dirty="0" err="1">
                <a:solidFill>
                  <a:srgbClr val="FFFF00"/>
                </a:solidFill>
              </a:rPr>
              <a:t>Перехід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від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виключно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рослинної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їжі</a:t>
            </a:r>
            <a:r>
              <a:rPr lang="ru-RU" sz="3600" b="1" dirty="0">
                <a:solidFill>
                  <a:srgbClr val="FFFF00"/>
                </a:solidFill>
              </a:rPr>
              <a:t> до </a:t>
            </a:r>
            <a:r>
              <a:rPr lang="ru-RU" sz="3600" b="1" dirty="0" err="1">
                <a:solidFill>
                  <a:srgbClr val="FFFF00"/>
                </a:solidFill>
              </a:rPr>
              <a:t>змішаної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знаменував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важливий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крок</a:t>
            </a:r>
            <a:r>
              <a:rPr lang="ru-RU" sz="3600" b="1" dirty="0">
                <a:solidFill>
                  <a:srgbClr val="FFFF00"/>
                </a:solidFill>
              </a:rPr>
              <a:t> в </a:t>
            </a:r>
            <a:r>
              <a:rPr lang="ru-RU" sz="3600" b="1" dirty="0" err="1">
                <a:solidFill>
                  <a:srgbClr val="FFFF00"/>
                </a:solidFill>
              </a:rPr>
              <a:t>процесі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становлення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людини</a:t>
            </a:r>
            <a:r>
              <a:rPr lang="ru-RU" sz="3600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6632"/>
            <a:ext cx="8363272" cy="6598516"/>
          </a:xfrm>
        </p:spPr>
        <p:txBody>
          <a:bodyPr>
            <a:norm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Зміна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їжі</a:t>
            </a:r>
            <a:r>
              <a:rPr lang="ru-RU" sz="3200" b="1" dirty="0">
                <a:solidFill>
                  <a:srgbClr val="FFFF00"/>
                </a:solidFill>
              </a:rPr>
              <a:t>, характеру </a:t>
            </a:r>
            <a:r>
              <a:rPr lang="ru-RU" sz="3200" b="1" dirty="0" err="1">
                <a:solidFill>
                  <a:srgbClr val="FFFF00"/>
                </a:solidFill>
              </a:rPr>
              <a:t>харчування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відбувається</a:t>
            </a:r>
            <a:r>
              <a:rPr lang="ru-RU" sz="3200" b="1" dirty="0">
                <a:solidFill>
                  <a:srgbClr val="FFFF00"/>
                </a:solidFill>
              </a:rPr>
              <a:t> і в </a:t>
            </a:r>
            <a:r>
              <a:rPr lang="ru-RU" sz="3200" b="1" dirty="0" err="1">
                <a:solidFill>
                  <a:srgbClr val="FFFF00"/>
                </a:solidFill>
              </a:rPr>
              <a:t>даний</a:t>
            </a:r>
            <a:r>
              <a:rPr lang="ru-RU" sz="3200" b="1" dirty="0">
                <a:solidFill>
                  <a:srgbClr val="FFFF00"/>
                </a:solidFill>
              </a:rPr>
              <a:t> час; </a:t>
            </a:r>
            <a:r>
              <a:rPr lang="ru-RU" sz="3200" b="1" dirty="0" err="1">
                <a:solidFill>
                  <a:srgbClr val="FFFF00"/>
                </a:solidFill>
              </a:rPr>
              <a:t>завдання</a:t>
            </a:r>
            <a:r>
              <a:rPr lang="ru-RU" sz="3200" b="1" dirty="0">
                <a:solidFill>
                  <a:srgbClr val="FFFF00"/>
                </a:solidFill>
              </a:rPr>
              <a:t> науки </a:t>
            </a:r>
            <a:r>
              <a:rPr lang="ru-RU" sz="3200" b="1" dirty="0" err="1">
                <a:solidFill>
                  <a:srgbClr val="FFFF00"/>
                </a:solidFill>
              </a:rPr>
              <a:t>полягає</a:t>
            </a:r>
            <a:r>
              <a:rPr lang="ru-RU" sz="3200" b="1" dirty="0">
                <a:solidFill>
                  <a:srgbClr val="FFFF00"/>
                </a:solidFill>
              </a:rPr>
              <a:t> в тому, </a:t>
            </a:r>
            <a:r>
              <a:rPr lang="ru-RU" sz="3200" b="1" dirty="0" err="1">
                <a:solidFill>
                  <a:srgbClr val="FFFF00"/>
                </a:solidFill>
              </a:rPr>
              <a:t>щоб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цей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процес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протікав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стихійно</a:t>
            </a:r>
            <a:r>
              <a:rPr lang="ru-RU" sz="3200" b="1" dirty="0">
                <a:solidFill>
                  <a:srgbClr val="FFFF00"/>
                </a:solidFill>
              </a:rPr>
              <a:t>, а </a:t>
            </a:r>
            <a:r>
              <a:rPr lang="ru-RU" sz="3200" b="1" dirty="0" err="1">
                <a:solidFill>
                  <a:srgbClr val="FFFF00"/>
                </a:solidFill>
              </a:rPr>
              <a:t>відповідно</a:t>
            </a:r>
            <a:r>
              <a:rPr lang="ru-RU" sz="3200" b="1" dirty="0">
                <a:solidFill>
                  <a:srgbClr val="FFFF00"/>
                </a:solidFill>
              </a:rPr>
              <a:t> до </a:t>
            </a:r>
            <a:r>
              <a:rPr lang="ru-RU" sz="3200" b="1" dirty="0" err="1" smtClean="0">
                <a:solidFill>
                  <a:srgbClr val="FFFF00"/>
                </a:solidFill>
              </a:rPr>
              <a:t>розкритими</a:t>
            </a:r>
            <a:r>
              <a:rPr lang="ru-RU" sz="3200" b="1" dirty="0" smtClean="0">
                <a:solidFill>
                  <a:srgbClr val="FFFF00"/>
                </a:solidFill>
              </a:rPr>
              <a:t> </a:t>
            </a:r>
            <a:r>
              <a:rPr lang="ru-RU" sz="3200" b="1" dirty="0">
                <a:solidFill>
                  <a:srgbClr val="FFFF00"/>
                </a:solidFill>
              </a:rPr>
              <a:t>нею законами з метою </a:t>
            </a:r>
            <a:r>
              <a:rPr lang="ru-RU" sz="3200" b="1" dirty="0" err="1">
                <a:solidFill>
                  <a:srgbClr val="FFFF00"/>
                </a:solidFill>
              </a:rPr>
              <a:t>поліпшення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здоров'я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населення</a:t>
            </a:r>
            <a:r>
              <a:rPr lang="ru-RU" sz="3200" b="1" dirty="0">
                <a:solidFill>
                  <a:srgbClr val="FFFF00"/>
                </a:solidFill>
              </a:rPr>
              <a:t>. </a:t>
            </a:r>
            <a:r>
              <a:rPr lang="ru-RU" sz="3200" b="1" dirty="0" err="1">
                <a:solidFill>
                  <a:srgbClr val="FFFF00"/>
                </a:solidFill>
              </a:rPr>
              <a:t>Вивчення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об'єктивних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закономірностей</a:t>
            </a:r>
            <a:r>
              <a:rPr lang="ru-RU" sz="3200" b="1" dirty="0">
                <a:solidFill>
                  <a:srgbClr val="FFFF00"/>
                </a:solidFill>
              </a:rPr>
              <a:t>, </a:t>
            </a:r>
            <a:r>
              <a:rPr lang="ru-RU" sz="3200" b="1" dirty="0" err="1">
                <a:solidFill>
                  <a:srgbClr val="FFFF00"/>
                </a:solidFill>
              </a:rPr>
              <a:t>що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існують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між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здоров'ям</a:t>
            </a:r>
            <a:r>
              <a:rPr lang="ru-RU" sz="3200" b="1" dirty="0">
                <a:solidFill>
                  <a:srgbClr val="FFFF00"/>
                </a:solidFill>
              </a:rPr>
              <a:t>, </a:t>
            </a:r>
            <a:r>
              <a:rPr lang="ru-RU" sz="3200" b="1" dirty="0" err="1">
                <a:solidFill>
                  <a:srgbClr val="FFFF00"/>
                </a:solidFill>
              </a:rPr>
              <a:t>розвитком</a:t>
            </a:r>
            <a:r>
              <a:rPr lang="ru-RU" sz="3200" b="1" dirty="0">
                <a:solidFill>
                  <a:srgbClr val="FFFF00"/>
                </a:solidFill>
              </a:rPr>
              <a:t> і </a:t>
            </a:r>
            <a:r>
              <a:rPr lang="ru-RU" sz="3200" b="1" dirty="0" err="1">
                <a:solidFill>
                  <a:srgbClr val="FFFF00"/>
                </a:solidFill>
              </a:rPr>
              <a:t>працездатністю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організму</a:t>
            </a:r>
            <a:r>
              <a:rPr lang="ru-RU" sz="3200" b="1" dirty="0">
                <a:solidFill>
                  <a:srgbClr val="FFFF00"/>
                </a:solidFill>
              </a:rPr>
              <a:t>, з одного боку, і </a:t>
            </a:r>
            <a:r>
              <a:rPr lang="ru-RU" sz="3200" b="1" dirty="0" err="1">
                <a:solidFill>
                  <a:srgbClr val="FFFF00"/>
                </a:solidFill>
              </a:rPr>
              <a:t>його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харчуванням</a:t>
            </a:r>
            <a:r>
              <a:rPr lang="ru-RU" sz="3200" b="1" dirty="0">
                <a:solidFill>
                  <a:srgbClr val="FFFF00"/>
                </a:solidFill>
              </a:rPr>
              <a:t> - з </a:t>
            </a:r>
            <a:r>
              <a:rPr lang="ru-RU" sz="3200" b="1" dirty="0" err="1">
                <a:solidFill>
                  <a:srgbClr val="FFFF00"/>
                </a:solidFill>
              </a:rPr>
              <a:t>іншого</a:t>
            </a:r>
            <a:r>
              <a:rPr lang="ru-RU" sz="3200" b="1" dirty="0">
                <a:solidFill>
                  <a:srgbClr val="FFFF00"/>
                </a:solidFill>
              </a:rPr>
              <a:t>, дозволило </a:t>
            </a:r>
            <a:r>
              <a:rPr lang="ru-RU" sz="3200" b="1" dirty="0" err="1">
                <a:solidFill>
                  <a:srgbClr val="FFFF00"/>
                </a:solidFill>
              </a:rPr>
              <a:t>науково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обгрунтувати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фізіолого-гігієнічні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нормативи</a:t>
            </a:r>
            <a:r>
              <a:rPr lang="ru-RU" sz="3200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Здорове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/>
              <a:t>дотриманням</a:t>
            </a:r>
            <a:r>
              <a:rPr lang="ru-RU" dirty="0"/>
              <a:t> </a:t>
            </a:r>
            <a:r>
              <a:rPr lang="ru-RU" dirty="0" err="1"/>
              <a:t>наступних</a:t>
            </a:r>
            <a:r>
              <a:rPr lang="ru-RU" dirty="0"/>
              <a:t> умов: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500063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Достатньою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кількісною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цінністю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добового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раціону</a:t>
            </a:r>
            <a:r>
              <a:rPr lang="ru-RU" b="1" dirty="0">
                <a:solidFill>
                  <a:srgbClr val="FFFF00"/>
                </a:solidFill>
              </a:rPr>
              <a:t>, яка </a:t>
            </a:r>
            <a:r>
              <a:rPr lang="ru-RU" b="1" dirty="0" err="1">
                <a:solidFill>
                  <a:srgbClr val="FFFF00"/>
                </a:solidFill>
              </a:rPr>
              <a:t>визначається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його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енергетичним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потенціалом</a:t>
            </a:r>
            <a:r>
              <a:rPr lang="ru-RU" b="1" dirty="0">
                <a:solidFill>
                  <a:srgbClr val="FFFF00"/>
                </a:solidFill>
              </a:rPr>
              <a:t> (</a:t>
            </a:r>
            <a:r>
              <a:rPr lang="ru-RU" b="1" dirty="0" err="1">
                <a:solidFill>
                  <a:srgbClr val="FFFF00"/>
                </a:solidFill>
              </a:rPr>
              <a:t>калорійністю</a:t>
            </a:r>
            <a:r>
              <a:rPr lang="ru-RU" b="1" dirty="0">
                <a:solidFill>
                  <a:srgbClr val="FFFF00"/>
                </a:solidFill>
              </a:rPr>
              <a:t>).</a:t>
            </a:r>
          </a:p>
          <a:p>
            <a:r>
              <a:rPr lang="ru-RU" b="1" dirty="0" err="1" smtClean="0">
                <a:solidFill>
                  <a:srgbClr val="FFFF00"/>
                </a:solidFill>
              </a:rPr>
              <a:t>Якісною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повноцінністю</a:t>
            </a:r>
            <a:r>
              <a:rPr lang="ru-RU" b="1" dirty="0">
                <a:solidFill>
                  <a:srgbClr val="FFFF00"/>
                </a:solidFill>
              </a:rPr>
              <a:t>, яка </a:t>
            </a:r>
            <a:r>
              <a:rPr lang="ru-RU" b="1" dirty="0" err="1">
                <a:solidFill>
                  <a:srgbClr val="FFFF00"/>
                </a:solidFill>
              </a:rPr>
              <a:t>визначається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наявністю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необхідних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кількостей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всіх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>
                <a:solidFill>
                  <a:srgbClr val="FFFF00"/>
                </a:solidFill>
              </a:rPr>
              <a:t> - </a:t>
            </a:r>
            <a:r>
              <a:rPr lang="ru-RU" b="1" dirty="0" err="1">
                <a:solidFill>
                  <a:srgbClr val="FFFF00"/>
                </a:solidFill>
              </a:rPr>
              <a:t>білків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жирів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вуглеводів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вітамінів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мінеральних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збалансованих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найбільш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сприятливих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співвідношеннях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  <a:p>
            <a:r>
              <a:rPr lang="ru-RU" b="1" dirty="0" err="1">
                <a:solidFill>
                  <a:srgbClr val="FFFF00"/>
                </a:solidFill>
              </a:rPr>
              <a:t>Раціональним</a:t>
            </a:r>
            <a:r>
              <a:rPr lang="ru-RU" b="1" dirty="0">
                <a:solidFill>
                  <a:srgbClr val="FFFF00"/>
                </a:solidFill>
              </a:rPr>
              <a:t> режимом </a:t>
            </a:r>
            <a:r>
              <a:rPr lang="ru-RU" b="1" dirty="0" err="1">
                <a:solidFill>
                  <a:srgbClr val="FFFF00"/>
                </a:solidFill>
              </a:rPr>
              <a:t>харчування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визначеним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кількістю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прийомів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їжі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інтервалами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між</a:t>
            </a:r>
            <a:r>
              <a:rPr lang="ru-RU" b="1" dirty="0">
                <a:solidFill>
                  <a:srgbClr val="FFFF00"/>
                </a:solidFill>
              </a:rPr>
              <a:t> ними, </a:t>
            </a:r>
            <a:r>
              <a:rPr lang="ru-RU" b="1" dirty="0" err="1">
                <a:solidFill>
                  <a:srgbClr val="FFFF00"/>
                </a:solidFill>
              </a:rPr>
              <a:t>прийомом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їжі</a:t>
            </a:r>
            <a:r>
              <a:rPr lang="ru-RU" b="1" dirty="0">
                <a:solidFill>
                  <a:srgbClr val="FFFF00"/>
                </a:solidFill>
              </a:rPr>
              <a:t> в строго </a:t>
            </a:r>
            <a:r>
              <a:rPr lang="ru-RU" b="1" dirty="0" err="1">
                <a:solidFill>
                  <a:srgbClr val="FFFF00"/>
                </a:solidFill>
              </a:rPr>
              <a:t>певний</a:t>
            </a:r>
            <a:r>
              <a:rPr lang="ru-RU" b="1" dirty="0">
                <a:solidFill>
                  <a:srgbClr val="FFFF00"/>
                </a:solidFill>
              </a:rPr>
              <a:t> час і </a:t>
            </a:r>
            <a:r>
              <a:rPr lang="ru-RU" b="1" dirty="0" err="1">
                <a:solidFill>
                  <a:srgbClr val="FFFF00"/>
                </a:solidFill>
              </a:rPr>
              <a:t>правильним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розподілом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їжі</a:t>
            </a:r>
            <a:r>
              <a:rPr lang="ru-RU" b="1" dirty="0">
                <a:solidFill>
                  <a:srgbClr val="FFFF00"/>
                </a:solidFill>
              </a:rPr>
              <a:t> по </a:t>
            </a:r>
            <a:r>
              <a:rPr lang="ru-RU" b="1" dirty="0" err="1">
                <a:solidFill>
                  <a:srgbClr val="FFFF00"/>
                </a:solidFill>
              </a:rPr>
              <a:t>окремих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прийомах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5976704"/>
          </a:xfrm>
        </p:spPr>
        <p:txBody>
          <a:bodyPr>
            <a:normAutofit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Забезпеченням</a:t>
            </a:r>
            <a:r>
              <a:rPr lang="ru-RU" b="1" dirty="0">
                <a:solidFill>
                  <a:srgbClr val="FFFF00"/>
                </a:solidFill>
              </a:rPr>
              <a:t> максимального </a:t>
            </a:r>
            <a:r>
              <a:rPr lang="ru-RU" b="1" dirty="0" err="1">
                <a:solidFill>
                  <a:srgbClr val="FFFF00"/>
                </a:solidFill>
              </a:rPr>
              <a:t>використання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>
                <a:solidFill>
                  <a:srgbClr val="FFFF00"/>
                </a:solidFill>
              </a:rPr>
              <a:t> шляхом </a:t>
            </a:r>
            <a:r>
              <a:rPr lang="ru-RU" b="1" dirty="0" err="1">
                <a:solidFill>
                  <a:srgbClr val="FFFF00"/>
                </a:solidFill>
              </a:rPr>
              <a:t>раціональної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кулінарної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обробки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їжі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надання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приємного</a:t>
            </a:r>
            <a:r>
              <a:rPr lang="ru-RU" b="1" dirty="0">
                <a:solidFill>
                  <a:srgbClr val="FFFF00"/>
                </a:solidFill>
              </a:rPr>
              <a:t> смаку, аромату, виду, </a:t>
            </a:r>
            <a:r>
              <a:rPr lang="ru-RU" b="1" dirty="0" err="1">
                <a:solidFill>
                  <a:srgbClr val="FFFF00"/>
                </a:solidFill>
              </a:rPr>
              <a:t>різноманітності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доброї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легкотравності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засвоюваності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  <a:p>
            <a:r>
              <a:rPr lang="ru-RU" b="1" dirty="0" err="1">
                <a:solidFill>
                  <a:srgbClr val="FFFF00"/>
                </a:solidFill>
              </a:rPr>
              <a:t>Дотриманням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санітарних</a:t>
            </a:r>
            <a:r>
              <a:rPr lang="ru-RU" b="1" dirty="0">
                <a:solidFill>
                  <a:srgbClr val="FFFF00"/>
                </a:solidFill>
              </a:rPr>
              <a:t> правил при </a:t>
            </a:r>
            <a:r>
              <a:rPr lang="ru-RU" b="1" dirty="0" err="1">
                <a:solidFill>
                  <a:srgbClr val="FFFF00"/>
                </a:solidFill>
              </a:rPr>
              <a:t>отриманні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транспортуванні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зберіганні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кулінарній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обробці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продуктів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попереджає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можливість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виникнення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інфекцій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гельмінтозів</a:t>
            </a:r>
            <a:r>
              <a:rPr lang="ru-RU" b="1" dirty="0">
                <a:solidFill>
                  <a:srgbClr val="FFFF00"/>
                </a:solidFill>
              </a:rPr>
              <a:t> та </a:t>
            </a:r>
            <a:r>
              <a:rPr lang="ru-RU" b="1" dirty="0" err="1">
                <a:solidFill>
                  <a:srgbClr val="FFFF00"/>
                </a:solidFill>
              </a:rPr>
              <a:t>отруєнь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1143" y="-171400"/>
            <a:ext cx="9180512" cy="15112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dirty="0">
                <a:solidFill>
                  <a:srgbClr val="FFC000"/>
                </a:solidFill>
              </a:rPr>
              <a:t>ЕНЕРГЕТИЧНА ЦІННІСТЬ (</a:t>
            </a:r>
            <a:r>
              <a:rPr lang="ru-RU" dirty="0" err="1">
                <a:solidFill>
                  <a:srgbClr val="FFC000"/>
                </a:solidFill>
              </a:rPr>
              <a:t>Калорійність</a:t>
            </a:r>
            <a:r>
              <a:rPr lang="ru-RU" dirty="0">
                <a:solidFill>
                  <a:srgbClr val="FFC000"/>
                </a:solidFill>
              </a:rPr>
              <a:t>) </a:t>
            </a:r>
            <a:r>
              <a:rPr lang="ru-RU" dirty="0" err="1" smtClean="0">
                <a:solidFill>
                  <a:srgbClr val="FFC000"/>
                </a:solidFill>
              </a:rPr>
              <a:t>харчового</a:t>
            </a:r>
            <a:r>
              <a:rPr lang="ru-RU" dirty="0" smtClean="0">
                <a:solidFill>
                  <a:srgbClr val="FFC000"/>
                </a:solidFill>
              </a:rPr>
              <a:t> РАЦІОНУ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Гігієнічну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оцінку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харчування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зазвичай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починають</a:t>
            </a:r>
            <a:r>
              <a:rPr lang="ru-RU" b="1" dirty="0">
                <a:solidFill>
                  <a:srgbClr val="FFFF00"/>
                </a:solidFill>
              </a:rPr>
              <a:t> з </a:t>
            </a:r>
            <a:r>
              <a:rPr lang="ru-RU" b="1" dirty="0" err="1">
                <a:solidFill>
                  <a:srgbClr val="FFFF00"/>
                </a:solidFill>
              </a:rPr>
              <a:t>енергетичної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цінності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добового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харчового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раціону</a:t>
            </a:r>
            <a:r>
              <a:rPr lang="ru-RU" b="1" dirty="0">
                <a:solidFill>
                  <a:srgbClr val="FFFF00"/>
                </a:solidFill>
              </a:rPr>
              <a:t>, яку </a:t>
            </a:r>
            <a:r>
              <a:rPr lang="ru-RU" b="1" dirty="0" err="1">
                <a:solidFill>
                  <a:srgbClr val="FFFF00"/>
                </a:solidFill>
              </a:rPr>
              <a:t>висловлюють</a:t>
            </a:r>
            <a:r>
              <a:rPr lang="ru-RU" b="1" dirty="0">
                <a:solidFill>
                  <a:srgbClr val="FFFF00"/>
                </a:solidFill>
              </a:rPr>
              <a:t> в килоджоулях (1 кДж = 0,2388 ккал, 1 ккал = 4,186 кДж).</a:t>
            </a:r>
          </a:p>
          <a:p>
            <a:r>
              <a:rPr lang="ru-RU" b="1" dirty="0" err="1">
                <a:solidFill>
                  <a:srgbClr val="FFFF00"/>
                </a:solidFill>
              </a:rPr>
              <a:t>Енергетична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цінність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харчового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раціону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більшості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випадків</a:t>
            </a:r>
            <a:r>
              <a:rPr lang="ru-RU" b="1" dirty="0">
                <a:solidFill>
                  <a:srgbClr val="FFFF00"/>
                </a:solidFill>
              </a:rPr>
              <a:t> повинна </a:t>
            </a:r>
            <a:r>
              <a:rPr lang="ru-RU" b="1" dirty="0" err="1">
                <a:solidFill>
                  <a:srgbClr val="FFFF00"/>
                </a:solidFill>
              </a:rPr>
              <a:t>відповідати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енерговитратам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людини</a:t>
            </a:r>
            <a:r>
              <a:rPr lang="ru-RU" b="1" dirty="0">
                <a:solidFill>
                  <a:srgbClr val="FFFF00"/>
                </a:solidFill>
              </a:rPr>
              <a:t>. Але у </a:t>
            </a:r>
            <a:r>
              <a:rPr lang="ru-RU" b="1" dirty="0" err="1">
                <a:solidFill>
                  <a:srgbClr val="FFFF00"/>
                </a:solidFill>
              </a:rPr>
              <a:t>дітей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вагітних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жінок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матерів-годувальниць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схудлих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реконвалесцентів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вона повинна </a:t>
            </a:r>
            <a:r>
              <a:rPr lang="ru-RU" b="1" dirty="0" err="1">
                <a:solidFill>
                  <a:srgbClr val="FFFF00"/>
                </a:solidFill>
              </a:rPr>
              <a:t>перевищувати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енерговитрати</a:t>
            </a:r>
            <a:r>
              <a:rPr lang="ru-RU" b="1" dirty="0">
                <a:solidFill>
                  <a:srgbClr val="FFFF00"/>
                </a:solidFill>
              </a:rPr>
              <a:t> з </a:t>
            </a:r>
            <a:r>
              <a:rPr lang="ru-RU" b="1" dirty="0" err="1">
                <a:solidFill>
                  <a:srgbClr val="FFFF00"/>
                </a:solidFill>
              </a:rPr>
              <a:t>огляду</a:t>
            </a:r>
            <a:r>
              <a:rPr lang="ru-RU" b="1" dirty="0">
                <a:solidFill>
                  <a:srgbClr val="FFFF00"/>
                </a:solidFill>
              </a:rPr>
              <a:t> на те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частина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витрачається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пластичні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процеси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4624"/>
            <a:ext cx="8363272" cy="6408712"/>
          </a:xfrm>
        </p:spPr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rgbClr val="FFFF00"/>
                </a:solidFill>
              </a:rPr>
              <a:t>Энерговитрати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організму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залежать</a:t>
            </a:r>
            <a:r>
              <a:rPr lang="ru-RU" sz="4000" b="1" dirty="0" smtClean="0">
                <a:solidFill>
                  <a:srgbClr val="FFFF00"/>
                </a:solidFill>
              </a:rPr>
              <a:t> в основному </a:t>
            </a:r>
            <a:r>
              <a:rPr lang="ru-RU" sz="4000" b="1" dirty="0" err="1" smtClean="0">
                <a:solidFill>
                  <a:srgbClr val="FFFF00"/>
                </a:solidFill>
              </a:rPr>
              <a:t>від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професії</a:t>
            </a:r>
            <a:r>
              <a:rPr lang="ru-RU" sz="4000" b="1" dirty="0" smtClean="0">
                <a:solidFill>
                  <a:srgbClr val="FFFF00"/>
                </a:solidFill>
              </a:rPr>
              <a:t> та характеру </a:t>
            </a:r>
            <a:r>
              <a:rPr lang="ru-RU" sz="4000" b="1" dirty="0" err="1" smtClean="0">
                <a:solidFill>
                  <a:srgbClr val="FFFF00"/>
                </a:solidFill>
              </a:rPr>
              <a:t>трудової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діяльності</a:t>
            </a:r>
            <a:r>
              <a:rPr lang="ru-RU" sz="4000" b="1" dirty="0" smtClean="0">
                <a:solidFill>
                  <a:srgbClr val="FFFF00"/>
                </a:solidFill>
              </a:rPr>
              <a:t>, </a:t>
            </a:r>
            <a:r>
              <a:rPr lang="ru-RU" sz="4000" b="1" dirty="0" err="1" smtClean="0">
                <a:solidFill>
                  <a:srgbClr val="FFFF00"/>
                </a:solidFill>
              </a:rPr>
              <a:t>домашньої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роботи</a:t>
            </a:r>
            <a:r>
              <a:rPr lang="ru-RU" sz="4000" b="1" dirty="0" smtClean="0">
                <a:solidFill>
                  <a:srgbClr val="FFFF00"/>
                </a:solidFill>
              </a:rPr>
              <a:t>, а </a:t>
            </a:r>
            <a:r>
              <a:rPr lang="ru-RU" sz="4000" b="1" dirty="0" err="1" smtClean="0">
                <a:solidFill>
                  <a:srgbClr val="FFFF00"/>
                </a:solidFill>
              </a:rPr>
              <a:t>також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від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віку</a:t>
            </a:r>
            <a:r>
              <a:rPr lang="ru-RU" sz="4000" b="1" dirty="0" smtClean="0">
                <a:solidFill>
                  <a:srgbClr val="FFFF00"/>
                </a:solidFill>
              </a:rPr>
              <a:t>, </a:t>
            </a:r>
            <a:r>
              <a:rPr lang="ru-RU" sz="4000" b="1" dirty="0" err="1" smtClean="0">
                <a:solidFill>
                  <a:srgbClr val="FFFF00"/>
                </a:solidFill>
              </a:rPr>
              <a:t>зросту</a:t>
            </a:r>
            <a:r>
              <a:rPr lang="ru-RU" sz="4000" b="1" dirty="0" smtClean="0">
                <a:solidFill>
                  <a:srgbClr val="FFFF00"/>
                </a:solidFill>
              </a:rPr>
              <a:t>, </a:t>
            </a:r>
            <a:r>
              <a:rPr lang="ru-RU" sz="4000" b="1" dirty="0" err="1" smtClean="0">
                <a:solidFill>
                  <a:srgbClr val="FFFF00"/>
                </a:solidFill>
              </a:rPr>
              <a:t>маси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тіла</a:t>
            </a:r>
            <a:r>
              <a:rPr lang="ru-RU" sz="4000" b="1" dirty="0" smtClean="0">
                <a:solidFill>
                  <a:srgbClr val="FFFF00"/>
                </a:solidFill>
              </a:rPr>
              <a:t>, </a:t>
            </a:r>
            <a:r>
              <a:rPr lang="ru-RU" sz="4000" b="1" dirty="0" err="1" smtClean="0">
                <a:solidFill>
                  <a:srgbClr val="FFFF00"/>
                </a:solidFill>
              </a:rPr>
              <a:t>статі</a:t>
            </a:r>
            <a:r>
              <a:rPr lang="ru-RU" sz="4000" b="1" dirty="0" smtClean="0">
                <a:solidFill>
                  <a:srgbClr val="FFFF00"/>
                </a:solidFill>
              </a:rPr>
              <a:t>, </a:t>
            </a:r>
            <a:r>
              <a:rPr lang="ru-RU" sz="4000" b="1" dirty="0" err="1" smtClean="0">
                <a:solidFill>
                  <a:srgbClr val="FFFF00"/>
                </a:solidFill>
              </a:rPr>
              <a:t>фізіологічного</a:t>
            </a:r>
            <a:r>
              <a:rPr lang="ru-RU" sz="4000" b="1" dirty="0" smtClean="0">
                <a:solidFill>
                  <a:srgbClr val="FFFF00"/>
                </a:solidFill>
              </a:rPr>
              <a:t> стану, </a:t>
            </a:r>
            <a:r>
              <a:rPr lang="ru-RU" sz="4000" b="1" dirty="0" err="1" smtClean="0">
                <a:solidFill>
                  <a:srgbClr val="FFFF00"/>
                </a:solidFill>
              </a:rPr>
              <a:t>впливу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можливих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факторів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навколишнього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sz="4000" b="1" dirty="0" smtClean="0">
                <a:solidFill>
                  <a:srgbClr val="FFFF00"/>
                </a:solidFill>
              </a:rPr>
              <a:t>.</a:t>
            </a:r>
            <a:endParaRPr lang="ru-RU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Autofit/>
          </a:bodyPr>
          <a:lstStyle/>
          <a:p>
            <a:r>
              <a:rPr lang="ru-RU" sz="3200" dirty="0" err="1">
                <a:solidFill>
                  <a:srgbClr val="FFC000"/>
                </a:solidFill>
              </a:rPr>
              <a:t>Енергетичні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витрати</a:t>
            </a:r>
            <a:r>
              <a:rPr lang="ru-RU" sz="3200" dirty="0">
                <a:solidFill>
                  <a:srgbClr val="FFC000"/>
                </a:solidFill>
              </a:rPr>
              <a:t> для </a:t>
            </a:r>
            <a:r>
              <a:rPr lang="ru-RU" sz="3200" dirty="0" err="1">
                <a:solidFill>
                  <a:srgbClr val="FFC000"/>
                </a:solidFill>
              </a:rPr>
              <a:t>осіб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однорідного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колективу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визначають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наступним</a:t>
            </a:r>
            <a:r>
              <a:rPr lang="ru-RU" sz="3200" dirty="0">
                <a:solidFill>
                  <a:srgbClr val="FFC000"/>
                </a:solidFill>
              </a:rPr>
              <a:t> чином:</a:t>
            </a:r>
            <a:r>
              <a:rPr lang="ru-RU" sz="3200" dirty="0" smtClean="0">
                <a:solidFill>
                  <a:srgbClr val="FFC000"/>
                </a:solidFill>
              </a:rPr>
              <a:t/>
            </a:r>
            <a:br>
              <a:rPr lang="ru-RU" sz="3200" dirty="0" smtClean="0">
                <a:solidFill>
                  <a:srgbClr val="FFC000"/>
                </a:solidFill>
              </a:rPr>
            </a:br>
            <a:endParaRPr lang="ru-RU" sz="3200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71612"/>
            <a:ext cx="8507288" cy="473774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Обчислюють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основний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обмін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який</a:t>
            </a:r>
            <a:r>
              <a:rPr lang="ru-RU" b="1" dirty="0">
                <a:solidFill>
                  <a:srgbClr val="FFFF00"/>
                </a:solidFill>
              </a:rPr>
              <a:t> у </a:t>
            </a:r>
            <a:r>
              <a:rPr lang="ru-RU" b="1" dirty="0" err="1">
                <a:solidFill>
                  <a:srgbClr val="FFFF00"/>
                </a:solidFill>
              </a:rPr>
              <a:t>дорослих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орієнтовно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дорівнює</a:t>
            </a:r>
            <a:r>
              <a:rPr lang="ru-RU" b="1" dirty="0">
                <a:solidFill>
                  <a:srgbClr val="FFFF00"/>
                </a:solidFill>
              </a:rPr>
              <a:t> 4,18 кДж (1 ккал) на 1 кг </a:t>
            </a:r>
            <a:r>
              <a:rPr lang="ru-RU" b="1" dirty="0" err="1">
                <a:solidFill>
                  <a:srgbClr val="FFFF00"/>
                </a:solidFill>
              </a:rPr>
              <a:t>маси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тіла</a:t>
            </a:r>
            <a:r>
              <a:rPr lang="ru-RU" b="1" dirty="0">
                <a:solidFill>
                  <a:srgbClr val="FFFF00"/>
                </a:solidFill>
              </a:rPr>
              <a:t> в годину.</a:t>
            </a:r>
          </a:p>
          <a:p>
            <a:r>
              <a:rPr lang="ru-RU" b="1" dirty="0" err="1">
                <a:solidFill>
                  <a:srgbClr val="FFFF00"/>
                </a:solidFill>
              </a:rPr>
              <a:t>Додають</a:t>
            </a:r>
            <a:r>
              <a:rPr lang="ru-RU" b="1" dirty="0">
                <a:solidFill>
                  <a:srgbClr val="FFFF00"/>
                </a:solidFill>
              </a:rPr>
              <a:t> до </a:t>
            </a:r>
            <a:r>
              <a:rPr lang="ru-RU" b="1" dirty="0" err="1">
                <a:solidFill>
                  <a:srgbClr val="FFFF00"/>
                </a:solidFill>
              </a:rPr>
              <a:t>отриманої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величини</a:t>
            </a:r>
            <a:r>
              <a:rPr lang="ru-RU" b="1" dirty="0" smtClean="0">
                <a:solidFill>
                  <a:srgbClr val="FFFF00"/>
                </a:solidFill>
              </a:rPr>
              <a:t> 10</a:t>
            </a:r>
            <a:r>
              <a:rPr lang="ru-RU" b="1" dirty="0">
                <a:solidFill>
                  <a:srgbClr val="FFFF00"/>
                </a:solidFill>
              </a:rPr>
              <a:t>% на </a:t>
            </a:r>
            <a:r>
              <a:rPr lang="ru-RU" b="1" dirty="0" err="1">
                <a:solidFill>
                  <a:srgbClr val="FFFF00"/>
                </a:solidFill>
              </a:rPr>
              <a:t>підвищення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обміну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викликається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прийомом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змішаної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їжі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  <a:p>
            <a:r>
              <a:rPr lang="ru-RU" b="1" dirty="0" err="1">
                <a:solidFill>
                  <a:srgbClr val="FFFF00"/>
                </a:solidFill>
              </a:rPr>
              <a:t>Додають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енергетичні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витрати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виконану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протягом</a:t>
            </a:r>
            <a:r>
              <a:rPr lang="ru-RU" b="1" dirty="0">
                <a:solidFill>
                  <a:srgbClr val="FFFF00"/>
                </a:solidFill>
              </a:rPr>
              <a:t> дня </a:t>
            </a:r>
            <a:r>
              <a:rPr lang="ru-RU" b="1" dirty="0" err="1">
                <a:solidFill>
                  <a:srgbClr val="FFFF00"/>
                </a:solidFill>
              </a:rPr>
              <a:t>службову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домашню</a:t>
            </a:r>
            <a:r>
              <a:rPr lang="ru-RU" b="1" dirty="0">
                <a:solidFill>
                  <a:srgbClr val="FFFF00"/>
                </a:solidFill>
              </a:rPr>
              <a:t> роботу. Для </a:t>
            </a:r>
            <a:r>
              <a:rPr lang="ru-RU" b="1" dirty="0" err="1">
                <a:solidFill>
                  <a:srgbClr val="FFFF00"/>
                </a:solidFill>
              </a:rPr>
              <a:t>цього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хронометрують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діяльність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групи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осіб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даного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колективу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проводять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розрахунки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користуючись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даними</a:t>
            </a:r>
            <a:r>
              <a:rPr lang="ru-RU" b="1" dirty="0">
                <a:solidFill>
                  <a:srgbClr val="FFFF00"/>
                </a:solidFill>
              </a:rPr>
              <a:t> про </a:t>
            </a:r>
            <a:r>
              <a:rPr lang="ru-RU" b="1" dirty="0" err="1">
                <a:solidFill>
                  <a:srgbClr val="FFFF00"/>
                </a:solidFill>
              </a:rPr>
              <a:t>енергетичні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витрати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 при </a:t>
            </a:r>
            <a:r>
              <a:rPr lang="ru-RU" b="1" dirty="0" err="1">
                <a:solidFill>
                  <a:srgbClr val="FFFF00"/>
                </a:solidFill>
              </a:rPr>
              <a:t>різних</a:t>
            </a:r>
            <a:r>
              <a:rPr lang="ru-RU" b="1" dirty="0">
                <a:solidFill>
                  <a:srgbClr val="FFFF00"/>
                </a:solidFill>
              </a:rPr>
              <a:t> видах </a:t>
            </a:r>
            <a:r>
              <a:rPr lang="ru-RU" b="1" dirty="0" err="1">
                <a:solidFill>
                  <a:srgbClr val="FFFF00"/>
                </a:solidFill>
              </a:rPr>
              <a:t>діяльності</a:t>
            </a:r>
            <a:r>
              <a:rPr lang="ru-RU" b="1" dirty="0">
                <a:solidFill>
                  <a:srgbClr val="FFFF00"/>
                </a:solidFill>
              </a:rPr>
              <a:t>. У табл. 1 </a:t>
            </a:r>
            <a:r>
              <a:rPr lang="ru-RU" b="1" dirty="0" err="1">
                <a:solidFill>
                  <a:srgbClr val="FFFF00"/>
                </a:solidFill>
              </a:rPr>
              <a:t>представлені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дані</a:t>
            </a:r>
            <a:r>
              <a:rPr lang="ru-RU" b="1" dirty="0">
                <a:solidFill>
                  <a:srgbClr val="FFFF00"/>
                </a:solidFill>
              </a:rPr>
              <a:t> про </a:t>
            </a:r>
            <a:r>
              <a:rPr lang="ru-RU" b="1" dirty="0" err="1">
                <a:solidFill>
                  <a:srgbClr val="FFFF00"/>
                </a:solidFill>
              </a:rPr>
              <a:t>енергетичні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витрати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отримані</a:t>
            </a:r>
            <a:r>
              <a:rPr lang="ru-RU" b="1" dirty="0">
                <a:solidFill>
                  <a:srgbClr val="FFFF00"/>
                </a:solidFill>
              </a:rPr>
              <a:t> методом </a:t>
            </a:r>
            <a:r>
              <a:rPr lang="ru-RU" b="1" dirty="0" err="1">
                <a:solidFill>
                  <a:srgbClr val="FFFF00"/>
                </a:solidFill>
              </a:rPr>
              <a:t>вивчення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газообміну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93851"/>
            <a:ext cx="8229600" cy="794524"/>
          </a:xfrm>
        </p:spPr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571480"/>
          <a:ext cx="8229600" cy="571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7441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 деятельности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Затраты энергии, кДж/ч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 деятельности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Затраты энергии кДж/ч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709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Работа на пишущей машинке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Чтение вслух, сидя, разговор, писание пером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Стояние на одном месте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Ходьба 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Восхождение на гору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Работа домашняя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Стирка белья домашняя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85-165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85-125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545-837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837-4020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365-730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545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Работа текстильщика 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Работа металлиста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Работа каменщика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Работа столяра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Работа химика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Плавание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Бег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Езда на велосипеде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630-837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837-1255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1255-1380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575-737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710-1045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837-2930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2093-3894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755-1255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85776"/>
            <a:ext cx="8229600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598516"/>
          </a:xfrm>
        </p:spPr>
        <p:txBody>
          <a:bodyPr/>
          <a:lstStyle/>
          <a:p>
            <a:r>
              <a:rPr lang="ru-RU" dirty="0" err="1">
                <a:solidFill>
                  <a:srgbClr val="FFFF00"/>
                </a:solidFill>
              </a:rPr>
              <a:t>Порушення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обміну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жирів</a:t>
            </a:r>
            <a:r>
              <a:rPr lang="ru-RU" dirty="0">
                <a:solidFill>
                  <a:srgbClr val="FFFF00"/>
                </a:solidFill>
              </a:rPr>
              <a:t> і холестерину при </a:t>
            </a:r>
            <a:r>
              <a:rPr lang="ru-RU" dirty="0" err="1">
                <a:solidFill>
                  <a:srgbClr val="FFFF00"/>
                </a:solidFill>
              </a:rPr>
              <a:t>ожирінні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призводить</a:t>
            </a:r>
            <a:r>
              <a:rPr lang="ru-RU" dirty="0">
                <a:solidFill>
                  <a:srgbClr val="FFFF00"/>
                </a:solidFill>
              </a:rPr>
              <a:t> до </a:t>
            </a:r>
            <a:r>
              <a:rPr lang="ru-RU" dirty="0" err="1">
                <a:solidFill>
                  <a:srgbClr val="FFFF00"/>
                </a:solidFill>
              </a:rPr>
              <a:t>розвитку</a:t>
            </a:r>
            <a:r>
              <a:rPr lang="ru-RU" dirty="0">
                <a:solidFill>
                  <a:srgbClr val="FFFF00"/>
                </a:solidFill>
              </a:rPr>
              <a:t> атеросклерозу, </a:t>
            </a:r>
            <a:r>
              <a:rPr lang="ru-RU" dirty="0" err="1">
                <a:solidFill>
                  <a:srgbClr val="FFFF00"/>
                </a:solidFill>
              </a:rPr>
              <a:t>гіпертонічної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хвороби</a:t>
            </a:r>
            <a:r>
              <a:rPr lang="ru-RU" dirty="0">
                <a:solidFill>
                  <a:srgbClr val="FFFF00"/>
                </a:solidFill>
              </a:rPr>
              <a:t>, а за </a:t>
            </a:r>
            <a:r>
              <a:rPr lang="ru-RU" dirty="0" err="1">
                <a:solidFill>
                  <a:srgbClr val="FFFF00"/>
                </a:solidFill>
              </a:rPr>
              <a:t>деякими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даними</a:t>
            </a:r>
            <a:r>
              <a:rPr lang="ru-RU" dirty="0">
                <a:solidFill>
                  <a:srgbClr val="FFFF00"/>
                </a:solidFill>
              </a:rPr>
              <a:t>, - до </a:t>
            </a:r>
            <a:r>
              <a:rPr lang="ru-RU" dirty="0" err="1">
                <a:solidFill>
                  <a:srgbClr val="FFFF00"/>
                </a:solidFill>
              </a:rPr>
              <a:t>злоякісних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новоутворень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  <a:p>
            <a:r>
              <a:rPr lang="ru-RU" dirty="0">
                <a:solidFill>
                  <a:srgbClr val="FFFF00"/>
                </a:solidFill>
              </a:rPr>
              <a:t>У </a:t>
            </a:r>
            <a:r>
              <a:rPr lang="ru-RU" dirty="0" err="1">
                <a:solidFill>
                  <a:srgbClr val="FFFF00"/>
                </a:solidFill>
              </a:rPr>
              <a:t>багатьох</a:t>
            </a:r>
            <a:r>
              <a:rPr lang="ru-RU" dirty="0">
                <a:solidFill>
                  <a:srgbClr val="FFFF00"/>
                </a:solidFill>
              </a:rPr>
              <a:t> роботах, </a:t>
            </a:r>
            <a:r>
              <a:rPr lang="ru-RU" dirty="0" err="1">
                <a:solidFill>
                  <a:srgbClr val="FFFF00"/>
                </a:solidFill>
              </a:rPr>
              <a:t>присвячених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проблемі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довголіття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підкреслюється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що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помірність</a:t>
            </a:r>
            <a:r>
              <a:rPr lang="ru-RU" dirty="0">
                <a:solidFill>
                  <a:srgbClr val="FFFF00"/>
                </a:solidFill>
              </a:rPr>
              <a:t> в </a:t>
            </a:r>
            <a:r>
              <a:rPr lang="ru-RU" dirty="0" err="1">
                <a:solidFill>
                  <a:srgbClr val="FFFF00"/>
                </a:solidFill>
              </a:rPr>
              <a:t>їжі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тобто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відповідність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енергетичної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цінності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їжі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енергетичним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витратам</a:t>
            </a:r>
            <a:r>
              <a:rPr lang="ru-RU" dirty="0">
                <a:solidFill>
                  <a:srgbClr val="FFFF00"/>
                </a:solidFill>
              </a:rPr>
              <a:t>, є </a:t>
            </a:r>
            <a:r>
              <a:rPr lang="ru-RU" dirty="0" err="1">
                <a:solidFill>
                  <a:srgbClr val="FFFF00"/>
                </a:solidFill>
              </a:rPr>
              <a:t>важливим</a:t>
            </a:r>
            <a:r>
              <a:rPr lang="ru-RU" dirty="0">
                <a:solidFill>
                  <a:srgbClr val="FFFF00"/>
                </a:solidFill>
              </a:rPr>
              <a:t> фактором </a:t>
            </a:r>
            <a:r>
              <a:rPr lang="ru-RU" dirty="0" err="1">
                <a:solidFill>
                  <a:srgbClr val="FFFF00"/>
                </a:solidFill>
              </a:rPr>
              <a:t>продовження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життя</a:t>
            </a:r>
            <a:r>
              <a:rPr lang="ru-RU" dirty="0">
                <a:solidFill>
                  <a:srgbClr val="FFFF00"/>
                </a:solidFill>
              </a:rPr>
              <a:t>. </a:t>
            </a:r>
            <a:r>
              <a:rPr lang="ru-RU" dirty="0" err="1">
                <a:solidFill>
                  <a:srgbClr val="FFFF00"/>
                </a:solidFill>
              </a:rPr>
              <a:t>Це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було</a:t>
            </a:r>
            <a:r>
              <a:rPr lang="ru-RU" dirty="0">
                <a:solidFill>
                  <a:srgbClr val="FFFF00"/>
                </a:solidFill>
              </a:rPr>
              <a:t> доведено в </a:t>
            </a:r>
            <a:r>
              <a:rPr lang="ru-RU" dirty="0" err="1">
                <a:solidFill>
                  <a:srgbClr val="FFFF00"/>
                </a:solidFill>
              </a:rPr>
              <a:t>експериментах</a:t>
            </a:r>
            <a:r>
              <a:rPr lang="ru-RU" dirty="0">
                <a:solidFill>
                  <a:srgbClr val="FFFF00"/>
                </a:solidFill>
              </a:rPr>
              <a:t> на </a:t>
            </a:r>
            <a:r>
              <a:rPr lang="ru-RU" dirty="0" err="1">
                <a:solidFill>
                  <a:srgbClr val="FFFF00"/>
                </a:solidFill>
              </a:rPr>
              <a:t>тваринах</a:t>
            </a:r>
            <a:r>
              <a:rPr lang="ru-RU" dirty="0">
                <a:solidFill>
                  <a:srgbClr val="FFFF00"/>
                </a:solidFill>
              </a:rPr>
              <a:t>: у </a:t>
            </a:r>
            <a:r>
              <a:rPr lang="ru-RU" dirty="0" err="1" smtClean="0">
                <a:solidFill>
                  <a:srgbClr val="FFFF00"/>
                </a:solidFill>
              </a:rPr>
              <a:t>перегодованих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і 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тварин</a:t>
            </a:r>
            <a:r>
              <a:rPr lang="ru-RU" dirty="0" smtClean="0">
                <a:solidFill>
                  <a:srgbClr val="FFFF00"/>
                </a:solidFill>
              </a:rPr>
              <a:t> з </a:t>
            </a:r>
            <a:r>
              <a:rPr lang="ru-RU" dirty="0" err="1" smtClean="0">
                <a:solidFill>
                  <a:srgbClr val="FFFF00"/>
                </a:solidFill>
              </a:rPr>
              <a:t>ожирінням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середня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тривалість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життя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значно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скорочується</a:t>
            </a:r>
            <a:r>
              <a:rPr lang="ru-RU" dirty="0">
                <a:solidFill>
                  <a:srgbClr val="FFFF00"/>
                </a:solidFill>
              </a:rPr>
              <a:t>.</a:t>
            </a:r>
            <a:endParaRPr lang="ru-RU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57298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rgbClr val="002060"/>
                </a:solidFill>
              </a:rPr>
              <a:t>Якісний</a:t>
            </a:r>
            <a:r>
              <a:rPr lang="ru-RU" dirty="0">
                <a:solidFill>
                  <a:srgbClr val="002060"/>
                </a:solidFill>
              </a:rPr>
              <a:t> склад </a:t>
            </a:r>
            <a:r>
              <a:rPr lang="ru-RU" dirty="0" err="1">
                <a:solidFill>
                  <a:srgbClr val="002060"/>
                </a:solidFill>
              </a:rPr>
              <a:t>харчового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раціону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5500702"/>
          </a:xfrm>
        </p:spPr>
        <p:txBody>
          <a:bodyPr>
            <a:normAutofit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Ще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минулому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столітті</a:t>
            </a:r>
            <a:r>
              <a:rPr lang="ru-RU" b="1" dirty="0">
                <a:solidFill>
                  <a:srgbClr val="FFFF00"/>
                </a:solidFill>
              </a:rPr>
              <a:t> М. </a:t>
            </a:r>
            <a:r>
              <a:rPr lang="ru-RU" b="1" dirty="0" err="1">
                <a:solidFill>
                  <a:srgbClr val="FFFF00"/>
                </a:solidFill>
              </a:rPr>
              <a:t>Рубнер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ввів</a:t>
            </a:r>
            <a:r>
              <a:rPr lang="ru-RU" b="1" dirty="0">
                <a:solidFill>
                  <a:srgbClr val="FFFF00"/>
                </a:solidFill>
              </a:rPr>
              <a:t> правило </a:t>
            </a:r>
            <a:r>
              <a:rPr lang="ru-RU" b="1" dirty="0" err="1">
                <a:solidFill>
                  <a:srgbClr val="FFFF00"/>
                </a:solidFill>
              </a:rPr>
              <a:t>ізодінаміі</a:t>
            </a:r>
            <a:r>
              <a:rPr lang="ru-RU" b="1" dirty="0">
                <a:solidFill>
                  <a:srgbClr val="FFFF00"/>
                </a:solidFill>
              </a:rPr>
              <a:t>, допускало </a:t>
            </a:r>
            <a:r>
              <a:rPr lang="ru-RU" b="1" dirty="0" err="1">
                <a:solidFill>
                  <a:srgbClr val="FFFF00"/>
                </a:solidFill>
              </a:rPr>
              <a:t>широку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заміну</a:t>
            </a:r>
            <a:r>
              <a:rPr lang="ru-RU" b="1" dirty="0">
                <a:solidFill>
                  <a:srgbClr val="FFFF00"/>
                </a:solidFill>
              </a:rPr>
              <a:t> одних </a:t>
            </a:r>
            <a:r>
              <a:rPr lang="ru-RU" b="1" dirty="0" err="1">
                <a:solidFill>
                  <a:srgbClr val="FFFF00"/>
                </a:solidFill>
              </a:rPr>
              <a:t>продуктів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добового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раціону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іншими</a:t>
            </a:r>
            <a:r>
              <a:rPr lang="ru-RU" b="1" dirty="0">
                <a:solidFill>
                  <a:srgbClr val="FFFF00"/>
                </a:solidFill>
              </a:rPr>
              <a:t> за </a:t>
            </a:r>
            <a:r>
              <a:rPr lang="ru-RU" b="1" dirty="0" err="1">
                <a:solidFill>
                  <a:srgbClr val="FFFF00"/>
                </a:solidFill>
              </a:rPr>
              <a:t>умови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збереження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його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енергетичної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цінності</a:t>
            </a:r>
            <a:r>
              <a:rPr lang="ru-RU" b="1" dirty="0">
                <a:solidFill>
                  <a:srgbClr val="FFFF00"/>
                </a:solidFill>
              </a:rPr>
              <a:t>. Так, 200г </a:t>
            </a:r>
            <a:r>
              <a:rPr lang="ru-RU" b="1" dirty="0" err="1">
                <a:solidFill>
                  <a:srgbClr val="FFFF00"/>
                </a:solidFill>
              </a:rPr>
              <a:t>риби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ізодінамічні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(</a:t>
            </a:r>
            <a:r>
              <a:rPr lang="ru-RU" b="1" dirty="0" err="1">
                <a:solidFill>
                  <a:srgbClr val="FFFF00"/>
                </a:solidFill>
              </a:rPr>
              <a:t>тобто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еквівалентні</a:t>
            </a:r>
            <a:r>
              <a:rPr lang="ru-RU" b="1" dirty="0">
                <a:solidFill>
                  <a:srgbClr val="FFFF00"/>
                </a:solidFill>
              </a:rPr>
              <a:t> за </a:t>
            </a:r>
            <a:r>
              <a:rPr lang="ru-RU" b="1" dirty="0" err="1">
                <a:solidFill>
                  <a:srgbClr val="FFFF00"/>
                </a:solidFill>
              </a:rPr>
              <a:t>енергетичною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цінністю</a:t>
            </a:r>
            <a:r>
              <a:rPr lang="ru-RU" b="1" dirty="0">
                <a:solidFill>
                  <a:srgbClr val="FFFF00"/>
                </a:solidFill>
              </a:rPr>
              <a:t>) 100г </a:t>
            </a:r>
            <a:r>
              <a:rPr lang="ru-RU" b="1" dirty="0" err="1">
                <a:solidFill>
                  <a:srgbClr val="FFFF00"/>
                </a:solidFill>
              </a:rPr>
              <a:t>хліба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  <a:p>
            <a:r>
              <a:rPr lang="ru-RU" b="1" dirty="0" err="1">
                <a:solidFill>
                  <a:srgbClr val="FFFF00"/>
                </a:solidFill>
              </a:rPr>
              <a:t>Однак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подальшому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було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встановлено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при </a:t>
            </a:r>
            <a:r>
              <a:rPr lang="ru-RU" b="1" dirty="0" err="1">
                <a:solidFill>
                  <a:srgbClr val="FFFF00"/>
                </a:solidFill>
              </a:rPr>
              <a:t>заміні</a:t>
            </a:r>
            <a:r>
              <a:rPr lang="ru-RU" b="1" dirty="0">
                <a:solidFill>
                  <a:srgbClr val="FFFF00"/>
                </a:solidFill>
              </a:rPr>
              <a:t> одних </a:t>
            </a:r>
            <a:r>
              <a:rPr lang="ru-RU" b="1" dirty="0" err="1">
                <a:solidFill>
                  <a:srgbClr val="FFFF00"/>
                </a:solidFill>
              </a:rPr>
              <a:t>харчових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продуктів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іншими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недостатньо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враховувати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тільки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енергетичну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цінність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Необхідно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брати</a:t>
            </a:r>
            <a:r>
              <a:rPr lang="ru-RU" b="1" dirty="0">
                <a:solidFill>
                  <a:srgbClr val="FFFF00"/>
                </a:solidFill>
              </a:rPr>
              <a:t> до </a:t>
            </a:r>
            <a:r>
              <a:rPr lang="ru-RU" b="1" dirty="0" err="1">
                <a:solidFill>
                  <a:srgbClr val="FFFF00"/>
                </a:solidFill>
              </a:rPr>
              <a:t>уваги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їх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хімічний</a:t>
            </a:r>
            <a:r>
              <a:rPr lang="ru-RU" b="1" dirty="0">
                <a:solidFill>
                  <a:srgbClr val="FFFF00"/>
                </a:solidFill>
              </a:rPr>
              <a:t> склад, </a:t>
            </a:r>
            <a:r>
              <a:rPr lang="ru-RU" b="1" dirty="0" err="1">
                <a:solidFill>
                  <a:srgbClr val="FFFF00"/>
                </a:solidFill>
              </a:rPr>
              <a:t>оскільки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організм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потребує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надходження</a:t>
            </a:r>
            <a:r>
              <a:rPr lang="ru-RU" b="1" dirty="0">
                <a:solidFill>
                  <a:srgbClr val="FFFF00"/>
                </a:solidFill>
              </a:rPr>
              <a:t> з </a:t>
            </a:r>
            <a:r>
              <a:rPr lang="ru-RU" b="1" dirty="0" err="1">
                <a:solidFill>
                  <a:srgbClr val="FFFF00"/>
                </a:solidFill>
              </a:rPr>
              <a:t>їжею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певних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кількостей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всіх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C000"/>
                </a:solidFill>
              </a:rPr>
              <a:t>Білки</a:t>
            </a:r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28641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	</a:t>
            </a:r>
            <a:r>
              <a:rPr lang="ru-RU" b="1" dirty="0" err="1">
                <a:solidFill>
                  <a:srgbClr val="FFFF00"/>
                </a:solidFill>
              </a:rPr>
              <a:t>Білки</a:t>
            </a:r>
            <a:r>
              <a:rPr lang="ru-RU" b="1" dirty="0">
                <a:solidFill>
                  <a:srgbClr val="FFFF00"/>
                </a:solidFill>
              </a:rPr>
              <a:t> є </a:t>
            </a:r>
            <a:r>
              <a:rPr lang="ru-RU" b="1" dirty="0" err="1">
                <a:solidFill>
                  <a:srgbClr val="FFFF00"/>
                </a:solidFill>
              </a:rPr>
              <a:t>найважливішим</a:t>
            </a:r>
            <a:r>
              <a:rPr lang="ru-RU" b="1" dirty="0">
                <a:solidFill>
                  <a:srgbClr val="FFFF00"/>
                </a:solidFill>
              </a:rPr>
              <a:t> компонентом </a:t>
            </a:r>
            <a:r>
              <a:rPr lang="ru-RU" b="1" dirty="0" err="1">
                <a:solidFill>
                  <a:srgbClr val="FFFF00"/>
                </a:solidFill>
              </a:rPr>
              <a:t>їжі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Білки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їжі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необхідні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 для </a:t>
            </a:r>
            <a:r>
              <a:rPr lang="ru-RU" b="1" dirty="0" err="1">
                <a:solidFill>
                  <a:srgbClr val="FFFF00"/>
                </a:solidFill>
              </a:rPr>
              <a:t>здійснення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пластичних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функцій</a:t>
            </a:r>
            <a:r>
              <a:rPr lang="ru-RU" b="1" dirty="0">
                <a:solidFill>
                  <a:srgbClr val="FFFF00"/>
                </a:solidFill>
              </a:rPr>
              <a:t>: </a:t>
            </a:r>
            <a:r>
              <a:rPr lang="ru-RU" b="1" dirty="0" err="1">
                <a:solidFill>
                  <a:srgbClr val="FFFF00"/>
                </a:solidFill>
              </a:rPr>
              <a:t>побудови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нових</a:t>
            </a:r>
            <a:r>
              <a:rPr lang="ru-RU" b="1" dirty="0">
                <a:solidFill>
                  <a:srgbClr val="FFFF00"/>
                </a:solidFill>
              </a:rPr>
              <a:t> тканин, </a:t>
            </a:r>
            <a:r>
              <a:rPr lang="ru-RU" b="1" dirty="0" err="1">
                <a:solidFill>
                  <a:srgbClr val="FFFF00"/>
                </a:solidFill>
              </a:rPr>
              <a:t>відтворення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постійно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оновлюваних</a:t>
            </a:r>
            <a:r>
              <a:rPr lang="ru-RU" b="1" dirty="0">
                <a:solidFill>
                  <a:srgbClr val="FFFF00"/>
                </a:solidFill>
              </a:rPr>
              <a:t> тканин, синтезу </a:t>
            </a:r>
            <a:r>
              <a:rPr lang="ru-RU" b="1" dirty="0" err="1">
                <a:solidFill>
                  <a:srgbClr val="FFFF00"/>
                </a:solidFill>
              </a:rPr>
              <a:t>гормонів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ферментів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імунних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тіл</a:t>
            </a:r>
            <a:r>
              <a:rPr lang="ru-RU" b="1" dirty="0">
                <a:solidFill>
                  <a:srgbClr val="FFFF00"/>
                </a:solidFill>
              </a:rPr>
              <a:t>. Як </a:t>
            </a:r>
            <a:r>
              <a:rPr lang="ru-RU" b="1" dirty="0" err="1">
                <a:solidFill>
                  <a:srgbClr val="FFFF00"/>
                </a:solidFill>
              </a:rPr>
              <a:t>пластичні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білки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незамінні</a:t>
            </a:r>
            <a:r>
              <a:rPr lang="ru-RU" b="1" dirty="0">
                <a:solidFill>
                  <a:srgbClr val="FFFF00"/>
                </a:solidFill>
              </a:rPr>
              <a:t>. При великому і </a:t>
            </a:r>
            <a:r>
              <a:rPr lang="ru-RU" b="1" dirty="0" err="1">
                <a:solidFill>
                  <a:srgbClr val="FFFF00"/>
                </a:solidFill>
              </a:rPr>
              <a:t>тривалому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фізичному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навантаженні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білки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можуть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використовуватися</a:t>
            </a:r>
            <a:r>
              <a:rPr lang="ru-RU" b="1" dirty="0">
                <a:solidFill>
                  <a:srgbClr val="FFFF00"/>
                </a:solidFill>
              </a:rPr>
              <a:t> для </a:t>
            </a:r>
            <a:r>
              <a:rPr lang="ru-RU" b="1" dirty="0" err="1">
                <a:solidFill>
                  <a:srgbClr val="FFFF00"/>
                </a:solidFill>
              </a:rPr>
              <a:t>покриття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енергетичних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витрат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проте</a:t>
            </a:r>
            <a:r>
              <a:rPr lang="ru-RU" b="1" dirty="0">
                <a:solidFill>
                  <a:srgbClr val="FFFF00"/>
                </a:solidFill>
              </a:rPr>
              <a:t> у </a:t>
            </a:r>
            <a:r>
              <a:rPr lang="ru-RU" b="1" dirty="0" err="1">
                <a:solidFill>
                  <a:srgbClr val="FFFF00"/>
                </a:solidFill>
              </a:rPr>
              <a:t>всіх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випадках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основним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енергетичним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джерелом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організмі</a:t>
            </a:r>
            <a:r>
              <a:rPr lang="ru-RU" b="1" dirty="0">
                <a:solidFill>
                  <a:srgbClr val="FFFF00"/>
                </a:solidFill>
              </a:rPr>
              <a:t> є </a:t>
            </a:r>
            <a:r>
              <a:rPr lang="ru-RU" b="1" dirty="0" err="1">
                <a:solidFill>
                  <a:srgbClr val="FFFF00"/>
                </a:solidFill>
              </a:rPr>
              <a:t>вуглеводи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 smtClean="0">
                <a:solidFill>
                  <a:srgbClr val="FFFF00"/>
                </a:solidFill>
              </a:rPr>
              <a:t>жири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C000"/>
                </a:solidFill>
              </a:rPr>
              <a:t>Жири</a:t>
            </a:r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Харчові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жири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являють</a:t>
            </a:r>
            <a:r>
              <a:rPr lang="ru-RU" b="1" dirty="0">
                <a:solidFill>
                  <a:srgbClr val="FFFF00"/>
                </a:solidFill>
              </a:rPr>
              <a:t> собою </a:t>
            </a:r>
            <a:r>
              <a:rPr lang="ru-RU" b="1" dirty="0" err="1">
                <a:solidFill>
                  <a:srgbClr val="FFFF00"/>
                </a:solidFill>
              </a:rPr>
              <a:t>складні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ефіри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гліцерину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жирних</a:t>
            </a:r>
            <a:r>
              <a:rPr lang="ru-RU" b="1" dirty="0">
                <a:solidFill>
                  <a:srgbClr val="FFFF00"/>
                </a:solidFill>
              </a:rPr>
              <a:t> кислот. До складу </a:t>
            </a:r>
            <a:r>
              <a:rPr lang="ru-RU" b="1" dirty="0" err="1">
                <a:solidFill>
                  <a:srgbClr val="FFFF00"/>
                </a:solidFill>
              </a:rPr>
              <a:t>харчових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жирів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входять</a:t>
            </a:r>
            <a:r>
              <a:rPr lang="ru-RU" b="1" dirty="0">
                <a:solidFill>
                  <a:srgbClr val="FFFF00"/>
                </a:solidFill>
              </a:rPr>
              <a:t> як </a:t>
            </a:r>
            <a:r>
              <a:rPr lang="ru-RU" b="1" dirty="0" err="1">
                <a:solidFill>
                  <a:srgbClr val="FFFF00"/>
                </a:solidFill>
              </a:rPr>
              <a:t>насичені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жирні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кислоти</a:t>
            </a:r>
            <a:r>
              <a:rPr lang="ru-RU" b="1" dirty="0">
                <a:solidFill>
                  <a:srgbClr val="FFFF00"/>
                </a:solidFill>
              </a:rPr>
              <a:t> (</a:t>
            </a:r>
            <a:r>
              <a:rPr lang="ru-RU" b="1" dirty="0" err="1">
                <a:solidFill>
                  <a:srgbClr val="FFFF00"/>
                </a:solidFill>
              </a:rPr>
              <a:t>стеаринова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пальмітинова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арахінова</a:t>
            </a:r>
            <a:r>
              <a:rPr lang="ru-RU" b="1" dirty="0">
                <a:solidFill>
                  <a:srgbClr val="FFFF00"/>
                </a:solidFill>
              </a:rPr>
              <a:t>) так і </a:t>
            </a:r>
            <a:r>
              <a:rPr lang="ru-RU" b="1" dirty="0" err="1">
                <a:solidFill>
                  <a:srgbClr val="FFFF00"/>
                </a:solidFill>
              </a:rPr>
              <a:t>ненасичені</a:t>
            </a:r>
            <a:r>
              <a:rPr lang="ru-RU" b="1" dirty="0">
                <a:solidFill>
                  <a:srgbClr val="FFFF00"/>
                </a:solidFill>
              </a:rPr>
              <a:t> (</a:t>
            </a:r>
            <a:r>
              <a:rPr lang="ru-RU" b="1" dirty="0" err="1">
                <a:solidFill>
                  <a:srgbClr val="FFFF00"/>
                </a:solidFill>
              </a:rPr>
              <a:t>олеїнова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арахідонова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лінолева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ліноленова</a:t>
            </a:r>
            <a:r>
              <a:rPr lang="ru-RU" b="1" dirty="0">
                <a:solidFill>
                  <a:srgbClr val="FFFF00"/>
                </a:solidFill>
              </a:rPr>
              <a:t>). Чим </a:t>
            </a:r>
            <a:r>
              <a:rPr lang="ru-RU" b="1" dirty="0" err="1">
                <a:solidFill>
                  <a:srgbClr val="FFFF00"/>
                </a:solidFill>
              </a:rPr>
              <a:t>більше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складі</a:t>
            </a:r>
            <a:r>
              <a:rPr lang="ru-RU" b="1" dirty="0">
                <a:solidFill>
                  <a:srgbClr val="FFFF00"/>
                </a:solidFill>
              </a:rPr>
              <a:t> жиру </a:t>
            </a:r>
            <a:r>
              <a:rPr lang="ru-RU" b="1" dirty="0" err="1">
                <a:solidFill>
                  <a:srgbClr val="FFFF00"/>
                </a:solidFill>
              </a:rPr>
              <a:t>ненасичених</a:t>
            </a:r>
            <a:r>
              <a:rPr lang="ru-RU" b="1" dirty="0">
                <a:solidFill>
                  <a:srgbClr val="FFFF00"/>
                </a:solidFill>
              </a:rPr>
              <a:t> кислот, </a:t>
            </a:r>
            <a:r>
              <a:rPr lang="ru-RU" b="1" dirty="0" err="1">
                <a:solidFill>
                  <a:srgbClr val="FFFF00"/>
                </a:solidFill>
              </a:rPr>
              <a:t>тим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нижче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його</a:t>
            </a:r>
            <a:r>
              <a:rPr lang="ru-RU" b="1" dirty="0">
                <a:solidFill>
                  <a:srgbClr val="FFFF00"/>
                </a:solidFill>
              </a:rPr>
              <a:t> точка </a:t>
            </a:r>
            <a:r>
              <a:rPr lang="ru-RU" b="1" dirty="0" err="1">
                <a:solidFill>
                  <a:srgbClr val="FFFF00"/>
                </a:solidFill>
              </a:rPr>
              <a:t>плавлення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Жири</a:t>
            </a:r>
            <a:r>
              <a:rPr lang="ru-RU" b="1" dirty="0">
                <a:solidFill>
                  <a:srgbClr val="FFFF00"/>
                </a:solidFill>
              </a:rPr>
              <a:t> є </a:t>
            </a:r>
            <a:r>
              <a:rPr lang="ru-RU" b="1" dirty="0" err="1">
                <a:solidFill>
                  <a:srgbClr val="FFFF00"/>
                </a:solidFill>
              </a:rPr>
              <a:t>концентрованими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джерелами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енергії</a:t>
            </a:r>
            <a:r>
              <a:rPr lang="ru-RU" b="1" dirty="0">
                <a:solidFill>
                  <a:srgbClr val="FFFF00"/>
                </a:solidFill>
              </a:rPr>
              <a:t>: в </a:t>
            </a:r>
            <a:r>
              <a:rPr lang="ru-RU" b="1" dirty="0" err="1">
                <a:solidFill>
                  <a:srgbClr val="FFFF00"/>
                </a:solidFill>
              </a:rPr>
              <a:t>середньому</a:t>
            </a:r>
            <a:r>
              <a:rPr lang="ru-RU" b="1" dirty="0">
                <a:solidFill>
                  <a:srgbClr val="FFFF00"/>
                </a:solidFill>
              </a:rPr>
              <a:t> 1 г жиру </a:t>
            </a:r>
            <a:r>
              <a:rPr lang="ru-RU" b="1" dirty="0" err="1">
                <a:solidFill>
                  <a:srgbClr val="FFFF00"/>
                </a:solidFill>
              </a:rPr>
              <a:t>окислюючись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дає</a:t>
            </a:r>
            <a:r>
              <a:rPr lang="ru-RU" b="1" dirty="0">
                <a:solidFill>
                  <a:srgbClr val="FFFF00"/>
                </a:solidFill>
              </a:rPr>
              <a:t> 38 кДж (9,0 ккал).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C000"/>
                </a:solidFill>
              </a:rPr>
              <a:t>Вуглеводи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0925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Основну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масу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їжі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складають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вуглеводи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які</a:t>
            </a:r>
            <a:r>
              <a:rPr lang="ru-RU" b="1" dirty="0">
                <a:solidFill>
                  <a:srgbClr val="FFFF00"/>
                </a:solidFill>
              </a:rPr>
              <a:t> в основному є </a:t>
            </a:r>
            <a:r>
              <a:rPr lang="ru-RU" b="1" dirty="0" err="1">
                <a:solidFill>
                  <a:srgbClr val="FFFF00"/>
                </a:solidFill>
              </a:rPr>
              <a:t>джерелом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енергії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Гігієнічними</a:t>
            </a:r>
            <a:r>
              <a:rPr lang="ru-RU" b="1" dirty="0">
                <a:solidFill>
                  <a:srgbClr val="FFFF00"/>
                </a:solidFill>
              </a:rPr>
              <a:t> нормативами </a:t>
            </a:r>
            <a:r>
              <a:rPr lang="ru-RU" b="1" dirty="0" err="1">
                <a:solidFill>
                  <a:srgbClr val="FFFF00"/>
                </a:solidFill>
              </a:rPr>
              <a:t>вміст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вуглеводів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раціонах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передбачається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кількості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забезпечує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приблизно</a:t>
            </a:r>
            <a:r>
              <a:rPr lang="ru-RU" b="1" dirty="0">
                <a:solidFill>
                  <a:srgbClr val="FFFF00"/>
                </a:solidFill>
              </a:rPr>
              <a:t> 56% </a:t>
            </a:r>
            <a:r>
              <a:rPr lang="ru-RU" b="1" dirty="0" err="1">
                <a:solidFill>
                  <a:srgbClr val="FFFF00"/>
                </a:solidFill>
              </a:rPr>
              <a:t>добової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калорійності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становить 350-520 м </a:t>
            </a:r>
            <a:r>
              <a:rPr lang="ru-RU" b="1" dirty="0" err="1">
                <a:solidFill>
                  <a:srgbClr val="FFFF00"/>
                </a:solidFill>
              </a:rPr>
              <a:t>із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загальної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кількості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вуглеводів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організм</a:t>
            </a:r>
            <a:r>
              <a:rPr lang="ru-RU" b="1" dirty="0">
                <a:solidFill>
                  <a:srgbClr val="FFFF00"/>
                </a:solidFill>
              </a:rPr>
              <a:t> повинен </a:t>
            </a:r>
            <a:r>
              <a:rPr lang="ru-RU" b="1" dirty="0" err="1">
                <a:solidFill>
                  <a:srgbClr val="FFFF00"/>
                </a:solidFill>
              </a:rPr>
              <a:t>отримати</a:t>
            </a:r>
            <a:r>
              <a:rPr lang="ru-RU" b="1" dirty="0">
                <a:solidFill>
                  <a:srgbClr val="FFFF00"/>
                </a:solidFill>
              </a:rPr>
              <a:t> 80-85% у </a:t>
            </a:r>
            <a:r>
              <a:rPr lang="ru-RU" b="1" dirty="0" err="1">
                <a:solidFill>
                  <a:srgbClr val="FFFF00"/>
                </a:solidFill>
              </a:rPr>
              <a:t>вигляді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повільно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перетравного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крохмалю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приблизно</a:t>
            </a:r>
            <a:r>
              <a:rPr lang="ru-RU" b="1" dirty="0">
                <a:solidFill>
                  <a:srgbClr val="FFFF00"/>
                </a:solidFill>
              </a:rPr>
              <a:t> 15% (</a:t>
            </a:r>
            <a:r>
              <a:rPr lang="ru-RU" b="1" dirty="0" err="1">
                <a:solidFill>
                  <a:srgbClr val="FFFF00"/>
                </a:solidFill>
              </a:rPr>
              <a:t>дорослі</a:t>
            </a:r>
            <a:r>
              <a:rPr lang="ru-RU" b="1" dirty="0">
                <a:solidFill>
                  <a:srgbClr val="FFFF00"/>
                </a:solidFill>
              </a:rPr>
              <a:t>) - 20% (</a:t>
            </a:r>
            <a:r>
              <a:rPr lang="ru-RU" b="1" dirty="0" err="1">
                <a:solidFill>
                  <a:srgbClr val="FFFF00"/>
                </a:solidFill>
              </a:rPr>
              <a:t>діти</a:t>
            </a:r>
            <a:r>
              <a:rPr lang="ru-RU" b="1" dirty="0">
                <a:solidFill>
                  <a:srgbClr val="FFFF00"/>
                </a:solidFill>
              </a:rPr>
              <a:t>, юнаки) у </a:t>
            </a:r>
            <a:r>
              <a:rPr lang="ru-RU" b="1" dirty="0" err="1">
                <a:solidFill>
                  <a:srgbClr val="FFFF00"/>
                </a:solidFill>
              </a:rPr>
              <a:t>вигляді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простих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цукрів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які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швидко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всмоктуються</a:t>
            </a:r>
            <a:r>
              <a:rPr lang="ru-RU" b="1" dirty="0">
                <a:solidFill>
                  <a:srgbClr val="FFFF00"/>
                </a:solidFill>
              </a:rPr>
              <a:t> в травному </a:t>
            </a:r>
            <a:r>
              <a:rPr lang="ru-RU" b="1" dirty="0" err="1">
                <a:solidFill>
                  <a:srgbClr val="FFFF00"/>
                </a:solidFill>
              </a:rPr>
              <a:t>каналі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Прийом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цукрів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задовольняє</a:t>
            </a:r>
            <a:r>
              <a:rPr lang="ru-RU" b="1" dirty="0">
                <a:solidFill>
                  <a:srgbClr val="FFFF00"/>
                </a:solidFill>
              </a:rPr>
              <a:t> потребу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відчутті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солодкого</a:t>
            </a:r>
            <a:r>
              <a:rPr lang="ru-RU" b="1" dirty="0">
                <a:solidFill>
                  <a:srgbClr val="FFFF00"/>
                </a:solidFill>
              </a:rPr>
              <a:t> смаку і </a:t>
            </a:r>
            <a:r>
              <a:rPr lang="ru-RU" b="1" dirty="0" err="1">
                <a:solidFill>
                  <a:srgbClr val="FFFF00"/>
                </a:solidFill>
              </a:rPr>
              <a:t>сприятливо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позначається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стані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центральної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нервової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системи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швидко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відновлює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сили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підвищує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працездатність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C000"/>
                </a:solidFill>
              </a:rPr>
              <a:t>Мінеральні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речовини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71501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	</a:t>
            </a:r>
            <a:r>
              <a:rPr lang="ru-RU" b="1" dirty="0" err="1" smtClean="0">
                <a:solidFill>
                  <a:srgbClr val="FFFF00"/>
                </a:solidFill>
              </a:rPr>
              <a:t>Потрапляючі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в </a:t>
            </a:r>
            <a:r>
              <a:rPr lang="ru-RU" b="1" dirty="0" err="1">
                <a:solidFill>
                  <a:srgbClr val="FFFF00"/>
                </a:solidFill>
              </a:rPr>
              <a:t>організм</a:t>
            </a:r>
            <a:r>
              <a:rPr lang="ru-RU" b="1" dirty="0">
                <a:solidFill>
                  <a:srgbClr val="FFFF00"/>
                </a:solidFill>
              </a:rPr>
              <a:t> з </a:t>
            </a:r>
            <a:r>
              <a:rPr lang="ru-RU" b="1" dirty="0" err="1">
                <a:solidFill>
                  <a:srgbClr val="FFFF00"/>
                </a:solidFill>
              </a:rPr>
              <a:t>їжею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органічні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сполуки</a:t>
            </a:r>
            <a:r>
              <a:rPr lang="ru-RU" b="1" dirty="0">
                <a:solidFill>
                  <a:srgbClr val="FFFF00"/>
                </a:solidFill>
              </a:rPr>
              <a:t> - </a:t>
            </a:r>
            <a:r>
              <a:rPr lang="ru-RU" b="1" dirty="0" err="1">
                <a:solidFill>
                  <a:srgbClr val="FFFF00"/>
                </a:solidFill>
              </a:rPr>
              <a:t>білки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жири</a:t>
            </a:r>
            <a:r>
              <a:rPr lang="ru-RU" b="1" dirty="0">
                <a:solidFill>
                  <a:srgbClr val="FFFF00"/>
                </a:solidFill>
              </a:rPr>
              <a:t>, і </a:t>
            </a:r>
            <a:r>
              <a:rPr lang="ru-RU" b="1" dirty="0" err="1">
                <a:solidFill>
                  <a:srgbClr val="FFFF00"/>
                </a:solidFill>
              </a:rPr>
              <a:t>вуглеводи</a:t>
            </a:r>
            <a:r>
              <a:rPr lang="ru-RU" b="1" dirty="0">
                <a:solidFill>
                  <a:srgbClr val="FFFF00"/>
                </a:solidFill>
              </a:rPr>
              <a:t> - в основному </a:t>
            </a:r>
            <a:r>
              <a:rPr lang="ru-RU" b="1" dirty="0" err="1">
                <a:solidFill>
                  <a:srgbClr val="FFFF00"/>
                </a:solidFill>
              </a:rPr>
              <a:t>складаються</a:t>
            </a:r>
            <a:r>
              <a:rPr lang="ru-RU" b="1" dirty="0">
                <a:solidFill>
                  <a:srgbClr val="FFFF00"/>
                </a:solidFill>
              </a:rPr>
              <a:t> з </a:t>
            </a:r>
            <a:r>
              <a:rPr lang="ru-RU" b="1" dirty="0" err="1">
                <a:solidFill>
                  <a:srgbClr val="FFFF00"/>
                </a:solidFill>
              </a:rPr>
              <a:t>вуглецю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кисню</a:t>
            </a:r>
            <a:r>
              <a:rPr lang="ru-RU" b="1" dirty="0">
                <a:solidFill>
                  <a:srgbClr val="FFFF00"/>
                </a:solidFill>
              </a:rPr>
              <a:t>, і азоту. </a:t>
            </a:r>
            <a:r>
              <a:rPr lang="ru-RU" b="1" dirty="0" err="1">
                <a:solidFill>
                  <a:srgbClr val="FFFF00"/>
                </a:solidFill>
              </a:rPr>
              <a:t>Мінеральний</a:t>
            </a:r>
            <a:r>
              <a:rPr lang="ru-RU" b="1" dirty="0">
                <a:solidFill>
                  <a:srgbClr val="FFFF00"/>
                </a:solidFill>
              </a:rPr>
              <a:t> же склад </a:t>
            </a:r>
            <a:r>
              <a:rPr lang="ru-RU" b="1" dirty="0" err="1">
                <a:solidFill>
                  <a:srgbClr val="FFFF00"/>
                </a:solidFill>
              </a:rPr>
              <a:t>їжі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включає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понад</a:t>
            </a:r>
            <a:r>
              <a:rPr lang="ru-RU" b="1" dirty="0">
                <a:solidFill>
                  <a:srgbClr val="FFFF00"/>
                </a:solidFill>
              </a:rPr>
              <a:t> 60 </a:t>
            </a:r>
            <a:r>
              <a:rPr lang="ru-RU" b="1" dirty="0" err="1">
                <a:solidFill>
                  <a:srgbClr val="FFFF00"/>
                </a:solidFill>
              </a:rPr>
              <a:t>різних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хімічних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елементів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Одні</a:t>
            </a:r>
            <a:r>
              <a:rPr lang="ru-RU" b="1" dirty="0">
                <a:solidFill>
                  <a:srgbClr val="FFFF00"/>
                </a:solidFill>
              </a:rPr>
              <a:t> з них, </a:t>
            </a:r>
            <a:r>
              <a:rPr lang="ru-RU" b="1" dirty="0" err="1">
                <a:solidFill>
                  <a:srgbClr val="FFFF00"/>
                </a:solidFill>
              </a:rPr>
              <a:t>наприклад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Ca</a:t>
            </a:r>
            <a:r>
              <a:rPr lang="en-US" b="1" dirty="0">
                <a:solidFill>
                  <a:srgbClr val="FFFF00"/>
                </a:solidFill>
              </a:rPr>
              <a:t>, Mg, P, K, Na, </a:t>
            </a:r>
            <a:r>
              <a:rPr lang="en-US" b="1" dirty="0" err="1">
                <a:solidFill>
                  <a:srgbClr val="FFFF00"/>
                </a:solidFill>
              </a:rPr>
              <a:t>Cl</a:t>
            </a:r>
            <a:r>
              <a:rPr lang="en-US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присутні</a:t>
            </a:r>
            <a:r>
              <a:rPr lang="ru-RU" b="1" dirty="0">
                <a:solidFill>
                  <a:srgbClr val="FFFF00"/>
                </a:solidFill>
              </a:rPr>
              <a:t> в тканинах 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великих </a:t>
            </a:r>
            <a:r>
              <a:rPr lang="ru-RU" b="1" dirty="0" err="1">
                <a:solidFill>
                  <a:srgbClr val="FFFF00"/>
                </a:solidFill>
              </a:rPr>
              <a:t>кількостях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називаються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макроелементами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інші</a:t>
            </a:r>
            <a:r>
              <a:rPr lang="ru-RU" b="1" dirty="0">
                <a:solidFill>
                  <a:srgbClr val="FFFF00"/>
                </a:solidFill>
              </a:rPr>
              <a:t> - в </a:t>
            </a:r>
            <a:r>
              <a:rPr lang="ru-RU" b="1" dirty="0" err="1">
                <a:solidFill>
                  <a:srgbClr val="FFFF00"/>
                </a:solidFill>
              </a:rPr>
              <a:t>менших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Якщо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</a:t>
            </a:r>
            <a:r>
              <a:rPr lang="ru-RU" b="1" dirty="0" err="1" smtClean="0">
                <a:solidFill>
                  <a:srgbClr val="FFFF00"/>
                </a:solidFill>
              </a:rPr>
              <a:t>міст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їх</a:t>
            </a:r>
            <a:r>
              <a:rPr lang="ru-RU" b="1" dirty="0">
                <a:solidFill>
                  <a:srgbClr val="FFFF00"/>
                </a:solidFill>
              </a:rPr>
              <a:t> в тканинах </a:t>
            </a:r>
            <a:r>
              <a:rPr lang="ru-RU" b="1" dirty="0" err="1">
                <a:solidFill>
                  <a:srgbClr val="FFFF00"/>
                </a:solidFill>
              </a:rPr>
              <a:t>менше</a:t>
            </a:r>
            <a:r>
              <a:rPr lang="ru-RU" b="1" dirty="0">
                <a:solidFill>
                  <a:srgbClr val="FFFF00"/>
                </a:solidFill>
              </a:rPr>
              <a:t> 0,01г / кг, вони </a:t>
            </a:r>
            <a:r>
              <a:rPr lang="ru-RU" b="1" dirty="0" err="1">
                <a:solidFill>
                  <a:srgbClr val="FFFF00"/>
                </a:solidFill>
              </a:rPr>
              <a:t>звуться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мікроелементами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C000"/>
                </a:solidFill>
              </a:rPr>
              <a:t>Вітаміни</a:t>
            </a:r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Вітаміни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низькомолекулярних</a:t>
            </a:r>
            <a:r>
              <a:rPr lang="ru-RU" dirty="0"/>
              <a:t>, </a:t>
            </a:r>
            <a:r>
              <a:rPr lang="ru-RU" dirty="0" err="1"/>
              <a:t>різноманітних</a:t>
            </a:r>
            <a:r>
              <a:rPr lang="ru-RU" dirty="0"/>
              <a:t> за </a:t>
            </a:r>
            <a:r>
              <a:rPr lang="ru-RU" dirty="0" err="1"/>
              <a:t>хімічною</a:t>
            </a:r>
            <a:r>
              <a:rPr lang="ru-RU" dirty="0"/>
              <a:t> природою </a:t>
            </a:r>
            <a:r>
              <a:rPr lang="ru-RU" dirty="0" err="1"/>
              <a:t>органічних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 </a:t>
            </a:r>
            <a:r>
              <a:rPr lang="ru-RU" dirty="0" err="1"/>
              <a:t>фізіологічно</a:t>
            </a:r>
            <a:r>
              <a:rPr lang="ru-RU" dirty="0"/>
              <a:t> </a:t>
            </a:r>
            <a:r>
              <a:rPr lang="ru-RU" dirty="0" err="1"/>
              <a:t>активних</a:t>
            </a:r>
            <a:r>
              <a:rPr lang="ru-RU" dirty="0"/>
              <a:t> в </a:t>
            </a:r>
            <a:r>
              <a:rPr lang="ru-RU" dirty="0" err="1"/>
              <a:t>незначних</a:t>
            </a:r>
            <a:r>
              <a:rPr lang="ru-RU" dirty="0"/>
              <a:t> </a:t>
            </a:r>
            <a:r>
              <a:rPr lang="ru-RU" dirty="0" err="1"/>
              <a:t>кількостях</a:t>
            </a:r>
            <a:r>
              <a:rPr lang="ru-RU" dirty="0"/>
              <a:t> і </a:t>
            </a:r>
            <a:r>
              <a:rPr lang="ru-RU" dirty="0" err="1"/>
              <a:t>грають</a:t>
            </a:r>
            <a:r>
              <a:rPr lang="ru-RU" dirty="0"/>
              <a:t> </a:t>
            </a:r>
            <a:r>
              <a:rPr lang="ru-RU" dirty="0" err="1"/>
              <a:t>велику</a:t>
            </a:r>
            <a:r>
              <a:rPr lang="ru-RU" dirty="0"/>
              <a:t> роль в </a:t>
            </a:r>
            <a:r>
              <a:rPr lang="ru-RU" dirty="0" err="1"/>
              <a:t>обміні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/>
          <a:lstStyle/>
          <a:p>
            <a:r>
              <a:rPr lang="ru-RU" dirty="0" err="1"/>
              <a:t>змішана</a:t>
            </a:r>
            <a:r>
              <a:rPr lang="ru-RU" dirty="0"/>
              <a:t> </a:t>
            </a:r>
            <a:r>
              <a:rPr lang="ru-RU" dirty="0" err="1"/>
              <a:t>їжа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6215082"/>
          </a:xfrm>
        </p:spPr>
        <p:txBody>
          <a:bodyPr>
            <a:normAutofit/>
          </a:bodyPr>
          <a:lstStyle/>
          <a:p>
            <a:r>
              <a:rPr lang="ru-RU" b="1" dirty="0" err="1">
                <a:solidFill>
                  <a:srgbClr val="002060"/>
                </a:solidFill>
              </a:rPr>
              <a:t>Найбільш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раціональною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для </a:t>
            </a:r>
            <a:r>
              <a:rPr lang="ru-RU" b="1" dirty="0" err="1">
                <a:solidFill>
                  <a:srgbClr val="002060"/>
                </a:solidFill>
              </a:rPr>
              <a:t>людини</a:t>
            </a:r>
            <a:r>
              <a:rPr lang="ru-RU" b="1" dirty="0">
                <a:solidFill>
                  <a:srgbClr val="002060"/>
                </a:solidFill>
              </a:rPr>
              <a:t> є </a:t>
            </a:r>
            <a:r>
              <a:rPr lang="ru-RU" b="1" dirty="0" err="1">
                <a:solidFill>
                  <a:srgbClr val="002060"/>
                </a:solidFill>
              </a:rPr>
              <a:t>змішана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їжа</a:t>
            </a:r>
            <a:r>
              <a:rPr lang="ru-RU" b="1" dirty="0">
                <a:solidFill>
                  <a:srgbClr val="002060"/>
                </a:solidFill>
              </a:rPr>
              <a:t>, при </a:t>
            </a:r>
            <a:r>
              <a:rPr lang="ru-RU" b="1" dirty="0" err="1">
                <a:solidFill>
                  <a:srgbClr val="002060"/>
                </a:solidFill>
              </a:rPr>
              <a:t>якій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організм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зазвичай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забезпечується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всіма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необхідними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йому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харчовими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речовинами</a:t>
            </a:r>
            <a:r>
              <a:rPr lang="ru-RU" b="1" dirty="0">
                <a:solidFill>
                  <a:srgbClr val="002060"/>
                </a:solidFill>
              </a:rPr>
              <a:t>. </a:t>
            </a:r>
            <a:r>
              <a:rPr lang="ru-RU" b="1" dirty="0" err="1">
                <a:solidFill>
                  <a:srgbClr val="002060"/>
                </a:solidFill>
              </a:rPr>
              <a:t>Змішана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їжа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дозволяє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більше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урізноманітнити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харчування</a:t>
            </a:r>
            <a:r>
              <a:rPr lang="ru-RU" b="1" dirty="0">
                <a:solidFill>
                  <a:srgbClr val="002060"/>
                </a:solidFill>
              </a:rPr>
              <a:t> і </a:t>
            </a:r>
            <a:r>
              <a:rPr lang="ru-RU" b="1" dirty="0" err="1">
                <a:solidFill>
                  <a:srgbClr val="002060"/>
                </a:solidFill>
              </a:rPr>
              <a:t>покращувати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його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смакові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якості</a:t>
            </a:r>
            <a:r>
              <a:rPr lang="ru-RU" b="1" dirty="0">
                <a:solidFill>
                  <a:srgbClr val="002060"/>
                </a:solidFill>
              </a:rPr>
              <a:t>. Вона </a:t>
            </a:r>
            <a:r>
              <a:rPr lang="ru-RU" b="1" dirty="0" err="1">
                <a:solidFill>
                  <a:srgbClr val="002060"/>
                </a:solidFill>
              </a:rPr>
              <a:t>більш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більш-менш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прийнятна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і </a:t>
            </a:r>
            <a:r>
              <a:rPr lang="ru-RU" b="1" dirty="0" err="1">
                <a:solidFill>
                  <a:srgbClr val="002060"/>
                </a:solidFill>
              </a:rPr>
              <a:t>краще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засвоюється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має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помірний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обсяг</a:t>
            </a:r>
            <a:r>
              <a:rPr lang="ru-RU" b="1" dirty="0">
                <a:solidFill>
                  <a:srgbClr val="002060"/>
                </a:solidFill>
              </a:rPr>
              <a:t>, не </a:t>
            </a:r>
            <a:r>
              <a:rPr lang="ru-RU" b="1" dirty="0" err="1">
                <a:solidFill>
                  <a:srgbClr val="002060"/>
                </a:solidFill>
              </a:rPr>
              <a:t>викликає</a:t>
            </a:r>
            <a:r>
              <a:rPr lang="ru-RU" b="1" dirty="0">
                <a:solidFill>
                  <a:srgbClr val="002060"/>
                </a:solidFill>
              </a:rPr>
              <a:t> сильного </a:t>
            </a:r>
            <a:r>
              <a:rPr lang="ru-RU" b="1" dirty="0" err="1">
                <a:solidFill>
                  <a:srgbClr val="002060"/>
                </a:solidFill>
              </a:rPr>
              <a:t>бродіння</a:t>
            </a:r>
            <a:r>
              <a:rPr lang="ru-RU" b="1" dirty="0">
                <a:solidFill>
                  <a:srgbClr val="002060"/>
                </a:solidFill>
              </a:rPr>
              <a:t> в кишечнику. За анатомо-</a:t>
            </a:r>
            <a:r>
              <a:rPr lang="ru-RU" b="1" dirty="0" err="1">
                <a:solidFill>
                  <a:srgbClr val="002060"/>
                </a:solidFill>
              </a:rPr>
              <a:t>фізіологічних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особливостей</a:t>
            </a:r>
            <a:r>
              <a:rPr lang="ru-RU" b="1" dirty="0">
                <a:solidFill>
                  <a:srgbClr val="002060"/>
                </a:solidFill>
              </a:rPr>
              <a:t> (</a:t>
            </a:r>
            <a:r>
              <a:rPr lang="ru-RU" b="1" dirty="0" err="1">
                <a:solidFill>
                  <a:srgbClr val="002060"/>
                </a:solidFill>
              </a:rPr>
              <a:t>будова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зубів</a:t>
            </a:r>
            <a:r>
              <a:rPr lang="ru-RU" b="1" dirty="0">
                <a:solidFill>
                  <a:srgbClr val="002060"/>
                </a:solidFill>
              </a:rPr>
              <a:t>, травного каналу) </a:t>
            </a:r>
            <a:r>
              <a:rPr lang="ru-RU" b="1" dirty="0" err="1" smtClean="0">
                <a:solidFill>
                  <a:srgbClr val="002060"/>
                </a:solidFill>
              </a:rPr>
              <a:t>людину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з </a:t>
            </a:r>
            <a:r>
              <a:rPr lang="ru-RU" b="1" dirty="0" err="1">
                <a:solidFill>
                  <a:srgbClr val="002060"/>
                </a:solidFill>
              </a:rPr>
              <a:t>повною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підставою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відносять</a:t>
            </a:r>
            <a:r>
              <a:rPr lang="ru-RU" b="1" dirty="0">
                <a:solidFill>
                  <a:srgbClr val="002060"/>
                </a:solidFill>
              </a:rPr>
              <a:t> до </a:t>
            </a:r>
            <a:r>
              <a:rPr lang="ru-RU" b="1" dirty="0" err="1">
                <a:solidFill>
                  <a:srgbClr val="002060"/>
                </a:solidFill>
              </a:rPr>
              <a:t>організмів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пристосованих</a:t>
            </a:r>
            <a:r>
              <a:rPr lang="ru-RU" b="1" dirty="0">
                <a:solidFill>
                  <a:srgbClr val="002060"/>
                </a:solidFill>
              </a:rPr>
              <a:t> до </a:t>
            </a:r>
            <a:r>
              <a:rPr lang="ru-RU" b="1" dirty="0" err="1">
                <a:solidFill>
                  <a:srgbClr val="002060"/>
                </a:solidFill>
              </a:rPr>
              <a:t>споживання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змішаної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їжі</a:t>
            </a:r>
            <a:r>
              <a:rPr lang="ru-RU" b="1" dirty="0">
                <a:solidFill>
                  <a:srgbClr val="002060"/>
                </a:solidFill>
              </a:rPr>
              <a:t>. 25-30% </a:t>
            </a:r>
            <a:r>
              <a:rPr lang="ru-RU" b="1" dirty="0" err="1">
                <a:solidFill>
                  <a:srgbClr val="002060"/>
                </a:solidFill>
              </a:rPr>
              <a:t>енергетичної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цінності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добового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раціону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людина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може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отримувати</a:t>
            </a:r>
            <a:r>
              <a:rPr lang="ru-RU" b="1" dirty="0">
                <a:solidFill>
                  <a:srgbClr val="002060"/>
                </a:solidFill>
              </a:rPr>
              <a:t> з </a:t>
            </a:r>
            <a:r>
              <a:rPr lang="ru-RU" b="1" dirty="0" err="1">
                <a:solidFill>
                  <a:srgbClr val="002060"/>
                </a:solidFill>
              </a:rPr>
              <a:t>їжею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тваринного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походження</a:t>
            </a:r>
            <a:r>
              <a:rPr lang="ru-RU" b="1" dirty="0">
                <a:solidFill>
                  <a:srgbClr val="002060"/>
                </a:solidFill>
              </a:rPr>
              <a:t>, а 70-75% - з </a:t>
            </a:r>
            <a:r>
              <a:rPr lang="ru-RU" b="1" dirty="0" err="1">
                <a:solidFill>
                  <a:srgbClr val="002060"/>
                </a:solidFill>
              </a:rPr>
              <a:t>рослинної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00013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Режим </a:t>
            </a:r>
            <a:r>
              <a:rPr lang="ru-RU" dirty="0" err="1" smtClean="0">
                <a:solidFill>
                  <a:srgbClr val="FFFF00"/>
                </a:solidFill>
              </a:rPr>
              <a:t>харчування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8401080" cy="5023500"/>
          </a:xfrm>
        </p:spPr>
        <p:txBody>
          <a:bodyPr>
            <a:normAutofit fontScale="92500"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</a:rPr>
              <a:t>Регулярність</a:t>
            </a:r>
            <a:r>
              <a:rPr lang="ru-RU" b="1" dirty="0">
                <a:solidFill>
                  <a:srgbClr val="002060"/>
                </a:solidFill>
              </a:rPr>
              <a:t> в </a:t>
            </a:r>
            <a:r>
              <a:rPr lang="ru-RU" b="1" dirty="0" err="1">
                <a:solidFill>
                  <a:srgbClr val="002060"/>
                </a:solidFill>
              </a:rPr>
              <a:t>харчуванні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має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надзвичайно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важливе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значення</a:t>
            </a:r>
            <a:r>
              <a:rPr lang="ru-RU" b="1" dirty="0">
                <a:solidFill>
                  <a:srgbClr val="002060"/>
                </a:solidFill>
              </a:rPr>
              <a:t> як для </a:t>
            </a:r>
            <a:r>
              <a:rPr lang="ru-RU" b="1" dirty="0" err="1">
                <a:solidFill>
                  <a:srgbClr val="002060"/>
                </a:solidFill>
              </a:rPr>
              <a:t>фізичного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здоров'я</a:t>
            </a:r>
            <a:r>
              <a:rPr lang="ru-RU" b="1" dirty="0">
                <a:solidFill>
                  <a:srgbClr val="002060"/>
                </a:solidFill>
              </a:rPr>
              <a:t>, так і для </a:t>
            </a:r>
            <a:r>
              <a:rPr lang="ru-RU" b="1" dirty="0" err="1">
                <a:solidFill>
                  <a:srgbClr val="002060"/>
                </a:solidFill>
              </a:rPr>
              <a:t>ясності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мислення</a:t>
            </a:r>
            <a:r>
              <a:rPr lang="ru-RU" b="1" dirty="0">
                <a:solidFill>
                  <a:srgbClr val="002060"/>
                </a:solidFill>
              </a:rPr>
              <a:t>. Як часто </a:t>
            </a:r>
            <a:r>
              <a:rPr lang="ru-RU" b="1" dirty="0" err="1">
                <a:solidFill>
                  <a:srgbClr val="002060"/>
                </a:solidFill>
              </a:rPr>
              <a:t>слід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харчуватися</a:t>
            </a:r>
            <a:r>
              <a:rPr lang="ru-RU" b="1" dirty="0">
                <a:solidFill>
                  <a:srgbClr val="002060"/>
                </a:solidFill>
              </a:rPr>
              <a:t>? </a:t>
            </a:r>
            <a:r>
              <a:rPr lang="ru-RU" b="1" dirty="0" err="1">
                <a:solidFill>
                  <a:srgbClr val="002060"/>
                </a:solidFill>
              </a:rPr>
              <a:t>Звичка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приймати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їжу</a:t>
            </a:r>
            <a:r>
              <a:rPr lang="ru-RU" b="1" dirty="0">
                <a:solidFill>
                  <a:srgbClr val="002060"/>
                </a:solidFill>
              </a:rPr>
              <a:t> 3 рази в день </a:t>
            </a:r>
            <a:r>
              <a:rPr lang="ru-RU" b="1" dirty="0" err="1">
                <a:solidFill>
                  <a:srgbClr val="002060"/>
                </a:solidFill>
              </a:rPr>
              <a:t>прийнята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повсюдно</a:t>
            </a:r>
            <a:r>
              <a:rPr lang="ru-RU" b="1" dirty="0">
                <a:solidFill>
                  <a:srgbClr val="002060"/>
                </a:solidFill>
              </a:rPr>
              <a:t>. </a:t>
            </a:r>
            <a:r>
              <a:rPr lang="ru-RU" b="1" dirty="0" err="1">
                <a:solidFill>
                  <a:srgbClr val="002060"/>
                </a:solidFill>
              </a:rPr>
              <a:t>Швидше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це</a:t>
            </a:r>
            <a:r>
              <a:rPr lang="ru-RU" b="1" dirty="0">
                <a:solidFill>
                  <a:srgbClr val="002060"/>
                </a:solidFill>
              </a:rPr>
              <a:t> продиктовано </a:t>
            </a:r>
            <a:r>
              <a:rPr lang="ru-RU" b="1" dirty="0" err="1">
                <a:solidFill>
                  <a:srgbClr val="002060"/>
                </a:solidFill>
              </a:rPr>
              <a:t>соціальними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умовами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ніж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фізіологічними</a:t>
            </a:r>
            <a:r>
              <a:rPr lang="ru-RU" b="1" dirty="0">
                <a:solidFill>
                  <a:srgbClr val="002060"/>
                </a:solidFill>
              </a:rPr>
              <a:t> потребами. </a:t>
            </a:r>
            <a:r>
              <a:rPr lang="ru-RU" b="1" dirty="0" err="1">
                <a:solidFill>
                  <a:srgbClr val="002060"/>
                </a:solidFill>
              </a:rPr>
              <a:t>Чи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потрібна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регулярність</a:t>
            </a:r>
            <a:r>
              <a:rPr lang="ru-RU" b="1" dirty="0">
                <a:solidFill>
                  <a:srgbClr val="002060"/>
                </a:solidFill>
              </a:rPr>
              <a:t> в </a:t>
            </a:r>
            <a:r>
              <a:rPr lang="ru-RU" b="1" dirty="0" err="1">
                <a:solidFill>
                  <a:srgbClr val="002060"/>
                </a:solidFill>
              </a:rPr>
              <a:t>харчуванні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або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безладне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харчування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краще</a:t>
            </a:r>
            <a:r>
              <a:rPr lang="ru-RU" b="1" dirty="0">
                <a:solidFill>
                  <a:srgbClr val="002060"/>
                </a:solidFill>
              </a:rPr>
              <a:t>? Як часто </a:t>
            </a:r>
            <a:r>
              <a:rPr lang="ru-RU" b="1" dirty="0" err="1">
                <a:solidFill>
                  <a:srgbClr val="002060"/>
                </a:solidFill>
              </a:rPr>
              <a:t>слід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приймати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їжу</a:t>
            </a:r>
            <a:r>
              <a:rPr lang="ru-RU" b="1" dirty="0">
                <a:solidFill>
                  <a:srgbClr val="002060"/>
                </a:solidFill>
              </a:rPr>
              <a:t>? </a:t>
            </a:r>
            <a:r>
              <a:rPr lang="ru-RU" b="1" dirty="0" err="1">
                <a:solidFill>
                  <a:srgbClr val="002060"/>
                </a:solidFill>
              </a:rPr>
              <a:t>Апетит</a:t>
            </a:r>
            <a:r>
              <a:rPr lang="ru-RU" b="1" dirty="0">
                <a:solidFill>
                  <a:srgbClr val="002060"/>
                </a:solidFill>
              </a:rPr>
              <a:t>: </a:t>
            </a:r>
            <a:r>
              <a:rPr lang="ru-RU" b="1" dirty="0" err="1">
                <a:solidFill>
                  <a:srgbClr val="002060"/>
                </a:solidFill>
              </a:rPr>
              <a:t>що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вибрати</a:t>
            </a:r>
            <a:r>
              <a:rPr lang="ru-RU" b="1" dirty="0">
                <a:solidFill>
                  <a:srgbClr val="002060"/>
                </a:solidFill>
              </a:rPr>
              <a:t> - </a:t>
            </a:r>
            <a:r>
              <a:rPr lang="ru-RU" b="1" dirty="0" err="1">
                <a:solidFill>
                  <a:srgbClr val="002060"/>
                </a:solidFill>
              </a:rPr>
              <a:t>приборкання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або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потурання</a:t>
            </a:r>
            <a:r>
              <a:rPr lang="ru-RU" b="1" dirty="0">
                <a:solidFill>
                  <a:srgbClr val="002060"/>
                </a:solidFill>
              </a:rPr>
              <a:t>? </a:t>
            </a:r>
            <a:r>
              <a:rPr lang="ru-RU" b="1" dirty="0" err="1">
                <a:solidFill>
                  <a:srgbClr val="002060"/>
                </a:solidFill>
              </a:rPr>
              <a:t>Спробуємо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відповісти</a:t>
            </a:r>
            <a:r>
              <a:rPr lang="ru-RU" b="1" dirty="0">
                <a:solidFill>
                  <a:srgbClr val="002060"/>
                </a:solidFill>
              </a:rPr>
              <a:t> на </a:t>
            </a:r>
            <a:r>
              <a:rPr lang="ru-RU" b="1" dirty="0" err="1">
                <a:solidFill>
                  <a:srgbClr val="002060"/>
                </a:solidFill>
              </a:rPr>
              <a:t>ці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питання</a:t>
            </a:r>
            <a:r>
              <a:rPr lang="ru-RU" b="1" dirty="0">
                <a:solidFill>
                  <a:srgbClr val="002060"/>
                </a:solidFill>
              </a:rPr>
              <a:t>, а заодно </a:t>
            </a:r>
            <a:r>
              <a:rPr lang="ru-RU" b="1" dirty="0" err="1">
                <a:solidFill>
                  <a:srgbClr val="002060"/>
                </a:solidFill>
              </a:rPr>
              <a:t>виробимо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основні</a:t>
            </a:r>
            <a:r>
              <a:rPr lang="ru-RU" b="1" dirty="0">
                <a:solidFill>
                  <a:srgbClr val="002060"/>
                </a:solidFill>
              </a:rPr>
              <a:t> правила здорового </a:t>
            </a:r>
            <a:r>
              <a:rPr lang="ru-RU" b="1" dirty="0" err="1">
                <a:solidFill>
                  <a:srgbClr val="002060"/>
                </a:solidFill>
              </a:rPr>
              <a:t>харчування</a:t>
            </a:r>
            <a:r>
              <a:rPr lang="ru-RU" b="1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/>
          </a:bodyPr>
          <a:lstStyle/>
          <a:p>
            <a:r>
              <a:rPr lang="ru-RU" b="0" dirty="0" smtClean="0">
                <a:solidFill>
                  <a:srgbClr val="002060"/>
                </a:solidFill>
              </a:rPr>
              <a:t>Режим </a:t>
            </a:r>
            <a:r>
              <a:rPr lang="ru-RU" b="0" dirty="0" err="1" smtClean="0">
                <a:solidFill>
                  <a:srgbClr val="002060"/>
                </a:solidFill>
              </a:rPr>
              <a:t>харчування</a:t>
            </a:r>
            <a:r>
              <a:rPr lang="vi-VN" b="0" dirty="0" smtClean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txBody>
          <a:bodyPr/>
          <a:lstStyle/>
          <a:p>
            <a:r>
              <a:rPr lang="ru-RU" b="1" dirty="0" err="1">
                <a:solidFill>
                  <a:srgbClr val="002060"/>
                </a:solidFill>
              </a:rPr>
              <a:t>Кількісна</a:t>
            </a:r>
            <a:r>
              <a:rPr lang="ru-RU" b="1" dirty="0">
                <a:solidFill>
                  <a:srgbClr val="002060"/>
                </a:solidFill>
              </a:rPr>
              <a:t> і </a:t>
            </a:r>
            <a:r>
              <a:rPr lang="ru-RU" b="1" dirty="0" err="1">
                <a:solidFill>
                  <a:srgbClr val="002060"/>
                </a:solidFill>
              </a:rPr>
              <a:t>якісна</a:t>
            </a:r>
            <a:r>
              <a:rPr lang="ru-RU" b="1" dirty="0">
                <a:solidFill>
                  <a:srgbClr val="002060"/>
                </a:solidFill>
              </a:rPr>
              <a:t> характеристика </a:t>
            </a:r>
            <a:r>
              <a:rPr lang="ru-RU" b="1" dirty="0" err="1">
                <a:solidFill>
                  <a:srgbClr val="002060"/>
                </a:solidFill>
              </a:rPr>
              <a:t>харчування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що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включає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кратність</a:t>
            </a:r>
            <a:r>
              <a:rPr lang="ru-RU" b="1" dirty="0">
                <a:solidFill>
                  <a:srgbClr val="002060"/>
                </a:solidFill>
              </a:rPr>
              <a:t>, час </a:t>
            </a:r>
            <a:r>
              <a:rPr lang="ru-RU" b="1" dirty="0" err="1">
                <a:solidFill>
                  <a:srgbClr val="002060"/>
                </a:solidFill>
              </a:rPr>
              <a:t>прийому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їжі</a:t>
            </a:r>
            <a:r>
              <a:rPr lang="ru-RU" b="1" dirty="0">
                <a:solidFill>
                  <a:srgbClr val="002060"/>
                </a:solidFill>
              </a:rPr>
              <a:t> і </a:t>
            </a:r>
            <a:r>
              <a:rPr lang="ru-RU" b="1" dirty="0" err="1">
                <a:solidFill>
                  <a:srgbClr val="002060"/>
                </a:solidFill>
              </a:rPr>
              <a:t>розподіл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її</a:t>
            </a:r>
            <a:r>
              <a:rPr lang="ru-RU" b="1" dirty="0">
                <a:solidFill>
                  <a:srgbClr val="002060"/>
                </a:solidFill>
              </a:rPr>
              <a:t> по </a:t>
            </a:r>
            <a:r>
              <a:rPr lang="ru-RU" b="1" dirty="0" err="1">
                <a:solidFill>
                  <a:srgbClr val="002060"/>
                </a:solidFill>
              </a:rPr>
              <a:t>калорійності</a:t>
            </a:r>
            <a:r>
              <a:rPr lang="ru-RU" b="1" dirty="0">
                <a:solidFill>
                  <a:srgbClr val="002060"/>
                </a:solidFill>
              </a:rPr>
              <a:t> і </a:t>
            </a:r>
            <a:r>
              <a:rPr lang="ru-RU" b="1" dirty="0" err="1">
                <a:solidFill>
                  <a:srgbClr val="002060"/>
                </a:solidFill>
              </a:rPr>
              <a:t>хімічному</a:t>
            </a:r>
            <a:r>
              <a:rPr lang="ru-RU" b="1" dirty="0">
                <a:solidFill>
                  <a:srgbClr val="002060"/>
                </a:solidFill>
              </a:rPr>
              <a:t> складу, а </a:t>
            </a:r>
            <a:r>
              <a:rPr lang="ru-RU" b="1" dirty="0" err="1">
                <a:solidFill>
                  <a:srgbClr val="002060"/>
                </a:solidFill>
              </a:rPr>
              <a:t>також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поведінку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людини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під</a:t>
            </a:r>
            <a:r>
              <a:rPr lang="ru-RU" b="1" dirty="0">
                <a:solidFill>
                  <a:srgbClr val="002060"/>
                </a:solidFill>
              </a:rPr>
              <a:t> час </a:t>
            </a:r>
            <a:r>
              <a:rPr lang="ru-RU" b="1" dirty="0" err="1">
                <a:solidFill>
                  <a:srgbClr val="002060"/>
                </a:solidFill>
              </a:rPr>
              <a:t>прийому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їжі</a:t>
            </a:r>
            <a:r>
              <a:rPr lang="ru-RU" b="1" dirty="0">
                <a:solidFill>
                  <a:srgbClr val="002060"/>
                </a:solidFill>
              </a:rPr>
              <a:t>.</a:t>
            </a:r>
          </a:p>
          <a:p>
            <a:r>
              <a:rPr lang="ru-RU" b="1" dirty="0" err="1">
                <a:solidFill>
                  <a:srgbClr val="002060"/>
                </a:solidFill>
              </a:rPr>
              <a:t>Правильний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харчовий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режим </a:t>
            </a:r>
            <a:r>
              <a:rPr lang="ru-RU" b="1" dirty="0" err="1">
                <a:solidFill>
                  <a:srgbClr val="002060"/>
                </a:solidFill>
              </a:rPr>
              <a:t>забезпечує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своєчасне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надходження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необхідних</a:t>
            </a:r>
            <a:r>
              <a:rPr lang="ru-RU" b="1" dirty="0">
                <a:solidFill>
                  <a:srgbClr val="002060"/>
                </a:solidFill>
              </a:rPr>
              <a:t> для </a:t>
            </a:r>
            <a:r>
              <a:rPr lang="ru-RU" b="1" dirty="0" err="1">
                <a:solidFill>
                  <a:srgbClr val="002060"/>
                </a:solidFill>
              </a:rPr>
              <a:t>організму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харчових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речовин</a:t>
            </a:r>
            <a:r>
              <a:rPr lang="ru-RU" b="1" dirty="0">
                <a:solidFill>
                  <a:srgbClr val="002060"/>
                </a:solidFill>
              </a:rPr>
              <a:t>. При правильному </a:t>
            </a:r>
            <a:r>
              <a:rPr lang="ru-RU" b="1" dirty="0" err="1">
                <a:solidFill>
                  <a:srgbClr val="002060"/>
                </a:solidFill>
              </a:rPr>
              <a:t>харчовому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режимі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травні</a:t>
            </a:r>
            <a:r>
              <a:rPr lang="ru-RU" b="1" dirty="0">
                <a:solidFill>
                  <a:srgbClr val="002060"/>
                </a:solidFill>
              </a:rPr>
              <a:t> соки </a:t>
            </a:r>
            <a:r>
              <a:rPr lang="ru-RU" b="1" dirty="0" err="1">
                <a:solidFill>
                  <a:srgbClr val="002060"/>
                </a:solidFill>
              </a:rPr>
              <a:t>своєчасно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надходять</a:t>
            </a:r>
            <a:r>
              <a:rPr lang="ru-RU" b="1" dirty="0">
                <a:solidFill>
                  <a:srgbClr val="002060"/>
                </a:solidFill>
              </a:rPr>
              <a:t> в </a:t>
            </a:r>
            <a:r>
              <a:rPr lang="ru-RU" b="1" dirty="0" err="1">
                <a:solidFill>
                  <a:srgbClr val="002060"/>
                </a:solidFill>
              </a:rPr>
              <a:t>шлунок</a:t>
            </a:r>
            <a:r>
              <a:rPr lang="ru-RU" b="1" dirty="0">
                <a:solidFill>
                  <a:srgbClr val="002060"/>
                </a:solidFill>
              </a:rPr>
              <a:t> і кишечник, і </a:t>
            </a:r>
            <a:r>
              <a:rPr lang="ru-RU" b="1" dirty="0" err="1">
                <a:solidFill>
                  <a:srgbClr val="002060"/>
                </a:solidFill>
              </a:rPr>
              <a:t>це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забезпечує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краще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перетравлення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їжі</a:t>
            </a:r>
            <a:r>
              <a:rPr lang="ru-RU" b="1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rgbClr val="002060"/>
                </a:solidFill>
              </a:rPr>
              <a:t>Енергетична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цінність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харчових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продуктів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Енергетична</a:t>
            </a:r>
            <a:r>
              <a:rPr lang="ru-RU" dirty="0"/>
              <a:t> </a:t>
            </a:r>
            <a:r>
              <a:rPr lang="ru-RU" dirty="0" err="1"/>
              <a:t>цінність</a:t>
            </a:r>
            <a:r>
              <a:rPr lang="ru-RU" dirty="0"/>
              <a:t> - одна з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важливих</a:t>
            </a:r>
            <a:r>
              <a:rPr lang="ru-RU" dirty="0"/>
              <a:t> характеристик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харчову</a:t>
            </a:r>
            <a:r>
              <a:rPr lang="ru-RU" dirty="0"/>
              <a:t> </a:t>
            </a:r>
            <a:r>
              <a:rPr lang="ru-RU" dirty="0" err="1"/>
              <a:t>цінність</a:t>
            </a:r>
            <a:r>
              <a:rPr lang="ru-RU" dirty="0"/>
              <a:t>.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кількістю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, </a:t>
            </a:r>
            <a:r>
              <a:rPr lang="ru-RU" dirty="0" err="1"/>
              <a:t>одержуваної</a:t>
            </a:r>
            <a:r>
              <a:rPr lang="ru-RU" dirty="0"/>
              <a:t> </a:t>
            </a:r>
            <a:r>
              <a:rPr lang="ru-RU" dirty="0" err="1"/>
              <a:t>організмом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компонентів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входять</a:t>
            </a:r>
            <a:r>
              <a:rPr lang="ru-RU" dirty="0"/>
              <a:t> в </a:t>
            </a:r>
            <a:r>
              <a:rPr lang="ru-RU" dirty="0" err="1"/>
              <a:t>споживану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,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в </a:t>
            </a:r>
            <a:r>
              <a:rPr lang="ru-RU" dirty="0" err="1"/>
              <a:t>ній</a:t>
            </a:r>
            <a:r>
              <a:rPr lang="ru-RU" dirty="0"/>
              <a:t> </a:t>
            </a:r>
            <a:r>
              <a:rPr lang="ru-RU" dirty="0" err="1"/>
              <a:t>вуглеводів</a:t>
            </a:r>
            <a:r>
              <a:rPr lang="ru-RU" dirty="0"/>
              <a:t>, </a:t>
            </a:r>
            <a:r>
              <a:rPr lang="ru-RU" dirty="0" err="1"/>
              <a:t>жирів</a:t>
            </a:r>
            <a:r>
              <a:rPr lang="ru-RU" dirty="0"/>
              <a:t>, </a:t>
            </a:r>
            <a:r>
              <a:rPr lang="ru-RU" dirty="0" err="1"/>
              <a:t>білків</a:t>
            </a:r>
            <a:r>
              <a:rPr lang="ru-RU" dirty="0"/>
              <a:t> та </a:t>
            </a:r>
            <a:r>
              <a:rPr lang="ru-RU" dirty="0" err="1"/>
              <a:t>органічних</a:t>
            </a:r>
            <a:r>
              <a:rPr lang="ru-RU" dirty="0"/>
              <a:t> кислот.</a:t>
            </a:r>
          </a:p>
          <a:p>
            <a:r>
              <a:rPr lang="ru-RU" dirty="0"/>
              <a:t>Для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енергетична</a:t>
            </a:r>
            <a:r>
              <a:rPr lang="ru-RU" dirty="0"/>
              <a:t> </a:t>
            </a:r>
            <a:r>
              <a:rPr lang="ru-RU" dirty="0" err="1"/>
              <a:t>цінність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вказується</a:t>
            </a:r>
            <a:r>
              <a:rPr lang="ru-RU" dirty="0"/>
              <a:t> з </a:t>
            </a:r>
            <a:r>
              <a:rPr lang="ru-RU" dirty="0" err="1"/>
              <a:t>розрахунку</a:t>
            </a:r>
            <a:r>
              <a:rPr lang="ru-RU" dirty="0"/>
              <a:t> на 100 </a:t>
            </a:r>
            <a:r>
              <a:rPr lang="ru-RU" dirty="0" err="1"/>
              <a:t>грамів</a:t>
            </a:r>
            <a:r>
              <a:rPr lang="ru-RU" dirty="0"/>
              <a:t> продукту, </a:t>
            </a:r>
            <a:r>
              <a:rPr lang="ru-RU" dirty="0" err="1"/>
              <a:t>або</a:t>
            </a:r>
            <a:r>
              <a:rPr lang="ru-RU" dirty="0"/>
              <a:t> на одну </a:t>
            </a:r>
            <a:r>
              <a:rPr lang="ru-RU" dirty="0" err="1"/>
              <a:t>порцію</a:t>
            </a:r>
            <a:r>
              <a:rPr lang="ru-RU" dirty="0"/>
              <a:t> для </a:t>
            </a:r>
            <a:r>
              <a:rPr lang="ru-RU" dirty="0" err="1"/>
              <a:t>фасованих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відомості</a:t>
            </a:r>
            <a:r>
              <a:rPr lang="ru-RU" dirty="0"/>
              <a:t> про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компонентів</a:t>
            </a:r>
            <a:r>
              <a:rPr lang="ru-RU" dirty="0"/>
              <a:t> (</a:t>
            </a:r>
            <a:r>
              <a:rPr lang="ru-RU" dirty="0" err="1"/>
              <a:t>жири</a:t>
            </a:r>
            <a:r>
              <a:rPr lang="ru-RU" dirty="0"/>
              <a:t>, </a:t>
            </a:r>
            <a:r>
              <a:rPr lang="ru-RU" dirty="0" err="1"/>
              <a:t>білки</a:t>
            </a:r>
            <a:r>
              <a:rPr lang="ru-RU" dirty="0"/>
              <a:t>, </a:t>
            </a:r>
            <a:r>
              <a:rPr lang="ru-RU" dirty="0" err="1"/>
              <a:t>вуглеводи</a:t>
            </a:r>
            <a:r>
              <a:rPr lang="ru-RU" dirty="0"/>
              <a:t>) і </a:t>
            </a:r>
            <a:r>
              <a:rPr lang="ru-RU" dirty="0" err="1"/>
              <a:t>загальну</a:t>
            </a:r>
            <a:r>
              <a:rPr lang="ru-RU" dirty="0"/>
              <a:t> </a:t>
            </a:r>
            <a:r>
              <a:rPr lang="ru-RU" dirty="0" err="1"/>
              <a:t>енергетичну</a:t>
            </a:r>
            <a:r>
              <a:rPr lang="ru-RU" dirty="0"/>
              <a:t> </a:t>
            </a:r>
            <a:r>
              <a:rPr lang="ru-RU" dirty="0" err="1"/>
              <a:t>цінність</a:t>
            </a:r>
            <a:r>
              <a:rPr lang="ru-RU" dirty="0"/>
              <a:t> в ккал і кДж. (1 ккал = 4,1868 кДж)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C000"/>
                </a:solidFill>
              </a:rPr>
              <a:t>Наукові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основи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раціонального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харчування</a:t>
            </a:r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err="1">
                <a:solidFill>
                  <a:srgbClr val="FFFF00"/>
                </a:solidFill>
              </a:rPr>
              <a:t>Раціональним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називають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фізіологічно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повноцінне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харчування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здорових</a:t>
            </a:r>
            <a:r>
              <a:rPr lang="ru-RU" b="1" dirty="0">
                <a:solidFill>
                  <a:srgbClr val="FFFF00"/>
                </a:solidFill>
              </a:rPr>
              <a:t> людей з </a:t>
            </a:r>
            <a:r>
              <a:rPr lang="ru-RU" b="1" dirty="0" err="1">
                <a:solidFill>
                  <a:srgbClr val="FFFF00"/>
                </a:solidFill>
              </a:rPr>
              <a:t>урахуванням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статі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віку</a:t>
            </a:r>
            <a:r>
              <a:rPr lang="ru-RU" b="1" dirty="0">
                <a:solidFill>
                  <a:srgbClr val="FFFF00"/>
                </a:solidFill>
              </a:rPr>
              <a:t>, характеру </a:t>
            </a:r>
            <a:r>
              <a:rPr lang="ru-RU" b="1" dirty="0" err="1">
                <a:solidFill>
                  <a:srgbClr val="FFFF00"/>
                </a:solidFill>
              </a:rPr>
              <a:t>трудової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діяльності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особливості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клімату</a:t>
            </a:r>
            <a:r>
              <a:rPr lang="ru-RU" b="1" dirty="0">
                <a:solidFill>
                  <a:srgbClr val="FFFF00"/>
                </a:solidFill>
              </a:rPr>
              <a:t> та </a:t>
            </a:r>
            <a:r>
              <a:rPr lang="ru-RU" b="1" dirty="0" err="1">
                <a:solidFill>
                  <a:srgbClr val="FFFF00"/>
                </a:solidFill>
              </a:rPr>
              <a:t>інших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факторів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Раціональне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харчування</a:t>
            </a:r>
            <a:r>
              <a:rPr lang="ru-RU" b="1" dirty="0">
                <a:solidFill>
                  <a:srgbClr val="FFFF00"/>
                </a:solidFill>
              </a:rPr>
              <a:t> повинно </a:t>
            </a:r>
            <a:r>
              <a:rPr lang="ru-RU" b="1" dirty="0" err="1">
                <a:solidFill>
                  <a:srgbClr val="FFFF00"/>
                </a:solidFill>
              </a:rPr>
              <a:t>забезпечувати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сталість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внутрішнього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середовища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 (гомеостаз) і </a:t>
            </a:r>
            <a:r>
              <a:rPr lang="ru-RU" b="1" dirty="0" err="1">
                <a:solidFill>
                  <a:srgbClr val="FFFF00"/>
                </a:solidFill>
              </a:rPr>
              <a:t>підтримувати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життєдіяльність</a:t>
            </a:r>
            <a:r>
              <a:rPr lang="ru-RU" b="1" dirty="0">
                <a:solidFill>
                  <a:srgbClr val="FFFF00"/>
                </a:solidFill>
              </a:rPr>
              <a:t> (</a:t>
            </a:r>
            <a:r>
              <a:rPr lang="ru-RU" b="1" dirty="0" err="1">
                <a:solidFill>
                  <a:srgbClr val="FFFF00"/>
                </a:solidFill>
              </a:rPr>
              <a:t>зростання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розвиток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функції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органів</a:t>
            </a:r>
            <a:r>
              <a:rPr lang="ru-RU" b="1" dirty="0">
                <a:solidFill>
                  <a:srgbClr val="FFFF00"/>
                </a:solidFill>
              </a:rPr>
              <a:t> і систем) на </a:t>
            </a:r>
            <a:r>
              <a:rPr lang="ru-RU" b="1" dirty="0" err="1">
                <a:solidFill>
                  <a:srgbClr val="FFFF00"/>
                </a:solidFill>
              </a:rPr>
              <a:t>високому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рівні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err="1">
                <a:solidFill>
                  <a:srgbClr val="FFC000"/>
                </a:solidFill>
                <a:effectLst/>
              </a:rPr>
              <a:t>Загальні</a:t>
            </a:r>
            <a:r>
              <a:rPr lang="ru-RU" sz="2800" dirty="0">
                <a:solidFill>
                  <a:srgbClr val="FFC000"/>
                </a:solidFill>
                <a:effectLst/>
              </a:rPr>
              <a:t> </a:t>
            </a:r>
            <a:r>
              <a:rPr lang="ru-RU" sz="2800" dirty="0" err="1">
                <a:solidFill>
                  <a:srgbClr val="FFC000"/>
                </a:solidFill>
                <a:effectLst/>
              </a:rPr>
              <a:t>вимоги</a:t>
            </a:r>
            <a:r>
              <a:rPr lang="ru-RU" sz="2800" dirty="0">
                <a:solidFill>
                  <a:srgbClr val="FFC000"/>
                </a:solidFill>
                <a:effectLst/>
              </a:rPr>
              <a:t> до </a:t>
            </a:r>
            <a:r>
              <a:rPr lang="ru-RU" sz="2800" dirty="0" err="1">
                <a:solidFill>
                  <a:srgbClr val="FFC000"/>
                </a:solidFill>
                <a:effectLst/>
              </a:rPr>
              <a:t>харчового</a:t>
            </a:r>
            <a:r>
              <a:rPr lang="ru-RU" sz="2800" dirty="0">
                <a:solidFill>
                  <a:srgbClr val="FFC000"/>
                </a:solidFill>
                <a:effectLst/>
              </a:rPr>
              <a:t> </a:t>
            </a:r>
            <a:r>
              <a:rPr lang="ru-RU" sz="2800" dirty="0" err="1">
                <a:solidFill>
                  <a:srgbClr val="FFC000"/>
                </a:solidFill>
                <a:effectLst/>
              </a:rPr>
              <a:t>раціону</a:t>
            </a:r>
            <a:r>
              <a:rPr lang="ru-RU" sz="2800" dirty="0">
                <a:solidFill>
                  <a:srgbClr val="FFC000"/>
                </a:solidFill>
                <a:effectLst/>
              </a:rPr>
              <a:t> </a:t>
            </a:r>
            <a:r>
              <a:rPr lang="ru-RU" sz="2800" dirty="0" err="1">
                <a:solidFill>
                  <a:srgbClr val="FFC000"/>
                </a:solidFill>
                <a:effectLst/>
              </a:rPr>
              <a:t>сформульовані</a:t>
            </a:r>
            <a:r>
              <a:rPr lang="ru-RU" sz="2800" dirty="0">
                <a:solidFill>
                  <a:srgbClr val="FFC000"/>
                </a:solidFill>
                <a:effectLst/>
              </a:rPr>
              <a:t> в </a:t>
            </a:r>
            <a:r>
              <a:rPr lang="ru-RU" sz="2800" dirty="0" err="1">
                <a:solidFill>
                  <a:srgbClr val="FFC000"/>
                </a:solidFill>
                <a:effectLst/>
              </a:rPr>
              <a:t>наступних</a:t>
            </a:r>
            <a:r>
              <a:rPr lang="ru-RU" sz="2800" dirty="0">
                <a:solidFill>
                  <a:srgbClr val="FFC000"/>
                </a:solidFill>
                <a:effectLst/>
              </a:rPr>
              <a:t> </a:t>
            </a:r>
            <a:r>
              <a:rPr lang="ru-RU" sz="2800" dirty="0" err="1">
                <a:solidFill>
                  <a:srgbClr val="FFC000"/>
                </a:solidFill>
                <a:effectLst/>
              </a:rPr>
              <a:t>основних</a:t>
            </a:r>
            <a:r>
              <a:rPr lang="ru-RU" sz="2800" dirty="0">
                <a:solidFill>
                  <a:srgbClr val="FFC000"/>
                </a:solidFill>
                <a:effectLst/>
              </a:rPr>
              <a:t> постулатах</a:t>
            </a:r>
            <a:r>
              <a:rPr lang="ru-RU" sz="2800" dirty="0" smtClean="0">
                <a:solidFill>
                  <a:srgbClr val="FFC000"/>
                </a:solidFill>
                <a:effectLst/>
              </a:rPr>
              <a:t/>
            </a:r>
            <a:br>
              <a:rPr lang="ru-RU" sz="2800" dirty="0" smtClean="0">
                <a:solidFill>
                  <a:srgbClr val="FFC000"/>
                </a:solidFill>
                <a:effectLst/>
              </a:rPr>
            </a:br>
            <a:endParaRPr lang="ru-RU" sz="2800" dirty="0">
              <a:solidFill>
                <a:srgbClr val="FFC000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Добовий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раціон</a:t>
            </a:r>
            <a:r>
              <a:rPr lang="ru-RU" b="1" dirty="0">
                <a:solidFill>
                  <a:srgbClr val="FFFF00"/>
                </a:solidFill>
              </a:rPr>
              <a:t> повинен </a:t>
            </a:r>
            <a:r>
              <a:rPr lang="ru-RU" b="1" dirty="0" err="1">
                <a:solidFill>
                  <a:srgbClr val="FFFF00"/>
                </a:solidFill>
              </a:rPr>
              <a:t>відповідати</a:t>
            </a:r>
            <a:r>
              <a:rPr lang="ru-RU" b="1" dirty="0">
                <a:solidFill>
                  <a:srgbClr val="FFFF00"/>
                </a:solidFill>
              </a:rPr>
              <a:t> за </a:t>
            </a:r>
            <a:r>
              <a:rPr lang="ru-RU" b="1" dirty="0" err="1">
                <a:solidFill>
                  <a:srgbClr val="FFFF00"/>
                </a:solidFill>
              </a:rPr>
              <a:t>енергетичною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цінністю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енерготратам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. Потреба в </a:t>
            </a:r>
            <a:r>
              <a:rPr lang="ru-RU" b="1" dirty="0" err="1">
                <a:solidFill>
                  <a:srgbClr val="FFFF00"/>
                </a:solidFill>
              </a:rPr>
              <a:t>енергії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залежить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віку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пов'язаної</a:t>
            </a:r>
            <a:r>
              <a:rPr lang="ru-RU" b="1" dirty="0">
                <a:solidFill>
                  <a:srgbClr val="FFFF00"/>
                </a:solidFill>
              </a:rPr>
              <a:t> з ним </a:t>
            </a:r>
            <a:r>
              <a:rPr lang="ru-RU" b="1" dirty="0" err="1">
                <a:solidFill>
                  <a:srgbClr val="FFFF00"/>
                </a:solidFill>
              </a:rPr>
              <a:t>величини</a:t>
            </a:r>
            <a:r>
              <a:rPr lang="ru-RU" b="1" dirty="0">
                <a:solidFill>
                  <a:srgbClr val="FFFF00"/>
                </a:solidFill>
              </a:rPr>
              <a:t> основного </a:t>
            </a:r>
            <a:r>
              <a:rPr lang="ru-RU" b="1" dirty="0" err="1">
                <a:solidFill>
                  <a:srgbClr val="FFFF00"/>
                </a:solidFill>
              </a:rPr>
              <a:t>обміну</a:t>
            </a:r>
            <a:r>
              <a:rPr lang="ru-RU" b="1" dirty="0">
                <a:solidFill>
                  <a:srgbClr val="FFFF00"/>
                </a:solidFill>
              </a:rPr>
              <a:t> (ВГО), </a:t>
            </a:r>
            <a:r>
              <a:rPr lang="ru-RU" b="1" dirty="0" err="1">
                <a:solidFill>
                  <a:srgbClr val="FFFF00"/>
                </a:solidFill>
              </a:rPr>
              <a:t>статі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співвідношення</a:t>
            </a:r>
            <a:r>
              <a:rPr lang="ru-RU" b="1" dirty="0">
                <a:solidFill>
                  <a:srgbClr val="FFFF00"/>
                </a:solidFill>
              </a:rPr>
              <a:t> росту і </a:t>
            </a:r>
            <a:r>
              <a:rPr lang="ru-RU" b="1" dirty="0" err="1">
                <a:solidFill>
                  <a:srgbClr val="FFFF00"/>
                </a:solidFill>
              </a:rPr>
              <a:t>маси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тіла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професійної</a:t>
            </a:r>
            <a:r>
              <a:rPr lang="ru-RU" b="1" dirty="0">
                <a:solidFill>
                  <a:srgbClr val="FFFF00"/>
                </a:solidFill>
              </a:rPr>
              <a:t> та </a:t>
            </a:r>
            <a:r>
              <a:rPr lang="ru-RU" b="1" dirty="0" err="1">
                <a:solidFill>
                  <a:srgbClr val="FFFF00"/>
                </a:solidFill>
              </a:rPr>
              <a:t>непрофесійної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діяльності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людини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якості</a:t>
            </a:r>
            <a:r>
              <a:rPr lang="ru-RU" b="1" dirty="0">
                <a:solidFill>
                  <a:srgbClr val="FFFF00"/>
                </a:solidFill>
              </a:rPr>
              <a:t> умов </a:t>
            </a:r>
            <a:r>
              <a:rPr lang="ru-RU" b="1" dirty="0" err="1">
                <a:solidFill>
                  <a:srgbClr val="FFFF00"/>
                </a:solidFill>
              </a:rPr>
              <a:t>життя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клімату</a:t>
            </a:r>
            <a:r>
              <a:rPr lang="ru-RU" b="1" dirty="0">
                <a:solidFill>
                  <a:srgbClr val="FFFF00"/>
                </a:solidFill>
              </a:rPr>
              <a:t>. Потреба в </a:t>
            </a:r>
            <a:r>
              <a:rPr lang="ru-RU" b="1" dirty="0" err="1">
                <a:solidFill>
                  <a:srgbClr val="FFFF00"/>
                </a:solidFill>
              </a:rPr>
              <a:t>енергії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визначається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також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фізіологічним</a:t>
            </a:r>
            <a:r>
              <a:rPr lang="ru-RU" b="1" dirty="0">
                <a:solidFill>
                  <a:srgbClr val="FFFF00"/>
                </a:solidFill>
              </a:rPr>
              <a:t> станом (</a:t>
            </a:r>
            <a:r>
              <a:rPr lang="ru-RU" b="1" dirty="0" err="1">
                <a:solidFill>
                  <a:srgbClr val="FFFF00"/>
                </a:solidFill>
              </a:rPr>
              <a:t>вагітність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годування</a:t>
            </a:r>
            <a:r>
              <a:rPr lang="ru-RU" b="1" dirty="0">
                <a:solidFill>
                  <a:srgbClr val="FFFF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8640"/>
            <a:ext cx="8435280" cy="6669360"/>
          </a:xfrm>
        </p:spPr>
        <p:txBody>
          <a:bodyPr>
            <a:normAutofit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Фізіологічна</a:t>
            </a:r>
            <a:r>
              <a:rPr lang="ru-RU" b="1" dirty="0">
                <a:solidFill>
                  <a:srgbClr val="FFFF00"/>
                </a:solidFill>
              </a:rPr>
              <a:t> потреба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 повинна </a:t>
            </a:r>
            <a:r>
              <a:rPr lang="ru-RU" b="1" dirty="0" err="1">
                <a:solidFill>
                  <a:srgbClr val="FFFF00"/>
                </a:solidFill>
              </a:rPr>
              <a:t>забезпечуватися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харчовими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речовинами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кількості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пропорціях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які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надають</a:t>
            </a:r>
            <a:r>
              <a:rPr lang="ru-RU" b="1" dirty="0">
                <a:solidFill>
                  <a:srgbClr val="FFFF00"/>
                </a:solidFill>
              </a:rPr>
              <a:t> максимум </a:t>
            </a:r>
            <a:r>
              <a:rPr lang="ru-RU" b="1" dirty="0" err="1">
                <a:solidFill>
                  <a:srgbClr val="FFFF00"/>
                </a:solidFill>
              </a:rPr>
              <a:t>корисної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дії</a:t>
            </a:r>
            <a:r>
              <a:rPr lang="ru-RU" b="1" dirty="0">
                <a:solidFill>
                  <a:srgbClr val="FFFF00"/>
                </a:solidFill>
              </a:rPr>
              <a:t>. В </a:t>
            </a:r>
            <a:r>
              <a:rPr lang="ru-RU" b="1" dirty="0" err="1">
                <a:solidFill>
                  <a:srgbClr val="FFFF00"/>
                </a:solidFill>
              </a:rPr>
              <a:t>основі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цього</a:t>
            </a:r>
            <a:r>
              <a:rPr lang="ru-RU" b="1" dirty="0">
                <a:solidFill>
                  <a:srgbClr val="FFFF00"/>
                </a:solidFill>
              </a:rPr>
              <a:t> постулату </a:t>
            </a:r>
            <a:r>
              <a:rPr lang="ru-RU" b="1" dirty="0" err="1">
                <a:solidFill>
                  <a:srgbClr val="FFFF00"/>
                </a:solidFill>
              </a:rPr>
              <a:t>раціонального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харчування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лежить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балансовий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підхід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характеризує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якість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раціону</a:t>
            </a:r>
            <a:r>
              <a:rPr lang="ru-RU" b="1" dirty="0">
                <a:solidFill>
                  <a:srgbClr val="FFFF00"/>
                </a:solidFill>
              </a:rPr>
              <a:t>: склад </a:t>
            </a:r>
            <a:r>
              <a:rPr lang="ru-RU" b="1" dirty="0" err="1">
                <a:solidFill>
                  <a:srgbClr val="FFFF00"/>
                </a:solidFill>
              </a:rPr>
              <a:t>нутрієнтів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співвідношення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незамінних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замінних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>
                <a:solidFill>
                  <a:srgbClr val="FFFF00"/>
                </a:solidFill>
              </a:rPr>
              <a:t> (</a:t>
            </a:r>
            <a:r>
              <a:rPr lang="ru-RU" b="1" dirty="0" err="1">
                <a:solidFill>
                  <a:srgbClr val="FFFF00"/>
                </a:solidFill>
              </a:rPr>
              <a:t>білки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тваринного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рослинного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походження</a:t>
            </a:r>
            <a:r>
              <a:rPr lang="ru-RU" b="1" dirty="0">
                <a:solidFill>
                  <a:srgbClr val="FFFF00"/>
                </a:solidFill>
              </a:rPr>
              <a:t>; </a:t>
            </a:r>
            <a:r>
              <a:rPr lang="ru-RU" b="1" dirty="0" err="1">
                <a:solidFill>
                  <a:srgbClr val="FFFF00"/>
                </a:solidFill>
              </a:rPr>
              <a:t>жирні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кислоти</a:t>
            </a:r>
            <a:r>
              <a:rPr lang="ru-RU" b="1" dirty="0">
                <a:solidFill>
                  <a:srgbClr val="FFFF00"/>
                </a:solidFill>
              </a:rPr>
              <a:t>; </a:t>
            </a:r>
            <a:r>
              <a:rPr lang="ru-RU" b="1" dirty="0" err="1">
                <a:solidFill>
                  <a:srgbClr val="FFFF00"/>
                </a:solidFill>
              </a:rPr>
              <a:t>пропорції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вуглеводів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вітамінів</a:t>
            </a:r>
            <a:r>
              <a:rPr lang="ru-RU" b="1" dirty="0">
                <a:solidFill>
                  <a:srgbClr val="FFFF00"/>
                </a:solidFill>
              </a:rPr>
              <a:t>, і </a:t>
            </a:r>
            <a:r>
              <a:rPr lang="ru-RU" b="1" dirty="0" err="1">
                <a:solidFill>
                  <a:srgbClr val="FFFF00"/>
                </a:solidFill>
              </a:rPr>
              <a:t>мінеральних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>
                <a:solidFill>
                  <a:srgbClr val="FFFF00"/>
                </a:solidFill>
              </a:rPr>
              <a:t>). </a:t>
            </a:r>
            <a:r>
              <a:rPr lang="ru-RU" b="1" dirty="0" err="1">
                <a:solidFill>
                  <a:srgbClr val="FFFF00"/>
                </a:solidFill>
              </a:rPr>
              <a:t>Цей</a:t>
            </a:r>
            <a:r>
              <a:rPr lang="ru-RU" b="1" dirty="0">
                <a:solidFill>
                  <a:srgbClr val="FFFF00"/>
                </a:solidFill>
              </a:rPr>
              <a:t> постулат </a:t>
            </a:r>
            <a:r>
              <a:rPr lang="ru-RU" b="1" dirty="0" err="1">
                <a:solidFill>
                  <a:srgbClr val="FFFF00"/>
                </a:solidFill>
              </a:rPr>
              <a:t>лежить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основі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побудови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раціонів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різних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груп</a:t>
            </a:r>
            <a:r>
              <a:rPr lang="ru-RU" b="1" dirty="0">
                <a:solidFill>
                  <a:srgbClr val="FFFF00"/>
                </a:solidFill>
              </a:rPr>
              <a:t> людей.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4624"/>
            <a:ext cx="8363272" cy="6813376"/>
          </a:xfrm>
        </p:spPr>
        <p:txBody>
          <a:bodyPr>
            <a:normAutofit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Хімічна</a:t>
            </a:r>
            <a:r>
              <a:rPr lang="ru-RU" b="1" dirty="0">
                <a:solidFill>
                  <a:srgbClr val="FFFF00"/>
                </a:solidFill>
              </a:rPr>
              <a:t> структура </a:t>
            </a:r>
            <a:r>
              <a:rPr lang="ru-RU" b="1" dirty="0" err="1">
                <a:solidFill>
                  <a:srgbClr val="FFFF00"/>
                </a:solidFill>
              </a:rPr>
              <a:t>їжі</a:t>
            </a:r>
            <a:r>
              <a:rPr lang="ru-RU" b="1" dirty="0">
                <a:solidFill>
                  <a:srgbClr val="FFFF00"/>
                </a:solidFill>
              </a:rPr>
              <a:t> повинна максимально </a:t>
            </a:r>
            <a:r>
              <a:rPr lang="ru-RU" b="1" dirty="0" err="1">
                <a:solidFill>
                  <a:srgbClr val="FFFF00"/>
                </a:solidFill>
              </a:rPr>
              <a:t>відповідати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ферментним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травним</a:t>
            </a:r>
            <a:r>
              <a:rPr lang="ru-RU" b="1" dirty="0">
                <a:solidFill>
                  <a:srgbClr val="FFFF00"/>
                </a:solidFill>
              </a:rPr>
              <a:t> системам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 (правило </a:t>
            </a:r>
            <a:r>
              <a:rPr lang="ru-RU" b="1" dirty="0" err="1">
                <a:solidFill>
                  <a:srgbClr val="FFFF00"/>
                </a:solidFill>
              </a:rPr>
              <a:t>відповідності</a:t>
            </a:r>
            <a:r>
              <a:rPr lang="ru-RU" b="1" dirty="0">
                <a:solidFill>
                  <a:srgbClr val="FFFF00"/>
                </a:solidFill>
              </a:rPr>
              <a:t>). </a:t>
            </a:r>
            <a:r>
              <a:rPr lang="ru-RU" b="1" dirty="0" err="1">
                <a:solidFill>
                  <a:srgbClr val="FFFF00"/>
                </a:solidFill>
              </a:rPr>
              <a:t>Дотримання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правила </a:t>
            </a:r>
            <a:r>
              <a:rPr lang="ru-RU" b="1" dirty="0" err="1">
                <a:solidFill>
                  <a:srgbClr val="FFFF00"/>
                </a:solidFill>
              </a:rPr>
              <a:t>відповідності</a:t>
            </a:r>
            <a:r>
              <a:rPr lang="ru-RU" b="1" dirty="0">
                <a:solidFill>
                  <a:srgbClr val="FFFF00"/>
                </a:solidFill>
              </a:rPr>
              <a:t> ( «</a:t>
            </a:r>
            <a:r>
              <a:rPr lang="ru-RU" b="1" dirty="0" err="1" smtClean="0">
                <a:solidFill>
                  <a:srgbClr val="FFFF00"/>
                </a:solidFill>
              </a:rPr>
              <a:t>ензиматичної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констеляції</a:t>
            </a:r>
            <a:r>
              <a:rPr lang="ru-RU" b="1" dirty="0">
                <a:solidFill>
                  <a:srgbClr val="FFFF00"/>
                </a:solidFill>
              </a:rPr>
              <a:t>») </a:t>
            </a:r>
            <a:r>
              <a:rPr lang="ru-RU" b="1" dirty="0" err="1">
                <a:solidFill>
                  <a:srgbClr val="FFFF00"/>
                </a:solidFill>
              </a:rPr>
              <a:t>грає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важливу</a:t>
            </a:r>
            <a:r>
              <a:rPr lang="ru-RU" b="1" dirty="0">
                <a:solidFill>
                  <a:srgbClr val="FFFF00"/>
                </a:solidFill>
              </a:rPr>
              <a:t> роль в </a:t>
            </a:r>
            <a:r>
              <a:rPr lang="ru-RU" b="1" dirty="0" err="1">
                <a:solidFill>
                  <a:srgbClr val="FFFF00"/>
                </a:solidFill>
              </a:rPr>
              <a:t>підтримці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ферментних</a:t>
            </a:r>
            <a:r>
              <a:rPr lang="ru-RU" b="1" dirty="0">
                <a:solidFill>
                  <a:srgbClr val="FFFF00"/>
                </a:solidFill>
              </a:rPr>
              <a:t> систем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відповідальних</a:t>
            </a:r>
            <a:r>
              <a:rPr lang="ru-RU" b="1" dirty="0">
                <a:solidFill>
                  <a:srgbClr val="FFFF00"/>
                </a:solidFill>
              </a:rPr>
              <a:t> за </a:t>
            </a:r>
            <a:r>
              <a:rPr lang="ru-RU" b="1" dirty="0" err="1">
                <a:solidFill>
                  <a:srgbClr val="FFFF00"/>
                </a:solidFill>
              </a:rPr>
              <a:t>асиміляцію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їжі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збереження</a:t>
            </a:r>
            <a:r>
              <a:rPr lang="ru-RU" b="1" dirty="0">
                <a:solidFill>
                  <a:srgbClr val="FFFF00"/>
                </a:solidFill>
              </a:rPr>
              <a:t> гомеостазу. Будь-яке </a:t>
            </a:r>
            <a:r>
              <a:rPr lang="ru-RU" b="1" dirty="0" err="1">
                <a:solidFill>
                  <a:srgbClr val="FFFF00"/>
                </a:solidFill>
              </a:rPr>
              <a:t>порушення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відповідності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хімічної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структури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їжі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ферментним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констеляції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веде</a:t>
            </a:r>
            <a:r>
              <a:rPr lang="ru-RU" b="1" dirty="0">
                <a:solidFill>
                  <a:srgbClr val="FFFF00"/>
                </a:solidFill>
              </a:rPr>
              <a:t> до </a:t>
            </a:r>
            <a:r>
              <a:rPr lang="ru-RU" b="1" dirty="0" err="1">
                <a:solidFill>
                  <a:srgbClr val="FFFF00"/>
                </a:solidFill>
              </a:rPr>
              <a:t>розладу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обміну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формування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різних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патологічних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станів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7" y="44624"/>
            <a:ext cx="8267200" cy="6813376"/>
          </a:xfrm>
        </p:spPr>
        <p:txBody>
          <a:bodyPr>
            <a:normAutofit fontScale="92500" lnSpcReduction="10000"/>
          </a:bodyPr>
          <a:lstStyle/>
          <a:p>
            <a:pPr lvl="0"/>
            <a:endParaRPr lang="ru-RU" b="1" dirty="0" smtClean="0">
              <a:solidFill>
                <a:srgbClr val="FFFF00"/>
              </a:solidFill>
            </a:endParaRPr>
          </a:p>
          <a:p>
            <a:pPr lvl="0"/>
            <a:r>
              <a:rPr lang="ru-RU" b="1" dirty="0" err="1">
                <a:solidFill>
                  <a:srgbClr val="FFFF00"/>
                </a:solidFill>
              </a:rPr>
              <a:t>Харчовий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раціон</a:t>
            </a:r>
            <a:r>
              <a:rPr lang="ru-RU" b="1" dirty="0">
                <a:solidFill>
                  <a:srgbClr val="FFFF00"/>
                </a:solidFill>
              </a:rPr>
              <a:t> повинен бути правильно </a:t>
            </a:r>
            <a:r>
              <a:rPr lang="ru-RU" b="1" dirty="0" err="1">
                <a:solidFill>
                  <a:srgbClr val="FFFF00"/>
                </a:solidFill>
              </a:rPr>
              <a:t>розподілений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протягом</a:t>
            </a:r>
            <a:r>
              <a:rPr lang="ru-RU" b="1" dirty="0">
                <a:solidFill>
                  <a:srgbClr val="FFFF00"/>
                </a:solidFill>
              </a:rPr>
              <a:t> дня. </a:t>
            </a:r>
            <a:r>
              <a:rPr lang="ru-RU" b="1" dirty="0" err="1">
                <a:solidFill>
                  <a:srgbClr val="FFFF00"/>
                </a:solidFill>
              </a:rPr>
              <a:t>Правильний</a:t>
            </a:r>
            <a:r>
              <a:rPr lang="ru-RU" b="1" dirty="0">
                <a:solidFill>
                  <a:srgbClr val="FFFF00"/>
                </a:solidFill>
              </a:rPr>
              <a:t> режим </a:t>
            </a:r>
            <a:r>
              <a:rPr lang="ru-RU" b="1" dirty="0" err="1">
                <a:solidFill>
                  <a:srgbClr val="FFFF00"/>
                </a:solidFill>
              </a:rPr>
              <a:t>харчування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забезпечує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ефективність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роботи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травної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системи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засвоєння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регулює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обмінні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процеси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Фізіологічно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обгрунтованим</a:t>
            </a:r>
            <a:r>
              <a:rPr lang="ru-RU" b="1" dirty="0">
                <a:solidFill>
                  <a:srgbClr val="FFFF00"/>
                </a:solidFill>
              </a:rPr>
              <a:t> є 3-4 </a:t>
            </a:r>
            <a:r>
              <a:rPr lang="ru-RU" b="1" dirty="0" err="1">
                <a:solidFill>
                  <a:srgbClr val="FFFF00"/>
                </a:solidFill>
              </a:rPr>
              <a:t>разове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харчування</a:t>
            </a:r>
            <a:r>
              <a:rPr lang="ru-RU" b="1" dirty="0">
                <a:solidFill>
                  <a:srgbClr val="FFFF00"/>
                </a:solidFill>
              </a:rPr>
              <a:t> з </a:t>
            </a:r>
            <a:r>
              <a:rPr lang="ru-RU" b="1" dirty="0" err="1">
                <a:solidFill>
                  <a:srgbClr val="FFFF00"/>
                </a:solidFill>
              </a:rPr>
              <a:t>інтервалами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між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прийомами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їжі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</a:t>
            </a:r>
            <a:r>
              <a:rPr lang="ru-RU" b="1" dirty="0">
                <a:solidFill>
                  <a:srgbClr val="FFFF00"/>
                </a:solidFill>
              </a:rPr>
              <a:t> 4 до 5 годин. При 3-разовому </a:t>
            </a:r>
            <a:r>
              <a:rPr lang="ru-RU" b="1" dirty="0" err="1">
                <a:solidFill>
                  <a:srgbClr val="FFFF00"/>
                </a:solidFill>
              </a:rPr>
              <a:t>харчуванні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сніданок</a:t>
            </a:r>
            <a:r>
              <a:rPr lang="ru-RU" b="1" dirty="0">
                <a:solidFill>
                  <a:srgbClr val="FFFF00"/>
                </a:solidFill>
              </a:rPr>
              <a:t> повинен </a:t>
            </a:r>
            <a:r>
              <a:rPr lang="ru-RU" b="1" dirty="0" err="1">
                <a:solidFill>
                  <a:srgbClr val="FFFF00"/>
                </a:solidFill>
              </a:rPr>
              <a:t>забезпечувати</a:t>
            </a:r>
            <a:r>
              <a:rPr lang="ru-RU" b="1" dirty="0">
                <a:solidFill>
                  <a:srgbClr val="FFFF00"/>
                </a:solidFill>
              </a:rPr>
              <a:t> 30% </a:t>
            </a:r>
            <a:r>
              <a:rPr lang="ru-RU" b="1" dirty="0" err="1">
                <a:solidFill>
                  <a:srgbClr val="FFFF00"/>
                </a:solidFill>
              </a:rPr>
              <a:t>добової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енергетичної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цінності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раціону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обід</a:t>
            </a:r>
            <a:r>
              <a:rPr lang="ru-RU" b="1" dirty="0">
                <a:solidFill>
                  <a:srgbClr val="FFFF00"/>
                </a:solidFill>
              </a:rPr>
              <a:t> - 45%, вечеря - 25. При 4 - разовому </a:t>
            </a:r>
            <a:r>
              <a:rPr lang="ru-RU" b="1" dirty="0" err="1">
                <a:solidFill>
                  <a:srgbClr val="FFFF00"/>
                </a:solidFill>
              </a:rPr>
              <a:t>харчуванні</a:t>
            </a:r>
            <a:r>
              <a:rPr lang="ru-RU" b="1" dirty="0">
                <a:solidFill>
                  <a:srgbClr val="FFFF00"/>
                </a:solidFill>
              </a:rPr>
              <a:t> на перший </a:t>
            </a:r>
            <a:r>
              <a:rPr lang="ru-RU" b="1" dirty="0" err="1">
                <a:solidFill>
                  <a:srgbClr val="FFFF00"/>
                </a:solidFill>
              </a:rPr>
              <a:t>сніданок</a:t>
            </a:r>
            <a:r>
              <a:rPr lang="ru-RU" b="1" dirty="0">
                <a:solidFill>
                  <a:srgbClr val="FFFF00"/>
                </a:solidFill>
              </a:rPr>
              <a:t> повинно </a:t>
            </a:r>
            <a:r>
              <a:rPr lang="ru-RU" b="1" dirty="0" err="1">
                <a:solidFill>
                  <a:srgbClr val="FFFF00"/>
                </a:solidFill>
              </a:rPr>
              <a:t>припадати</a:t>
            </a:r>
            <a:r>
              <a:rPr lang="ru-RU" b="1" dirty="0">
                <a:solidFill>
                  <a:srgbClr val="FFFF00"/>
                </a:solidFill>
              </a:rPr>
              <a:t> 25%, на </a:t>
            </a:r>
            <a:r>
              <a:rPr lang="ru-RU" b="1" dirty="0" err="1">
                <a:solidFill>
                  <a:srgbClr val="FFFF00"/>
                </a:solidFill>
              </a:rPr>
              <a:t>другий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сніданок</a:t>
            </a:r>
            <a:r>
              <a:rPr lang="ru-RU" b="1" dirty="0">
                <a:solidFill>
                  <a:srgbClr val="FFFF00"/>
                </a:solidFill>
              </a:rPr>
              <a:t> - 15%, на </a:t>
            </a:r>
            <a:r>
              <a:rPr lang="ru-RU" b="1" dirty="0" err="1">
                <a:solidFill>
                  <a:srgbClr val="FFFF00"/>
                </a:solidFill>
              </a:rPr>
              <a:t>обід</a:t>
            </a:r>
            <a:r>
              <a:rPr lang="ru-RU" b="1" dirty="0">
                <a:solidFill>
                  <a:srgbClr val="FFFF00"/>
                </a:solidFill>
              </a:rPr>
              <a:t> - 35% і на вечерю - 25% </a:t>
            </a:r>
            <a:r>
              <a:rPr lang="ru-RU" b="1" dirty="0" err="1">
                <a:solidFill>
                  <a:srgbClr val="FFFF00"/>
                </a:solidFill>
              </a:rPr>
              <a:t>енергетичної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цінності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</a:p>
          <a:p>
            <a:pPr lvl="0"/>
            <a:r>
              <a:rPr lang="ru-RU" b="1" dirty="0">
                <a:solidFill>
                  <a:srgbClr val="FFFF00"/>
                </a:solidFill>
              </a:rPr>
              <a:t>Режим </a:t>
            </a:r>
            <a:r>
              <a:rPr lang="ru-RU" b="1" dirty="0" err="1">
                <a:solidFill>
                  <a:srgbClr val="FFFF00"/>
                </a:solidFill>
              </a:rPr>
              <a:t>харчування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може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змінюватися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відповідно</a:t>
            </a:r>
            <a:r>
              <a:rPr lang="ru-RU" b="1" dirty="0">
                <a:solidFill>
                  <a:srgbClr val="FFFF00"/>
                </a:solidFill>
              </a:rPr>
              <a:t> до </a:t>
            </a:r>
            <a:r>
              <a:rPr lang="ru-RU" b="1" dirty="0" err="1">
                <a:solidFill>
                  <a:srgbClr val="FFFF00"/>
                </a:solidFill>
              </a:rPr>
              <a:t>національних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традицій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smtClean="0">
                <a:solidFill>
                  <a:srgbClr val="FFFF00"/>
                </a:solidFill>
              </a:rPr>
              <a:t>характеру </a:t>
            </a:r>
            <a:r>
              <a:rPr lang="ru-RU" b="1" dirty="0" err="1">
                <a:solidFill>
                  <a:srgbClr val="FFFF00"/>
                </a:solidFill>
              </a:rPr>
              <a:t>трудової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діяльності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культури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звичок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в </a:t>
            </a:r>
            <a:r>
              <a:rPr lang="ru-RU" b="1" dirty="0" err="1">
                <a:solidFill>
                  <a:srgbClr val="FFFF00"/>
                </a:solidFill>
              </a:rPr>
              <a:t>харчуванні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клімату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uk-UA" b="1" dirty="0">
              <a:solidFill>
                <a:srgbClr val="FFFF00"/>
              </a:solidFill>
            </a:endParaRPr>
          </a:p>
          <a:p>
            <a:pPr lvl="0"/>
            <a:endParaRPr lang="ru-RU" b="1" dirty="0">
              <a:solidFill>
                <a:srgbClr val="FFFF00"/>
              </a:solidFill>
            </a:endParaRPr>
          </a:p>
          <a:p>
            <a:pPr lvl="0"/>
            <a:endParaRPr lang="ru-RU" b="1" dirty="0" smtClean="0">
              <a:solidFill>
                <a:srgbClr val="FFFF00"/>
              </a:solidFill>
            </a:endParaRPr>
          </a:p>
          <a:p>
            <a:pPr lvl="0"/>
            <a:endParaRPr lang="ru-RU" b="1" dirty="0">
              <a:solidFill>
                <a:srgbClr val="FFFF00"/>
              </a:solidFill>
            </a:endParaRPr>
          </a:p>
          <a:p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8226152"/>
          </a:xfrm>
        </p:spPr>
        <p:txBody>
          <a:bodyPr>
            <a:normAutofit/>
          </a:bodyPr>
          <a:lstStyle/>
          <a:p>
            <a:r>
              <a:rPr lang="ru-RU" b="1" dirty="0" err="1"/>
              <a:t>Раціональне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b="1" dirty="0"/>
              <a:t> повинно бути </a:t>
            </a:r>
            <a:r>
              <a:rPr lang="ru-RU" b="1" dirty="0" err="1"/>
              <a:t>бездоганним</a:t>
            </a:r>
            <a:r>
              <a:rPr lang="ru-RU" b="1" dirty="0"/>
              <a:t> в </a:t>
            </a:r>
            <a:r>
              <a:rPr lang="ru-RU" b="1" dirty="0" err="1"/>
              <a:t>санітарно-епідеміологічному</a:t>
            </a:r>
            <a:r>
              <a:rPr lang="ru-RU" b="1" dirty="0"/>
              <a:t> </a:t>
            </a:r>
            <a:r>
              <a:rPr lang="ru-RU" b="1" dirty="0" err="1"/>
              <a:t>відношенні</a:t>
            </a:r>
            <a:r>
              <a:rPr lang="ru-RU" b="1" dirty="0"/>
              <a:t>. </a:t>
            </a:r>
            <a:r>
              <a:rPr lang="ru-RU" b="1" dirty="0" err="1"/>
              <a:t>Продукти</a:t>
            </a:r>
            <a:r>
              <a:rPr lang="ru-RU" b="1" dirty="0"/>
              <a:t> не </a:t>
            </a:r>
            <a:r>
              <a:rPr lang="ru-RU" b="1" dirty="0" err="1"/>
              <a:t>повинні</a:t>
            </a:r>
            <a:r>
              <a:rPr lang="ru-RU" b="1" dirty="0"/>
              <a:t> </a:t>
            </a:r>
            <a:r>
              <a:rPr lang="ru-RU" b="1" dirty="0" err="1"/>
              <a:t>представляти</a:t>
            </a:r>
            <a:r>
              <a:rPr lang="ru-RU" b="1" dirty="0"/>
              <a:t> </a:t>
            </a:r>
            <a:r>
              <a:rPr lang="ru-RU" b="1" dirty="0" err="1"/>
              <a:t>небезпеку</a:t>
            </a:r>
            <a:r>
              <a:rPr lang="ru-RU" b="1" dirty="0"/>
              <a:t> для </a:t>
            </a:r>
            <a:r>
              <a:rPr lang="ru-RU" b="1" dirty="0" err="1"/>
              <a:t>здоров'я</a:t>
            </a:r>
            <a:r>
              <a:rPr lang="ru-RU" b="1" dirty="0"/>
              <a:t> </a:t>
            </a:r>
            <a:r>
              <a:rPr lang="ru-RU" b="1" dirty="0" err="1"/>
              <a:t>людини</a:t>
            </a:r>
            <a:r>
              <a:rPr lang="ru-RU" b="1" dirty="0"/>
              <a:t> через </a:t>
            </a:r>
            <a:r>
              <a:rPr lang="ru-RU" b="1" dirty="0" err="1"/>
              <a:t>наявність</a:t>
            </a:r>
            <a:r>
              <a:rPr lang="ru-RU" b="1" dirty="0"/>
              <a:t> </a:t>
            </a:r>
            <a:r>
              <a:rPr lang="ru-RU" b="1" dirty="0" err="1"/>
              <a:t>фізичних</a:t>
            </a:r>
            <a:r>
              <a:rPr lang="ru-RU" b="1" dirty="0"/>
              <a:t>, </a:t>
            </a:r>
            <a:r>
              <a:rPr lang="ru-RU" b="1" dirty="0" err="1"/>
              <a:t>хімічних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біологічних</a:t>
            </a:r>
            <a:r>
              <a:rPr lang="ru-RU" b="1" dirty="0"/>
              <a:t> </a:t>
            </a:r>
            <a:r>
              <a:rPr lang="ru-RU" b="1" dirty="0" err="1"/>
              <a:t>контамінатов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процесів</a:t>
            </a:r>
            <a:r>
              <a:rPr lang="ru-RU" b="1" dirty="0"/>
              <a:t> </a:t>
            </a:r>
            <a:r>
              <a:rPr lang="ru-RU" b="1" dirty="0" err="1"/>
              <a:t>псування</a:t>
            </a:r>
            <a:r>
              <a:rPr lang="ru-RU" b="1" dirty="0"/>
              <a:t> (</a:t>
            </a:r>
            <a:r>
              <a:rPr lang="ru-RU" b="1" dirty="0" err="1"/>
              <a:t>окислення</a:t>
            </a:r>
            <a:r>
              <a:rPr lang="ru-RU" b="1" dirty="0"/>
              <a:t>, </a:t>
            </a:r>
            <a:r>
              <a:rPr lang="ru-RU" b="1" dirty="0" err="1"/>
              <a:t>бродіння</a:t>
            </a:r>
            <a:r>
              <a:rPr lang="ru-RU" b="1" dirty="0"/>
              <a:t>, </a:t>
            </a:r>
            <a:r>
              <a:rPr lang="ru-RU" b="1" dirty="0" err="1" smtClean="0"/>
              <a:t>осалівання</a:t>
            </a:r>
            <a:r>
              <a:rPr lang="ru-RU" b="1" dirty="0" smtClean="0"/>
              <a:t>) </a:t>
            </a:r>
            <a:r>
              <a:rPr lang="ru-RU" b="1" dirty="0"/>
              <a:t>при неправильному </a:t>
            </a:r>
            <a:r>
              <a:rPr lang="ru-RU" b="1" dirty="0" err="1"/>
              <a:t>зберіганні</a:t>
            </a:r>
            <a:r>
              <a:rPr lang="ru-RU" b="1" dirty="0"/>
              <a:t> і </a:t>
            </a:r>
            <a:r>
              <a:rPr lang="ru-RU" b="1" dirty="0" err="1"/>
              <a:t>реалізації</a:t>
            </a:r>
            <a:r>
              <a:rPr lang="ru-RU" b="1" dirty="0"/>
              <a:t>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6632"/>
            <a:ext cx="8291264" cy="6741368"/>
          </a:xfrm>
        </p:spPr>
        <p:txBody>
          <a:bodyPr>
            <a:normAutofit lnSpcReduction="10000"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Організацію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раціонального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харчування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ускладнюють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економічні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чинники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складність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забезпечення</a:t>
            </a:r>
            <a:r>
              <a:rPr lang="ru-RU" b="1" dirty="0">
                <a:solidFill>
                  <a:srgbClr val="FFFF00"/>
                </a:solidFill>
              </a:rPr>
              <a:t> набором </a:t>
            </a:r>
            <a:r>
              <a:rPr lang="ru-RU" b="1" dirty="0" err="1">
                <a:solidFill>
                  <a:srgbClr val="FFFF00"/>
                </a:solidFill>
              </a:rPr>
              <a:t>продуктів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недостатня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первинна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профілактика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Різке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скорочення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енерговитрат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сучасної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людини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вимагає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зменшення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споживання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їжі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Однак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зниження</a:t>
            </a:r>
            <a:r>
              <a:rPr lang="ru-RU" b="1" dirty="0">
                <a:solidFill>
                  <a:srgbClr val="FFFF00"/>
                </a:solidFill>
              </a:rPr>
              <a:t> потреби в </a:t>
            </a:r>
            <a:r>
              <a:rPr lang="ru-RU" b="1" dirty="0" err="1">
                <a:solidFill>
                  <a:srgbClr val="FFFF00"/>
                </a:solidFill>
              </a:rPr>
              <a:t>енергії</a:t>
            </a:r>
            <a:r>
              <a:rPr lang="ru-RU" b="1" dirty="0">
                <a:solidFill>
                  <a:srgbClr val="FFFF00"/>
                </a:solidFill>
              </a:rPr>
              <a:t> не </a:t>
            </a:r>
            <a:r>
              <a:rPr lang="ru-RU" b="1" dirty="0" err="1">
                <a:solidFill>
                  <a:srgbClr val="FFFF00"/>
                </a:solidFill>
              </a:rPr>
              <a:t>супроводжується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аналогічним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зниженням</a:t>
            </a:r>
            <a:r>
              <a:rPr lang="ru-RU" b="1" dirty="0">
                <a:solidFill>
                  <a:srgbClr val="FFFF00"/>
                </a:solidFill>
              </a:rPr>
              <a:t> потреби в </a:t>
            </a:r>
            <a:r>
              <a:rPr lang="ru-RU" b="1" dirty="0" err="1">
                <a:solidFill>
                  <a:srgbClr val="FFFF00"/>
                </a:solidFill>
              </a:rPr>
              <a:t>інших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життєво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важливих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речовинах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зокрема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мікронутрієнтів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Оскільки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джерелами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енергії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біологічно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активних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залишаються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харчові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продукти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виникають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своєрідні</a:t>
            </a:r>
            <a:r>
              <a:rPr lang="ru-RU" b="1" dirty="0">
                <a:solidFill>
                  <a:srgbClr val="FFFF00"/>
                </a:solidFill>
              </a:rPr>
              <a:t> «</a:t>
            </a:r>
            <a:r>
              <a:rPr lang="ru-RU" b="1" dirty="0" err="1">
                <a:solidFill>
                  <a:srgbClr val="FFFF00"/>
                </a:solidFill>
              </a:rPr>
              <a:t>ножиці</a:t>
            </a:r>
            <a:r>
              <a:rPr lang="ru-RU" b="1" dirty="0">
                <a:solidFill>
                  <a:srgbClr val="FFFF00"/>
                </a:solidFill>
              </a:rPr>
              <a:t>»: </a:t>
            </a:r>
            <a:r>
              <a:rPr lang="ru-RU" b="1" dirty="0" err="1">
                <a:solidFill>
                  <a:srgbClr val="FFFF00"/>
                </a:solidFill>
              </a:rPr>
              <a:t>адекватний</a:t>
            </a:r>
            <a:r>
              <a:rPr lang="ru-RU" b="1" dirty="0">
                <a:solidFill>
                  <a:srgbClr val="FFFF00"/>
                </a:solidFill>
              </a:rPr>
              <a:t> за </a:t>
            </a:r>
            <a:r>
              <a:rPr lang="ru-RU" b="1" dirty="0" err="1">
                <a:solidFill>
                  <a:srgbClr val="FFFF00"/>
                </a:solidFill>
              </a:rPr>
              <a:t>енергетичною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цінністю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раціон</a:t>
            </a:r>
            <a:r>
              <a:rPr lang="ru-RU" b="1" dirty="0">
                <a:solidFill>
                  <a:srgbClr val="FFFF00"/>
                </a:solidFill>
              </a:rPr>
              <a:t> не </a:t>
            </a:r>
            <a:r>
              <a:rPr lang="ru-RU" b="1" dirty="0" err="1">
                <a:solidFill>
                  <a:srgbClr val="FFFF00"/>
                </a:solidFill>
              </a:rPr>
              <a:t>забезпечує</a:t>
            </a:r>
            <a:r>
              <a:rPr lang="ru-RU" b="1" dirty="0">
                <a:solidFill>
                  <a:srgbClr val="FFFF00"/>
                </a:solidFill>
              </a:rPr>
              <a:t> потреб в </a:t>
            </a:r>
            <a:r>
              <a:rPr lang="ru-RU" b="1" dirty="0" err="1" smtClean="0">
                <a:solidFill>
                  <a:srgbClr val="FFFF00"/>
                </a:solidFill>
              </a:rPr>
              <a:t>мікронутрієнтах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(</a:t>
            </a:r>
            <a:r>
              <a:rPr lang="ru-RU" b="1" dirty="0" err="1">
                <a:solidFill>
                  <a:srgbClr val="FFFF00"/>
                </a:solidFill>
              </a:rPr>
              <a:t>вітаміни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мікроелементи</a:t>
            </a:r>
            <a:r>
              <a:rPr lang="ru-RU" b="1" dirty="0">
                <a:solidFill>
                  <a:srgbClr val="FFFF00"/>
                </a:solidFill>
              </a:rPr>
              <a:t>).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FFC000"/>
                </a:solidFill>
              </a:rPr>
              <a:t>ГІГІЄНІЧНІ АСПЕКТИ ПРОФІЛАКТИКИ </a:t>
            </a:r>
            <a:r>
              <a:rPr lang="ru-RU" sz="2800" dirty="0" smtClean="0">
                <a:solidFill>
                  <a:srgbClr val="FFC000"/>
                </a:solidFill>
              </a:rPr>
              <a:t>АЛ</a:t>
            </a:r>
            <a:r>
              <a:rPr lang="uk-UA" sz="2800" dirty="0" smtClean="0">
                <a:solidFill>
                  <a:srgbClr val="FFC000"/>
                </a:solidFill>
              </a:rPr>
              <a:t>ІМЕНТАРНИХ</a:t>
            </a:r>
            <a:r>
              <a:rPr lang="ru-RU" sz="2800" dirty="0" smtClean="0">
                <a:solidFill>
                  <a:srgbClr val="FFC000"/>
                </a:solidFill>
              </a:rPr>
              <a:t> </a:t>
            </a:r>
            <a:r>
              <a:rPr lang="ru-RU" sz="2800" dirty="0">
                <a:solidFill>
                  <a:srgbClr val="FFC000"/>
                </a:solidFill>
              </a:rPr>
              <a:t>ЗАХВОРЮВАНЬ І ОТРУЄНЬ</a:t>
            </a:r>
            <a:r>
              <a:rPr lang="ru-RU" sz="2800" dirty="0" smtClean="0">
                <a:solidFill>
                  <a:srgbClr val="FFC000"/>
                </a:solidFill>
              </a:rPr>
              <a:t/>
            </a:r>
            <a:br>
              <a:rPr lang="ru-RU" sz="2800" dirty="0" smtClean="0">
                <a:solidFill>
                  <a:srgbClr val="FFC000"/>
                </a:solidFill>
              </a:rPr>
            </a:b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отруєнь</a:t>
            </a:r>
            <a:r>
              <a:rPr lang="ru-RU" dirty="0"/>
              <a:t> </a:t>
            </a:r>
            <a:r>
              <a:rPr lang="ru-RU" dirty="0" err="1"/>
              <a:t>відносять</a:t>
            </a:r>
            <a:r>
              <a:rPr lang="ru-RU" dirty="0"/>
              <a:t> </a:t>
            </a:r>
            <a:r>
              <a:rPr lang="ru-RU" dirty="0" err="1"/>
              <a:t>гострі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хронічно</a:t>
            </a:r>
            <a:r>
              <a:rPr lang="ru-RU" dirty="0"/>
              <a:t> </a:t>
            </a:r>
            <a:r>
              <a:rPr lang="ru-RU" dirty="0" err="1" smtClean="0"/>
              <a:t>протікаючі</a:t>
            </a:r>
            <a:r>
              <a:rPr lang="ru-RU" dirty="0" smtClean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викликані</a:t>
            </a:r>
            <a:r>
              <a:rPr lang="ru-RU" dirty="0"/>
              <a:t> </a:t>
            </a:r>
            <a:r>
              <a:rPr lang="ru-RU" dirty="0" err="1"/>
              <a:t>вживанням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масивно</a:t>
            </a:r>
            <a:r>
              <a:rPr lang="ru-RU" dirty="0"/>
              <a:t> </a:t>
            </a:r>
            <a:r>
              <a:rPr lang="ru-RU" dirty="0" err="1" smtClean="0"/>
              <a:t>всіяної</a:t>
            </a:r>
            <a:r>
              <a:rPr lang="ru-RU" dirty="0" smtClean="0"/>
              <a:t> </a:t>
            </a:r>
            <a:r>
              <a:rPr lang="ru-RU" dirty="0" err="1"/>
              <a:t>деякими</a:t>
            </a:r>
            <a:r>
              <a:rPr lang="ru-RU" dirty="0"/>
              <a:t> видами </a:t>
            </a:r>
            <a:r>
              <a:rPr lang="ru-RU" dirty="0" err="1"/>
              <a:t>мікроорганізмів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токсичні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мікробного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немікробного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>
                <a:solidFill>
                  <a:srgbClr val="FFC000"/>
                </a:solidFill>
              </a:rPr>
              <a:t>Класифікація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харчових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отруєнь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немікробної</a:t>
            </a:r>
            <a:r>
              <a:rPr lang="ru-RU" dirty="0" smtClean="0"/>
              <a:t> </a:t>
            </a:r>
            <a:r>
              <a:rPr lang="ru-RU" dirty="0" err="1"/>
              <a:t>етіології</a:t>
            </a:r>
            <a:endParaRPr lang="ru-RU" dirty="0"/>
          </a:p>
          <a:p>
            <a:r>
              <a:rPr lang="ru-RU" dirty="0" err="1"/>
              <a:t>Викликаються</a:t>
            </a:r>
            <a:r>
              <a:rPr lang="ru-RU" dirty="0"/>
              <a:t> </a:t>
            </a:r>
            <a:r>
              <a:rPr lang="ru-RU" dirty="0" err="1"/>
              <a:t>токсичними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endParaRPr lang="ru-RU" dirty="0"/>
          </a:p>
          <a:p>
            <a:r>
              <a:rPr lang="ru-RU" dirty="0"/>
              <a:t>1. </a:t>
            </a:r>
            <a:r>
              <a:rPr lang="ru-RU" dirty="0" err="1"/>
              <a:t>Отруєння</a:t>
            </a:r>
            <a:r>
              <a:rPr lang="ru-RU" dirty="0"/>
              <a:t> </a:t>
            </a:r>
            <a:r>
              <a:rPr lang="ru-RU" dirty="0" err="1"/>
              <a:t>отруйними</a:t>
            </a:r>
            <a:r>
              <a:rPr lang="ru-RU" dirty="0"/>
              <a:t> продуктами:</a:t>
            </a:r>
          </a:p>
          <a:p>
            <a:r>
              <a:rPr lang="ru-RU" dirty="0"/>
              <a:t>а) </a:t>
            </a:r>
            <a:r>
              <a:rPr lang="ru-RU" dirty="0" err="1"/>
              <a:t>отруйні</a:t>
            </a:r>
            <a:r>
              <a:rPr lang="ru-RU" dirty="0"/>
              <a:t> </a:t>
            </a:r>
            <a:r>
              <a:rPr lang="ru-RU" dirty="0" err="1"/>
              <a:t>гриби</a:t>
            </a:r>
            <a:r>
              <a:rPr lang="ru-RU" dirty="0"/>
              <a:t> (</a:t>
            </a:r>
            <a:r>
              <a:rPr lang="ru-RU" dirty="0" err="1"/>
              <a:t>бліда</a:t>
            </a:r>
            <a:r>
              <a:rPr lang="ru-RU" dirty="0"/>
              <a:t> поганка)</a:t>
            </a:r>
          </a:p>
          <a:p>
            <a:r>
              <a:rPr lang="ru-RU" dirty="0"/>
              <a:t>б) </a:t>
            </a:r>
            <a:r>
              <a:rPr lang="ru-RU" dirty="0" err="1"/>
              <a:t>отруйні</a:t>
            </a:r>
            <a:r>
              <a:rPr lang="ru-RU" dirty="0"/>
              <a:t> </a:t>
            </a:r>
            <a:r>
              <a:rPr lang="ru-RU" dirty="0" err="1"/>
              <a:t>дикорослі</a:t>
            </a:r>
            <a:r>
              <a:rPr lang="ru-RU" dirty="0"/>
              <a:t> </a:t>
            </a:r>
            <a:r>
              <a:rPr lang="ru-RU" dirty="0" err="1"/>
              <a:t>рослини</a:t>
            </a:r>
            <a:r>
              <a:rPr lang="ru-RU" dirty="0"/>
              <a:t> (</a:t>
            </a:r>
            <a:r>
              <a:rPr lang="ru-RU" dirty="0" err="1"/>
              <a:t>віх</a:t>
            </a:r>
            <a:r>
              <a:rPr lang="ru-RU" dirty="0"/>
              <a:t> </a:t>
            </a:r>
            <a:r>
              <a:rPr lang="ru-RU" dirty="0" err="1"/>
              <a:t>отруйний</a:t>
            </a:r>
            <a:r>
              <a:rPr lang="ru-RU" dirty="0"/>
              <a:t>, </a:t>
            </a:r>
            <a:r>
              <a:rPr lang="ru-RU" dirty="0" err="1"/>
              <a:t>блекота</a:t>
            </a:r>
            <a:r>
              <a:rPr lang="ru-RU" dirty="0"/>
              <a:t> </a:t>
            </a:r>
            <a:r>
              <a:rPr lang="ru-RU" dirty="0" err="1"/>
              <a:t>чорна</a:t>
            </a:r>
            <a:r>
              <a:rPr lang="ru-RU" dirty="0"/>
              <a:t>)</a:t>
            </a:r>
          </a:p>
          <a:p>
            <a:r>
              <a:rPr lang="ru-RU" dirty="0"/>
              <a:t>в) </a:t>
            </a:r>
            <a:r>
              <a:rPr lang="ru-RU" dirty="0" err="1"/>
              <a:t>отруйні</a:t>
            </a:r>
            <a:r>
              <a:rPr lang="ru-RU" dirty="0"/>
              <a:t> </a:t>
            </a:r>
            <a:r>
              <a:rPr lang="ru-RU" dirty="0" err="1"/>
              <a:t>риби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моря</a:t>
            </a:r>
          </a:p>
          <a:p>
            <a:r>
              <a:rPr lang="ru-RU" dirty="0"/>
              <a:t>      2. </a:t>
            </a:r>
            <a:r>
              <a:rPr lang="ru-RU" dirty="0" err="1"/>
              <a:t>Отруєння</a:t>
            </a:r>
            <a:r>
              <a:rPr lang="ru-RU" dirty="0"/>
              <a:t> продуктами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частково</a:t>
            </a:r>
            <a:r>
              <a:rPr lang="ru-RU" dirty="0"/>
              <a:t> </a:t>
            </a:r>
            <a:r>
              <a:rPr lang="ru-RU" dirty="0" err="1"/>
              <a:t>отруйними</a:t>
            </a:r>
            <a:endParaRPr lang="ru-RU" dirty="0"/>
          </a:p>
          <a:p>
            <a:r>
              <a:rPr lang="ru-RU" dirty="0"/>
              <a:t>3. </a:t>
            </a:r>
            <a:r>
              <a:rPr lang="ru-RU" dirty="0" err="1"/>
              <a:t>Отруєння</a:t>
            </a:r>
            <a:r>
              <a:rPr lang="ru-RU" dirty="0"/>
              <a:t> </a:t>
            </a:r>
            <a:r>
              <a:rPr lang="ru-RU" dirty="0" err="1"/>
              <a:t>домішками</a:t>
            </a:r>
            <a:r>
              <a:rPr lang="ru-RU" dirty="0"/>
              <a:t> </a:t>
            </a:r>
            <a:r>
              <a:rPr lang="ru-RU" dirty="0" err="1"/>
              <a:t>отруйних</a:t>
            </a:r>
            <a:r>
              <a:rPr lang="ru-RU" dirty="0"/>
              <a:t> </a:t>
            </a:r>
            <a:r>
              <a:rPr lang="ru-RU" dirty="0" err="1"/>
              <a:t>бур'янів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dirty="0" err="1"/>
              <a:t>Отруєння</a:t>
            </a:r>
            <a:r>
              <a:rPr lang="ru-RU" dirty="0"/>
              <a:t> </a:t>
            </a:r>
            <a:r>
              <a:rPr lang="ru-RU" dirty="0" err="1"/>
              <a:t>домішками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до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6632"/>
            <a:ext cx="8363272" cy="6455640"/>
          </a:xfrm>
        </p:spPr>
        <p:txBody>
          <a:bodyPr>
            <a:normAutofit/>
          </a:bodyPr>
          <a:lstStyle/>
          <a:p>
            <a:r>
              <a:rPr lang="ru-RU" dirty="0" err="1"/>
              <a:t>мікробної</a:t>
            </a:r>
            <a:r>
              <a:rPr lang="ru-RU" dirty="0"/>
              <a:t> </a:t>
            </a:r>
            <a:r>
              <a:rPr lang="ru-RU" dirty="0" err="1"/>
              <a:t>етіології</a:t>
            </a:r>
            <a:endParaRPr lang="ru-RU" dirty="0"/>
          </a:p>
          <a:p>
            <a:r>
              <a:rPr lang="ru-RU" dirty="0"/>
              <a:t>1. </a:t>
            </a:r>
            <a:r>
              <a:rPr lang="ru-RU" dirty="0" err="1" smtClean="0"/>
              <a:t>Токсикоінфекції</a:t>
            </a:r>
            <a:r>
              <a:rPr lang="ru-RU" dirty="0" smtClean="0"/>
              <a:t>. </a:t>
            </a:r>
            <a:r>
              <a:rPr lang="ru-RU" dirty="0" err="1"/>
              <a:t>Викликаються</a:t>
            </a:r>
            <a:r>
              <a:rPr lang="ru-RU" dirty="0"/>
              <a:t> </a:t>
            </a:r>
            <a:r>
              <a:rPr lang="ru-RU" dirty="0" err="1"/>
              <a:t>їжею</a:t>
            </a:r>
            <a:r>
              <a:rPr lang="ru-RU" dirty="0"/>
              <a:t> </a:t>
            </a:r>
            <a:r>
              <a:rPr lang="ru-RU" dirty="0" err="1"/>
              <a:t>рясно</a:t>
            </a:r>
            <a:r>
              <a:rPr lang="ru-RU" dirty="0"/>
              <a:t> </a:t>
            </a:r>
            <a:r>
              <a:rPr lang="ru-RU" dirty="0" err="1" smtClean="0"/>
              <a:t>всіяною</a:t>
            </a:r>
            <a:r>
              <a:rPr lang="ru-RU" dirty="0" smtClean="0"/>
              <a:t> </a:t>
            </a:r>
            <a:r>
              <a:rPr lang="ru-RU" dirty="0" err="1"/>
              <a:t>живими</a:t>
            </a:r>
            <a:r>
              <a:rPr lang="ru-RU" dirty="0"/>
              <a:t> </a:t>
            </a:r>
            <a:r>
              <a:rPr lang="ru-RU" dirty="0" err="1"/>
              <a:t>мікроорганізмами</a:t>
            </a:r>
            <a:r>
              <a:rPr lang="ru-RU" dirty="0"/>
              <a:t> (</a:t>
            </a:r>
            <a:r>
              <a:rPr lang="ru-RU" dirty="0" err="1"/>
              <a:t>токсини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прискорюють</a:t>
            </a:r>
            <a:r>
              <a:rPr lang="ru-RU" dirty="0"/>
              <a:t> і </a:t>
            </a:r>
            <a:r>
              <a:rPr lang="ru-RU" dirty="0" err="1"/>
              <a:t>підсилюють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)</a:t>
            </a:r>
          </a:p>
          <a:p>
            <a:r>
              <a:rPr lang="ru-RU" dirty="0"/>
              <a:t>А) </a:t>
            </a:r>
            <a:r>
              <a:rPr lang="ru-RU" dirty="0" err="1"/>
              <a:t>сальмонели</a:t>
            </a:r>
            <a:r>
              <a:rPr lang="ru-RU" dirty="0"/>
              <a:t>.</a:t>
            </a:r>
          </a:p>
          <a:p>
            <a:r>
              <a:rPr lang="ru-RU" dirty="0"/>
              <a:t>Б) </a:t>
            </a:r>
            <a:r>
              <a:rPr lang="ru-RU" dirty="0" err="1"/>
              <a:t>Потенційно</a:t>
            </a:r>
            <a:r>
              <a:rPr lang="ru-RU" dirty="0"/>
              <a:t> </a:t>
            </a:r>
            <a:r>
              <a:rPr lang="ru-RU" dirty="0" err="1"/>
              <a:t>патогенними</a:t>
            </a:r>
            <a:r>
              <a:rPr lang="ru-RU" dirty="0"/>
              <a:t>.</a:t>
            </a:r>
          </a:p>
          <a:p>
            <a:r>
              <a:rPr lang="ru-RU" dirty="0"/>
              <a:t>В) </a:t>
            </a:r>
            <a:r>
              <a:rPr lang="ru-RU" dirty="0" err="1"/>
              <a:t>Маловивченими</a:t>
            </a:r>
            <a:r>
              <a:rPr lang="ru-RU" dirty="0"/>
              <a:t> </a:t>
            </a:r>
            <a:r>
              <a:rPr lang="ru-RU" dirty="0" err="1"/>
              <a:t>бактеріями</a:t>
            </a:r>
            <a:endParaRPr lang="ru-RU" dirty="0"/>
          </a:p>
          <a:p>
            <a:r>
              <a:rPr lang="ru-RU" dirty="0"/>
              <a:t>2. </a:t>
            </a:r>
            <a:r>
              <a:rPr lang="ru-RU" dirty="0" err="1"/>
              <a:t>Бактеріальні</a:t>
            </a:r>
            <a:r>
              <a:rPr lang="ru-RU" dirty="0"/>
              <a:t> </a:t>
            </a:r>
            <a:r>
              <a:rPr lang="ru-RU" dirty="0" err="1"/>
              <a:t>токсикози</a:t>
            </a:r>
            <a:r>
              <a:rPr lang="ru-RU" dirty="0"/>
              <a:t>. </a:t>
            </a:r>
            <a:r>
              <a:rPr lang="ru-RU" dirty="0" err="1"/>
              <a:t>Викликаються</a:t>
            </a:r>
            <a:r>
              <a:rPr lang="ru-RU" dirty="0"/>
              <a:t> </a:t>
            </a:r>
            <a:r>
              <a:rPr lang="ru-RU" dirty="0" err="1"/>
              <a:t>їжею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токсини</a:t>
            </a:r>
            <a:r>
              <a:rPr lang="ru-RU" dirty="0"/>
              <a:t>:</a:t>
            </a:r>
          </a:p>
          <a:p>
            <a:r>
              <a:rPr lang="ru-RU" dirty="0"/>
              <a:t>а) </a:t>
            </a:r>
            <a:r>
              <a:rPr lang="ru-RU" dirty="0" err="1"/>
              <a:t>ентеротоксигенних</a:t>
            </a:r>
            <a:r>
              <a:rPr lang="ru-RU" dirty="0"/>
              <a:t> </a:t>
            </a:r>
            <a:r>
              <a:rPr lang="ru-RU" dirty="0" err="1"/>
              <a:t>штамів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Мікротоксикози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Викликаються</a:t>
            </a:r>
            <a:r>
              <a:rPr lang="ru-RU" dirty="0"/>
              <a:t> </a:t>
            </a:r>
            <a:r>
              <a:rPr lang="ru-RU" dirty="0" err="1"/>
              <a:t>їжею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токсини</a:t>
            </a:r>
            <a:r>
              <a:rPr lang="ru-RU" dirty="0"/>
              <a:t> </a:t>
            </a:r>
            <a:r>
              <a:rPr lang="ru-RU" dirty="0" err="1"/>
              <a:t>мікроскопічних</a:t>
            </a:r>
            <a:r>
              <a:rPr lang="ru-RU" dirty="0"/>
              <a:t> </a:t>
            </a:r>
            <a:r>
              <a:rPr lang="ru-RU" dirty="0" err="1"/>
              <a:t>грибів</a:t>
            </a:r>
            <a:endParaRPr lang="ru-RU" dirty="0"/>
          </a:p>
          <a:p>
            <a:r>
              <a:rPr lang="ru-RU" dirty="0"/>
              <a:t>А) </a:t>
            </a:r>
            <a:r>
              <a:rPr lang="en-US" dirty="0" err="1"/>
              <a:t>Claviceps</a:t>
            </a:r>
            <a:r>
              <a:rPr lang="en-US" dirty="0"/>
              <a:t> </a:t>
            </a:r>
            <a:r>
              <a:rPr lang="en-US" dirty="0" err="1"/>
              <a:t>purpurea</a:t>
            </a:r>
            <a:r>
              <a:rPr lang="en-US" dirty="0"/>
              <a:t> (</a:t>
            </a:r>
            <a:r>
              <a:rPr lang="ru-RU" dirty="0" err="1"/>
              <a:t>Ерготизм</a:t>
            </a:r>
            <a:r>
              <a:rPr lang="ru-RU" dirty="0"/>
              <a:t>)</a:t>
            </a:r>
          </a:p>
          <a:p>
            <a:r>
              <a:rPr lang="ru-RU" dirty="0"/>
              <a:t>Б) роду </a:t>
            </a:r>
            <a:r>
              <a:rPr lang="en-US" dirty="0" err="1"/>
              <a:t>Fusarium</a:t>
            </a:r>
            <a:r>
              <a:rPr lang="en-US" dirty="0"/>
              <a:t> (</a:t>
            </a:r>
            <a:r>
              <a:rPr lang="ru-RU" dirty="0" err="1"/>
              <a:t>аліментарно</a:t>
            </a:r>
            <a:r>
              <a:rPr lang="ru-RU" dirty="0"/>
              <a:t>-токсична </a:t>
            </a:r>
            <a:r>
              <a:rPr lang="ru-RU" dirty="0" err="1"/>
              <a:t>алейкія</a:t>
            </a:r>
            <a:r>
              <a:rPr lang="ru-RU" dirty="0"/>
              <a:t>, «</a:t>
            </a:r>
            <a:r>
              <a:rPr lang="ru-RU" dirty="0" err="1"/>
              <a:t>п'яний</a:t>
            </a:r>
            <a:r>
              <a:rPr lang="ru-RU" dirty="0"/>
              <a:t>» </a:t>
            </a:r>
            <a:r>
              <a:rPr lang="ru-RU" dirty="0" err="1"/>
              <a:t>хліб</a:t>
            </a:r>
            <a:r>
              <a:rPr lang="ru-RU" dirty="0"/>
              <a:t>):</a:t>
            </a:r>
          </a:p>
          <a:p>
            <a:r>
              <a:rPr lang="ru-RU" dirty="0"/>
              <a:t>В) роду </a:t>
            </a:r>
            <a:r>
              <a:rPr lang="en-US" dirty="0" err="1"/>
              <a:t>Aspergillus</a:t>
            </a:r>
            <a:r>
              <a:rPr lang="en-US" dirty="0"/>
              <a:t> (</a:t>
            </a:r>
            <a:r>
              <a:rPr lang="ru-RU" dirty="0" err="1"/>
              <a:t>афлатоксини</a:t>
            </a:r>
            <a:r>
              <a:rPr lang="ru-RU" dirty="0"/>
              <a:t>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err="1" smtClean="0">
                <a:solidFill>
                  <a:srgbClr val="FFC000"/>
                </a:solidFill>
              </a:rPr>
              <a:t>Алиментарные</a:t>
            </a:r>
            <a:r>
              <a:rPr lang="uk-UA" dirty="0" smtClean="0">
                <a:solidFill>
                  <a:srgbClr val="FFC000"/>
                </a:solidFill>
              </a:rPr>
              <a:t> </a:t>
            </a:r>
            <a:r>
              <a:rPr lang="uk-UA" dirty="0" err="1" smtClean="0">
                <a:solidFill>
                  <a:srgbClr val="FFC000"/>
                </a:solidFill>
              </a:rPr>
              <a:t>заболевания</a:t>
            </a:r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0064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b="1" dirty="0" smtClean="0">
              <a:solidFill>
                <a:srgbClr val="FFFF00"/>
              </a:solidFill>
            </a:endParaRPr>
          </a:p>
          <a:p>
            <a:r>
              <a:rPr lang="uk-UA" b="1" dirty="0" err="1" smtClean="0">
                <a:solidFill>
                  <a:srgbClr val="FFFF00"/>
                </a:solidFill>
              </a:rPr>
              <a:t>Алиментарные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заболевания</a:t>
            </a:r>
            <a:r>
              <a:rPr lang="uk-UA" b="1" dirty="0" smtClean="0">
                <a:solidFill>
                  <a:srgbClr val="FFFF00"/>
                </a:solidFill>
              </a:rPr>
              <a:t> (</a:t>
            </a:r>
            <a:r>
              <a:rPr lang="uk-UA" b="1" dirty="0" err="1" smtClean="0">
                <a:solidFill>
                  <a:srgbClr val="FFFF00"/>
                </a:solidFill>
              </a:rPr>
              <a:t>латынь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alimentarius</a:t>
            </a:r>
            <a:r>
              <a:rPr lang="uk-UA" b="1" dirty="0" smtClean="0">
                <a:solidFill>
                  <a:srgbClr val="FFFF00"/>
                </a:solidFill>
              </a:rPr>
              <a:t> — </a:t>
            </a:r>
            <a:r>
              <a:rPr lang="uk-UA" b="1" dirty="0" err="1" smtClean="0">
                <a:solidFill>
                  <a:srgbClr val="FFFF00"/>
                </a:solidFill>
              </a:rPr>
              <a:t>связанный</a:t>
            </a:r>
            <a:r>
              <a:rPr lang="uk-UA" b="1" dirty="0" smtClean="0">
                <a:solidFill>
                  <a:srgbClr val="FFFF00"/>
                </a:solidFill>
              </a:rPr>
              <a:t> с </a:t>
            </a:r>
            <a:r>
              <a:rPr lang="uk-UA" b="1" dirty="0" err="1" smtClean="0">
                <a:solidFill>
                  <a:srgbClr val="FFFF00"/>
                </a:solidFill>
              </a:rPr>
              <a:t>питанием</a:t>
            </a:r>
            <a:r>
              <a:rPr lang="uk-UA" b="1" dirty="0" smtClean="0">
                <a:solidFill>
                  <a:srgbClr val="FFFF00"/>
                </a:solidFill>
              </a:rPr>
              <a:t>) — </a:t>
            </a:r>
            <a:r>
              <a:rPr lang="uk-UA" b="1" dirty="0" err="1" smtClean="0">
                <a:solidFill>
                  <a:srgbClr val="FFFF00"/>
                </a:solidFill>
              </a:rPr>
              <a:t>связаны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как</a:t>
            </a:r>
            <a:r>
              <a:rPr lang="uk-UA" b="1" dirty="0" smtClean="0">
                <a:solidFill>
                  <a:srgbClr val="FFFF00"/>
                </a:solidFill>
              </a:rPr>
              <a:t> с </a:t>
            </a:r>
            <a:r>
              <a:rPr lang="uk-UA" b="1" dirty="0" err="1" smtClean="0">
                <a:solidFill>
                  <a:srgbClr val="FFFF00"/>
                </a:solidFill>
              </a:rPr>
              <a:t>дефицитом</a:t>
            </a:r>
            <a:r>
              <a:rPr lang="uk-UA" b="1" dirty="0" smtClean="0">
                <a:solidFill>
                  <a:srgbClr val="FFFF00"/>
                </a:solidFill>
              </a:rPr>
              <a:t>, так и с </a:t>
            </a:r>
            <a:r>
              <a:rPr lang="uk-UA" b="1" dirty="0" err="1" smtClean="0">
                <a:solidFill>
                  <a:srgbClr val="FFFF00"/>
                </a:solidFill>
              </a:rPr>
              <a:t>избытком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пищевых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веществ</a:t>
            </a:r>
            <a:r>
              <a:rPr lang="uk-UA" b="1" dirty="0" smtClean="0">
                <a:solidFill>
                  <a:srgbClr val="FFFF00"/>
                </a:solidFill>
              </a:rPr>
              <a:t> в </a:t>
            </a:r>
            <a:r>
              <a:rPr lang="uk-UA" b="1" dirty="0" err="1" smtClean="0">
                <a:solidFill>
                  <a:srgbClr val="FFFF00"/>
                </a:solidFill>
              </a:rPr>
              <a:t>рационах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питания</a:t>
            </a:r>
            <a:r>
              <a:rPr lang="uk-UA" b="1" dirty="0" smtClean="0">
                <a:solidFill>
                  <a:srgbClr val="FFFF00"/>
                </a:solidFill>
              </a:rPr>
              <a:t>. </a:t>
            </a:r>
            <a:r>
              <a:rPr lang="uk-UA" b="1" dirty="0" err="1" smtClean="0">
                <a:solidFill>
                  <a:srgbClr val="FFFF00"/>
                </a:solidFill>
              </a:rPr>
              <a:t>Длительное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нарушение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принципов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рационального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питания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неизбежно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приводит</a:t>
            </a:r>
            <a:r>
              <a:rPr lang="uk-UA" b="1" dirty="0" smtClean="0">
                <a:solidFill>
                  <a:srgbClr val="FFFF00"/>
                </a:solidFill>
              </a:rPr>
              <a:t> к </a:t>
            </a:r>
            <a:r>
              <a:rPr lang="uk-UA" b="1" dirty="0" err="1" smtClean="0">
                <a:solidFill>
                  <a:srgbClr val="FFFF00"/>
                </a:solidFill>
              </a:rPr>
              <a:t>расстройствам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здоровья</a:t>
            </a:r>
            <a:r>
              <a:rPr lang="uk-UA" b="1" dirty="0" smtClean="0">
                <a:solidFill>
                  <a:srgbClr val="FFFF00"/>
                </a:solidFill>
              </a:rPr>
              <a:t>; </a:t>
            </a:r>
            <a:r>
              <a:rPr lang="uk-UA" b="1" dirty="0" err="1" smtClean="0">
                <a:solidFill>
                  <a:srgbClr val="FFFF00"/>
                </a:solidFill>
              </a:rPr>
              <a:t>тяжесть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возникающих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симптомов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болезни</a:t>
            </a:r>
            <a:r>
              <a:rPr lang="uk-UA" b="1" dirty="0" smtClean="0">
                <a:solidFill>
                  <a:srgbClr val="FFFF00"/>
                </a:solidFill>
              </a:rPr>
              <a:t>, </a:t>
            </a:r>
            <a:r>
              <a:rPr lang="uk-UA" b="1" dirty="0" err="1" smtClean="0">
                <a:solidFill>
                  <a:srgbClr val="FFFF00"/>
                </a:solidFill>
              </a:rPr>
              <a:t>как</a:t>
            </a:r>
            <a:r>
              <a:rPr lang="uk-UA" b="1" dirty="0" smtClean="0">
                <a:solidFill>
                  <a:srgbClr val="FFFF00"/>
                </a:solidFill>
              </a:rPr>
              <a:t> правило, </a:t>
            </a:r>
            <a:r>
              <a:rPr lang="uk-UA" b="1" dirty="0" err="1" smtClean="0">
                <a:solidFill>
                  <a:srgbClr val="FFFF00"/>
                </a:solidFill>
              </a:rPr>
              <a:t>зависит</a:t>
            </a:r>
            <a:r>
              <a:rPr lang="uk-UA" b="1" dirty="0" smtClean="0">
                <a:solidFill>
                  <a:srgbClr val="FFFF00"/>
                </a:solidFill>
              </a:rPr>
              <a:t> от </a:t>
            </a:r>
            <a:r>
              <a:rPr lang="uk-UA" b="1" dirty="0" err="1" smtClean="0">
                <a:solidFill>
                  <a:srgbClr val="FFFF00"/>
                </a:solidFill>
              </a:rPr>
              <a:t>длительности</a:t>
            </a:r>
            <a:r>
              <a:rPr lang="uk-UA" b="1" dirty="0" smtClean="0">
                <a:solidFill>
                  <a:srgbClr val="FFFF00"/>
                </a:solidFill>
              </a:rPr>
              <a:t> и </a:t>
            </a:r>
            <a:r>
              <a:rPr lang="uk-UA" b="1" dirty="0" err="1" smtClean="0">
                <a:solidFill>
                  <a:srgbClr val="FFFF00"/>
                </a:solidFill>
              </a:rPr>
              <a:t>степени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этих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нарушений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err="1" smtClean="0">
                <a:solidFill>
                  <a:srgbClr val="FFC000"/>
                </a:solidFill>
              </a:rPr>
              <a:t>Классификация</a:t>
            </a:r>
            <a:r>
              <a:rPr lang="uk-UA" dirty="0" smtClean="0">
                <a:solidFill>
                  <a:srgbClr val="FFC000"/>
                </a:solidFill>
              </a:rPr>
              <a:t> </a:t>
            </a:r>
            <a:r>
              <a:rPr lang="uk-UA" dirty="0" err="1" smtClean="0">
                <a:solidFill>
                  <a:srgbClr val="FFC000"/>
                </a:solidFill>
              </a:rPr>
              <a:t>алиментарных</a:t>
            </a:r>
            <a:r>
              <a:rPr lang="uk-UA" dirty="0" smtClean="0">
                <a:solidFill>
                  <a:srgbClr val="FFC000"/>
                </a:solidFill>
              </a:rPr>
              <a:t> </a:t>
            </a:r>
            <a:r>
              <a:rPr lang="uk-UA" dirty="0" err="1" smtClean="0">
                <a:solidFill>
                  <a:srgbClr val="FFC000"/>
                </a:solidFill>
              </a:rPr>
              <a:t>заболеваний</a:t>
            </a:r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I. </a:t>
            </a:r>
            <a:r>
              <a:rPr lang="ru-RU" dirty="0" err="1"/>
              <a:t>Недостатнє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.</a:t>
            </a:r>
          </a:p>
          <a:p>
            <a:r>
              <a:rPr lang="ru-RU" dirty="0"/>
              <a:t>1) 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білкової</a:t>
            </a:r>
            <a:r>
              <a:rPr lang="ru-RU" dirty="0"/>
              <a:t> і </a:t>
            </a:r>
            <a:r>
              <a:rPr lang="ru-RU" dirty="0" err="1"/>
              <a:t>калорійної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: </a:t>
            </a:r>
            <a:r>
              <a:rPr lang="ru-RU" dirty="0" err="1"/>
              <a:t>квашиоркор</a:t>
            </a:r>
            <a:r>
              <a:rPr lang="ru-RU" dirty="0"/>
              <a:t> (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 smtClean="0"/>
              <a:t>марантичний</a:t>
            </a:r>
            <a:r>
              <a:rPr lang="ru-RU" dirty="0" smtClean="0"/>
              <a:t> </a:t>
            </a:r>
            <a:r>
              <a:rPr lang="ru-RU" dirty="0" err="1" smtClean="0"/>
              <a:t>квашиоркор</a:t>
            </a:r>
            <a:r>
              <a:rPr lang="ru-RU" dirty="0"/>
              <a:t>); маразм (</a:t>
            </a:r>
            <a:r>
              <a:rPr lang="ru-RU" dirty="0" err="1"/>
              <a:t>атрепсія</a:t>
            </a:r>
            <a:r>
              <a:rPr lang="ru-RU" dirty="0"/>
              <a:t>, </a:t>
            </a:r>
            <a:r>
              <a:rPr lang="ru-RU" dirty="0" err="1"/>
              <a:t>кахексія</a:t>
            </a:r>
            <a:r>
              <a:rPr lang="ru-RU" dirty="0"/>
              <a:t>, </a:t>
            </a:r>
            <a:r>
              <a:rPr lang="ru-RU" dirty="0" err="1"/>
              <a:t>надмірне</a:t>
            </a:r>
            <a:r>
              <a:rPr lang="ru-RU" dirty="0"/>
              <a:t> </a:t>
            </a:r>
            <a:r>
              <a:rPr lang="ru-RU" dirty="0" err="1"/>
              <a:t>схуднення</a:t>
            </a:r>
            <a:r>
              <a:rPr lang="ru-RU" dirty="0"/>
              <a:t>); </a:t>
            </a:r>
            <a:r>
              <a:rPr lang="ru-RU" dirty="0" err="1"/>
              <a:t>неспецифічні</a:t>
            </a:r>
            <a:r>
              <a:rPr lang="ru-RU" dirty="0"/>
              <a:t> (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схуднення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, </a:t>
            </a:r>
            <a:r>
              <a:rPr lang="ru-RU" dirty="0" err="1"/>
              <a:t>голодні</a:t>
            </a:r>
            <a:r>
              <a:rPr lang="ru-RU" dirty="0"/>
              <a:t> </a:t>
            </a:r>
            <a:r>
              <a:rPr lang="ru-RU" dirty="0" err="1"/>
              <a:t>набряки</a:t>
            </a:r>
            <a:r>
              <a:rPr lang="ru-RU" dirty="0"/>
              <a:t>).</a:t>
            </a:r>
          </a:p>
          <a:p>
            <a:r>
              <a:rPr lang="ru-RU" dirty="0"/>
              <a:t> 2) </a:t>
            </a:r>
            <a:r>
              <a:rPr lang="ru-RU" dirty="0" err="1"/>
              <a:t>Недостатність</a:t>
            </a:r>
            <a:r>
              <a:rPr lang="ru-RU" dirty="0"/>
              <a:t> </a:t>
            </a:r>
            <a:r>
              <a:rPr lang="ru-RU" dirty="0" err="1"/>
              <a:t>мінеральних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: йоду; фтору; селену; </a:t>
            </a:r>
            <a:r>
              <a:rPr lang="ru-RU" dirty="0" err="1"/>
              <a:t>кальцію</a:t>
            </a:r>
            <a:r>
              <a:rPr lang="ru-RU" dirty="0"/>
              <a:t>;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елементів</a:t>
            </a:r>
            <a:r>
              <a:rPr lang="ru-RU" dirty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4624"/>
            <a:ext cx="8219256" cy="6813376"/>
          </a:xfrm>
        </p:spPr>
        <p:txBody>
          <a:bodyPr>
            <a:normAutofit fontScale="92500"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3) Недостатність вітамінів: недостатність вітаміну А: а) </a:t>
            </a:r>
            <a:r>
              <a:rPr lang="uk-UA" b="1" dirty="0" err="1" smtClean="0">
                <a:solidFill>
                  <a:srgbClr val="FFFF00"/>
                </a:solidFill>
              </a:rPr>
              <a:t>ксерофтальмія</a:t>
            </a:r>
            <a:r>
              <a:rPr lang="uk-UA" b="1" dirty="0">
                <a:solidFill>
                  <a:srgbClr val="FFFF00"/>
                </a:solidFill>
              </a:rPr>
              <a:t>, </a:t>
            </a:r>
            <a:r>
              <a:rPr lang="uk-UA" b="1" dirty="0" err="1" smtClean="0">
                <a:solidFill>
                  <a:srgbClr val="FFFF00"/>
                </a:solidFill>
              </a:rPr>
              <a:t>кератомаляція</a:t>
            </a:r>
            <a:r>
              <a:rPr lang="uk-UA" b="1" dirty="0">
                <a:solidFill>
                  <a:srgbClr val="FFFF00"/>
                </a:solidFill>
              </a:rPr>
              <a:t>; б) інші хвороби (наприклад, </a:t>
            </a:r>
            <a:r>
              <a:rPr lang="uk-UA" b="1" dirty="0" smtClean="0">
                <a:solidFill>
                  <a:srgbClr val="FFFF00"/>
                </a:solidFill>
              </a:rPr>
              <a:t>куряча сліпота</a:t>
            </a:r>
            <a:r>
              <a:rPr lang="uk-UA" b="1" dirty="0">
                <a:solidFill>
                  <a:srgbClr val="FFFF00"/>
                </a:solidFill>
              </a:rPr>
              <a:t>); недостатність тіаміну (включаючи </a:t>
            </a:r>
            <a:r>
              <a:rPr lang="uk-UA" b="1" dirty="0" smtClean="0">
                <a:solidFill>
                  <a:srgbClr val="FFFF00"/>
                </a:solidFill>
              </a:rPr>
              <a:t>бері-бері); </a:t>
            </a:r>
            <a:r>
              <a:rPr lang="uk-UA" b="1" dirty="0">
                <a:solidFill>
                  <a:srgbClr val="FFFF00"/>
                </a:solidFill>
              </a:rPr>
              <a:t>недостатність нікотинової кислоти (включаючи пелагру); </a:t>
            </a:r>
            <a:r>
              <a:rPr lang="uk-UA" b="1" dirty="0" err="1">
                <a:solidFill>
                  <a:srgbClr val="FFFF00"/>
                </a:solidFill>
              </a:rPr>
              <a:t>арібофлавіноз</a:t>
            </a:r>
            <a:r>
              <a:rPr lang="uk-UA" b="1" dirty="0">
                <a:solidFill>
                  <a:srgbClr val="FFFF00"/>
                </a:solidFill>
              </a:rPr>
              <a:t>; недостатність інших вітамінів групи В: а) недостатність вітаміну В6; б) недостатність інших вітамінів цієї групи; недостатність аскорбінової кислоти (включаючи цингу); недостатність вітаміну </a:t>
            </a:r>
            <a:r>
              <a:rPr lang="en-US" b="1" dirty="0">
                <a:solidFill>
                  <a:srgbClr val="FFFF00"/>
                </a:solidFill>
              </a:rPr>
              <a:t>D; </a:t>
            </a:r>
            <a:r>
              <a:rPr lang="uk-UA" b="1" dirty="0">
                <a:solidFill>
                  <a:srgbClr val="FFFF00"/>
                </a:solidFill>
              </a:rPr>
              <a:t>а) рахіт (активна фаза); б) рахіт (пізні прояви); в) остеомаляція; </a:t>
            </a:r>
            <a:r>
              <a:rPr lang="uk-UA" b="1" dirty="0" err="1">
                <a:solidFill>
                  <a:srgbClr val="FFFF00"/>
                </a:solidFill>
              </a:rPr>
              <a:t>спру</a:t>
            </a:r>
            <a:r>
              <a:rPr lang="uk-UA" b="1" dirty="0">
                <a:solidFill>
                  <a:srgbClr val="FFFF00"/>
                </a:solidFill>
              </a:rPr>
              <a:t>; недостатність вітаміну К; недостатність вітаміну Е.</a:t>
            </a:r>
            <a:endParaRPr lang="uk-UA" b="1" dirty="0" smtClean="0">
              <a:solidFill>
                <a:srgbClr val="FFFF00"/>
              </a:solidFill>
            </a:endParaRPr>
          </a:p>
          <a:p>
            <a:r>
              <a:rPr lang="uk-UA" b="1" dirty="0">
                <a:solidFill>
                  <a:srgbClr val="FFFF00"/>
                </a:solidFill>
              </a:rPr>
              <a:t>4) Інші хвороби харчової недостатності: недостатність незамінних жирних кислот; недостатність окремих амінокислот; інші стани.</a:t>
            </a:r>
          </a:p>
          <a:p>
            <a:endParaRPr lang="uk-UA" b="1" dirty="0" smtClean="0">
              <a:solidFill>
                <a:srgbClr val="FFFF00"/>
              </a:solidFill>
            </a:endParaRPr>
          </a:p>
          <a:p>
            <a:endParaRPr lang="ru-RU" b="1" dirty="0" smtClean="0">
              <a:solidFill>
                <a:srgbClr val="FFFF00"/>
              </a:solidFill>
            </a:endParaRPr>
          </a:p>
          <a:p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52343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</a:rPr>
              <a:t>II. </a:t>
            </a:r>
            <a:r>
              <a:rPr lang="ru-RU" sz="3600" b="1" dirty="0" err="1">
                <a:solidFill>
                  <a:srgbClr val="FFFF00"/>
                </a:solidFill>
              </a:rPr>
              <a:t>Надмірне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харчування</a:t>
            </a:r>
            <a:r>
              <a:rPr lang="ru-RU" sz="3600" b="1" dirty="0">
                <a:solidFill>
                  <a:srgbClr val="FFFF00"/>
                </a:solidFill>
              </a:rPr>
              <a:t>.</a:t>
            </a:r>
          </a:p>
          <a:p>
            <a:pPr algn="ctr"/>
            <a:r>
              <a:rPr lang="ru-RU" sz="3600" b="1" dirty="0" err="1">
                <a:solidFill>
                  <a:srgbClr val="FFFF00"/>
                </a:solidFill>
              </a:rPr>
              <a:t>Ожиріння</a:t>
            </a:r>
            <a:r>
              <a:rPr lang="ru-RU" sz="3600" b="1" dirty="0">
                <a:solidFill>
                  <a:srgbClr val="FFFF00"/>
                </a:solidFill>
              </a:rPr>
              <a:t>. </a:t>
            </a:r>
            <a:r>
              <a:rPr lang="ru-RU" sz="3600" b="1" dirty="0" err="1">
                <a:solidFill>
                  <a:srgbClr val="FFFF00"/>
                </a:solidFill>
              </a:rPr>
              <a:t>Гіпервітаміноз</a:t>
            </a:r>
            <a:r>
              <a:rPr lang="ru-RU" sz="3600" b="1" dirty="0">
                <a:solidFill>
                  <a:srgbClr val="FFFF00"/>
                </a:solidFill>
              </a:rPr>
              <a:t> А. </a:t>
            </a:r>
            <a:r>
              <a:rPr lang="ru-RU" sz="3600" b="1" dirty="0" err="1">
                <a:solidFill>
                  <a:srgbClr val="FFFF00"/>
                </a:solidFill>
              </a:rPr>
              <a:t>Каротінемія</a:t>
            </a:r>
            <a:r>
              <a:rPr lang="ru-RU" sz="3600" b="1" dirty="0">
                <a:solidFill>
                  <a:srgbClr val="FFFF00"/>
                </a:solidFill>
              </a:rPr>
              <a:t>. </a:t>
            </a:r>
            <a:r>
              <a:rPr lang="ru-RU" sz="3600" b="1" dirty="0" err="1">
                <a:solidFill>
                  <a:srgbClr val="FFFF00"/>
                </a:solidFill>
              </a:rPr>
              <a:t>Гіпервітаміноз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>
                <a:solidFill>
                  <a:srgbClr val="FFFF00"/>
                </a:solidFill>
              </a:rPr>
              <a:t>D. </a:t>
            </a:r>
            <a:r>
              <a:rPr lang="ru-RU" sz="3600" b="1" dirty="0">
                <a:solidFill>
                  <a:srgbClr val="FFFF00"/>
                </a:solidFill>
              </a:rPr>
              <a:t>Флюороз. </a:t>
            </a:r>
            <a:r>
              <a:rPr lang="ru-RU" sz="3600" b="1" dirty="0" err="1">
                <a:solidFill>
                  <a:srgbClr val="FFFF00"/>
                </a:solidFill>
              </a:rPr>
              <a:t>Інші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хвороби</a:t>
            </a:r>
            <a:r>
              <a:rPr lang="ru-RU" sz="3600" b="1" dirty="0">
                <a:solidFill>
                  <a:srgbClr val="FFFF00"/>
                </a:solidFill>
              </a:rPr>
              <a:t>.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3116"/>
            <a:ext cx="8229600" cy="4137656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4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351</TotalTime>
  <Words>2477</Words>
  <Application>Microsoft Office PowerPoint</Application>
  <PresentationFormat>Экран (4:3)</PresentationFormat>
  <Paragraphs>148</Paragraphs>
  <Slides>43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3" baseType="lpstr">
      <vt:lpstr>Arial</vt:lpstr>
      <vt:lpstr>Book Antiqua</vt:lpstr>
      <vt:lpstr>Calibri</vt:lpstr>
      <vt:lpstr>Lucida Sans</vt:lpstr>
      <vt:lpstr>Tahoma</vt:lpstr>
      <vt:lpstr>Times New Roman</vt:lpstr>
      <vt:lpstr>Wingdings</vt:lpstr>
      <vt:lpstr>Wingdings 2</vt:lpstr>
      <vt:lpstr>Wingdings 3</vt:lpstr>
      <vt:lpstr>Апекс</vt:lpstr>
      <vt:lpstr> Гігієна харчування, його екологічні та соціальні проблеми. Наукові основи раціонального харчування. Гігієнічні аспекти профілактики аліментарних захворювань та отруєнь</vt:lpstr>
      <vt:lpstr>Гігієна ХАРЧУВАННЯ </vt:lpstr>
      <vt:lpstr>Презентация PowerPoint</vt:lpstr>
      <vt:lpstr>Презентация PowerPoint</vt:lpstr>
      <vt:lpstr>Презентация PowerPoint</vt:lpstr>
      <vt:lpstr>Презентация PowerPoint</vt:lpstr>
      <vt:lpstr>ФІЗІОЛОГО-ГІГІЄНІЧНІ ОСНОВИ ХАРЧУВАННЯ</vt:lpstr>
      <vt:lpstr>Презентация PowerPoint</vt:lpstr>
      <vt:lpstr>Презентация PowerPoint</vt:lpstr>
      <vt:lpstr>Презентация PowerPoint</vt:lpstr>
      <vt:lpstr>Здорове харчування забезпечується дотриманням наступних умов:</vt:lpstr>
      <vt:lpstr>Презентация PowerPoint</vt:lpstr>
      <vt:lpstr> ЕНЕРГЕТИЧНА ЦІННІСТЬ (Калорійність) харчового РАЦІОНУ</vt:lpstr>
      <vt:lpstr>Презентация PowerPoint</vt:lpstr>
      <vt:lpstr>Енергетичні витрати для осіб однорідного колективу визначають наступним чином: </vt:lpstr>
      <vt:lpstr>Презентация PowerPoint</vt:lpstr>
      <vt:lpstr>Презентация PowerPoint</vt:lpstr>
      <vt:lpstr>Якісний склад харчового раціону</vt:lpstr>
      <vt:lpstr>Білки </vt:lpstr>
      <vt:lpstr>Жири </vt:lpstr>
      <vt:lpstr>Вуглеводи  </vt:lpstr>
      <vt:lpstr>Мінеральні речовини </vt:lpstr>
      <vt:lpstr>Вітаміни </vt:lpstr>
      <vt:lpstr>змішана їжа</vt:lpstr>
      <vt:lpstr>Режим харчування</vt:lpstr>
      <vt:lpstr>Режим харчування </vt:lpstr>
      <vt:lpstr>Енергетична цінність харчових продуктів</vt:lpstr>
      <vt:lpstr>Наукові основи раціонального харчування </vt:lpstr>
      <vt:lpstr>Загальні вимоги до харчового раціону сформульовані в наступних основних постулатах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ГІГІЄНІЧНІ АСПЕКТИ ПРОФІЛАКТИКИ АЛІМЕНТАРНИХ ЗАХВОРЮВАНЬ І ОТРУЄНЬ </vt:lpstr>
      <vt:lpstr>Класифікація харчових отруєнь</vt:lpstr>
      <vt:lpstr>Презентация PowerPoint</vt:lpstr>
      <vt:lpstr>Презентация PowerPoint</vt:lpstr>
      <vt:lpstr>Алиментарные заболевания </vt:lpstr>
      <vt:lpstr>Классификация алиментарных заболеваний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Lenovo-pc</dc:creator>
  <cp:lastModifiedBy>Света</cp:lastModifiedBy>
  <cp:revision>58</cp:revision>
  <dcterms:created xsi:type="dcterms:W3CDTF">2014-09-28T16:50:49Z</dcterms:created>
  <dcterms:modified xsi:type="dcterms:W3CDTF">2021-08-30T10:04:59Z</dcterms:modified>
</cp:coreProperties>
</file>