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82" r:id="rId6"/>
    <p:sldId id="283" r:id="rId7"/>
    <p:sldId id="284" r:id="rId8"/>
    <p:sldId id="285" r:id="rId9"/>
    <p:sldId id="260" r:id="rId10"/>
    <p:sldId id="286" r:id="rId11"/>
    <p:sldId id="261" r:id="rId12"/>
    <p:sldId id="287" r:id="rId13"/>
    <p:sldId id="289" r:id="rId14"/>
    <p:sldId id="262" r:id="rId15"/>
    <p:sldId id="288" r:id="rId16"/>
    <p:sldId id="291" r:id="rId17"/>
    <p:sldId id="292" r:id="rId18"/>
    <p:sldId id="278" r:id="rId19"/>
    <p:sldId id="290" r:id="rId20"/>
    <p:sldId id="263" r:id="rId21"/>
    <p:sldId id="279" r:id="rId22"/>
    <p:sldId id="264" r:id="rId23"/>
    <p:sldId id="293" r:id="rId24"/>
    <p:sldId id="265" r:id="rId25"/>
    <p:sldId id="294" r:id="rId26"/>
    <p:sldId id="266" r:id="rId27"/>
    <p:sldId id="295" r:id="rId28"/>
    <p:sldId id="280" r:id="rId29"/>
    <p:sldId id="267" r:id="rId30"/>
    <p:sldId id="296" r:id="rId31"/>
    <p:sldId id="268" r:id="rId32"/>
    <p:sldId id="297" r:id="rId33"/>
    <p:sldId id="281" r:id="rId34"/>
    <p:sldId id="269" r:id="rId35"/>
    <p:sldId id="298" r:id="rId36"/>
    <p:sldId id="270" r:id="rId37"/>
    <p:sldId id="299" r:id="rId38"/>
    <p:sldId id="271" r:id="rId39"/>
    <p:sldId id="274" r:id="rId40"/>
    <p:sldId id="272" r:id="rId41"/>
    <p:sldId id="273" r:id="rId42"/>
    <p:sldId id="300" r:id="rId43"/>
    <p:sldId id="275" r:id="rId44"/>
    <p:sldId id="276" r:id="rId45"/>
    <p:sldId id="277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4660"/>
  </p:normalViewPr>
  <p:slideViewPr>
    <p:cSldViewPr>
      <p:cViewPr varScale="1">
        <p:scale>
          <a:sx n="66" d="100"/>
          <a:sy n="66" d="100"/>
        </p:scale>
        <p:origin x="1264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ln w="76200">
            <a:solidFill>
              <a:srgbClr val="00B05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000108"/>
            <a:ext cx="9144000" cy="4357718"/>
          </a:xfrm>
          <a:ln w="76200">
            <a:noFill/>
          </a:ln>
        </p:spPr>
        <p:txBody>
          <a:bodyPr>
            <a:noAutofit/>
          </a:bodyPr>
          <a:lstStyle/>
          <a:p>
            <a:pPr algn="ctr"/>
            <a:r>
              <a:rPr lang="ru-RU" sz="6000" b="1" dirty="0" err="1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</a:rPr>
              <a:t>Гігієна</a:t>
            </a:r>
            <a:r>
              <a:rPr lang="ru-RU" sz="6000" b="1" dirty="0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6000" b="1" dirty="0" err="1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</a:rPr>
              <a:t>лікувально-профілактичних</a:t>
            </a:r>
            <a:r>
              <a:rPr lang="ru-RU" sz="6000" b="1" dirty="0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6000" b="1" dirty="0" err="1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</a:rPr>
              <a:t>установ</a:t>
            </a:r>
            <a:r>
              <a:rPr lang="ru-RU" sz="6000" b="1" dirty="0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</a:rPr>
              <a:t>. </a:t>
            </a:r>
            <a:r>
              <a:rPr lang="ru-RU" sz="6000" b="1" dirty="0" err="1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</a:rPr>
              <a:t>Гігієнічне</a:t>
            </a:r>
            <a:r>
              <a:rPr lang="ru-RU" sz="6000" b="1" dirty="0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6000" b="1" dirty="0" err="1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</a:rPr>
              <a:t>значення</a:t>
            </a:r>
            <a:r>
              <a:rPr lang="ru-RU" sz="6000" b="1" dirty="0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</a:rPr>
              <a:t> благоустрою </a:t>
            </a:r>
            <a:r>
              <a:rPr lang="ru-RU" sz="6000" b="1" dirty="0" err="1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</a:rPr>
              <a:t>лікарень</a:t>
            </a:r>
            <a:r>
              <a:rPr lang="ru-RU" sz="6000" b="1" dirty="0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</a:rPr>
              <a:t> і </a:t>
            </a:r>
            <a:r>
              <a:rPr lang="ru-RU" sz="6000" b="1" dirty="0" err="1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</a:rPr>
              <a:t>поліклінік</a:t>
            </a:r>
            <a:endParaRPr lang="ru-RU" sz="6000" b="1" dirty="0">
              <a:solidFill>
                <a:schemeClr val="tx2">
                  <a:lumMod val="1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5558134"/>
            <a:ext cx="3779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Лектор:Завідувач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кафедрою</a:t>
            </a:r>
          </a:p>
          <a:p>
            <a:r>
              <a:rPr lang="uk-UA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Гігієни та медичної екології</a:t>
            </a:r>
            <a:endParaRPr lang="ru-RU" sz="2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Д.мед.н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професор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Бабієнко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ln w="76200">
            <a:solidFill>
              <a:srgbClr val="00206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 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Сучасна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лікарня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представляє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собою 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комплекс,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насичений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різноманітним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часто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достатньо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складним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обладнанням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(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системи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опалення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вентиляції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,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  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лікувального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газопостачання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дистанційного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спостереження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і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контролю,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сигналізації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і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зв’язку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обчислювальної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,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діагностичної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та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іншої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спеціальної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медичної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техніки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меблі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загального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та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спеціального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призначення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, для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служби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харчування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пральної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господарське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і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санітарно-технічне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обладнання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для </a:t>
            </a:r>
            <a:r>
              <a:rPr lang="ru-RU" sz="3800" b="1" spc="-1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віваріїв</a:t>
            </a:r>
            <a:r>
              <a:rPr lang="ru-RU" sz="3800" b="1" spc="-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;</a:t>
            </a:r>
            <a:endParaRPr lang="ru-RU" sz="3800" b="1" spc="-100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25000"/>
                  </a:schemeClr>
                </a:solidFill>
              </a:rPr>
              <a:t>  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Відповідно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організації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діяльності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лікувально-профілактичних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установ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гігієнічні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вимоги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:</a:t>
            </a:r>
          </a:p>
          <a:p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-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надають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можливість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створити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найкращі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умови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зовнішнього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середовища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для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хворих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;</a:t>
            </a:r>
          </a:p>
          <a:p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-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сприяють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впровадженню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лікувально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охоронного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режиму;</a:t>
            </a:r>
          </a:p>
          <a:p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-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запобігають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виникненню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внутрішньолікарняних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інфекцій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;</a:t>
            </a:r>
          </a:p>
          <a:p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-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полегшують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лікувальну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роботу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медичному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персоналу;</a:t>
            </a:r>
          </a:p>
          <a:p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-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сприяють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якнайшвидшому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одужанню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хворих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і </a:t>
            </a:r>
            <a:r>
              <a:rPr lang="ru-RU" b="1" dirty="0" err="1" smtClean="0">
                <a:solidFill>
                  <a:schemeClr val="tx2">
                    <a:lumMod val="25000"/>
                  </a:schemeClr>
                </a:solidFill>
              </a:rPr>
              <a:t>забезпеченню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оптимальних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умов для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діяльності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медичних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працівників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.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</a:rPr>
              <a:t>      </a:t>
            </a:r>
          </a:p>
          <a:p>
            <a:endParaRPr lang="ru-RU" b="1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60"/>
          </a:xfr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>Гігієнічні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>вимоги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> до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>планування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>, устрою і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>організації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>діяльності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</a:b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>лікувально-профілактичних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>установ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Palatino Linotype" pitchFamily="18" charset="0"/>
              </a:rPr>
            </a:br>
            <a:endParaRPr lang="ru-RU" sz="2800" dirty="0">
              <a:solidFill>
                <a:schemeClr val="accent2">
                  <a:lumMod val="50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572140"/>
          </a:xfr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Пристрій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і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організація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діяльності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лікувально-профілактичних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установ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,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згідно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з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гігієнічними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вимогами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дають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можливість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створити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найкращі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умови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зовнішнього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середовища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для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хворих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;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сприяють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впровадженню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лікувально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охоронного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режиму;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запобігають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виникненню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внутрішньолікарняних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інфекцій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;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полегшують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лікувальну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роботу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медичного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персоналу;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сприяють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якнайшвидшому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одужанню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хворих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і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забезпечення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оптимальних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умов для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діяльності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медичних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працівників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.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Адже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без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відповідних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гігієнічних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умов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терапевтичні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дії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є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безсилими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.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Територія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лікарні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повинна бути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віддалена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шуму (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аеродромів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залізниць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головних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міських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магістралей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грунту і води (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загальноміських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звалищ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полів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асенізації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скотомогильників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промислових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з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санітарно-захисною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зоною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50 до 1000 м в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шкідливості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об'єкта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навітряного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боку -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15148"/>
          </a:xfrm>
          <a:ln w="76200">
            <a:solidFill>
              <a:srgbClr val="00B0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Ділянку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розміщують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добре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інсолюємому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провітрюваному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багатому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рослинністю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грунті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природним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організованим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ухилом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(0,5-100) для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інсоляції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стоку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атмосферних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вод.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Грунти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допускати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незабруднену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фільтрує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грунт.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Низьке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стояння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грунтових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вод (не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ближче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1,5 м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1 м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підошви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фундаменту)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дозволяти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будівництво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робіт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 штучному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зниженню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пристрою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складної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гідроізоляції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6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800" i="1" dirty="0" err="1">
                <a:solidFill>
                  <a:srgbClr val="0070C0"/>
                </a:solidFill>
              </a:rPr>
              <a:t>Нормативи</a:t>
            </a:r>
            <a:r>
              <a:rPr lang="ru-RU" sz="2800" i="1" dirty="0">
                <a:solidFill>
                  <a:srgbClr val="0070C0"/>
                </a:solidFill>
              </a:rPr>
              <a:t> для </a:t>
            </a:r>
            <a:r>
              <a:rPr lang="ru-RU" sz="2800" i="1" dirty="0" err="1">
                <a:solidFill>
                  <a:srgbClr val="0070C0"/>
                </a:solidFill>
              </a:rPr>
              <a:t>розрахунку</a:t>
            </a:r>
            <a:r>
              <a:rPr lang="ru-RU" sz="2800" i="1" dirty="0">
                <a:solidFill>
                  <a:srgbClr val="0070C0"/>
                </a:solidFill>
              </a:rPr>
              <a:t> </a:t>
            </a:r>
            <a:r>
              <a:rPr lang="ru-RU" sz="2800" i="1" dirty="0" err="1">
                <a:solidFill>
                  <a:srgbClr val="0070C0"/>
                </a:solidFill>
              </a:rPr>
              <a:t>площі</a:t>
            </a:r>
            <a:r>
              <a:rPr lang="ru-RU" sz="2800" i="1" dirty="0">
                <a:solidFill>
                  <a:srgbClr val="0070C0"/>
                </a:solidFill>
              </a:rPr>
              <a:t> </a:t>
            </a:r>
            <a:r>
              <a:rPr lang="ru-RU" sz="2800" i="1" dirty="0" err="1">
                <a:solidFill>
                  <a:srgbClr val="0070C0"/>
                </a:solidFill>
              </a:rPr>
              <a:t>земельної</a:t>
            </a:r>
            <a:r>
              <a:rPr lang="ru-RU" sz="2800" i="1" dirty="0">
                <a:solidFill>
                  <a:srgbClr val="0070C0"/>
                </a:solidFill>
              </a:rPr>
              <a:t> </a:t>
            </a:r>
            <a:r>
              <a:rPr lang="ru-RU" sz="2800" i="1" dirty="0" err="1">
                <a:solidFill>
                  <a:srgbClr val="0070C0"/>
                </a:solidFill>
              </a:rPr>
              <a:t>ділянки</a:t>
            </a:r>
            <a:r>
              <a:rPr lang="ru-RU" sz="2800" i="1" dirty="0">
                <a:solidFill>
                  <a:srgbClr val="0070C0"/>
                </a:solidFill>
              </a:rPr>
              <a:t> </a:t>
            </a:r>
            <a:r>
              <a:rPr lang="ru-RU" sz="2800" i="1" dirty="0" err="1">
                <a:solidFill>
                  <a:srgbClr val="0070C0"/>
                </a:solidFill>
              </a:rPr>
              <a:t>стаціонару</a:t>
            </a:r>
            <a:r>
              <a:rPr lang="ru-RU" sz="2800" i="1" dirty="0">
                <a:solidFill>
                  <a:srgbClr val="0070C0"/>
                </a:solidFill>
              </a:rPr>
              <a:t> для </a:t>
            </a:r>
            <a:r>
              <a:rPr lang="ru-RU" sz="2800" i="1" dirty="0" err="1">
                <a:solidFill>
                  <a:srgbClr val="0070C0"/>
                </a:solidFill>
              </a:rPr>
              <a:t>дорослих</a:t>
            </a:r>
            <a:r>
              <a:rPr lang="ru-RU" sz="2800" i="1" dirty="0">
                <a:solidFill>
                  <a:srgbClr val="0070C0"/>
                </a:solidFill>
              </a:rPr>
              <a:t> з </a:t>
            </a:r>
            <a:r>
              <a:rPr lang="ru-RU" sz="2800" i="1" dirty="0" err="1">
                <a:solidFill>
                  <a:srgbClr val="0070C0"/>
                </a:solidFill>
              </a:rPr>
              <a:t>допоміжними</a:t>
            </a:r>
            <a:r>
              <a:rPr lang="ru-RU" sz="2800" i="1" dirty="0">
                <a:solidFill>
                  <a:srgbClr val="0070C0"/>
                </a:solidFill>
              </a:rPr>
              <a:t> </a:t>
            </a:r>
            <a:r>
              <a:rPr lang="ru-RU" sz="2800" i="1" dirty="0" err="1">
                <a:solidFill>
                  <a:srgbClr val="0070C0"/>
                </a:solidFill>
              </a:rPr>
              <a:t>будівлями</a:t>
            </a:r>
            <a:r>
              <a:rPr lang="ru-RU" sz="2800" i="1" dirty="0">
                <a:solidFill>
                  <a:srgbClr val="0070C0"/>
                </a:solidFill>
              </a:rPr>
              <a:t> та </a:t>
            </a:r>
            <a:r>
              <a:rPr lang="ru-RU" sz="2800" i="1" dirty="0" err="1">
                <a:solidFill>
                  <a:srgbClr val="0070C0"/>
                </a:solidFill>
              </a:rPr>
              <a:t>спорудами</a:t>
            </a:r>
            <a:endParaRPr lang="ru-RU" sz="2800" i="1" dirty="0">
              <a:solidFill>
                <a:srgbClr val="0070C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285858"/>
          <a:ext cx="9144000" cy="564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1821352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</a:rPr>
                        <a:t>Количество коек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Норма площади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на койку, м</a:t>
                      </a:r>
                      <a:r>
                        <a:rPr lang="ru-RU" sz="2800" baseline="30000">
                          <a:latin typeface="Times New Roman"/>
                        </a:rPr>
                        <a:t>2</a:t>
                      </a:r>
                      <a:endParaRPr lang="ru-RU" sz="2800">
                        <a:latin typeface="Times New Roman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</a:rPr>
                        <a:t>Количество коек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Норма площади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на 1 койку, м</a:t>
                      </a:r>
                      <a:r>
                        <a:rPr lang="ru-RU" sz="2800" baseline="30000">
                          <a:latin typeface="Times New Roman"/>
                        </a:rPr>
                        <a:t>2</a:t>
                      </a:r>
                      <a:endParaRPr lang="ru-RU" sz="2800">
                        <a:latin typeface="Times New Roman"/>
                      </a:endParaRPr>
                    </a:p>
                  </a:txBody>
                  <a:tcPr marL="68580" marR="68580" anchor="ctr"/>
                </a:tc>
              </a:tr>
              <a:tr h="956982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До 50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300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</a:rPr>
                        <a:t>&gt; 400 до 800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100-80</a:t>
                      </a:r>
                    </a:p>
                  </a:txBody>
                  <a:tcPr marL="68580" marR="68580"/>
                </a:tc>
              </a:tr>
              <a:tr h="956982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&gt; 50 до 100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300-200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</a:rPr>
                        <a:t>&gt; 800 до 1000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80-60</a:t>
                      </a:r>
                    </a:p>
                  </a:txBody>
                  <a:tcPr marL="68580" marR="68580"/>
                </a:tc>
              </a:tr>
              <a:tr h="956982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&gt; 100 до 200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200-140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&gt; 1000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60</a:t>
                      </a:r>
                    </a:p>
                  </a:txBody>
                  <a:tcPr marL="68580" marR="68580"/>
                </a:tc>
              </a:tr>
              <a:tr h="956982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&gt; 200 до 400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</a:rPr>
                        <a:t>140-100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415012"/>
              </p:ext>
            </p:extLst>
          </p:nvPr>
        </p:nvGraphicFramePr>
        <p:xfrm>
          <a:off x="0" y="1"/>
          <a:ext cx="9144000" cy="7097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406275">
                <a:tc row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360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Кількість</a:t>
                      </a:r>
                      <a:r>
                        <a:rPr lang="uk-UA" sz="3600" baseline="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ліжок</a:t>
                      </a:r>
                      <a:endParaRPr lang="ru-RU" sz="36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 dirty="0" err="1" smtClean="0">
                          <a:solidFill>
                            <a:srgbClr val="002060"/>
                          </a:solidFill>
                          <a:latin typeface="Times New Roman"/>
                        </a:rPr>
                        <a:t>Площина</a:t>
                      </a:r>
                      <a:r>
                        <a:rPr lang="ru-RU" sz="360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3600" dirty="0" err="1" smtClean="0">
                          <a:solidFill>
                            <a:srgbClr val="002060"/>
                          </a:solidFill>
                          <a:latin typeface="Times New Roman"/>
                        </a:rPr>
                        <a:t>ділянки</a:t>
                      </a:r>
                      <a:r>
                        <a:rPr lang="ru-RU" sz="360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3600" dirty="0">
                          <a:solidFill>
                            <a:srgbClr val="002060"/>
                          </a:solidFill>
                          <a:latin typeface="Times New Roman"/>
                        </a:rPr>
                        <a:t>на 1 </a:t>
                      </a:r>
                      <a:r>
                        <a:rPr lang="ru-RU" sz="3600" dirty="0" err="1" smtClean="0">
                          <a:solidFill>
                            <a:srgbClr val="002060"/>
                          </a:solidFill>
                          <a:latin typeface="Times New Roman"/>
                        </a:rPr>
                        <a:t>ліжко</a:t>
                      </a:r>
                      <a:r>
                        <a:rPr lang="ru-RU" sz="360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3600" dirty="0">
                          <a:solidFill>
                            <a:srgbClr val="002060"/>
                          </a:solidFill>
                          <a:latin typeface="Times New Roman"/>
                        </a:rPr>
                        <a:t>м</a:t>
                      </a:r>
                      <a:r>
                        <a:rPr lang="ru-RU" sz="3600" baseline="30000" dirty="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  <a:endParaRPr lang="ru-RU" sz="36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06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360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Лікарні</a:t>
                      </a:r>
                      <a:r>
                        <a:rPr lang="uk-UA" sz="3600" baseline="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загального типу </a:t>
                      </a:r>
                      <a:endParaRPr lang="ru-RU" sz="36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360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Дитячі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360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лікарні</a:t>
                      </a:r>
                      <a:endParaRPr lang="ru-RU" sz="36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68580" marR="68580" marT="0" marB="0"/>
                </a:tc>
              </a:tr>
              <a:tr h="4045449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002060"/>
                          </a:solidFill>
                          <a:latin typeface="Times New Roman"/>
                        </a:rPr>
                        <a:t>50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002060"/>
                          </a:solidFill>
                          <a:latin typeface="Times New Roman"/>
                        </a:rPr>
                        <a:t>150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002060"/>
                          </a:solidFill>
                          <a:latin typeface="Times New Roman"/>
                        </a:rPr>
                        <a:t>300-400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002060"/>
                          </a:solidFill>
                          <a:latin typeface="Times New Roman"/>
                        </a:rPr>
                        <a:t>500-600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002060"/>
                          </a:solidFill>
                          <a:latin typeface="Times New Roman"/>
                        </a:rPr>
                        <a:t>800-1000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2060"/>
                          </a:solidFill>
                          <a:latin typeface="Times New Roman"/>
                        </a:rPr>
                        <a:t>300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2060"/>
                          </a:solidFill>
                          <a:latin typeface="Times New Roman"/>
                        </a:rPr>
                        <a:t>150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2060"/>
                          </a:solidFill>
                          <a:latin typeface="Times New Roman"/>
                        </a:rPr>
                        <a:t>125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2060"/>
                          </a:solidFill>
                          <a:latin typeface="Times New Roman"/>
                        </a:rPr>
                        <a:t>100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206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2060"/>
                          </a:solidFill>
                          <a:latin typeface="Times New Roman"/>
                        </a:rPr>
                        <a:t>-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2060"/>
                          </a:solidFill>
                          <a:latin typeface="Times New Roman"/>
                        </a:rPr>
                        <a:t>250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2060"/>
                          </a:solidFill>
                          <a:latin typeface="Times New Roman"/>
                        </a:rPr>
                        <a:t>200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2060"/>
                          </a:solidFill>
                          <a:latin typeface="Times New Roman"/>
                        </a:rPr>
                        <a:t>135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206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5926"/>
          </a:xfrm>
          <a:ln w="76200">
            <a:solidFill>
              <a:schemeClr val="tx2">
                <a:lumMod val="1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Існують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чотири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забудови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лікарняних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комплексів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децентралізована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централізована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змішана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централізовано-блочна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85926"/>
            <a:ext cx="9144000" cy="5072074"/>
          </a:xfrm>
          <a:ln w="76200"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 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децентралізованій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павільйонній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забудови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лікарняний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заклад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ряду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порівняно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невеликих,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малоповерхових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корпусів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павільйонів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розміщуються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профілем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лікувальні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відмітити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перевагою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добра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ізоляція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відділень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лікарні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собою,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свою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чергу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полегшує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впровадження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лікувального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режиму і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попереджує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внутрішньолікарняних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інфекцій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0"/>
            <a:ext cx="4286248" cy="6858000"/>
          </a:xfrm>
        </p:spPr>
        <p:txBody>
          <a:bodyPr/>
          <a:lstStyle/>
          <a:p>
            <a:pPr algn="just"/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Але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децентралізована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недоліки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а)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необхідність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дублюванні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лікувальних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корпусах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лікувально-діагностичних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кабінетів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 б)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транспортувати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їжу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доводиться з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центральної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кухні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корпусу на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далекі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відстані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 в)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подовжуються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шляху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руху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медичного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персоналу,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 р) </a:t>
            </a:r>
            <a:r>
              <a:rPr lang="ru-RU" sz="23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необхідна</a:t>
            </a:r>
            <a:r>
              <a:rPr lang="ru-RU" sz="23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велика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площа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земельної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ділянки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забудову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 д)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зростають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грошові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благоустрій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зведення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комунікацій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лікарні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3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децентрализованая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857752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централізована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система</a:t>
            </a:r>
          </a:p>
          <a:p>
            <a:pPr algn="ctr">
              <a:buNone/>
            </a:pP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забудови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лікувальний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заклад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одному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багатоповерховому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будинку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здешевлюється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будівництво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полегшується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експлуатація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санітарно-технічних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служб,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скорочуються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шляхи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пересування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медичного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персоналу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відділень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діагностичних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фізіотерапевтичних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кабінетах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0"/>
            <a:ext cx="4572000" cy="6858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Переваги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централізованої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1.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Раціональне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всіма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відділеннями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лікувально-діагностичного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2.Можливість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взаємної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консультації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фахівців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різного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профілю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3.Комфортні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внутрішні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комунікації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відділеннями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вертикального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ліфта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особливо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зручно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сльоту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холод. 4.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Скорочення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шляхів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руху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медичного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персоналу, доставки </a:t>
            </a:r>
            <a:r>
              <a:rPr lang="ru-RU" sz="2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їжі</a:t>
            </a:r>
            <a:r>
              <a:rPr lang="ru-RU" sz="2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централизованная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Поряд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цим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централізована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недоліки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велика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відвідувачів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одній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будівлі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лікувальні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поліклініка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аптека,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адміністративно-господарська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лабораторії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ускладнює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знижує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профілактики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ВЛІ;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погіршуються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лікарняного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Висока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концентрація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технічних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перевищення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шуму.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Мікроклімат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верхніх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поверхів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якійсь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мірі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ступенем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вітрозахисту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приміщень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інтенсивно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продуватися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Утруднюється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користування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лікарняним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садом.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Найгіршими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є і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екстреної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евакуації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пожежі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стихійного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лиха).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ln w="762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200" b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Змішана система забудови лікувально-профілактичних установ передбачає об'єднання в одному головному корпусі лікарні загальносоматичних відділень, лікувально-діагностичних кабінетів, лабораторій, централізованого приймального покою тощо. Разом з тим, в окремих корпусах розміщуються поліклініка, інфекційне та пологове відділення, секційна і господарські служби. Ця система поєднує позитивні властивості децентралізованої та централізованої систем.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00570"/>
            <a:ext cx="9144000" cy="235743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Смешаная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785842"/>
            <a:ext cx="7772400" cy="3571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Змішана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уникнути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недоліків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децентралізованої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змішаній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забудови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соматичні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потребують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ізоляції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об'єднують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головному, 4-5-поверховому,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корпусі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Там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обладнали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централізовані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добре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укомплектовані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рентгенологічне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фізіотерапевтичне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приймальне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опер-блок і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клініко-діагностичну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лабораторію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будівлях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своєму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розпорядженні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інфекційне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туберкульозне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2857496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Змішана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забудови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функціонально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зонувати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територію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лікарняної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ділянки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скоротити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відстань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транспортування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перевезення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їжі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вантажів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забезпечити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лікувально-охоронний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режим,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ефективно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складне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діагностичне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лабораторне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смешанна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496"/>
            <a:ext cx="9144000" cy="4000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-1214470"/>
            <a:ext cx="7772400" cy="914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Даний момент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будівництві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установ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центалізовано-блокова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побудови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лікарня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корпусів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Терапевтичний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хірургічний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.),</a:t>
            </a:r>
          </a:p>
          <a:p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Блокування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ціле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Централізовано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блокова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система</a:t>
            </a:r>
          </a:p>
          <a:p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об'єднати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функціонально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однорідні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Підрозділи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age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686" y="2643182"/>
            <a:ext cx="4786314" cy="4214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914400" y="-428652"/>
            <a:ext cx="7772400" cy="714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3214686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архітектурно-будівельному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плані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реалізують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таким чином: один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палатних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корпусів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6-9-поверхові </a:t>
            </a:r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будови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розміщуються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палатні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і один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мало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поверхових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будівель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2-4 </a:t>
            </a:r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поверхи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операційних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лікувально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діагностичних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служб,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об'єднаних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критими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наземними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земними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переходами.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424929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43248"/>
            <a:ext cx="9144000" cy="3714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698" y="0"/>
            <a:ext cx="9144000" cy="68580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Площина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забудови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лікарні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повинна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складати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12-15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%,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зона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зелених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насаджень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60 %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25 м2 на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ліжко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залишкова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територія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пішохідні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проїжджі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дороги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Ширина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захисної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зеленої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смуги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  периметром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ділянки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15-30 м.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розташуванні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будівель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ділянці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дотримуватися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наступних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розривів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ними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стінами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корпусів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вікнами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 – 2,5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висоти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протилежного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будинку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25 м;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корпусами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палатами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патологоанатомічним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корпусом,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будовою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швидкої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медичної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допомоги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харчоблоком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 м,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радіологічним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корпусом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не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25 м.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786842" cy="1000108"/>
          </a:xfrm>
          <a:ln w="76200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проектуванні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земельної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ділянки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лікувального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закладу 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786842" cy="5786454"/>
          </a:xfrm>
          <a:solidFill>
            <a:schemeClr val="accent4">
              <a:lumMod val="75000"/>
            </a:schemeClr>
          </a:solidFill>
          <a:ln w="76200">
            <a:solidFill>
              <a:srgbClr val="002060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зона 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лікувальних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корпусів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неінфекційних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-зона 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лікувальних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корпусів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інфекційних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-зона 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поліклініки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-зона 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радіологічного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-зона 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патологоанатомічного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господарських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зона;</a:t>
            </a:r>
          </a:p>
          <a:p>
            <a:pPr>
              <a:buNone/>
            </a:pP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-Садово-</a:t>
            </a:r>
            <a:r>
              <a:rPr lang="ru-RU" sz="3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паркова</a:t>
            </a:r>
            <a:r>
              <a:rPr lang="ru-RU" sz="3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зона</a:t>
            </a:r>
            <a:endParaRPr lang="ru-RU" sz="3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4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Приймальне відділення</a:t>
            </a:r>
            <a:endParaRPr lang="ru-RU" sz="4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складу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приймального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вестибюль,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довідкова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роздягальня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ванни-душові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вбиральня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зазначити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перераховані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розташовуються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поточному </a:t>
            </a:r>
            <a:r>
              <a:rPr lang="ru-RU" sz="3400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принципу.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Більшість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приймають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відділенні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головному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корпусі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Окремими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потоками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йдуть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інфекційні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хворі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породіллі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хворі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400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шкірно-венеричною</a:t>
            </a:r>
            <a:r>
              <a:rPr lang="ru-RU" sz="3400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патологією</a:t>
            </a:r>
            <a:r>
              <a:rPr lang="ru-RU" sz="3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400" b="1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Приемное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отделение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прием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000504"/>
            <a:ext cx="4500562" cy="2857497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5" name="Рисунок 4" descr="приемк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4000504"/>
            <a:ext cx="4500562" cy="28574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6" name="Рисунок 5" descr="приемка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8670"/>
            <a:ext cx="9144000" cy="29289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42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Стаціонар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спеціалізованих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відділень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призначених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захворюваннями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одного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профілю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Спеціалізоване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найважливішим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функціональним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елементом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лікарні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ньому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ліжок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організовують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палатних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секцій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розташованих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ними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приміщень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загальними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4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Стационар</a:t>
            </a: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хир стациона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0" y="3857628"/>
            <a:ext cx="4572000" cy="3000372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pic>
        <p:nvPicPr>
          <p:cNvPr id="5" name="Рисунок 4" descr="palata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57628"/>
            <a:ext cx="4429124" cy="3000372"/>
          </a:xfrm>
          <a:prstGeom prst="rect">
            <a:avLst/>
          </a:prstGeom>
        </p:spPr>
      </p:pic>
      <p:pic>
        <p:nvPicPr>
          <p:cNvPr id="6" name="Рисунок 5" descr="дневной стационар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14356"/>
            <a:ext cx="9144000" cy="3143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0"/>
            <a:ext cx="9144000" cy="68580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Палатная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секція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-  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структурна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одиниця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лікувального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головним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завданням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гігієнічного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комфорту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зручності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обслуговування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Вона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розрахована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 30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ліжок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одноліжкових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площиною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9 м2),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дво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чотирьохліжкових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площиною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 м2 на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ліжко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палат. В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палаті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ліжок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показник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є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 оптимальным  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технологічному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так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гігієнічному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відношенні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Палатная секция</a:t>
            </a:r>
            <a:endParaRPr lang="ru-RU" b="1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palata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071942"/>
            <a:ext cx="4572000" cy="2786058"/>
          </a:xfrm>
          <a:ln w="76200"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Рисунок 4" descr="палата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8670"/>
            <a:ext cx="9144000" cy="3000376"/>
          </a:xfrm>
          <a:prstGeom prst="rect">
            <a:avLst/>
          </a:prstGeom>
          <a:ln w="762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6" name="Рисунок 5" descr="палат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4071942"/>
            <a:ext cx="4429124" cy="2786058"/>
          </a:xfrm>
          <a:prstGeom prst="rect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786842" cy="1142984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Стандартна </a:t>
            </a:r>
            <a:r>
              <a:rPr lang="ru-RU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палатна</a:t>
            </a: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секція</a:t>
            </a: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повинна </a:t>
            </a:r>
            <a:r>
              <a:rPr lang="ru-RU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приміщення</a:t>
            </a: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786842" cy="571501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  	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приміщення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перебування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палати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кімната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денного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перебування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засклена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веранда (в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дитячих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соматичних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відділеннях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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лікувально-допоміжні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приміщення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кабінет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лікаря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процедурна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маніпуляційна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), пост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медичної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сестри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перев'язочна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відділеннях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хірургічного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профілю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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господарські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буфетна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їдальня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білизняна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кімната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сестри-господині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старшої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медичної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сестри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веранди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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санітарні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ванна,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умивальні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туалети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персоналу,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санітарна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кімната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приміщення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предметів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прибирання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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палатний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коридор,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зв'язує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перераховані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приміщення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сходи,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ліфт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02" y="4773"/>
            <a:ext cx="9144000" cy="68580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чергової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медсестри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розміщують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біля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процедурної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 на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ліжко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призначених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важкохворих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посту повинно бути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видно коридор,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вхід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палати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допоміжні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приміщення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Відстані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посту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палат,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обслуговуються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повинна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перевищувати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15 м. Пост  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обладнують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столом,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шафами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(для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історій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хвороб,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перев’язок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стерилізатором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холодильником,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вмивальником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телефоном,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сигналізацією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виклику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палати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медперсоналу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двосторонньою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переговорної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відеопереговорної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) для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зв’язку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сестри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хворого.</a:t>
            </a:r>
            <a:endParaRPr lang="ru-RU" b="1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чергової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медсестри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медсестра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28670"/>
            <a:ext cx="4500561" cy="2357454"/>
          </a:xfrm>
          <a:ln w="76200">
            <a:solidFill>
              <a:schemeClr val="accent6">
                <a:lumMod val="50000"/>
              </a:schemeClr>
            </a:solidFill>
          </a:ln>
        </p:spPr>
      </p:pic>
      <p:pic>
        <p:nvPicPr>
          <p:cNvPr id="6" name="Рисунок 5" descr="мед сестра 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928670"/>
            <a:ext cx="4572000" cy="2357454"/>
          </a:xfrm>
          <a:prstGeom prst="rect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</p:pic>
      <p:pic>
        <p:nvPicPr>
          <p:cNvPr id="7" name="Рисунок 6" descr="медсестра 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39701"/>
            <a:ext cx="9144000" cy="3518299"/>
          </a:xfrm>
          <a:prstGeom prst="rect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Хірургічне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сучасних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багатопрофільних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лікарнях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хірургічних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ліжок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становить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25 до 45%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ліжкового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фонду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лікарні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Хірургічне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палат і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операційного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блоку (комплексу). Головною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особливістю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операційного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блоку.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столів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повинна бути з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один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стіл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25-30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ліжок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Операційний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блок, як правило,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стерилізаційної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(6-12м2),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передопераційної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(10-20 м2),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операційної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(25-35 м2) з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наркозних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(20-30 м2),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гіпсовим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(20 м2),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інструментальним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(10 м2) і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підсобними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приміщеннями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Особливим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різновидом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хірургічних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блоків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операційні-барокамери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Хірургічне відділення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ir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071943"/>
            <a:ext cx="4572000" cy="2786058"/>
          </a:xfrm>
          <a:ln w="76200"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Рисунок 4" descr="хи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4071942"/>
            <a:ext cx="4429124" cy="2786058"/>
          </a:xfrm>
          <a:prstGeom prst="rect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</p:pic>
      <p:pic>
        <p:nvPicPr>
          <p:cNvPr id="6" name="Рисунок 5" descr="хир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8670"/>
            <a:ext cx="9144000" cy="3071834"/>
          </a:xfrm>
          <a:prstGeom prst="rect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проектів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хірургічного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висуваються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зручного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операційним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блоком і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діагностичним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відділенням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відповідного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числа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перев'язувальних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процедурних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організація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умов для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післяопераційного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перебування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спеціально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обладнаних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палатах;</a:t>
            </a:r>
          </a:p>
          <a:p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виключення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контакту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післяопераційних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чистих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так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званих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гнійних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з'явилися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післяопераційні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ускладнення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Акушерсько-гінекологічне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включає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свою структуру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пологове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післяпологові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патології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вагітних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новонароджених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Палатні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секції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тут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проектуються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вимогами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загальносоматичних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відділень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дорослих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Акушерсько-гінекологічне відділення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00108"/>
            <a:ext cx="9144000" cy="2714644"/>
          </a:xfrm>
          <a:ln w="76200"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Рисунок 4" descr="1339105037_22_f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57628"/>
            <a:ext cx="4572000" cy="3000372"/>
          </a:xfrm>
          <a:prstGeom prst="rect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</p:pic>
      <p:pic>
        <p:nvPicPr>
          <p:cNvPr id="6" name="Рисунок 5" descr="1435149560_bolnica-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3857628"/>
            <a:ext cx="4429124" cy="3000372"/>
          </a:xfrm>
          <a:prstGeom prst="rect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Інфекційне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розміщують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окремому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будинку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Воно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повинно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два входи: один - для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другий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для персоналу, доставки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їжі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чистих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речей. Для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індивідуальної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госпіталізації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одноліжкові</a:t>
            </a:r>
            <a:r>
              <a:rPr lang="ru-RU" sz="31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палати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шлюзом,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напівбокси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бокси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Напівбокс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палати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шлюзу і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санітарного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вузла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Істотним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недоліком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напівбоксу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те,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хворі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потрапляють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палатний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коридор. При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можливо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обсіменіння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коридора патогенною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мікрофлорою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проникати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палати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1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Інфекційне відділення</a:t>
            </a:r>
            <a:endParaRPr lang="ru-RU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инф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28670"/>
            <a:ext cx="4286250" cy="5929330"/>
          </a:xfrm>
          <a:ln w="76200"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pic>
        <p:nvPicPr>
          <p:cNvPr id="5" name="Рисунок 4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928670"/>
            <a:ext cx="4714876" cy="5929330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педіатричному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відділенні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палатні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секції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одного року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розраховані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24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ліжка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для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віком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один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на 30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ліжок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Вони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складаються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один - (9 м2 на 1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ліжко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дво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(7 м2 на 1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ліжко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чотирьохліжкових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палат (4 м2 на 1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ліжко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поста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чергової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медичної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сестри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їдальні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приміщення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матерів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ігрової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кімнати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приміщення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денного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перебування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умивальні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вбиральні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процедурної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Особливу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групу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типів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лікарняних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установ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рентгенодіагностичне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дистанційної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променевої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терапії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променевої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закритими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радіоактивними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речовинами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променевої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відкритими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радіоактивними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речовинами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діагностичне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закритих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радіоактивних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змішані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Несприятливі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наслідки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відділеннях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пов'язані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дією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іонізуючого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випромінювання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здійснюватиме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 персонал і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вимагає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цілеспрямованого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здійснення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запобіжного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нагляду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дотримання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науково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обґрунтованих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правил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експлуатації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Радіологічні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типів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розміщують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ізольованій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прибудові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окремому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будинку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планування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чотири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приміщень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для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діагностики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відкритими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джерелами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іонізуючих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випромінювань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променевої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відкритими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закритими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дистанційної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променевої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роботі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джерелами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іонізуючого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випромінювання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принципами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профілактики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дозою, часом,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відстанню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екрануванням</a:t>
            </a:r>
            <a:r>
              <a:rPr lang="ru-RU" sz="3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Поліклініка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вестибюлю-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роздягальні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Чекальні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кабінетів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Вхід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поліклініки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через вестибюль,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безпосередній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зв'язок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реєстратурою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гардеробом.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Великі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зали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очікування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прийому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лікаря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робити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недоцільно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значного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контактів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людей з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захворюваннями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З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цією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метою для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очікування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коридори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бути на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відстані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3,2 м </a:t>
            </a:r>
            <a:r>
              <a:rPr lang="ru-RU" sz="3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завширшки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Поликлиника </a:t>
            </a:r>
            <a:endParaRPr lang="ru-RU" sz="4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175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28670"/>
            <a:ext cx="4572000" cy="5929330"/>
          </a:xfrm>
        </p:spPr>
      </p:pic>
      <p:pic>
        <p:nvPicPr>
          <p:cNvPr id="5" name="Рисунок 4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928670"/>
            <a:ext cx="4500562" cy="592933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невеликих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лікарнях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природної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вентиляції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кватирки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фрамуги,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припливні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витяжні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канали. У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лікарнях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100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ліжок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обов'язковому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порядку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рекомендується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обладнати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припливно-витяжну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механічну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вентиляцію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Операційні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пологові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індивідуальну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припливно-витяжну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вентиляцію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перевагою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припливу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обладнані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кондиціонерами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Кратність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загальних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палатах повинна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становити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2-3 рази на годину, в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пологових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операційних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післяопераційних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палатах та палатах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інтенсивної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до 10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годину.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Отже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перебування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лікарні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значною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мірою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залежать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санітарного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режиму і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розпорядку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дня,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утримання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приміщень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дотримання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персоналом і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хворими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правил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особистої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ru-RU" sz="72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7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72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467</TotalTime>
  <Words>1660</Words>
  <Application>Microsoft Office PowerPoint</Application>
  <PresentationFormat>Экран (4:3)</PresentationFormat>
  <Paragraphs>134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5" baseType="lpstr">
      <vt:lpstr>Consolas</vt:lpstr>
      <vt:lpstr>Constantia</vt:lpstr>
      <vt:lpstr>Corbel</vt:lpstr>
      <vt:lpstr>Monotype Corsiva</vt:lpstr>
      <vt:lpstr>Palatino Linotype</vt:lpstr>
      <vt:lpstr>Times New Roman</vt:lpstr>
      <vt:lpstr>Wingdings</vt:lpstr>
      <vt:lpstr>Wingdings 2</vt:lpstr>
      <vt:lpstr>Wingdings 3</vt:lpstr>
      <vt:lpstr>Метро</vt:lpstr>
      <vt:lpstr>Презентация PowerPoint</vt:lpstr>
      <vt:lpstr>Презентация PowerPoint</vt:lpstr>
      <vt:lpstr>Презентация PowerPoint</vt:lpstr>
      <vt:lpstr>Гігієнічні вимоги до планування, устрою і організації діяльності  лікувально-профілактичних установ </vt:lpstr>
      <vt:lpstr>Презентация PowerPoint</vt:lpstr>
      <vt:lpstr>Презентация PowerPoint</vt:lpstr>
      <vt:lpstr>Нормативи для розрахунку площі земельної ділянки стаціонару для дорослих з допоміжними будівлями та спорудами</vt:lpstr>
      <vt:lpstr>Презентация PowerPoint</vt:lpstr>
      <vt:lpstr>Існують чотири основних системи забудови лікарняних комплексів: децентралізована, централізована, змішана та централізовано-блочна.</vt:lpstr>
      <vt:lpstr>Але децентралізована система має і такі недоліки: а) виникає необхідність у дублюванні в лікувальних корпусах спеціальних лікувально-діагностичних кабінетів; б) транспортувати їжу доводиться з центральної кухні в корпусу на далекі відстані; в) подовжуються шляху руху медичного персоналу, хворих; р) необхідна велика площа земельної ділянки під забудову; д) зростають грошові витрати на благоустрій території і зведення комунікацій лікарні.</vt:lpstr>
      <vt:lpstr>Презентация PowerPoint</vt:lpstr>
      <vt:lpstr>Переваги централізованої системи: 1. Раціональне використання всіма відділеннями лікувально-діагностичного обладнання. 2.Можливість взаємної консультації фахівців різного профілю. 3.Комфортні внутрішні комунікації між відділеннями за допомогою вертикального ліфта, особливо це зручно в сльоту і холод. 4. Скорочення шляхів руху хворих, медичного персоналу, доставки їжі.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 проектуванні земельної ділянки лікувального закладу виділяють такі зони:</vt:lpstr>
      <vt:lpstr>Приймальне відділення</vt:lpstr>
      <vt:lpstr>Приемное отделение</vt:lpstr>
      <vt:lpstr>Презентация PowerPoint</vt:lpstr>
      <vt:lpstr>Стационар</vt:lpstr>
      <vt:lpstr>Презентация PowerPoint</vt:lpstr>
      <vt:lpstr>Палатная секция</vt:lpstr>
      <vt:lpstr>Стандартна палатна секція повинна мати такі приміщення:</vt:lpstr>
      <vt:lpstr>Презентация PowerPoint</vt:lpstr>
      <vt:lpstr>Пост чергової медсестри </vt:lpstr>
      <vt:lpstr>Презентация PowerPoint</vt:lpstr>
      <vt:lpstr>Хірургічне відділення</vt:lpstr>
      <vt:lpstr>До проектів хірургічного відділення висуваються такі вимоги:</vt:lpstr>
      <vt:lpstr>Презентация PowerPoint</vt:lpstr>
      <vt:lpstr>Акушерсько-гінекологічне відділення</vt:lpstr>
      <vt:lpstr>Презентация PowerPoint</vt:lpstr>
      <vt:lpstr>Інфекційне відділення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Поликлиника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Света</dc:creator>
  <cp:lastModifiedBy>Света</cp:lastModifiedBy>
  <cp:revision>75</cp:revision>
  <dcterms:modified xsi:type="dcterms:W3CDTF">2021-09-13T10:37:39Z</dcterms:modified>
</cp:coreProperties>
</file>