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6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8" r:id="rId22"/>
    <p:sldId id="276" r:id="rId23"/>
    <p:sldId id="277" r:id="rId2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69" autoAdjust="0"/>
    <p:restoredTop sz="94660"/>
  </p:normalViewPr>
  <p:slideViewPr>
    <p:cSldViewPr snapToGrid="0">
      <p:cViewPr varScale="1">
        <p:scale>
          <a:sx n="66" d="100"/>
          <a:sy n="66" d="100"/>
        </p:scale>
        <p:origin x="648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30E6BF-D5F8-463B-9A02-BF7FCC2B1D78}" type="datetimeFigureOut">
              <a:rPr lang="ru-RU" smtClean="0"/>
              <a:t>04.10.2021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6EE90-F081-4F37-B156-AC3389371A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90898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30E6BF-D5F8-463B-9A02-BF7FCC2B1D78}" type="datetimeFigureOut">
              <a:rPr lang="ru-RU" smtClean="0"/>
              <a:t>04.10.2021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6EE90-F081-4F37-B156-AC3389371A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459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30E6BF-D5F8-463B-9A02-BF7FCC2B1D78}" type="datetimeFigureOut">
              <a:rPr lang="ru-RU" smtClean="0"/>
              <a:t>04.10.2021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6EE90-F081-4F37-B156-AC3389371A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78781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30E6BF-D5F8-463B-9A02-BF7FCC2B1D78}" type="datetimeFigureOut">
              <a:rPr lang="ru-RU" smtClean="0"/>
              <a:t>04.10.2021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6EE90-F081-4F37-B156-AC3389371A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80713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30E6BF-D5F8-463B-9A02-BF7FCC2B1D78}" type="datetimeFigureOut">
              <a:rPr lang="ru-RU" smtClean="0"/>
              <a:t>04.10.2021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6EE90-F081-4F37-B156-AC3389371A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40810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30E6BF-D5F8-463B-9A02-BF7FCC2B1D78}" type="datetimeFigureOut">
              <a:rPr lang="ru-RU" smtClean="0"/>
              <a:t>04.10.2021</a:t>
            </a:fld>
            <a:endParaRPr lang="ru-RU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6EE90-F081-4F37-B156-AC3389371A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11950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30E6BF-D5F8-463B-9A02-BF7FCC2B1D78}" type="datetimeFigureOut">
              <a:rPr lang="ru-RU" smtClean="0"/>
              <a:t>04.10.2021</a:t>
            </a:fld>
            <a:endParaRPr lang="ru-RU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6EE90-F081-4F37-B156-AC3389371A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44507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30E6BF-D5F8-463B-9A02-BF7FCC2B1D78}" type="datetimeFigureOut">
              <a:rPr lang="ru-RU" smtClean="0"/>
              <a:t>04.10.2021</a:t>
            </a:fld>
            <a:endParaRPr lang="ru-RU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6EE90-F081-4F37-B156-AC3389371A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50594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30E6BF-D5F8-463B-9A02-BF7FCC2B1D78}" type="datetimeFigureOut">
              <a:rPr lang="ru-RU" smtClean="0"/>
              <a:t>04.10.2021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6EE90-F081-4F37-B156-AC3389371A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21016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30E6BF-D5F8-463B-9A02-BF7FCC2B1D78}" type="datetimeFigureOut">
              <a:rPr lang="ru-RU" smtClean="0"/>
              <a:t>04.10.2021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6EE90-F081-4F37-B156-AC3389371A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85040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30E6BF-D5F8-463B-9A02-BF7FCC2B1D78}" type="datetimeFigureOut">
              <a:rPr lang="ru-RU" smtClean="0"/>
              <a:t>04.10.2021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6EE90-F081-4F37-B156-AC3389371A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33043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27964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30E6BF-D5F8-463B-9A02-BF7FCC2B1D78}" type="datetimeFigureOut">
              <a:rPr lang="ru-RU" smtClean="0"/>
              <a:t>04.10.2021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6EE90-F081-4F37-B156-AC3389371A25}" type="slidenum">
              <a:rPr lang="ru-RU" smtClean="0"/>
              <a:t>‹#›</a:t>
            </a:fld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757955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30E6BF-D5F8-463B-9A02-BF7FCC2B1D78}" type="datetimeFigureOut">
              <a:rPr lang="ru-RU" smtClean="0"/>
              <a:t>04.10.2021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6EE90-F081-4F37-B156-AC3389371A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548497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30E6BF-D5F8-463B-9A02-BF7FCC2B1D78}" type="datetimeFigureOut">
              <a:rPr lang="ru-RU" smtClean="0"/>
              <a:t>04.10.2021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6EE90-F081-4F37-B156-AC3389371A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82718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30E6BF-D5F8-463B-9A02-BF7FCC2B1D78}" type="datetimeFigureOut">
              <a:rPr lang="ru-RU" smtClean="0"/>
              <a:t>04.10.2021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6EE90-F081-4F37-B156-AC3389371A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727462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30E6BF-D5F8-463B-9A02-BF7FCC2B1D78}" type="datetimeFigureOut">
              <a:rPr lang="ru-RU" smtClean="0"/>
              <a:t>04.10.2021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6EE90-F081-4F37-B156-AC3389371A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531764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30E6BF-D5F8-463B-9A02-BF7FCC2B1D78}" type="datetimeFigureOut">
              <a:rPr lang="ru-RU" smtClean="0"/>
              <a:t>04.10.2021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6EE90-F081-4F37-B156-AC3389371A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63662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B730E6BF-D5F8-463B-9A02-BF7FCC2B1D78}" type="datetimeFigureOut">
              <a:rPr lang="ru-RU" smtClean="0"/>
              <a:t>04.10.2021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F6EE90-F081-4F37-B156-AC3389371A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014768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-86628" y="173254"/>
            <a:ext cx="11088304" cy="1193533"/>
          </a:xfrm>
        </p:spPr>
        <p:txBody>
          <a:bodyPr/>
          <a:lstStyle/>
          <a:p>
            <a:pPr algn="ctr"/>
            <a:r>
              <a:rPr lang="uk-UA" sz="2800" b="1" dirty="0" smtClean="0"/>
              <a:t>ОДЕ</a:t>
            </a:r>
            <a:r>
              <a:rPr lang="ru-RU" sz="2800" b="1" dirty="0" smtClean="0"/>
              <a:t>ССКИЙ НАЦИОНАЛЬНЫЙ МЕДИЦИНСКИЙ УНИВЕРСИТЕТ</a:t>
            </a:r>
            <a:br>
              <a:rPr lang="ru-RU" sz="2800" b="1" dirty="0" smtClean="0"/>
            </a:br>
            <a:r>
              <a:rPr lang="ru-RU" sz="2800" b="1" dirty="0" smtClean="0"/>
              <a:t>КАФЕДРА ГИГИЕНЫ И МЕДИЦИНСКОЙ ЭКОЛОГИИ</a:t>
            </a:r>
            <a:endParaRPr lang="ru-RU" sz="28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89785" y="1761423"/>
            <a:ext cx="8690828" cy="3877377"/>
          </a:xfrm>
        </p:spPr>
        <p:txBody>
          <a:bodyPr>
            <a:normAutofit/>
          </a:bodyPr>
          <a:lstStyle/>
          <a:p>
            <a:pPr algn="ctr"/>
            <a:r>
              <a:rPr lang="ru-RU" sz="4400" b="1" i="1" u="sng" dirty="0" smtClean="0">
                <a:solidFill>
                  <a:srgbClr val="FFFF00"/>
                </a:solidFill>
              </a:rPr>
              <a:t>ЛЕКЦИЯ:</a:t>
            </a:r>
          </a:p>
          <a:p>
            <a:pPr algn="ctr"/>
            <a:r>
              <a:rPr lang="ru-RU" sz="2400" b="1" i="1" dirty="0" smtClean="0">
                <a:solidFill>
                  <a:srgbClr val="FFFF00"/>
                </a:solidFill>
              </a:rPr>
              <a:t>«Санитарная охрана ОКРУЖАЮЩЕЙ СРЕДЫ ОТ РАДИОАКТИВНОГО ЗАГРЯЗНЕНИЯ, как Гигиеническая проблема. </a:t>
            </a:r>
            <a:r>
              <a:rPr lang="ru-RU" sz="2400" b="1" i="1" dirty="0" err="1" smtClean="0">
                <a:solidFill>
                  <a:srgbClr val="FFFF00"/>
                </a:solidFill>
              </a:rPr>
              <a:t>ГИГИенические</a:t>
            </a:r>
            <a:r>
              <a:rPr lang="ru-RU" sz="2400" b="1" i="1" dirty="0" smtClean="0">
                <a:solidFill>
                  <a:srgbClr val="FFFF00"/>
                </a:solidFill>
              </a:rPr>
              <a:t> аспекты Чернобыльской катастрофы»</a:t>
            </a:r>
            <a:endParaRPr lang="ru-RU" sz="2400" b="1" i="1" dirty="0">
              <a:solidFill>
                <a:srgbClr val="FFFF0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5372" y="4136257"/>
            <a:ext cx="2721743" cy="2721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9551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Методы радиометрического контроля. Приборы.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i="1" u="sng" dirty="0"/>
              <a:t>Радиометрический контроль включает в себя</a:t>
            </a:r>
          </a:p>
          <a:p>
            <a:endParaRPr lang="ru-RU" dirty="0"/>
          </a:p>
          <a:p>
            <a:r>
              <a:rPr lang="ru-RU" dirty="0"/>
              <a:t>Определение индивидуальных доз облучения персонала</a:t>
            </a:r>
          </a:p>
          <a:p>
            <a:endParaRPr lang="ru-RU" dirty="0"/>
          </a:p>
          <a:p>
            <a:r>
              <a:rPr lang="ru-RU" dirty="0"/>
              <a:t>Контроль за мощностью дозы облучения на рабочих местах</a:t>
            </a:r>
          </a:p>
          <a:p>
            <a:endParaRPr lang="ru-RU" dirty="0"/>
          </a:p>
          <a:p>
            <a:r>
              <a:rPr lang="ru-RU" dirty="0"/>
              <a:t>Применение приборов, сигнализирующих о превышении допустимой дозы облучения.</a:t>
            </a:r>
          </a:p>
        </p:txBody>
      </p:sp>
    </p:spTree>
    <p:extLst>
      <p:ext uri="{BB962C8B-B14F-4D97-AF65-F5344CB8AC3E}">
        <p14:creationId xmlns:p14="http://schemas.microsoft.com/office/powerpoint/2010/main" val="13043879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3255" y="192506"/>
            <a:ext cx="10318282" cy="6362298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Учитывая это и приборы доя радиометрического контроля делятся на </a:t>
            </a:r>
            <a:r>
              <a:rPr lang="ru-RU" b="1" i="1" u="sng" dirty="0"/>
              <a:t>3 группы</a:t>
            </a:r>
            <a:r>
              <a:rPr lang="ru-RU" dirty="0"/>
              <a:t>:</a:t>
            </a:r>
          </a:p>
          <a:p>
            <a:endParaRPr lang="ru-RU" dirty="0"/>
          </a:p>
          <a:p>
            <a:r>
              <a:rPr lang="ru-RU" dirty="0"/>
              <a:t>1) </a:t>
            </a:r>
            <a:r>
              <a:rPr lang="ru-RU" b="1" i="1" u="sng" dirty="0"/>
              <a:t>Дозиметры индивидуального контроля </a:t>
            </a:r>
            <a:r>
              <a:rPr lang="ru-RU" dirty="0"/>
              <a:t>- для измерения дозы </a:t>
            </a:r>
            <a:r>
              <a:rPr lang="ru-RU" dirty="0" smtClean="0"/>
              <a:t>внешне­го </a:t>
            </a:r>
            <a:r>
              <a:rPr lang="ru-RU" dirty="0"/>
              <a:t>облучения, получаемой работающим с источниками радиации. </a:t>
            </a:r>
            <a:r>
              <a:rPr lang="ru-RU" b="1" dirty="0" smtClean="0"/>
              <a:t>Индивидуальные </a:t>
            </a:r>
            <a:r>
              <a:rPr lang="ru-RU" b="1" dirty="0"/>
              <a:t>дозиметры </a:t>
            </a:r>
            <a:r>
              <a:rPr lang="ru-RU" dirty="0"/>
              <a:t>могут быть:</a:t>
            </a:r>
          </a:p>
          <a:p>
            <a:endParaRPr lang="ru-RU" dirty="0"/>
          </a:p>
          <a:p>
            <a:r>
              <a:rPr lang="ru-RU" b="1" i="1" u="sng" dirty="0"/>
              <a:t>ионизационные</a:t>
            </a:r>
            <a:r>
              <a:rPr lang="ru-RU" dirty="0"/>
              <a:t> С-КИД-2, ДК-02)</a:t>
            </a:r>
          </a:p>
          <a:p>
            <a:endParaRPr lang="ru-RU" dirty="0"/>
          </a:p>
          <a:p>
            <a:r>
              <a:rPr lang="ru-RU" b="1" i="1" u="sng" dirty="0"/>
              <a:t>фотохимические</a:t>
            </a:r>
            <a:r>
              <a:rPr lang="ru-RU" dirty="0"/>
              <a:t> (ИФК-2,3)</a:t>
            </a:r>
          </a:p>
          <a:p>
            <a:endParaRPr lang="ru-RU" dirty="0"/>
          </a:p>
          <a:p>
            <a:r>
              <a:rPr lang="ru-RU" b="1" i="1" u="sng" dirty="0"/>
              <a:t>термолюминесцентные</a:t>
            </a:r>
            <a:r>
              <a:rPr lang="ru-RU" dirty="0"/>
              <a:t> (ИЛК)</a:t>
            </a:r>
          </a:p>
          <a:p>
            <a:endParaRPr lang="ru-RU" dirty="0"/>
          </a:p>
          <a:p>
            <a:r>
              <a:rPr lang="ru-RU" dirty="0"/>
              <a:t>2) </a:t>
            </a:r>
            <a:r>
              <a:rPr lang="ru-RU" b="1" i="1" u="sng" dirty="0"/>
              <a:t>Стационарные или переносные приборы, предназначенные для </a:t>
            </a:r>
            <a:r>
              <a:rPr lang="ru-RU" b="1" i="1" u="sng" dirty="0" smtClean="0"/>
              <a:t>изме­рения </a:t>
            </a:r>
            <a:r>
              <a:rPr lang="ru-RU" b="1" i="1" u="sng" dirty="0"/>
              <a:t>мощностей доз излучения</a:t>
            </a:r>
            <a:r>
              <a:rPr lang="ru-RU" dirty="0"/>
              <a:t>. К этой группе относятся </a:t>
            </a:r>
            <a:r>
              <a:rPr lang="ru-RU" dirty="0" smtClean="0"/>
              <a:t>радиомет­ры </a:t>
            </a:r>
            <a:r>
              <a:rPr lang="ru-RU" dirty="0"/>
              <a:t>и </a:t>
            </a:r>
            <a:r>
              <a:rPr lang="ru-RU" dirty="0" err="1"/>
              <a:t>интенсиметры</a:t>
            </a:r>
            <a:r>
              <a:rPr lang="ru-RU" dirty="0"/>
              <a:t> - «</a:t>
            </a:r>
            <a:r>
              <a:rPr lang="ru-RU" dirty="0" err="1"/>
              <a:t>Аргунь</a:t>
            </a:r>
            <a:r>
              <a:rPr lang="ru-RU" dirty="0"/>
              <a:t>», РУП-1, «Луч-А» и </a:t>
            </a:r>
            <a:r>
              <a:rPr lang="ru-RU" dirty="0" err="1"/>
              <a:t>др</a:t>
            </a:r>
            <a:endParaRPr lang="ru-RU" dirty="0"/>
          </a:p>
          <a:p>
            <a:endParaRPr lang="ru-RU" dirty="0"/>
          </a:p>
          <a:p>
            <a:r>
              <a:rPr lang="ru-RU" dirty="0" smtClean="0"/>
              <a:t>3</a:t>
            </a:r>
            <a:r>
              <a:rPr lang="ru-RU" dirty="0"/>
              <a:t>) </a:t>
            </a:r>
            <a:r>
              <a:rPr lang="ru-RU" b="1" i="1" u="sng" dirty="0"/>
              <a:t>Стационарные установки для регистрации мощности излучения в </a:t>
            </a:r>
            <a:r>
              <a:rPr lang="ru-RU" b="1" i="1" u="sng" dirty="0" smtClean="0"/>
              <a:t>отдельных </a:t>
            </a:r>
            <a:r>
              <a:rPr lang="ru-RU" b="1" i="1" u="sng" dirty="0"/>
              <a:t>помещениях.</a:t>
            </a:r>
            <a:r>
              <a:rPr lang="ru-RU" dirty="0"/>
              <a:t> Они подают световые или звуковые сигналы при превышении допустимой дозы. К данной группе относятся установки УСИТ-1, УСИТ-2, УСИД-12 и др.</a:t>
            </a:r>
          </a:p>
        </p:txBody>
      </p:sp>
    </p:spTree>
    <p:extLst>
      <p:ext uri="{BB962C8B-B14F-4D97-AF65-F5344CB8AC3E}">
        <p14:creationId xmlns:p14="http://schemas.microsoft.com/office/powerpoint/2010/main" val="35726512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Охрана окружающей среды от радиоактивного за­грязнения.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Загрязнение окружающей среды радиоактивными веществами </a:t>
            </a:r>
            <a:r>
              <a:rPr lang="ru-RU" b="1" i="1" dirty="0"/>
              <a:t>(радиоактивное загрязнение) </a:t>
            </a:r>
            <a:r>
              <a:rPr lang="ru-RU" dirty="0"/>
              <a:t>происходит в результате работы с открытыми источниками в нормальных условиях. Кроме того его причиной могут быть и закрытые источники в результате аварий с выбросом радиоактивных ве­ществ.</a:t>
            </a:r>
          </a:p>
          <a:p>
            <a:endParaRPr lang="ru-RU" dirty="0"/>
          </a:p>
          <a:p>
            <a:r>
              <a:rPr lang="ru-RU" b="1" i="1" u="sng" dirty="0"/>
              <a:t>Основные источники загрязнения окружающей среды </a:t>
            </a:r>
            <a:r>
              <a:rPr lang="ru-RU" dirty="0"/>
              <a:t>:</a:t>
            </a:r>
          </a:p>
          <a:p>
            <a:endParaRPr lang="ru-RU" dirty="0"/>
          </a:p>
          <a:p>
            <a:r>
              <a:rPr lang="ru-RU" i="1" dirty="0"/>
              <a:t>Мероприятия ядерно-топливного цикла.</a:t>
            </a:r>
          </a:p>
          <a:p>
            <a:endParaRPr lang="ru-RU" i="1" dirty="0"/>
          </a:p>
          <a:p>
            <a:r>
              <a:rPr lang="ru-RU" i="1" dirty="0"/>
              <a:t>Ядерные взрывы.</a:t>
            </a:r>
          </a:p>
        </p:txBody>
      </p:sp>
    </p:spTree>
    <p:extLst>
      <p:ext uri="{BB962C8B-B14F-4D97-AF65-F5344CB8AC3E}">
        <p14:creationId xmlns:p14="http://schemas.microsoft.com/office/powerpoint/2010/main" val="25253886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Меры по охране окружающей среды 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dirty="0"/>
              <a:t>1) </a:t>
            </a:r>
            <a:r>
              <a:rPr lang="ru-RU" b="1" i="1" dirty="0"/>
              <a:t>Законодательные</a:t>
            </a:r>
            <a:r>
              <a:rPr lang="ru-RU" dirty="0"/>
              <a:t> (нормы радиационной безопасности).</a:t>
            </a:r>
          </a:p>
          <a:p>
            <a:endParaRPr lang="ru-RU" dirty="0"/>
          </a:p>
          <a:p>
            <a:endParaRPr lang="ru-RU" dirty="0"/>
          </a:p>
          <a:p>
            <a:r>
              <a:rPr lang="ru-RU" b="1" i="1" dirty="0" smtClean="0"/>
              <a:t>2) Технологические</a:t>
            </a:r>
            <a:r>
              <a:rPr lang="ru-RU" dirty="0" smtClean="0"/>
              <a:t> </a:t>
            </a:r>
            <a:r>
              <a:rPr lang="ru-RU" dirty="0"/>
              <a:t>(изменение технологии для </a:t>
            </a:r>
            <a:r>
              <a:rPr lang="ru-RU" dirty="0" smtClean="0"/>
              <a:t>уменьшения </a:t>
            </a:r>
            <a:r>
              <a:rPr lang="ru-RU" dirty="0"/>
              <a:t>исполь­зования радиоактивных веществ и их попадания в окружающую среду).</a:t>
            </a:r>
          </a:p>
          <a:p>
            <a:endParaRPr lang="ru-RU" dirty="0"/>
          </a:p>
          <a:p>
            <a:r>
              <a:rPr lang="ru-RU" b="1" i="1" dirty="0" smtClean="0"/>
              <a:t>3) Санитарно-технические</a:t>
            </a:r>
            <a:r>
              <a:rPr lang="ru-RU" dirty="0" smtClean="0"/>
              <a:t> </a:t>
            </a:r>
            <a:r>
              <a:rPr lang="ru-RU" dirty="0"/>
              <a:t>(адекватная вентиляция, канализация)</a:t>
            </a:r>
          </a:p>
          <a:p>
            <a:endParaRPr lang="ru-RU" dirty="0"/>
          </a:p>
          <a:p>
            <a:r>
              <a:rPr lang="ru-RU" b="1" i="1" dirty="0" smtClean="0"/>
              <a:t>4) Планировочные</a:t>
            </a:r>
            <a:r>
              <a:rPr lang="ru-RU" dirty="0" smtClean="0"/>
              <a:t> </a:t>
            </a:r>
            <a:r>
              <a:rPr lang="ru-RU" dirty="0"/>
              <a:t>(создание </a:t>
            </a:r>
            <a:r>
              <a:rPr lang="ru-RU" dirty="0" err="1"/>
              <a:t>санитарно</a:t>
            </a:r>
            <a:r>
              <a:rPr lang="ru-RU" dirty="0"/>
              <a:t> защищенных зон и зон </a:t>
            </a:r>
            <a:r>
              <a:rPr lang="ru-RU" dirty="0" smtClean="0"/>
              <a:t>наблюдения</a:t>
            </a:r>
            <a:r>
              <a:rPr lang="ru-RU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38509005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9764" y="221382"/>
            <a:ext cx="9942897" cy="6027018"/>
          </a:xfrm>
        </p:spPr>
        <p:txBody>
          <a:bodyPr>
            <a:normAutofit/>
          </a:bodyPr>
          <a:lstStyle/>
          <a:p>
            <a:r>
              <a:rPr lang="ru-RU" dirty="0"/>
              <a:t>Основной проблемой в области охраны окружающей среды от радиоак­тивного загрязнения является проблема радиоактивных отходов.</a:t>
            </a:r>
          </a:p>
          <a:p>
            <a:endParaRPr lang="ru-RU" dirty="0"/>
          </a:p>
          <a:p>
            <a:r>
              <a:rPr lang="ru-RU" b="1" i="1" dirty="0" smtClean="0"/>
              <a:t>Радиоактивные </a:t>
            </a:r>
            <a:r>
              <a:rPr lang="ru-RU" b="1" i="1" dirty="0"/>
              <a:t>отходы </a:t>
            </a:r>
            <a:r>
              <a:rPr lang="ru-RU" dirty="0"/>
              <a:t>- это материалы или объекты, не подлежащие использованию, но имеющие уровень радиоактивности выше нормативного. По агрегатному состоянию они делятся на </a:t>
            </a:r>
            <a:r>
              <a:rPr lang="ru-RU" b="1" dirty="0" smtClean="0"/>
              <a:t>газообразные, </a:t>
            </a:r>
            <a:r>
              <a:rPr lang="ru-RU" b="1" dirty="0"/>
              <a:t>жидкие и твердые.</a:t>
            </a:r>
          </a:p>
          <a:p>
            <a:endParaRPr lang="ru-RU" dirty="0"/>
          </a:p>
          <a:p>
            <a:r>
              <a:rPr lang="ru-RU" b="1" i="1" dirty="0"/>
              <a:t>Обезвреживание радиоактивных отходов </a:t>
            </a:r>
            <a:r>
              <a:rPr lang="ru-RU" dirty="0"/>
              <a:t>осуществляется с помощью их дезактивации, в результате которой - как это видно из названия метода -они теряют свою активность или она снижается до допустимого уровня.</a:t>
            </a:r>
          </a:p>
        </p:txBody>
      </p:sp>
    </p:spTree>
    <p:extLst>
      <p:ext uri="{BB962C8B-B14F-4D97-AF65-F5344CB8AC3E}">
        <p14:creationId xmlns:p14="http://schemas.microsoft.com/office/powerpoint/2010/main" val="894437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5736" y="0"/>
            <a:ext cx="9404723" cy="1400530"/>
          </a:xfrm>
        </p:spPr>
        <p:txBody>
          <a:bodyPr/>
          <a:lstStyle/>
          <a:p>
            <a:r>
              <a:rPr lang="ru-RU" dirty="0"/>
              <a:t>Методы дезактивации.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058779"/>
            <a:ext cx="11088303" cy="5707781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1) Оптимальным методом дезактивации </a:t>
            </a:r>
            <a:r>
              <a:rPr lang="ru-RU" dirty="0" smtClean="0"/>
              <a:t>является: </a:t>
            </a:r>
            <a:r>
              <a:rPr lang="ru-RU" b="1" i="1" u="sng" dirty="0" smtClean="0"/>
              <a:t>метод </a:t>
            </a:r>
            <a:r>
              <a:rPr lang="ru-RU" b="1" i="1" u="sng" dirty="0"/>
              <a:t>физической дезактивации </a:t>
            </a:r>
            <a:r>
              <a:rPr lang="ru-RU" dirty="0"/>
              <a:t>путем выдерживания отходов в течение некоторого време­ни, основанный на законе радиоактивного распада. За счет распада ра­диоактивные изотопы распадаются с образованием изотопов, не обладаю­щих радиоактивностью. Метод применим только для короткоживущих изотопов (с периодом полураспада не больше 15 суток).</a:t>
            </a:r>
          </a:p>
          <a:p>
            <a:endParaRPr lang="ru-RU" dirty="0"/>
          </a:p>
          <a:p>
            <a:r>
              <a:rPr lang="ru-RU" dirty="0" smtClean="0"/>
              <a:t> </a:t>
            </a:r>
            <a:r>
              <a:rPr lang="ru-RU" dirty="0"/>
              <a:t>2) </a:t>
            </a:r>
            <a:r>
              <a:rPr lang="ru-RU" b="1" i="1" u="sng" dirty="0"/>
              <a:t>Разбавление</a:t>
            </a:r>
            <a:r>
              <a:rPr lang="ru-RU" dirty="0"/>
              <a:t>. Заключается в смешивании загрязненных. продуктов с чистыми. Для жидких отходов применяется только при активности, пре­вышающей ПДК не более чем в 10 раз при возможности 10-кратного раз­бавления.</a:t>
            </a:r>
          </a:p>
          <a:p>
            <a:endParaRPr lang="ru-RU" dirty="0"/>
          </a:p>
          <a:p>
            <a:r>
              <a:rPr lang="ru-RU" dirty="0"/>
              <a:t>3) </a:t>
            </a:r>
            <a:r>
              <a:rPr lang="ru-RU" b="1" i="1" u="sng" dirty="0"/>
              <a:t>Рассеивание</a:t>
            </a:r>
            <a:r>
              <a:rPr lang="ru-RU" dirty="0"/>
              <a:t> (для газообразных отходов). Производится через вы­сокие трубы. При этом используют фильтрацию (только для аэрозолей), адсорбцию и абсорбцию (для газов). Последние не применимы для инерт­ных газов, которые просто рассеивают.</a:t>
            </a:r>
          </a:p>
          <a:p>
            <a:endParaRPr lang="ru-RU" dirty="0"/>
          </a:p>
          <a:p>
            <a:r>
              <a:rPr lang="ru-RU" dirty="0"/>
              <a:t>Для жидких отходов используются </a:t>
            </a:r>
            <a:r>
              <a:rPr lang="ru-RU" b="1" i="1" u="sng" dirty="0"/>
              <a:t>методы уменьшения объема</a:t>
            </a:r>
            <a:r>
              <a:rPr lang="ru-RU" dirty="0"/>
              <a:t>, которые включают в себя выпаривание, фильтрацию, коагуляцию, в результате чего отходы могут переводиться в твердую фазу, а затем прессоваться, переплав­ляться </a:t>
            </a:r>
            <a:r>
              <a:rPr lang="ru-RU" b="1" i="1" u="sng" dirty="0"/>
              <a:t>и </a:t>
            </a:r>
            <a:r>
              <a:rPr lang="ru-RU" b="1" i="1" u="sng" dirty="0" err="1"/>
              <a:t>захораниваться</a:t>
            </a:r>
            <a:r>
              <a:rPr lang="ru-RU" b="1" i="1" u="sng" dirty="0"/>
              <a:t> в могильниках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375638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1007" y="115503"/>
            <a:ext cx="9819828" cy="770021"/>
          </a:xfrm>
        </p:spPr>
        <p:txBody>
          <a:bodyPr/>
          <a:lstStyle/>
          <a:p>
            <a:r>
              <a:rPr lang="ru-RU" dirty="0"/>
              <a:t>Источник выброса радионуклидов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31007" y="1020278"/>
            <a:ext cx="10164277" cy="5755907"/>
          </a:xfrm>
        </p:spPr>
        <p:txBody>
          <a:bodyPr>
            <a:normAutofit/>
          </a:bodyPr>
          <a:lstStyle/>
          <a:p>
            <a:r>
              <a:rPr lang="ru-RU" dirty="0"/>
              <a:t>Авария на четвертом блоке </a:t>
            </a:r>
            <a:r>
              <a:rPr lang="ru-RU" dirty="0" smtClean="0"/>
              <a:t>Чернобыльской АЭС </a:t>
            </a:r>
            <a:r>
              <a:rPr lang="ru-RU" dirty="0"/>
              <a:t>произошла вскоре после полуночи 26 </a:t>
            </a:r>
            <a:r>
              <a:rPr lang="ru-RU" dirty="0" smtClean="0"/>
              <a:t>апреля 1986 </a:t>
            </a:r>
            <a:r>
              <a:rPr lang="ru-RU" dirty="0"/>
              <a:t>года. До аварии реактор в течение </a:t>
            </a:r>
            <a:r>
              <a:rPr lang="ru-RU" dirty="0" smtClean="0"/>
              <a:t>многих часов </a:t>
            </a:r>
            <a:r>
              <a:rPr lang="ru-RU" dirty="0"/>
              <a:t>эксплуатировался в </a:t>
            </a:r>
            <a:r>
              <a:rPr lang="ru-RU" dirty="0" err="1"/>
              <a:t>запроектном</a:t>
            </a:r>
            <a:r>
              <a:rPr lang="ru-RU" dirty="0"/>
              <a:t> режиме </a:t>
            </a:r>
            <a:r>
              <a:rPr lang="ru-RU" dirty="0" smtClean="0"/>
              <a:t>в целях </a:t>
            </a:r>
            <a:r>
              <a:rPr lang="ru-RU" dirty="0"/>
              <a:t>подготовки к эксперименту по снятию энергии с турбины в случае незапланированного останова. Причина аварии </a:t>
            </a:r>
            <a:r>
              <a:rPr lang="ru-RU" dirty="0" smtClean="0"/>
              <a:t>является достаточно сложной, но </a:t>
            </a:r>
            <a:r>
              <a:rPr lang="ru-RU" dirty="0"/>
              <a:t>ее можно рассматривать как </a:t>
            </a:r>
            <a:r>
              <a:rPr lang="ru-RU" dirty="0" smtClean="0"/>
              <a:t>неконтролируемый разгон </a:t>
            </a:r>
            <a:r>
              <a:rPr lang="ru-RU" dirty="0"/>
              <a:t>уровня мощности, который привел к испарению водного теплоносителя внутри реактора. Это, </a:t>
            </a:r>
            <a:r>
              <a:rPr lang="ru-RU" dirty="0" smtClean="0"/>
              <a:t>в свою </a:t>
            </a:r>
            <a:r>
              <a:rPr lang="ru-RU" dirty="0"/>
              <a:t>очередь, вызвало дальнейшее </a:t>
            </a:r>
            <a:r>
              <a:rPr lang="ru-RU" dirty="0" smtClean="0"/>
              <a:t>увеличение уровня </a:t>
            </a:r>
            <a:r>
              <a:rPr lang="ru-RU" dirty="0"/>
              <a:t>мощности, что в результате привело к паровому взрыву, который разрушил реактор. После первоначального взрыва графит реактора загорелся.</a:t>
            </a:r>
          </a:p>
          <a:p>
            <a:r>
              <a:rPr lang="ru-RU" dirty="0"/>
              <a:t>Несмотря на героические усилия персонала по борьбе с пожаром, графит горел много дней, и </a:t>
            </a:r>
            <a:r>
              <a:rPr lang="ru-RU" dirty="0" smtClean="0"/>
              <a:t>выбросы радиоактивного </a:t>
            </a:r>
            <a:r>
              <a:rPr lang="ru-RU" dirty="0"/>
              <a:t>материала продолжались до 6 </a:t>
            </a:r>
            <a:r>
              <a:rPr lang="ru-RU" dirty="0" smtClean="0"/>
              <a:t>мая 1986 года.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680657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75384" y="924024"/>
            <a:ext cx="9347209" cy="5005138"/>
          </a:xfrm>
        </p:spPr>
        <p:txBody>
          <a:bodyPr>
            <a:normAutofit/>
          </a:bodyPr>
          <a:lstStyle/>
          <a:p>
            <a:r>
              <a:rPr lang="ru-RU" dirty="0"/>
              <a:t>Первые оценки количества выброшенного </a:t>
            </a:r>
            <a:r>
              <a:rPr lang="ru-RU" dirty="0" smtClean="0"/>
              <a:t>в результате </a:t>
            </a:r>
            <a:r>
              <a:rPr lang="ru-RU" dirty="0"/>
              <a:t>аварии и выпавшего на территории бывшего СССР </a:t>
            </a:r>
            <a:r>
              <a:rPr lang="ru-RU" b="1" dirty="0"/>
              <a:t>137Cs</a:t>
            </a:r>
            <a:r>
              <a:rPr lang="ru-RU" dirty="0"/>
              <a:t> были сделаны на основе воздушных радиометрических измерений </a:t>
            </a:r>
            <a:r>
              <a:rPr lang="ru-RU" dirty="0" smtClean="0"/>
              <a:t>загрязненных территорий </a:t>
            </a:r>
            <a:r>
              <a:rPr lang="ru-RU" dirty="0"/>
              <a:t>бывшего СССР; эти оценки указывали</a:t>
            </a:r>
          </a:p>
          <a:p>
            <a:r>
              <a:rPr lang="ru-RU" dirty="0"/>
              <a:t>на то, что в результате выпало около </a:t>
            </a:r>
            <a:r>
              <a:rPr lang="ru-RU" b="1" dirty="0"/>
              <a:t>40 </a:t>
            </a:r>
            <a:r>
              <a:rPr lang="ru-RU" b="1" dirty="0" err="1"/>
              <a:t>ПБк</a:t>
            </a:r>
            <a:endParaRPr lang="ru-RU" b="1" dirty="0"/>
          </a:p>
          <a:p>
            <a:r>
              <a:rPr lang="ru-RU" b="1" dirty="0"/>
              <a:t>(</a:t>
            </a:r>
            <a:r>
              <a:rPr lang="ru-RU" b="1" dirty="0" smtClean="0"/>
              <a:t>1х106 </a:t>
            </a:r>
            <a:r>
              <a:rPr lang="ru-RU" b="1" dirty="0"/>
              <a:t>кюри)</a:t>
            </a:r>
            <a:r>
              <a:rPr lang="ru-RU" dirty="0"/>
              <a:t>. Оценки этих выбросов с годами уточнялись, и в настоящее время оценка общего </a:t>
            </a:r>
            <a:r>
              <a:rPr lang="ru-RU" dirty="0" smtClean="0"/>
              <a:t>объема выпавшего </a:t>
            </a:r>
            <a:r>
              <a:rPr lang="ru-RU" dirty="0"/>
              <a:t>на территорию бывшего СССР </a:t>
            </a:r>
            <a:r>
              <a:rPr lang="ru-RU" b="1" dirty="0"/>
              <a:t>137Cs</a:t>
            </a:r>
            <a:r>
              <a:rPr lang="ru-RU" dirty="0"/>
              <a:t> примерно в два раза больше первоначальных </a:t>
            </a:r>
            <a:r>
              <a:rPr lang="ru-RU" dirty="0" smtClean="0"/>
              <a:t>оценок, т.е</a:t>
            </a:r>
            <a:r>
              <a:rPr lang="ru-RU" dirty="0"/>
              <a:t>. </a:t>
            </a:r>
            <a:r>
              <a:rPr lang="ru-RU" b="1" dirty="0"/>
              <a:t>80 </a:t>
            </a:r>
            <a:r>
              <a:rPr lang="ru-RU" b="1" dirty="0" err="1"/>
              <a:t>ПБк</a:t>
            </a:r>
            <a:r>
              <a:rPr lang="ru-RU" dirty="0"/>
              <a:t>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4537" y="3811604"/>
            <a:ext cx="2807464" cy="3046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79834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895149"/>
            <a:ext cx="10424161" cy="5962851"/>
          </a:xfrm>
        </p:spPr>
        <p:txBody>
          <a:bodyPr>
            <a:normAutofit/>
          </a:bodyPr>
          <a:lstStyle/>
          <a:p>
            <a:r>
              <a:rPr lang="ru-RU" dirty="0"/>
              <a:t>Радионуклиды в выбросах из </a:t>
            </a:r>
            <a:r>
              <a:rPr lang="ru-RU" dirty="0" smtClean="0"/>
              <a:t>поврежденного реактора </a:t>
            </a:r>
            <a:r>
              <a:rPr lang="ru-RU" dirty="0"/>
              <a:t>находились в форме газов, конденсированных частиц или топливных частиц. </a:t>
            </a:r>
            <a:r>
              <a:rPr lang="ru-RU" dirty="0" smtClean="0"/>
              <a:t>Присутствие последних </a:t>
            </a:r>
            <a:r>
              <a:rPr lang="ru-RU" dirty="0"/>
              <a:t>являлось важной характеристикой </a:t>
            </a:r>
            <a:r>
              <a:rPr lang="ru-RU" dirty="0" smtClean="0"/>
              <a:t>аварии. Окисление </a:t>
            </a:r>
            <a:r>
              <a:rPr lang="ru-RU" dirty="0"/>
              <a:t>ядерного топлива было </a:t>
            </a:r>
            <a:r>
              <a:rPr lang="ru-RU" dirty="0" smtClean="0"/>
              <a:t>основным механизмом </a:t>
            </a:r>
            <a:r>
              <a:rPr lang="ru-RU" dirty="0"/>
              <a:t>формирования топливных </a:t>
            </a:r>
            <a:r>
              <a:rPr lang="ru-RU" dirty="0" smtClean="0"/>
              <a:t>частиц. Менее </a:t>
            </a:r>
            <a:r>
              <a:rPr lang="ru-RU" dirty="0"/>
              <a:t>оксидированные топливные частицы сформировались в результате первоначального взрыва </a:t>
            </a:r>
            <a:r>
              <a:rPr lang="ru-RU" dirty="0" smtClean="0"/>
              <a:t>и были </a:t>
            </a:r>
            <a:r>
              <a:rPr lang="ru-RU" dirty="0"/>
              <a:t>выброшены в основном в западном направлении. </a:t>
            </a:r>
            <a:r>
              <a:rPr lang="ru-RU" dirty="0" smtClean="0"/>
              <a:t>Более оксидированные </a:t>
            </a:r>
            <a:r>
              <a:rPr lang="ru-RU" dirty="0"/>
              <a:t>и </a:t>
            </a:r>
            <a:r>
              <a:rPr lang="ru-RU" dirty="0" err="1" smtClean="0"/>
              <a:t>диспергируемые</a:t>
            </a:r>
            <a:r>
              <a:rPr lang="ru-RU" dirty="0" smtClean="0"/>
              <a:t> частицы </a:t>
            </a:r>
            <a:r>
              <a:rPr lang="ru-RU" dirty="0"/>
              <a:t>преобладали в остаточных </a:t>
            </a:r>
            <a:r>
              <a:rPr lang="ru-RU" dirty="0" smtClean="0"/>
              <a:t>радиоактивных осадках</a:t>
            </a:r>
            <a:r>
              <a:rPr lang="ru-RU" dirty="0"/>
              <a:t>, которые выпали во многих других районах.</a:t>
            </a:r>
          </a:p>
          <a:p>
            <a:r>
              <a:rPr lang="ru-RU" dirty="0"/>
              <a:t>Во время окисления и рассеяния </a:t>
            </a:r>
            <a:r>
              <a:rPr lang="ru-RU" dirty="0" smtClean="0"/>
              <a:t>ядерного топлива </a:t>
            </a:r>
            <a:r>
              <a:rPr lang="ru-RU" dirty="0"/>
              <a:t>некоторые радионуклиды </a:t>
            </a:r>
            <a:r>
              <a:rPr lang="ru-RU" dirty="0" smtClean="0"/>
              <a:t>приобрели летучесть</a:t>
            </a:r>
            <a:r>
              <a:rPr lang="ru-RU" dirty="0"/>
              <a:t>. После </a:t>
            </a:r>
            <a:r>
              <a:rPr lang="ru-RU" dirty="0" smtClean="0"/>
              <a:t>охлаждения первоначального облака </a:t>
            </a:r>
            <a:r>
              <a:rPr lang="ru-RU" dirty="0"/>
              <a:t>более летучие радионуклиды </a:t>
            </a:r>
            <a:r>
              <a:rPr lang="ru-RU" dirty="0" smtClean="0"/>
              <a:t>выброса оставались </a:t>
            </a:r>
            <a:r>
              <a:rPr lang="ru-RU" dirty="0"/>
              <a:t>в газовой фазе, в то время как </a:t>
            </a:r>
            <a:r>
              <a:rPr lang="ru-RU" dirty="0" smtClean="0"/>
              <a:t>менее летучие </a:t>
            </a:r>
            <a:r>
              <a:rPr lang="ru-RU" dirty="0"/>
              <a:t>радионуклиды конденсировались на частицах конструкционных материалов, золе и пыли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342986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798897"/>
            <a:ext cx="10443411" cy="5678905"/>
          </a:xfrm>
        </p:spPr>
        <p:txBody>
          <a:bodyPr>
            <a:normAutofit/>
          </a:bodyPr>
          <a:lstStyle/>
          <a:p>
            <a:r>
              <a:rPr lang="ru-RU" dirty="0" smtClean="0"/>
              <a:t>Таким </a:t>
            </a:r>
            <a:r>
              <a:rPr lang="ru-RU" dirty="0"/>
              <a:t>образом, химические и физические </a:t>
            </a:r>
            <a:r>
              <a:rPr lang="ru-RU" dirty="0" smtClean="0"/>
              <a:t>формы радионуклидов </a:t>
            </a:r>
            <a:r>
              <a:rPr lang="ru-RU" dirty="0"/>
              <a:t>в чернобыльском </a:t>
            </a:r>
            <a:r>
              <a:rPr lang="ru-RU" dirty="0" smtClean="0"/>
              <a:t>выбросе определялись </a:t>
            </a:r>
            <a:r>
              <a:rPr lang="ru-RU" dirty="0"/>
              <a:t>летучестью их соединений и условиями </a:t>
            </a:r>
            <a:r>
              <a:rPr lang="ru-RU" dirty="0" smtClean="0"/>
              <a:t>внутри реактора</a:t>
            </a:r>
            <a:r>
              <a:rPr lang="ru-RU" dirty="0"/>
              <a:t>. Радиоактивные соединения с относительно высоким давлением насыщенного пара (в основном изотопы инертных газов и йод </a:t>
            </a:r>
            <a:r>
              <a:rPr lang="ru-RU" dirty="0" smtClean="0"/>
              <a:t>в различных химических </a:t>
            </a:r>
            <a:r>
              <a:rPr lang="ru-RU" dirty="0"/>
              <a:t>формах) были перенесены в </a:t>
            </a:r>
            <a:r>
              <a:rPr lang="ru-RU" dirty="0" smtClean="0"/>
              <a:t>атмосферу в </a:t>
            </a:r>
            <a:r>
              <a:rPr lang="ru-RU" dirty="0"/>
              <a:t>газовой фазе. Изотопы тугоплавких </a:t>
            </a:r>
            <a:r>
              <a:rPr lang="ru-RU" dirty="0" smtClean="0"/>
              <a:t>элементов (например</a:t>
            </a:r>
            <a:r>
              <a:rPr lang="ru-RU" dirty="0"/>
              <a:t>, церий, цирконий, ниобий и </a:t>
            </a:r>
            <a:r>
              <a:rPr lang="ru-RU" dirty="0" smtClean="0"/>
              <a:t>плутоний) были </a:t>
            </a:r>
            <a:r>
              <a:rPr lang="ru-RU" dirty="0"/>
              <a:t>выброшены в атмосферу в основном в </a:t>
            </a:r>
            <a:r>
              <a:rPr lang="ru-RU" dirty="0" smtClean="0"/>
              <a:t>форме топливных </a:t>
            </a:r>
            <a:r>
              <a:rPr lang="ru-RU" dirty="0"/>
              <a:t>частиц. Другие радионуклиды (</a:t>
            </a:r>
            <a:r>
              <a:rPr lang="ru-RU" dirty="0" smtClean="0"/>
              <a:t>изотопы цезия, теллурия</a:t>
            </a:r>
            <a:r>
              <a:rPr lang="ru-RU" dirty="0"/>
              <a:t>, сурьмы и т.д.) были </a:t>
            </a:r>
            <a:r>
              <a:rPr lang="ru-RU" dirty="0" smtClean="0"/>
              <a:t>обнаружены как </a:t>
            </a:r>
            <a:r>
              <a:rPr lang="ru-RU" dirty="0"/>
              <a:t>в топливных, так и конденсированных частицах.</a:t>
            </a:r>
          </a:p>
          <a:p>
            <a:r>
              <a:rPr lang="ru-RU" dirty="0"/>
              <a:t>Относительные доли конденсированных и топливных компонентов в выпадениях на соответствующих участках можно оценить по </a:t>
            </a:r>
            <a:r>
              <a:rPr lang="ru-RU" dirty="0" smtClean="0"/>
              <a:t>коэффициентам активности </a:t>
            </a:r>
            <a:r>
              <a:rPr lang="ru-RU" dirty="0"/>
              <a:t>радионуклидов различных </a:t>
            </a:r>
            <a:r>
              <a:rPr lang="ru-RU" dirty="0" smtClean="0"/>
              <a:t>классов летучести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342986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Объект 1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084" y="-41489"/>
            <a:ext cx="9199318" cy="6899489"/>
          </a:xfrm>
        </p:spPr>
      </p:pic>
    </p:spTree>
    <p:extLst>
      <p:ext uri="{BB962C8B-B14F-4D97-AF65-F5344CB8AC3E}">
        <p14:creationId xmlns:p14="http://schemas.microsoft.com/office/powerpoint/2010/main" val="18342986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36884" y="279134"/>
            <a:ext cx="10799545" cy="6275670"/>
          </a:xfrm>
        </p:spPr>
        <p:txBody>
          <a:bodyPr>
            <a:normAutofit lnSpcReduction="10000"/>
          </a:bodyPr>
          <a:lstStyle/>
          <a:p>
            <a:r>
              <a:rPr lang="ru-RU" dirty="0"/>
              <a:t>Химический и </a:t>
            </a:r>
            <a:r>
              <a:rPr lang="ru-RU" dirty="0" err="1"/>
              <a:t>радионуклидный</a:t>
            </a:r>
            <a:r>
              <a:rPr lang="ru-RU" dirty="0"/>
              <a:t> состав топливных частиц близок к составу облученного ядерного топлива, но характеризуется </a:t>
            </a:r>
            <a:r>
              <a:rPr lang="ru-RU" dirty="0" smtClean="0"/>
              <a:t>меньшей фракцией </a:t>
            </a:r>
            <a:r>
              <a:rPr lang="ru-RU" dirty="0"/>
              <a:t>летучих радионуклидов, более оксидированным состоянием урана и присутствием различных дополнительных смесей, особенно </a:t>
            </a:r>
            <a:r>
              <a:rPr lang="ru-RU" dirty="0" smtClean="0"/>
              <a:t>в поверхностном </a:t>
            </a:r>
            <a:r>
              <a:rPr lang="ru-RU" dirty="0"/>
              <a:t>слое. Напротив, химический </a:t>
            </a:r>
            <a:r>
              <a:rPr lang="ru-RU" dirty="0" smtClean="0"/>
              <a:t>и </a:t>
            </a:r>
            <a:r>
              <a:rPr lang="ru-RU" dirty="0" err="1" smtClean="0"/>
              <a:t>радионуклидный</a:t>
            </a:r>
            <a:r>
              <a:rPr lang="ru-RU" dirty="0" smtClean="0"/>
              <a:t> </a:t>
            </a:r>
            <a:r>
              <a:rPr lang="ru-RU" dirty="0"/>
              <a:t>состав конденсированных </a:t>
            </a:r>
            <a:r>
              <a:rPr lang="ru-RU" dirty="0" smtClean="0"/>
              <a:t>частиц широко </a:t>
            </a:r>
            <a:r>
              <a:rPr lang="ru-RU" dirty="0"/>
              <a:t>варьировался. Удельная активность радионуклидов в этих частицах определялась продолжительностью процесса конденсации и температурного процесса, а также характеристиками частиц.</a:t>
            </a:r>
          </a:p>
          <a:p>
            <a:r>
              <a:rPr lang="ru-RU" dirty="0"/>
              <a:t>Содержание радионуклидов в некоторых из </a:t>
            </a:r>
            <a:r>
              <a:rPr lang="ru-RU" dirty="0" smtClean="0"/>
              <a:t>этих частиц </a:t>
            </a:r>
            <a:r>
              <a:rPr lang="ru-RU" dirty="0"/>
              <a:t>преимущественно ограничивалось </a:t>
            </a:r>
            <a:r>
              <a:rPr lang="ru-RU" dirty="0" smtClean="0"/>
              <a:t>одним или </a:t>
            </a:r>
            <a:r>
              <a:rPr lang="ru-RU" dirty="0"/>
              <a:t>двумя </a:t>
            </a:r>
            <a:r>
              <a:rPr lang="ru-RU" dirty="0" smtClean="0"/>
              <a:t>нуклидами.</a:t>
            </a:r>
          </a:p>
          <a:p>
            <a:endParaRPr lang="ru-RU" dirty="0"/>
          </a:p>
          <a:p>
            <a:r>
              <a:rPr lang="ru-RU" dirty="0"/>
              <a:t>Форма радионуклидов в выбросе </a:t>
            </a:r>
            <a:r>
              <a:rPr lang="ru-RU" dirty="0" smtClean="0"/>
              <a:t>определяла расстояния </a:t>
            </a:r>
            <a:r>
              <a:rPr lang="ru-RU" dirty="0"/>
              <a:t>их атмосферного переноса. Даже </a:t>
            </a:r>
            <a:r>
              <a:rPr lang="ru-RU" dirty="0" smtClean="0"/>
              <a:t>самые мелкие </a:t>
            </a:r>
            <a:r>
              <a:rPr lang="ru-RU" dirty="0"/>
              <a:t>топливные частицы, состоящие из </a:t>
            </a:r>
            <a:r>
              <a:rPr lang="ru-RU" dirty="0" smtClean="0"/>
              <a:t>одной гранулы </a:t>
            </a:r>
            <a:r>
              <a:rPr lang="ru-RU" dirty="0"/>
              <a:t>кристаллического ядерного топлива, </a:t>
            </a:r>
            <a:r>
              <a:rPr lang="ru-RU" dirty="0" smtClean="0"/>
              <a:t>имели достаточно </a:t>
            </a:r>
            <a:r>
              <a:rPr lang="ru-RU" dirty="0"/>
              <a:t>большой размер (до 10 микрон) и высокую плотность (8–10 </a:t>
            </a:r>
            <a:r>
              <a:rPr lang="ru-RU" dirty="0" smtClean="0"/>
              <a:t>г/см3). </a:t>
            </a:r>
            <a:r>
              <a:rPr lang="ru-RU" dirty="0"/>
              <a:t>Из-за своего </a:t>
            </a:r>
            <a:r>
              <a:rPr lang="ru-RU" dirty="0" smtClean="0"/>
              <a:t>размера они </a:t>
            </a:r>
            <a:r>
              <a:rPr lang="ru-RU" dirty="0"/>
              <a:t>были перенесены только на несколько </a:t>
            </a:r>
            <a:r>
              <a:rPr lang="ru-RU" dirty="0" smtClean="0"/>
              <a:t>десятков километров</a:t>
            </a:r>
            <a:r>
              <a:rPr lang="ru-RU" dirty="0"/>
              <a:t>. Более крупные агрегатные </a:t>
            </a:r>
            <a:r>
              <a:rPr lang="ru-RU" dirty="0" smtClean="0"/>
              <a:t>частицы были </a:t>
            </a:r>
            <a:r>
              <a:rPr lang="ru-RU" dirty="0"/>
              <a:t>обнаружены на расстоянии нескольких километров от АЭС. По этой причине выпадения тугоплавких радионуклидов резко уменьшались </a:t>
            </a:r>
            <a:r>
              <a:rPr lang="ru-RU" dirty="0" smtClean="0"/>
              <a:t>с расстоянием </a:t>
            </a:r>
            <a:r>
              <a:rPr lang="ru-RU" dirty="0"/>
              <a:t>от поврежденного реактора, и за пределами промышленной площадки станции </a:t>
            </a:r>
            <a:r>
              <a:rPr lang="ru-RU" dirty="0" smtClean="0"/>
              <a:t>можно было </a:t>
            </a:r>
            <a:r>
              <a:rPr lang="ru-RU" dirty="0"/>
              <a:t>обнаружить только следы тугоплавких </a:t>
            </a:r>
            <a:r>
              <a:rPr lang="ru-RU" dirty="0" smtClean="0"/>
              <a:t>элементов.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014712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" y="542224"/>
            <a:ext cx="10462660" cy="6248399"/>
          </a:xfrm>
        </p:spPr>
        <p:txBody>
          <a:bodyPr/>
          <a:lstStyle/>
          <a:p>
            <a:r>
              <a:rPr lang="ru-RU" dirty="0"/>
              <a:t>Низкая растворимость выпавшего 137Cs и </a:t>
            </a:r>
            <a:r>
              <a:rPr lang="ru-RU" dirty="0" smtClean="0"/>
              <a:t>90Sr около </a:t>
            </a:r>
            <a:r>
              <a:rPr lang="ru-RU" dirty="0"/>
              <a:t>АЭС указывает на то, что топливные </a:t>
            </a:r>
            <a:r>
              <a:rPr lang="ru-RU" dirty="0" smtClean="0"/>
              <a:t>частицы были </a:t>
            </a:r>
            <a:r>
              <a:rPr lang="ru-RU" dirty="0"/>
              <a:t>основной частью радиоактивных осадков </a:t>
            </a:r>
            <a:r>
              <a:rPr lang="ru-RU" dirty="0" smtClean="0"/>
              <a:t>даже в </a:t>
            </a:r>
            <a:r>
              <a:rPr lang="ru-RU" dirty="0"/>
              <a:t>20 км от источника выброса. На более </a:t>
            </a:r>
            <a:r>
              <a:rPr lang="ru-RU" dirty="0" smtClean="0"/>
              <a:t>коротких расстояниях </a:t>
            </a:r>
            <a:r>
              <a:rPr lang="ru-RU" dirty="0"/>
              <a:t>доля растворимых в воде и </a:t>
            </a:r>
            <a:r>
              <a:rPr lang="ru-RU" dirty="0" smtClean="0"/>
              <a:t>обменных форм </a:t>
            </a:r>
            <a:r>
              <a:rPr lang="ru-RU" dirty="0"/>
              <a:t>137Cs и 90Sr была явно меньше благодаря присутствию более крупных частиц; на больших расстояниях доля растворимых конденсированных </a:t>
            </a:r>
            <a:r>
              <a:rPr lang="ru-RU" dirty="0" smtClean="0"/>
              <a:t>частиц увеличивалась.</a:t>
            </a:r>
          </a:p>
          <a:p>
            <a:endParaRPr lang="ru-RU" dirty="0"/>
          </a:p>
          <a:p>
            <a:r>
              <a:rPr lang="ru-RU" dirty="0"/>
              <a:t>Радиоактивные элементы в окружающей </a:t>
            </a:r>
            <a:r>
              <a:rPr lang="ru-RU" dirty="0" smtClean="0"/>
              <a:t>среде ведут </a:t>
            </a:r>
            <a:r>
              <a:rPr lang="ru-RU" dirty="0"/>
              <a:t>себя по-разному; некоторые, например, </a:t>
            </a:r>
            <a:r>
              <a:rPr lang="ru-RU" dirty="0" smtClean="0"/>
              <a:t>цезий, йод </a:t>
            </a:r>
            <a:r>
              <a:rPr lang="ru-RU" dirty="0"/>
              <a:t>и стронций, являются мобильными и в определенных условиях окружающей среды легко переходят </a:t>
            </a:r>
            <a:r>
              <a:rPr lang="ru-RU" dirty="0" smtClean="0"/>
              <a:t>в пищевые </a:t>
            </a:r>
            <a:r>
              <a:rPr lang="ru-RU" dirty="0"/>
              <a:t>продукты. Напротив, </a:t>
            </a:r>
            <a:r>
              <a:rPr lang="ru-RU" dirty="0" smtClean="0"/>
              <a:t>радионуклиды с </a:t>
            </a:r>
            <a:r>
              <a:rPr lang="ru-RU" dirty="0"/>
              <a:t>низкой растворимостью, например, </a:t>
            </a:r>
            <a:r>
              <a:rPr lang="ru-RU" dirty="0" smtClean="0"/>
              <a:t>актиниды, являются </a:t>
            </a:r>
            <a:r>
              <a:rPr lang="ru-RU" dirty="0"/>
              <a:t>относительно неподвижными и в основном остаются в </a:t>
            </a:r>
            <a:r>
              <a:rPr lang="ru-RU" dirty="0" smtClean="0"/>
              <a:t>почве.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939255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54004"/>
            <a:ext cx="10424160" cy="6094396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Среди выброшенных из реактора после аварии на Чернобыльской АЭС радионуклидов во время короткой начальной фазы (с момента аварии до двух месяцев после нее) наибольшую важность в том, что касается облучения людей через сельскохозяйственные пищевые цепочки, представляли </a:t>
            </a:r>
            <a:r>
              <a:rPr lang="ru-RU" b="1" dirty="0" smtClean="0"/>
              <a:t>радиоизотопы йода</a:t>
            </a:r>
            <a:r>
              <a:rPr lang="ru-RU" dirty="0" smtClean="0"/>
              <a:t>. В более долгосрочном плане наибольшую важность стал представлять </a:t>
            </a:r>
            <a:r>
              <a:rPr lang="ru-RU" b="1" dirty="0" smtClean="0"/>
              <a:t>радиоактивный цезий </a:t>
            </a:r>
            <a:r>
              <a:rPr lang="ru-RU" dirty="0" smtClean="0"/>
              <a:t>(и в гораздо меньшей степени радиоактивный стронций).</a:t>
            </a:r>
          </a:p>
          <a:p>
            <a:endParaRPr lang="ru-RU" dirty="0"/>
          </a:p>
          <a:p>
            <a:r>
              <a:rPr lang="ru-RU" dirty="0"/>
              <a:t> </a:t>
            </a:r>
            <a:r>
              <a:rPr lang="ru-RU" sz="3000" b="1" dirty="0"/>
              <a:t>Физико-химические свойства </a:t>
            </a:r>
            <a:r>
              <a:rPr lang="ru-RU" sz="3000" b="1" dirty="0" smtClean="0"/>
              <a:t>радионуклидов в </a:t>
            </a:r>
            <a:r>
              <a:rPr lang="ru-RU" sz="3000" b="1" dirty="0"/>
              <a:t>системе почва-растение</a:t>
            </a:r>
          </a:p>
          <a:p>
            <a:endParaRPr lang="ru-RU" dirty="0" smtClean="0"/>
          </a:p>
          <a:p>
            <a:r>
              <a:rPr lang="ru-RU" dirty="0"/>
              <a:t>Растения берут питательные вещества </a:t>
            </a:r>
            <a:r>
              <a:rPr lang="ru-RU" dirty="0" smtClean="0"/>
              <a:t>и загрязнители </a:t>
            </a:r>
            <a:r>
              <a:rPr lang="ru-RU" dirty="0"/>
              <a:t>из почвенного раствора. </a:t>
            </a:r>
            <a:r>
              <a:rPr lang="ru-RU" dirty="0" smtClean="0"/>
              <a:t>Концентрация радионуклидов </a:t>
            </a:r>
            <a:r>
              <a:rPr lang="ru-RU" dirty="0"/>
              <a:t>в почвенном растворе </a:t>
            </a:r>
            <a:r>
              <a:rPr lang="ru-RU" dirty="0" smtClean="0"/>
              <a:t>является результатом </a:t>
            </a:r>
            <a:r>
              <a:rPr lang="ru-RU" dirty="0"/>
              <a:t>физико-химических взаимодействий </a:t>
            </a:r>
            <a:r>
              <a:rPr lang="ru-RU" dirty="0" smtClean="0"/>
              <a:t>с матрицей </a:t>
            </a:r>
            <a:r>
              <a:rPr lang="ru-RU" dirty="0"/>
              <a:t>почвы, в которой доминирующим механизмом является </a:t>
            </a:r>
            <a:r>
              <a:rPr lang="ru-RU" b="1" u="sng" dirty="0"/>
              <a:t>конкурентный </a:t>
            </a:r>
            <a:r>
              <a:rPr lang="ru-RU" b="1" u="sng" dirty="0" err="1"/>
              <a:t>ионообмен</a:t>
            </a:r>
            <a:r>
              <a:rPr lang="ru-RU" dirty="0"/>
              <a:t>. </a:t>
            </a:r>
            <a:r>
              <a:rPr lang="ru-RU" dirty="0" smtClean="0"/>
              <a:t>Таким образом</a:t>
            </a:r>
            <a:r>
              <a:rPr lang="ru-RU" dirty="0"/>
              <a:t>, концентрация и состав основных и конкурентных присутствующих в почве элементов имеют важнейшее значение для распределения радионуклидов между почвой и почвенным раствором.</a:t>
            </a:r>
          </a:p>
          <a:p>
            <a:r>
              <a:rPr lang="ru-RU" dirty="0"/>
              <a:t>Множество полученных после аварии на Чернобыльской АЭС данных указывает на то, что количество и характер присутствующих в почве </a:t>
            </a:r>
            <a:r>
              <a:rPr lang="ru-RU" dirty="0" smtClean="0"/>
              <a:t>глинистых минералов </a:t>
            </a:r>
            <a:r>
              <a:rPr lang="ru-RU" dirty="0"/>
              <a:t>являются ключевыми факторами в определении </a:t>
            </a:r>
            <a:r>
              <a:rPr lang="ru-RU" b="1" dirty="0"/>
              <a:t>радиоэкологической чувствительности </a:t>
            </a:r>
            <a:r>
              <a:rPr lang="ru-RU" dirty="0" smtClean="0"/>
              <a:t>в отношении </a:t>
            </a:r>
            <a:r>
              <a:rPr lang="ru-RU" dirty="0"/>
              <a:t>радиоактивного </a:t>
            </a:r>
            <a:r>
              <a:rPr lang="ru-RU" dirty="0" smtClean="0"/>
              <a:t>цезия.</a:t>
            </a:r>
          </a:p>
          <a:p>
            <a:endParaRPr lang="ru-RU" dirty="0" smtClean="0"/>
          </a:p>
          <a:p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18857021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336" y="0"/>
            <a:ext cx="9155922" cy="6858000"/>
          </a:xfrm>
        </p:spPr>
      </p:pic>
    </p:spTree>
    <p:extLst>
      <p:ext uri="{BB962C8B-B14F-4D97-AF65-F5344CB8AC3E}">
        <p14:creationId xmlns:p14="http://schemas.microsoft.com/office/powerpoint/2010/main" val="35946602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0"/>
            <a:ext cx="10404908" cy="1289785"/>
          </a:xfrm>
        </p:spPr>
        <p:txBody>
          <a:bodyPr/>
          <a:lstStyle/>
          <a:p>
            <a:r>
              <a:rPr lang="ru-RU" dirty="0"/>
              <a:t>Последствия для сельского хозяйства </a:t>
            </a:r>
            <a:r>
              <a:rPr lang="ru-RU" dirty="0" smtClean="0"/>
              <a:t>на первоначальной стадии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" y="1453415"/>
            <a:ext cx="11146053" cy="5404585"/>
          </a:xfrm>
        </p:spPr>
        <p:txBody>
          <a:bodyPr>
            <a:normAutofit/>
          </a:bodyPr>
          <a:lstStyle/>
          <a:p>
            <a:r>
              <a:rPr lang="ru-RU" dirty="0"/>
              <a:t>Во время аварии Чернобыльской АЭС растительность на пострадавших территориях </a:t>
            </a:r>
            <a:r>
              <a:rPr lang="ru-RU" dirty="0" smtClean="0"/>
              <a:t>находилась на </a:t>
            </a:r>
            <a:r>
              <a:rPr lang="ru-RU" dirty="0"/>
              <a:t>различных стадиях роста в зависимости от широты и возвышения над уровнем моря. </a:t>
            </a:r>
            <a:r>
              <a:rPr lang="ru-RU" dirty="0" smtClean="0"/>
              <a:t>Первоначально сухое </a:t>
            </a:r>
            <a:r>
              <a:rPr lang="ru-RU" dirty="0"/>
              <a:t>выпадение на поверхность листьев и атмосферные дождевые осадки являлись </a:t>
            </a:r>
            <a:r>
              <a:rPr lang="ru-RU" dirty="0" smtClean="0"/>
              <a:t>основными механизмами </a:t>
            </a:r>
            <a:r>
              <a:rPr lang="ru-RU" dirty="0"/>
              <a:t>радиоактивного загрязнения растительности. В среднесрочном и долгосрочном </a:t>
            </a:r>
            <a:r>
              <a:rPr lang="ru-RU" dirty="0" smtClean="0"/>
              <a:t>плане преобладало </a:t>
            </a:r>
            <a:r>
              <a:rPr lang="ru-RU" dirty="0"/>
              <a:t>поглощение корнями. Самые </a:t>
            </a:r>
            <a:r>
              <a:rPr lang="ru-RU" dirty="0" smtClean="0"/>
              <a:t>высокие концентрации </a:t>
            </a:r>
            <a:r>
              <a:rPr lang="ru-RU" dirty="0"/>
              <a:t>радионуклидов в большинстве пищевых продуктов наблюдались в 1986 </a:t>
            </a:r>
            <a:r>
              <a:rPr lang="ru-RU" dirty="0" smtClean="0"/>
              <a:t>году. На </a:t>
            </a:r>
            <a:r>
              <a:rPr lang="ru-RU" dirty="0"/>
              <a:t>начальной стадии наибольшую озабоченность вызывал радионуклид </a:t>
            </a:r>
            <a:r>
              <a:rPr lang="ru-RU" b="1" u="sng" dirty="0"/>
              <a:t>131I</a:t>
            </a:r>
            <a:r>
              <a:rPr lang="ru-RU" dirty="0"/>
              <a:t>, и молоко </a:t>
            </a:r>
            <a:r>
              <a:rPr lang="ru-RU" dirty="0" smtClean="0"/>
              <a:t>вносило основной </a:t>
            </a:r>
            <a:r>
              <a:rPr lang="ru-RU" dirty="0"/>
              <a:t>вклад в дозу внутреннего облучения. </a:t>
            </a:r>
            <a:r>
              <a:rPr lang="ru-RU" dirty="0" smtClean="0"/>
              <a:t>Это произошло </a:t>
            </a:r>
            <a:r>
              <a:rPr lang="ru-RU" dirty="0"/>
              <a:t>из-за выброса больших количеств радиоактивного йода и его выпадения на пастбищные травостои, на которых в то время паслись </a:t>
            </a:r>
            <a:r>
              <a:rPr lang="ru-RU" dirty="0" smtClean="0"/>
              <a:t>молочные коровы</a:t>
            </a:r>
            <a:r>
              <a:rPr lang="ru-RU" dirty="0"/>
              <a:t>. Перорально поступавший </a:t>
            </a:r>
            <a:r>
              <a:rPr lang="ru-RU" dirty="0" smtClean="0"/>
              <a:t>радиоактивный йод </a:t>
            </a:r>
            <a:r>
              <a:rPr lang="ru-RU" dirty="0"/>
              <a:t>полностью поглощался пищеварительным трактом </a:t>
            </a:r>
            <a:r>
              <a:rPr lang="ru-RU" dirty="0" smtClean="0"/>
              <a:t>коров, </a:t>
            </a:r>
            <a:r>
              <a:rPr lang="ru-RU" dirty="0"/>
              <a:t>а затем быстро перемещался </a:t>
            </a:r>
            <a:r>
              <a:rPr lang="ru-RU" dirty="0" smtClean="0"/>
              <a:t>в щитовидную </a:t>
            </a:r>
            <a:r>
              <a:rPr lang="ru-RU" dirty="0"/>
              <a:t>железу животных и в молоко (примерно за один день). Таким образом, </a:t>
            </a:r>
            <a:r>
              <a:rPr lang="ru-RU" b="1" i="1" dirty="0"/>
              <a:t>пиковые </a:t>
            </a:r>
            <a:r>
              <a:rPr lang="ru-RU" b="1" i="1" dirty="0" smtClean="0"/>
              <a:t>значения </a:t>
            </a:r>
            <a:r>
              <a:rPr lang="ru-RU" dirty="0" smtClean="0"/>
              <a:t>были </a:t>
            </a:r>
            <a:r>
              <a:rPr lang="ru-RU" dirty="0"/>
              <a:t>зарегистрированы вскоре после выпадений </a:t>
            </a:r>
            <a:r>
              <a:rPr lang="ru-RU" dirty="0" smtClean="0"/>
              <a:t>в конце </a:t>
            </a:r>
            <a:r>
              <a:rPr lang="ru-RU" dirty="0"/>
              <a:t>апреля или в начале мая 1986 </a:t>
            </a:r>
            <a:r>
              <a:rPr lang="ru-RU" dirty="0" smtClean="0"/>
              <a:t>года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351033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490888"/>
            <a:ext cx="10078729" cy="5900287"/>
          </a:xfrm>
        </p:spPr>
        <p:txBody>
          <a:bodyPr>
            <a:normAutofit/>
          </a:bodyPr>
          <a:lstStyle/>
          <a:p>
            <a:r>
              <a:rPr lang="ru-RU" dirty="0"/>
              <a:t>Традиционный подход к определению характеристик мобильности и </a:t>
            </a:r>
            <a:r>
              <a:rPr lang="ru-RU" dirty="0" err="1"/>
              <a:t>биодоступности</a:t>
            </a:r>
            <a:r>
              <a:rPr lang="ru-RU" dirty="0"/>
              <a:t> радиоактивных загрязнителей в почве </a:t>
            </a:r>
            <a:r>
              <a:rPr lang="ru-RU" dirty="0" smtClean="0"/>
              <a:t>– это применение методов </a:t>
            </a:r>
            <a:r>
              <a:rPr lang="ru-RU" b="1" i="1" dirty="0" smtClean="0"/>
              <a:t>последовательной </a:t>
            </a:r>
            <a:r>
              <a:rPr lang="ru-RU" b="1" i="1" dirty="0"/>
              <a:t>экстракции</a:t>
            </a:r>
            <a:r>
              <a:rPr lang="ru-RU" dirty="0"/>
              <a:t>. Был разработан </a:t>
            </a:r>
            <a:r>
              <a:rPr lang="ru-RU" dirty="0" smtClean="0"/>
              <a:t>ряд экспериментальных </a:t>
            </a:r>
            <a:r>
              <a:rPr lang="ru-RU" dirty="0"/>
              <a:t>протоколов, в которых используется последовательность постепенно более агрессивных химикатов и предполагается, что каждый </a:t>
            </a:r>
            <a:r>
              <a:rPr lang="ru-RU" dirty="0" smtClean="0"/>
              <a:t>из них </a:t>
            </a:r>
            <a:r>
              <a:rPr lang="ru-RU" dirty="0"/>
              <a:t>выборочно будет выщелачивать часть загрязнителя, связанного в конкретных компонентах </a:t>
            </a:r>
            <a:r>
              <a:rPr lang="ru-RU" dirty="0" smtClean="0"/>
              <a:t>почвы.</a:t>
            </a:r>
          </a:p>
          <a:p>
            <a:endParaRPr lang="ru-RU" dirty="0"/>
          </a:p>
          <a:p>
            <a:r>
              <a:rPr lang="ru-RU" dirty="0"/>
              <a:t>При помощи методов последовательной экстракции было показано, что доля обменного </a:t>
            </a:r>
            <a:r>
              <a:rPr lang="ru-RU" b="1" i="1" u="sng" dirty="0" smtClean="0"/>
              <a:t>137Cs </a:t>
            </a:r>
            <a:r>
              <a:rPr lang="ru-RU" dirty="0" smtClean="0"/>
              <a:t>уменьшилась </a:t>
            </a:r>
            <a:r>
              <a:rPr lang="ru-RU" dirty="0"/>
              <a:t>в три - пять раз в течение </a:t>
            </a:r>
            <a:r>
              <a:rPr lang="ru-RU" dirty="0" smtClean="0"/>
              <a:t>десятилетия после </a:t>
            </a:r>
            <a:r>
              <a:rPr lang="ru-RU" dirty="0"/>
              <a:t>1986 </a:t>
            </a:r>
            <a:r>
              <a:rPr lang="ru-RU" dirty="0" smtClean="0"/>
              <a:t>года. Эта </a:t>
            </a:r>
            <a:r>
              <a:rPr lang="ru-RU" dirty="0"/>
              <a:t>тенденция по времени, которая привела к сокращению </a:t>
            </a:r>
            <a:r>
              <a:rPr lang="ru-RU" dirty="0" smtClean="0"/>
              <a:t>загрязнения растений</a:t>
            </a:r>
            <a:r>
              <a:rPr lang="ru-RU" dirty="0"/>
              <a:t>, может объясняться постепенной фиксацией радиоактивного цезия в прослойке </a:t>
            </a:r>
            <a:r>
              <a:rPr lang="ru-RU" dirty="0" smtClean="0"/>
              <a:t>глинистых минералов </a:t>
            </a:r>
            <a:r>
              <a:rPr lang="ru-RU" dirty="0"/>
              <a:t>и его медленной диффузией и связыванием с истертыми краями глинистых минералов. </a:t>
            </a:r>
            <a:r>
              <a:rPr lang="ru-RU" dirty="0" smtClean="0"/>
              <a:t>Этот процесс </a:t>
            </a:r>
            <a:r>
              <a:rPr lang="ru-RU" dirty="0"/>
              <a:t>снижает обменную способность радиоактивного цезия таким образом, что он </a:t>
            </a:r>
            <a:r>
              <a:rPr lang="ru-RU" dirty="0" smtClean="0"/>
              <a:t>становится недоступным </a:t>
            </a:r>
            <a:r>
              <a:rPr lang="ru-RU" dirty="0"/>
              <a:t>для почвенного раствора, из </a:t>
            </a:r>
            <a:r>
              <a:rPr lang="ru-RU" dirty="0" smtClean="0"/>
              <a:t>которого растения </a:t>
            </a:r>
            <a:r>
              <a:rPr lang="ru-RU" dirty="0"/>
              <a:t>берут большую часть </a:t>
            </a:r>
            <a:r>
              <a:rPr lang="ru-RU" dirty="0" smtClean="0"/>
              <a:t>радиоактивного цезия </a:t>
            </a:r>
            <a:r>
              <a:rPr lang="ru-RU" dirty="0"/>
              <a:t>через корни.</a:t>
            </a:r>
          </a:p>
        </p:txBody>
      </p:sp>
    </p:spTree>
    <p:extLst>
      <p:ext uri="{BB962C8B-B14F-4D97-AF65-F5344CB8AC3E}">
        <p14:creationId xmlns:p14="http://schemas.microsoft.com/office/powerpoint/2010/main" val="956539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1638" y="163630"/>
            <a:ext cx="9721516" cy="6554804"/>
          </a:xfrm>
        </p:spPr>
        <p:txBody>
          <a:bodyPr>
            <a:normAutofit lnSpcReduction="10000"/>
          </a:bodyPr>
          <a:lstStyle/>
          <a:p>
            <a:r>
              <a:rPr lang="ru-RU" dirty="0"/>
              <a:t>Агротехническая деятельность оказывает значительное влияние на поведение радионуклидов. </a:t>
            </a:r>
            <a:r>
              <a:rPr lang="ru-RU" dirty="0" smtClean="0"/>
              <a:t>В зависимости </a:t>
            </a:r>
            <a:r>
              <a:rPr lang="ru-RU" dirty="0"/>
              <a:t>от типа обработки почвы и используемых для этого орудий труда может иметь </a:t>
            </a:r>
            <a:r>
              <a:rPr lang="ru-RU" dirty="0" smtClean="0"/>
              <a:t>место </a:t>
            </a:r>
            <a:r>
              <a:rPr lang="ru-RU" b="1" i="1" dirty="0" smtClean="0"/>
              <a:t>механическое </a:t>
            </a:r>
            <a:r>
              <a:rPr lang="ru-RU" b="1" i="1" dirty="0"/>
              <a:t>перераспределение радионуклидов </a:t>
            </a:r>
            <a:r>
              <a:rPr lang="ru-RU" b="1" i="1" dirty="0" smtClean="0"/>
              <a:t>в почве</a:t>
            </a:r>
            <a:r>
              <a:rPr lang="ru-RU" dirty="0"/>
              <a:t>. На пахотных землях радионуклиды распространены довольно равномерно вниз по всей глубине распашного слоя</a:t>
            </a:r>
            <a:r>
              <a:rPr lang="ru-RU" dirty="0" smtClean="0"/>
              <a:t>.</a:t>
            </a:r>
          </a:p>
          <a:p>
            <a:r>
              <a:rPr lang="ru-RU" dirty="0"/>
              <a:t>Наибольшее поглощение </a:t>
            </a:r>
            <a:r>
              <a:rPr lang="ru-RU" b="1" u="sng" dirty="0"/>
              <a:t>137Cs </a:t>
            </a:r>
            <a:r>
              <a:rPr lang="ru-RU" dirty="0"/>
              <a:t>корнями </a:t>
            </a:r>
            <a:r>
              <a:rPr lang="ru-RU" dirty="0" smtClean="0"/>
              <a:t>из почвы </a:t>
            </a:r>
            <a:r>
              <a:rPr lang="ru-RU" dirty="0"/>
              <a:t>в растения происходит на торфяных, болотистых почвах, и оно на один - два порядка </a:t>
            </a:r>
            <a:r>
              <a:rPr lang="ru-RU" dirty="0" smtClean="0"/>
              <a:t>величины выше</a:t>
            </a:r>
            <a:r>
              <a:rPr lang="ru-RU" dirty="0"/>
              <a:t>, чем на песчаных почвах; это </a:t>
            </a:r>
            <a:r>
              <a:rPr lang="ru-RU" dirty="0" smtClean="0"/>
              <a:t>поглощение часто </a:t>
            </a:r>
            <a:r>
              <a:rPr lang="ru-RU" dirty="0"/>
              <a:t>более чем на три порядка величины превышает поглощение растениями, растущими на плодородных почвах сельскохозяйственного использования</a:t>
            </a:r>
            <a:r>
              <a:rPr lang="ru-RU" dirty="0" smtClean="0"/>
              <a:t>.</a:t>
            </a:r>
          </a:p>
          <a:p>
            <a:endParaRPr lang="ru-RU" dirty="0"/>
          </a:p>
          <a:p>
            <a:r>
              <a:rPr lang="ru-RU" dirty="0"/>
              <a:t>Основной контролирующий </a:t>
            </a:r>
            <a:r>
              <a:rPr lang="ru-RU" dirty="0" smtClean="0"/>
              <a:t>поглощение корнями </a:t>
            </a:r>
            <a:r>
              <a:rPr lang="ru-RU" dirty="0"/>
              <a:t>растений радиоактивного цезия процесс </a:t>
            </a:r>
            <a:r>
              <a:rPr lang="ru-RU" dirty="0" smtClean="0"/>
              <a:t>– это </a:t>
            </a:r>
            <a:r>
              <a:rPr lang="ru-RU" dirty="0"/>
              <a:t>взаимодействие между матрицей почвы и раствором, которое прежде всего зависит от </a:t>
            </a:r>
            <a:r>
              <a:rPr lang="ru-RU" b="1" i="1" u="sng" dirty="0"/>
              <a:t>потенциала катионного обмена в почве.</a:t>
            </a:r>
            <a:r>
              <a:rPr lang="ru-RU" dirty="0"/>
              <a:t> В </a:t>
            </a:r>
            <a:r>
              <a:rPr lang="ru-RU" dirty="0" smtClean="0"/>
              <a:t>случае минеральных </a:t>
            </a:r>
            <a:r>
              <a:rPr lang="ru-RU" dirty="0"/>
              <a:t>почв это определяется </a:t>
            </a:r>
            <a:r>
              <a:rPr lang="ru-RU" dirty="0" smtClean="0"/>
              <a:t>влиянием концентраций </a:t>
            </a:r>
            <a:r>
              <a:rPr lang="ru-RU" dirty="0"/>
              <a:t>и типов глинистых минералов </a:t>
            </a:r>
            <a:r>
              <a:rPr lang="ru-RU" dirty="0" smtClean="0"/>
              <a:t>и концентраций </a:t>
            </a:r>
            <a:r>
              <a:rPr lang="ru-RU" dirty="0"/>
              <a:t>конкурирующих основных </a:t>
            </a:r>
            <a:r>
              <a:rPr lang="ru-RU" dirty="0" smtClean="0"/>
              <a:t>катионов, особенно </a:t>
            </a:r>
            <a:r>
              <a:rPr lang="ru-RU" dirty="0"/>
              <a:t>калия и </a:t>
            </a:r>
            <a:r>
              <a:rPr lang="ru-RU" dirty="0" smtClean="0"/>
              <a:t>аммония.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1262251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6112" y="452387"/>
            <a:ext cx="9404722" cy="1400861"/>
          </a:xfrm>
        </p:spPr>
        <p:txBody>
          <a:bodyPr/>
          <a:lstStyle/>
          <a:p>
            <a:r>
              <a:rPr lang="ru-RU" dirty="0"/>
              <a:t>Переход радионуклидов к животным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46112" y="2052918"/>
            <a:ext cx="9566292" cy="4805082"/>
          </a:xfrm>
        </p:spPr>
        <p:txBody>
          <a:bodyPr>
            <a:normAutofit fontScale="92500"/>
          </a:bodyPr>
          <a:lstStyle/>
          <a:p>
            <a:r>
              <a:rPr lang="ru-RU" dirty="0"/>
              <a:t>Радионуклиды поступают в организм животных через загрязненные фуражные корма и </a:t>
            </a:r>
            <a:r>
              <a:rPr lang="ru-RU" dirty="0" smtClean="0"/>
              <a:t>путем прямого </a:t>
            </a:r>
            <a:r>
              <a:rPr lang="ru-RU" dirty="0"/>
              <a:t>перорального поступления из почвы. Молоко и мясо внесли основной вклад в дозы внутреннего облучения человека после аварии </a:t>
            </a:r>
            <a:r>
              <a:rPr lang="ru-RU" dirty="0" smtClean="0"/>
              <a:t>на Чернобыльской </a:t>
            </a:r>
            <a:r>
              <a:rPr lang="ru-RU" dirty="0"/>
              <a:t>АЭС, как на первоначальном </a:t>
            </a:r>
            <a:r>
              <a:rPr lang="ru-RU" dirty="0" smtClean="0"/>
              <a:t>этапе вследствие </a:t>
            </a:r>
            <a:r>
              <a:rPr lang="ru-RU" dirty="0"/>
              <a:t>воздействия </a:t>
            </a:r>
            <a:r>
              <a:rPr lang="ru-RU" sz="2400" b="1" i="1" u="sng" dirty="0"/>
              <a:t>131I</a:t>
            </a:r>
            <a:r>
              <a:rPr lang="ru-RU" dirty="0"/>
              <a:t>, так и в </a:t>
            </a:r>
            <a:r>
              <a:rPr lang="ru-RU" dirty="0" smtClean="0"/>
              <a:t>долгосрочном плане </a:t>
            </a:r>
            <a:r>
              <a:rPr lang="ru-RU" dirty="0"/>
              <a:t>вследствие воздействия </a:t>
            </a:r>
            <a:r>
              <a:rPr lang="ru-RU" dirty="0" smtClean="0"/>
              <a:t>радиоактивного цезия</a:t>
            </a:r>
            <a:r>
              <a:rPr lang="ru-RU" dirty="0"/>
              <a:t>. В интенсивных аграрных экосистемах высокие уровни радиоактивного загрязнения </a:t>
            </a:r>
            <a:r>
              <a:rPr lang="ru-RU" dirty="0" smtClean="0"/>
              <a:t>продукции животноводства </a:t>
            </a:r>
            <a:r>
              <a:rPr lang="ru-RU" dirty="0"/>
              <a:t>могут наблюдаться только в </a:t>
            </a:r>
            <a:r>
              <a:rPr lang="ru-RU" dirty="0" smtClean="0"/>
              <a:t>течение нескольких </a:t>
            </a:r>
            <a:r>
              <a:rPr lang="ru-RU" dirty="0"/>
              <a:t>недель или, самое большее, </a:t>
            </a:r>
            <a:r>
              <a:rPr lang="ru-RU" dirty="0" smtClean="0"/>
              <a:t>нескольких месяцев </a:t>
            </a:r>
            <a:r>
              <a:rPr lang="ru-RU" dirty="0"/>
              <a:t>после выпадения радиоактивных осадков. </a:t>
            </a:r>
            <a:r>
              <a:rPr lang="ru-RU" dirty="0" smtClean="0"/>
              <a:t>В этих </a:t>
            </a:r>
            <a:r>
              <a:rPr lang="ru-RU" dirty="0"/>
              <a:t>обстоятельствах степень захвата и </a:t>
            </a:r>
            <a:r>
              <a:rPr lang="ru-RU" dirty="0" smtClean="0"/>
              <a:t>удержания радионуклидов </a:t>
            </a:r>
            <a:r>
              <a:rPr lang="ru-RU" dirty="0"/>
              <a:t>на поверхностях растений в значительной мере определяет продолжительность и уровень радиоактивного загрязнения </a:t>
            </a:r>
            <a:r>
              <a:rPr lang="ru-RU" dirty="0" smtClean="0"/>
              <a:t>продукции животноводства</a:t>
            </a:r>
            <a:r>
              <a:rPr lang="ru-RU" dirty="0"/>
              <a:t>. Исключениями являются </a:t>
            </a:r>
            <a:r>
              <a:rPr lang="ru-RU" dirty="0" smtClean="0"/>
              <a:t>очень высокие </a:t>
            </a:r>
            <a:r>
              <a:rPr lang="ru-RU" dirty="0"/>
              <a:t>уровни выпадений или высокие и устойчивые уровни поглощения растениями, </a:t>
            </a:r>
            <a:r>
              <a:rPr lang="ru-RU" dirty="0" smtClean="0"/>
              <a:t>которые наблюдались </a:t>
            </a:r>
            <a:r>
              <a:rPr lang="ru-RU" dirty="0"/>
              <a:t>в некоторых районах после аварии </a:t>
            </a:r>
            <a:r>
              <a:rPr lang="ru-RU" dirty="0" smtClean="0"/>
              <a:t>на Чернобыльской </a:t>
            </a:r>
            <a:r>
              <a:rPr lang="ru-RU" dirty="0"/>
              <a:t>АЭС.</a:t>
            </a:r>
          </a:p>
        </p:txBody>
      </p:sp>
    </p:spTree>
    <p:extLst>
      <p:ext uri="{BB962C8B-B14F-4D97-AF65-F5344CB8AC3E}">
        <p14:creationId xmlns:p14="http://schemas.microsoft.com/office/powerpoint/2010/main" val="375063105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9389" y="163628"/>
            <a:ext cx="9521445" cy="1689619"/>
          </a:xfrm>
        </p:spPr>
        <p:txBody>
          <a:bodyPr/>
          <a:lstStyle/>
          <a:p>
            <a:r>
              <a:rPr lang="ru-RU" dirty="0"/>
              <a:t>Распределение радионуклидов </a:t>
            </a:r>
            <a:r>
              <a:rPr lang="ru-RU" dirty="0" smtClean="0"/>
              <a:t>между растворенной </a:t>
            </a:r>
            <a:r>
              <a:rPr lang="ru-RU" dirty="0"/>
              <a:t>фазой </a:t>
            </a:r>
            <a:r>
              <a:rPr lang="ru-RU" dirty="0" smtClean="0"/>
              <a:t>и частицами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10654" y="2415941"/>
            <a:ext cx="9039200" cy="3832458"/>
          </a:xfrm>
        </p:spPr>
        <p:txBody>
          <a:bodyPr>
            <a:normAutofit fontScale="92500"/>
          </a:bodyPr>
          <a:lstStyle/>
          <a:p>
            <a:r>
              <a:rPr lang="ru-RU" dirty="0"/>
              <a:t>Удержание выпавших радионуклидов грунтами водосборных площадей и речными и </a:t>
            </a:r>
            <a:r>
              <a:rPr lang="ru-RU" dirty="0" smtClean="0"/>
              <a:t>озерными донными </a:t>
            </a:r>
            <a:r>
              <a:rPr lang="ru-RU" dirty="0"/>
              <a:t>отложениями играет важную роль в </a:t>
            </a:r>
            <a:r>
              <a:rPr lang="ru-RU" dirty="0" smtClean="0"/>
              <a:t>их последующем </a:t>
            </a:r>
            <a:r>
              <a:rPr lang="ru-RU" dirty="0"/>
              <a:t>переносе в водных системах. </a:t>
            </a:r>
            <a:r>
              <a:rPr lang="ru-RU" dirty="0" smtClean="0"/>
              <a:t>Доля радионуклида</a:t>
            </a:r>
            <a:r>
              <a:rPr lang="ru-RU" dirty="0"/>
              <a:t>, которая адсорбируется </a:t>
            </a:r>
            <a:r>
              <a:rPr lang="ru-RU" dirty="0" smtClean="0"/>
              <a:t>взвешенными частицами </a:t>
            </a:r>
            <a:r>
              <a:rPr lang="ru-RU" dirty="0"/>
              <a:t>(что в значительной степени изменчиво </a:t>
            </a:r>
            <a:r>
              <a:rPr lang="ru-RU" dirty="0" smtClean="0"/>
              <a:t>в поверхностных </a:t>
            </a:r>
            <a:r>
              <a:rPr lang="ru-RU" dirty="0"/>
              <a:t>водах), серьезно влияет как на </a:t>
            </a:r>
            <a:r>
              <a:rPr lang="ru-RU" dirty="0" smtClean="0"/>
              <a:t>его перенос</a:t>
            </a:r>
            <a:r>
              <a:rPr lang="ru-RU" dirty="0"/>
              <a:t>, так и на его </a:t>
            </a:r>
            <a:r>
              <a:rPr lang="ru-RU" dirty="0" err="1" smtClean="0"/>
              <a:t>бионакопление</a:t>
            </a:r>
            <a:r>
              <a:rPr lang="ru-RU" dirty="0" smtClean="0"/>
              <a:t>.</a:t>
            </a:r>
          </a:p>
          <a:p>
            <a:r>
              <a:rPr lang="ru-RU" dirty="0"/>
              <a:t>Первоначальные концентрации радионуклидов в реках около Чернобыля (Припять, </a:t>
            </a:r>
            <a:r>
              <a:rPr lang="ru-RU" dirty="0" smtClean="0"/>
              <a:t>Тетерев, Ирпень </a:t>
            </a:r>
            <a:r>
              <a:rPr lang="ru-RU" dirty="0"/>
              <a:t>и Днепр) в значительной мере </a:t>
            </a:r>
            <a:r>
              <a:rPr lang="ru-RU" dirty="0" smtClean="0"/>
              <a:t>являлись результатом </a:t>
            </a:r>
            <a:r>
              <a:rPr lang="ru-RU" dirty="0"/>
              <a:t>их прямого осаждения на речной поверхности. Наивысшие концентрации </a:t>
            </a:r>
            <a:r>
              <a:rPr lang="ru-RU" dirty="0" smtClean="0"/>
              <a:t>радионуклидов наблюдались </a:t>
            </a:r>
            <a:r>
              <a:rPr lang="ru-RU" dirty="0"/>
              <a:t>в реке Припять в Чернобыле, где концентрация </a:t>
            </a:r>
            <a:r>
              <a:rPr lang="ru-RU" sz="2400" b="1" i="1" u="sng" dirty="0"/>
              <a:t>131I</a:t>
            </a:r>
            <a:r>
              <a:rPr lang="ru-RU" dirty="0"/>
              <a:t> доходила до 4440 </a:t>
            </a:r>
            <a:r>
              <a:rPr lang="ru-RU" dirty="0" smtClean="0"/>
              <a:t>Бк/л.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6357573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7260" y="77333"/>
            <a:ext cx="9722594" cy="577185"/>
          </a:xfrm>
        </p:spPr>
        <p:txBody>
          <a:bodyPr/>
          <a:lstStyle/>
          <a:p>
            <a:r>
              <a:rPr lang="ru-RU" dirty="0"/>
              <a:t>Естественные источники радиации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116530"/>
            <a:ext cx="10789920" cy="5832909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Существует два способа облучения: если радиоактивные вещества находятся вне организма и облучают его снаружи, то речь идет о </a:t>
            </a:r>
            <a:r>
              <a:rPr lang="ru-RU" b="1" i="1" u="sng" dirty="0"/>
              <a:t>внешнем облучении</a:t>
            </a:r>
            <a:r>
              <a:rPr lang="ru-RU" dirty="0"/>
              <a:t>. Другой способ облучения – при попадании радионуклидов внутрь организма с воздухом, пищей и водой – </a:t>
            </a:r>
            <a:r>
              <a:rPr lang="ru-RU" b="1" i="1" u="sng" dirty="0"/>
              <a:t>называют внутренним</a:t>
            </a:r>
            <a:r>
              <a:rPr lang="ru-RU" dirty="0" smtClean="0"/>
              <a:t>.</a:t>
            </a:r>
          </a:p>
          <a:p>
            <a:r>
              <a:rPr lang="ru-RU" b="1" dirty="0"/>
              <a:t>Естественные радионуклиды </a:t>
            </a:r>
            <a:r>
              <a:rPr lang="ru-RU" dirty="0"/>
              <a:t>делятся на </a:t>
            </a:r>
            <a:r>
              <a:rPr lang="ru-RU" b="1" i="1" u="sng" dirty="0">
                <a:solidFill>
                  <a:srgbClr val="FFFF00"/>
                </a:solidFill>
              </a:rPr>
              <a:t>четыре группы</a:t>
            </a:r>
            <a:r>
              <a:rPr lang="ru-RU" dirty="0"/>
              <a:t>: </a:t>
            </a:r>
            <a:r>
              <a:rPr lang="ru-RU" b="1" dirty="0"/>
              <a:t>долгоживущие</a:t>
            </a:r>
            <a:r>
              <a:rPr lang="ru-RU" dirty="0"/>
              <a:t> (уран-238, уран-235, торий-232); </a:t>
            </a:r>
            <a:r>
              <a:rPr lang="ru-RU" b="1" dirty="0"/>
              <a:t>короткоживущие</a:t>
            </a:r>
            <a:r>
              <a:rPr lang="ru-RU" dirty="0"/>
              <a:t> (радий, радон); </a:t>
            </a:r>
            <a:r>
              <a:rPr lang="ru-RU" b="1" dirty="0"/>
              <a:t>долгоживущие одиночные</a:t>
            </a:r>
            <a:r>
              <a:rPr lang="ru-RU" dirty="0"/>
              <a:t>, не образующие семейств (калий-40); </a:t>
            </a:r>
            <a:r>
              <a:rPr lang="ru-RU" b="1" dirty="0"/>
              <a:t>радионуклиды, возникающие в результате взаимодействия космических частиц с атомными ядрами вещества Земли </a:t>
            </a:r>
            <a:r>
              <a:rPr lang="ru-RU" dirty="0"/>
              <a:t>(углерод-14).</a:t>
            </a:r>
          </a:p>
          <a:p>
            <a:endParaRPr lang="ru-RU" dirty="0"/>
          </a:p>
          <a:p>
            <a:r>
              <a:rPr lang="ru-RU" dirty="0"/>
              <a:t>Разные виды излучения попадают на поверхность Земли либо из космоса, либо поступают от радиоактивных веществ, находящихся в земной коре, причем земные источники ответственны в среднем за 5/6 годовой эффективной эквивалентной доз, получаемой населением, в основном вследствие внутреннего облучения.</a:t>
            </a:r>
          </a:p>
          <a:p>
            <a:endParaRPr lang="ru-RU" dirty="0"/>
          </a:p>
          <a:p>
            <a:r>
              <a:rPr lang="ru-RU" dirty="0"/>
              <a:t>Уровни радиационного излучения неодинаковы для различных областей. Так, Северный и Южный полюсы более, чем экваториальная зона, подвержены воздействию космических лучей из-за наличия у Земли магнитного поля, отклоняющего заряженные радиоактивные частицы. Кроме того, чем больше удаление от земной поверхности, тем интенсивнее космическое излучение.</a:t>
            </a:r>
          </a:p>
        </p:txBody>
      </p:sp>
    </p:spTree>
    <p:extLst>
      <p:ext uri="{BB962C8B-B14F-4D97-AF65-F5344CB8AC3E}">
        <p14:creationId xmlns:p14="http://schemas.microsoft.com/office/powerpoint/2010/main" val="19119314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ОБОБЩЕНИЕ: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46111" y="1405288"/>
            <a:ext cx="9403742" cy="5284270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Живые организмы могут безопасно существовать в условиях оптимального уровня радиации, характерной для естественной среды. Когда этот баланс нарушается и показатели радиационного излучения превышают состояние нормы, возникают серьезные проблемы.</a:t>
            </a:r>
          </a:p>
          <a:p>
            <a:endParaRPr lang="ru-RU" dirty="0"/>
          </a:p>
          <a:p>
            <a:r>
              <a:rPr lang="ru-RU" dirty="0"/>
              <a:t>Попадая в окружающее пространство, радиоактивные элементы становятся частью биосферы. Радиация меняет образ жизни всех живых существ.</a:t>
            </a:r>
          </a:p>
          <a:p>
            <a:endParaRPr lang="ru-RU" dirty="0"/>
          </a:p>
          <a:p>
            <a:r>
              <a:rPr lang="ru-RU" dirty="0"/>
              <a:t>Опасные соединения накапливаются в организме, влияя на внутренние органы на клеточном уровне. Радиационное облучение чревато развитием хронических заболеваний, которые не поддаются интенсивной терапии. Появляются проблемы с почками, печенью, органами мочеполовой, сердечно-сосудистой и кровеносной систем.</a:t>
            </a:r>
          </a:p>
          <a:p>
            <a:endParaRPr lang="ru-RU" dirty="0"/>
          </a:p>
          <a:p>
            <a:r>
              <a:rPr lang="ru-RU" dirty="0"/>
              <a:t>Замедляется физическое развитие, развивается бесплодие, меняется состав крови.</a:t>
            </a:r>
          </a:p>
        </p:txBody>
      </p:sp>
    </p:spTree>
    <p:extLst>
      <p:ext uri="{BB962C8B-B14F-4D97-AF65-F5344CB8AC3E}">
        <p14:creationId xmlns:p14="http://schemas.microsoft.com/office/powerpoint/2010/main" val="274774024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Синий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Ион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BACC050B-8757-4460-95D8-E37B46A6B42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178</TotalTime>
  <Words>2383</Words>
  <Application>Microsoft Office PowerPoint</Application>
  <PresentationFormat>Широкоэкранный</PresentationFormat>
  <Paragraphs>106</Paragraphs>
  <Slides>23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7" baseType="lpstr">
      <vt:lpstr>Arial</vt:lpstr>
      <vt:lpstr>Century Gothic</vt:lpstr>
      <vt:lpstr>Wingdings 3</vt:lpstr>
      <vt:lpstr>Ион</vt:lpstr>
      <vt:lpstr>ОДЕССКИЙ НАЦИОНАЛЬНЫЙ МЕДИЦИНСКИЙ УНИВЕРСИТЕТ КАФЕДРА ГИГИЕНЫ И МЕДИЦИНСКОЙ ЭКОЛОГИИ</vt:lpstr>
      <vt:lpstr>Методы радиометрического контроля. Приборы.</vt:lpstr>
      <vt:lpstr>Презентация PowerPoint</vt:lpstr>
      <vt:lpstr>Охрана окружающей среды от радиоактивного за­грязнения.</vt:lpstr>
      <vt:lpstr>Меры по охране окружающей среды :</vt:lpstr>
      <vt:lpstr>Презентация PowerPoint</vt:lpstr>
      <vt:lpstr>Методы дезактивации.</vt:lpstr>
      <vt:lpstr>Источник выброса радионуклидов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Последствия для сельского хозяйства на первоначальной стадии</vt:lpstr>
      <vt:lpstr>Презентация PowerPoint</vt:lpstr>
      <vt:lpstr>Презентация PowerPoint</vt:lpstr>
      <vt:lpstr>Переход радионуклидов к животным </vt:lpstr>
      <vt:lpstr>Распределение радионуклидов между растворенной фазой и частицами</vt:lpstr>
      <vt:lpstr>Естественные источники радиации</vt:lpstr>
      <vt:lpstr>ОБОБЩЕНИЕ: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ОДЕССКИЙ НАЦИОНАЛЬНЫЙ МЕДИЦИНСКИЙ УНИВЕРСИТЕТ КАФЕДРА ГИГИЕНЫ И МЕДИЦИНСКОЙ ЭКОЛОГИИ</dc:title>
  <dc:creator>Света</dc:creator>
  <cp:lastModifiedBy>Света</cp:lastModifiedBy>
  <cp:revision>23</cp:revision>
  <dcterms:created xsi:type="dcterms:W3CDTF">2021-10-04T08:34:45Z</dcterms:created>
  <dcterms:modified xsi:type="dcterms:W3CDTF">2021-10-04T11:33:06Z</dcterms:modified>
</cp:coreProperties>
</file>