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09" autoAdjust="0"/>
    <p:restoredTop sz="94660"/>
  </p:normalViewPr>
  <p:slideViewPr>
    <p:cSldViewPr>
      <p:cViewPr varScale="1">
        <p:scale>
          <a:sx n="68" d="100"/>
          <a:sy n="68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000504"/>
            <a:ext cx="3714776" cy="2500330"/>
          </a:xfrm>
        </p:spPr>
        <p:txBody>
          <a:bodyPr/>
          <a:lstStyle/>
          <a:p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Лектор: Завідуючий кафедри </a:t>
            </a:r>
          </a:p>
          <a:p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Гігієни </a:t>
            </a:r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та медичної екології</a:t>
            </a:r>
          </a:p>
          <a:p>
            <a:r>
              <a:rPr lang="uk-UA" sz="2000" b="1" i="1" dirty="0" err="1" smtClean="0">
                <a:solidFill>
                  <a:srgbClr val="002060"/>
                </a:solidFill>
                <a:latin typeface="Century" pitchFamily="18" charset="0"/>
              </a:rPr>
              <a:t>Д.мед.н</a:t>
            </a:r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., професор., </a:t>
            </a:r>
          </a:p>
          <a:p>
            <a:r>
              <a:rPr lang="uk-UA" sz="2000" b="1" i="1" dirty="0" err="1" smtClean="0">
                <a:solidFill>
                  <a:srgbClr val="002060"/>
                </a:solidFill>
                <a:latin typeface="Century" pitchFamily="18" charset="0"/>
              </a:rPr>
              <a:t>Бабієнко</a:t>
            </a:r>
            <a:r>
              <a:rPr lang="uk-UA" sz="2000" b="1" i="1" dirty="0" smtClean="0">
                <a:solidFill>
                  <a:srgbClr val="002060"/>
                </a:solidFill>
                <a:latin typeface="Century" pitchFamily="18" charset="0"/>
              </a:rPr>
              <a:t> Володимир Володимирович</a:t>
            </a:r>
            <a:endParaRPr lang="ru-RU" sz="2000" b="1" i="1" dirty="0" smtClean="0">
              <a:solidFill>
                <a:srgbClr val="002060"/>
              </a:solidFill>
              <a:latin typeface="Century" pitchFamily="18" charset="0"/>
            </a:endParaRPr>
          </a:p>
          <a:p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477280" cy="321471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ГІГІЄНА ПРАЦІ ОСОБОВОГО СКЛАДУ ЗБРОЙНИХ СИЛ УКРАЇНИ ПРИ ЛІКВІДАЦІЇ НАСЛІДКІВ НАДЗВИЧАЙНИХ СТАНІВ І У ВОЄННИЙ ЧАС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5143536"/>
          </a:xfrm>
        </p:spPr>
        <p:txBody>
          <a:bodyPr/>
          <a:lstStyle/>
          <a:p>
            <a:r>
              <a:rPr lang="ru-RU" b="1" dirty="0" err="1" smtClean="0">
                <a:solidFill>
                  <a:srgbClr val="002060"/>
                </a:solidFill>
              </a:rPr>
              <a:t>Санітарний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нагляд</a:t>
            </a:r>
            <a:r>
              <a:rPr lang="ru-RU" b="1" dirty="0" smtClean="0">
                <a:solidFill>
                  <a:srgbClr val="002060"/>
                </a:solidFill>
              </a:rPr>
              <a:t> за </a:t>
            </a:r>
            <a:r>
              <a:rPr lang="ru-RU" b="1" dirty="0" err="1" smtClean="0">
                <a:solidFill>
                  <a:srgbClr val="002060"/>
                </a:solidFill>
              </a:rPr>
              <a:t>умовами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праці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праці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ліквідаторів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) </a:t>
            </a:r>
            <a:r>
              <a:rPr lang="ru-RU" b="1" dirty="0" err="1" smtClean="0">
                <a:solidFill>
                  <a:srgbClr val="002060"/>
                </a:solidFill>
              </a:rPr>
              <a:t>здійснюється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військово-медичною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санітарно-епідеміологічною</a:t>
            </a:r>
            <a:r>
              <a:rPr lang="ru-RU" b="1" dirty="0" smtClean="0">
                <a:solidFill>
                  <a:srgbClr val="002060"/>
                </a:solidFill>
              </a:rPr>
              <a:t> службами (</a:t>
            </a:r>
            <a:r>
              <a:rPr lang="ru-RU" b="1" dirty="0" err="1" smtClean="0">
                <a:solidFill>
                  <a:srgbClr val="002060"/>
                </a:solidFill>
              </a:rPr>
              <a:t>місцевими</a:t>
            </a:r>
            <a:r>
              <a:rPr lang="ru-RU" b="1" dirty="0" smtClean="0">
                <a:solidFill>
                  <a:srgbClr val="002060"/>
                </a:solidFill>
              </a:rPr>
              <a:t> органами </a:t>
            </a:r>
            <a:r>
              <a:rPr lang="ru-RU" b="1" dirty="0" err="1" smtClean="0">
                <a:solidFill>
                  <a:srgbClr val="002060"/>
                </a:solidFill>
              </a:rPr>
              <a:t>управління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закладами МОЗ)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метою </a:t>
            </a:r>
            <a:r>
              <a:rPr lang="ru-RU" b="1" dirty="0" err="1" smtClean="0">
                <a:solidFill>
                  <a:srgbClr val="002060"/>
                </a:solidFill>
              </a:rPr>
              <a:t>попередження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або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зменшення</a:t>
            </a:r>
            <a:r>
              <a:rPr lang="ru-RU" b="1" dirty="0" smtClean="0">
                <a:solidFill>
                  <a:srgbClr val="002060"/>
                </a:solidFill>
              </a:rPr>
              <a:t> негативного </a:t>
            </a:r>
            <a:r>
              <a:rPr lang="ru-RU" b="1" dirty="0" err="1" smtClean="0">
                <a:solidFill>
                  <a:srgbClr val="002060"/>
                </a:solidFill>
              </a:rPr>
              <a:t>впливу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шкідливих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чинників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можуть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спричинити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професійні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захворювання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ураження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травми</a:t>
            </a:r>
            <a:r>
              <a:rPr lang="ru-RU" b="1" dirty="0" smtClean="0">
                <a:solidFill>
                  <a:srgbClr val="002060"/>
                </a:solidFill>
              </a:rPr>
              <a:t>, на </a:t>
            </a:r>
            <a:r>
              <a:rPr lang="ru-RU" b="1" dirty="0" err="1" smtClean="0">
                <a:solidFill>
                  <a:srgbClr val="002060"/>
                </a:solidFill>
              </a:rPr>
              <a:t>здоров’я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особового</a:t>
            </a:r>
            <a:r>
              <a:rPr lang="ru-RU" b="1" dirty="0" smtClean="0">
                <a:solidFill>
                  <a:srgbClr val="002060"/>
                </a:solidFill>
              </a:rPr>
              <a:t> складу </a:t>
            </a:r>
            <a:r>
              <a:rPr lang="ru-RU" b="1" dirty="0" err="1" smtClean="0">
                <a:solidFill>
                  <a:srgbClr val="002060"/>
                </a:solidFill>
              </a:rPr>
              <a:t>формувань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потерпілого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), </a:t>
            </a:r>
            <a:r>
              <a:rPr lang="ru-RU" b="1" dirty="0" err="1" smtClean="0">
                <a:solidFill>
                  <a:srgbClr val="002060"/>
                </a:solidFill>
              </a:rPr>
              <a:t>збереження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боєздатності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працездатності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ліквідаторів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населення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52400"/>
            <a:ext cx="8501122" cy="12192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ОРГАНІЗАЦІЯ І ПРОВЕДЕННЯ САНІТАРНОГО НАГЛЯДУ ЗА УМОВАМИ ПРАЦІ ПРИ ЛІКВІДАЦІЇ НАСЛІДКІВ НАДЗВИЧАЙНИХ СТАНІВ І У ВОЄННИЙ ЧАС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3579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При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проведенні</a:t>
            </a:r>
            <a:r>
              <a:rPr lang="ru-RU" b="1" dirty="0" smtClean="0">
                <a:solidFill>
                  <a:srgbClr val="FFFF00"/>
                </a:solidFill>
              </a:rPr>
              <a:t> поточного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нагляду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фахівці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цих</a:t>
            </a:r>
            <a:r>
              <a:rPr lang="ru-RU" b="1" dirty="0" smtClean="0">
                <a:solidFill>
                  <a:srgbClr val="FFFF00"/>
                </a:solidFill>
              </a:rPr>
              <a:t> служб </a:t>
            </a:r>
            <a:r>
              <a:rPr lang="ru-RU" b="1" dirty="0" err="1" smtClean="0">
                <a:solidFill>
                  <a:srgbClr val="FFFF00"/>
                </a:solidFill>
              </a:rPr>
              <a:t>вибірково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контролюють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дотримання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норма- </a:t>
            </a:r>
            <a:r>
              <a:rPr lang="ru-RU" b="1" dirty="0" err="1" smtClean="0">
                <a:solidFill>
                  <a:srgbClr val="FFFF00"/>
                </a:solidFill>
              </a:rPr>
              <a:t>тивів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параметрів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перебування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(</a:t>
            </a:r>
            <a:r>
              <a:rPr lang="ru-RU" b="1" dirty="0" err="1" smtClean="0">
                <a:solidFill>
                  <a:srgbClr val="FFFF00"/>
                </a:solidFill>
              </a:rPr>
              <a:t>насе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лення</a:t>
            </a:r>
            <a:r>
              <a:rPr lang="ru-RU" b="1" dirty="0" smtClean="0">
                <a:solidFill>
                  <a:srgbClr val="FFFF00"/>
                </a:solidFill>
              </a:rPr>
              <a:t>) в </a:t>
            </a:r>
            <a:r>
              <a:rPr lang="ru-RU" b="1" dirty="0" err="1" smtClean="0">
                <a:solidFill>
                  <a:srgbClr val="FFFF00"/>
                </a:solidFill>
              </a:rPr>
              <a:t>об’єктах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озброєння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техніки</a:t>
            </a:r>
            <a:r>
              <a:rPr lang="ru-RU" b="1" dirty="0" smtClean="0">
                <a:solidFill>
                  <a:srgbClr val="FFFF00"/>
                </a:solidFill>
              </a:rPr>
              <a:t>, у районах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аварійно-рятувальних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робіт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промислових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підприємствах</a:t>
            </a:r>
            <a:r>
              <a:rPr lang="ru-RU" b="1" dirty="0" smtClean="0">
                <a:solidFill>
                  <a:srgbClr val="FFFF00"/>
                </a:solidFill>
              </a:rPr>
              <a:t>. Вони </a:t>
            </a:r>
            <a:r>
              <a:rPr lang="ru-RU" b="1" dirty="0" err="1" smtClean="0">
                <a:solidFill>
                  <a:srgbClr val="FFFF00"/>
                </a:solidFill>
              </a:rPr>
              <a:t>зобов’язані</a:t>
            </a:r>
            <a:r>
              <a:rPr lang="ru-RU" b="1" dirty="0" smtClean="0">
                <a:solidFill>
                  <a:srgbClr val="FFFF00"/>
                </a:solidFill>
              </a:rPr>
              <a:t> регулярно </a:t>
            </a:r>
            <a:r>
              <a:rPr lang="ru-RU" b="1" dirty="0" err="1" smtClean="0">
                <a:solidFill>
                  <a:srgbClr val="FFFF00"/>
                </a:solidFill>
              </a:rPr>
              <a:t>перевіряти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(</a:t>
            </a:r>
            <a:r>
              <a:rPr lang="ru-RU" b="1" dirty="0" err="1" smtClean="0">
                <a:solidFill>
                  <a:srgbClr val="FFFF00"/>
                </a:solidFill>
              </a:rPr>
              <a:t>робітників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працюють</a:t>
            </a:r>
            <a:r>
              <a:rPr lang="ru-RU" b="1" dirty="0" smtClean="0">
                <a:solidFill>
                  <a:srgbClr val="FFFF00"/>
                </a:solidFill>
              </a:rPr>
              <a:t> по </a:t>
            </a:r>
            <a:r>
              <a:rPr lang="ru-RU" b="1" dirty="0" err="1" smtClean="0">
                <a:solidFill>
                  <a:srgbClr val="FFFF00"/>
                </a:solidFill>
              </a:rPr>
              <a:t>змінах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промисловому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підприємстві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спеціальним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одягом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взуттям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засобами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шкіри</a:t>
            </a:r>
            <a:r>
              <a:rPr lang="ru-RU" b="1" dirty="0" smtClean="0">
                <a:solidFill>
                  <a:srgbClr val="FFFF00"/>
                </a:solidFill>
              </a:rPr>
              <a:t>, очей, </a:t>
            </a:r>
            <a:r>
              <a:rPr lang="ru-RU" b="1" dirty="0" err="1" smtClean="0">
                <a:solidFill>
                  <a:srgbClr val="FFFF00"/>
                </a:solidFill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</a:rPr>
              <a:t> слуху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відповідно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контролювати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правильність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застосування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-285776"/>
            <a:ext cx="857256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62865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У </a:t>
            </a:r>
            <a:r>
              <a:rPr lang="ru-RU" b="1" dirty="0" err="1" smtClean="0">
                <a:solidFill>
                  <a:srgbClr val="FFFF00"/>
                </a:solidFill>
              </a:rPr>
              <a:t>зв’язку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тим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керування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сучасними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озброєнням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технікою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виконання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обов’язків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навчань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ліквідації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наслідків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бойовій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обстановці</a:t>
            </a:r>
            <a:r>
              <a:rPr lang="ru-RU" b="1" dirty="0" smtClean="0">
                <a:solidFill>
                  <a:srgbClr val="FFFF00"/>
                </a:solidFill>
              </a:rPr>
              <a:t>, яка </a:t>
            </a:r>
            <a:r>
              <a:rPr lang="ru-RU" b="1" dirty="0" err="1" smtClean="0">
                <a:solidFill>
                  <a:srgbClr val="FFFF00"/>
                </a:solidFill>
              </a:rPr>
              <a:t>нерідко</a:t>
            </a:r>
            <a:r>
              <a:rPr lang="ru-RU" b="1" dirty="0" smtClean="0">
                <a:solidFill>
                  <a:srgbClr val="FFFF00"/>
                </a:solidFill>
              </a:rPr>
              <a:t> буде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надзвичайно</a:t>
            </a:r>
            <a:r>
              <a:rPr lang="ru-RU" b="1" dirty="0" smtClean="0">
                <a:solidFill>
                  <a:srgbClr val="FFFF00"/>
                </a:solidFill>
              </a:rPr>
              <a:t> складною, </a:t>
            </a:r>
            <a:r>
              <a:rPr lang="ru-RU" b="1" dirty="0" err="1" smtClean="0">
                <a:solidFill>
                  <a:srgbClr val="FFFF00"/>
                </a:solidFill>
              </a:rPr>
              <a:t>різноманітною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мінливою</a:t>
            </a:r>
            <a:r>
              <a:rPr lang="ru-RU" b="1" dirty="0" smtClean="0">
                <a:solidFill>
                  <a:srgbClr val="FFFF00"/>
                </a:solidFill>
              </a:rPr>
              <a:t>, а часто </a:t>
            </a:r>
            <a:r>
              <a:rPr lang="ru-RU" b="1" dirty="0" err="1" smtClean="0">
                <a:solidFill>
                  <a:srgbClr val="FFFF00"/>
                </a:solidFill>
              </a:rPr>
              <a:t>ізагрозливою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дляжиття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населення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вимагатиме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надмірного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морально-психічних</a:t>
            </a:r>
            <a:r>
              <a:rPr lang="ru-RU" b="1" dirty="0" smtClean="0">
                <a:solidFill>
                  <a:srgbClr val="FFFF00"/>
                </a:solidFill>
              </a:rPr>
              <a:t> сил, то </a:t>
            </a:r>
            <a:r>
              <a:rPr lang="ru-RU" b="1" dirty="0" err="1" smtClean="0">
                <a:solidFill>
                  <a:srgbClr val="FFFF00"/>
                </a:solidFill>
              </a:rPr>
              <a:t>цілком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закономірно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через </a:t>
            </a:r>
            <a:r>
              <a:rPr lang="ru-RU" b="1" dirty="0" err="1" smtClean="0">
                <a:solidFill>
                  <a:srgbClr val="FFFF00"/>
                </a:solidFill>
              </a:rPr>
              <a:t>деякий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термін</a:t>
            </a:r>
            <a:r>
              <a:rPr lang="ru-RU" b="1" dirty="0" smtClean="0">
                <a:solidFill>
                  <a:srgbClr val="FFFF00"/>
                </a:solidFill>
              </a:rPr>
              <a:t> у них буде </a:t>
            </a:r>
            <a:r>
              <a:rPr lang="ru-RU" b="1" dirty="0" err="1" smtClean="0">
                <a:solidFill>
                  <a:srgbClr val="FFFF00"/>
                </a:solidFill>
              </a:rPr>
              <a:t>спостерігатися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різкий</a:t>
            </a:r>
            <a:r>
              <a:rPr lang="ru-RU" b="1" dirty="0" smtClean="0">
                <a:solidFill>
                  <a:srgbClr val="FFFF00"/>
                </a:solidFill>
              </a:rPr>
              <a:t> спад </a:t>
            </a:r>
            <a:r>
              <a:rPr lang="ru-RU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боєздатності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посилення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психоемоційного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погіршать</a:t>
            </a:r>
            <a:r>
              <a:rPr lang="ru-RU" b="1" dirty="0" smtClean="0">
                <a:solidFill>
                  <a:srgbClr val="FFFF00"/>
                </a:solidFill>
              </a:rPr>
              <a:t> стан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, а у </a:t>
            </a:r>
            <a:r>
              <a:rPr lang="ru-RU" b="1" dirty="0" err="1" smtClean="0">
                <a:solidFill>
                  <a:srgbClr val="FFFF00"/>
                </a:solidFill>
              </a:rPr>
              <a:t>деяких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випадках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стануть</a:t>
            </a:r>
            <a:r>
              <a:rPr lang="ru-RU" b="1" dirty="0" smtClean="0">
                <a:solidFill>
                  <a:srgbClr val="FFFF00"/>
                </a:solidFill>
              </a:rPr>
              <a:t> причиною </a:t>
            </a:r>
            <a:r>
              <a:rPr lang="ru-RU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b="1" dirty="0" smtClean="0">
                <a:solidFill>
                  <a:srgbClr val="FFFF00"/>
                </a:solidFill>
              </a:rPr>
              <a:t> хвороб.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290"/>
            <a:ext cx="8501122" cy="628654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Підтримання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високої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sz="2800" b="1" dirty="0" smtClean="0">
                <a:solidFill>
                  <a:srgbClr val="FFFF00"/>
                </a:solidFill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sz="2800" b="1" dirty="0" smtClean="0">
                <a:solidFill>
                  <a:srgbClr val="FFFF00"/>
                </a:solidFill>
              </a:rPr>
              <a:t> складу в </a:t>
            </a:r>
            <a:r>
              <a:rPr lang="ru-RU" sz="2800" b="1" dirty="0" err="1" smtClean="0">
                <a:solidFill>
                  <a:srgbClr val="FFFF00"/>
                </a:solidFill>
              </a:rPr>
              <a:t>звичайних</a:t>
            </a:r>
            <a:r>
              <a:rPr lang="ru-RU" sz="2800" b="1" dirty="0" smtClean="0">
                <a:solidFill>
                  <a:srgbClr val="FFFF00"/>
                </a:solidFill>
              </a:rPr>
              <a:t> та </a:t>
            </a:r>
            <a:r>
              <a:rPr lang="ru-RU" sz="2800" b="1" dirty="0" err="1" smtClean="0">
                <a:solidFill>
                  <a:srgbClr val="FFFF00"/>
                </a:solidFill>
              </a:rPr>
              <a:t>ускладнених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умовах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зняття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втоми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після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вико</a:t>
            </a:r>
            <a:r>
              <a:rPr lang="ru-RU" sz="2800" b="1" dirty="0" smtClean="0">
                <a:solidFill>
                  <a:srgbClr val="FFFF00"/>
                </a:solidFill>
              </a:rPr>
              <a:t>- </a:t>
            </a:r>
            <a:r>
              <a:rPr lang="ru-RU" sz="2800" b="1" dirty="0" err="1" smtClean="0">
                <a:solidFill>
                  <a:srgbClr val="FFFF00"/>
                </a:solidFill>
              </a:rPr>
              <a:t>нання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завдання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є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важливим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обов’язком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служби</a:t>
            </a:r>
            <a:r>
              <a:rPr lang="ru-RU" sz="2800" b="1" dirty="0" smtClean="0">
                <a:solidFill>
                  <a:srgbClr val="FFFF00"/>
                </a:solidFill>
              </a:rPr>
              <a:t>. </a:t>
            </a:r>
            <a:r>
              <a:rPr lang="ru-RU" sz="2800" b="1" dirty="0" err="1" smtClean="0">
                <a:solidFill>
                  <a:srgbClr val="FFFF00"/>
                </a:solidFill>
              </a:rPr>
              <a:t>Корекція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здійснюється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трьома</a:t>
            </a:r>
            <a:r>
              <a:rPr lang="ru-RU" sz="2800" b="1" dirty="0" smtClean="0">
                <a:solidFill>
                  <a:srgbClr val="FFFF00"/>
                </a:solidFill>
              </a:rPr>
              <a:t> шляхами: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формуванням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вольових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якостей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використанням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специфічного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неспецифічного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тренування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застосуванням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медикаментозних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засобів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різним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механізмом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дії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85728"/>
            <a:ext cx="8429684" cy="621510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До </a:t>
            </a:r>
            <a:r>
              <a:rPr lang="ru-RU" b="1" dirty="0" err="1" smtClean="0">
                <a:solidFill>
                  <a:srgbClr val="FFFF00"/>
                </a:solidFill>
              </a:rPr>
              <a:t>обов’язків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військово-медичної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санітарно-епідеміологічної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службМіністерства</a:t>
            </a:r>
            <a:r>
              <a:rPr lang="ru-RU" b="1" dirty="0" smtClean="0">
                <a:solidFill>
                  <a:srgbClr val="FFFF00"/>
                </a:solidFill>
              </a:rPr>
              <a:t> оборони (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санітарно-епідеміологічних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установМОЗ</a:t>
            </a:r>
            <a:r>
              <a:rPr lang="ru-RU" b="1" dirty="0" smtClean="0">
                <a:solidFill>
                  <a:srgbClr val="FFFF00"/>
                </a:solidFill>
              </a:rPr>
              <a:t>) входить </a:t>
            </a:r>
            <a:r>
              <a:rPr lang="ru-RU" b="1" dirty="0" err="1" smtClean="0">
                <a:solidFill>
                  <a:srgbClr val="FFFF00"/>
                </a:solidFill>
              </a:rPr>
              <a:t>також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розробка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пропозицій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щодо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високої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ефективності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усіх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видів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родів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робітників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шляхомоздоровлення</a:t>
            </a:r>
            <a:r>
              <a:rPr lang="ru-RU" b="1" dirty="0" smtClean="0">
                <a:solidFill>
                  <a:srgbClr val="FFFF00"/>
                </a:solidFill>
              </a:rPr>
              <a:t> умов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усунення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зменшення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негативної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шкідливих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) та </a:t>
            </a:r>
            <a:r>
              <a:rPr lang="ru-RU" b="1" dirty="0" err="1" smtClean="0">
                <a:solidFill>
                  <a:srgbClr val="FFFF00"/>
                </a:solidFill>
              </a:rPr>
              <a:t>раціоналізації</a:t>
            </a:r>
            <a:r>
              <a:rPr lang="ru-RU" b="1" dirty="0" smtClean="0">
                <a:solidFill>
                  <a:srgbClr val="FFFF00"/>
                </a:solidFill>
              </a:rPr>
              <a:t> самого режиму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</a:t>
            </a:r>
            <a:r>
              <a:rPr lang="ru-RU" b="1" dirty="0" err="1" smtClean="0">
                <a:solidFill>
                  <a:srgbClr val="FFFF00"/>
                </a:solidFill>
              </a:rPr>
              <a:t>формувань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працівників</a:t>
            </a:r>
            <a:r>
              <a:rPr lang="ru-RU" b="1" dirty="0" smtClean="0">
                <a:solidFill>
                  <a:srgbClr val="FFFF00"/>
                </a:solidFill>
              </a:rPr>
              <a:t>). </a:t>
            </a:r>
            <a:r>
              <a:rPr lang="ru-RU" b="1" dirty="0" err="1" smtClean="0">
                <a:solidFill>
                  <a:srgbClr val="FFFF00"/>
                </a:solidFill>
              </a:rPr>
              <a:t>Пропозиції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доцільно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подавати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після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аналізу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показників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захворюваності</a:t>
            </a:r>
            <a:r>
              <a:rPr lang="ru-RU" b="1" dirty="0" smtClean="0">
                <a:solidFill>
                  <a:srgbClr val="FFFF00"/>
                </a:solidFill>
              </a:rPr>
              <a:t>, травматизму </a:t>
            </a:r>
            <a:r>
              <a:rPr lang="ru-RU" b="1" dirty="0" err="1" smtClean="0">
                <a:solidFill>
                  <a:srgbClr val="FFFF00"/>
                </a:solidFill>
              </a:rPr>
              <a:t>різних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категорій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груп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робочих</a:t>
            </a:r>
            <a:r>
              <a:rPr lang="ru-RU" b="1" dirty="0" smtClean="0">
                <a:solidFill>
                  <a:srgbClr val="FFFF00"/>
                </a:solidFill>
              </a:rPr>
              <a:t>) у </a:t>
            </a:r>
            <a:r>
              <a:rPr lang="ru-RU" b="1" dirty="0" err="1" smtClean="0">
                <a:solidFill>
                  <a:srgbClr val="FFFF00"/>
                </a:solidFill>
              </a:rPr>
              <a:t>формі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рапортів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доповідних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службових</a:t>
            </a:r>
            <a:r>
              <a:rPr lang="ru-RU" b="1" dirty="0" smtClean="0">
                <a:solidFill>
                  <a:srgbClr val="FFFF00"/>
                </a:solidFill>
              </a:rPr>
              <a:t> записок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290"/>
            <a:ext cx="8501122" cy="628651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аварій</a:t>
            </a:r>
            <a:r>
              <a:rPr lang="ru-RU" b="1" dirty="0" smtClean="0">
                <a:solidFill>
                  <a:srgbClr val="FFFF00"/>
                </a:solidFill>
              </a:rPr>
              <a:t> природного характеру </a:t>
            </a:r>
            <a:r>
              <a:rPr lang="ru-RU" b="1" dirty="0" err="1" smtClean="0">
                <a:solidFill>
                  <a:srgbClr val="FFFF00"/>
                </a:solidFill>
              </a:rPr>
              <a:t>залежно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</a:t>
            </a:r>
            <a:r>
              <a:rPr lang="ru-RU" b="1" dirty="0" smtClean="0">
                <a:solidFill>
                  <a:srgbClr val="FFFF00"/>
                </a:solidFill>
              </a:rPr>
              <a:t> причини – </a:t>
            </a:r>
            <a:r>
              <a:rPr lang="ru-RU" b="1" dirty="0" err="1" smtClean="0">
                <a:solidFill>
                  <a:srgbClr val="FFFF00"/>
                </a:solidFill>
              </a:rPr>
              <a:t>геологічні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землетрус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зсуви</a:t>
            </a:r>
            <a:r>
              <a:rPr lang="ru-RU" b="1" dirty="0" smtClean="0">
                <a:solidFill>
                  <a:srgbClr val="FFFF00"/>
                </a:solidFill>
              </a:rPr>
              <a:t>, просадка </a:t>
            </a:r>
            <a:r>
              <a:rPr lang="ru-RU" b="1" dirty="0" err="1" smtClean="0">
                <a:solidFill>
                  <a:srgbClr val="FFFF00"/>
                </a:solidFill>
              </a:rPr>
              <a:t>земної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поверхні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гідрологічні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повінь</a:t>
            </a:r>
            <a:r>
              <a:rPr lang="ru-RU" b="1" dirty="0" smtClean="0">
                <a:solidFill>
                  <a:srgbClr val="FFFF00"/>
                </a:solidFill>
              </a:rPr>
              <a:t>, сель, паводок, </a:t>
            </a:r>
            <a:r>
              <a:rPr lang="ru-RU" b="1" dirty="0" err="1" smtClean="0">
                <a:solidFill>
                  <a:srgbClr val="FFFF00"/>
                </a:solidFill>
              </a:rPr>
              <a:t>вітрові</a:t>
            </a:r>
            <a:r>
              <a:rPr lang="ru-RU" b="1" dirty="0" smtClean="0">
                <a:solidFill>
                  <a:srgbClr val="FFFF00"/>
                </a:solidFill>
              </a:rPr>
              <a:t> нагони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метеорологічні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буревії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урагани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шквали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пилові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бурі</a:t>
            </a:r>
            <a:r>
              <a:rPr lang="ru-RU" b="1" dirty="0" smtClean="0">
                <a:solidFill>
                  <a:srgbClr val="FFFF00"/>
                </a:solidFill>
              </a:rPr>
              <a:t>) – на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b="1" dirty="0" smtClean="0">
                <a:solidFill>
                  <a:srgbClr val="FFFF00"/>
                </a:solidFill>
              </a:rPr>
              <a:t> НС </a:t>
            </a:r>
            <a:r>
              <a:rPr lang="ru-RU" b="1" dirty="0" err="1" smtClean="0">
                <a:solidFill>
                  <a:srgbClr val="FFFF00"/>
                </a:solidFill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– </a:t>
            </a:r>
            <a:r>
              <a:rPr lang="ru-RU" b="1" dirty="0" err="1" smtClean="0">
                <a:solidFill>
                  <a:srgbClr val="002060"/>
                </a:solidFill>
              </a:rPr>
              <a:t>виконання</a:t>
            </a:r>
            <a:r>
              <a:rPr lang="ru-RU" b="1" dirty="0" smtClean="0">
                <a:solidFill>
                  <a:srgbClr val="002060"/>
                </a:solidFill>
              </a:rPr>
              <a:t> великого </a:t>
            </a:r>
            <a:r>
              <a:rPr lang="ru-RU" b="1" dirty="0" err="1" smtClean="0">
                <a:solidFill>
                  <a:srgbClr val="002060"/>
                </a:solidFill>
              </a:rPr>
              <a:t>обсягу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робіт</a:t>
            </a:r>
            <a:r>
              <a:rPr lang="ru-RU" b="1" dirty="0" smtClean="0">
                <a:solidFill>
                  <a:srgbClr val="002060"/>
                </a:solidFill>
              </a:rPr>
              <a:t> за короткий час для </a:t>
            </a:r>
            <a:r>
              <a:rPr lang="ru-RU" b="1" dirty="0" err="1" smtClean="0">
                <a:solidFill>
                  <a:srgbClr val="002060"/>
                </a:solidFill>
              </a:rPr>
              <a:t>звільнення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потерпілих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попали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розвалини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будівель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засипані</a:t>
            </a:r>
            <a:r>
              <a:rPr lang="ru-RU" b="1" dirty="0" smtClean="0">
                <a:solidFill>
                  <a:srgbClr val="002060"/>
                </a:solidFill>
              </a:rPr>
              <a:t> землею </a:t>
            </a:r>
            <a:r>
              <a:rPr lang="ru-RU" b="1" dirty="0" err="1" smtClean="0">
                <a:solidFill>
                  <a:srgbClr val="002060"/>
                </a:solidFill>
              </a:rPr>
              <a:t>або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снігом</a:t>
            </a:r>
            <a:r>
              <a:rPr lang="ru-RU" b="1" dirty="0" smtClean="0">
                <a:solidFill>
                  <a:srgbClr val="002060"/>
                </a:solidFill>
              </a:rPr>
              <a:t>; – </a:t>
            </a:r>
            <a:r>
              <a:rPr lang="ru-RU" b="1" dirty="0" err="1" smtClean="0">
                <a:solidFill>
                  <a:srgbClr val="002060"/>
                </a:solidFill>
              </a:rPr>
              <a:t>застосовування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засобів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захисту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час </a:t>
            </a:r>
            <a:r>
              <a:rPr lang="ru-RU" b="1" dirty="0" err="1" smtClean="0">
                <a:solidFill>
                  <a:srgbClr val="002060"/>
                </a:solidFill>
              </a:rPr>
              <a:t>пожеж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загазованності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виникають</a:t>
            </a:r>
            <a:r>
              <a:rPr lang="ru-RU" b="1" dirty="0" smtClean="0">
                <a:solidFill>
                  <a:srgbClr val="002060"/>
                </a:solidFill>
              </a:rPr>
              <a:t> при </a:t>
            </a:r>
            <a:r>
              <a:rPr lang="ru-RU" b="1" dirty="0" err="1" smtClean="0">
                <a:solidFill>
                  <a:srgbClr val="002060"/>
                </a:solidFill>
              </a:rPr>
              <a:t>розриві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електро</a:t>
            </a:r>
            <a:r>
              <a:rPr lang="ru-RU" b="1" dirty="0" smtClean="0">
                <a:solidFill>
                  <a:srgbClr val="002060"/>
                </a:solidFill>
              </a:rPr>
              <a:t>- та </a:t>
            </a:r>
            <a:r>
              <a:rPr lang="ru-RU" b="1" dirty="0" err="1" smtClean="0">
                <a:solidFill>
                  <a:srgbClr val="002060"/>
                </a:solidFill>
              </a:rPr>
              <a:t>газомереж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підтоплення</a:t>
            </a:r>
            <a:r>
              <a:rPr lang="ru-RU" b="1" dirty="0" smtClean="0">
                <a:solidFill>
                  <a:srgbClr val="002060"/>
                </a:solidFill>
              </a:rPr>
              <a:t> стоками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пошкоджених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водогонів</a:t>
            </a:r>
            <a:r>
              <a:rPr lang="ru-RU" b="1" dirty="0" smtClean="0">
                <a:solidFill>
                  <a:srgbClr val="002060"/>
                </a:solidFill>
              </a:rPr>
              <a:t> та </a:t>
            </a:r>
            <a:r>
              <a:rPr lang="ru-RU" b="1" dirty="0" err="1" smtClean="0">
                <a:solidFill>
                  <a:srgbClr val="002060"/>
                </a:solidFill>
              </a:rPr>
              <a:t>каналізаційних</a:t>
            </a:r>
            <a:r>
              <a:rPr lang="ru-RU" b="1" dirty="0" smtClean="0">
                <a:solidFill>
                  <a:srgbClr val="002060"/>
                </a:solidFill>
              </a:rPr>
              <a:t> систем </a:t>
            </a:r>
            <a:r>
              <a:rPr lang="ru-RU" b="1" dirty="0" err="1" smtClean="0">
                <a:solidFill>
                  <a:srgbClr val="002060"/>
                </a:solidFill>
              </a:rPr>
              <a:t>тощо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Навіть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кліматичні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умови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нерідко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суттєво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ускладнюють</a:t>
            </a:r>
            <a:r>
              <a:rPr lang="ru-RU" b="1" dirty="0" smtClean="0">
                <a:solidFill>
                  <a:srgbClr val="002060"/>
                </a:solidFill>
              </a:rPr>
              <a:t> роботу </a:t>
            </a:r>
            <a:r>
              <a:rPr lang="ru-RU" b="1" dirty="0" err="1" smtClean="0">
                <a:solidFill>
                  <a:srgbClr val="002060"/>
                </a:solidFill>
              </a:rPr>
              <a:t>ліквідаторів</a:t>
            </a:r>
            <a:r>
              <a:rPr lang="ru-RU" b="1" dirty="0" smtClean="0">
                <a:solidFill>
                  <a:srgbClr val="002060"/>
                </a:solidFill>
              </a:rPr>
              <a:t> у районах НС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Гігієна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одним </a:t>
            </a:r>
            <a:r>
              <a:rPr lang="ru-RU" b="1" dirty="0" err="1" smtClean="0">
                <a:solidFill>
                  <a:srgbClr val="FFFF00"/>
                </a:solidFill>
              </a:rPr>
              <a:t>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розділів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, в </a:t>
            </a:r>
            <a:r>
              <a:rPr lang="ru-RU" b="1" dirty="0" err="1" smtClean="0">
                <a:solidFill>
                  <a:srgbClr val="FFFF00"/>
                </a:solidFill>
              </a:rPr>
              <a:t>якому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вивчаються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боєздатність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працездатність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встановлюються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вимоги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розробляються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адміністративні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технічні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інші</a:t>
            </a:r>
            <a:r>
              <a:rPr lang="ru-RU" b="1" dirty="0" smtClean="0">
                <a:solidFill>
                  <a:srgbClr val="FFFF00"/>
                </a:solidFill>
              </a:rPr>
              <a:t> заходи,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спрямовані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збереження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зміцнення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попередження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уражень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, 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рахунок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пошуків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боротьби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перевтомою</a:t>
            </a:r>
            <a:r>
              <a:rPr lang="ru-RU" b="1" dirty="0" smtClean="0">
                <a:solidFill>
                  <a:srgbClr val="FFFF00"/>
                </a:solidFill>
              </a:rPr>
              <a:t>, яка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однією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головних</a:t>
            </a:r>
            <a:r>
              <a:rPr lang="ru-RU" b="1" dirty="0" smtClean="0">
                <a:solidFill>
                  <a:srgbClr val="FFFF00"/>
                </a:solidFill>
              </a:rPr>
              <a:t> причин </a:t>
            </a:r>
            <a:r>
              <a:rPr lang="ru-RU" b="1" dirty="0" err="1" smtClean="0">
                <a:solidFill>
                  <a:srgbClr val="FFFF00"/>
                </a:solidFill>
              </a:rPr>
              <a:t>зниження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6286544"/>
          </a:xfrm>
        </p:spPr>
        <p:txBody>
          <a:bodyPr/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Об’єктом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дослідження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система: </a:t>
            </a:r>
            <a:r>
              <a:rPr lang="ru-RU" b="1" dirty="0" err="1" smtClean="0">
                <a:solidFill>
                  <a:srgbClr val="FFFF00"/>
                </a:solidFill>
              </a:rPr>
              <a:t>людина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знаряддя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середовище</a:t>
            </a:r>
            <a:r>
              <a:rPr lang="ru-RU" b="1" dirty="0" smtClean="0">
                <a:solidFill>
                  <a:srgbClr val="FFFF00"/>
                </a:solidFill>
              </a:rPr>
              <a:t>, а метою – </a:t>
            </a:r>
            <a:r>
              <a:rPr lang="ru-RU" b="1" dirty="0" err="1" smtClean="0">
                <a:solidFill>
                  <a:srgbClr val="FFFF00"/>
                </a:solidFill>
              </a:rPr>
              <a:t>збереження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зміцнення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військовослужбовців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попередження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військово-професійних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захворювань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процесі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Дані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дослідження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враховують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розробки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процесі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контролювання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об’єктів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техніки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озброєння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цілому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елементів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зокрема</a:t>
            </a:r>
            <a:r>
              <a:rPr lang="ru-RU" b="1" dirty="0" smtClean="0">
                <a:solidFill>
                  <a:srgbClr val="FFFF00"/>
                </a:solidFill>
              </a:rPr>
              <a:t>, а </a:t>
            </a:r>
            <a:r>
              <a:rPr lang="ru-RU" b="1" dirty="0" err="1" smtClean="0">
                <a:solidFill>
                  <a:srgbClr val="FFFF00"/>
                </a:solidFill>
              </a:rPr>
              <a:t>також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створенні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метою </a:t>
            </a:r>
            <a:r>
              <a:rPr lang="ru-RU" b="1" dirty="0" err="1" smtClean="0">
                <a:solidFill>
                  <a:srgbClr val="FFFF00"/>
                </a:solidFill>
              </a:rPr>
              <a:t>усунення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будуть</a:t>
            </a:r>
            <a:r>
              <a:rPr lang="ru-RU" b="1" dirty="0" smtClean="0">
                <a:solidFill>
                  <a:srgbClr val="FFFF00"/>
                </a:solidFill>
              </a:rPr>
              <a:t> негативно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бойової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навчально-бойової</a:t>
            </a:r>
            <a:r>
              <a:rPr lang="ru-RU" b="1" dirty="0" smtClean="0">
                <a:solidFill>
                  <a:srgbClr val="FFFF00"/>
                </a:solidFill>
              </a:rPr>
              <a:t>) обстановки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аварійно-рятувальних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робіт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районі</a:t>
            </a:r>
            <a:r>
              <a:rPr lang="ru-RU" b="1" dirty="0" smtClean="0">
                <a:solidFill>
                  <a:srgbClr val="FFFF00"/>
                </a:solidFill>
              </a:rPr>
              <a:t> НС.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3357586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Військова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праця</a:t>
            </a:r>
            <a:r>
              <a:rPr lang="ru-RU" b="1" dirty="0" smtClean="0">
                <a:solidFill>
                  <a:srgbClr val="FFFF00"/>
                </a:solidFill>
              </a:rPr>
              <a:t>, як </a:t>
            </a:r>
            <a:r>
              <a:rPr lang="ru-RU" b="1" dirty="0" err="1" smtClean="0">
                <a:solidFill>
                  <a:srgbClr val="FFFF00"/>
                </a:solidFill>
              </a:rPr>
              <a:t>специфічний</a:t>
            </a:r>
            <a:r>
              <a:rPr lang="ru-RU" b="1" dirty="0" smtClean="0">
                <a:solidFill>
                  <a:srgbClr val="FFFF00"/>
                </a:solidFill>
              </a:rPr>
              <a:t> вид </a:t>
            </a:r>
            <a:r>
              <a:rPr lang="ru-RU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характеризується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динамічністю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взаємопов’язаністю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розумової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різних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співвідношеннях</a:t>
            </a:r>
            <a:r>
              <a:rPr lang="ru-RU" b="1" dirty="0" smtClean="0">
                <a:solidFill>
                  <a:srgbClr val="FFFF00"/>
                </a:solidFill>
              </a:rPr>
              <a:t>. Вона </a:t>
            </a:r>
            <a:r>
              <a:rPr lang="ru-RU" b="1" dirty="0" err="1" smtClean="0">
                <a:solidFill>
                  <a:srgbClr val="FFFF00"/>
                </a:solidFill>
              </a:rPr>
              <a:t>важка</a:t>
            </a:r>
            <a:r>
              <a:rPr lang="ru-RU" b="1" dirty="0" smtClean="0">
                <a:solidFill>
                  <a:srgbClr val="FFFF00"/>
                </a:solidFill>
              </a:rPr>
              <a:t>, напружена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часто </a:t>
            </a:r>
            <a:r>
              <a:rPr lang="ru-RU" b="1" dirty="0" err="1" smtClean="0">
                <a:solidFill>
                  <a:srgbClr val="FFFF00"/>
                </a:solidFill>
              </a:rPr>
              <a:t>виконується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дефіциту</a:t>
            </a:r>
            <a:r>
              <a:rPr lang="ru-RU" b="1" dirty="0" smtClean="0">
                <a:solidFill>
                  <a:srgbClr val="FFFF00"/>
                </a:solidFill>
              </a:rPr>
              <a:t> часу, в </a:t>
            </a:r>
            <a:r>
              <a:rPr lang="ru-RU" b="1" dirty="0" err="1" smtClean="0">
                <a:solidFill>
                  <a:srgbClr val="FFFF00"/>
                </a:solidFill>
              </a:rPr>
              <a:t>екстремальних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ситуаціях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швидких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змін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бойової</a:t>
            </a:r>
            <a:r>
              <a:rPr lang="ru-RU" b="1" dirty="0" smtClean="0">
                <a:solidFill>
                  <a:srgbClr val="FFFF00"/>
                </a:solidFill>
              </a:rPr>
              <a:t> обстановки.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357298"/>
            <a:ext cx="8429684" cy="514353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навчально-бойової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підготовки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та при </a:t>
            </a:r>
            <a:r>
              <a:rPr lang="ru-RU" b="1" dirty="0" err="1" smtClean="0">
                <a:solidFill>
                  <a:srgbClr val="FFFF00"/>
                </a:solidFill>
              </a:rPr>
              <a:t>ліквідації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наслідків</a:t>
            </a:r>
            <a:r>
              <a:rPr lang="ru-RU" b="1" dirty="0" smtClean="0">
                <a:solidFill>
                  <a:srgbClr val="FFFF00"/>
                </a:solidFill>
              </a:rPr>
              <a:t> НС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різнома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нітні</a:t>
            </a:r>
            <a:r>
              <a:rPr lang="ru-RU" b="1" dirty="0" smtClean="0">
                <a:solidFill>
                  <a:srgbClr val="FFFF00"/>
                </a:solidFill>
              </a:rPr>
              <a:t>, 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числішкідливіі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. До </a:t>
            </a:r>
            <a:r>
              <a:rPr lang="ru-RU" b="1" dirty="0" err="1" smtClean="0">
                <a:solidFill>
                  <a:srgbClr val="FFFF00"/>
                </a:solidFill>
              </a:rPr>
              <a:t>основних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визначають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належать </a:t>
            </a:r>
            <a:r>
              <a:rPr lang="ru-RU" b="1" dirty="0" err="1" smtClean="0">
                <a:solidFill>
                  <a:srgbClr val="FFFF00"/>
                </a:solidFill>
              </a:rPr>
              <a:t>фізичні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біологічні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психофізіологічні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Окремо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виділяють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групу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психогенних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інформаційних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впливають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людину</a:t>
            </a:r>
            <a:r>
              <a:rPr lang="ru-RU" b="1" dirty="0" smtClean="0">
                <a:solidFill>
                  <a:srgbClr val="FFFF00"/>
                </a:solidFill>
              </a:rPr>
              <a:t>, як на </a:t>
            </a:r>
            <a:r>
              <a:rPr lang="ru-RU" b="1" dirty="0" err="1" smtClean="0">
                <a:solidFill>
                  <a:srgbClr val="FFFF00"/>
                </a:solidFill>
              </a:rPr>
              <a:t>соціальну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істоту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ХАРАКТЕРИСТИКА ОСНОВНИХ ЧИННИКІВ, ЩО ВИЗНАЧАЮТЬ УМОВИ ПРАЦІ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Фізичними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є: </a:t>
            </a:r>
            <a:r>
              <a:rPr lang="ru-RU" b="1" dirty="0" err="1" smtClean="0">
                <a:solidFill>
                  <a:srgbClr val="FFFF00"/>
                </a:solidFill>
              </a:rPr>
              <a:t>мікрокліматичні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швидкість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руху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знижені</a:t>
            </a:r>
            <a:r>
              <a:rPr lang="ru-RU" b="1" dirty="0" smtClean="0">
                <a:solidFill>
                  <a:srgbClr val="FFFF00"/>
                </a:solidFill>
              </a:rPr>
              <a:t> температура та </a:t>
            </a:r>
            <a:r>
              <a:rPr lang="ru-RU" b="1" dirty="0" err="1" smtClean="0">
                <a:solidFill>
                  <a:srgbClr val="FFFF00"/>
                </a:solidFill>
              </a:rPr>
              <a:t>вологість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радіаційна</a:t>
            </a:r>
            <a:r>
              <a:rPr lang="ru-RU" b="1" dirty="0" smtClean="0">
                <a:solidFill>
                  <a:srgbClr val="FFFF00"/>
                </a:solidFill>
              </a:rPr>
              <a:t> темпера- тура), </a:t>
            </a:r>
            <a:r>
              <a:rPr lang="ru-RU" b="1" dirty="0" err="1" smtClean="0">
                <a:solidFill>
                  <a:srgbClr val="FFFF00"/>
                </a:solidFill>
              </a:rPr>
              <a:t>механоакустичні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акустичне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випромінювання</a:t>
            </a:r>
            <a:r>
              <a:rPr lang="ru-RU" b="1" dirty="0" smtClean="0">
                <a:solidFill>
                  <a:srgbClr val="FFFF00"/>
                </a:solidFill>
              </a:rPr>
              <a:t> – ультразвук та </a:t>
            </a:r>
            <a:r>
              <a:rPr lang="ru-RU" b="1" dirty="0" err="1" smtClean="0">
                <a:solidFill>
                  <a:srgbClr val="FFFF00"/>
                </a:solidFill>
              </a:rPr>
              <a:t>інфразвук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знижений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тиск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машини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механізми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елементи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рухаються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обертаються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створюютьшуми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вібрації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пришвидшення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електромагнітні</a:t>
            </a:r>
            <a:r>
              <a:rPr lang="ru-RU" b="1" dirty="0" smtClean="0">
                <a:solidFill>
                  <a:srgbClr val="FFFF00"/>
                </a:solidFill>
              </a:rPr>
              <a:t>(</a:t>
            </a:r>
            <a:r>
              <a:rPr lang="ru-RU" b="1" dirty="0" err="1" smtClean="0">
                <a:solidFill>
                  <a:srgbClr val="FFFF00"/>
                </a:solidFill>
              </a:rPr>
              <a:t>світло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ультрафіолетове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випромінення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рівні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неіонізуючого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іонізуючого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випромінювання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елек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тричної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напруги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електростатичного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магнітостатичного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полів</a:t>
            </a:r>
            <a:r>
              <a:rPr lang="ru-RU" b="1" dirty="0" smtClean="0">
                <a:solidFill>
                  <a:srgbClr val="FFFF00"/>
                </a:solidFill>
              </a:rPr>
              <a:t>); </a:t>
            </a:r>
            <a:r>
              <a:rPr lang="ru-RU" b="1" dirty="0" err="1" smtClean="0">
                <a:solidFill>
                  <a:srgbClr val="FFFF00"/>
                </a:solidFill>
              </a:rPr>
              <a:t>конструкції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руйнуються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устаткування</a:t>
            </a:r>
            <a:r>
              <a:rPr lang="ru-RU" b="1" dirty="0" smtClean="0">
                <a:solidFill>
                  <a:srgbClr val="FFFF00"/>
                </a:solidFill>
              </a:rPr>
              <a:t>, яке </a:t>
            </a:r>
            <a:r>
              <a:rPr lang="ru-RU" b="1" dirty="0" err="1" smtClean="0">
                <a:solidFill>
                  <a:srgbClr val="FFFF00"/>
                </a:solidFill>
              </a:rPr>
              <a:t>має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тиск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розрідження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перебування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висоті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невагомість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429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це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порохові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вибухові</a:t>
            </a:r>
            <a:r>
              <a:rPr lang="ru-RU" b="1" dirty="0" smtClean="0">
                <a:solidFill>
                  <a:srgbClr val="FFFF00"/>
                </a:solidFill>
              </a:rPr>
              <a:t> гази, </a:t>
            </a:r>
            <a:r>
              <a:rPr lang="ru-RU" b="1" dirty="0" err="1" smtClean="0">
                <a:solidFill>
                  <a:srgbClr val="FFFF00"/>
                </a:solidFill>
              </a:rPr>
              <a:t>компоненти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ракетних</a:t>
            </a:r>
            <a:r>
              <a:rPr lang="ru-RU" b="1" dirty="0" smtClean="0">
                <a:solidFill>
                  <a:srgbClr val="FFFF00"/>
                </a:solidFill>
              </a:rPr>
              <a:t> палив, </a:t>
            </a:r>
            <a:r>
              <a:rPr lang="ru-RU" b="1" dirty="0" err="1" smtClean="0">
                <a:solidFill>
                  <a:srgbClr val="FFFF00"/>
                </a:solidFill>
              </a:rPr>
              <a:t>компонентигазовогневого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струменя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паритехнічних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рідин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відпрацьовані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вихлопні</a:t>
            </a:r>
            <a:r>
              <a:rPr lang="ru-RU" b="1" dirty="0" smtClean="0">
                <a:solidFill>
                  <a:srgbClr val="FFFF00"/>
                </a:solidFill>
              </a:rPr>
              <a:t>) гази </a:t>
            </a:r>
            <a:r>
              <a:rPr lang="ru-RU" b="1" dirty="0" err="1" smtClean="0">
                <a:solidFill>
                  <a:srgbClr val="FFFF00"/>
                </a:solidFill>
              </a:rPr>
              <a:t>двигунів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внутрішнього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згоряння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сполуки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гасіння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полум’я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акумуляторні</a:t>
            </a:r>
            <a:r>
              <a:rPr lang="ru-RU" b="1" dirty="0" smtClean="0">
                <a:solidFill>
                  <a:srgbClr val="FFFF00"/>
                </a:solidFill>
              </a:rPr>
              <a:t> гази, </a:t>
            </a:r>
            <a:r>
              <a:rPr lang="ru-RU" b="1" dirty="0" err="1" smtClean="0">
                <a:solidFill>
                  <a:srgbClr val="FFFF00"/>
                </a:solidFill>
              </a:rPr>
              <a:t>аерозолі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інсектицидів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дезінфекційних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побутові</a:t>
            </a:r>
            <a:r>
              <a:rPr lang="ru-RU" b="1" dirty="0" smtClean="0">
                <a:solidFill>
                  <a:srgbClr val="FFFF00"/>
                </a:solidFill>
              </a:rPr>
              <a:t> гази, </a:t>
            </a:r>
            <a:r>
              <a:rPr lang="ru-RU" b="1" dirty="0" err="1" smtClean="0">
                <a:solidFill>
                  <a:srgbClr val="FFFF00"/>
                </a:solidFill>
              </a:rPr>
              <a:t>антропотоксини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різні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продукти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утворюються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руйнуванні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хімічно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об’єктів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476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628654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До </a:t>
            </a:r>
            <a:r>
              <a:rPr lang="ru-RU" b="1" dirty="0" err="1" smtClean="0">
                <a:solidFill>
                  <a:srgbClr val="002060"/>
                </a:solidFill>
              </a:rPr>
              <a:t>біологічних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чинників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відносять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мікроорганізми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макроорганізми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  <a:r>
              <a:rPr lang="ru-RU" b="1" dirty="0" err="1" smtClean="0">
                <a:solidFill>
                  <a:srgbClr val="FFFF00"/>
                </a:solidFill>
              </a:rPr>
              <a:t>бактерії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віруси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рикетсії</a:t>
            </a:r>
            <a:r>
              <a:rPr lang="ru-RU" b="1" dirty="0" smtClean="0">
                <a:solidFill>
                  <a:srgbClr val="FFFF00"/>
                </a:solidFill>
              </a:rPr>
              <a:t>, грибки, </a:t>
            </a:r>
            <a:r>
              <a:rPr lang="ru-RU" b="1" dirty="0" err="1" smtClean="0">
                <a:solidFill>
                  <a:srgbClr val="FFFF00"/>
                </a:solidFill>
              </a:rPr>
              <a:t>гельмінти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найпростіші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рослини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тварини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Психофізіологічними</a:t>
            </a:r>
            <a:r>
              <a:rPr lang="ru-RU" b="1" dirty="0" smtClean="0"/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єфізичні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перевантаження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статичні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динамічні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перевантаження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аналізаторів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розумові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перевантаження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монотонність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Психогенними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FF00"/>
                </a:solidFill>
              </a:rPr>
              <a:t>(</a:t>
            </a:r>
            <a:r>
              <a:rPr lang="ru-RU" b="1" dirty="0" err="1" smtClean="0">
                <a:solidFill>
                  <a:srgbClr val="FFFF00"/>
                </a:solidFill>
              </a:rPr>
              <a:t>інформаційними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</a:rPr>
              <a:t> бути </a:t>
            </a:r>
            <a:r>
              <a:rPr lang="ru-RU" b="1" dirty="0" err="1" smtClean="0">
                <a:solidFill>
                  <a:srgbClr val="FFFF00"/>
                </a:solidFill>
              </a:rPr>
              <a:t>окреме</a:t>
            </a:r>
            <a:r>
              <a:rPr lang="ru-RU" b="1" dirty="0" smtClean="0">
                <a:solidFill>
                  <a:srgbClr val="FFFF00"/>
                </a:solidFill>
              </a:rPr>
              <a:t> слово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промова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отриманий</a:t>
            </a:r>
            <a:r>
              <a:rPr lang="ru-RU" b="1" dirty="0" smtClean="0">
                <a:solidFill>
                  <a:srgbClr val="FFFF00"/>
                </a:solidFill>
              </a:rPr>
              <a:t> лист, звуки, </a:t>
            </a:r>
            <a:r>
              <a:rPr lang="ru-RU" b="1" dirty="0" err="1" smtClean="0">
                <a:solidFill>
                  <a:srgbClr val="FFFF00"/>
                </a:solidFill>
              </a:rPr>
              <a:t>пісня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музика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кольори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забарвлення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поверхонь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тобто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впливають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через другу </a:t>
            </a:r>
            <a:r>
              <a:rPr lang="ru-RU" b="1" dirty="0" err="1" smtClean="0">
                <a:solidFill>
                  <a:srgbClr val="FFFF00"/>
                </a:solidFill>
              </a:rPr>
              <a:t>сигнальну</a:t>
            </a:r>
            <a:r>
              <a:rPr lang="ru-RU" b="1" dirty="0" smtClean="0">
                <a:solidFill>
                  <a:srgbClr val="FFFF00"/>
                </a:solidFill>
              </a:rPr>
              <a:t> систему.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53082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Гігієнічна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призначена</a:t>
            </a:r>
            <a:r>
              <a:rPr lang="ru-RU" b="1" dirty="0" smtClean="0">
                <a:solidFill>
                  <a:srgbClr val="FFFF00"/>
                </a:solidFill>
              </a:rPr>
              <a:t> для: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оцінки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існуючих</a:t>
            </a:r>
            <a:r>
              <a:rPr lang="ru-RU" b="1" dirty="0" smtClean="0">
                <a:solidFill>
                  <a:srgbClr val="FFFF00"/>
                </a:solidFill>
              </a:rPr>
              <a:t> умов та характеру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робочихмісцях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атестації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робочихмісць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експертизи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об’єктів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паспортизації</a:t>
            </a:r>
            <a:r>
              <a:rPr lang="ru-RU" b="1" dirty="0" smtClean="0">
                <a:solidFill>
                  <a:srgbClr val="FFFF00"/>
                </a:solidFill>
              </a:rPr>
              <a:t> стану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пріоритетності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оздоровчих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розробки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рекомендацій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відбору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придатності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створення</a:t>
            </a:r>
            <a:r>
              <a:rPr lang="ru-RU" b="1" dirty="0" smtClean="0">
                <a:solidFill>
                  <a:srgbClr val="FFFF00"/>
                </a:solidFill>
              </a:rPr>
              <a:t> банку </a:t>
            </a:r>
            <a:r>
              <a:rPr lang="ru-RU" b="1" dirty="0" err="1" smtClean="0">
                <a:solidFill>
                  <a:srgbClr val="FFFF00"/>
                </a:solidFill>
              </a:rPr>
              <a:t>даних</a:t>
            </a:r>
            <a:r>
              <a:rPr lang="ru-RU" b="1" dirty="0" smtClean="0">
                <a:solidFill>
                  <a:srgbClr val="FFFF00"/>
                </a:solidFill>
              </a:rPr>
              <a:t> про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рівні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підприємства</a:t>
            </a:r>
            <a:r>
              <a:rPr lang="ru-RU" b="1" dirty="0" smtClean="0">
                <a:solidFill>
                  <a:srgbClr val="FFFF00"/>
                </a:solidFill>
              </a:rPr>
              <a:t>, району, </a:t>
            </a:r>
            <a:r>
              <a:rPr lang="ru-RU" b="1" dirty="0" err="1" smtClean="0">
                <a:solidFill>
                  <a:srgbClr val="FFFF00"/>
                </a:solidFill>
              </a:rPr>
              <a:t>міста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регіону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країни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цілому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290"/>
            <a:ext cx="8429684" cy="635798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Робота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перевищення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можлива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застосуванні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колективного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скороченні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терміну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факторів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захист</a:t>
            </a:r>
            <a:r>
              <a:rPr lang="ru-RU" b="1" dirty="0" smtClean="0">
                <a:solidFill>
                  <a:srgbClr val="FFFF00"/>
                </a:solidFill>
              </a:rPr>
              <a:t> часом).</a:t>
            </a:r>
          </a:p>
          <a:p>
            <a:r>
              <a:rPr lang="ru-RU" b="1" dirty="0" err="1" smtClean="0">
                <a:solidFill>
                  <a:srgbClr val="FFFF00"/>
                </a:solidFill>
              </a:rPr>
              <a:t>Гігієнічною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класифікацією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визначені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основні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поняття</a:t>
            </a:r>
            <a:r>
              <a:rPr lang="ru-RU" b="1" dirty="0" smtClean="0">
                <a:solidFill>
                  <a:srgbClr val="FFFF00"/>
                </a:solidFill>
              </a:rPr>
              <a:t> як: –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сукупність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та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впливають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процесі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</a:rPr>
              <a:t>; –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якого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недотримання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може</a:t>
            </a:r>
            <a:r>
              <a:rPr lang="ru-RU" b="1" dirty="0" smtClean="0">
                <a:solidFill>
                  <a:srgbClr val="FFFF00"/>
                </a:solidFill>
              </a:rPr>
              <a:t> стати причиною </a:t>
            </a:r>
            <a:r>
              <a:rPr lang="ru-RU" b="1" dirty="0" err="1" smtClean="0">
                <a:solidFill>
                  <a:srgbClr val="FFFF00"/>
                </a:solidFill>
              </a:rPr>
              <a:t>зниження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погіршення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аж до </a:t>
            </a:r>
            <a:r>
              <a:rPr lang="ru-RU" b="1" dirty="0" err="1" smtClean="0">
                <a:solidFill>
                  <a:srgbClr val="FFFF00"/>
                </a:solidFill>
              </a:rPr>
              <a:t>появи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професійного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захворювання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643998" cy="557216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чинник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якого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певних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призвести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травми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іншого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раптового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погіршення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; – </a:t>
            </a:r>
            <a:r>
              <a:rPr lang="ru-RU" b="1" dirty="0" err="1" smtClean="0">
                <a:solidFill>
                  <a:srgbClr val="FFFF00"/>
                </a:solidFill>
              </a:rPr>
              <a:t>важкість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характеристика </a:t>
            </a:r>
            <a:r>
              <a:rPr lang="ru-RU" b="1" dirty="0" err="1" smtClean="0">
                <a:solidFill>
                  <a:srgbClr val="FFFF00"/>
                </a:solidFill>
              </a:rPr>
              <a:t>трудової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визначає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ступінь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залучення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роботи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м’язів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відображає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фізіологічні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затрати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робітника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b="1" dirty="0" smtClean="0">
                <a:solidFill>
                  <a:srgbClr val="FFFF00"/>
                </a:solidFill>
              </a:rPr>
              <a:t>; –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– характеристика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, яка </a:t>
            </a:r>
            <a:r>
              <a:rPr lang="ru-RU" b="1" dirty="0" err="1" smtClean="0">
                <a:solidFill>
                  <a:srgbClr val="FFFF00"/>
                </a:solidFill>
              </a:rPr>
              <a:t>відображає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переважно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центральну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нервову</a:t>
            </a:r>
            <a:r>
              <a:rPr lang="ru-RU" b="1" dirty="0" smtClean="0">
                <a:solidFill>
                  <a:srgbClr val="FFFF00"/>
                </a:solidFill>
              </a:rPr>
              <a:t> систему;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607223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Виходячи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принципів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класифікації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</a:rPr>
              <a:t>ступенем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шкідливості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небезпечності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поділено</a:t>
            </a:r>
            <a:r>
              <a:rPr lang="ru-RU" b="1" dirty="0" smtClean="0">
                <a:solidFill>
                  <a:srgbClr val="FFFF00"/>
                </a:solidFill>
              </a:rPr>
              <a:t> на 4 </a:t>
            </a:r>
            <a:r>
              <a:rPr lang="ru-RU" b="1" dirty="0" err="1" smtClean="0">
                <a:solidFill>
                  <a:srgbClr val="FFFF00"/>
                </a:solidFill>
              </a:rPr>
              <a:t>класи</a:t>
            </a:r>
            <a:r>
              <a:rPr lang="ru-RU" b="1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1 </a:t>
            </a: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оптимальні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при </a:t>
            </a:r>
            <a:r>
              <a:rPr lang="ru-RU" b="1" dirty="0" err="1" smtClean="0">
                <a:solidFill>
                  <a:srgbClr val="FFFF00"/>
                </a:solidFill>
              </a:rPr>
              <a:t>яких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зберігається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працюючих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створюються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передумови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підтримування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високого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рівня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працездатності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Мікрокліматичні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параметри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відповідають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оптимальним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гігієнічним</a:t>
            </a:r>
            <a:r>
              <a:rPr lang="ru-RU" b="1" dirty="0" smtClean="0">
                <a:solidFill>
                  <a:srgbClr val="FFFF00"/>
                </a:solidFill>
              </a:rPr>
              <a:t> нормативам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факторів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інших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не </a:t>
            </a:r>
            <a:r>
              <a:rPr lang="ru-RU" b="1" dirty="0" err="1" smtClean="0">
                <a:solidFill>
                  <a:srgbClr val="FFFF00"/>
                </a:solidFill>
              </a:rPr>
              <a:t>перевищує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безпечних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населення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рівнів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2143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85728"/>
            <a:ext cx="8358246" cy="6215106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 </a:t>
            </a: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допустимі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коли </a:t>
            </a:r>
            <a:r>
              <a:rPr lang="ru-RU" b="1" dirty="0" err="1" smtClean="0">
                <a:solidFill>
                  <a:srgbClr val="FFFF00"/>
                </a:solidFill>
              </a:rPr>
              <a:t>рівні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трудового </a:t>
            </a:r>
            <a:r>
              <a:rPr lang="ru-RU" b="1" dirty="0" err="1" smtClean="0">
                <a:solidFill>
                  <a:srgbClr val="FFFF00"/>
                </a:solidFill>
              </a:rPr>
              <a:t>процесу</a:t>
            </a:r>
            <a:r>
              <a:rPr lang="ru-RU" b="1" dirty="0" smtClean="0">
                <a:solidFill>
                  <a:srgbClr val="FFFF00"/>
                </a:solidFill>
              </a:rPr>
              <a:t>  не </a:t>
            </a:r>
            <a:r>
              <a:rPr lang="ru-RU" b="1" dirty="0" err="1" smtClean="0">
                <a:solidFill>
                  <a:srgbClr val="FFFF00"/>
                </a:solidFill>
              </a:rPr>
              <a:t>перевищують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встановлених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нормативів</a:t>
            </a:r>
            <a:r>
              <a:rPr lang="ru-RU" b="1" dirty="0" smtClean="0">
                <a:solidFill>
                  <a:srgbClr val="FFFF00"/>
                </a:solidFill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</a:rPr>
              <a:t>робочих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місць</a:t>
            </a:r>
            <a:r>
              <a:rPr lang="ru-RU" b="1" dirty="0" smtClean="0">
                <a:solidFill>
                  <a:srgbClr val="FFFF00"/>
                </a:solidFill>
              </a:rPr>
              <a:t>, а </a:t>
            </a:r>
            <a:r>
              <a:rPr lang="ru-RU" b="1" dirty="0" err="1" smtClean="0">
                <a:solidFill>
                  <a:srgbClr val="FFFF00"/>
                </a:solidFill>
              </a:rPr>
              <a:t>можливі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зміни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функціонального</a:t>
            </a:r>
            <a:r>
              <a:rPr lang="ru-RU" b="1" dirty="0" smtClean="0">
                <a:solidFill>
                  <a:srgbClr val="FFFF00"/>
                </a:solidFill>
              </a:rPr>
              <a:t>  стану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відновлюються</a:t>
            </a:r>
            <a:r>
              <a:rPr lang="ru-RU" b="1" dirty="0" smtClean="0">
                <a:solidFill>
                  <a:srgbClr val="FFFF00"/>
                </a:solidFill>
              </a:rPr>
              <a:t> за час </a:t>
            </a:r>
            <a:r>
              <a:rPr lang="ru-RU" b="1" dirty="0" err="1" smtClean="0">
                <a:solidFill>
                  <a:srgbClr val="FFFF00"/>
                </a:solidFill>
              </a:rPr>
              <a:t>регламентованого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відпочинку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упродовж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робочого</a:t>
            </a:r>
            <a:r>
              <a:rPr lang="ru-RU" b="1" dirty="0" smtClean="0">
                <a:solidFill>
                  <a:srgbClr val="FFFF00"/>
                </a:solidFill>
              </a:rPr>
              <a:t> дня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до початку </a:t>
            </a:r>
            <a:r>
              <a:rPr lang="ru-RU" b="1" dirty="0" err="1" smtClean="0">
                <a:solidFill>
                  <a:srgbClr val="FFFF00"/>
                </a:solidFill>
              </a:rPr>
              <a:t>наступної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зміни</a:t>
            </a:r>
            <a:r>
              <a:rPr lang="ru-RU" b="1" dirty="0" smtClean="0">
                <a:solidFill>
                  <a:srgbClr val="FFFF00"/>
                </a:solidFill>
              </a:rPr>
              <a:t> та не </a:t>
            </a:r>
            <a:r>
              <a:rPr lang="ru-RU" b="1" dirty="0" err="1" smtClean="0">
                <a:solidFill>
                  <a:srgbClr val="FFFF00"/>
                </a:solidFill>
              </a:rPr>
              <a:t>чинять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несприятливого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впливу</a:t>
            </a:r>
            <a:r>
              <a:rPr lang="ru-RU" b="1" dirty="0" smtClean="0">
                <a:solidFill>
                  <a:srgbClr val="FFFF00"/>
                </a:solidFill>
              </a:rPr>
              <a:t> на стан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працюючих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потомство у </a:t>
            </a:r>
            <a:r>
              <a:rPr lang="ru-RU" b="1" dirty="0" err="1" smtClean="0">
                <a:solidFill>
                  <a:srgbClr val="FFFF00"/>
                </a:solidFill>
              </a:rPr>
              <a:t>найближчому</a:t>
            </a:r>
            <a:r>
              <a:rPr lang="ru-RU" b="1" dirty="0" smtClean="0">
                <a:solidFill>
                  <a:srgbClr val="FFFF00"/>
                </a:solidFill>
              </a:rPr>
              <a:t>  та </a:t>
            </a:r>
            <a:r>
              <a:rPr lang="ru-RU" b="1" dirty="0" err="1" smtClean="0">
                <a:solidFill>
                  <a:srgbClr val="FFFF00"/>
                </a:solidFill>
              </a:rPr>
              <a:t>віддаленому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періодах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3 </a:t>
            </a: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–</a:t>
            </a:r>
            <a:r>
              <a:rPr lang="ru-RU" b="1" dirty="0" smtClean="0"/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створюються</a:t>
            </a:r>
            <a:r>
              <a:rPr lang="ru-RU" b="1" dirty="0" smtClean="0">
                <a:solidFill>
                  <a:srgbClr val="FFFF00"/>
                </a:solidFill>
              </a:rPr>
              <a:t>  при </a:t>
            </a:r>
            <a:r>
              <a:rPr lang="ru-RU" b="1" dirty="0" err="1" smtClean="0">
                <a:solidFill>
                  <a:srgbClr val="FFFF00"/>
                </a:solidFill>
              </a:rPr>
              <a:t>наявності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виробничих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перевищують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гігієнічні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нормативи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здатні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чинити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працюючого</a:t>
            </a:r>
            <a:r>
              <a:rPr lang="ru-RU" b="1" dirty="0" smtClean="0">
                <a:solidFill>
                  <a:srgbClr val="FFFF00"/>
                </a:solidFill>
              </a:rPr>
              <a:t> та/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його</a:t>
            </a:r>
            <a:r>
              <a:rPr lang="ru-RU" b="1" dirty="0" smtClean="0">
                <a:solidFill>
                  <a:srgbClr val="FFFF00"/>
                </a:solidFill>
              </a:rPr>
              <a:t> потомство.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571480"/>
            <a:ext cx="8358246" cy="578647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4 </a:t>
            </a: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– </a:t>
            </a:r>
            <a:r>
              <a:rPr lang="ru-RU" sz="2800" b="1" dirty="0" err="1" smtClean="0">
                <a:solidFill>
                  <a:srgbClr val="FFFF00"/>
                </a:solidFill>
              </a:rPr>
              <a:t>небезпечні</a:t>
            </a:r>
            <a:r>
              <a:rPr lang="ru-RU" sz="2800" b="1" dirty="0" smtClean="0">
                <a:solidFill>
                  <a:srgbClr val="FFFF00"/>
                </a:solidFill>
              </a:rPr>
              <a:t> (</a:t>
            </a:r>
            <a:r>
              <a:rPr lang="ru-RU" sz="2800" b="1" dirty="0" err="1" smtClean="0">
                <a:solidFill>
                  <a:srgbClr val="FFFF00"/>
                </a:solidFill>
              </a:rPr>
              <a:t>екстремальні</a:t>
            </a:r>
            <a:r>
              <a:rPr lang="ru-RU" sz="2800" b="1" dirty="0" smtClean="0">
                <a:solidFill>
                  <a:srgbClr val="FFFF00"/>
                </a:solidFill>
              </a:rPr>
              <a:t>) </a:t>
            </a:r>
            <a:r>
              <a:rPr lang="ru-RU" sz="2800" b="1" dirty="0" err="1" smtClean="0">
                <a:solidFill>
                  <a:srgbClr val="FFFF00"/>
                </a:solidFill>
              </a:rPr>
              <a:t>умови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праці</a:t>
            </a:r>
            <a:r>
              <a:rPr lang="ru-RU" sz="2800" b="1" dirty="0" smtClean="0">
                <a:solidFill>
                  <a:srgbClr val="FFFF00"/>
                </a:solidFill>
              </a:rPr>
              <a:t>, за </a:t>
            </a:r>
            <a:r>
              <a:rPr lang="ru-RU" sz="2800" b="1" dirty="0" err="1" smtClean="0">
                <a:solidFill>
                  <a:srgbClr val="FFFF00"/>
                </a:solidFill>
              </a:rPr>
              <a:t>яких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рівні</a:t>
            </a:r>
            <a:r>
              <a:rPr lang="ru-RU" sz="2800" b="1" dirty="0" smtClean="0">
                <a:solidFill>
                  <a:srgbClr val="FFFF00"/>
                </a:solidFill>
              </a:rPr>
              <a:t> чин- </a:t>
            </a:r>
            <a:r>
              <a:rPr lang="ru-RU" sz="2800" b="1" dirty="0" err="1" smtClean="0">
                <a:solidFill>
                  <a:srgbClr val="FFFF00"/>
                </a:solidFill>
              </a:rPr>
              <a:t>ників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виробничого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можуть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протягом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робочої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зміни</a:t>
            </a:r>
            <a:r>
              <a:rPr lang="ru-RU" sz="2800" b="1" dirty="0" smtClean="0">
                <a:solidFill>
                  <a:srgbClr val="FFFF00"/>
                </a:solidFill>
              </a:rPr>
              <a:t> (</a:t>
            </a:r>
            <a:r>
              <a:rPr lang="ru-RU" sz="2800" b="1" dirty="0" err="1" smtClean="0">
                <a:solidFill>
                  <a:srgbClr val="FFFF00"/>
                </a:solidFill>
              </a:rPr>
              <a:t>або</a:t>
            </a:r>
            <a:r>
              <a:rPr lang="ru-RU" sz="2800" b="1" dirty="0" smtClean="0">
                <a:solidFill>
                  <a:srgbClr val="FFFF00"/>
                </a:solidFill>
              </a:rPr>
              <a:t> ж </a:t>
            </a:r>
            <a:r>
              <a:rPr lang="ru-RU" sz="2800" b="1" dirty="0" err="1" smtClean="0">
                <a:solidFill>
                  <a:srgbClr val="FFFF00"/>
                </a:solidFill>
              </a:rPr>
              <a:t>її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частини</a:t>
            </a:r>
            <a:r>
              <a:rPr lang="ru-RU" sz="2800" b="1" dirty="0" smtClean="0">
                <a:solidFill>
                  <a:srgbClr val="FFFF00"/>
                </a:solidFill>
              </a:rPr>
              <a:t>) </a:t>
            </a:r>
            <a:r>
              <a:rPr lang="ru-RU" sz="2800" b="1" dirty="0" err="1" smtClean="0">
                <a:solidFill>
                  <a:srgbClr val="FFFF00"/>
                </a:solidFill>
              </a:rPr>
              <a:t>створити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високий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ризик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важких</a:t>
            </a:r>
            <a:r>
              <a:rPr lang="ru-RU" sz="2800" b="1" dirty="0" smtClean="0">
                <a:solidFill>
                  <a:srgbClr val="FFFF00"/>
                </a:solidFill>
              </a:rPr>
              <a:t> форм </a:t>
            </a:r>
            <a:r>
              <a:rPr lang="ru-RU" sz="2800" b="1" dirty="0" err="1" smtClean="0">
                <a:solidFill>
                  <a:srgbClr val="FFFF00"/>
                </a:solidFill>
              </a:rPr>
              <a:t>гострих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професійних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уражень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отруєнь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каліцтв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загрозу</a:t>
            </a:r>
            <a:r>
              <a:rPr lang="ru-RU" sz="2800" b="1" dirty="0" smtClean="0">
                <a:solidFill>
                  <a:srgbClr val="FFFF00"/>
                </a:solidFill>
              </a:rPr>
              <a:t> для </a:t>
            </a:r>
            <a:r>
              <a:rPr lang="ru-RU" sz="2800" b="1" dirty="0" err="1" smtClean="0">
                <a:solidFill>
                  <a:srgbClr val="FFFF00"/>
                </a:solidFill>
              </a:rPr>
              <a:t>життя</a:t>
            </a:r>
            <a:r>
              <a:rPr lang="ru-RU" sz="2800" b="1" dirty="0" smtClean="0">
                <a:solidFill>
                  <a:srgbClr val="FFFF00"/>
                </a:solidFill>
              </a:rPr>
              <a:t>. Прикладом </a:t>
            </a:r>
            <a:r>
              <a:rPr lang="ru-RU" sz="2800" b="1" dirty="0" err="1" smtClean="0">
                <a:solidFill>
                  <a:srgbClr val="FFFF00"/>
                </a:solidFill>
              </a:rPr>
              <a:t>є</a:t>
            </a:r>
            <a:r>
              <a:rPr lang="ru-RU" sz="2800" b="1" dirty="0" smtClean="0">
                <a:solidFill>
                  <a:srgbClr val="FFFF00"/>
                </a:solidFill>
              </a:rPr>
              <a:t> робота </a:t>
            </a:r>
            <a:r>
              <a:rPr lang="ru-RU" sz="2800" b="1" dirty="0" err="1" smtClean="0">
                <a:solidFill>
                  <a:srgbClr val="FFFF00"/>
                </a:solidFill>
              </a:rPr>
              <a:t>ліквідаторів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наслідків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аварії</a:t>
            </a:r>
            <a:r>
              <a:rPr lang="ru-RU" sz="2800" b="1" dirty="0" smtClean="0">
                <a:solidFill>
                  <a:srgbClr val="FFFF00"/>
                </a:solidFill>
              </a:rPr>
              <a:t> на четвертому </a:t>
            </a:r>
            <a:r>
              <a:rPr lang="ru-RU" sz="2800" b="1" dirty="0" err="1" smtClean="0">
                <a:solidFill>
                  <a:srgbClr val="FFFF00"/>
                </a:solidFill>
              </a:rPr>
              <a:t>блоці</a:t>
            </a:r>
            <a:r>
              <a:rPr lang="ru-RU" sz="2800" b="1" dirty="0" smtClean="0">
                <a:solidFill>
                  <a:srgbClr val="FFFF00"/>
                </a:solidFill>
              </a:rPr>
              <a:t> ЧАЕС, коли </a:t>
            </a:r>
            <a:r>
              <a:rPr lang="ru-RU" sz="2800" b="1" dirty="0" err="1" smtClean="0">
                <a:solidFill>
                  <a:srgbClr val="FFFF00"/>
                </a:solidFill>
              </a:rPr>
              <a:t>зміна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тривала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інколи</a:t>
            </a:r>
            <a:r>
              <a:rPr lang="ru-RU" sz="2800" b="1" dirty="0" smtClean="0">
                <a:solidFill>
                  <a:srgbClr val="FFFF00"/>
                </a:solidFill>
              </a:rPr>
              <a:t> 1,5-2 </a:t>
            </a:r>
            <a:r>
              <a:rPr lang="ru-RU" sz="2800" b="1" dirty="0" err="1" smtClean="0">
                <a:solidFill>
                  <a:srgbClr val="FFFF00"/>
                </a:solidFill>
              </a:rPr>
              <a:t>хв</a:t>
            </a:r>
            <a:r>
              <a:rPr lang="ru-RU" sz="2800" b="1" dirty="0" smtClean="0">
                <a:solidFill>
                  <a:srgbClr val="FFFF00"/>
                </a:solidFill>
              </a:rPr>
              <a:t> та </a:t>
            </a:r>
            <a:r>
              <a:rPr lang="ru-RU" sz="2800" b="1" dirty="0" err="1" smtClean="0">
                <a:solidFill>
                  <a:srgbClr val="FFFF00"/>
                </a:solidFill>
              </a:rPr>
              <a:t>була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першою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останньою</a:t>
            </a:r>
            <a:r>
              <a:rPr lang="ru-RU" sz="2800" b="1" dirty="0" smtClean="0">
                <a:solidFill>
                  <a:srgbClr val="FFFF00"/>
                </a:solidFill>
              </a:rPr>
              <a:t>, тому </a:t>
            </a:r>
            <a:r>
              <a:rPr lang="ru-RU" sz="2800" b="1" dirty="0" err="1" smtClean="0">
                <a:solidFill>
                  <a:srgbClr val="FFFF00"/>
                </a:solidFill>
              </a:rPr>
              <a:t>що</a:t>
            </a:r>
            <a:r>
              <a:rPr lang="ru-RU" sz="2800" b="1" dirty="0" smtClean="0">
                <a:solidFill>
                  <a:srgbClr val="FFFF00"/>
                </a:solidFill>
              </a:rPr>
              <a:t> вони </a:t>
            </a:r>
            <a:r>
              <a:rPr lang="ru-RU" sz="2800" b="1" dirty="0" err="1" smtClean="0">
                <a:solidFill>
                  <a:srgbClr val="FFFF00"/>
                </a:solidFill>
              </a:rPr>
              <a:t>отримували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поглинуту</a:t>
            </a:r>
            <a:r>
              <a:rPr lang="ru-RU" sz="2800" b="1" dirty="0" smtClean="0">
                <a:solidFill>
                  <a:srgbClr val="FFFF00"/>
                </a:solidFill>
              </a:rPr>
              <a:t> дозу </a:t>
            </a:r>
            <a:r>
              <a:rPr lang="ru-RU" sz="2800" b="1" dirty="0" err="1" smtClean="0">
                <a:solidFill>
                  <a:srgbClr val="FFFF00"/>
                </a:solidFill>
              </a:rPr>
              <a:t>опромінення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вище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допустимих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рівнів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Гігієнічна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класифікація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дозволяє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сучасних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позицій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дати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загальну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комплексну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оцінку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умовам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але</a:t>
            </a:r>
            <a:r>
              <a:rPr lang="ru-RU" b="1" dirty="0" smtClean="0">
                <a:solidFill>
                  <a:srgbClr val="FFFF00"/>
                </a:solidFill>
              </a:rPr>
              <a:t> не </a:t>
            </a:r>
            <a:r>
              <a:rPr lang="ru-RU" b="1" dirty="0" err="1" smtClean="0">
                <a:solidFill>
                  <a:srgbClr val="FFFF00"/>
                </a:solidFill>
              </a:rPr>
              <a:t>дає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можливості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передбачати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будуть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особовий</a:t>
            </a:r>
            <a:r>
              <a:rPr lang="ru-RU" b="1" dirty="0" smtClean="0">
                <a:solidFill>
                  <a:srgbClr val="FFFF00"/>
                </a:solidFill>
              </a:rPr>
              <a:t> склад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формувань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населення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які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діють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ситуаціях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воєнних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конфліктів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природних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техногенних</a:t>
            </a:r>
            <a:r>
              <a:rPr lang="ru-RU" b="1" dirty="0" smtClean="0">
                <a:solidFill>
                  <a:srgbClr val="FFFF00"/>
                </a:solidFill>
              </a:rPr>
              <a:t> катастроф,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характеризуються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масштабністю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руйнувань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нерідко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супроводжуються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масовою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загибеллю</a:t>
            </a:r>
            <a:r>
              <a:rPr lang="ru-RU" b="1" dirty="0" smtClean="0">
                <a:solidFill>
                  <a:srgbClr val="FFFF00"/>
                </a:solidFill>
              </a:rPr>
              <a:t> людей та  </a:t>
            </a:r>
            <a:r>
              <a:rPr lang="ru-RU" b="1" dirty="0" err="1" smtClean="0">
                <a:solidFill>
                  <a:srgbClr val="FFFF00"/>
                </a:solidFill>
              </a:rPr>
              <a:t>тварин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Основними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щобудуть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впливати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 у районах </a:t>
            </a:r>
            <a:r>
              <a:rPr lang="ru-RU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надзвичайних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ситуаційможуть</a:t>
            </a:r>
            <a:r>
              <a:rPr lang="ru-RU" b="1" dirty="0" smtClean="0">
                <a:solidFill>
                  <a:srgbClr val="FFFF00"/>
                </a:solidFill>
              </a:rPr>
              <a:t> бути </a:t>
            </a:r>
            <a:r>
              <a:rPr lang="ru-RU" b="1" dirty="0" err="1" smtClean="0">
                <a:solidFill>
                  <a:srgbClr val="FFFF00"/>
                </a:solidFill>
              </a:rPr>
              <a:t>такі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величина району (</a:t>
            </a:r>
            <a:r>
              <a:rPr lang="ru-RU" b="1" dirty="0" err="1" smtClean="0">
                <a:solidFill>
                  <a:srgbClr val="FFFF00"/>
                </a:solidFill>
              </a:rPr>
              <a:t>районів</a:t>
            </a:r>
            <a:r>
              <a:rPr lang="ru-RU" b="1" dirty="0" smtClean="0">
                <a:solidFill>
                  <a:srgbClr val="FFFF00"/>
                </a:solidFill>
              </a:rPr>
              <a:t>) НС;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величина, характер, структура та часто </a:t>
            </a:r>
            <a:r>
              <a:rPr lang="ru-RU" b="1" dirty="0" err="1" smtClean="0">
                <a:solidFill>
                  <a:srgbClr val="FFFF00"/>
                </a:solidFill>
              </a:rPr>
              <a:t>короткотривалість</a:t>
            </a:r>
            <a:r>
              <a:rPr lang="ru-RU" b="1" dirty="0" smtClean="0">
                <a:solidFill>
                  <a:srgbClr val="FFFF00"/>
                </a:solidFill>
              </a:rPr>
              <a:t> часу, за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виникнуть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значні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втрати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невідповідність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між</a:t>
            </a:r>
            <a:r>
              <a:rPr lang="ru-RU" b="1" dirty="0" smtClean="0">
                <a:solidFill>
                  <a:srgbClr val="FFFF00"/>
                </a:solidFill>
              </a:rPr>
              <a:t> потребою сил </a:t>
            </a:r>
            <a:r>
              <a:rPr lang="ru-RU" b="1" dirty="0" err="1" smtClean="0">
                <a:solidFill>
                  <a:srgbClr val="FFFF00"/>
                </a:solidFill>
              </a:rPr>
              <a:t>ізасобів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наявністю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порушення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встановленого</a:t>
            </a:r>
            <a:r>
              <a:rPr lang="ru-RU" b="1" dirty="0" smtClean="0">
                <a:solidFill>
                  <a:srgbClr val="FFFF00"/>
                </a:solidFill>
              </a:rPr>
              <a:t> ритму </a:t>
            </a:r>
            <a:r>
              <a:rPr lang="ru-RU" b="1" dirty="0" err="1" smtClean="0">
                <a:solidFill>
                  <a:srgbClr val="FFFF00"/>
                </a:solidFill>
              </a:rPr>
              <a:t>роботи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зміна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режимів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функціо</a:t>
            </a:r>
            <a:r>
              <a:rPr lang="ru-RU" b="1" dirty="0" smtClean="0">
                <a:solidFill>
                  <a:srgbClr val="FFFF00"/>
                </a:solidFill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</a:rPr>
              <a:t>нування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підрозділів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частин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військово-медичних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закладів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установ</a:t>
            </a:r>
            <a:r>
              <a:rPr lang="ru-RU" b="1" dirty="0" smtClean="0">
                <a:solidFill>
                  <a:srgbClr val="FFFF00"/>
                </a:solidFill>
              </a:rPr>
              <a:t>);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01080" cy="14192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ГІГІЄНІЧНІ ОСОБЛИВОСТІ ПРАЦІ МЕДИЧНИХ ПРАЦІВНИКІВ ВІЙСЬКОВИХ ЧАСТИН ТА ОСОБОВОГО СКЛАДУ ВІЙСЬКОВО-МЕДИЧНИХ ЗАКЛАДІВ ПРИ ЛІКВІДАЦІЇ НАСЛІДКІВ НАДЗВИЧАЙНИХ СТАНІВ ТА У ВОЄННИЙ ЧАС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357166"/>
            <a:ext cx="8501122" cy="61436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складність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управлінні</a:t>
            </a:r>
            <a:r>
              <a:rPr lang="ru-RU" b="1" dirty="0" smtClean="0">
                <a:solidFill>
                  <a:srgbClr val="FFFF00"/>
                </a:solidFill>
              </a:rPr>
              <a:t> силами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засобами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умовах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виникнення</a:t>
            </a:r>
            <a:r>
              <a:rPr lang="ru-RU" b="1" dirty="0" smtClean="0">
                <a:solidFill>
                  <a:srgbClr val="FFFF00"/>
                </a:solidFill>
              </a:rPr>
              <a:t> НС;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дефіцит</a:t>
            </a:r>
            <a:r>
              <a:rPr lang="ru-RU" b="1" dirty="0" smtClean="0">
                <a:solidFill>
                  <a:srgbClr val="FFFF00"/>
                </a:solidFill>
              </a:rPr>
              <a:t> часу на </a:t>
            </a:r>
            <a:r>
              <a:rPr lang="ru-RU" b="1" dirty="0" err="1" smtClean="0">
                <a:solidFill>
                  <a:srgbClr val="FFFF00"/>
                </a:solidFill>
              </a:rPr>
              <a:t>прийняття</a:t>
            </a:r>
            <a:r>
              <a:rPr lang="ru-RU" b="1" dirty="0" smtClean="0">
                <a:solidFill>
                  <a:srgbClr val="FFFF00"/>
                </a:solidFill>
              </a:rPr>
              <a:t> начальником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військовомедичного</a:t>
            </a:r>
            <a:r>
              <a:rPr lang="ru-RU" b="1" dirty="0" smtClean="0">
                <a:solidFill>
                  <a:srgbClr val="FFFF00"/>
                </a:solidFill>
              </a:rPr>
              <a:t> закладу) </a:t>
            </a:r>
            <a:r>
              <a:rPr lang="ru-RU" b="1" dirty="0" err="1" smtClean="0">
                <a:solidFill>
                  <a:srgbClr val="FFFF00"/>
                </a:solidFill>
              </a:rPr>
              <a:t>рішення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його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підлеглих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необхідність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використання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особовим</a:t>
            </a:r>
            <a:r>
              <a:rPr lang="ru-RU" b="1" dirty="0" smtClean="0">
                <a:solidFill>
                  <a:srgbClr val="FFFF00"/>
                </a:solidFill>
              </a:rPr>
              <a:t> закладом </a:t>
            </a:r>
            <a:r>
              <a:rPr lang="ru-RU" b="1" dirty="0" err="1" smtClean="0">
                <a:solidFill>
                  <a:srgbClr val="FFFF00"/>
                </a:solidFill>
              </a:rPr>
              <a:t>підрозділів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частин</a:t>
            </a:r>
            <a:r>
              <a:rPr lang="ru-RU" b="1" dirty="0" smtClean="0">
                <a:solidFill>
                  <a:srgbClr val="FFFF00"/>
                </a:solidFill>
              </a:rPr>
              <a:t>) та </a:t>
            </a:r>
            <a:r>
              <a:rPr lang="ru-RU" b="1" dirty="0" err="1" smtClean="0">
                <a:solidFill>
                  <a:srgbClr val="FFFF00"/>
                </a:solidFill>
              </a:rPr>
              <a:t>медичним</a:t>
            </a:r>
            <a:r>
              <a:rPr lang="ru-RU" b="1" dirty="0" smtClean="0">
                <a:solidFill>
                  <a:srgbClr val="FFFF00"/>
                </a:solidFill>
              </a:rPr>
              <a:t> персоналом </a:t>
            </a:r>
            <a:r>
              <a:rPr lang="ru-RU" b="1" dirty="0" err="1" smtClean="0">
                <a:solidFill>
                  <a:srgbClr val="FFFF00"/>
                </a:solidFill>
              </a:rPr>
              <a:t>засобів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шкіри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рятувальних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осередках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 ОР, РР, БЗ;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необхідність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залежно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тактичної</a:t>
            </a:r>
            <a:r>
              <a:rPr lang="ru-RU" b="1" dirty="0" smtClean="0">
                <a:solidFill>
                  <a:srgbClr val="FFFF00"/>
                </a:solidFill>
              </a:rPr>
              <a:t> характеристики </a:t>
            </a:r>
            <a:r>
              <a:rPr lang="ru-RU" b="1" dirty="0" err="1" smtClean="0">
                <a:solidFill>
                  <a:srgbClr val="FFFF00"/>
                </a:solidFill>
              </a:rPr>
              <a:t>осередків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часткової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повної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обробки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уражених</a:t>
            </a:r>
            <a:r>
              <a:rPr lang="ru-RU" b="1" dirty="0" smtClean="0">
                <a:solidFill>
                  <a:srgbClr val="FFFF00"/>
                </a:solidFill>
              </a:rPr>
              <a:t>  та 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</a:t>
            </a:r>
            <a:r>
              <a:rPr lang="ru-RU" b="1" dirty="0" err="1" smtClean="0">
                <a:solidFill>
                  <a:srgbClr val="FFFF00"/>
                </a:solidFill>
              </a:rPr>
              <a:t>медичної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 надавав </a:t>
            </a:r>
            <a:r>
              <a:rPr lang="ru-RU" b="1" dirty="0" err="1" smtClean="0">
                <a:solidFill>
                  <a:srgbClr val="FFFF00"/>
                </a:solidFill>
              </a:rPr>
              <a:t>їм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допомогу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спеціальної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обробки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санітарного</a:t>
            </a:r>
            <a:r>
              <a:rPr lang="ru-RU" b="1" dirty="0" smtClean="0">
                <a:solidFill>
                  <a:srgbClr val="FFFF00"/>
                </a:solidFill>
              </a:rPr>
              <a:t>  транспорту,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був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осередку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-428652"/>
            <a:ext cx="8501122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Сучасні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Збройні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сили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оснащені</a:t>
            </a:r>
            <a:r>
              <a:rPr lang="ru-RU" b="1" dirty="0" smtClean="0">
                <a:solidFill>
                  <a:srgbClr val="FFFF00"/>
                </a:solidFill>
              </a:rPr>
              <a:t> танками, </a:t>
            </a:r>
            <a:r>
              <a:rPr lang="ru-RU" b="1" dirty="0" err="1" smtClean="0">
                <a:solidFill>
                  <a:srgbClr val="FFFF00"/>
                </a:solidFill>
              </a:rPr>
              <a:t>бойовими</a:t>
            </a:r>
            <a:r>
              <a:rPr lang="ru-RU" b="1" dirty="0" smtClean="0">
                <a:solidFill>
                  <a:srgbClr val="FFFF00"/>
                </a:solidFill>
              </a:rPr>
              <a:t> машинами </a:t>
            </a:r>
            <a:r>
              <a:rPr lang="ru-RU" b="1" dirty="0" err="1" smtClean="0">
                <a:solidFill>
                  <a:srgbClr val="FFFF00"/>
                </a:solidFill>
              </a:rPr>
              <a:t>піхоти</a:t>
            </a:r>
            <a:r>
              <a:rPr lang="ru-RU" b="1" dirty="0" smtClean="0">
                <a:solidFill>
                  <a:srgbClr val="FFFF00"/>
                </a:solidFill>
              </a:rPr>
              <a:t> (БМП), </a:t>
            </a:r>
            <a:r>
              <a:rPr lang="ru-RU" b="1" dirty="0" err="1" smtClean="0">
                <a:solidFill>
                  <a:srgbClr val="FFFF00"/>
                </a:solidFill>
              </a:rPr>
              <a:t>самохідними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артилерійськими</a:t>
            </a:r>
            <a:r>
              <a:rPr lang="ru-RU" b="1" dirty="0" smtClean="0">
                <a:solidFill>
                  <a:srgbClr val="FFFF00"/>
                </a:solidFill>
              </a:rPr>
              <a:t> установками (САУ), бронетранспортерами (БТР) та </a:t>
            </a:r>
            <a:r>
              <a:rPr lang="ru-RU" b="1" dirty="0" err="1" smtClean="0">
                <a:solidFill>
                  <a:srgbClr val="FFFF00"/>
                </a:solidFill>
              </a:rPr>
              <a:t>іншими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броньованими</a:t>
            </a:r>
            <a:r>
              <a:rPr lang="ru-RU" b="1" dirty="0" smtClean="0">
                <a:solidFill>
                  <a:srgbClr val="FFFF00"/>
                </a:solidFill>
              </a:rPr>
              <a:t> машинами. </a:t>
            </a:r>
            <a:r>
              <a:rPr lang="ru-RU" b="1" dirty="0" err="1" smtClean="0">
                <a:solidFill>
                  <a:srgbClr val="FFFF00"/>
                </a:solidFill>
              </a:rPr>
              <a:t>Навчальнобойова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діяльність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цих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включає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стрільби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водіння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бойових</a:t>
            </a:r>
            <a:r>
              <a:rPr lang="ru-RU" b="1" dirty="0" smtClean="0">
                <a:solidFill>
                  <a:srgbClr val="FFFF00"/>
                </a:solidFill>
              </a:rPr>
              <a:t> машин (у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підводне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водіння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танків</a:t>
            </a:r>
            <a:r>
              <a:rPr lang="ru-RU" b="1" dirty="0" smtClean="0">
                <a:solidFill>
                  <a:srgbClr val="FFFF00"/>
                </a:solidFill>
              </a:rPr>
              <a:t>),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польових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навчань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маршів</a:t>
            </a:r>
            <a:r>
              <a:rPr lang="ru-RU" b="1" dirty="0" smtClean="0">
                <a:solidFill>
                  <a:srgbClr val="FFFF00"/>
                </a:solidFill>
              </a:rPr>
              <a:t>. На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 та на стан </a:t>
            </a:r>
            <a:r>
              <a:rPr lang="ru-RU" b="1" dirty="0" err="1" smtClean="0">
                <a:solidFill>
                  <a:srgbClr val="FFFF00"/>
                </a:solidFill>
              </a:rPr>
              <a:t>його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впливає</a:t>
            </a:r>
            <a:r>
              <a:rPr lang="ru-RU" b="1" dirty="0" smtClean="0">
                <a:solidFill>
                  <a:srgbClr val="FFFF00"/>
                </a:solidFill>
              </a:rPr>
              <a:t> ряд таких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перебування</a:t>
            </a:r>
            <a:r>
              <a:rPr lang="ru-RU" b="1" dirty="0" smtClean="0">
                <a:solidFill>
                  <a:srgbClr val="FFFF00"/>
                </a:solidFill>
              </a:rPr>
              <a:t>, як: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ТАНКІСТІВ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обмежені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розміри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робочого</a:t>
            </a:r>
            <a:r>
              <a:rPr lang="ru-RU" b="1" dirty="0" smtClean="0">
                <a:solidFill>
                  <a:srgbClr val="FFFF00"/>
                </a:solidFill>
              </a:rPr>
              <a:t> простору;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поштовхи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струси при </a:t>
            </a:r>
            <a:r>
              <a:rPr lang="ru-RU" b="1" dirty="0" err="1" smtClean="0">
                <a:solidFill>
                  <a:srgbClr val="FFFF00"/>
                </a:solidFill>
              </a:rPr>
              <a:t>русі</a:t>
            </a:r>
            <a:r>
              <a:rPr lang="ru-RU" b="1" dirty="0" smtClean="0">
                <a:solidFill>
                  <a:srgbClr val="FFFF00"/>
                </a:solidFill>
              </a:rPr>
              <a:t> машин, </a:t>
            </a:r>
            <a:r>
              <a:rPr lang="ru-RU" b="1" dirty="0" err="1" smtClean="0">
                <a:solidFill>
                  <a:srgbClr val="FFFF00"/>
                </a:solidFill>
              </a:rPr>
              <a:t>сильний</a:t>
            </a:r>
            <a:r>
              <a:rPr lang="ru-RU" b="1" dirty="0" smtClean="0">
                <a:solidFill>
                  <a:srgbClr val="FFFF00"/>
                </a:solidFill>
              </a:rPr>
              <a:t> шум;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температурні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умови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холодний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теплий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періоди</a:t>
            </a:r>
            <a:r>
              <a:rPr lang="ru-RU" b="1" dirty="0" smtClean="0">
                <a:solidFill>
                  <a:srgbClr val="FFFF00"/>
                </a:solidFill>
              </a:rPr>
              <a:t> року;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забрудненість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шкідливими</a:t>
            </a:r>
            <a:r>
              <a:rPr lang="ru-RU" b="1" dirty="0" smtClean="0">
                <a:solidFill>
                  <a:srgbClr val="FFFF00"/>
                </a:solidFill>
              </a:rPr>
              <a:t> газами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пилом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підвищена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забрудненість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одягу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тіла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паливно-мастильними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матеріалами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розчинниками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фарбою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пилом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ураження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лазерним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випроміненням</a:t>
            </a:r>
            <a:r>
              <a:rPr lang="ru-RU" b="1" dirty="0" smtClean="0">
                <a:solidFill>
                  <a:srgbClr val="FFFF00"/>
                </a:solidFill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</a:rPr>
              <a:t>разі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недотримання</a:t>
            </a:r>
            <a:r>
              <a:rPr lang="ru-RU" b="1" dirty="0" smtClean="0">
                <a:solidFill>
                  <a:srgbClr val="FFFF00"/>
                </a:solidFill>
              </a:rPr>
              <a:t> правил </a:t>
            </a:r>
            <a:r>
              <a:rPr lang="ru-RU" b="1" dirty="0" err="1" smtClean="0">
                <a:solidFill>
                  <a:srgbClr val="FFFF00"/>
                </a:solidFill>
              </a:rPr>
              <a:t>техніки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безпеки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b="1" dirty="0" smtClean="0">
                <a:solidFill>
                  <a:srgbClr val="FFFF00"/>
                </a:solidFill>
              </a:rPr>
              <a:t> занять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навчань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Особливостями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проходження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</a:rPr>
              <a:t>артилерії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великі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фізичні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</a:t>
            </a:r>
            <a:r>
              <a:rPr lang="ru-RU" b="1" dirty="0" smtClean="0">
                <a:solidFill>
                  <a:srgbClr val="FFFF00"/>
                </a:solidFill>
              </a:rPr>
              <a:t> на орган слуху </a:t>
            </a:r>
            <a:r>
              <a:rPr lang="ru-RU" b="1" dirty="0" err="1" smtClean="0">
                <a:solidFill>
                  <a:srgbClr val="FFFF00"/>
                </a:solidFill>
              </a:rPr>
              <a:t>пострілів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вибухів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снарядів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мін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авіабомб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Фізичне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напруження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супроводжує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артилеристів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постійно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обслуговування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 у парку; на </a:t>
            </a:r>
            <a:r>
              <a:rPr lang="ru-RU" b="1" dirty="0" err="1" smtClean="0">
                <a:solidFill>
                  <a:srgbClr val="FFFF00"/>
                </a:solidFill>
              </a:rPr>
              <a:t>марші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вогневих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позиціях</a:t>
            </a:r>
            <a:r>
              <a:rPr lang="ru-RU" b="1" dirty="0" smtClean="0">
                <a:solidFill>
                  <a:srgbClr val="FFFF00"/>
                </a:solidFill>
              </a:rPr>
              <a:t>, коли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гармати</a:t>
            </a:r>
            <a:r>
              <a:rPr lang="ru-RU" b="1" dirty="0" smtClean="0">
                <a:solidFill>
                  <a:srgbClr val="FFFF00"/>
                </a:solidFill>
              </a:rPr>
              <a:t> треба </a:t>
            </a:r>
            <a:r>
              <a:rPr lang="ru-RU" b="1" dirty="0" err="1" smtClean="0">
                <a:solidFill>
                  <a:srgbClr val="FFFF00"/>
                </a:solidFill>
              </a:rPr>
              <a:t>швидко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викопати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окопи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замаскувати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їх</a:t>
            </a:r>
            <a:r>
              <a:rPr lang="ru-RU" b="1" dirty="0" smtClean="0">
                <a:solidFill>
                  <a:srgbClr val="FFFF00"/>
                </a:solidFill>
              </a:rPr>
              <a:t>; при </a:t>
            </a:r>
            <a:r>
              <a:rPr lang="ru-RU" b="1" dirty="0" err="1" smtClean="0">
                <a:solidFill>
                  <a:srgbClr val="FFFF00"/>
                </a:solidFill>
              </a:rPr>
              <a:t>обладнанні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командних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спостережних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пунктів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бліндажів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сховищ</a:t>
            </a:r>
            <a:r>
              <a:rPr lang="ru-RU" b="1" dirty="0" smtClean="0">
                <a:solidFill>
                  <a:srgbClr val="FFFF00"/>
                </a:solidFill>
              </a:rPr>
              <a:t>; при </a:t>
            </a:r>
            <a:r>
              <a:rPr lang="ru-RU" b="1" dirty="0" err="1" smtClean="0">
                <a:solidFill>
                  <a:srgbClr val="FFFF00"/>
                </a:solidFill>
              </a:rPr>
              <a:t>проведенні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стрільб</a:t>
            </a:r>
            <a:r>
              <a:rPr lang="ru-RU" b="1" dirty="0" smtClean="0">
                <a:solidFill>
                  <a:srgbClr val="FFFF00"/>
                </a:solidFill>
              </a:rPr>
              <a:t> – </a:t>
            </a:r>
            <a:r>
              <a:rPr lang="ru-RU" b="1" dirty="0" err="1" smtClean="0">
                <a:solidFill>
                  <a:srgbClr val="FFFF00"/>
                </a:solidFill>
              </a:rPr>
              <a:t>перенесення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снарядів</a:t>
            </a:r>
            <a:r>
              <a:rPr lang="ru-RU" b="1" dirty="0" smtClean="0">
                <a:solidFill>
                  <a:srgbClr val="FFFF00"/>
                </a:solidFill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; при </a:t>
            </a:r>
            <a:r>
              <a:rPr lang="ru-RU" b="1" dirty="0" err="1" smtClean="0">
                <a:solidFill>
                  <a:srgbClr val="FFFF00"/>
                </a:solidFill>
              </a:rPr>
              <a:t>зміні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вогневих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позицій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при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чищенні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гармат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У РАКЕТНИХ ВІЙСЬКАХ І АРТИЛЕРІЇ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10272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Медичному</a:t>
            </a:r>
            <a:r>
              <a:rPr lang="ru-RU" sz="2800" b="1" dirty="0" smtClean="0">
                <a:solidFill>
                  <a:srgbClr val="FFFF00"/>
                </a:solidFill>
              </a:rPr>
              <a:t> персоналу </a:t>
            </a:r>
            <a:r>
              <a:rPr lang="ru-RU" sz="2800" b="1" dirty="0" err="1" smtClean="0">
                <a:solidFill>
                  <a:srgbClr val="FFFF00"/>
                </a:solidFill>
              </a:rPr>
              <a:t>військових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частин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необхідно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контролювати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поступове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збільшення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фізичного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навантаження</a:t>
            </a:r>
            <a:r>
              <a:rPr lang="ru-RU" sz="2800" b="1" dirty="0" smtClean="0">
                <a:solidFill>
                  <a:srgbClr val="FFFF00"/>
                </a:solidFill>
              </a:rPr>
              <a:t> при </a:t>
            </a:r>
            <a:r>
              <a:rPr lang="ru-RU" sz="2800" b="1" dirty="0" err="1" smtClean="0">
                <a:solidFill>
                  <a:srgbClr val="FFFF00"/>
                </a:solidFill>
              </a:rPr>
              <a:t>тренуванні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молодих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бійців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щоб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запобігти</a:t>
            </a:r>
            <a:r>
              <a:rPr lang="ru-RU" sz="2800" b="1" dirty="0" smtClean="0">
                <a:solidFill>
                  <a:srgbClr val="FFFF00"/>
                </a:solidFill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</a:rPr>
              <a:t>подальшому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їх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травматизації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під</a:t>
            </a:r>
            <a:r>
              <a:rPr lang="ru-RU" sz="2800" b="1" dirty="0" smtClean="0">
                <a:solidFill>
                  <a:srgbClr val="FFFF00"/>
                </a:solidFill>
              </a:rPr>
              <a:t> час </a:t>
            </a:r>
            <a:r>
              <a:rPr lang="ru-RU" sz="2800" b="1" dirty="0" err="1" smtClean="0">
                <a:solidFill>
                  <a:srgbClr val="FFFF00"/>
                </a:solidFill>
              </a:rPr>
              <a:t>обслуговування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гармат</a:t>
            </a:r>
            <a:r>
              <a:rPr lang="ru-RU" sz="2800" b="1" dirty="0" smtClean="0">
                <a:solidFill>
                  <a:srgbClr val="FFFF00"/>
                </a:solidFill>
              </a:rPr>
              <a:t> та </a:t>
            </a:r>
            <a:r>
              <a:rPr lang="ru-RU" sz="2800" b="1" dirty="0" err="1" smtClean="0">
                <a:solidFill>
                  <a:srgbClr val="FFFF00"/>
                </a:solidFill>
              </a:rPr>
              <a:t>проведення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стрільб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тощо</a:t>
            </a:r>
            <a:r>
              <a:rPr lang="ru-RU" sz="2800" b="1" dirty="0" smtClean="0">
                <a:solidFill>
                  <a:srgbClr val="FFFF00"/>
                </a:solidFill>
              </a:rPr>
              <a:t>. </a:t>
            </a:r>
            <a:r>
              <a:rPr lang="ru-RU" sz="2800" b="1" dirty="0" err="1" smtClean="0">
                <a:solidFill>
                  <a:srgbClr val="FFFF00"/>
                </a:solidFill>
              </a:rPr>
              <a:t>Під</a:t>
            </a:r>
            <a:r>
              <a:rPr lang="ru-RU" sz="2800" b="1" dirty="0" smtClean="0">
                <a:solidFill>
                  <a:srgbClr val="FFFF00"/>
                </a:solidFill>
              </a:rPr>
              <a:t> час </a:t>
            </a:r>
            <a:r>
              <a:rPr lang="ru-RU" sz="2800" b="1" dirty="0" err="1" smtClean="0">
                <a:solidFill>
                  <a:srgbClr val="FFFF00"/>
                </a:solidFill>
              </a:rPr>
              <a:t>пересування</a:t>
            </a:r>
            <a:r>
              <a:rPr lang="ru-RU" sz="2800" b="1" dirty="0" smtClean="0">
                <a:solidFill>
                  <a:srgbClr val="FFFF00"/>
                </a:solidFill>
              </a:rPr>
              <a:t> на </a:t>
            </a:r>
            <a:r>
              <a:rPr lang="ru-RU" sz="2800" b="1" dirty="0" err="1" smtClean="0">
                <a:solidFill>
                  <a:srgbClr val="FFFF00"/>
                </a:solidFill>
              </a:rPr>
              <a:t>інші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позиції</a:t>
            </a:r>
            <a:r>
              <a:rPr lang="ru-RU" sz="2800" b="1" dirty="0" smtClean="0">
                <a:solidFill>
                  <a:srgbClr val="FFFF00"/>
                </a:solidFill>
              </a:rPr>
              <a:t>, особливо по </a:t>
            </a:r>
            <a:r>
              <a:rPr lang="ru-RU" sz="2800" b="1" dirty="0" err="1" smtClean="0">
                <a:solidFill>
                  <a:srgbClr val="FFFF00"/>
                </a:solidFill>
              </a:rPr>
              <a:t>бездоріжжю</a:t>
            </a:r>
            <a:r>
              <a:rPr lang="ru-RU" sz="2800" b="1" dirty="0" smtClean="0">
                <a:solidFill>
                  <a:srgbClr val="FFFF00"/>
                </a:solidFill>
              </a:rPr>
              <a:t>, на </a:t>
            </a:r>
            <a:r>
              <a:rPr lang="ru-RU" sz="2800" b="1" dirty="0" err="1" smtClean="0">
                <a:solidFill>
                  <a:srgbClr val="FFFF00"/>
                </a:solidFill>
              </a:rPr>
              <a:t>артилеристів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діють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струс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вібрація</a:t>
            </a:r>
            <a:r>
              <a:rPr lang="ru-RU" sz="2800" b="1" dirty="0" smtClean="0">
                <a:solidFill>
                  <a:srgbClr val="FFFF00"/>
                </a:solidFill>
              </a:rPr>
              <a:t>, а </a:t>
            </a:r>
            <a:r>
              <a:rPr lang="ru-RU" sz="2800" b="1" dirty="0" err="1" smtClean="0">
                <a:solidFill>
                  <a:srgbClr val="FFFF00"/>
                </a:solidFill>
              </a:rPr>
              <a:t>також</a:t>
            </a:r>
            <a:r>
              <a:rPr lang="ru-RU" sz="2800" b="1" dirty="0" smtClean="0">
                <a:solidFill>
                  <a:srgbClr val="FFFF00"/>
                </a:solidFill>
              </a:rPr>
              <a:t> пил, </a:t>
            </a:r>
            <a:r>
              <a:rPr lang="ru-RU" sz="2800" b="1" dirty="0" err="1" smtClean="0">
                <a:solidFill>
                  <a:srgbClr val="FFFF00"/>
                </a:solidFill>
              </a:rPr>
              <a:t>вихлопні</a:t>
            </a:r>
            <a:r>
              <a:rPr lang="ru-RU" sz="2800" b="1" dirty="0" smtClean="0">
                <a:solidFill>
                  <a:srgbClr val="FFFF00"/>
                </a:solidFill>
              </a:rPr>
              <a:t> гази та </a:t>
            </a:r>
            <a:r>
              <a:rPr lang="ru-RU" sz="2800" b="1" dirty="0" err="1" smtClean="0">
                <a:solidFill>
                  <a:srgbClr val="FFFF00"/>
                </a:solidFill>
              </a:rPr>
              <a:t>погодні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чинники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  <a:endParaRPr lang="ru-RU" sz="2800" b="1" dirty="0" smtClean="0">
              <a:solidFill>
                <a:srgbClr val="FFFF00"/>
              </a:solidFill>
            </a:endParaRPr>
          </a:p>
          <a:p>
            <a:r>
              <a:rPr lang="ru-RU" sz="2800" b="1" dirty="0" smtClean="0">
                <a:solidFill>
                  <a:srgbClr val="FFFF00"/>
                </a:solidFill>
              </a:rPr>
              <a:t>При </a:t>
            </a:r>
            <a:r>
              <a:rPr lang="ru-RU" sz="2800" b="1" dirty="0" err="1" smtClean="0">
                <a:solidFill>
                  <a:srgbClr val="FFFF00"/>
                </a:solidFill>
              </a:rPr>
              <a:t>пострілі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із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гармати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утворюються</a:t>
            </a:r>
            <a:r>
              <a:rPr lang="ru-RU" sz="2800" b="1" dirty="0" smtClean="0">
                <a:solidFill>
                  <a:srgbClr val="FFFF00"/>
                </a:solidFill>
              </a:rPr>
              <a:t> три </a:t>
            </a:r>
            <a:r>
              <a:rPr lang="ru-RU" sz="2800" b="1" dirty="0" err="1" smtClean="0">
                <a:solidFill>
                  <a:srgbClr val="FFFF00"/>
                </a:solidFill>
              </a:rPr>
              <a:t>хвилі</a:t>
            </a:r>
            <a:r>
              <a:rPr lang="ru-RU" sz="2800" b="1" dirty="0" smtClean="0">
                <a:solidFill>
                  <a:srgbClr val="FFFF00"/>
                </a:solidFill>
              </a:rPr>
              <a:t>: </a:t>
            </a:r>
            <a:r>
              <a:rPr lang="ru-RU" sz="2800" b="1" dirty="0" err="1" smtClean="0">
                <a:solidFill>
                  <a:srgbClr val="002060"/>
                </a:solidFill>
              </a:rPr>
              <a:t>дульна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балістична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вибухова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Розрізняють</a:t>
            </a:r>
            <a:r>
              <a:rPr lang="ru-RU" sz="2800" b="1" dirty="0" smtClean="0">
                <a:solidFill>
                  <a:srgbClr val="FFFF00"/>
                </a:solidFill>
              </a:rPr>
              <a:t> три </a:t>
            </a:r>
            <a:r>
              <a:rPr lang="ru-RU" sz="2800" b="1" dirty="0" err="1" smtClean="0">
                <a:solidFill>
                  <a:srgbClr val="FFFF00"/>
                </a:solidFill>
              </a:rPr>
              <a:t>типи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реакції</a:t>
            </a:r>
            <a:r>
              <a:rPr lang="ru-RU" sz="2800" b="1" dirty="0" smtClean="0">
                <a:solidFill>
                  <a:srgbClr val="FFFF00"/>
                </a:solidFill>
              </a:rPr>
              <a:t> органа слуху на </a:t>
            </a:r>
            <a:r>
              <a:rPr lang="ru-RU" sz="2800" b="1" dirty="0" err="1" smtClean="0">
                <a:solidFill>
                  <a:srgbClr val="FFFF00"/>
                </a:solidFill>
              </a:rPr>
              <a:t>стрільбу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із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гармат</a:t>
            </a:r>
            <a:r>
              <a:rPr lang="ru-RU" sz="2800" b="1" dirty="0" smtClean="0">
                <a:solidFill>
                  <a:srgbClr val="FFFF00"/>
                </a:solidFill>
              </a:rPr>
              <a:t>: </a:t>
            </a:r>
            <a:endParaRPr lang="ru-RU" sz="2800" b="1" dirty="0" smtClean="0">
              <a:solidFill>
                <a:srgbClr val="FFFF0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механічна</a:t>
            </a:r>
            <a:r>
              <a:rPr lang="ru-RU" sz="2800" b="1" dirty="0" smtClean="0">
                <a:solidFill>
                  <a:srgbClr val="002060"/>
                </a:solidFill>
              </a:rPr>
              <a:t>, коли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різкого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підвищення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зовнішного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тиску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пошкоджується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барабанна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перетинка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больова</a:t>
            </a:r>
            <a:r>
              <a:rPr lang="ru-RU" sz="2800" b="1" dirty="0" smtClean="0">
                <a:solidFill>
                  <a:srgbClr val="002060"/>
                </a:solidFill>
              </a:rPr>
              <a:t>, яку </a:t>
            </a:r>
            <a:r>
              <a:rPr lang="ru-RU" sz="2800" b="1" dirty="0" err="1" smtClean="0">
                <a:solidFill>
                  <a:srgbClr val="002060"/>
                </a:solidFill>
              </a:rPr>
              <a:t>спричиняє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різке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подразнення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нервових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закінчень</a:t>
            </a:r>
            <a:r>
              <a:rPr lang="ru-RU" sz="2800" b="1" dirty="0" smtClean="0">
                <a:solidFill>
                  <a:srgbClr val="002060"/>
                </a:solidFill>
              </a:rPr>
              <a:t> у </a:t>
            </a:r>
            <a:r>
              <a:rPr lang="ru-RU" sz="2800" b="1" dirty="0" err="1" smtClean="0">
                <a:solidFill>
                  <a:srgbClr val="002060"/>
                </a:solidFill>
              </a:rPr>
              <a:t>барабанній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перетинці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акустична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обумовлює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травматичне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ушкодження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кортієвого</a:t>
            </a:r>
            <a:r>
              <a:rPr lang="ru-RU" sz="2800" b="1" dirty="0" smtClean="0">
                <a:solidFill>
                  <a:srgbClr val="002060"/>
                </a:solidFill>
              </a:rPr>
              <a:t> органа, яке </a:t>
            </a:r>
            <a:r>
              <a:rPr lang="ru-RU" sz="2800" b="1" dirty="0" err="1" smtClean="0">
                <a:solidFill>
                  <a:srgbClr val="002060"/>
                </a:solidFill>
              </a:rPr>
              <a:t>супроводжується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гучним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дзвоном</a:t>
            </a:r>
            <a:r>
              <a:rPr lang="ru-RU" sz="2800" b="1" dirty="0" smtClean="0">
                <a:solidFill>
                  <a:srgbClr val="002060"/>
                </a:solidFill>
              </a:rPr>
              <a:t> у </a:t>
            </a:r>
            <a:r>
              <a:rPr lang="ru-RU" sz="2800" b="1" dirty="0" err="1" smtClean="0">
                <a:solidFill>
                  <a:srgbClr val="002060"/>
                </a:solidFill>
              </a:rPr>
              <a:t>вухах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48319"/>
            <a:ext cx="8229600" cy="48319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Авіаційна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гігієна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самостійною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галуззю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авіаційної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медицини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об’єднує</a:t>
            </a:r>
            <a:r>
              <a:rPr lang="ru-RU" b="1" dirty="0" smtClean="0">
                <a:solidFill>
                  <a:srgbClr val="FFFF00"/>
                </a:solidFill>
              </a:rPr>
              <a:t> ряд </a:t>
            </a:r>
            <a:r>
              <a:rPr lang="ru-RU" b="1" dirty="0" err="1" smtClean="0">
                <a:solidFill>
                  <a:srgbClr val="FFFF00"/>
                </a:solidFill>
              </a:rPr>
              <a:t>медичних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дисциплін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Особливості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санітарно-гігієнічних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заходів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проводять</a:t>
            </a:r>
            <a:r>
              <a:rPr lang="ru-RU" b="1" dirty="0" smtClean="0">
                <a:solidFill>
                  <a:srgbClr val="FFFF00"/>
                </a:solidFill>
              </a:rPr>
              <a:t> у ПС, </a:t>
            </a:r>
            <a:r>
              <a:rPr lang="ru-RU" b="1" dirty="0" err="1" smtClean="0">
                <a:solidFill>
                  <a:srgbClr val="FFFF00"/>
                </a:solidFill>
              </a:rPr>
              <a:t>зумовлені</a:t>
            </a:r>
            <a:r>
              <a:rPr lang="ru-RU" b="1" dirty="0" smtClean="0">
                <a:solidFill>
                  <a:srgbClr val="FFFF00"/>
                </a:solidFill>
              </a:rPr>
              <a:t> рядом </a:t>
            </a:r>
            <a:r>
              <a:rPr lang="ru-RU" b="1" dirty="0" err="1" smtClean="0">
                <a:solidFill>
                  <a:srgbClr val="FFFF00"/>
                </a:solidFill>
              </a:rPr>
              <a:t>указаних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нижче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Під</a:t>
            </a:r>
            <a:r>
              <a:rPr lang="ru-RU" b="1" dirty="0" smtClean="0">
                <a:solidFill>
                  <a:srgbClr val="FFFF00"/>
                </a:solidFill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</a:rPr>
              <a:t>польотів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екіпажі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впливає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зниження</a:t>
            </a:r>
            <a:r>
              <a:rPr lang="ru-RU" b="1" dirty="0" smtClean="0">
                <a:solidFill>
                  <a:srgbClr val="FFFF00"/>
                </a:solidFill>
              </a:rPr>
              <a:t> атмосферного </a:t>
            </a:r>
            <a:r>
              <a:rPr lang="ru-RU" b="1" dirty="0" err="1" smtClean="0">
                <a:solidFill>
                  <a:srgbClr val="FFFF00"/>
                </a:solidFill>
              </a:rPr>
              <a:t>тиску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всередині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літаків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внаслідок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може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виникати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кисневе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голодування</a:t>
            </a:r>
            <a:r>
              <a:rPr lang="ru-RU" b="1" dirty="0" smtClean="0">
                <a:solidFill>
                  <a:srgbClr val="FFFF00"/>
                </a:solidFill>
              </a:rPr>
              <a:t>, яке </a:t>
            </a:r>
            <a:r>
              <a:rPr lang="ru-RU" b="1" dirty="0" err="1" smtClean="0">
                <a:solidFill>
                  <a:srgbClr val="FFFF00"/>
                </a:solidFill>
              </a:rPr>
              <a:t>знижує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боєздатність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працездатність</a:t>
            </a:r>
            <a:r>
              <a:rPr lang="ru-RU" b="1" dirty="0" smtClean="0">
                <a:solidFill>
                  <a:srgbClr val="FFFF00"/>
                </a:solidFill>
              </a:rPr>
              <a:t>) </a:t>
            </a:r>
            <a:r>
              <a:rPr lang="ru-RU" b="1" dirty="0" err="1" smtClean="0">
                <a:solidFill>
                  <a:srgbClr val="FFFF00"/>
                </a:solidFill>
              </a:rPr>
              <a:t>людини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порушує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її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життєдіяльність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r>
              <a:rPr lang="ru-RU" b="1" dirty="0" err="1" smtClean="0">
                <a:solidFill>
                  <a:srgbClr val="FFFF00"/>
                </a:solidFill>
              </a:rPr>
              <a:t>Швидке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зменшення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барометричного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тиску</a:t>
            </a:r>
            <a:r>
              <a:rPr lang="ru-RU" b="1" dirty="0" smtClean="0">
                <a:solidFill>
                  <a:srgbClr val="FFFF00"/>
                </a:solidFill>
              </a:rPr>
              <a:t> при </a:t>
            </a:r>
            <a:r>
              <a:rPr lang="ru-RU" b="1" dirty="0" err="1" smtClean="0">
                <a:solidFill>
                  <a:srgbClr val="FFFF00"/>
                </a:solidFill>
              </a:rPr>
              <a:t>пошкодженні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літака</a:t>
            </a:r>
            <a:r>
              <a:rPr lang="ru-RU" b="1" dirty="0" smtClean="0">
                <a:solidFill>
                  <a:srgbClr val="FFFF00"/>
                </a:solidFill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</a:rPr>
              <a:t>певних</a:t>
            </a:r>
            <a:r>
              <a:rPr lang="ru-RU" b="1" dirty="0" smtClean="0">
                <a:solidFill>
                  <a:srgbClr val="FFFF00"/>
                </a:solidFill>
              </a:rPr>
              <a:t> умов </a:t>
            </a:r>
            <a:r>
              <a:rPr lang="ru-RU" b="1" dirty="0" err="1" smtClean="0">
                <a:solidFill>
                  <a:srgbClr val="FFFF00"/>
                </a:solidFill>
              </a:rPr>
              <a:t>спричиняє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розвиток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гострої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декомпресійної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хвороби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У ПОВІТРЯНИХ СИЛАХ (ПС)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З метою </a:t>
            </a:r>
            <a:r>
              <a:rPr lang="ru-RU" sz="2800" b="1" dirty="0" err="1" smtClean="0">
                <a:solidFill>
                  <a:srgbClr val="FFFF00"/>
                </a:solidFill>
              </a:rPr>
              <a:t>виявлення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вивчення</a:t>
            </a:r>
            <a:r>
              <a:rPr lang="ru-RU" sz="2800" b="1" dirty="0" smtClean="0">
                <a:solidFill>
                  <a:srgbClr val="FFFF00"/>
                </a:solidFill>
              </a:rPr>
              <a:t> причин </a:t>
            </a:r>
            <a:r>
              <a:rPr lang="ru-RU" sz="2800" b="1" dirty="0" err="1" smtClean="0">
                <a:solidFill>
                  <a:srgbClr val="FFFF00"/>
                </a:solidFill>
              </a:rPr>
              <a:t>змін</a:t>
            </a:r>
            <a:r>
              <a:rPr lang="ru-RU" sz="2800" b="1" dirty="0" smtClean="0">
                <a:solidFill>
                  <a:srgbClr val="FFFF00"/>
                </a:solidFill>
              </a:rPr>
              <a:t> у </a:t>
            </a:r>
            <a:r>
              <a:rPr lang="ru-RU" sz="2800" b="1" dirty="0" err="1" smtClean="0">
                <a:solidFill>
                  <a:srgbClr val="FFFF00"/>
                </a:solidFill>
              </a:rPr>
              <a:t>стані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фахівців</a:t>
            </a:r>
            <a:r>
              <a:rPr lang="ru-RU" sz="2800" b="1" dirty="0" smtClean="0">
                <a:solidFill>
                  <a:srgbClr val="FFFF00"/>
                </a:solidFill>
              </a:rPr>
              <a:t> ПС </a:t>
            </a:r>
            <a:r>
              <a:rPr lang="ru-RU" sz="2800" b="1" dirty="0" err="1" smtClean="0">
                <a:solidFill>
                  <a:srgbClr val="FFFF00"/>
                </a:solidFill>
              </a:rPr>
              <a:t>і</a:t>
            </a:r>
            <a:r>
              <a:rPr lang="ru-RU" sz="2800" b="1" dirty="0" smtClean="0">
                <a:solidFill>
                  <a:srgbClr val="FFFF00"/>
                </a:solidFill>
              </a:rPr>
              <a:t> особливо </a:t>
            </a:r>
            <a:r>
              <a:rPr lang="ru-RU" sz="2800" b="1" dirty="0" err="1" smtClean="0">
                <a:solidFill>
                  <a:srgbClr val="FFFF00"/>
                </a:solidFill>
              </a:rPr>
              <a:t>льотного</a:t>
            </a:r>
            <a:r>
              <a:rPr lang="ru-RU" sz="2800" b="1" dirty="0" smtClean="0">
                <a:solidFill>
                  <a:srgbClr val="FFFF00"/>
                </a:solidFill>
              </a:rPr>
              <a:t> складу </a:t>
            </a:r>
            <a:r>
              <a:rPr lang="ru-RU" sz="2800" b="1" dirty="0" err="1" smtClean="0">
                <a:solidFill>
                  <a:srgbClr val="FFFF00"/>
                </a:solidFill>
              </a:rPr>
              <a:t>медична</a:t>
            </a:r>
            <a:r>
              <a:rPr lang="ru-RU" sz="2800" b="1" dirty="0" smtClean="0">
                <a:solidFill>
                  <a:srgbClr val="FFFF00"/>
                </a:solidFill>
              </a:rPr>
              <a:t> служба </a:t>
            </a:r>
            <a:r>
              <a:rPr lang="ru-RU" sz="2800" b="1" dirty="0" err="1" smtClean="0">
                <a:solidFill>
                  <a:srgbClr val="FFFF00"/>
                </a:solidFill>
              </a:rPr>
              <a:t>здійснює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регулярний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медичний</a:t>
            </a:r>
            <a:r>
              <a:rPr lang="ru-RU" sz="2800" b="1" dirty="0" smtClean="0">
                <a:solidFill>
                  <a:srgbClr val="FFFF00"/>
                </a:solidFill>
              </a:rPr>
              <a:t> контроль. За станом </a:t>
            </a:r>
            <a:r>
              <a:rPr lang="ru-RU" sz="2800" b="1" dirty="0" err="1" smtClean="0">
                <a:solidFill>
                  <a:srgbClr val="FFFF00"/>
                </a:solidFill>
              </a:rPr>
              <a:t>здоров’я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льотного</a:t>
            </a:r>
            <a:r>
              <a:rPr lang="ru-RU" sz="2800" b="1" dirty="0" smtClean="0">
                <a:solidFill>
                  <a:srgbClr val="FFFF00"/>
                </a:solidFill>
              </a:rPr>
              <a:t> складу </a:t>
            </a:r>
            <a:r>
              <a:rPr lang="ru-RU" sz="2800" b="1" dirty="0" err="1" smtClean="0">
                <a:solidFill>
                  <a:srgbClr val="FFFF00"/>
                </a:solidFill>
              </a:rPr>
              <a:t>він</a:t>
            </a:r>
            <a:r>
              <a:rPr lang="ru-RU" sz="2800" b="1" dirty="0" smtClean="0">
                <a:solidFill>
                  <a:srgbClr val="FFFF00"/>
                </a:solidFill>
              </a:rPr>
              <a:t> проводиться у</a:t>
            </a:r>
            <a:r>
              <a:rPr lang="ru-RU" sz="2800" b="1" dirty="0" smtClean="0">
                <a:solidFill>
                  <a:srgbClr val="FFFF00"/>
                </a:solidFill>
              </a:rPr>
              <a:t>: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період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організації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проведення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польотів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міжкомісійний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період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процесі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спеціальної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підготовки</a:t>
            </a:r>
            <a:r>
              <a:rPr lang="ru-RU" sz="2800" b="1" dirty="0" smtClean="0">
                <a:solidFill>
                  <a:srgbClr val="002060"/>
                </a:solidFill>
              </a:rPr>
              <a:t> на </a:t>
            </a:r>
            <a:r>
              <a:rPr lang="ru-RU" sz="2800" b="1" dirty="0" err="1" smtClean="0">
                <a:solidFill>
                  <a:srgbClr val="002060"/>
                </a:solidFill>
              </a:rPr>
              <a:t>пілотажних</a:t>
            </a:r>
            <a:r>
              <a:rPr lang="ru-RU" sz="2800" b="1" dirty="0" smtClean="0">
                <a:solidFill>
                  <a:srgbClr val="002060"/>
                </a:solidFill>
              </a:rPr>
              <a:t> тренажерах;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–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період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фізичної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підготовки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14287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Специфіка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військової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служби</a:t>
            </a:r>
            <a:r>
              <a:rPr lang="ru-RU" b="1" dirty="0" smtClean="0">
                <a:solidFill>
                  <a:srgbClr val="FFFF00"/>
                </a:solidFill>
              </a:rPr>
              <a:t> на кораблях </a:t>
            </a:r>
            <a:r>
              <a:rPr lang="ru-RU" b="1" dirty="0" err="1" smtClean="0">
                <a:solidFill>
                  <a:srgbClr val="FFFF00"/>
                </a:solidFill>
              </a:rPr>
              <a:t>пов’язана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впливом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організм</a:t>
            </a:r>
            <a:r>
              <a:rPr lang="ru-RU" b="1" dirty="0" smtClean="0">
                <a:solidFill>
                  <a:srgbClr val="FFFF00"/>
                </a:solidFill>
              </a:rPr>
              <a:t> комплексу </a:t>
            </a:r>
            <a:r>
              <a:rPr lang="ru-RU" b="1" dirty="0" err="1" smtClean="0">
                <a:solidFill>
                  <a:srgbClr val="FFFF00"/>
                </a:solidFill>
              </a:rPr>
              <a:t>несприятливих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чинників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навколишнього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якими</a:t>
            </a:r>
            <a:r>
              <a:rPr lang="ru-RU" b="1" dirty="0" smtClean="0">
                <a:solidFill>
                  <a:srgbClr val="FFFF00"/>
                </a:solidFill>
              </a:rPr>
              <a:t> є: </a:t>
            </a:r>
            <a:r>
              <a:rPr lang="ru-RU" b="1" dirty="0" err="1" smtClean="0">
                <a:solidFill>
                  <a:srgbClr val="FFFF00"/>
                </a:solidFill>
              </a:rPr>
              <a:t>своєрідний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газовий</a:t>
            </a:r>
            <a:r>
              <a:rPr lang="ru-RU" b="1" dirty="0" smtClean="0">
                <a:solidFill>
                  <a:srgbClr val="FFFF00"/>
                </a:solidFill>
              </a:rPr>
              <a:t> склад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мікроклімат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корабельних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приміщень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особливості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розташування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особового</a:t>
            </a:r>
            <a:r>
              <a:rPr lang="ru-RU" b="1" dirty="0" smtClean="0">
                <a:solidFill>
                  <a:srgbClr val="FFFF00"/>
                </a:solidFill>
              </a:rPr>
              <a:t> складу; </a:t>
            </a:r>
            <a:r>
              <a:rPr lang="ru-RU" b="1" dirty="0" err="1" smtClean="0">
                <a:solidFill>
                  <a:srgbClr val="FFFF00"/>
                </a:solidFill>
              </a:rPr>
              <a:t>дефіцит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сенсорних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подразників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швидка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часта </a:t>
            </a:r>
            <a:r>
              <a:rPr lang="ru-RU" b="1" dirty="0" err="1" smtClean="0">
                <a:solidFill>
                  <a:srgbClr val="FFFF00"/>
                </a:solidFill>
              </a:rPr>
              <a:t>зміна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кліматичних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часових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поясів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що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спричиняє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порушення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біоритмів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r>
              <a:rPr lang="ru-RU" b="1" dirty="0" err="1" smtClean="0">
                <a:solidFill>
                  <a:srgbClr val="FFFF00"/>
                </a:solidFill>
              </a:rPr>
              <a:t>інтенсивний</a:t>
            </a:r>
            <a:r>
              <a:rPr lang="ru-RU" b="1" dirty="0" smtClean="0">
                <a:solidFill>
                  <a:srgbClr val="FFFF00"/>
                </a:solidFill>
              </a:rPr>
              <a:t> шум, </a:t>
            </a:r>
            <a:r>
              <a:rPr lang="ru-RU" b="1" dirty="0" err="1" smtClean="0">
                <a:solidFill>
                  <a:srgbClr val="FFFF00"/>
                </a:solidFill>
              </a:rPr>
              <a:t>вібрація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хитавиця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гіподинамія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ГІГІЄНА ВІЙСЬКОВОЇ ПРАЦІ У ВІЙСЬКОВО-МОРСЬКИХ СИЛАХ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881710"/>
          </a:xfrm>
        </p:spPr>
        <p:txBody>
          <a:bodyPr>
            <a:normAutofit fontScale="92500" lnSpcReduction="20000"/>
          </a:bodyPr>
          <a:lstStyle/>
          <a:p>
            <a:r>
              <a:rPr lang="ru-RU" sz="3500" b="1" dirty="0" err="1" smtClean="0">
                <a:solidFill>
                  <a:srgbClr val="002060"/>
                </a:solidFill>
              </a:rPr>
              <a:t>Усі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чинники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середовища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перебування</a:t>
            </a:r>
            <a:r>
              <a:rPr lang="ru-RU" sz="3500" b="1" dirty="0" smtClean="0">
                <a:solidFill>
                  <a:srgbClr val="002060"/>
                </a:solidFill>
              </a:rPr>
              <a:t> на кораблях </a:t>
            </a:r>
            <a:r>
              <a:rPr lang="ru-RU" sz="3500" b="1" dirty="0" err="1" smtClean="0">
                <a:solidFill>
                  <a:srgbClr val="002060"/>
                </a:solidFill>
              </a:rPr>
              <a:t>можна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розділити</a:t>
            </a:r>
            <a:r>
              <a:rPr lang="ru-RU" sz="3500" b="1" dirty="0" smtClean="0">
                <a:solidFill>
                  <a:srgbClr val="002060"/>
                </a:solidFill>
              </a:rPr>
              <a:t> на </a:t>
            </a:r>
            <a:r>
              <a:rPr lang="ru-RU" sz="3500" b="1" dirty="0" err="1" smtClean="0">
                <a:solidFill>
                  <a:srgbClr val="002060"/>
                </a:solidFill>
              </a:rPr>
              <a:t>чотири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групи</a:t>
            </a:r>
            <a:r>
              <a:rPr lang="ru-RU" sz="3500" b="1" dirty="0" smtClean="0">
                <a:solidFill>
                  <a:srgbClr val="002060"/>
                </a:solidFill>
              </a:rPr>
              <a:t>: </a:t>
            </a:r>
            <a:endParaRPr lang="ru-RU" sz="3500" b="1" dirty="0" smtClean="0">
              <a:solidFill>
                <a:srgbClr val="002060"/>
              </a:solidFill>
            </a:endParaRPr>
          </a:p>
          <a:p>
            <a:r>
              <a:rPr lang="ru-RU" sz="3500" b="1" dirty="0" smtClean="0">
                <a:solidFill>
                  <a:srgbClr val="002060"/>
                </a:solidFill>
              </a:rPr>
              <a:t>– </a:t>
            </a:r>
            <a:r>
              <a:rPr lang="ru-RU" sz="3500" b="1" dirty="0" err="1" smtClean="0">
                <a:solidFill>
                  <a:srgbClr val="002060"/>
                </a:solidFill>
              </a:rPr>
              <a:t>фізичні</a:t>
            </a:r>
            <a:r>
              <a:rPr lang="ru-RU" sz="3500" b="1" dirty="0" smtClean="0">
                <a:solidFill>
                  <a:srgbClr val="002060"/>
                </a:solidFill>
              </a:rPr>
              <a:t> (</a:t>
            </a:r>
            <a:r>
              <a:rPr lang="ru-RU" sz="3500" b="1" dirty="0" err="1" smtClean="0">
                <a:solidFill>
                  <a:srgbClr val="002060"/>
                </a:solidFill>
              </a:rPr>
              <a:t>іонізуюче</a:t>
            </a:r>
            <a:r>
              <a:rPr lang="ru-RU" sz="3500" b="1" dirty="0" smtClean="0">
                <a:solidFill>
                  <a:srgbClr val="002060"/>
                </a:solidFill>
              </a:rPr>
              <a:t> та </a:t>
            </a:r>
            <a:r>
              <a:rPr lang="ru-RU" sz="3500" b="1" dirty="0" err="1" smtClean="0">
                <a:solidFill>
                  <a:srgbClr val="002060"/>
                </a:solidFill>
              </a:rPr>
              <a:t>неіонізуюче</a:t>
            </a:r>
            <a:r>
              <a:rPr lang="ru-RU" sz="3500" b="1" dirty="0" smtClean="0">
                <a:solidFill>
                  <a:srgbClr val="002060"/>
                </a:solidFill>
              </a:rPr>
              <a:t> </a:t>
            </a:r>
            <a:r>
              <a:rPr lang="ru-RU" sz="3500" b="1" dirty="0" err="1" smtClean="0">
                <a:solidFill>
                  <a:srgbClr val="002060"/>
                </a:solidFill>
              </a:rPr>
              <a:t>випромінення</a:t>
            </a:r>
            <a:r>
              <a:rPr lang="ru-RU" sz="3500" b="1" dirty="0" smtClean="0">
                <a:solidFill>
                  <a:srgbClr val="002060"/>
                </a:solidFill>
              </a:rPr>
              <a:t>, шум, </a:t>
            </a:r>
            <a:r>
              <a:rPr lang="ru-RU" sz="3500" b="1" dirty="0" err="1" smtClean="0">
                <a:solidFill>
                  <a:srgbClr val="002060"/>
                </a:solidFill>
              </a:rPr>
              <a:t>вібрація</a:t>
            </a:r>
            <a:r>
              <a:rPr lang="ru-RU" sz="3500" b="1" dirty="0" smtClean="0">
                <a:solidFill>
                  <a:srgbClr val="002060"/>
                </a:solidFill>
              </a:rPr>
              <a:t>, </a:t>
            </a:r>
            <a:r>
              <a:rPr lang="ru-RU" sz="3500" b="1" dirty="0" err="1" smtClean="0">
                <a:solidFill>
                  <a:srgbClr val="002060"/>
                </a:solidFill>
              </a:rPr>
              <a:t>мікроклімат</a:t>
            </a:r>
            <a:r>
              <a:rPr lang="ru-RU" sz="3500" b="1" dirty="0" smtClean="0">
                <a:solidFill>
                  <a:srgbClr val="002060"/>
                </a:solidFill>
              </a:rPr>
              <a:t>, </a:t>
            </a:r>
            <a:r>
              <a:rPr lang="ru-RU" sz="3500" b="1" dirty="0" err="1" smtClean="0">
                <a:solidFill>
                  <a:srgbClr val="002060"/>
                </a:solidFill>
              </a:rPr>
              <a:t>освітлення</a:t>
            </a:r>
            <a:r>
              <a:rPr lang="ru-RU" sz="3500" b="1" dirty="0" smtClean="0">
                <a:solidFill>
                  <a:srgbClr val="002060"/>
                </a:solidFill>
              </a:rPr>
              <a:t>, </a:t>
            </a:r>
            <a:r>
              <a:rPr lang="ru-RU" sz="3500" b="1" dirty="0" err="1" smtClean="0">
                <a:solidFill>
                  <a:srgbClr val="002060"/>
                </a:solidFill>
              </a:rPr>
              <a:t>ударні</a:t>
            </a:r>
            <a:r>
              <a:rPr lang="ru-RU" sz="3500" b="1" dirty="0" smtClean="0">
                <a:solidFill>
                  <a:srgbClr val="002060"/>
                </a:solidFill>
              </a:rPr>
              <a:t> струси </a:t>
            </a:r>
            <a:r>
              <a:rPr lang="ru-RU" sz="3500" b="1" dirty="0" smtClean="0">
                <a:solidFill>
                  <a:srgbClr val="002060"/>
                </a:solidFill>
              </a:rPr>
              <a:t>);</a:t>
            </a:r>
            <a:endParaRPr lang="ru-RU" sz="35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нормальні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складові</a:t>
            </a:r>
            <a:r>
              <a:rPr lang="ru-RU" b="1" dirty="0" smtClean="0">
                <a:solidFill>
                  <a:srgbClr val="FFFF00"/>
                </a:solidFill>
              </a:rPr>
              <a:t> атмосферного </a:t>
            </a:r>
            <a:r>
              <a:rPr lang="ru-RU" b="1" dirty="0" err="1" smtClean="0">
                <a:solidFill>
                  <a:srgbClr val="FFFF00"/>
                </a:solidFill>
              </a:rPr>
              <a:t>повітря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шкідливі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хімічні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речовини</a:t>
            </a:r>
            <a:r>
              <a:rPr lang="ru-RU" b="1" dirty="0" smtClean="0">
                <a:solidFill>
                  <a:srgbClr val="FFFF00"/>
                </a:solidFill>
              </a:rPr>
              <a:t>);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біологічні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всі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елементи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живої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природи</a:t>
            </a:r>
            <a:r>
              <a:rPr lang="ru-RU" b="1" dirty="0" smtClean="0">
                <a:solidFill>
                  <a:srgbClr val="FFFF00"/>
                </a:solidFill>
              </a:rPr>
              <a:t>, у тому </a:t>
            </a:r>
            <a:r>
              <a:rPr lang="ru-RU" b="1" dirty="0" err="1" smtClean="0">
                <a:solidFill>
                  <a:srgbClr val="FFFF00"/>
                </a:solidFill>
              </a:rPr>
              <a:t>числі</a:t>
            </a:r>
            <a:r>
              <a:rPr lang="ru-RU" b="1" dirty="0" smtClean="0">
                <a:solidFill>
                  <a:srgbClr val="FFFF00"/>
                </a:solidFill>
              </a:rPr>
              <a:t> сама </a:t>
            </a:r>
            <a:r>
              <a:rPr lang="ru-RU" b="1" dirty="0" err="1" smtClean="0">
                <a:solidFill>
                  <a:srgbClr val="FFFF00"/>
                </a:solidFill>
              </a:rPr>
              <a:t>людина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питна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морська</a:t>
            </a:r>
            <a:r>
              <a:rPr lang="ru-RU" b="1" dirty="0" smtClean="0">
                <a:solidFill>
                  <a:srgbClr val="FFFF00"/>
                </a:solidFill>
              </a:rPr>
              <a:t> вода, </a:t>
            </a:r>
            <a:r>
              <a:rPr lang="ru-RU" b="1" dirty="0" err="1" smtClean="0">
                <a:solidFill>
                  <a:srgbClr val="FFFF00"/>
                </a:solidFill>
              </a:rPr>
              <a:t>продукти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харчування</a:t>
            </a:r>
            <a:r>
              <a:rPr lang="ru-RU" b="1" dirty="0" smtClean="0">
                <a:solidFill>
                  <a:srgbClr val="FFFF00"/>
                </a:solidFill>
              </a:rPr>
              <a:t>).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соціально-побутові</a:t>
            </a:r>
            <a:r>
              <a:rPr lang="ru-RU" b="1" dirty="0" smtClean="0">
                <a:solidFill>
                  <a:srgbClr val="FFFF00"/>
                </a:solidFill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</a:rPr>
              <a:t>розташування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організація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відпочинку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водопостачання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харчування</a:t>
            </a:r>
            <a:r>
              <a:rPr lang="ru-RU" b="1" dirty="0" smtClean="0">
                <a:solidFill>
                  <a:srgbClr val="FFFF00"/>
                </a:solidFill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</a:rPr>
              <a:t>тощо</a:t>
            </a:r>
            <a:r>
              <a:rPr lang="ru-RU" b="1" dirty="0" smtClean="0">
                <a:solidFill>
                  <a:srgbClr val="FFFF00"/>
                </a:solidFill>
              </a:rPr>
              <a:t>);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6834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поділяють</a:t>
            </a:r>
            <a:r>
              <a:rPr lang="ru-RU" b="1" dirty="0" smtClean="0">
                <a:solidFill>
                  <a:srgbClr val="FFFF00"/>
                </a:solidFill>
              </a:rPr>
              <a:t> на: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дихання</a:t>
            </a:r>
            <a:r>
              <a:rPr lang="ru-RU" b="1" dirty="0" smtClean="0">
                <a:solidFill>
                  <a:srgbClr val="FFFF00"/>
                </a:solidFill>
              </a:rPr>
              <a:t> (ЗІЗОД) – </a:t>
            </a:r>
            <a:r>
              <a:rPr lang="ru-RU" b="1" dirty="0" err="1" smtClean="0">
                <a:solidFill>
                  <a:srgbClr val="FFFF00"/>
                </a:solidFill>
              </a:rPr>
              <a:t>протигази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респіратори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ізолюючі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апарати</a:t>
            </a:r>
            <a:r>
              <a:rPr lang="ru-RU" b="1" dirty="0" smtClean="0">
                <a:solidFill>
                  <a:srgbClr val="FFFF00"/>
                </a:solidFill>
              </a:rPr>
              <a:t> (ІДА), </a:t>
            </a:r>
            <a:r>
              <a:rPr lang="ru-RU" b="1" dirty="0" err="1" smtClean="0">
                <a:solidFill>
                  <a:srgbClr val="FFFF00"/>
                </a:solidFill>
              </a:rPr>
              <a:t>гопкалітовий</a:t>
            </a:r>
            <a:r>
              <a:rPr lang="ru-RU" b="1" dirty="0" smtClean="0">
                <a:solidFill>
                  <a:srgbClr val="FFFF00"/>
                </a:solidFill>
              </a:rPr>
              <a:t> патрон, комплект </a:t>
            </a:r>
            <a:r>
              <a:rPr lang="ru-RU" b="1" dirty="0" err="1" smtClean="0">
                <a:solidFill>
                  <a:srgbClr val="FFFF00"/>
                </a:solidFill>
              </a:rPr>
              <a:t>додаткового</a:t>
            </a:r>
            <a:r>
              <a:rPr lang="ru-RU" b="1" dirty="0" smtClean="0">
                <a:solidFill>
                  <a:srgbClr val="FFFF00"/>
                </a:solidFill>
              </a:rPr>
              <a:t> патрону (КДП);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очей (ЗІЗО) – </a:t>
            </a:r>
            <a:r>
              <a:rPr lang="ru-RU" b="1" dirty="0" err="1" smtClean="0">
                <a:solidFill>
                  <a:srgbClr val="FFFF00"/>
                </a:solidFill>
              </a:rPr>
              <a:t>захисні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окуляри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</a:t>
            </a:r>
            <a:r>
              <a:rPr lang="ru-RU" b="1" dirty="0" smtClean="0">
                <a:solidFill>
                  <a:srgbClr val="FFFF00"/>
                </a:solidFill>
              </a:rPr>
              <a:t> СВЯВ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шкіри</a:t>
            </a:r>
            <a:r>
              <a:rPr lang="ru-RU" b="1" dirty="0" smtClean="0">
                <a:solidFill>
                  <a:srgbClr val="FFFF00"/>
                </a:solidFill>
              </a:rPr>
              <a:t> (ЗІЗШ) – </a:t>
            </a:r>
            <a:r>
              <a:rPr lang="ru-RU" b="1" dirty="0" err="1" smtClean="0">
                <a:solidFill>
                  <a:srgbClr val="FFFF00"/>
                </a:solidFill>
              </a:rPr>
              <a:t>захисний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одяг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фільтруючого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ізолюючого</a:t>
            </a:r>
            <a:r>
              <a:rPr lang="ru-RU" b="1" dirty="0" smtClean="0">
                <a:solidFill>
                  <a:srgbClr val="FFFF00"/>
                </a:solidFill>
              </a:rPr>
              <a:t> типу, </a:t>
            </a:r>
            <a:r>
              <a:rPr lang="ru-RU" b="1" dirty="0" err="1" smtClean="0">
                <a:solidFill>
                  <a:srgbClr val="FFFF00"/>
                </a:solidFill>
              </a:rPr>
              <a:t>який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виготовлено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відповідно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фільтруючих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або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ізолюючих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матеріалів</a:t>
            </a:r>
            <a:r>
              <a:rPr lang="ru-RU" b="1" dirty="0" smtClean="0">
                <a:solidFill>
                  <a:srgbClr val="FFFF00"/>
                </a:solidFill>
              </a:rPr>
              <a:t>;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– </a:t>
            </a:r>
            <a:r>
              <a:rPr lang="ru-RU" b="1" dirty="0" err="1" smtClean="0">
                <a:solidFill>
                  <a:srgbClr val="FFFF00"/>
                </a:solidFill>
              </a:rPr>
              <a:t>засоби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медичного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захисту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ГІГІЄНІЧНІ ОСОБЛИВОСТІ ВИКОРИСТАННЯ ІНДИВІДУАЛЬНИХ ЗАСОБІВ ЗАХИСТУ ОСОБОВОГО СКЛАДУ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Вони </a:t>
            </a:r>
            <a:r>
              <a:rPr lang="ru-RU" b="1" dirty="0" err="1" smtClean="0">
                <a:solidFill>
                  <a:srgbClr val="FFFF00"/>
                </a:solidFill>
              </a:rPr>
              <a:t>поділяються</a:t>
            </a:r>
            <a:r>
              <a:rPr lang="ru-RU" b="1" dirty="0" smtClean="0">
                <a:solidFill>
                  <a:srgbClr val="FFFF00"/>
                </a:solidFill>
              </a:rPr>
              <a:t> на </a:t>
            </a:r>
            <a:r>
              <a:rPr lang="ru-RU" b="1" dirty="0" err="1" smtClean="0">
                <a:solidFill>
                  <a:srgbClr val="FFFF00"/>
                </a:solidFill>
              </a:rPr>
              <a:t>фільтруючі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протигази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респіратори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шлангові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протигази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промислового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призначення</a:t>
            </a:r>
            <a:r>
              <a:rPr lang="ru-RU" b="1" dirty="0" smtClean="0">
                <a:solidFill>
                  <a:srgbClr val="FFFF00"/>
                </a:solidFill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</a:rPr>
              <a:t>ізолюючі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дихальні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апарати</a:t>
            </a:r>
            <a:r>
              <a:rPr lang="ru-RU" b="1" dirty="0" smtClean="0">
                <a:solidFill>
                  <a:srgbClr val="FFFF00"/>
                </a:solidFill>
              </a:rPr>
              <a:t>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Засоби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захисту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органів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дихання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98728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86124"/>
            <a:ext cx="3000396" cy="2547934"/>
          </a:xfrm>
          <a:prstGeom prst="rect">
            <a:avLst/>
          </a:prstGeom>
        </p:spPr>
      </p:pic>
      <p:pic>
        <p:nvPicPr>
          <p:cNvPr id="6" name="Рисунок 5" descr="5078360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3286124"/>
            <a:ext cx="2928926" cy="2571768"/>
          </a:xfrm>
          <a:prstGeom prst="rect">
            <a:avLst/>
          </a:prstGeom>
        </p:spPr>
      </p:pic>
      <p:pic>
        <p:nvPicPr>
          <p:cNvPr id="7" name="Рисунок 6" descr="b86g12xp5nfe7n57k2fdgh18i.1000x1000x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3286124"/>
            <a:ext cx="2928926" cy="253450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524000"/>
            <a:ext cx="8715436" cy="5191148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FF00"/>
                </a:solidFill>
              </a:rPr>
              <a:t>Він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захищає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органи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дихання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від</a:t>
            </a:r>
            <a:r>
              <a:rPr lang="ru-RU" sz="2000" b="1" dirty="0" smtClean="0">
                <a:solidFill>
                  <a:srgbClr val="FFFF00"/>
                </a:solidFill>
              </a:rPr>
              <a:t> оксиду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 (чадного газу) та РП </a:t>
            </a:r>
            <a:r>
              <a:rPr lang="ru-RU" sz="2000" b="1" dirty="0" err="1" smtClean="0">
                <a:solidFill>
                  <a:srgbClr val="FFFF00"/>
                </a:solidFill>
              </a:rPr>
              <a:t>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може</a:t>
            </a:r>
            <a:r>
              <a:rPr lang="ru-RU" sz="2000" b="1" dirty="0" smtClean="0">
                <a:solidFill>
                  <a:srgbClr val="FFFF00"/>
                </a:solidFill>
              </a:rPr>
              <a:t> бути </a:t>
            </a:r>
            <a:r>
              <a:rPr lang="ru-RU" sz="2000" b="1" dirty="0" err="1" smtClean="0">
                <a:solidFill>
                  <a:srgbClr val="FFFF00"/>
                </a:solidFill>
              </a:rPr>
              <a:t>використаний</a:t>
            </a:r>
            <a:r>
              <a:rPr lang="ru-RU" sz="2000" b="1" dirty="0" smtClean="0">
                <a:solidFill>
                  <a:srgbClr val="FFFF00"/>
                </a:solidFill>
              </a:rPr>
              <a:t> практично </a:t>
            </a:r>
            <a:r>
              <a:rPr lang="ru-RU" sz="2000" b="1" dirty="0" err="1" smtClean="0">
                <a:solidFill>
                  <a:srgbClr val="FFFF00"/>
                </a:solidFill>
              </a:rPr>
              <a:t>з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усіма</a:t>
            </a:r>
            <a:r>
              <a:rPr lang="ru-RU" sz="2000" b="1" dirty="0" smtClean="0">
                <a:solidFill>
                  <a:srgbClr val="FFFF00"/>
                </a:solidFill>
              </a:rPr>
              <a:t> типами </a:t>
            </a:r>
            <a:r>
              <a:rPr lang="ru-RU" sz="2000" b="1" dirty="0" err="1" smtClean="0">
                <a:solidFill>
                  <a:srgbClr val="FFFF00"/>
                </a:solidFill>
              </a:rPr>
              <a:t>загальновійськових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фільтруючих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протигазів</a:t>
            </a:r>
            <a:r>
              <a:rPr lang="ru-RU" sz="2000" b="1" dirty="0" smtClean="0">
                <a:solidFill>
                  <a:srgbClr val="FFFF00"/>
                </a:solidFill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</a:rPr>
              <a:t>крім</a:t>
            </a:r>
            <a:r>
              <a:rPr lang="ru-RU" sz="2000" b="1" dirty="0" smtClean="0">
                <a:solidFill>
                  <a:srgbClr val="FFFF00"/>
                </a:solidFill>
              </a:rPr>
              <a:t> ПБФ (рис. 5.4). </a:t>
            </a:r>
            <a:r>
              <a:rPr lang="ru-RU" sz="2000" b="1" dirty="0" err="1" smtClean="0">
                <a:solidFill>
                  <a:srgbClr val="FFFF00"/>
                </a:solidFill>
              </a:rPr>
              <a:t>Вміст</a:t>
            </a:r>
            <a:r>
              <a:rPr lang="ru-RU" sz="2000" b="1" dirty="0" smtClean="0">
                <a:solidFill>
                  <a:srgbClr val="FFFF00"/>
                </a:solidFill>
              </a:rPr>
              <a:t> патрона ДП-2 </a:t>
            </a:r>
            <a:r>
              <a:rPr lang="ru-RU" sz="2000" b="1" dirty="0" err="1" smtClean="0">
                <a:solidFill>
                  <a:srgbClr val="FFFF00"/>
                </a:solidFill>
              </a:rPr>
              <a:t>каталітично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окислює</a:t>
            </a:r>
            <a:r>
              <a:rPr lang="ru-RU" sz="2000" b="1" dirty="0" smtClean="0">
                <a:solidFill>
                  <a:srgbClr val="FFFF00"/>
                </a:solidFill>
              </a:rPr>
              <a:t> оксид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 до </a:t>
            </a:r>
            <a:r>
              <a:rPr lang="ru-RU" sz="2000" b="1" dirty="0" err="1" smtClean="0">
                <a:solidFill>
                  <a:srgbClr val="FFFF00"/>
                </a:solidFill>
              </a:rPr>
              <a:t>діоксиду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, а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протиаерозольний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затримує</a:t>
            </a:r>
            <a:r>
              <a:rPr lang="ru-RU" sz="2000" b="1" dirty="0" smtClean="0">
                <a:solidFill>
                  <a:srgbClr val="FFFF00"/>
                </a:solidFill>
              </a:rPr>
              <a:t> РП. КДП </a:t>
            </a:r>
            <a:r>
              <a:rPr lang="ru-RU" sz="2000" b="1" dirty="0" err="1" smtClean="0">
                <a:solidFill>
                  <a:srgbClr val="FFFF00"/>
                </a:solidFill>
              </a:rPr>
              <a:t>також</a:t>
            </a:r>
            <a:r>
              <a:rPr lang="ru-RU" sz="2000" b="1" dirty="0" smtClean="0">
                <a:solidFill>
                  <a:srgbClr val="FFFF00"/>
                </a:solidFill>
              </a:rPr>
              <a:t> не </a:t>
            </a:r>
            <a:r>
              <a:rPr lang="ru-RU" sz="2000" b="1" dirty="0" err="1" smtClean="0">
                <a:solidFill>
                  <a:srgbClr val="FFFF00"/>
                </a:solidFill>
              </a:rPr>
              <a:t>застосовують</a:t>
            </a:r>
            <a:r>
              <a:rPr lang="ru-RU" sz="2000" b="1" dirty="0" smtClean="0">
                <a:solidFill>
                  <a:srgbClr val="FFFF00"/>
                </a:solidFill>
              </a:rPr>
              <a:t> у </a:t>
            </a:r>
            <a:r>
              <a:rPr lang="ru-RU" sz="2000" b="1" dirty="0" err="1" smtClean="0">
                <a:solidFill>
                  <a:srgbClr val="FFFF00"/>
                </a:solidFill>
              </a:rPr>
              <a:t>атмосфері</a:t>
            </a:r>
            <a:r>
              <a:rPr lang="ru-RU" sz="2000" b="1" dirty="0" smtClean="0">
                <a:solidFill>
                  <a:srgbClr val="FFFF00"/>
                </a:solidFill>
              </a:rPr>
              <a:t>, яка </a:t>
            </a:r>
            <a:r>
              <a:rPr lang="ru-RU" sz="2000" b="1" dirty="0" err="1" smtClean="0">
                <a:solidFill>
                  <a:srgbClr val="FFFF00"/>
                </a:solidFill>
              </a:rPr>
              <a:t>містить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менше</a:t>
            </a:r>
            <a:r>
              <a:rPr lang="ru-RU" sz="2000" b="1" dirty="0" smtClean="0">
                <a:solidFill>
                  <a:srgbClr val="FFFF00"/>
                </a:solidFill>
              </a:rPr>
              <a:t> 17 % </a:t>
            </a:r>
            <a:r>
              <a:rPr lang="ru-RU" sz="2000" b="1" dirty="0" err="1" smtClean="0">
                <a:solidFill>
                  <a:srgbClr val="FFFF00"/>
                </a:solidFill>
              </a:rPr>
              <a:t>кисню</a:t>
            </a:r>
            <a:r>
              <a:rPr lang="ru-RU" sz="2000" b="1" dirty="0" smtClean="0">
                <a:solidFill>
                  <a:srgbClr val="FFFF00"/>
                </a:solidFill>
              </a:rPr>
              <a:t>. Патрон ДП-2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захищає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від</a:t>
            </a:r>
            <a:r>
              <a:rPr lang="ru-RU" sz="2000" b="1" dirty="0" smtClean="0">
                <a:solidFill>
                  <a:srgbClr val="FFFF00"/>
                </a:solidFill>
              </a:rPr>
              <a:t> оксиду </a:t>
            </a:r>
            <a:r>
              <a:rPr lang="ru-RU" sz="2000" b="1" dirty="0" err="1" smtClean="0">
                <a:solidFill>
                  <a:srgbClr val="FFFF00"/>
                </a:solidFill>
              </a:rPr>
              <a:t>вуглецю</a:t>
            </a:r>
            <a:r>
              <a:rPr lang="ru-RU" sz="2000" b="1" dirty="0" smtClean="0">
                <a:solidFill>
                  <a:srgbClr val="FFFF00"/>
                </a:solidFill>
              </a:rPr>
              <a:t> при </a:t>
            </a:r>
            <a:r>
              <a:rPr lang="ru-RU" sz="2000" b="1" dirty="0" err="1" smtClean="0">
                <a:solidFill>
                  <a:srgbClr val="FFFF00"/>
                </a:solidFill>
              </a:rPr>
              <a:t>його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sz="2000" b="1" dirty="0" smtClean="0">
                <a:solidFill>
                  <a:srgbClr val="FFFF00"/>
                </a:solidFill>
              </a:rPr>
              <a:t> у </a:t>
            </a:r>
            <a:r>
              <a:rPr lang="ru-RU" sz="2000" b="1" dirty="0" err="1" smtClean="0">
                <a:solidFill>
                  <a:srgbClr val="FFFF00"/>
                </a:solidFill>
              </a:rPr>
              <a:t>повітрі</a:t>
            </a:r>
            <a:r>
              <a:rPr lang="ru-RU" sz="2000" b="1" dirty="0" smtClean="0">
                <a:solidFill>
                  <a:srgbClr val="FFFF00"/>
                </a:solidFill>
              </a:rPr>
              <a:t> до 0,25 %, а </a:t>
            </a:r>
            <a:r>
              <a:rPr lang="ru-RU" sz="2000" b="1" dirty="0" err="1" smtClean="0">
                <a:solidFill>
                  <a:srgbClr val="FFFF00"/>
                </a:solidFill>
              </a:rPr>
              <a:t>короткочасно</a:t>
            </a:r>
            <a:r>
              <a:rPr lang="ru-RU" sz="2000" b="1" dirty="0" smtClean="0">
                <a:solidFill>
                  <a:srgbClr val="FFFF00"/>
                </a:solidFill>
              </a:rPr>
              <a:t> (до 15 </a:t>
            </a:r>
            <a:r>
              <a:rPr lang="ru-RU" sz="2000" b="1" dirty="0" err="1" smtClean="0">
                <a:solidFill>
                  <a:srgbClr val="FFFF00"/>
                </a:solidFill>
              </a:rPr>
              <a:t>хв</a:t>
            </a:r>
            <a:r>
              <a:rPr lang="ru-RU" sz="2000" b="1" dirty="0" smtClean="0">
                <a:solidFill>
                  <a:srgbClr val="FFFF00"/>
                </a:solidFill>
              </a:rPr>
              <a:t>)– при </a:t>
            </a:r>
            <a:r>
              <a:rPr lang="ru-RU" sz="2000" b="1" dirty="0" err="1" smtClean="0">
                <a:solidFill>
                  <a:srgbClr val="FFFF00"/>
                </a:solidFill>
              </a:rPr>
              <a:t>концентрації</a:t>
            </a:r>
            <a:r>
              <a:rPr lang="ru-RU" sz="2000" b="1" dirty="0" smtClean="0">
                <a:solidFill>
                  <a:srgbClr val="FFFF00"/>
                </a:solidFill>
              </a:rPr>
              <a:t> до 1 %.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Комплект </a:t>
            </a:r>
            <a:r>
              <a:rPr lang="ru-RU" b="1" dirty="0" err="1" smtClean="0">
                <a:solidFill>
                  <a:srgbClr val="002060"/>
                </a:solidFill>
              </a:rPr>
              <a:t>додаткового</a:t>
            </a:r>
            <a:r>
              <a:rPr lang="ru-RU" b="1" dirty="0" smtClean="0">
                <a:solidFill>
                  <a:srgbClr val="002060"/>
                </a:solidFill>
              </a:rPr>
              <a:t> патрона (КДП)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44309_html_m783d185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4071942"/>
            <a:ext cx="3714744" cy="27860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4357694"/>
            <a:ext cx="511697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Комплект </a:t>
            </a:r>
            <a:r>
              <a:rPr lang="ru-RU" sz="2000" b="1" dirty="0" err="1" smtClean="0">
                <a:solidFill>
                  <a:srgbClr val="002060"/>
                </a:solidFill>
              </a:rPr>
              <a:t>додаткового</a:t>
            </a:r>
            <a:r>
              <a:rPr lang="ru-RU" sz="2000" b="1" dirty="0" smtClean="0">
                <a:solidFill>
                  <a:srgbClr val="002060"/>
                </a:solidFill>
              </a:rPr>
              <a:t> патрона: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1 </a:t>
            </a:r>
            <a:r>
              <a:rPr lang="ru-RU" sz="2000" b="1" dirty="0" smtClean="0">
                <a:solidFill>
                  <a:srgbClr val="002060"/>
                </a:solidFill>
              </a:rPr>
              <a:t>– </a:t>
            </a:r>
            <a:r>
              <a:rPr lang="ru-RU" sz="2000" b="1" dirty="0" err="1" smtClean="0">
                <a:solidFill>
                  <a:srgbClr val="002060"/>
                </a:solidFill>
              </a:rPr>
              <a:t>додатковий</a:t>
            </a:r>
            <a:r>
              <a:rPr lang="ru-RU" sz="2000" b="1" dirty="0" smtClean="0">
                <a:solidFill>
                  <a:srgbClr val="002060"/>
                </a:solidFill>
              </a:rPr>
              <a:t> патрон ДП-2;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 </a:t>
            </a:r>
            <a:r>
              <a:rPr lang="ru-RU" sz="2000" b="1" dirty="0" smtClean="0">
                <a:solidFill>
                  <a:srgbClr val="002060"/>
                </a:solidFill>
              </a:rPr>
              <a:t>–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протиаерозольний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фільтр</a:t>
            </a:r>
            <a:r>
              <a:rPr lang="ru-RU" sz="2000" b="1" dirty="0" smtClean="0">
                <a:solidFill>
                  <a:srgbClr val="002060"/>
                </a:solidFill>
              </a:rPr>
              <a:t>;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3 </a:t>
            </a:r>
            <a:r>
              <a:rPr lang="ru-RU" sz="2000" b="1" dirty="0" smtClean="0">
                <a:solidFill>
                  <a:srgbClr val="002060"/>
                </a:solidFill>
              </a:rPr>
              <a:t>– пакет </a:t>
            </a:r>
            <a:r>
              <a:rPr lang="ru-RU" sz="2000" b="1" dirty="0" err="1" smtClean="0">
                <a:solidFill>
                  <a:srgbClr val="002060"/>
                </a:solidFill>
              </a:rPr>
              <a:t>з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герметизуючим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кільцем</a:t>
            </a:r>
            <a:r>
              <a:rPr lang="ru-RU" sz="2000" b="1" dirty="0" smtClean="0">
                <a:solidFill>
                  <a:srgbClr val="002060"/>
                </a:solidFill>
              </a:rPr>
              <a:t> для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</a:rPr>
              <a:t>протиаерозольного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фільтра</a:t>
            </a:r>
            <a:r>
              <a:rPr lang="ru-RU" sz="2000" b="1" dirty="0" smtClean="0">
                <a:solidFill>
                  <a:srgbClr val="002060"/>
                </a:solidFill>
              </a:rPr>
              <a:t>;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4 </a:t>
            </a:r>
            <a:r>
              <a:rPr lang="ru-RU" sz="2000" b="1" dirty="0" smtClean="0">
                <a:solidFill>
                  <a:srgbClr val="002060"/>
                </a:solidFill>
              </a:rPr>
              <a:t>– </a:t>
            </a:r>
            <a:r>
              <a:rPr lang="ru-RU" sz="2000" b="1" dirty="0" err="1" smtClean="0">
                <a:solidFill>
                  <a:srgbClr val="002060"/>
                </a:solidFill>
              </a:rPr>
              <a:t>з’єднувальна</a:t>
            </a:r>
            <a:r>
              <a:rPr lang="ru-RU" sz="2000" b="1" dirty="0" smtClean="0">
                <a:solidFill>
                  <a:srgbClr val="002060"/>
                </a:solidFill>
              </a:rPr>
              <a:t> трубка;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5 </a:t>
            </a:r>
            <a:r>
              <a:rPr lang="ru-RU" sz="2000" b="1" dirty="0" smtClean="0">
                <a:solidFill>
                  <a:srgbClr val="002060"/>
                </a:solidFill>
              </a:rPr>
              <a:t>– сумка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214422"/>
            <a:ext cx="8643998" cy="5357850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FF00"/>
                </a:solidFill>
              </a:rPr>
              <a:t>Їх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поділяють</a:t>
            </a:r>
            <a:r>
              <a:rPr lang="ru-RU" sz="2000" b="1" dirty="0" smtClean="0">
                <a:solidFill>
                  <a:srgbClr val="FFFF00"/>
                </a:solidFill>
              </a:rPr>
              <a:t> на </a:t>
            </a:r>
            <a:r>
              <a:rPr lang="ru-RU" sz="2000" b="1" dirty="0" err="1" smtClean="0">
                <a:solidFill>
                  <a:srgbClr val="FFFF00"/>
                </a:solidFill>
              </a:rPr>
              <a:t>засоби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фільтруючого</a:t>
            </a:r>
            <a:r>
              <a:rPr lang="ru-RU" sz="2000" b="1" dirty="0" smtClean="0">
                <a:solidFill>
                  <a:srgbClr val="FFFF00"/>
                </a:solidFill>
              </a:rPr>
              <a:t> та </a:t>
            </a:r>
            <a:r>
              <a:rPr lang="ru-RU" sz="2000" b="1" dirty="0" err="1" smtClean="0">
                <a:solidFill>
                  <a:srgbClr val="FFFF00"/>
                </a:solidFill>
              </a:rPr>
              <a:t>ізолюючого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типів</a:t>
            </a:r>
            <a:r>
              <a:rPr lang="ru-RU" sz="2000" b="1" dirty="0" smtClean="0">
                <a:solidFill>
                  <a:srgbClr val="FFFF00"/>
                </a:solidFill>
              </a:rPr>
              <a:t>. До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фільтруючого</a:t>
            </a:r>
            <a:r>
              <a:rPr lang="ru-RU" sz="2000" b="1" dirty="0" smtClean="0">
                <a:solidFill>
                  <a:srgbClr val="FFFF00"/>
                </a:solidFill>
              </a:rPr>
              <a:t> типу належать </a:t>
            </a:r>
            <a:r>
              <a:rPr lang="ru-RU" sz="2000" b="1" dirty="0" err="1" smtClean="0">
                <a:solidFill>
                  <a:srgbClr val="FFFF00"/>
                </a:solidFill>
              </a:rPr>
              <a:t>загальновійськовий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комплексний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захисний</a:t>
            </a:r>
            <a:r>
              <a:rPr lang="ru-RU" sz="2000" b="1" dirty="0" smtClean="0">
                <a:solidFill>
                  <a:srgbClr val="FFFF00"/>
                </a:solidFill>
              </a:rPr>
              <a:t> костюм (ЗКЗК-М), комплект </a:t>
            </a:r>
            <a:r>
              <a:rPr lang="ru-RU" sz="2000" b="1" dirty="0" err="1" smtClean="0">
                <a:solidFill>
                  <a:srgbClr val="FFFF00"/>
                </a:solidFill>
              </a:rPr>
              <a:t>фільтрувального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одягу</a:t>
            </a:r>
            <a:r>
              <a:rPr lang="ru-RU" sz="2000" b="1" dirty="0" smtClean="0">
                <a:solidFill>
                  <a:srgbClr val="FFFF00"/>
                </a:solidFill>
              </a:rPr>
              <a:t> ЗФО-58 та </a:t>
            </a:r>
            <a:r>
              <a:rPr lang="ru-RU" sz="2000" b="1" dirty="0" err="1" smtClean="0">
                <a:solidFill>
                  <a:srgbClr val="FFFF00"/>
                </a:solidFill>
              </a:rPr>
              <a:t>ін</a:t>
            </a:r>
            <a:r>
              <a:rPr lang="ru-RU" sz="2000" b="1" dirty="0" smtClean="0">
                <a:solidFill>
                  <a:srgbClr val="FFFF00"/>
                </a:solidFill>
              </a:rPr>
              <a:t>.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Захист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шкіри</a:t>
            </a:r>
            <a:r>
              <a:rPr lang="ru-RU" sz="2000" b="1" dirty="0" smtClean="0">
                <a:solidFill>
                  <a:srgbClr val="FFFF00"/>
                </a:solidFill>
              </a:rPr>
              <a:t> при </a:t>
            </a:r>
            <a:r>
              <a:rPr lang="ru-RU" sz="2000" b="1" dirty="0" err="1" smtClean="0">
                <a:solidFill>
                  <a:srgbClr val="FFFF00"/>
                </a:solidFill>
              </a:rPr>
              <a:t>використанні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цих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костюмів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забезпечується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затриманням</a:t>
            </a:r>
            <a:r>
              <a:rPr lang="ru-RU" sz="2000" b="1" dirty="0" smtClean="0">
                <a:solidFill>
                  <a:srgbClr val="FFFF00"/>
                </a:solidFill>
              </a:rPr>
              <a:t> РП </a:t>
            </a:r>
            <a:r>
              <a:rPr lang="ru-RU" sz="2000" b="1" dirty="0" err="1" smtClean="0">
                <a:solidFill>
                  <a:srgbClr val="FFFF00"/>
                </a:solidFill>
              </a:rPr>
              <a:t>і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знешкодженням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парів</a:t>
            </a:r>
            <a:r>
              <a:rPr lang="ru-RU" sz="2000" b="1" dirty="0" smtClean="0">
                <a:solidFill>
                  <a:srgbClr val="FFFF00"/>
                </a:solidFill>
              </a:rPr>
              <a:t> ОР та </a:t>
            </a:r>
            <a:r>
              <a:rPr lang="ru-RU" sz="2000" b="1" dirty="0" err="1" smtClean="0">
                <a:solidFill>
                  <a:srgbClr val="FFFF00"/>
                </a:solidFill>
              </a:rPr>
              <a:t>аерозолів</a:t>
            </a:r>
            <a:r>
              <a:rPr lang="ru-RU" sz="2000" b="1" dirty="0" smtClean="0">
                <a:solidFill>
                  <a:srgbClr val="FFFF00"/>
                </a:solidFill>
              </a:rPr>
              <a:t> БА за </a:t>
            </a:r>
            <a:r>
              <a:rPr lang="ru-RU" sz="2000" b="1" dirty="0" err="1" smtClean="0">
                <a:solidFill>
                  <a:srgbClr val="FFFF00"/>
                </a:solidFill>
              </a:rPr>
              <a:t>рахунок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просочування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захисної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білизни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спеціальними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речовинами</a:t>
            </a:r>
            <a:r>
              <a:rPr lang="ru-RU" sz="2000" b="1" dirty="0" smtClean="0">
                <a:solidFill>
                  <a:srgbClr val="FFFF00"/>
                </a:solidFill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</a:rPr>
              <a:t>багатошаровістю</a:t>
            </a:r>
            <a:r>
              <a:rPr lang="ru-RU" sz="2000" b="1" dirty="0" smtClean="0">
                <a:solidFill>
                  <a:srgbClr val="FFFF00"/>
                </a:solidFill>
              </a:rPr>
              <a:t> та </a:t>
            </a:r>
            <a:r>
              <a:rPr lang="ru-RU" sz="2000" b="1" dirty="0" err="1" smtClean="0">
                <a:solidFill>
                  <a:srgbClr val="FFFF00"/>
                </a:solidFill>
              </a:rPr>
              <a:t>герметичністю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їх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конструкції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Засоби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індивідуального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захисту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шкіри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92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786190"/>
            <a:ext cx="3657600" cy="3071810"/>
          </a:xfrm>
          <a:prstGeom prst="rect">
            <a:avLst/>
          </a:prstGeom>
        </p:spPr>
      </p:pic>
      <p:pic>
        <p:nvPicPr>
          <p:cNvPr id="5" name="Рисунок 4" descr="_________________________________________pic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786190"/>
            <a:ext cx="3681984" cy="307181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29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2857520" cy="64294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bc5e6d_8cd071e4b500479daaf5b5703ce56e78.png_srz_500_713_85_22_0.50_1.20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0"/>
            <a:ext cx="3285442" cy="6715148"/>
          </a:xfrm>
          <a:prstGeom prst="rect">
            <a:avLst/>
          </a:prstGeom>
        </p:spPr>
      </p:pic>
      <p:pic>
        <p:nvPicPr>
          <p:cNvPr id="7" name="Рисунок 6" descr="full_3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2" y="142852"/>
            <a:ext cx="2857488" cy="650085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>
            <a:normAutofit/>
          </a:bodyPr>
          <a:lstStyle/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ДЯКУЮ</a:t>
            </a:r>
          </a:p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ЗА</a:t>
            </a:r>
          </a:p>
          <a:p>
            <a:pPr algn="ctr"/>
            <a:r>
              <a:rPr lang="ru-RU" sz="8000" b="1" i="1" dirty="0" smtClean="0">
                <a:solidFill>
                  <a:srgbClr val="FFFF00"/>
                </a:solidFill>
              </a:rPr>
              <a:t>УВАГУ</a:t>
            </a:r>
            <a:endParaRPr lang="ru-RU" sz="8000" b="1" i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109</TotalTime>
  <Words>2755</Words>
  <PresentationFormat>Экран (4:3)</PresentationFormat>
  <Paragraphs>100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Бумажная</vt:lpstr>
      <vt:lpstr>ГІГІЄНА ПРАЦІ ОСОБОВОГО СКЛАДУ ЗБРОЙНИХ СИЛ УКРАЇНИ ПРИ ЛІКВІДАЦІЇ НАСЛІДКІВ НАДЗВИЧАЙНИХ СТАНІВ І У ВОЄННИЙ ЧАС</vt:lpstr>
      <vt:lpstr>ОРГАНІЗАЦІЯ І ПРОВЕДЕННЯ САНІТАРНОГО НАГЛЯДУ ЗА УМОВАМИ ПРАЦІ ПРИ ЛІКВІДАЦІЇ НАСЛІДКІВ НАДЗВИЧАЙНИХ СТАНІВ І У ВОЄННИЙ ЧАС</vt:lpstr>
      <vt:lpstr>Слайд 3</vt:lpstr>
      <vt:lpstr>Слайд 4</vt:lpstr>
      <vt:lpstr>Слайд 5</vt:lpstr>
      <vt:lpstr>Слайд 6</vt:lpstr>
      <vt:lpstr>Слайд 7</vt:lpstr>
      <vt:lpstr>ГІГІЄНА ВІЙСЬКОВОЇ ПРАЦІ</vt:lpstr>
      <vt:lpstr>Слайд 9</vt:lpstr>
      <vt:lpstr>Слайд 10</vt:lpstr>
      <vt:lpstr>ХАРАКТЕРИСТИКА ОСНОВНИХ ЧИННИКІВ, ЩО ВИЗНАЧАЮТЬ УМОВИ ПРАЦІ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ГІГІЄНІЧНІ ОСОБЛИВОСТІ ПРАЦІ МЕДИЧНИХ ПРАЦІВНИКІВ ВІЙСЬКОВИХ ЧАСТИН ТА ОСОБОВОГО СКЛАДУ ВІЙСЬКОВО-МЕДИЧНИХ ЗАКЛАДІВ ПРИ ЛІКВІДАЦІЇ НАСЛІДКІВ НАДЗВИЧАЙНИХ СТАНІВ ТА У ВОЄННИЙ ЧАС</vt:lpstr>
      <vt:lpstr>Слайд 23</vt:lpstr>
      <vt:lpstr>ГІГІЄНА ВІЙСЬКОВОЇ ПРАЦІ ТАНКІСТІВ</vt:lpstr>
      <vt:lpstr>Слайд 25</vt:lpstr>
      <vt:lpstr>ГІГІЄНА ВІЙСЬКОВОЇ ПРАЦІ У РАКЕТНИХ ВІЙСЬКАХ І АРТИЛЕРІЇ </vt:lpstr>
      <vt:lpstr>Слайд 27</vt:lpstr>
      <vt:lpstr>Слайд 28</vt:lpstr>
      <vt:lpstr>ГІГІЄНА ВІЙСЬКОВОЇ ПРАЦІ У ПОВІТРЯНИХ СИЛАХ (ПС)</vt:lpstr>
      <vt:lpstr>Слайд 30</vt:lpstr>
      <vt:lpstr>ГІГІЄНА ВІЙСЬКОВОЇ ПРАЦІ У ВІЙСЬКОВО-МОРСЬКИХ СИЛАХ</vt:lpstr>
      <vt:lpstr>Слайд 32</vt:lpstr>
      <vt:lpstr>ГІГІЄНІЧНІ ОСОБЛИВОСТІ ВИКОРИСТАННЯ ІНДИВІДУАЛЬНИХ ЗАСОБІВ ЗАХИСТУ ОСОБОВОГО СКЛАДУ</vt:lpstr>
      <vt:lpstr>Засоби індивідуального захисту органів дихання </vt:lpstr>
      <vt:lpstr>Комплект додаткового патрона (КДП) </vt:lpstr>
      <vt:lpstr>Засоби індивідуального захисту шкіри 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ГІГІЄНА ПРАЦІ ОСОБОВОГО СКЛАДУ ЗБРОЙНИХ СИЛ УКРАЇНИ ПРИ ЛІКВІДАЦІЇ НАСЛІДКІВ НАДЗВИЧАЙНИХ СТАНІВ І У ВОЄННИЙ ЧАС</dc:title>
  <dc:creator>Lenovo</dc:creator>
  <cp:lastModifiedBy>Lenovo</cp:lastModifiedBy>
  <cp:revision>13</cp:revision>
  <dcterms:created xsi:type="dcterms:W3CDTF">2016-03-12T17:18:41Z</dcterms:created>
  <dcterms:modified xsi:type="dcterms:W3CDTF">2016-03-18T14:47:02Z</dcterms:modified>
</cp:coreProperties>
</file>