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23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7" r:id="rId2"/>
    <p:sldId id="258" r:id="rId3"/>
    <p:sldId id="260" r:id="rId4"/>
    <p:sldId id="259" r:id="rId5"/>
    <p:sldId id="282" r:id="rId6"/>
    <p:sldId id="261" r:id="rId7"/>
    <p:sldId id="262" r:id="rId8"/>
    <p:sldId id="283" r:id="rId9"/>
    <p:sldId id="284" r:id="rId10"/>
    <p:sldId id="285" r:id="rId11"/>
    <p:sldId id="263" r:id="rId12"/>
    <p:sldId id="265" r:id="rId13"/>
    <p:sldId id="266" r:id="rId14"/>
    <p:sldId id="267" r:id="rId15"/>
    <p:sldId id="286" r:id="rId16"/>
    <p:sldId id="268" r:id="rId17"/>
    <p:sldId id="269" r:id="rId18"/>
    <p:sldId id="270" r:id="rId19"/>
    <p:sldId id="287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5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897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266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670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221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58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06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19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92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03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14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0680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10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9472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455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93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79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ACA7F-7B43-4AE4-8971-5D05F1F8CDB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66B5911-774C-4597-B93B-98E48EBFF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45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5124" y="1626577"/>
            <a:ext cx="11056122" cy="2479431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Товарознавчий</a:t>
            </a:r>
            <a:r>
              <a:rPr lang="ru-RU" sz="4400" b="1" i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en-US" sz="4400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400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транспортної</a:t>
            </a:r>
            <a:r>
              <a:rPr lang="ru-RU" sz="4400" b="1" i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endParaRPr lang="ru-RU" sz="4400" b="1" i="1" dirty="0" smtClean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70693" y="195685"/>
            <a:ext cx="8418509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9735" indent="540385"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</a:p>
          <a:p>
            <a:pPr marL="419735" indent="540385"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</a:t>
            </a:r>
          </a:p>
          <a:p>
            <a:pPr marL="419735" indent="540385"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фармації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92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Вступ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0714" y="1570182"/>
            <a:ext cx="8714086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Класик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Томас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Хайн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уважає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від­мінність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супермаркетом і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ринком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поля­гає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першому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 продажу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відбуває­ться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значною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відіграє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упаковка. Упаковка стала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невід'ємною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Упаковок так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зосереджує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них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вони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підсвідомість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Люди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перебувають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упаковками: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яскрави­ми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привертають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оригінальними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полегшують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корис­тування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товарами.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Інформативними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матимуть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придбають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той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той товар.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580" y="3692929"/>
            <a:ext cx="4647210" cy="2846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206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2573258" y="129310"/>
            <a:ext cx="265288" cy="73890"/>
          </a:xfrm>
        </p:spPr>
        <p:txBody>
          <a:bodyPr>
            <a:normAutofit fontScale="90000"/>
          </a:bodyPr>
          <a:lstStyle/>
          <a:p>
            <a:endParaRPr lang="uk-UA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2839" y="395510"/>
            <a:ext cx="8915400" cy="37776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Пакування є складовою частиною процесу виробництва, необхідною для того, щоб виріб (товар) був доставлений споживачу в належному вигляді. Пакування товарів здійснюється за допомогою упаковки або тари.</a:t>
            </a:r>
          </a:p>
          <a:p>
            <a:pPr algn="just"/>
            <a:r>
              <a:rPr lang="uk-UA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— це засіб або комплекс засобів, які забезпечують захист товарів від пошкоджень та втрат, а довкілля — від забруднень, і полегшують процес обігу товарів.</a:t>
            </a:r>
          </a:p>
          <a:p>
            <a:pPr algn="just"/>
            <a:r>
              <a:rPr lang="uk-UA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 — це промисловий виріб, призначений для упакування, зберігання, транспортування і реалізації товарів у сфері обігу, який запобігає їх пошкодженням та псуванню під час перевезення, виконання </a:t>
            </a:r>
            <a:r>
              <a:rPr lang="uk-UA" sz="1600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навантажувально</a:t>
            </a:r>
            <a:r>
              <a:rPr lang="uk-UA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-розвантажувальних робіт, складування та зберігання.</a:t>
            </a:r>
          </a:p>
          <a:p>
            <a:pPr marL="0" indent="0" algn="just">
              <a:buNone/>
            </a:pPr>
            <a:r>
              <a:rPr lang="uk-UA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 є елементом або різновидом упаковки. Упакування деяких видів товарів може </a:t>
            </a:r>
            <a:r>
              <a:rPr lang="uk-UA" sz="1600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здійснюватись</a:t>
            </a:r>
            <a:r>
              <a:rPr lang="uk-UA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у тару, так і без неї, за допомогою використання допоміжних пакувальних засобів або пакувальних матеріалів, які виконують функції упаковки.</a:t>
            </a:r>
          </a:p>
          <a:p>
            <a:endParaRPr lang="uk-UA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837" y="3909434"/>
            <a:ext cx="3371273" cy="28585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618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46925" y="177095"/>
            <a:ext cx="424205" cy="45719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6485" y="581891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об’єктивні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висувають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підвищені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руху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Як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практика,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складових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паковання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 — тара,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самостійну</a:t>
            </a: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транспортну</a:t>
            </a: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одиницю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продукція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транспортується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зберігається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переміщення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виробника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80" y="2723717"/>
            <a:ext cx="6482051" cy="4313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73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7507" y="347019"/>
            <a:ext cx="8911687" cy="1280890"/>
          </a:xfrm>
        </p:spPr>
        <p:txBody>
          <a:bodyPr/>
          <a:lstStyle/>
          <a:p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Класифікація транспортної тари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59" y="1144483"/>
            <a:ext cx="8662987" cy="55003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1597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2108"/>
          </a:xfrm>
        </p:spPr>
        <p:txBody>
          <a:bodyPr/>
          <a:lstStyle/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Класифікація транспортної тари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8084" y="1376218"/>
            <a:ext cx="8915400" cy="54817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виду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пакувальних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фізико-хімічних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товарної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прийнята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600" i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функціями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товарного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i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кратністю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i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приналежністю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i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призначенням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i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i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конструктивними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i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міцності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i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стійкістю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впливів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i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матеріалом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i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технологією</a:t>
            </a: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13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За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виконуваними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процесі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товарного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обігу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</a:rPr>
              <a:t>функціями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виконуваними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товарного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функціями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тару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на:</a:t>
            </a:r>
          </a:p>
          <a:p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транспортну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споживчу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тару-</a:t>
            </a:r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Вона є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самостійною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транспортною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одиницею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(коробка, ящик, контейнер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Тара-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виріб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призначений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укладання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тимчасового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продажу з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лоток,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порційна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віддільна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2253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201" y="2316016"/>
            <a:ext cx="5201797" cy="32419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853" y="2316016"/>
            <a:ext cx="4322617" cy="3267291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207571" y="611088"/>
            <a:ext cx="8911687" cy="804474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9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Споживча тара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278" y="2064327"/>
            <a:ext cx="4018540" cy="3505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767" y="2064327"/>
            <a:ext cx="5080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9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Тара-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обладнання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4" y="1905000"/>
            <a:ext cx="2885786" cy="38477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530" y="1904999"/>
            <a:ext cx="5136898" cy="384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4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3867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За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кратністю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використання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97977"/>
            <a:ext cx="8915400" cy="45132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кратності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вирізняють</a:t>
            </a:r>
            <a:r>
              <a:rPr lang="ru-RU" sz="24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4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разову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поворотну</a:t>
            </a:r>
            <a:r>
              <a:rPr lang="ru-RU" sz="24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багатооборотну</a:t>
            </a:r>
            <a:r>
              <a:rPr lang="ru-RU" sz="24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тару. </a:t>
            </a:r>
            <a:endParaRPr lang="ru-RU" sz="2400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призначена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одноразового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разовою; такою є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споживчої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підлягає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утилізації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Поворотною є тара, яку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повторно.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Багатооборотна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призначена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багаторазового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поставках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тому, як правило,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підлягає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обов’язковому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поверненню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постачальникові</a:t>
            </a:r>
            <a:r>
              <a:rPr lang="ru-RU" sz="2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За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призначенням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призначенням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тару, яка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</a:t>
            </a:r>
            <a:r>
              <a:rPr lang="uk-UA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</a:t>
            </a:r>
            <a:endParaRPr lang="ru-RU" sz="1600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967" y="3184916"/>
            <a:ext cx="2930814" cy="30624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413" y="3184916"/>
            <a:ext cx="2716040" cy="302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98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За методами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виготовлення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5910" y="-908539"/>
            <a:ext cx="8915400" cy="2482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методами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тару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бондарну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клеєну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штамповану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зварену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539" y="3167576"/>
            <a:ext cx="2617463" cy="2643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35" y="3255295"/>
            <a:ext cx="3208572" cy="24677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04" y="3255295"/>
            <a:ext cx="3214778" cy="24677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869303" y="5955156"/>
            <a:ext cx="10021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бондарна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82104" y="5820646"/>
            <a:ext cx="5815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347194" y="5826989"/>
            <a:ext cx="12568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штампована</a:t>
            </a:r>
          </a:p>
        </p:txBody>
      </p:sp>
    </p:spTree>
    <p:extLst>
      <p:ext uri="{BB962C8B-B14F-4D97-AF65-F5344CB8AC3E}">
        <p14:creationId xmlns:p14="http://schemas.microsoft.com/office/powerpoint/2010/main" val="206197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 </a:t>
            </a:r>
            <a:r>
              <a:rPr lang="ru-RU" dirty="0" err="1"/>
              <a:t>конструктивними</a:t>
            </a:r>
            <a:r>
              <a:rPr lang="ru-RU" dirty="0"/>
              <a:t> </a:t>
            </a:r>
            <a:r>
              <a:rPr lang="ru-RU" dirty="0" err="1"/>
              <a:t>особливостями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45224"/>
            <a:ext cx="8915400" cy="3815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конструктивними</a:t>
            </a:r>
            <a:r>
              <a:rPr lang="ru-RU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1600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600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нерозбірну</a:t>
            </a:r>
            <a:r>
              <a:rPr lang="ru-RU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розбірну</a:t>
            </a:r>
            <a:r>
              <a:rPr lang="ru-RU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складну</a:t>
            </a:r>
            <a:r>
              <a:rPr lang="ru-RU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розбірно-складну</a:t>
            </a:r>
            <a:r>
              <a:rPr lang="ru-RU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закриту</a:t>
            </a:r>
            <a:r>
              <a:rPr lang="ru-RU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відкриту</a:t>
            </a:r>
            <a:r>
              <a:rPr lang="ru-RU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штабельовану</a:t>
            </a:r>
            <a:r>
              <a:rPr lang="ru-RU" sz="1600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тару. </a:t>
            </a:r>
            <a:endParaRPr lang="ru-RU" sz="1600" i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8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12121" y="782517"/>
            <a:ext cx="8915400" cy="975946"/>
          </a:xfrm>
        </p:spPr>
        <p:txBody>
          <a:bodyPr/>
          <a:lstStyle/>
          <a:p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Нерозбірна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нерозбірних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нерухомо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з’єднаних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Конструкція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розбірної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розібрати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знову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зібрати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з’єднавши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642" y="2512921"/>
            <a:ext cx="4098196" cy="24315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767" y="2512921"/>
            <a:ext cx="3111233" cy="24152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721895" y="5367772"/>
            <a:ext cx="1298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Нерозбірна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319132" y="5367772"/>
            <a:ext cx="1036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озбірна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154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0448" y="738083"/>
            <a:ext cx="8915400" cy="4914572"/>
          </a:xfrm>
        </p:spPr>
        <p:txBody>
          <a:bodyPr>
            <a:normAutofit/>
          </a:bodyPr>
          <a:lstStyle/>
          <a:p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Конструкція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скласти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зічленування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знову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надати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первісної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6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1600" i="1" dirty="0">
                <a:solidFill>
                  <a:schemeClr val="accent4">
                    <a:lumMod val="75000"/>
                  </a:schemeClr>
                </a:solidFill>
              </a:rPr>
            </a:br>
            <a:endParaRPr lang="ru-RU" sz="16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476" y="2311112"/>
            <a:ext cx="4478357" cy="334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1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3503" y="624110"/>
            <a:ext cx="8915400" cy="4853054"/>
          </a:xfrm>
        </p:spPr>
        <p:txBody>
          <a:bodyPr>
            <a:normAutofit/>
          </a:bodyPr>
          <a:lstStyle/>
          <a:p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Розбірно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-складна тара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поєднує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розбірної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16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96" y="2262332"/>
            <a:ext cx="3008168" cy="2857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891" y="2262332"/>
            <a:ext cx="3817072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0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3867"/>
          </a:xfrm>
        </p:spPr>
        <p:txBody>
          <a:bodyPr/>
          <a:lstStyle/>
          <a:p>
            <a:r>
              <a:rPr lang="ru-RU" dirty="0"/>
              <a:t>За </a:t>
            </a:r>
            <a:r>
              <a:rPr lang="ru-RU" dirty="0" err="1"/>
              <a:t>ступенем</a:t>
            </a:r>
            <a:r>
              <a:rPr lang="ru-RU" dirty="0"/>
              <a:t> </a:t>
            </a:r>
            <a:r>
              <a:rPr lang="ru-RU" dirty="0" err="1"/>
              <a:t>міцності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32648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міцності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 </a:t>
            </a:r>
            <a:r>
              <a:rPr lang="ru-RU" sz="28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жорсткою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металеві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дерев’яні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ящики, </a:t>
            </a:r>
            <a:r>
              <a:rPr lang="ru-R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бочки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півжорсткою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картонні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ящики,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туби</a:t>
            </a:r>
            <a:r>
              <a:rPr lang="ru-R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м’якою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мішки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пакети</a:t>
            </a:r>
            <a:r>
              <a:rPr lang="ru-R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крихкою</a:t>
            </a:r>
            <a:r>
              <a:rPr lang="ru-RU" sz="28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скляної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311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730" y="455823"/>
            <a:ext cx="3283816" cy="25924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299" y="129119"/>
            <a:ext cx="3637829" cy="27656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318" y="3703779"/>
            <a:ext cx="3550228" cy="23668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758" y="3703780"/>
            <a:ext cx="2180395" cy="256771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271052" y="3191378"/>
            <a:ext cx="983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803596" y="3186974"/>
            <a:ext cx="1273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півжорстка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00414" y="6132845"/>
            <a:ext cx="724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м’яка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313479" y="6271492"/>
            <a:ext cx="862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крихка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909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стійкості</a:t>
            </a:r>
            <a:r>
              <a:rPr lang="ru-RU" dirty="0"/>
              <a:t> до </a:t>
            </a:r>
            <a:r>
              <a:rPr lang="ru-RU" dirty="0" err="1"/>
              <a:t>зовнішніх</a:t>
            </a:r>
            <a:r>
              <a:rPr lang="ru-RU" dirty="0"/>
              <a:t> </a:t>
            </a:r>
            <a:r>
              <a:rPr lang="ru-RU" dirty="0" err="1"/>
              <a:t>впливів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стійкості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впливів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пило-,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-, жиро-, газо-, паро-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вологонепроникною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поєднує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16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845" y="3465223"/>
            <a:ext cx="4191000" cy="2790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471" y="3465223"/>
            <a:ext cx="3247728" cy="267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8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 </a:t>
            </a:r>
            <a:r>
              <a:rPr lang="ru-RU" dirty="0" err="1"/>
              <a:t>матеріалом</a:t>
            </a:r>
            <a:r>
              <a:rPr lang="ru-RU" dirty="0"/>
              <a:t> </a:t>
            </a:r>
            <a:r>
              <a:rPr lang="ru-RU" dirty="0" err="1"/>
              <a:t>виготовлення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101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матеріалом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16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дерев’яну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картонну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паперову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текстильну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скляну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керамічну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олімерну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600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комбіновану</a:t>
            </a:r>
            <a:r>
              <a:rPr lang="ru-RU" sz="16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тару.</a:t>
            </a:r>
          </a:p>
        </p:txBody>
      </p:sp>
    </p:spTree>
    <p:extLst>
      <p:ext uri="{BB962C8B-B14F-4D97-AF65-F5344CB8AC3E}">
        <p14:creationId xmlns:p14="http://schemas.microsoft.com/office/powerpoint/2010/main" val="298454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98021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Дерев’яна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17524"/>
            <a:ext cx="8915400" cy="1445342"/>
          </a:xfrm>
        </p:spPr>
        <p:txBody>
          <a:bodyPr>
            <a:normAutofit lnSpcReduction="10000"/>
          </a:bodyPr>
          <a:lstStyle/>
          <a:p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Дерев’яна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тара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жорстка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здатна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витримувати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механічний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вплив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, вона добре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захищає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товари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при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транспортуванні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однак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має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високий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коефіцієнт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власної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маси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що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збільшує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вартість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перевезення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товарів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.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Найбільш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поширені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види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дерев’яної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тари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: ящики, лотки, бочки,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піддони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 і </a:t>
            </a:r>
            <a:r>
              <a:rPr lang="ru-RU" i="1" dirty="0" err="1" smtClean="0">
                <a:solidFill>
                  <a:schemeClr val="accent4">
                    <a:lumMod val="75000"/>
                  </a:schemeClr>
                </a:solidFill>
              </a:rPr>
              <a:t>кошики</a:t>
            </a:r>
            <a:r>
              <a:rPr lang="ru-RU" i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ru-RU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75" y="2258607"/>
            <a:ext cx="4286250" cy="428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403" y="3831675"/>
            <a:ext cx="5774543" cy="239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1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567"/>
          </a:xfrm>
        </p:spPr>
        <p:txBody>
          <a:bodyPr/>
          <a:lstStyle/>
          <a:p>
            <a:pPr algn="ctr"/>
            <a:r>
              <a:rPr lang="uk-UA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Картонна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</a:t>
            </a:r>
            <a:endParaRPr lang="ru-RU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818968"/>
            <a:ext cx="8915400" cy="2582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Картонна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 широко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продовольчих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непродовольчих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питому вагу по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відношенню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затарюваної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тару з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пресованого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литого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склеєного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картону, для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деревину та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відходи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целюлозу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макулатуру.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поширеним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видом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картонної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ящики. </a:t>
            </a:r>
            <a:r>
              <a:rPr lang="ru-RU" sz="16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Картонні</a:t>
            </a:r>
            <a:r>
              <a:rPr lang="ru-RU" sz="16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ящики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складними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спрощує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порожньому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45" y="3596054"/>
            <a:ext cx="4876800" cy="26545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894" y="3323492"/>
            <a:ext cx="4913669" cy="292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8922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i="1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Паперова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83678"/>
            <a:ext cx="8915400" cy="2347090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Паперова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сипких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штучних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мішки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Мішки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з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відкритою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закритою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клапаном горловиною. Для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мішечний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папір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багатошаровим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ламінованим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просоченим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спеціальними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одинарні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багатошарові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(до семи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пакетів-вкладишів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Для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подвійних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одинарних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пакетів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папір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полімерним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покриттям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мішковий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папір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спеціальний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папір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пакування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автоматах.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пергаменту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парафінованого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паперу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паперових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пакетів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склеюють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у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пакетів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комбінованих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зварюють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968" y="3343562"/>
            <a:ext cx="3230995" cy="3230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3630768"/>
            <a:ext cx="4398097" cy="2858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887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52998"/>
          </a:xfrm>
        </p:spPr>
        <p:txBody>
          <a:bodyPr>
            <a:normAutofit/>
          </a:bodyPr>
          <a:lstStyle/>
          <a:p>
            <a:r>
              <a:rPr lang="en-US" sz="2800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2800" i="1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Текстильна</a:t>
            </a:r>
            <a:r>
              <a:rPr lang="ru-RU" sz="2800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178170"/>
            <a:ext cx="8915400" cy="1732084"/>
          </a:xfrm>
        </p:spPr>
        <p:txBody>
          <a:bodyPr>
            <a:normAutofit lnSpcReduction="10000"/>
          </a:bodyPr>
          <a:lstStyle/>
          <a:p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Текстильна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тара —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це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пакувальні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тканини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і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тканинні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мішки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.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Пакувальні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тканини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(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бавовняні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лляні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лляно-джуто-кенафні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)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служать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для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пакування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товарів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у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вигляді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рулонів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, кип,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тюків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тощо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.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Тканинні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мішки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шиють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із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лляних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напівлляних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лляно-джуто-кенафних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та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інших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мішечних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тканин.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Випускають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мішки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звичайної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і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підвищеної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міцності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місткістю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 50, 100 кг і </a:t>
            </a:r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</a:rPr>
              <a:t>більше</a:t>
            </a: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ru-RU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217" y="3587262"/>
            <a:ext cx="3558165" cy="2739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433" y="3587262"/>
            <a:ext cx="2717367" cy="2573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2952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2779" y="1406769"/>
            <a:ext cx="8915400" cy="8232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Металева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затарювання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рідких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летючих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вогненебезпечних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Сюди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бочки,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фляги,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каністри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балони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 тому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аерозольні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баки, ящики.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листової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жерсті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алюмінію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345" y="2384729"/>
            <a:ext cx="7428346" cy="4034005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62852"/>
          </a:xfrm>
        </p:spPr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i="1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Металева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8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 </a:t>
            </a:r>
            <a:r>
              <a:rPr lang="ru-RU" dirty="0" err="1"/>
              <a:t>технологією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8956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технологією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тару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паковання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класифікують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першу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взаємозв’язку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матеріалом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конструктивними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Найбільша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переробки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паковання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полімерів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важливий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взаємозв’язок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інакше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кажучи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Кінцевим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критерієм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правильності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технологічного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Технологічна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послідовність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схемою «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метод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виріб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зворотний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правильність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досягнутої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виробу</a:t>
            </a:r>
            <a:r>
              <a:rPr lang="ru-RU" sz="1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796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2885" y="190500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тарних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зрушення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відбуваються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різке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картонної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паперової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Так, у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високорозвиненою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тарною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промисловістю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картону та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70–90%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205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187" y="1868130"/>
            <a:ext cx="6920530" cy="237940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</a:t>
            </a:r>
            <a:r>
              <a:rPr lang="ru-RU" b="1" i="1" dirty="0" err="1">
                <a:solidFill>
                  <a:srgbClr val="92D050"/>
                </a:solidFill>
                <a:latin typeface="Arial Black" panose="020B0A04020102020204" pitchFamily="34" charset="0"/>
              </a:rPr>
              <a:t>Освіта</a:t>
            </a:r>
            <a:r>
              <a:rPr lang="ru-RU" b="1" i="1" dirty="0">
                <a:solidFill>
                  <a:srgbClr val="92D050"/>
                </a:solidFill>
                <a:latin typeface="Arial Black" panose="020B0A04020102020204" pitchFamily="34" charset="0"/>
              </a:rPr>
              <a:t> - </a:t>
            </a:r>
            <a:r>
              <a:rPr lang="ru-RU" b="1" i="1" dirty="0" err="1">
                <a:solidFill>
                  <a:srgbClr val="92D050"/>
                </a:solidFill>
                <a:latin typeface="Arial Black" panose="020B0A04020102020204" pitchFamily="34" charset="0"/>
              </a:rPr>
              <a:t>це</a:t>
            </a:r>
            <a:r>
              <a:rPr lang="ru-RU" b="1" i="1" dirty="0">
                <a:solidFill>
                  <a:srgbClr val="92D050"/>
                </a:solidFill>
                <a:latin typeface="Arial Black" panose="020B0A04020102020204" pitchFamily="34" charset="0"/>
              </a:rPr>
              <a:t> те, </a:t>
            </a:r>
            <a:r>
              <a:rPr lang="ru-RU" b="1" i="1" dirty="0" err="1">
                <a:solidFill>
                  <a:srgbClr val="92D050"/>
                </a:solidFill>
                <a:latin typeface="Arial Black" panose="020B0A04020102020204" pitchFamily="34" charset="0"/>
              </a:rPr>
              <a:t>що</a:t>
            </a:r>
            <a:r>
              <a:rPr lang="ru-RU" b="1" i="1" dirty="0">
                <a:solidFill>
                  <a:srgbClr val="92D050"/>
                </a:solidFill>
                <a:latin typeface="Arial Black" panose="020B0A04020102020204" pitchFamily="34" charset="0"/>
              </a:rPr>
              <a:t> </a:t>
            </a:r>
            <a:r>
              <a:rPr lang="ru-RU" b="1" i="1" dirty="0" err="1">
                <a:solidFill>
                  <a:srgbClr val="92D050"/>
                </a:solidFill>
                <a:latin typeface="Arial Black" panose="020B0A04020102020204" pitchFamily="34" charset="0"/>
              </a:rPr>
              <a:t>більшість</a:t>
            </a:r>
            <a:r>
              <a:rPr lang="ru-RU" b="1" i="1" dirty="0">
                <a:solidFill>
                  <a:srgbClr val="92D050"/>
                </a:solidFill>
                <a:latin typeface="Arial Black" panose="020B0A04020102020204" pitchFamily="34" charset="0"/>
              </a:rPr>
              <a:t> </a:t>
            </a:r>
            <a:r>
              <a:rPr lang="ru-RU" b="1" i="1" dirty="0" err="1">
                <a:solidFill>
                  <a:srgbClr val="92D050"/>
                </a:solidFill>
                <a:latin typeface="Arial Black" panose="020B0A04020102020204" pitchFamily="34" charset="0"/>
              </a:rPr>
              <a:t>отримує</a:t>
            </a:r>
            <a:r>
              <a:rPr lang="ru-RU" b="1" i="1" dirty="0">
                <a:solidFill>
                  <a:srgbClr val="92D050"/>
                </a:solidFill>
                <a:latin typeface="Arial Black" panose="020B0A04020102020204" pitchFamily="34" charset="0"/>
              </a:rPr>
              <a:t>, </a:t>
            </a:r>
            <a:r>
              <a:rPr lang="ru-RU" b="1" i="1" dirty="0" err="1">
                <a:solidFill>
                  <a:srgbClr val="92D050"/>
                </a:solidFill>
                <a:latin typeface="Arial Black" panose="020B0A04020102020204" pitchFamily="34" charset="0"/>
              </a:rPr>
              <a:t>багато</a:t>
            </a:r>
            <a:r>
              <a:rPr lang="ru-RU" b="1" i="1" dirty="0">
                <a:solidFill>
                  <a:srgbClr val="92D050"/>
                </a:solidFill>
                <a:latin typeface="Arial Black" panose="020B0A04020102020204" pitchFamily="34" charset="0"/>
              </a:rPr>
              <a:t> </a:t>
            </a:r>
            <a:r>
              <a:rPr lang="ru-RU" b="1" i="1" dirty="0" err="1">
                <a:solidFill>
                  <a:srgbClr val="92D050"/>
                </a:solidFill>
                <a:latin typeface="Arial Black" panose="020B0A04020102020204" pitchFamily="34" charset="0"/>
              </a:rPr>
              <a:t>передають</a:t>
            </a:r>
            <a:r>
              <a:rPr lang="ru-RU" b="1" i="1" dirty="0">
                <a:solidFill>
                  <a:srgbClr val="92D050"/>
                </a:solidFill>
                <a:latin typeface="Arial Black" panose="020B0A04020102020204" pitchFamily="34" charset="0"/>
              </a:rPr>
              <a:t> і </a:t>
            </a:r>
            <a:r>
              <a:rPr lang="ru-RU" b="1" i="1" dirty="0" err="1">
                <a:solidFill>
                  <a:srgbClr val="92D050"/>
                </a:solidFill>
                <a:latin typeface="Arial Black" panose="020B0A04020102020204" pitchFamily="34" charset="0"/>
              </a:rPr>
              <a:t>лише</a:t>
            </a:r>
            <a:r>
              <a:rPr lang="ru-RU" b="1" i="1" dirty="0">
                <a:solidFill>
                  <a:srgbClr val="92D050"/>
                </a:solidFill>
                <a:latin typeface="Arial Black" panose="020B0A04020102020204" pitchFamily="34" charset="0"/>
              </a:rPr>
              <a:t> </a:t>
            </a:r>
            <a:r>
              <a:rPr lang="ru-RU" b="1" i="1" dirty="0" err="1">
                <a:solidFill>
                  <a:srgbClr val="92D050"/>
                </a:solidFill>
                <a:latin typeface="Arial Black" panose="020B0A04020102020204" pitchFamily="34" charset="0"/>
              </a:rPr>
              <a:t>деякі</a:t>
            </a:r>
            <a:r>
              <a:rPr lang="ru-RU" b="1" i="1" dirty="0">
                <a:solidFill>
                  <a:srgbClr val="92D050"/>
                </a:solidFill>
                <a:latin typeface="Arial Black" panose="020B0A04020102020204" pitchFamily="34" charset="0"/>
              </a:rPr>
              <a:t> </a:t>
            </a:r>
            <a:r>
              <a:rPr lang="ru-RU" b="1" i="1" dirty="0" err="1">
                <a:solidFill>
                  <a:srgbClr val="92D050"/>
                </a:solidFill>
                <a:latin typeface="Arial Black" panose="020B0A04020102020204" pitchFamily="34" charset="0"/>
              </a:rPr>
              <a:t>мають</a:t>
            </a:r>
            <a:r>
              <a:rPr lang="ru-RU" b="1" i="1" dirty="0">
                <a:solidFill>
                  <a:srgbClr val="92D050"/>
                </a:solidFill>
                <a:latin typeface="Arial Black" panose="020B0A04020102020204" pitchFamily="34" charset="0"/>
              </a:rPr>
              <a:t>. </a:t>
            </a:r>
            <a:r>
              <a:rPr lang="ru-RU" b="1" i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/>
            </a:r>
            <a:br>
              <a:rPr lang="ru-RU" b="1" i="1" dirty="0" smtClean="0">
                <a:solidFill>
                  <a:srgbClr val="92D050"/>
                </a:solidFill>
                <a:latin typeface="Arial Black" panose="020B0A04020102020204" pitchFamily="34" charset="0"/>
              </a:rPr>
            </a:br>
            <a:r>
              <a:rPr lang="ru-RU" b="1" i="1" dirty="0">
                <a:solidFill>
                  <a:srgbClr val="92D050"/>
                </a:solidFill>
                <a:latin typeface="Arial Black" panose="020B0A04020102020204" pitchFamily="34" charset="0"/>
              </a:rPr>
              <a:t> </a:t>
            </a:r>
            <a:r>
              <a:rPr lang="ru-RU" b="1" i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                            Карл </a:t>
            </a:r>
            <a:r>
              <a:rPr lang="ru-RU" b="1" i="1" dirty="0" err="1" smtClean="0">
                <a:solidFill>
                  <a:srgbClr val="92D050"/>
                </a:solidFill>
                <a:latin typeface="Arial Black" panose="020B0A04020102020204" pitchFamily="34" charset="0"/>
              </a:rPr>
              <a:t>Краус</a:t>
            </a:r>
            <a:endParaRPr lang="ru-RU" b="1" i="1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80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</TotalTime>
  <Words>1306</Words>
  <Application>Microsoft Office PowerPoint</Application>
  <PresentationFormat>Широкоэкранный</PresentationFormat>
  <Paragraphs>100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Arial</vt:lpstr>
      <vt:lpstr>Arial Black</vt:lpstr>
      <vt:lpstr>Century Gothic</vt:lpstr>
      <vt:lpstr>Times New Roman</vt:lpstr>
      <vt:lpstr>Wingdings</vt:lpstr>
      <vt:lpstr>Wingdings 3</vt:lpstr>
      <vt:lpstr>Легкий дым</vt:lpstr>
      <vt:lpstr>Товарознавчий аналіз транспортної тари</vt:lpstr>
      <vt:lpstr>Вступ</vt:lpstr>
      <vt:lpstr>Презентация PowerPoint</vt:lpstr>
      <vt:lpstr>Презентация PowerPoint</vt:lpstr>
      <vt:lpstr>Класифікація транспортної тари</vt:lpstr>
      <vt:lpstr>Класифікація транспортної тари</vt:lpstr>
      <vt:lpstr>За виконуваними в процесі товарного обігу функціями</vt:lpstr>
      <vt:lpstr>Транспортна тара  </vt:lpstr>
      <vt:lpstr>Споживча тара </vt:lpstr>
      <vt:lpstr>Тара-обладнання</vt:lpstr>
      <vt:lpstr>За кратністю використання;</vt:lpstr>
      <vt:lpstr>За призначенням</vt:lpstr>
      <vt:lpstr>За методами виготовлення</vt:lpstr>
      <vt:lpstr>За конструктивними особливостями</vt:lpstr>
      <vt:lpstr>Презентация PowerPoint</vt:lpstr>
      <vt:lpstr>Презентация PowerPoint</vt:lpstr>
      <vt:lpstr> </vt:lpstr>
      <vt:lpstr>За ступенем міцності</vt:lpstr>
      <vt:lpstr>Презентация PowerPoint</vt:lpstr>
      <vt:lpstr>Залежно від стійкості до зовнішніх впливів </vt:lpstr>
      <vt:lpstr>За матеріалом виготовлення</vt:lpstr>
      <vt:lpstr>                          Дерев’яна тара</vt:lpstr>
      <vt:lpstr>Картонна тара</vt:lpstr>
      <vt:lpstr>                 Паперова тара</vt:lpstr>
      <vt:lpstr>                      Текстильна тара</vt:lpstr>
      <vt:lpstr>                          Металева тара</vt:lpstr>
      <vt:lpstr>За технологією виробництва</vt:lpstr>
      <vt:lpstr>Висновок</vt:lpstr>
      <vt:lpstr>  Освіта - це те, що більшість отримує, багато передають і лише деякі мають.                               Карл Краус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Товарознавчий аналіз транспортної тари</dc:title>
  <dc:creator>User</dc:creator>
  <cp:lastModifiedBy>Степанова Оксана Анатольевна</cp:lastModifiedBy>
  <cp:revision>25</cp:revision>
  <dcterms:created xsi:type="dcterms:W3CDTF">2021-01-07T11:27:53Z</dcterms:created>
  <dcterms:modified xsi:type="dcterms:W3CDTF">2021-01-25T09:22:19Z</dcterms:modified>
</cp:coreProperties>
</file>