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9" r:id="rId4"/>
    <p:sldId id="277" r:id="rId5"/>
    <p:sldId id="278" r:id="rId6"/>
    <p:sldId id="279" r:id="rId7"/>
    <p:sldId id="261" r:id="rId8"/>
    <p:sldId id="262" r:id="rId9"/>
    <p:sldId id="276" r:id="rId10"/>
    <p:sldId id="263" r:id="rId11"/>
    <p:sldId id="264" r:id="rId12"/>
    <p:sldId id="280" r:id="rId13"/>
    <p:sldId id="265" r:id="rId14"/>
    <p:sldId id="266" r:id="rId15"/>
    <p:sldId id="281" r:id="rId16"/>
    <p:sldId id="267" r:id="rId17"/>
    <p:sldId id="268" r:id="rId18"/>
    <p:sldId id="282" r:id="rId19"/>
    <p:sldId id="269" r:id="rId20"/>
    <p:sldId id="275" r:id="rId21"/>
    <p:sldId id="283" r:id="rId22"/>
    <p:sldId id="270" r:id="rId23"/>
    <p:sldId id="271" r:id="rId24"/>
    <p:sldId id="284" r:id="rId25"/>
    <p:sldId id="272" r:id="rId26"/>
    <p:sldId id="273" r:id="rId27"/>
    <p:sldId id="285" r:id="rId28"/>
    <p:sldId id="286" r:id="rId29"/>
    <p:sldId id="288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1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77055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872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02349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82537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6396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26879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1074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09333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40977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36252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59078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75159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02036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15191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43279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200575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22556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4D27407-5CD7-44B5-87F1-9A802EA07B0F}" type="datetimeFigureOut">
              <a:rPr lang="ru-UA" smtClean="0"/>
              <a:t>01/25/2021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E353D6F-5E05-4B32-8989-A71A8B3CB16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6179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A1D19-A80C-4123-A3D8-582A195A1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9861" y="2620108"/>
            <a:ext cx="9196753" cy="677007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МІНІСТЕРСТВО ОХОРОНИ ЗДОРОВ'Я УКРАЇНИ</a:t>
            </a:r>
            <a:r>
              <a:rPr lang="ru-UA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UA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  <a:r>
              <a:rPr lang="ru-UA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UA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АФЕДРА ОРГАНІЗАЦІЇ ТА ЕКОНОМІКИ ФАРМАЦІЇ</a:t>
            </a:r>
            <a:r>
              <a:rPr lang="ru-UA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UA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64FB73-E224-484A-AEC6-52C62A137C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3992" y="2848708"/>
            <a:ext cx="9123153" cy="1161294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Основи</a:t>
            </a:r>
            <a:r>
              <a:rPr lang="ru-RU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алознавства медичних та </a:t>
            </a:r>
            <a:r>
              <a:rPr lang="ru-RU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фармацевтичних</a:t>
            </a: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</a:t>
            </a:r>
            <a:r>
              <a:rPr lang="uk-UA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</a:t>
            </a:r>
            <a:r>
              <a:rPr lang="ru-RU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endParaRPr lang="ru-RU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699807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8DED1-6574-4228-B266-74A5D83DC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F3354-3C73-4710-89A7-8104C010E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У сучасній медицині і фармації для надання медичної допомоги використовуються останні досягнення фундаметальной науки, і в рішенні проблем збереження життя і здоров'я людей постійно ставляться завдання перед різними галузями науки і техніки в створенні сучасних неорганічних, органічних і композиційних матеріалів для розробки нових технологій виробництва більш якісних медичний виробів і л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карських препаратів.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даний час у медицині та фармації використовуються матеріали, що створюються в металургійній, хімічній, нафтовій та газовій промисловості із застосуванням біохімічних, біофізичних і генно-інженерних методів. Це метали і сплави, пластмаси і полімери, рідкі кристали, композиційні та інші матеріали.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17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D593F-A11B-42BD-975C-8362E9C40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АЛОЗНАВСТВО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42F5F-9558-4387-9331-A23539BB4DA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Матеріалознавство-це прикладна наука, яка вивчає склад, будову (структуру) і властивості різних матеріалів, встановлює зв'язок між цими характеристиками, вивчає залежність будови і властивостей матеріалів від методів їх виробництва та обробки, а також закономірності їх змін під дією зовнішніх фізико-хімічних факторів 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2DA66B6-938A-4977-8670-1C3A8EFEC5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13" y="2844225"/>
            <a:ext cx="4824412" cy="2934850"/>
          </a:xfrm>
        </p:spPr>
      </p:pic>
    </p:spTree>
    <p:extLst>
      <p:ext uri="{BB962C8B-B14F-4D97-AF65-F5344CB8AC3E}">
        <p14:creationId xmlns:p14="http://schemas.microsoft.com/office/powerpoint/2010/main" val="133966404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5F42B-B608-4941-83DF-26F2DC932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МЕДИЧНОМУ ТА ФАРМАЦЕВТИЧНОМУ ТОВАРОЗНАВСТВ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РОЗР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ЗНЯЮТЬ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32694-8F9B-44AA-A589-F1F1588FD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Матеріал, як вид медичного товару-відрізняється від вироби тим, що після застосування з лікувально-діагностичними цілями, як правило, не може бути використаний повторно. Крім того, виготовляється з сировини одного виду.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Матеріал, як вихідна сировина, яке використовується для отримання медичних виробів.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12927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E3EA6-82F8-4AE2-A105-E1CDEC360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КАЦ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МАТЕР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DEDFE5-698F-4303-9330-F47ADB977B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призначенням</a:t>
            </a:r>
            <a:endParaRPr lang="ru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45F048-3980-4D5C-89AE-0C4FB5B46F2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-перевязувальн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(вата, марля)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шовн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али ( капрон, шовк)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-пломбувальн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в стоматолог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чн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 практиц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-расходн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али( в лаборатор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ях)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-гипс медичний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946012-C6BF-45EE-898B-77DB8184D9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складом</a:t>
            </a:r>
            <a:endParaRPr lang="ru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F80107-A746-408C-8ABA-118B00960A8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Металев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-сплави з чорних метал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Сплави з кольорових метал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Неметалев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-пол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мери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-скло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-фарфор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-дерево, пап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09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6FA09-37D4-47B0-ADDF-1ECBE3B0B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 ДО МАТЕР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95B5F-290F-4E04-B37B-45D894A5C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Біологічна інертність і нетоксичність по відношенню до тканин і середовищ організму, з якими вони стикаються.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Збереження основних форм і властивостей протягом тривалого терміну експлуатації під час антисептичної обробки.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Корозійна стійкість, яка є сущетсвенним обмеженням у виборі матеріалів, особливо для хірургічсекіх інструментів.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73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B5FF-8799-4B47-B814-F201F1B5D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МЕТАЛОЗНАВСТВО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8EF22-A513-40A0-ACB7-B9560D374FA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Металознавство-спеціальна науково-технічна дисципліна, яка займається вивченням залежностей, що пов'язують хімічний склад і стан обробки металевих матеріалів з їх поведінкою при різних впливах навколишнього середовища.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50F05FB-8899-4350-89A7-A1EC0AF870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019" y="2317221"/>
            <a:ext cx="3702580" cy="3702580"/>
          </a:xfrm>
        </p:spPr>
      </p:pic>
    </p:spTree>
    <p:extLst>
      <p:ext uri="{BB962C8B-B14F-4D97-AF65-F5344CB8AC3E}">
        <p14:creationId xmlns:p14="http://schemas.microsoft.com/office/powerpoint/2010/main" val="50216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47ACC-B0E9-45D6-A3D1-54CB9829B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МЕТАЛИ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D0760-180B-4A63-BB08-D392C63E9C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dirty="0"/>
              <a:t>   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Метали-речовини, що володіють в звичайних умовах характерними металевими властивостями-високими електро- і телпопроводностью, зумовленими наявністю в їх кристалічній решітці великої кількості не пов'язаних з атомними ядрами рухливих електронів, а також блиском, ковкістю, непрозорістю та іншими властивостями.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 descr="Close - up of a microscope&#10;&#10;Description automatically generated with medium confidence">
            <a:extLst>
              <a:ext uri="{FF2B5EF4-FFF2-40B4-BE49-F238E27FC236}">
                <a16:creationId xmlns:a16="http://schemas.microsoft.com/office/drawing/2014/main" id="{C3C92C2E-936F-485C-8BDB-735C1A754C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13" y="2804846"/>
            <a:ext cx="5622356" cy="2639064"/>
          </a:xfrm>
        </p:spPr>
      </p:pic>
    </p:spTree>
    <p:extLst>
      <p:ext uri="{BB962C8B-B14F-4D97-AF65-F5344CB8AC3E}">
        <p14:creationId xmlns:p14="http://schemas.microsoft.com/office/powerpoint/2010/main" val="3589106990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E5665-F69B-42E2-99A4-48A3000A8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ВИРОБИ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96285-756D-44E8-B4EC-6D68153C36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ЩИПЦ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D5D51-3164-43E3-8550-A89E219B81BD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007AE9-0B79-46AB-AEF3-8A605D22C1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ДЗЕРКАЛА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9BBF82-7FA4-4977-923D-32EDCF0C7C0E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A231DD-3D1F-4629-A6E1-6E70B74233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НОЖИЦ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C96786-8845-416C-9227-EDF4D46570FC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ru-UA" dirty="0"/>
          </a:p>
        </p:txBody>
      </p:sp>
      <p:pic>
        <p:nvPicPr>
          <p:cNvPr id="9" name="Picture 8" descr="A pair of scissors&#10;&#10;Description automatically generated">
            <a:extLst>
              <a:ext uri="{FF2B5EF4-FFF2-40B4-BE49-F238E27FC236}">
                <a16:creationId xmlns:a16="http://schemas.microsoft.com/office/drawing/2014/main" id="{F9AD3186-1EED-4DEC-806D-C6FC2564C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38" y="3232305"/>
            <a:ext cx="1570318" cy="2801404"/>
          </a:xfrm>
          <a:prstGeom prst="rect">
            <a:avLst/>
          </a:prstGeom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2C076BFC-0A9D-4023-A9DC-418131C9E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721" y="3546961"/>
            <a:ext cx="3269495" cy="2337371"/>
          </a:xfrm>
          <a:prstGeom prst="rect">
            <a:avLst/>
          </a:prstGeom>
        </p:spPr>
      </p:pic>
      <p:pic>
        <p:nvPicPr>
          <p:cNvPr id="11" name="Picture 10" descr="A pair of scissors&#10;&#10;Description automatically generated with medium confidence">
            <a:extLst>
              <a:ext uri="{FF2B5EF4-FFF2-40B4-BE49-F238E27FC236}">
                <a16:creationId xmlns:a16="http://schemas.microsoft.com/office/drawing/2014/main" id="{35D66EDE-9ECF-4879-A38A-514909509A6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549" y="3352957"/>
            <a:ext cx="2500901" cy="250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1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201F4-C089-4F08-920C-1FDDFC6D0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СПЛАВИ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14BC3-5755-4CA6-9AF0-AD3BB302130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Сплавом називаються будь-які однорідні системи, отримані шляхом сплаву металів, неметалів, оксидів і органічних речовин.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00AB0D8-93CE-43D6-8C9E-6F7F5F02DE3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448" y="2603500"/>
            <a:ext cx="4302941" cy="3416300"/>
          </a:xfrm>
        </p:spPr>
      </p:pic>
    </p:spTree>
    <p:extLst>
      <p:ext uri="{BB962C8B-B14F-4D97-AF65-F5344CB8AC3E}">
        <p14:creationId xmlns:p14="http://schemas.microsoft.com/office/powerpoint/2010/main" val="1902423368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2500F-902E-48DF-85A5-7D962D362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КАЦ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СПЛАВ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44306-F5A8-4B3C-BA65-3797B2733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 числу компонентів - на подвійні (бінарні), потрійні, четверні і багатокомпонентні;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 основному елементу - залізисті, алюмінієві, магнієві, титанові, мідні;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щодо застосування - конструкційні, інструментальні, жароміцні, антифрикційні, пружинні, - по щільності - важкі (на основі вольфраму, ренію, свинцю і т.д.) і легкі (на основі алюмінію);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 технологією виготовлення напівфабрикатів і виробів - ливарні, деформуються, спечние, гранульовані, композиційні.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327323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237E2-B045-46FC-9506-31C194681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261344"/>
            <a:ext cx="8761413" cy="706964"/>
          </a:xfrm>
        </p:spPr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ОТРИМАННЯ СПЛАВ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/>
              <a:t/>
            </a:r>
            <a:br>
              <a:rPr lang="ru-RU" dirty="0"/>
            </a:br>
            <a:endParaRPr lang="ru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672EE-E395-432D-8A2E-14E04F693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метод сплаву - металеві сплави отримують від двох і більше металів, шляхом сплаву металів з неметалами;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метод спікання порошків декількох металів. Сплави, отримані методом спікання, мають більш високою якістю. Елемент, що входить до складу сплаву, називається компонентом. Переважний в сплаві компонент називається основним. Компонент, що вводиться в сплав для додання потрібних властивостей, називається легирующим. Сукупність елементів сплаву називається системою.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52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68AA3-D51C-4797-A573-CD60C825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МЕРИ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29897-FC0E-4753-9D39-961F559F86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Полімери-високомолекулярні сполуки, речовини з високою молекулярною масою (від декількох тисяч до декількох мільйонів), в яких атоми, з'єднані хімічними зв'язками, утворюють лінійні або розгалужені ланцюги, а також просторові тривимірні структури.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 descr="A pair of blue socks&#10;&#10;Description automatically generated with medium confidence">
            <a:extLst>
              <a:ext uri="{FF2B5EF4-FFF2-40B4-BE49-F238E27FC236}">
                <a16:creationId xmlns:a16="http://schemas.microsoft.com/office/drawing/2014/main" id="{B6247405-521B-4AF9-8929-806C007E23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883" y="2404506"/>
            <a:ext cx="4457771" cy="3814287"/>
          </a:xfrm>
        </p:spPr>
      </p:pic>
    </p:spTree>
    <p:extLst>
      <p:ext uri="{BB962C8B-B14F-4D97-AF65-F5344CB8AC3E}">
        <p14:creationId xmlns:p14="http://schemas.microsoft.com/office/powerpoint/2010/main" val="2473571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F15D2-B165-4CC6-B302-E6CD87A38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КАЦ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ПОЛ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5BCA3-3B63-4182-8107-0397970BE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280863"/>
            <a:ext cx="8825659" cy="373893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Полімери ділять на природні (натуральний каучук, азбест, целюлоза) і синтетичні (поліетилен, полістирол, поліаміди).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Низькомолекулярні синтетичні полімери (етилен, стирол та ін.) отримують 3 способами: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полімеризація;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поліконденсація;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хімічні перетворення.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Характерною особливістю полімерів є теплове, світлове, озонове і атмосферний старіння. Процес самовільного зміни призводить до саморазмягченію і навпаки.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986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E2700-0A20-4FF1-B650-670EFF52A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МЕРИ В МЕДИЦИН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E885394-8902-4861-8EA5-7663EEE599E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0" y="2956794"/>
            <a:ext cx="4824413" cy="270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Полимеры в медицине">
            <a:extLst>
              <a:ext uri="{FF2B5EF4-FFF2-40B4-BE49-F238E27FC236}">
                <a16:creationId xmlns:a16="http://schemas.microsoft.com/office/drawing/2014/main" id="{3FD6C2D8-9754-46C8-9A30-437707756B1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713" y="2956794"/>
            <a:ext cx="4824412" cy="270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467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58642-A1C8-4AA9-B5D0-244E9E677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ПЛАСТМАСИ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E8381-9D4D-4F33-A859-CB5A51632B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Пластмаси-це матеріали, отримані на основі синтетичних або природних полімерів (смол), що синтезуються шляхом полімеризації або поліконденсації мономерів в присутності каталізаторів при строго певних температурних режимах і тисках.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 descr="A picture containing indoor, arranged&#10;&#10;Description automatically generated">
            <a:extLst>
              <a:ext uri="{FF2B5EF4-FFF2-40B4-BE49-F238E27FC236}">
                <a16:creationId xmlns:a16="http://schemas.microsoft.com/office/drawing/2014/main" id="{AD1BB104-BBA4-40CE-893C-74839E3CF9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420468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3A898-8E4C-4841-9D13-5BCAB7677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 ДО ПЛАСТМАСОВИХ МАТЕР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ru-UA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26881-BC59-4709-AD09-C616388B6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4254500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фізіологічна нешкідливість;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відсутність токсичності;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відсутність канцерогенності;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відсутність алергогенність;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мінімальне подразнюючу дію на навколишні тканини;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сталість фізико-хімічних і механічних властивостей;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велика міцність і працездатність при незначній втоми;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8) тривала і функціональна придатність реконструюється органу або</a:t>
            </a:r>
            <a:r>
              <a:rPr lang="en-US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тканини.</a:t>
            </a:r>
            <a:endParaRPr lang="ru-UA" sz="4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109584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889E9-3D8B-420C-AA9C-A079B4ECF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ПЛАСТМАСОВ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ВИРОБИ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Применение пластиков в пищевой и медицинской промышленности">
            <a:extLst>
              <a:ext uri="{FF2B5EF4-FFF2-40B4-BE49-F238E27FC236}">
                <a16:creationId xmlns:a16="http://schemas.microsoft.com/office/drawing/2014/main" id="{91B35A7D-EBDC-487D-8F01-3305738D336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95" y="2559164"/>
            <a:ext cx="5351918" cy="378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0C74E4C-87B1-4DCC-BE12-51733EEB380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796" y="2481051"/>
            <a:ext cx="4908824" cy="3867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0593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9AA64-81F3-4056-B2BE-4A6737B69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ГУМА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0F7C4-32BC-413B-A5B2-49414DDB7D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Гума-продукт спеціальної обробки (вулканізації) суміші каучуку і сірки з різними добавками. Відноситься до хімічностійких, матеріалив, стійкий до стирання, з хорошими ізоляціоннимі властивостями.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 descr="A picture containing scissors&#10;&#10;Description automatically generated">
            <a:extLst>
              <a:ext uri="{FF2B5EF4-FFF2-40B4-BE49-F238E27FC236}">
                <a16:creationId xmlns:a16="http://schemas.microsoft.com/office/drawing/2014/main" id="{38FA6111-88E8-4567-9CCA-9A186B3772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381" y="2654300"/>
            <a:ext cx="4791075" cy="3314700"/>
          </a:xfrm>
        </p:spPr>
      </p:pic>
    </p:spTree>
    <p:extLst>
      <p:ext uri="{BB962C8B-B14F-4D97-AF65-F5344CB8AC3E}">
        <p14:creationId xmlns:p14="http://schemas.microsoft.com/office/powerpoint/2010/main" val="3581960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98E99-3225-4EB2-88A6-E596D2014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АЛЬН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ГУМИ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E0993-2DDC-4DCD-9907-7F75D537A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Гума НАІРІД - високоеластична, вібростійке, озоностойкості, менш морозостійка і теплостійка. Марка СКН має високу маслобензіностойкостью.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Гума тіокол - в основному застосовується в герметизирующих виробництвах.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Светоозоностойкая гума - марки: СКФ, СКЕП і бутилкаучук. ці види гуми володіють зносостійкістю. Застосовуються в виготовленні ременів, тракторних стрічок, маслобензіностойкіх ущільнювачів, манжет, діафрагм, гнучких шлангів, рукавів і т.д.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408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E5CEB-994F-4C35-A4F8-A2F9C4AF3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ГУМОВ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ВИРОБИ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90216-4EA9-4679-ABEC-ABD4689B2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Спринц</a:t>
            </a:r>
            <a:r>
              <a:rPr lang="en-US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вка</a:t>
            </a:r>
            <a:endParaRPr lang="ru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8BEDB3F-DF2A-4F0B-B82A-E0DB0EFBBF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034" y="3355114"/>
            <a:ext cx="3305813" cy="3305813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E3D2F4-3C6C-41B0-A9AC-AE5ECB2FD7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Масажна банка</a:t>
            </a:r>
            <a:endParaRPr lang="ru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Content Placeholder 9" descr="Text&#10;&#10;Description automatically generated">
            <a:extLst>
              <a:ext uri="{FF2B5EF4-FFF2-40B4-BE49-F238E27FC236}">
                <a16:creationId xmlns:a16="http://schemas.microsoft.com/office/drawing/2014/main" id="{853F6BB6-4972-46D7-A449-04F05CCA052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989" y="3429000"/>
            <a:ext cx="3305814" cy="3305814"/>
          </a:xfrm>
        </p:spPr>
      </p:pic>
    </p:spTree>
    <p:extLst>
      <p:ext uri="{BB962C8B-B14F-4D97-AF65-F5344CB8AC3E}">
        <p14:creationId xmlns:p14="http://schemas.microsoft.com/office/powerpoint/2010/main" val="3554645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94E4-F063-46CD-B35E-7BD886422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КАУЧУК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12E6F-B7E6-4CD2-97C9-CA63E2B308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Каучук-еластична речовина  природного або синтетичного походження. Натуральний каучук є похідним ізопрену, його отримують шляхом коагуляці (згущення). Отримують в основному з  гевеї бразильської. Синтетичні каучуки отримують шляхом полімеризації дієнових вуглеводнів з можливим додаванням алкенов як сополімерів.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Content Placeholder 9" descr="A picture containing indoor&#10;&#10;Description automatically generated">
            <a:extLst>
              <a:ext uri="{FF2B5EF4-FFF2-40B4-BE49-F238E27FC236}">
                <a16:creationId xmlns:a16="http://schemas.microsoft.com/office/drawing/2014/main" id="{B1D22DAE-506E-4A5D-8A59-485CA7EB653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737" y="2298816"/>
            <a:ext cx="4470997" cy="4470997"/>
          </a:xfrm>
        </p:spPr>
      </p:pic>
    </p:spTree>
    <p:extLst>
      <p:ext uri="{BB962C8B-B14F-4D97-AF65-F5344CB8AC3E}">
        <p14:creationId xmlns:p14="http://schemas.microsoft.com/office/powerpoint/2010/main" val="1265801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BCA31-8FF8-49CB-924C-3983F26C9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ЛАТЕКС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65F5B-4BD0-4474-8149-9D4DFC06D5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Латекс-мікрогетерогенні природні (молочний сік каучукових рослин) або штучні системи, які являють собою водні дисперсії колоїдних каучукових частинок (глобул), стабілізованих поверхнево-активними речовинами – емульгаторами.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5" descr="A picture containing toothbrush&#10;&#10;Description automatically generated">
            <a:extLst>
              <a:ext uri="{FF2B5EF4-FFF2-40B4-BE49-F238E27FC236}">
                <a16:creationId xmlns:a16="http://schemas.microsoft.com/office/drawing/2014/main" id="{708300DC-1FED-4756-86A2-2381759374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917" y="2410757"/>
            <a:ext cx="5197510" cy="4447243"/>
          </a:xfrm>
        </p:spPr>
      </p:pic>
    </p:spTree>
    <p:extLst>
      <p:ext uri="{BB962C8B-B14F-4D97-AF65-F5344CB8AC3E}">
        <p14:creationId xmlns:p14="http://schemas.microsoft.com/office/powerpoint/2010/main" val="2496758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53C92-17C8-4E35-A7B1-B1AD630BC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ЛАТЕКС У АПТЕЦ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F83778-A8DA-42CE-A29A-DE8FCC2D40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A063FF-D0C8-4B2A-A61E-E9CEB2E25B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074" name="Picture 2" descr="Напальчник медицинский латекс №100">
            <a:extLst>
              <a:ext uri="{FF2B5EF4-FFF2-40B4-BE49-F238E27FC236}">
                <a16:creationId xmlns:a16="http://schemas.microsoft.com/office/drawing/2014/main" id="{34963150-3457-478D-8CF3-40F7C9E2A92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499" y="2465798"/>
            <a:ext cx="4036888" cy="403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Латексная круглая пустышка Canpol Babies Nature Звезда, 6-18 мес., розовый (22/607) - Pampik">
            <a:extLst>
              <a:ext uri="{FF2B5EF4-FFF2-40B4-BE49-F238E27FC236}">
                <a16:creationId xmlns:a16="http://schemas.microsoft.com/office/drawing/2014/main" id="{00C944EA-E4B0-4AB7-B276-B067ACA8965C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44" y="3232944"/>
            <a:ext cx="3333750" cy="27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4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B0693-5826-4257-A0F7-EDB34259E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СКЛО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F5481-33DF-40D3-9F63-46589C5F80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Скло-це аморфно-кристалічний матеріал, одержуваний переохолодженням розплаву кислотних, лужних іщелочноземельних оксидів (неорганічне скло).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 descr="A picture containing indoor, cluttered&#10;&#10;Description automatically generated">
            <a:extLst>
              <a:ext uri="{FF2B5EF4-FFF2-40B4-BE49-F238E27FC236}">
                <a16:creationId xmlns:a16="http://schemas.microsoft.com/office/drawing/2014/main" id="{432AC64E-C864-4EAD-A08A-530C72C1451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13" y="3507581"/>
            <a:ext cx="4824412" cy="1608137"/>
          </a:xfrm>
        </p:spPr>
      </p:pic>
    </p:spTree>
    <p:extLst>
      <p:ext uri="{BB962C8B-B14F-4D97-AF65-F5344CB8AC3E}">
        <p14:creationId xmlns:p14="http://schemas.microsoft.com/office/powerpoint/2010/main" val="404490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86D14-E408-45FC-84AD-1A40114AE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ВИДИ СИЛИКАТНОГО СКЛА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220F7-46B3-4DED-98EA-3702E1418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239766"/>
            <a:ext cx="8825659" cy="378003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оксидне скло підрозділяється на: фосфатне, алюмінієве, алюмофосфатного, боратного і т.д. Включення до складу скла оксиду цинку, цирконію, титану та ін. підвищує його хімічну стійкість і термостійкість. Оксиди свинцю підвищують оптичні властивості скла. Залежно від складових компонентів, скло може бути прозорим, непрозорим, кольоровим або безбарвним, пропускає або поглинає ультрафіолетові (УФ) і інфрачервоні (ІЧ) промені, а також іонізуючі випромінювання;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скловолокно - хімічне, неорганічне волокно, застосовується в електротехнічній, авіа- та суднобудівній, електронної, медичної, хімічний і ін. галузях промисловості. За способом виробництва, довжині і зовнішнім виглядом скловолокно поділяють на штапельне та безперервне.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38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17FE6-56CB-4EFD-8CA2-C21B0EF5E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СКЛО У МЕДИЦИН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1482405-C39F-4315-B252-3022212A9CE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975" y="2807364"/>
            <a:ext cx="3461544" cy="34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Шприц пробирки и стекла для впрыскивать вакцину медицины Стоковое Фото -  изображение насчитывающей для, впрыскивать: 43634940">
            <a:extLst>
              <a:ext uri="{FF2B5EF4-FFF2-40B4-BE49-F238E27FC236}">
                <a16:creationId xmlns:a16="http://schemas.microsoft.com/office/drawing/2014/main" id="{8082A063-8FB3-4107-AF13-09EFDA2A9C2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369" y="2603500"/>
            <a:ext cx="3195100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08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53BCE-04B3-45F9-89CB-830C8382D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B083E-8626-4395-A42F-2CC817739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Провізору, інженеру-технологу в області фармації і іншим фахівцям, що працюють в сфері виробництва, зберігання медичних і фармацевтичних товарів, необхідно знати властивості матеріалів, які використовуються для виготовлення.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755078"/>
      </p:ext>
    </p:extLst>
  </p:cSld>
  <p:clrMapOvr>
    <a:masterClrMapping/>
  </p:clrMapOvr>
  <p:transition spd="slow">
    <p:wheel spokes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8EF51-BBB8-4EF6-916C-612CD2ED3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УВАГУ!!!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2677627"/>
          </a:xfrm>
        </p:spPr>
        <p:txBody>
          <a:bodyPr>
            <a:normAutofit fontScale="97500"/>
          </a:bodyPr>
          <a:lstStyle/>
          <a:p>
            <a:r>
              <a:rPr lang="ru-RU" dirty="0" smtClean="0"/>
              <a:t>  </a:t>
            </a:r>
            <a:r>
              <a:rPr lang="ru-RU" sz="33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Освіта</a:t>
            </a:r>
            <a:r>
              <a:rPr lang="ru-RU" sz="33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- </a:t>
            </a:r>
            <a:r>
              <a:rPr lang="ru-RU" sz="33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це</a:t>
            </a:r>
            <a:r>
              <a:rPr lang="ru-RU" sz="33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те, </a:t>
            </a:r>
            <a:r>
              <a:rPr lang="ru-RU" sz="33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що</a:t>
            </a:r>
            <a:r>
              <a:rPr lang="ru-RU" sz="33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33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більшість</a:t>
            </a:r>
            <a:r>
              <a:rPr lang="ru-RU" sz="33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33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отримує</a:t>
            </a:r>
            <a:r>
              <a:rPr lang="ru-RU" sz="33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, </a:t>
            </a:r>
            <a:r>
              <a:rPr lang="ru-RU" sz="33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багато</a:t>
            </a:r>
            <a:r>
              <a:rPr lang="ru-RU" sz="33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33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передають</a:t>
            </a:r>
            <a:r>
              <a:rPr lang="ru-RU" sz="33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і </a:t>
            </a:r>
            <a:r>
              <a:rPr lang="ru-RU" sz="33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лише</a:t>
            </a:r>
            <a:r>
              <a:rPr lang="ru-RU" sz="33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33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деякі</a:t>
            </a:r>
            <a:r>
              <a:rPr lang="ru-RU" sz="33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33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мають</a:t>
            </a:r>
            <a:r>
              <a:rPr lang="ru-RU" sz="33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. </a:t>
            </a:r>
            <a:r>
              <a:rPr lang="ru-RU" sz="33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33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33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33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                           Карл </a:t>
            </a:r>
            <a:r>
              <a:rPr lang="ru-RU" sz="33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Краус</a:t>
            </a:r>
            <a:endParaRPr lang="ru-RU" sz="3300" b="1" i="1" dirty="0">
              <a:solidFill>
                <a:schemeClr val="tx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7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2516</TotalTime>
  <Words>1312</Words>
  <Application>Microsoft Office PowerPoint</Application>
  <PresentationFormat>Широкоэкранный</PresentationFormat>
  <Paragraphs>94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Arial</vt:lpstr>
      <vt:lpstr>Arial Black</vt:lpstr>
      <vt:lpstr>Calibri</vt:lpstr>
      <vt:lpstr>Century Gothic</vt:lpstr>
      <vt:lpstr>Times New Roman</vt:lpstr>
      <vt:lpstr>Wingdings 3</vt:lpstr>
      <vt:lpstr>Ion Boardroom</vt:lpstr>
      <vt:lpstr>МІНІСТЕРСТВО ОХОРОНИ ЗДОРОВ'Я УКРАЇНИ ОДЕСЬКИЙ НАЦІОНАЛЬНИЙ МЕДИЧНИЙ УНІВЕРСИТЕТ  КАФЕДРА ОРГАНІЗАЦІЇ ТА ЕКОНОМІКИ ФАРМАЦІЇ </vt:lpstr>
      <vt:lpstr>ВВЕДЕННЯ</vt:lpstr>
      <vt:lpstr>МАТЕРIАЛОЗНАВСТВО</vt:lpstr>
      <vt:lpstr>У МЕДИЧНОМУ ТА ФАРМАЦЕВТИЧНОМУ ТОВАРОЗНАВСТВI РОЗРIЗНЯЮТЬ</vt:lpstr>
      <vt:lpstr>КЛАСИФIКАЦIЯ МАТЕРIАЛIВ</vt:lpstr>
      <vt:lpstr>ВИМОГИ ДО МАТЕРIАЛIВ</vt:lpstr>
      <vt:lpstr>МЕТАЛОЗНАВСТВО</vt:lpstr>
      <vt:lpstr>МЕТАЛИ</vt:lpstr>
      <vt:lpstr>МЕТАЛЕВI ВИРОБИ</vt:lpstr>
      <vt:lpstr>СПЛАВИ</vt:lpstr>
      <vt:lpstr>КЛАСИФIКАЦIЯ СПЛАВIВ</vt:lpstr>
      <vt:lpstr>МЕТОДИ ОТРИМАННЯ СПЛАВIВ </vt:lpstr>
      <vt:lpstr>ПОЛIМЕРИ</vt:lpstr>
      <vt:lpstr>КЛАСИФIКАЦIЯ ПОЛIМЕРIВ</vt:lpstr>
      <vt:lpstr>ПОЛIМЕРИ В МЕДИЦИНI</vt:lpstr>
      <vt:lpstr>ПЛАСТМАСИ</vt:lpstr>
      <vt:lpstr>ВИМОГИ ДО ПЛАСТМАСОВИХ МАТЕРIАЛIВ</vt:lpstr>
      <vt:lpstr>ПЛАСТМАСОВI ВИРОБИ</vt:lpstr>
      <vt:lpstr>ГУМА</vt:lpstr>
      <vt:lpstr>СПЕЦIАЛЬНI ГУМИ</vt:lpstr>
      <vt:lpstr>ГУМОВI ВИРОБИ</vt:lpstr>
      <vt:lpstr>КАУЧУК</vt:lpstr>
      <vt:lpstr>ЛАТЕКС</vt:lpstr>
      <vt:lpstr>ЛАТЕКС У АПТЕЦI</vt:lpstr>
      <vt:lpstr>СКЛО</vt:lpstr>
      <vt:lpstr>ВИДИ СИЛИКАТНОГО СКЛА</vt:lpstr>
      <vt:lpstr>СКЛО У МЕДИЦИНI</vt:lpstr>
      <vt:lpstr>ВИСНОВОК</vt:lpstr>
      <vt:lpstr>ДЯКУЮ ЗА УВАГУ!!!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МІНІСТЕРСТВО ОХОРОНИ ЗДОРОВ'Я УКРАЇНИ ОДЕСЬКИЙ НАЦІОНАЛЬНИЙ МЕДИЧНИЙ УНІВЕРСИТЕТ КАФЕДРА ОРГАНІЗАЦІЇ ТА ЕКОНОМІКИ ФАРМАЦІЇ </dc:title>
  <dc:creator>Грицюк Аліна Геннадіївна</dc:creator>
  <cp:lastModifiedBy>Степанова Оксана Анатольевна</cp:lastModifiedBy>
  <cp:revision>29</cp:revision>
  <dcterms:created xsi:type="dcterms:W3CDTF">2021-01-05T13:26:10Z</dcterms:created>
  <dcterms:modified xsi:type="dcterms:W3CDTF">2021-01-25T09:34:22Z</dcterms:modified>
</cp:coreProperties>
</file>