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0578-7EF6-4F41-9654-4EB4EE23A6F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3446-74DD-44E4-AA2D-9BF4C0353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9641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0578-7EF6-4F41-9654-4EB4EE23A6F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3446-74DD-44E4-AA2D-9BF4C0353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865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0578-7EF6-4F41-9654-4EB4EE23A6F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3446-74DD-44E4-AA2D-9BF4C0353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7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0578-7EF6-4F41-9654-4EB4EE23A6F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3446-74DD-44E4-AA2D-9BF4C0353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122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0578-7EF6-4F41-9654-4EB4EE23A6F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3446-74DD-44E4-AA2D-9BF4C0353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526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0578-7EF6-4F41-9654-4EB4EE23A6F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3446-74DD-44E4-AA2D-9BF4C0353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356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0578-7EF6-4F41-9654-4EB4EE23A6F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3446-74DD-44E4-AA2D-9BF4C0353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830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0578-7EF6-4F41-9654-4EB4EE23A6F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3446-74DD-44E4-AA2D-9BF4C0353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84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0578-7EF6-4F41-9654-4EB4EE23A6F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3446-74DD-44E4-AA2D-9BF4C0353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252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0578-7EF6-4F41-9654-4EB4EE23A6F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3446-74DD-44E4-AA2D-9BF4C0353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330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0578-7EF6-4F41-9654-4EB4EE23A6F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3446-74DD-44E4-AA2D-9BF4C0353669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902932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0578-7EF6-4F41-9654-4EB4EE23A6F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3446-74DD-44E4-AA2D-9BF4C0353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123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0578-7EF6-4F41-9654-4EB4EE23A6F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3446-74DD-44E4-AA2D-9BF4C0353669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649769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0578-7EF6-4F41-9654-4EB4EE23A6F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3446-74DD-44E4-AA2D-9BF4C0353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7099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0578-7EF6-4F41-9654-4EB4EE23A6F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3446-74DD-44E4-AA2D-9BF4C0353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8907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0578-7EF6-4F41-9654-4EB4EE23A6F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3446-74DD-44E4-AA2D-9BF4C0353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077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00578-7EF6-4F41-9654-4EB4EE23A6F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26D3446-74DD-44E4-AA2D-9BF4C0353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602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729154"/>
          </a:xfrm>
        </p:spPr>
        <p:txBody>
          <a:bodyPr>
            <a:normAutofit/>
          </a:bodyPr>
          <a:lstStyle/>
          <a:p>
            <a:pPr algn="ctr"/>
            <a:r>
              <a:rPr lang="uk-UA" sz="2400" dirty="0" smtClean="0"/>
              <a:t>ОДЕЬКИЙ НАЦІОНАЛЬНИЙ МЕДИЧНИЙ УНІВЕРСИТЕТ</a:t>
            </a:r>
            <a:br>
              <a:rPr lang="uk-UA" sz="2400" dirty="0" smtClean="0"/>
            </a:br>
            <a:r>
              <a:rPr lang="uk-UA" sz="2400" dirty="0" smtClean="0"/>
              <a:t>ФАРМАЦЕВТИЧНИЙ ФАКУЛЬТЕТ</a:t>
            </a:r>
            <a:br>
              <a:rPr lang="uk-UA" sz="2400" dirty="0" smtClean="0"/>
            </a:br>
            <a:r>
              <a:rPr lang="uk-UA" sz="2400" dirty="0" smtClean="0"/>
              <a:t>Кафедра </a:t>
            </a:r>
            <a:r>
              <a:rPr lang="uk-UA" sz="2400" dirty="0"/>
              <a:t>організації та економіки фармації </a:t>
            </a:r>
            <a:br>
              <a:rPr lang="uk-UA" sz="2400" dirty="0"/>
            </a:br>
            <a:endParaRPr lang="ru-RU" sz="2400" dirty="0"/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677334" y="2848708"/>
            <a:ext cx="8596668" cy="1820007"/>
          </a:xfrm>
        </p:spPr>
        <p:txBody>
          <a:bodyPr>
            <a:normAutofit/>
          </a:bodyPr>
          <a:lstStyle/>
          <a:p>
            <a:r>
              <a:rPr lang="uk-UA" sz="3200" dirty="0">
                <a:solidFill>
                  <a:srgbClr val="002060"/>
                </a:solidFill>
                <a:latin typeface="Arial Black" panose="020B0A04020102020204" pitchFamily="34" charset="0"/>
              </a:rPr>
              <a:t>Металеві матеріали, які застосовуються  в медицині та фармації</a:t>
            </a:r>
            <a:endParaRPr lang="ru-RU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1507067" y="4050833"/>
            <a:ext cx="7766936" cy="20360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6229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2515737"/>
          </a:xfrm>
        </p:spPr>
        <p:txBody>
          <a:bodyPr>
            <a:noAutofit/>
          </a:bodyPr>
          <a:lstStyle/>
          <a:p>
            <a:r>
              <a:rPr lang="ru-RU" sz="1600" dirty="0"/>
              <a:t>До </a:t>
            </a:r>
            <a:r>
              <a:rPr lang="ru-RU" sz="1600" dirty="0" err="1"/>
              <a:t>загальнохірургічних</a:t>
            </a:r>
            <a:r>
              <a:rPr lang="ru-RU" sz="1600" dirty="0"/>
              <a:t> </a:t>
            </a:r>
            <a:r>
              <a:rPr lang="ru-RU" sz="1600" dirty="0" err="1"/>
              <a:t>інструментів</a:t>
            </a:r>
            <a:r>
              <a:rPr lang="ru-RU" sz="1600" dirty="0"/>
              <a:t> </a:t>
            </a:r>
            <a:r>
              <a:rPr lang="ru-RU" sz="1600" dirty="0" err="1"/>
              <a:t>відносять</a:t>
            </a:r>
            <a:r>
              <a:rPr lang="ru-RU" sz="1600" dirty="0"/>
              <a:t>: </a:t>
            </a:r>
            <a:r>
              <a:rPr lang="ru-RU" sz="1600" dirty="0" err="1"/>
              <a:t>інструменти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використовуються</a:t>
            </a:r>
            <a:r>
              <a:rPr lang="ru-RU" sz="1600" dirty="0"/>
              <a:t> </a:t>
            </a:r>
            <a:r>
              <a:rPr lang="ru-RU" sz="1600" dirty="0" err="1"/>
              <a:t>переважно</a:t>
            </a:r>
            <a:r>
              <a:rPr lang="ru-RU" sz="1600" dirty="0"/>
              <a:t> при </a:t>
            </a:r>
            <a:r>
              <a:rPr lang="ru-RU" sz="1600" dirty="0" err="1"/>
              <a:t>загальнохірургічних</a:t>
            </a:r>
            <a:r>
              <a:rPr lang="ru-RU" sz="1600" dirty="0"/>
              <a:t> </a:t>
            </a:r>
            <a:r>
              <a:rPr lang="ru-RU" sz="1600" dirty="0" err="1"/>
              <a:t>операціях</a:t>
            </a:r>
            <a:r>
              <a:rPr lang="ru-RU" sz="1600" dirty="0"/>
              <a:t>.</a:t>
            </a:r>
            <a:br>
              <a:rPr lang="ru-RU" sz="1600" dirty="0"/>
            </a:br>
            <a:r>
              <a:rPr lang="ru-RU" sz="1600" dirty="0"/>
              <a:t>До </a:t>
            </a:r>
            <a:r>
              <a:rPr lang="ru-RU" sz="1600" dirty="0" err="1"/>
              <a:t>спеціальних</a:t>
            </a:r>
            <a:r>
              <a:rPr lang="ru-RU" sz="1600" dirty="0"/>
              <a:t> </a:t>
            </a:r>
            <a:r>
              <a:rPr lang="ru-RU" sz="1600" dirty="0" err="1"/>
              <a:t>хірургічних</a:t>
            </a:r>
            <a:r>
              <a:rPr lang="ru-RU" sz="1600" dirty="0"/>
              <a:t> </a:t>
            </a:r>
            <a:r>
              <a:rPr lang="ru-RU" sz="1600" dirty="0" err="1"/>
              <a:t>інструментів</a:t>
            </a:r>
            <a:r>
              <a:rPr lang="ru-RU" sz="1600" dirty="0"/>
              <a:t> </a:t>
            </a:r>
            <a:r>
              <a:rPr lang="ru-RU" sz="1600" dirty="0" err="1"/>
              <a:t>відносять</a:t>
            </a:r>
            <a:r>
              <a:rPr lang="ru-RU" sz="1600" dirty="0"/>
              <a:t>: </a:t>
            </a:r>
            <a:r>
              <a:rPr lang="ru-RU" sz="1600" dirty="0" err="1"/>
              <a:t>інструменти</a:t>
            </a:r>
            <a:r>
              <a:rPr lang="ru-RU" sz="1600" dirty="0"/>
              <a:t>, </a:t>
            </a:r>
            <a:r>
              <a:rPr lang="ru-RU" sz="1600" dirty="0" err="1"/>
              <a:t>якими</a:t>
            </a:r>
            <a:r>
              <a:rPr lang="ru-RU" sz="1600" dirty="0"/>
              <a:t> </a:t>
            </a:r>
            <a:r>
              <a:rPr lang="ru-RU" sz="1600" dirty="0" err="1"/>
              <a:t>користуються</a:t>
            </a:r>
            <a:r>
              <a:rPr lang="ru-RU" sz="1600" dirty="0"/>
              <a:t> </a:t>
            </a:r>
            <a:r>
              <a:rPr lang="ru-RU" sz="1600" dirty="0" err="1"/>
              <a:t>лікарі</a:t>
            </a:r>
            <a:r>
              <a:rPr lang="ru-RU" sz="1600" dirty="0"/>
              <a:t> </a:t>
            </a:r>
            <a:r>
              <a:rPr lang="ru-RU" sz="1600" dirty="0" err="1"/>
              <a:t>вузьких</a:t>
            </a:r>
            <a:r>
              <a:rPr lang="ru-RU" sz="1600" dirty="0"/>
              <a:t> </a:t>
            </a:r>
            <a:r>
              <a:rPr lang="ru-RU" sz="1600" dirty="0" err="1"/>
              <a:t>спеціальностей</a:t>
            </a:r>
            <a:r>
              <a:rPr lang="ru-RU" sz="1600" dirty="0"/>
              <a:t> ( </a:t>
            </a:r>
            <a:r>
              <a:rPr lang="ru-RU" sz="1600" dirty="0" err="1"/>
              <a:t>акушери</a:t>
            </a:r>
            <a:r>
              <a:rPr lang="ru-RU" sz="1600" dirty="0"/>
              <a:t>, </a:t>
            </a:r>
            <a:r>
              <a:rPr lang="ru-RU" sz="1600" dirty="0" err="1"/>
              <a:t>гінекологи</a:t>
            </a:r>
            <a:r>
              <a:rPr lang="ru-RU" sz="1600" dirty="0"/>
              <a:t>, офтальмологи, травматологи та </a:t>
            </a:r>
            <a:r>
              <a:rPr lang="ru-RU" sz="1600" dirty="0" err="1"/>
              <a:t>інші</a:t>
            </a:r>
            <a:r>
              <a:rPr lang="ru-RU" sz="1600" dirty="0"/>
              <a:t>).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За </a:t>
            </a:r>
            <a:r>
              <a:rPr lang="ru-RU" sz="1600" dirty="0" err="1"/>
              <a:t>призначенням</a:t>
            </a:r>
            <a:r>
              <a:rPr lang="ru-RU" sz="1600" dirty="0"/>
              <a:t> </a:t>
            </a:r>
            <a:r>
              <a:rPr lang="ru-RU" sz="1600" dirty="0" err="1"/>
              <a:t>загальнохірургічні</a:t>
            </a:r>
            <a:r>
              <a:rPr lang="ru-RU" sz="1600" dirty="0"/>
              <a:t> </a:t>
            </a:r>
            <a:r>
              <a:rPr lang="ru-RU" sz="1600" dirty="0" err="1"/>
              <a:t>інструменти</a:t>
            </a:r>
            <a:r>
              <a:rPr lang="ru-RU" sz="1600" dirty="0"/>
              <a:t>  </a:t>
            </a:r>
            <a:r>
              <a:rPr lang="ru-RU" sz="1600" dirty="0" err="1"/>
              <a:t>поділяють</a:t>
            </a:r>
            <a:r>
              <a:rPr lang="ru-RU" sz="1600" dirty="0"/>
              <a:t> на:</a:t>
            </a:r>
            <a:br>
              <a:rPr lang="ru-RU" sz="1600" dirty="0"/>
            </a:br>
            <a:r>
              <a:rPr lang="ru-RU" sz="1600" dirty="0" err="1" smtClean="0"/>
              <a:t>ріжучі</a:t>
            </a:r>
            <a:r>
              <a:rPr lang="ru-RU" sz="1600" dirty="0"/>
              <a:t>, </a:t>
            </a:r>
            <a:r>
              <a:rPr lang="ru-RU" sz="1600" dirty="0" err="1"/>
              <a:t>колючі</a:t>
            </a:r>
            <a:r>
              <a:rPr lang="ru-RU" sz="1600" dirty="0"/>
              <a:t>, </a:t>
            </a:r>
            <a:r>
              <a:rPr lang="ru-RU" sz="1600" dirty="0" err="1"/>
              <a:t>затискуючі</a:t>
            </a:r>
            <a:r>
              <a:rPr lang="ru-RU" sz="1600" dirty="0"/>
              <a:t>, </a:t>
            </a:r>
            <a:r>
              <a:rPr lang="ru-RU" sz="1600" dirty="0" err="1"/>
              <a:t>розширюючі</a:t>
            </a:r>
            <a:r>
              <a:rPr lang="ru-RU" sz="1600" dirty="0"/>
              <a:t> і </a:t>
            </a:r>
            <a:r>
              <a:rPr lang="ru-RU" sz="1600" dirty="0" err="1"/>
              <a:t>відстискуючі</a:t>
            </a:r>
            <a:r>
              <a:rPr lang="ru-RU" sz="1600" dirty="0"/>
              <a:t>, </a:t>
            </a:r>
            <a:r>
              <a:rPr lang="ru-RU" sz="1600" dirty="0" err="1"/>
              <a:t>зондуючі</a:t>
            </a:r>
            <a:r>
              <a:rPr lang="ru-RU" sz="1600" dirty="0"/>
              <a:t> і </a:t>
            </a:r>
            <a:r>
              <a:rPr lang="ru-RU" sz="1600" dirty="0" err="1"/>
              <a:t>бужуючі</a:t>
            </a:r>
            <a:r>
              <a:rPr lang="ru-RU" sz="1600" dirty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66" y="2793242"/>
            <a:ext cx="8134065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310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9434" y="1727011"/>
            <a:ext cx="4449169" cy="4476466"/>
          </a:xfrm>
        </p:spPr>
        <p:txBody>
          <a:bodyPr>
            <a:noAutofit/>
          </a:bodyPr>
          <a:lstStyle/>
          <a:p>
            <a:r>
              <a:rPr lang="ru-RU" sz="2000" dirty="0"/>
              <a:t>ЗАГАЛЬНІ ТЕХНІЧНІ УМОВИ ДО ХІРУРГІЧНИХ ІНСТРУМЕНТІВ:</a:t>
            </a:r>
            <a:br>
              <a:rPr lang="ru-RU" sz="2000" dirty="0"/>
            </a:br>
            <a:r>
              <a:rPr lang="ru-RU" sz="1600" dirty="0"/>
              <a:t>-</a:t>
            </a:r>
            <a:r>
              <a:rPr lang="ru-RU" sz="1600" dirty="0" err="1"/>
              <a:t>повинні</a:t>
            </a:r>
            <a:r>
              <a:rPr lang="ru-RU" sz="1600" dirty="0"/>
              <a:t> </a:t>
            </a:r>
            <a:r>
              <a:rPr lang="ru-RU" sz="1600" dirty="0" err="1"/>
              <a:t>мати</a:t>
            </a:r>
            <a:r>
              <a:rPr lang="ru-RU" sz="1600" dirty="0"/>
              <a:t> </a:t>
            </a:r>
            <a:r>
              <a:rPr lang="ru-RU" sz="1600" dirty="0" err="1"/>
              <a:t>рівну</a:t>
            </a:r>
            <a:r>
              <a:rPr lang="ru-RU" sz="1600" dirty="0"/>
              <a:t>, </a:t>
            </a:r>
            <a:r>
              <a:rPr lang="ru-RU" sz="1600" dirty="0" err="1"/>
              <a:t>гладку</a:t>
            </a:r>
            <a:r>
              <a:rPr lang="ru-RU" sz="1600" dirty="0"/>
              <a:t> </a:t>
            </a:r>
            <a:r>
              <a:rPr lang="ru-RU" sz="1600" dirty="0" err="1"/>
              <a:t>поверхню</a:t>
            </a:r>
            <a:r>
              <a:rPr lang="ru-RU" sz="1600" dirty="0"/>
              <a:t>, без </a:t>
            </a:r>
            <a:r>
              <a:rPr lang="ru-RU" sz="1600" dirty="0" err="1"/>
              <a:t>тріщин</a:t>
            </a:r>
            <a:r>
              <a:rPr lang="ru-RU" sz="1600" dirty="0"/>
              <a:t>, зазубрин, </a:t>
            </a:r>
            <a:r>
              <a:rPr lang="ru-RU" sz="1600" dirty="0" err="1"/>
              <a:t>вм'ятин</a:t>
            </a:r>
            <a:r>
              <a:rPr lang="ru-RU" sz="1600" dirty="0"/>
              <a:t>, </a:t>
            </a:r>
            <a:r>
              <a:rPr lang="ru-RU" sz="1600" dirty="0" err="1"/>
              <a:t>розслоювань</a:t>
            </a:r>
            <a:r>
              <a:rPr lang="ru-RU" sz="1600" dirty="0"/>
              <a:t>, </a:t>
            </a:r>
            <a:r>
              <a:rPr lang="ru-RU" sz="1600" dirty="0" err="1"/>
              <a:t>залишків</a:t>
            </a:r>
            <a:r>
              <a:rPr lang="ru-RU" sz="1600" dirty="0"/>
              <a:t> </a:t>
            </a:r>
            <a:r>
              <a:rPr lang="ru-RU" sz="1600" dirty="0" err="1"/>
              <a:t>корозії</a:t>
            </a:r>
            <a:r>
              <a:rPr lang="ru-RU" sz="1600" dirty="0"/>
              <a:t> </a:t>
            </a:r>
            <a:r>
              <a:rPr lang="ru-RU" sz="1600" dirty="0" err="1"/>
              <a:t>тощо</a:t>
            </a:r>
            <a:r>
              <a:rPr lang="ru-RU" sz="1600" dirty="0" smtClean="0"/>
              <a:t>;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-</a:t>
            </a:r>
            <a:r>
              <a:rPr lang="ru-RU" sz="1600" dirty="0" err="1"/>
              <a:t>повинні</a:t>
            </a:r>
            <a:r>
              <a:rPr lang="ru-RU" sz="1600" dirty="0"/>
              <a:t> бути </a:t>
            </a:r>
            <a:r>
              <a:rPr lang="ru-RU" sz="1600" dirty="0" err="1"/>
              <a:t>стійкими</a:t>
            </a:r>
            <a:r>
              <a:rPr lang="ru-RU" sz="1600" dirty="0"/>
              <a:t> до </a:t>
            </a:r>
            <a:r>
              <a:rPr lang="ru-RU" sz="1600" dirty="0" err="1"/>
              <a:t>дезінфекції</a:t>
            </a:r>
            <a:r>
              <a:rPr lang="ru-RU" sz="1600" dirty="0"/>
              <a:t>, </a:t>
            </a:r>
            <a:r>
              <a:rPr lang="ru-RU" sz="1600" dirty="0" err="1"/>
              <a:t>передстерилізаційної</a:t>
            </a:r>
            <a:r>
              <a:rPr lang="ru-RU" sz="1600" dirty="0"/>
              <a:t> </a:t>
            </a:r>
            <a:r>
              <a:rPr lang="ru-RU" sz="1600" dirty="0" err="1"/>
              <a:t>обробки</a:t>
            </a:r>
            <a:r>
              <a:rPr lang="ru-RU" sz="1600" dirty="0"/>
              <a:t> і </a:t>
            </a:r>
            <a:r>
              <a:rPr lang="ru-RU" sz="1600" dirty="0" err="1"/>
              <a:t>стерилізації</a:t>
            </a:r>
            <a:r>
              <a:rPr lang="ru-RU" sz="1600" dirty="0" smtClean="0"/>
              <a:t>;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-</a:t>
            </a:r>
            <a:r>
              <a:rPr lang="ru-RU" sz="1600" dirty="0" err="1"/>
              <a:t>повинні</a:t>
            </a:r>
            <a:r>
              <a:rPr lang="ru-RU" sz="1600" dirty="0"/>
              <a:t> бути </a:t>
            </a:r>
            <a:r>
              <a:rPr lang="ru-RU" sz="1600" dirty="0" err="1"/>
              <a:t>стійкими</a:t>
            </a:r>
            <a:r>
              <a:rPr lang="ru-RU" sz="1600" dirty="0"/>
              <a:t> до </a:t>
            </a:r>
            <a:r>
              <a:rPr lang="ru-RU" sz="1600" dirty="0" err="1"/>
              <a:t>корозії</a:t>
            </a: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300" y="1727011"/>
            <a:ext cx="4876800" cy="3833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096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half" idx="4294967295"/>
          </p:nvPr>
        </p:nvSpPr>
        <p:spPr>
          <a:xfrm>
            <a:off x="0" y="1446663"/>
            <a:ext cx="9053513" cy="5131938"/>
          </a:xfrm>
        </p:spPr>
        <p:txBody>
          <a:bodyPr>
            <a:noAutofit/>
          </a:bodyPr>
          <a:lstStyle/>
          <a:p>
            <a:r>
              <a:rPr lang="ru-RU" sz="2000" dirty="0" smtClean="0"/>
              <a:t>ДОДАТКОВІ ВИМОГИ:</a:t>
            </a:r>
          </a:p>
          <a:p>
            <a:r>
              <a:rPr lang="ru-RU" sz="1600" dirty="0" smtClean="0"/>
              <a:t>-</a:t>
            </a:r>
            <a:r>
              <a:rPr lang="ru-RU" sz="1600" dirty="0" err="1" smtClean="0"/>
              <a:t>ріжучі</a:t>
            </a:r>
            <a:r>
              <a:rPr lang="ru-RU" sz="1600" dirty="0" smtClean="0"/>
              <a:t> кромки </a:t>
            </a:r>
            <a:r>
              <a:rPr lang="ru-RU" sz="1600" dirty="0" err="1" smtClean="0"/>
              <a:t>повинні</a:t>
            </a:r>
            <a:r>
              <a:rPr lang="ru-RU" sz="1600" dirty="0" smtClean="0"/>
              <a:t> бути </a:t>
            </a:r>
            <a:r>
              <a:rPr lang="ru-RU" sz="1600" dirty="0" err="1" smtClean="0"/>
              <a:t>гострими</a:t>
            </a:r>
            <a:r>
              <a:rPr lang="ru-RU" sz="1600" dirty="0" smtClean="0"/>
              <a:t> по </a:t>
            </a:r>
            <a:r>
              <a:rPr lang="ru-RU" sz="1600" dirty="0" err="1" smtClean="0"/>
              <a:t>всій</a:t>
            </a:r>
            <a:r>
              <a:rPr lang="ru-RU" sz="1600" dirty="0" smtClean="0"/>
              <a:t> </a:t>
            </a:r>
            <a:r>
              <a:rPr lang="ru-RU" sz="1600" dirty="0" err="1" smtClean="0"/>
              <a:t>довжині</a:t>
            </a:r>
            <a:r>
              <a:rPr lang="ru-RU" sz="1600" dirty="0" smtClean="0"/>
              <a:t> і не </a:t>
            </a:r>
            <a:r>
              <a:rPr lang="ru-RU" sz="1600" dirty="0" err="1" smtClean="0"/>
              <a:t>мати</a:t>
            </a:r>
            <a:r>
              <a:rPr lang="ru-RU" sz="1600" dirty="0" smtClean="0"/>
              <a:t> </a:t>
            </a:r>
            <a:r>
              <a:rPr lang="ru-RU" sz="1600" dirty="0" err="1" smtClean="0"/>
              <a:t>тріщин</a:t>
            </a:r>
            <a:r>
              <a:rPr lang="ru-RU" sz="1600" dirty="0" smtClean="0"/>
              <a:t>, зазубрин;</a:t>
            </a:r>
          </a:p>
          <a:p>
            <a:r>
              <a:rPr lang="ru-RU" sz="1600" dirty="0" smtClean="0"/>
              <a:t>-</a:t>
            </a:r>
            <a:r>
              <a:rPr lang="ru-RU" sz="1600" dirty="0" err="1" smtClean="0"/>
              <a:t>кінці</a:t>
            </a:r>
            <a:r>
              <a:rPr lang="ru-RU" sz="1600" dirty="0" smtClean="0"/>
              <a:t> </a:t>
            </a:r>
            <a:r>
              <a:rPr lang="ru-RU" sz="1600" dirty="0" err="1" smtClean="0"/>
              <a:t>гострокінцевих</a:t>
            </a:r>
            <a:r>
              <a:rPr lang="ru-RU" sz="1600" dirty="0" smtClean="0"/>
              <a:t> </a:t>
            </a:r>
            <a:r>
              <a:rPr lang="ru-RU" sz="1600" dirty="0" err="1" smtClean="0"/>
              <a:t>інструментів</a:t>
            </a:r>
            <a:r>
              <a:rPr lang="ru-RU" sz="1600" dirty="0" smtClean="0"/>
              <a:t> </a:t>
            </a:r>
            <a:r>
              <a:rPr lang="ru-RU" sz="1600" dirty="0" err="1" smtClean="0"/>
              <a:t>повинні</a:t>
            </a:r>
            <a:r>
              <a:rPr lang="ru-RU" sz="1600" dirty="0" smtClean="0"/>
              <a:t> бути </a:t>
            </a:r>
            <a:r>
              <a:rPr lang="ru-RU" sz="1600" dirty="0" err="1" smtClean="0"/>
              <a:t>гострими</a:t>
            </a:r>
            <a:r>
              <a:rPr lang="ru-RU" sz="1600" dirty="0" smtClean="0"/>
              <a:t>;</a:t>
            </a:r>
          </a:p>
          <a:p>
            <a:r>
              <a:rPr lang="ru-RU" sz="1600" dirty="0" smtClean="0"/>
              <a:t>-</a:t>
            </a:r>
            <a:r>
              <a:rPr lang="ru-RU" sz="1600" dirty="0" err="1" smtClean="0"/>
              <a:t>якщо</a:t>
            </a:r>
            <a:r>
              <a:rPr lang="ru-RU" sz="1600" dirty="0" smtClean="0"/>
              <a:t> </a:t>
            </a:r>
            <a:r>
              <a:rPr lang="ru-RU" sz="1600" dirty="0" err="1" smtClean="0"/>
              <a:t>інструмент</a:t>
            </a:r>
            <a:r>
              <a:rPr lang="ru-RU" sz="1600" dirty="0" smtClean="0"/>
              <a:t> </a:t>
            </a:r>
            <a:r>
              <a:rPr lang="ru-RU" sz="1600" dirty="0" err="1" smtClean="0"/>
              <a:t>складається</a:t>
            </a:r>
            <a:r>
              <a:rPr lang="ru-RU" sz="1600" dirty="0" smtClean="0"/>
              <a:t> з 2-х половинок (</a:t>
            </a:r>
            <a:r>
              <a:rPr lang="ru-RU" sz="1600" dirty="0" err="1" smtClean="0"/>
              <a:t>ножиці</a:t>
            </a:r>
            <a:r>
              <a:rPr lang="ru-RU" sz="1600" dirty="0" smtClean="0"/>
              <a:t>, </a:t>
            </a:r>
            <a:r>
              <a:rPr lang="ru-RU" sz="1600" dirty="0" err="1" smtClean="0"/>
              <a:t>щипці</a:t>
            </a:r>
            <a:r>
              <a:rPr lang="ru-RU" sz="1600" dirty="0" smtClean="0"/>
              <a:t>), то </a:t>
            </a:r>
            <a:r>
              <a:rPr lang="ru-RU" sz="1600" dirty="0" err="1" smtClean="0"/>
              <a:t>леза</a:t>
            </a:r>
            <a:r>
              <a:rPr lang="ru-RU" sz="1600" dirty="0" smtClean="0"/>
              <a:t> </a:t>
            </a:r>
            <a:r>
              <a:rPr lang="ru-RU" sz="1600" dirty="0" err="1" smtClean="0"/>
              <a:t>повинні</a:t>
            </a:r>
            <a:r>
              <a:rPr lang="ru-RU" sz="1600" dirty="0" smtClean="0"/>
              <a:t> </a:t>
            </a:r>
            <a:r>
              <a:rPr lang="ru-RU" sz="1600" dirty="0" err="1" smtClean="0"/>
              <a:t>щільно</a:t>
            </a:r>
            <a:r>
              <a:rPr lang="ru-RU" sz="1600" dirty="0" smtClean="0"/>
              <a:t> </a:t>
            </a:r>
            <a:r>
              <a:rPr lang="ru-RU" sz="1600" dirty="0" err="1" smtClean="0"/>
              <a:t>з'єднуватися</a:t>
            </a:r>
            <a:r>
              <a:rPr lang="ru-RU" sz="1600" dirty="0" smtClean="0"/>
              <a:t> по </a:t>
            </a:r>
            <a:r>
              <a:rPr lang="ru-RU" sz="1600" dirty="0" err="1" smtClean="0"/>
              <a:t>всій</a:t>
            </a:r>
            <a:r>
              <a:rPr lang="ru-RU" sz="1600" dirty="0" smtClean="0"/>
              <a:t> </a:t>
            </a:r>
            <a:r>
              <a:rPr lang="ru-RU" sz="1600" dirty="0" err="1" smtClean="0"/>
              <a:t>довжині</a:t>
            </a:r>
            <a:r>
              <a:rPr lang="ru-RU" sz="1600" dirty="0" smtClean="0"/>
              <a:t>, при </a:t>
            </a:r>
            <a:r>
              <a:rPr lang="ru-RU" sz="1600" dirty="0" err="1" smtClean="0"/>
              <a:t>цьому</a:t>
            </a:r>
            <a:r>
              <a:rPr lang="ru-RU" sz="1600" dirty="0" smtClean="0"/>
              <a:t> замок повинен </a:t>
            </a:r>
            <a:r>
              <a:rPr lang="ru-RU" sz="1600" dirty="0" err="1" smtClean="0"/>
              <a:t>міцно</a:t>
            </a:r>
            <a:r>
              <a:rPr lang="ru-RU" sz="1600" dirty="0" smtClean="0"/>
              <a:t> </a:t>
            </a:r>
            <a:r>
              <a:rPr lang="ru-RU" sz="1600" dirty="0" err="1" smtClean="0"/>
              <a:t>скріпляти</a:t>
            </a:r>
            <a:r>
              <a:rPr lang="ru-RU" sz="1600" dirty="0" smtClean="0"/>
              <a:t> </a:t>
            </a:r>
            <a:r>
              <a:rPr lang="ru-RU" sz="1600" dirty="0" err="1" smtClean="0"/>
              <a:t>обидві</a:t>
            </a:r>
            <a:r>
              <a:rPr lang="ru-RU" sz="1600" dirty="0" smtClean="0"/>
              <a:t> половинки і не </a:t>
            </a:r>
            <a:r>
              <a:rPr lang="ru-RU" sz="1600" dirty="0" err="1" smtClean="0"/>
              <a:t>давати</a:t>
            </a:r>
            <a:r>
              <a:rPr lang="ru-RU" sz="1600" dirty="0" smtClean="0"/>
              <a:t> </a:t>
            </a:r>
            <a:r>
              <a:rPr lang="ru-RU" sz="1600" dirty="0" err="1" smtClean="0"/>
              <a:t>хитань</a:t>
            </a:r>
            <a:r>
              <a:rPr lang="ru-RU" sz="1600" dirty="0" smtClean="0"/>
              <a:t>;</a:t>
            </a:r>
          </a:p>
          <a:p>
            <a:r>
              <a:rPr lang="ru-RU" sz="1600" dirty="0" smtClean="0"/>
              <a:t>-</a:t>
            </a:r>
            <a:r>
              <a:rPr lang="ru-RU" sz="1600" dirty="0" err="1" smtClean="0"/>
              <a:t>змикання</a:t>
            </a:r>
            <a:r>
              <a:rPr lang="ru-RU" sz="1600" dirty="0" smtClean="0"/>
              <a:t> та </a:t>
            </a:r>
            <a:r>
              <a:rPr lang="ru-RU" sz="1600" dirty="0" err="1" smtClean="0"/>
              <a:t>розмикання</a:t>
            </a:r>
            <a:r>
              <a:rPr lang="ru-RU" sz="1600" dirty="0" smtClean="0"/>
              <a:t> </a:t>
            </a:r>
            <a:r>
              <a:rPr lang="ru-RU" sz="1600" dirty="0" err="1" smtClean="0"/>
              <a:t>ножиць</a:t>
            </a:r>
            <a:r>
              <a:rPr lang="ru-RU" sz="1600" dirty="0" smtClean="0"/>
              <a:t> </a:t>
            </a:r>
            <a:r>
              <a:rPr lang="ru-RU" sz="1600" dirty="0" err="1" smtClean="0"/>
              <a:t>має</a:t>
            </a:r>
            <a:r>
              <a:rPr lang="ru-RU" sz="1600" dirty="0" smtClean="0"/>
              <a:t> </a:t>
            </a:r>
            <a:r>
              <a:rPr lang="ru-RU" sz="1600" dirty="0" err="1" smtClean="0"/>
              <a:t>відбуватися</a:t>
            </a:r>
            <a:r>
              <a:rPr lang="ru-RU" sz="1600" dirty="0" smtClean="0"/>
              <a:t> плавно, без </a:t>
            </a:r>
            <a:r>
              <a:rPr lang="ru-RU" sz="1600" dirty="0" err="1" smtClean="0"/>
              <a:t>заїдань</a:t>
            </a:r>
            <a:r>
              <a:rPr lang="ru-RU" sz="1600" dirty="0" smtClean="0"/>
              <a:t>;</a:t>
            </a:r>
          </a:p>
          <a:p>
            <a:r>
              <a:rPr lang="ru-RU" sz="1600" dirty="0" smtClean="0"/>
              <a:t>-</a:t>
            </a:r>
            <a:r>
              <a:rPr lang="ru-RU" sz="1600" dirty="0" err="1" smtClean="0"/>
              <a:t>пружини</a:t>
            </a:r>
            <a:r>
              <a:rPr lang="ru-RU" sz="1600" dirty="0" smtClean="0"/>
              <a:t> </a:t>
            </a:r>
            <a:r>
              <a:rPr lang="ru-RU" sz="1600" dirty="0" err="1" smtClean="0"/>
              <a:t>щипців</a:t>
            </a:r>
            <a:r>
              <a:rPr lang="ru-RU" sz="1600" dirty="0" smtClean="0"/>
              <a:t> не </a:t>
            </a:r>
            <a:r>
              <a:rPr lang="ru-RU" sz="1600" dirty="0" err="1" smtClean="0"/>
              <a:t>повинні</a:t>
            </a:r>
            <a:r>
              <a:rPr lang="ru-RU" sz="1600" dirty="0" smtClean="0"/>
              <a:t> </a:t>
            </a:r>
            <a:r>
              <a:rPr lang="ru-RU" sz="1600" dirty="0" err="1" smtClean="0"/>
              <a:t>мати</a:t>
            </a:r>
            <a:r>
              <a:rPr lang="ru-RU" sz="1600" dirty="0" smtClean="0"/>
              <a:t> </a:t>
            </a:r>
            <a:r>
              <a:rPr lang="ru-RU" sz="1600" dirty="0" err="1" smtClean="0"/>
              <a:t>залишкової</a:t>
            </a:r>
            <a:r>
              <a:rPr lang="ru-RU" sz="1600" dirty="0" smtClean="0"/>
              <a:t> </a:t>
            </a:r>
            <a:r>
              <a:rPr lang="ru-RU" sz="1600" dirty="0" err="1" smtClean="0"/>
              <a:t>деформації</a:t>
            </a:r>
            <a:r>
              <a:rPr lang="ru-RU" sz="1600" dirty="0" smtClean="0"/>
              <a:t>;</a:t>
            </a:r>
          </a:p>
          <a:p>
            <a:r>
              <a:rPr lang="ru-RU" sz="1600" dirty="0" smtClean="0"/>
              <a:t>-</a:t>
            </a:r>
            <a:r>
              <a:rPr lang="ru-RU" sz="1600" dirty="0" err="1" smtClean="0"/>
              <a:t>зубці</a:t>
            </a:r>
            <a:r>
              <a:rPr lang="ru-RU" sz="1600" dirty="0" smtClean="0"/>
              <a:t> пилок </a:t>
            </a:r>
            <a:r>
              <a:rPr lang="ru-RU" sz="1600" dirty="0" err="1" smtClean="0"/>
              <a:t>мають</a:t>
            </a:r>
            <a:r>
              <a:rPr lang="ru-RU" sz="1600" dirty="0" smtClean="0"/>
              <a:t> бути </a:t>
            </a:r>
            <a:r>
              <a:rPr lang="ru-RU" sz="1600" dirty="0" err="1" smtClean="0"/>
              <a:t>гострими</a:t>
            </a:r>
            <a:r>
              <a:rPr lang="ru-RU" sz="1600" dirty="0" smtClean="0"/>
              <a:t>, </a:t>
            </a:r>
            <a:r>
              <a:rPr lang="ru-RU" sz="1600" dirty="0" err="1" smtClean="0"/>
              <a:t>рівномірно</a:t>
            </a:r>
            <a:r>
              <a:rPr lang="ru-RU" sz="1600" dirty="0" smtClean="0"/>
              <a:t> </a:t>
            </a:r>
            <a:r>
              <a:rPr lang="ru-RU" sz="1600" dirty="0" err="1" smtClean="0"/>
              <a:t>розведеними</a:t>
            </a:r>
            <a:r>
              <a:rPr lang="ru-RU" sz="1600" dirty="0" smtClean="0"/>
              <a:t> і </a:t>
            </a:r>
            <a:r>
              <a:rPr lang="ru-RU" sz="1600" dirty="0" err="1" smtClean="0"/>
              <a:t>мати</a:t>
            </a:r>
            <a:r>
              <a:rPr lang="ru-RU" sz="1600" dirty="0" smtClean="0"/>
              <a:t> </a:t>
            </a:r>
            <a:r>
              <a:rPr lang="ru-RU" sz="1600" dirty="0" err="1" smtClean="0"/>
              <a:t>однакову</a:t>
            </a:r>
            <a:r>
              <a:rPr lang="ru-RU" sz="1600" dirty="0" smtClean="0"/>
              <a:t> </a:t>
            </a:r>
            <a:r>
              <a:rPr lang="ru-RU" sz="1600" dirty="0" err="1" smtClean="0"/>
              <a:t>висоту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293421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1634" y="1125207"/>
            <a:ext cx="3854528" cy="4305869"/>
          </a:xfrm>
        </p:spPr>
        <p:txBody>
          <a:bodyPr>
            <a:normAutofit fontScale="90000"/>
          </a:bodyPr>
          <a:lstStyle/>
          <a:p>
            <a:r>
              <a:rPr lang="ru-RU" sz="1800" dirty="0" err="1"/>
              <a:t>Інструменти</a:t>
            </a:r>
            <a:r>
              <a:rPr lang="ru-RU" sz="1800" dirty="0"/>
              <a:t> </a:t>
            </a:r>
            <a:r>
              <a:rPr lang="ru-RU" sz="1800" dirty="0" err="1"/>
              <a:t>маркують</a:t>
            </a:r>
            <a:r>
              <a:rPr lang="ru-RU" sz="1800" dirty="0"/>
              <a:t> </a:t>
            </a:r>
            <a:r>
              <a:rPr lang="ru-RU" sz="1800" dirty="0" err="1"/>
              <a:t>нанесенням</a:t>
            </a:r>
            <a:r>
              <a:rPr lang="ru-RU" sz="1800" dirty="0"/>
              <a:t> на </a:t>
            </a:r>
            <a:r>
              <a:rPr lang="ru-RU" sz="1800" dirty="0" err="1"/>
              <a:t>їх</a:t>
            </a:r>
            <a:r>
              <a:rPr lang="ru-RU" sz="1800" dirty="0"/>
              <a:t> </a:t>
            </a:r>
            <a:r>
              <a:rPr lang="ru-RU" sz="1800" dirty="0" err="1"/>
              <a:t>неробочу</a:t>
            </a:r>
            <a:r>
              <a:rPr lang="ru-RU" sz="1800" dirty="0"/>
              <a:t> </a:t>
            </a:r>
            <a:r>
              <a:rPr lang="ru-RU" sz="1800" dirty="0" err="1"/>
              <a:t>частину</a:t>
            </a:r>
            <a:r>
              <a:rPr lang="ru-RU" sz="1800" dirty="0"/>
              <a:t> таких </a:t>
            </a:r>
            <a:r>
              <a:rPr lang="ru-RU" sz="1800" dirty="0" err="1"/>
              <a:t>даних</a:t>
            </a:r>
            <a:r>
              <a:rPr lang="ru-RU" sz="1800" dirty="0"/>
              <a:t>, як номер </a:t>
            </a:r>
            <a:r>
              <a:rPr lang="ru-RU" sz="1800" dirty="0" err="1"/>
              <a:t>інструменти</a:t>
            </a:r>
            <a:r>
              <a:rPr lang="ru-RU" sz="1800" dirty="0"/>
              <a:t> </a:t>
            </a:r>
            <a:r>
              <a:rPr lang="ru-RU" sz="1800" dirty="0" err="1"/>
              <a:t>або</a:t>
            </a:r>
            <a:r>
              <a:rPr lang="ru-RU" sz="1800" dirty="0"/>
              <a:t> </a:t>
            </a:r>
            <a:r>
              <a:rPr lang="ru-RU" sz="1800" dirty="0" err="1"/>
              <a:t>його</a:t>
            </a:r>
            <a:r>
              <a:rPr lang="ru-RU" sz="1800" dirty="0"/>
              <a:t> </a:t>
            </a:r>
            <a:r>
              <a:rPr lang="ru-RU" sz="1800" dirty="0" err="1"/>
              <a:t>позначення</a:t>
            </a:r>
            <a:r>
              <a:rPr lang="ru-RU" sz="1800" dirty="0"/>
              <a:t>; </a:t>
            </a:r>
            <a:r>
              <a:rPr lang="ru-RU" sz="1800" dirty="0" err="1"/>
              <a:t>товарний</a:t>
            </a:r>
            <a:r>
              <a:rPr lang="ru-RU" sz="1800" dirty="0"/>
              <a:t> знак </a:t>
            </a:r>
            <a:r>
              <a:rPr lang="ru-RU" sz="1800" dirty="0" err="1"/>
              <a:t>підприємства-виробника</a:t>
            </a:r>
            <a:r>
              <a:rPr lang="ru-RU" sz="1800" dirty="0"/>
              <a:t>; </a:t>
            </a:r>
            <a:r>
              <a:rPr lang="ru-RU" sz="1800" dirty="0" err="1"/>
              <a:t>рік</a:t>
            </a:r>
            <a:r>
              <a:rPr lang="ru-RU" sz="1800" dirty="0"/>
              <a:t> </a:t>
            </a:r>
            <a:r>
              <a:rPr lang="ru-RU" sz="1800" dirty="0" err="1"/>
              <a:t>випуску</a:t>
            </a:r>
            <a:r>
              <a:rPr lang="ru-RU" sz="1800" dirty="0"/>
              <a:t> (</a:t>
            </a:r>
            <a:r>
              <a:rPr lang="ru-RU" sz="1800" dirty="0" err="1"/>
              <a:t>дві</a:t>
            </a:r>
            <a:r>
              <a:rPr lang="ru-RU" sz="1800" dirty="0"/>
              <a:t> </a:t>
            </a:r>
            <a:r>
              <a:rPr lang="ru-RU" sz="1800" dirty="0" err="1"/>
              <a:t>останні</a:t>
            </a:r>
            <a:r>
              <a:rPr lang="ru-RU" sz="1800" dirty="0"/>
              <a:t> </a:t>
            </a:r>
            <a:r>
              <a:rPr lang="ru-RU" sz="1800" dirty="0" err="1"/>
              <a:t>цифри</a:t>
            </a:r>
            <a:r>
              <a:rPr lang="ru-RU" sz="1800" dirty="0"/>
              <a:t>); </a:t>
            </a:r>
            <a:r>
              <a:rPr lang="ru-RU" sz="1800" dirty="0" err="1"/>
              <a:t>умовне</a:t>
            </a:r>
            <a:r>
              <a:rPr lang="ru-RU" sz="1800" dirty="0"/>
              <a:t> </a:t>
            </a:r>
            <a:r>
              <a:rPr lang="ru-RU" sz="1800" dirty="0" err="1"/>
              <a:t>позначення</a:t>
            </a:r>
            <a:r>
              <a:rPr lang="ru-RU" sz="1800" dirty="0"/>
              <a:t> «Н» (для </a:t>
            </a:r>
            <a:r>
              <a:rPr lang="ru-RU" sz="1800" dirty="0" err="1"/>
              <a:t>інструментів</a:t>
            </a:r>
            <a:r>
              <a:rPr lang="ru-RU" sz="1800" dirty="0"/>
              <a:t>  з </a:t>
            </a:r>
            <a:r>
              <a:rPr lang="ru-RU" sz="1800" dirty="0" err="1"/>
              <a:t>нержавіючої</a:t>
            </a:r>
            <a:r>
              <a:rPr lang="ru-RU" sz="1800" dirty="0"/>
              <a:t> </a:t>
            </a:r>
            <a:r>
              <a:rPr lang="ru-RU" sz="1800" dirty="0" err="1"/>
              <a:t>сталі</a:t>
            </a:r>
            <a:r>
              <a:rPr lang="ru-RU" sz="1800" dirty="0"/>
              <a:t>) </a:t>
            </a:r>
            <a:r>
              <a:rPr lang="ru-RU" sz="1800" dirty="0" err="1"/>
              <a:t>або</a:t>
            </a:r>
            <a:r>
              <a:rPr lang="ru-RU" sz="1800" dirty="0"/>
              <a:t> «</a:t>
            </a:r>
            <a:r>
              <a:rPr lang="ru-RU" sz="1800" dirty="0" err="1"/>
              <a:t>Ті</a:t>
            </a:r>
            <a:r>
              <a:rPr lang="ru-RU" sz="1800" dirty="0"/>
              <a:t>» (для </a:t>
            </a:r>
            <a:r>
              <a:rPr lang="ru-RU" sz="1800" dirty="0" err="1"/>
              <a:t>інструментів</a:t>
            </a:r>
            <a:r>
              <a:rPr lang="ru-RU" sz="1800" dirty="0"/>
              <a:t> з </a:t>
            </a:r>
            <a:r>
              <a:rPr lang="ru-RU" sz="1800" dirty="0" err="1"/>
              <a:t>титанових</a:t>
            </a:r>
            <a:r>
              <a:rPr lang="ru-RU" sz="1800" dirty="0"/>
              <a:t> </a:t>
            </a:r>
            <a:r>
              <a:rPr lang="ru-RU" sz="1800" dirty="0" err="1"/>
              <a:t>сплавів</a:t>
            </a:r>
            <a:r>
              <a:rPr lang="ru-RU" sz="1800" dirty="0"/>
              <a:t>). Для </a:t>
            </a:r>
            <a:r>
              <a:rPr lang="ru-RU" sz="1800" dirty="0" err="1"/>
              <a:t>З.і</a:t>
            </a:r>
            <a:r>
              <a:rPr lang="ru-RU" sz="1800" dirty="0"/>
              <a:t>., на </a:t>
            </a:r>
            <a:r>
              <a:rPr lang="ru-RU" sz="1800" dirty="0" err="1"/>
              <a:t>які</a:t>
            </a:r>
            <a:r>
              <a:rPr lang="ru-RU" sz="1800" dirty="0"/>
              <a:t> </a:t>
            </a:r>
            <a:r>
              <a:rPr lang="ru-RU" sz="1800" dirty="0" err="1"/>
              <a:t>неможливо</a:t>
            </a:r>
            <a:r>
              <a:rPr lang="ru-RU" sz="1800" dirty="0"/>
              <a:t> нанести </a:t>
            </a:r>
            <a:r>
              <a:rPr lang="ru-RU" sz="1800" dirty="0" err="1"/>
              <a:t>маркування</a:t>
            </a:r>
            <a:r>
              <a:rPr lang="ru-RU" sz="1800" dirty="0"/>
              <a:t> на </a:t>
            </a:r>
            <a:r>
              <a:rPr lang="ru-RU" sz="1800" dirty="0" err="1"/>
              <a:t>поверхні</a:t>
            </a:r>
            <a:r>
              <a:rPr lang="ru-RU" sz="1800" dirty="0"/>
              <a:t> шрифтом </a:t>
            </a:r>
            <a:r>
              <a:rPr lang="ru-RU" sz="1800" dirty="0" err="1"/>
              <a:t>висотою</a:t>
            </a:r>
            <a:r>
              <a:rPr lang="ru-RU" sz="1800" dirty="0"/>
              <a:t> не </a:t>
            </a:r>
            <a:r>
              <a:rPr lang="ru-RU" sz="1800" dirty="0" err="1"/>
              <a:t>менше</a:t>
            </a:r>
            <a:r>
              <a:rPr lang="ru-RU" sz="1800" dirty="0"/>
              <a:t> 2 мм, </a:t>
            </a:r>
            <a:r>
              <a:rPr lang="ru-RU" sz="1800" dirty="0" err="1"/>
              <a:t>або</a:t>
            </a:r>
            <a:r>
              <a:rPr lang="ru-RU" sz="1800" dirty="0"/>
              <a:t> для тих, </a:t>
            </a:r>
            <a:r>
              <a:rPr lang="ru-RU" sz="1800" dirty="0" err="1"/>
              <a:t>яким</a:t>
            </a:r>
            <a:r>
              <a:rPr lang="ru-RU" sz="1800" dirty="0"/>
              <a:t> </a:t>
            </a:r>
            <a:r>
              <a:rPr lang="ru-RU" sz="1800" dirty="0" err="1"/>
              <a:t>належить</a:t>
            </a:r>
            <a:r>
              <a:rPr lang="ru-RU" sz="1800" dirty="0"/>
              <a:t> </a:t>
            </a:r>
            <a:r>
              <a:rPr lang="ru-RU" sz="1800" dirty="0" err="1"/>
              <a:t>довго</a:t>
            </a:r>
            <a:r>
              <a:rPr lang="ru-RU" sz="1800" dirty="0"/>
              <a:t> (</a:t>
            </a:r>
            <a:r>
              <a:rPr lang="ru-RU" sz="1800" dirty="0" err="1"/>
              <a:t>понад</a:t>
            </a:r>
            <a:r>
              <a:rPr lang="ru-RU" sz="1800" dirty="0"/>
              <a:t> 6 </a:t>
            </a:r>
            <a:r>
              <a:rPr lang="ru-RU" sz="1800" dirty="0" err="1"/>
              <a:t>років</a:t>
            </a:r>
            <a:r>
              <a:rPr lang="ru-RU" sz="1800" dirty="0"/>
              <a:t>) </a:t>
            </a:r>
            <a:r>
              <a:rPr lang="ru-RU" sz="1800" dirty="0" err="1"/>
              <a:t>перебувати</a:t>
            </a:r>
            <a:r>
              <a:rPr lang="ru-RU" sz="1800" dirty="0"/>
              <a:t> в </a:t>
            </a:r>
            <a:r>
              <a:rPr lang="ru-RU" sz="1800" dirty="0" err="1"/>
              <a:t>організмі</a:t>
            </a:r>
            <a:r>
              <a:rPr lang="ru-RU" sz="1800" dirty="0"/>
              <a:t> </a:t>
            </a:r>
            <a:r>
              <a:rPr lang="ru-RU" sz="1800" dirty="0" err="1"/>
              <a:t>людини</a:t>
            </a:r>
            <a:r>
              <a:rPr lang="ru-RU" sz="1800" dirty="0"/>
              <a:t>, </a:t>
            </a:r>
            <a:r>
              <a:rPr lang="ru-RU" sz="1800" dirty="0" err="1"/>
              <a:t>допускається</a:t>
            </a:r>
            <a:r>
              <a:rPr lang="ru-RU" sz="1800" dirty="0"/>
              <a:t> </a:t>
            </a:r>
            <a:r>
              <a:rPr lang="ru-RU" sz="1800" dirty="0" err="1"/>
              <a:t>маркування</a:t>
            </a:r>
            <a:r>
              <a:rPr lang="ru-RU" sz="1800" dirty="0"/>
              <a:t> на </a:t>
            </a:r>
            <a:r>
              <a:rPr lang="ru-RU" sz="1800" dirty="0" err="1"/>
              <a:t>упаковці</a:t>
            </a:r>
            <a:r>
              <a:rPr lang="ru-RU" sz="1800" dirty="0"/>
              <a:t> </a:t>
            </a:r>
            <a:r>
              <a:rPr lang="ru-RU" sz="1800" dirty="0" err="1"/>
              <a:t>або</a:t>
            </a:r>
            <a:r>
              <a:rPr lang="ru-RU" sz="1800" dirty="0"/>
              <a:t> </a:t>
            </a:r>
            <a:r>
              <a:rPr lang="ru-RU" sz="1800" dirty="0" err="1"/>
              <a:t>ярлиці</a:t>
            </a:r>
            <a:r>
              <a:rPr lang="ru-RU" sz="1800" dirty="0"/>
              <a:t>. 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161" y="1125206"/>
            <a:ext cx="4688908" cy="4797921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7334" y="514924"/>
            <a:ext cx="3854528" cy="5526437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0374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err="1"/>
              <a:t>Пакують</a:t>
            </a:r>
            <a:r>
              <a:rPr lang="ru-RU" sz="1600" dirty="0"/>
              <a:t> </a:t>
            </a:r>
            <a:r>
              <a:rPr lang="ru-RU" sz="1600" dirty="0" err="1"/>
              <a:t>інструменти</a:t>
            </a:r>
            <a:r>
              <a:rPr lang="ru-RU" sz="1600" dirty="0"/>
              <a:t>  у </a:t>
            </a:r>
            <a:r>
              <a:rPr lang="ru-RU" sz="1600" dirty="0" err="1"/>
              <a:t>споживчу</a:t>
            </a:r>
            <a:r>
              <a:rPr lang="ru-RU" sz="1600" dirty="0"/>
              <a:t> (коробки, </a:t>
            </a:r>
            <a:r>
              <a:rPr lang="ru-RU" sz="1600" dirty="0" err="1"/>
              <a:t>пакети</a:t>
            </a:r>
            <a:r>
              <a:rPr lang="ru-RU" sz="1600" dirty="0"/>
              <a:t>, пачки, </a:t>
            </a:r>
            <a:r>
              <a:rPr lang="ru-RU" sz="1600" dirty="0" err="1"/>
              <a:t>пробірки</a:t>
            </a:r>
            <a:r>
              <a:rPr lang="ru-RU" sz="1600" dirty="0"/>
              <a:t>) і </a:t>
            </a:r>
            <a:r>
              <a:rPr lang="ru-RU" sz="1600" dirty="0" err="1"/>
              <a:t>транспортну</a:t>
            </a:r>
            <a:r>
              <a:rPr lang="ru-RU" sz="1600" dirty="0"/>
              <a:t> (</a:t>
            </a:r>
            <a:r>
              <a:rPr lang="ru-RU" sz="1600" dirty="0" err="1"/>
              <a:t>дощані</a:t>
            </a:r>
            <a:r>
              <a:rPr lang="ru-RU" sz="1600" dirty="0"/>
              <a:t>, </a:t>
            </a:r>
            <a:r>
              <a:rPr lang="ru-RU" sz="1600" dirty="0" err="1"/>
              <a:t>фанерні</a:t>
            </a:r>
            <a:r>
              <a:rPr lang="ru-RU" sz="1600" dirty="0"/>
              <a:t>, </a:t>
            </a:r>
            <a:r>
              <a:rPr lang="ru-RU" sz="1600" dirty="0" err="1"/>
              <a:t>гофровані</a:t>
            </a:r>
            <a:r>
              <a:rPr lang="ru-RU" sz="1600" dirty="0"/>
              <a:t> ящики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контейнери</a:t>
            </a:r>
            <a:r>
              <a:rPr lang="ru-RU" sz="1600" dirty="0"/>
              <a:t> </a:t>
            </a:r>
            <a:r>
              <a:rPr lang="ru-RU" sz="1600" dirty="0" err="1"/>
              <a:t>багаторазового</a:t>
            </a:r>
            <a:r>
              <a:rPr lang="ru-RU" sz="1600" dirty="0"/>
              <a:t> </a:t>
            </a:r>
            <a:r>
              <a:rPr lang="ru-RU" sz="1600" dirty="0" err="1"/>
              <a:t>використання</a:t>
            </a:r>
            <a:r>
              <a:rPr lang="ru-RU" sz="1600" dirty="0"/>
              <a:t>) тару. </a:t>
            </a:r>
            <a:r>
              <a:rPr lang="ru-RU" sz="1600" dirty="0" err="1"/>
              <a:t>Необхідно</a:t>
            </a:r>
            <a:r>
              <a:rPr lang="ru-RU" sz="1600" dirty="0"/>
              <a:t> </a:t>
            </a:r>
            <a:r>
              <a:rPr lang="ru-RU" sz="1600" dirty="0" err="1"/>
              <a:t>запобігати</a:t>
            </a:r>
            <a:r>
              <a:rPr lang="ru-RU" sz="1600" dirty="0"/>
              <a:t> </a:t>
            </a:r>
            <a:r>
              <a:rPr lang="ru-RU" sz="1600" dirty="0" err="1"/>
              <a:t>затупленню</a:t>
            </a:r>
            <a:r>
              <a:rPr lang="ru-RU" sz="1600" dirty="0"/>
              <a:t> та </a:t>
            </a:r>
            <a:r>
              <a:rPr lang="ru-RU" sz="1600" dirty="0" err="1"/>
              <a:t>можливості</a:t>
            </a:r>
            <a:r>
              <a:rPr lang="ru-RU" sz="1600" dirty="0"/>
              <a:t> </a:t>
            </a:r>
            <a:r>
              <a:rPr lang="ru-RU" sz="1600" dirty="0" err="1"/>
              <a:t>довільного</a:t>
            </a:r>
            <a:r>
              <a:rPr lang="ru-RU" sz="1600" dirty="0"/>
              <a:t> </a:t>
            </a:r>
            <a:r>
              <a:rPr lang="ru-RU" sz="1600" dirty="0" err="1"/>
              <a:t>переміщення</a:t>
            </a:r>
            <a:r>
              <a:rPr lang="ru-RU" sz="1600" dirty="0"/>
              <a:t> </a:t>
            </a:r>
            <a:r>
              <a:rPr lang="ru-RU" sz="1600" dirty="0" err="1"/>
              <a:t>З.і</a:t>
            </a:r>
            <a:r>
              <a:rPr lang="ru-RU" sz="1600" dirty="0"/>
              <a:t>. та </a:t>
            </a:r>
            <a:r>
              <a:rPr lang="ru-RU" sz="1600" dirty="0" err="1"/>
              <a:t>пошкодженню</a:t>
            </a:r>
            <a:r>
              <a:rPr lang="ru-RU" sz="1600" dirty="0"/>
              <a:t> упаковки. У </a:t>
            </a:r>
            <a:r>
              <a:rPr lang="ru-RU" sz="1600" dirty="0" err="1"/>
              <a:t>кожен</a:t>
            </a:r>
            <a:r>
              <a:rPr lang="ru-RU" sz="1600" dirty="0"/>
              <a:t> ящик </a:t>
            </a:r>
            <a:r>
              <a:rPr lang="ru-RU" sz="1600" dirty="0" err="1"/>
              <a:t>транспортної</a:t>
            </a:r>
            <a:r>
              <a:rPr lang="ru-RU" sz="1600" dirty="0"/>
              <a:t> </a:t>
            </a:r>
            <a:r>
              <a:rPr lang="ru-RU" sz="1600" dirty="0" err="1"/>
              <a:t>тари</a:t>
            </a:r>
            <a:r>
              <a:rPr lang="ru-RU" sz="1600" dirty="0"/>
              <a:t> </a:t>
            </a:r>
            <a:r>
              <a:rPr lang="ru-RU" sz="1600" dirty="0" err="1"/>
              <a:t>вкладають</a:t>
            </a:r>
            <a:r>
              <a:rPr lang="ru-RU" sz="1600" dirty="0"/>
              <a:t> </a:t>
            </a:r>
            <a:r>
              <a:rPr lang="ru-RU" sz="1600" dirty="0" err="1"/>
              <a:t>пакувальний</a:t>
            </a:r>
            <a:r>
              <a:rPr lang="ru-RU" sz="1600" dirty="0"/>
              <a:t> лист. </a:t>
            </a:r>
            <a:r>
              <a:rPr lang="ru-RU" sz="1600" dirty="0" err="1"/>
              <a:t>Транспортують</a:t>
            </a:r>
            <a:r>
              <a:rPr lang="ru-RU" sz="1600" dirty="0"/>
              <a:t> </a:t>
            </a:r>
            <a:r>
              <a:rPr lang="ru-RU" sz="1600" dirty="0" err="1"/>
              <a:t>З.і</a:t>
            </a:r>
            <a:r>
              <a:rPr lang="ru-RU" sz="1600" dirty="0"/>
              <a:t>. </a:t>
            </a:r>
            <a:r>
              <a:rPr lang="ru-RU" sz="1600" dirty="0" err="1"/>
              <a:t>усіма</a:t>
            </a:r>
            <a:r>
              <a:rPr lang="ru-RU" sz="1600" dirty="0"/>
              <a:t> видами транспорту в </a:t>
            </a:r>
            <a:r>
              <a:rPr lang="ru-RU" sz="1600" dirty="0" err="1"/>
              <a:t>закритих</a:t>
            </a:r>
            <a:r>
              <a:rPr lang="ru-RU" sz="1600" dirty="0"/>
              <a:t> </a:t>
            </a:r>
            <a:r>
              <a:rPr lang="ru-RU" sz="1600" dirty="0" err="1"/>
              <a:t>транспортних</a:t>
            </a:r>
            <a:r>
              <a:rPr lang="ru-RU" sz="1600" dirty="0"/>
              <a:t> </a:t>
            </a:r>
            <a:r>
              <a:rPr lang="ru-RU" sz="1600" dirty="0" err="1"/>
              <a:t>засобах</a:t>
            </a:r>
            <a:r>
              <a:rPr lang="ru-RU" sz="1600" dirty="0"/>
              <a:t>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482" y="2228827"/>
            <a:ext cx="3881437" cy="3881437"/>
          </a:xfrm>
        </p:spPr>
      </p:pic>
    </p:spTree>
    <p:extLst>
      <p:ext uri="{BB962C8B-B14F-4D97-AF65-F5344CB8AC3E}">
        <p14:creationId xmlns:p14="http://schemas.microsoft.com/office/powerpoint/2010/main" val="4270138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88" y="609600"/>
            <a:ext cx="8591614" cy="1320800"/>
          </a:xfrm>
        </p:spPr>
        <p:txBody>
          <a:bodyPr>
            <a:normAutofit fontScale="90000"/>
          </a:bodyPr>
          <a:lstStyle/>
          <a:p>
            <a:r>
              <a:rPr lang="ru-RU" sz="1800" dirty="0" err="1"/>
              <a:t>Серед</a:t>
            </a:r>
            <a:r>
              <a:rPr lang="ru-RU" sz="1800" dirty="0"/>
              <a:t> </a:t>
            </a:r>
            <a:r>
              <a:rPr lang="ru-RU" sz="1800" dirty="0" err="1"/>
              <a:t>великої</a:t>
            </a:r>
            <a:r>
              <a:rPr lang="ru-RU" sz="1800" dirty="0"/>
              <a:t> </a:t>
            </a:r>
            <a:r>
              <a:rPr lang="ru-RU" sz="1800" dirty="0" err="1"/>
              <a:t>кількості</a:t>
            </a:r>
            <a:r>
              <a:rPr lang="ru-RU" sz="1800" dirty="0"/>
              <a:t> </a:t>
            </a:r>
            <a:r>
              <a:rPr lang="ru-RU" sz="1800" dirty="0" err="1"/>
              <a:t>інструментів</a:t>
            </a:r>
            <a:r>
              <a:rPr lang="ru-RU" sz="1800" dirty="0"/>
              <a:t>, </a:t>
            </a:r>
            <a:r>
              <a:rPr lang="ru-RU" sz="1800" dirty="0" err="1"/>
              <a:t>які</a:t>
            </a:r>
            <a:r>
              <a:rPr lang="ru-RU" sz="1800" dirty="0"/>
              <a:t> </a:t>
            </a:r>
            <a:r>
              <a:rPr lang="ru-RU" sz="1800" dirty="0" err="1"/>
              <a:t>застосовуються</a:t>
            </a:r>
            <a:r>
              <a:rPr lang="ru-RU" sz="1800" dirty="0"/>
              <a:t> в </a:t>
            </a:r>
            <a:r>
              <a:rPr lang="ru-RU" sz="1800" dirty="0" err="1"/>
              <a:t>медичній</a:t>
            </a:r>
            <a:r>
              <a:rPr lang="ru-RU" sz="1800" dirty="0"/>
              <a:t> </a:t>
            </a:r>
            <a:r>
              <a:rPr lang="ru-RU" sz="1800" dirty="0" err="1"/>
              <a:t>практиці</a:t>
            </a:r>
            <a:r>
              <a:rPr lang="ru-RU" sz="1800" dirty="0"/>
              <a:t>, </a:t>
            </a:r>
            <a:r>
              <a:rPr lang="ru-RU" sz="1800" dirty="0" err="1"/>
              <a:t>хірургічні</a:t>
            </a:r>
            <a:r>
              <a:rPr lang="ru-RU" sz="1800" dirty="0"/>
              <a:t> </a:t>
            </a:r>
            <a:r>
              <a:rPr lang="ru-RU" sz="1800" dirty="0" err="1"/>
              <a:t>інструменти</a:t>
            </a:r>
            <a:r>
              <a:rPr lang="ru-RU" sz="1800" dirty="0"/>
              <a:t> </a:t>
            </a:r>
            <a:r>
              <a:rPr lang="ru-RU" sz="1800" dirty="0" err="1"/>
              <a:t>займають</a:t>
            </a:r>
            <a:r>
              <a:rPr lang="ru-RU" sz="1800" dirty="0"/>
              <a:t> перше </a:t>
            </a:r>
            <a:r>
              <a:rPr lang="ru-RU" sz="1800" dirty="0" err="1"/>
              <a:t>місце</a:t>
            </a:r>
            <a:r>
              <a:rPr lang="ru-RU" sz="1800" dirty="0"/>
              <a:t> як за </a:t>
            </a:r>
            <a:r>
              <a:rPr lang="ru-RU" sz="1800" dirty="0" err="1"/>
              <a:t>масовістю</a:t>
            </a:r>
            <a:r>
              <a:rPr lang="ru-RU" sz="1800" dirty="0"/>
              <a:t> </a:t>
            </a:r>
            <a:r>
              <a:rPr lang="ru-RU" sz="1800" dirty="0" err="1"/>
              <a:t>виробництва</a:t>
            </a:r>
            <a:r>
              <a:rPr lang="ru-RU" sz="1800" dirty="0"/>
              <a:t>, так і за </a:t>
            </a:r>
            <a:r>
              <a:rPr lang="ru-RU" sz="1800" dirty="0" err="1"/>
              <a:t>кількістю</a:t>
            </a:r>
            <a:r>
              <a:rPr lang="ru-RU" sz="1800" dirty="0"/>
              <a:t> </a:t>
            </a:r>
            <a:r>
              <a:rPr lang="ru-RU" sz="1800" dirty="0" err="1"/>
              <a:t>типів</a:t>
            </a:r>
            <a:r>
              <a:rPr lang="ru-RU" sz="1800" dirty="0" smtClean="0"/>
              <a:t>.</a:t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         </a:t>
            </a:r>
            <a:r>
              <a:rPr lang="ru-RU" sz="1800" dirty="0" err="1"/>
              <a:t>Хірургічні</a:t>
            </a:r>
            <a:r>
              <a:rPr lang="ru-RU" sz="1800" dirty="0"/>
              <a:t> </a:t>
            </a:r>
            <a:r>
              <a:rPr lang="ru-RU" sz="1800" dirty="0" err="1"/>
              <a:t>інструменти</a:t>
            </a:r>
            <a:r>
              <a:rPr lang="ru-RU" sz="1800" dirty="0"/>
              <a:t> </a:t>
            </a:r>
            <a:r>
              <a:rPr lang="ru-RU" sz="1800" dirty="0" err="1"/>
              <a:t>поділяють</a:t>
            </a:r>
            <a:r>
              <a:rPr lang="ru-RU" sz="1800" dirty="0"/>
              <a:t> на: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-         </a:t>
            </a:r>
            <a:r>
              <a:rPr lang="ru-RU" sz="1800" dirty="0" err="1"/>
              <a:t>Загальнохірургічні</a:t>
            </a:r>
            <a:r>
              <a:rPr lang="ru-RU" sz="1800" dirty="0"/>
              <a:t>.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-         </a:t>
            </a:r>
            <a:r>
              <a:rPr lang="ru-RU" sz="1800" dirty="0" err="1"/>
              <a:t>Спеціальні</a:t>
            </a:r>
            <a:r>
              <a:rPr lang="ru-RU" sz="1800" dirty="0"/>
              <a:t>.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         До </a:t>
            </a:r>
            <a:r>
              <a:rPr lang="ru-RU" sz="1800" dirty="0" err="1"/>
              <a:t>загальнохірургічних</a:t>
            </a:r>
            <a:r>
              <a:rPr lang="ru-RU" sz="1800" dirty="0"/>
              <a:t> </a:t>
            </a:r>
            <a:r>
              <a:rPr lang="ru-RU" sz="1800" dirty="0" err="1"/>
              <a:t>інструментів</a:t>
            </a:r>
            <a:r>
              <a:rPr lang="ru-RU" sz="1800" dirty="0"/>
              <a:t> </a:t>
            </a:r>
            <a:r>
              <a:rPr lang="ru-RU" sz="1800" dirty="0" err="1"/>
              <a:t>відносять</a:t>
            </a:r>
            <a:r>
              <a:rPr lang="ru-RU" sz="1800" dirty="0"/>
              <a:t> </a:t>
            </a:r>
            <a:r>
              <a:rPr lang="ru-RU" sz="1800" dirty="0" err="1"/>
              <a:t>ті</a:t>
            </a:r>
            <a:r>
              <a:rPr lang="ru-RU" sz="1800" dirty="0"/>
              <a:t>, </a:t>
            </a:r>
            <a:r>
              <a:rPr lang="ru-RU" sz="1800" dirty="0" err="1"/>
              <a:t>що</a:t>
            </a:r>
            <a:r>
              <a:rPr lang="ru-RU" sz="1800" dirty="0"/>
              <a:t> </a:t>
            </a:r>
            <a:r>
              <a:rPr lang="ru-RU" sz="1800" dirty="0" err="1"/>
              <a:t>використовуються</a:t>
            </a:r>
            <a:r>
              <a:rPr lang="ru-RU" sz="1800" dirty="0"/>
              <a:t>  </a:t>
            </a:r>
            <a:r>
              <a:rPr lang="ru-RU" sz="1800" dirty="0" err="1"/>
              <a:t>переважно</a:t>
            </a:r>
            <a:r>
              <a:rPr lang="ru-RU" sz="1800" dirty="0"/>
              <a:t> при </a:t>
            </a:r>
            <a:r>
              <a:rPr lang="ru-RU" sz="1800" dirty="0" err="1"/>
              <a:t>загальнохірургічних</a:t>
            </a:r>
            <a:r>
              <a:rPr lang="ru-RU" sz="1800" dirty="0"/>
              <a:t> </a:t>
            </a:r>
            <a:r>
              <a:rPr lang="ru-RU" sz="1800" dirty="0" err="1"/>
              <a:t>операціях</a:t>
            </a:r>
            <a:r>
              <a:rPr lang="ru-RU" sz="1800" dirty="0"/>
              <a:t>.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err="1"/>
              <a:t>Тобто</a:t>
            </a:r>
            <a:r>
              <a:rPr lang="ru-RU" sz="1800" dirty="0"/>
              <a:t> </a:t>
            </a:r>
            <a:r>
              <a:rPr lang="ru-RU" sz="1800" dirty="0" err="1"/>
              <a:t>це</a:t>
            </a:r>
            <a:r>
              <a:rPr lang="ru-RU" sz="1800" dirty="0"/>
              <a:t>: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- </a:t>
            </a:r>
            <a:r>
              <a:rPr lang="ru-RU" sz="1800" dirty="0" err="1"/>
              <a:t>пінцети</a:t>
            </a:r>
            <a:r>
              <a:rPr lang="ru-RU" sz="1800" dirty="0"/>
              <a:t>;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- </a:t>
            </a:r>
            <a:r>
              <a:rPr lang="ru-RU" sz="1800" dirty="0" err="1"/>
              <a:t>ножиці</a:t>
            </a:r>
            <a:r>
              <a:rPr lang="ru-RU" sz="1800" dirty="0"/>
              <a:t>;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- </a:t>
            </a:r>
            <a:r>
              <a:rPr lang="ru-RU" sz="1800" dirty="0" err="1"/>
              <a:t>затискачі</a:t>
            </a:r>
            <a:r>
              <a:rPr lang="ru-RU" sz="1800" dirty="0"/>
              <a:t> </a:t>
            </a:r>
            <a:r>
              <a:rPr lang="ru-RU" sz="1800" dirty="0" err="1"/>
              <a:t>кровозупинні</a:t>
            </a:r>
            <a:r>
              <a:rPr lang="ru-RU" sz="1800" dirty="0"/>
              <a:t>;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- та </a:t>
            </a:r>
            <a:r>
              <a:rPr lang="ru-RU" sz="1800" dirty="0" err="1"/>
              <a:t>інші</a:t>
            </a:r>
            <a:r>
              <a:rPr lang="ru-RU" sz="1800" dirty="0"/>
              <a:t>, </a:t>
            </a:r>
            <a:r>
              <a:rPr lang="ru-RU" sz="1800" dirty="0" err="1"/>
              <a:t>які</a:t>
            </a:r>
            <a:r>
              <a:rPr lang="ru-RU" sz="1800" dirty="0"/>
              <a:t> </a:t>
            </a:r>
            <a:r>
              <a:rPr lang="ru-RU" sz="1800" dirty="0" err="1"/>
              <a:t>використовують</a:t>
            </a:r>
            <a:r>
              <a:rPr lang="ru-RU" sz="1800" dirty="0"/>
              <a:t> в </a:t>
            </a:r>
            <a:r>
              <a:rPr lang="uk-UA" sz="1800" dirty="0" smtClean="0"/>
              <a:t>будь-якій</a:t>
            </a:r>
            <a:r>
              <a:rPr lang="ru-RU" sz="1800" dirty="0" smtClean="0"/>
              <a:t> </a:t>
            </a:r>
            <a:r>
              <a:rPr lang="ru-RU" sz="1800" dirty="0" err="1"/>
              <a:t>хірургічній</a:t>
            </a:r>
            <a:r>
              <a:rPr lang="ru-RU" sz="1800" dirty="0"/>
              <a:t>  </a:t>
            </a:r>
            <a:r>
              <a:rPr lang="ru-RU" sz="1800" dirty="0" err="1"/>
              <a:t>спеціальності</a:t>
            </a:r>
            <a:r>
              <a:rPr lang="ru-RU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0111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777922"/>
            <a:ext cx="8596668" cy="1152478"/>
          </a:xfrm>
        </p:spPr>
        <p:txBody>
          <a:bodyPr>
            <a:normAutofit/>
          </a:bodyPr>
          <a:lstStyle/>
          <a:p>
            <a:r>
              <a:rPr lang="uk-UA" sz="1600" dirty="0" smtClean="0"/>
              <a:t/>
            </a:r>
            <a:br>
              <a:rPr lang="uk-UA" sz="1600" dirty="0" smtClean="0"/>
            </a:br>
            <a:r>
              <a:rPr lang="uk-UA" sz="1600" dirty="0" smtClean="0"/>
              <a:t/>
            </a:r>
            <a:br>
              <a:rPr lang="uk-UA" sz="1600" dirty="0" smtClean="0"/>
            </a:br>
            <a:r>
              <a:rPr lang="uk-UA" sz="1600" dirty="0" smtClean="0"/>
              <a:t/>
            </a:r>
            <a:br>
              <a:rPr lang="uk-UA" sz="1600" dirty="0" smtClean="0"/>
            </a:br>
            <a:r>
              <a:rPr lang="uk-UA" sz="1600" dirty="0" smtClean="0"/>
              <a:t>                       </a:t>
            </a:r>
            <a:r>
              <a:rPr lang="uk-UA" sz="2000" dirty="0" smtClean="0"/>
              <a:t>Пінцет                                         Ножиці                    </a:t>
            </a:r>
            <a:endParaRPr lang="ru-RU" sz="2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63" y="2160590"/>
            <a:ext cx="4183062" cy="313587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131" y="2160588"/>
            <a:ext cx="3881437" cy="3881437"/>
          </a:xfrm>
        </p:spPr>
      </p:pic>
    </p:spTree>
    <p:extLst>
      <p:ext uri="{BB962C8B-B14F-4D97-AF65-F5344CB8AC3E}">
        <p14:creationId xmlns:p14="http://schemas.microsoft.com/office/powerpoint/2010/main" val="1938976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89613" y="1751157"/>
            <a:ext cx="3138985" cy="491318"/>
          </a:xfrm>
        </p:spPr>
        <p:txBody>
          <a:bodyPr>
            <a:normAutofit/>
          </a:bodyPr>
          <a:lstStyle/>
          <a:p>
            <a:r>
              <a:rPr lang="uk-UA" sz="2000" dirty="0" smtClean="0"/>
              <a:t>Затискач кровоспинний </a:t>
            </a:r>
            <a:endParaRPr lang="ru-RU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592" y="2242475"/>
            <a:ext cx="5163280" cy="3881437"/>
          </a:xfrm>
        </p:spPr>
      </p:pic>
    </p:spTree>
    <p:extLst>
      <p:ext uri="{BB962C8B-B14F-4D97-AF65-F5344CB8AC3E}">
        <p14:creationId xmlns:p14="http://schemas.microsoft.com/office/powerpoint/2010/main" val="1248945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910686"/>
            <a:ext cx="8596668" cy="2906973"/>
          </a:xfrm>
        </p:spPr>
        <p:txBody>
          <a:bodyPr>
            <a:normAutofit/>
          </a:bodyPr>
          <a:lstStyle/>
          <a:p>
            <a:r>
              <a:rPr lang="ru-RU" sz="2000" dirty="0"/>
              <a:t>ЗАГАЛЬНІ ТЕХНІЧНІ УМОВИ ДО ХІРУРГІЧНИХ ІНСТРУМЕНТІВ:</a:t>
            </a:r>
            <a:br>
              <a:rPr lang="ru-RU" sz="20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          </a:t>
            </a:r>
            <a:r>
              <a:rPr lang="ru-RU" sz="1600" dirty="0"/>
              <a:t>- вони </a:t>
            </a:r>
            <a:r>
              <a:rPr lang="ru-RU" sz="1600" dirty="0" err="1"/>
              <a:t>повинні</a:t>
            </a:r>
            <a:r>
              <a:rPr lang="ru-RU" sz="1600" dirty="0"/>
              <a:t> </a:t>
            </a:r>
            <a:r>
              <a:rPr lang="ru-RU" sz="1600" dirty="0" err="1"/>
              <a:t>мати</a:t>
            </a:r>
            <a:r>
              <a:rPr lang="ru-RU" sz="1600" dirty="0"/>
              <a:t> </a:t>
            </a:r>
            <a:r>
              <a:rPr lang="ru-RU" sz="1600" dirty="0" err="1"/>
              <a:t>рівну</a:t>
            </a:r>
            <a:r>
              <a:rPr lang="ru-RU" sz="1600" dirty="0"/>
              <a:t>, </a:t>
            </a:r>
            <a:r>
              <a:rPr lang="ru-RU" sz="1600" dirty="0" err="1"/>
              <a:t>гладку</a:t>
            </a:r>
            <a:r>
              <a:rPr lang="ru-RU" sz="1600" dirty="0"/>
              <a:t> </a:t>
            </a:r>
            <a:r>
              <a:rPr lang="ru-RU" sz="1600" dirty="0" err="1"/>
              <a:t>поверхню</a:t>
            </a:r>
            <a:r>
              <a:rPr lang="ru-RU" sz="1600" dirty="0"/>
              <a:t>, без </a:t>
            </a:r>
            <a:r>
              <a:rPr lang="ru-RU" sz="1600" dirty="0" err="1"/>
              <a:t>тріщин</a:t>
            </a:r>
            <a:r>
              <a:rPr lang="ru-RU" sz="1600" dirty="0"/>
              <a:t>, зазубрин, </a:t>
            </a:r>
            <a:r>
              <a:rPr lang="ru-RU" sz="1600" dirty="0" err="1"/>
              <a:t>вм'ятин</a:t>
            </a:r>
            <a:r>
              <a:rPr lang="ru-RU" sz="1600" dirty="0"/>
              <a:t>, </a:t>
            </a:r>
            <a:r>
              <a:rPr lang="ru-RU" sz="1600" dirty="0" err="1"/>
              <a:t>розслоювань</a:t>
            </a:r>
            <a:r>
              <a:rPr lang="ru-RU" sz="1600" dirty="0"/>
              <a:t>, </a:t>
            </a:r>
            <a:r>
              <a:rPr lang="ru-RU" sz="1600" dirty="0" err="1"/>
              <a:t>залишків</a:t>
            </a:r>
            <a:r>
              <a:rPr lang="ru-RU" sz="1600" dirty="0"/>
              <a:t> </a:t>
            </a:r>
            <a:r>
              <a:rPr lang="ru-RU" sz="1600" dirty="0" err="1"/>
              <a:t>корозії</a:t>
            </a:r>
            <a:r>
              <a:rPr lang="ru-RU" sz="1600" dirty="0"/>
              <a:t> </a:t>
            </a:r>
            <a:r>
              <a:rPr lang="ru-RU" sz="1600" dirty="0" err="1"/>
              <a:t>тощо</a:t>
            </a:r>
            <a:r>
              <a:rPr lang="ru-RU" sz="1600" dirty="0"/>
              <a:t>;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         - </a:t>
            </a:r>
            <a:r>
              <a:rPr lang="ru-RU" sz="1600" dirty="0" err="1"/>
              <a:t>повинні</a:t>
            </a:r>
            <a:r>
              <a:rPr lang="ru-RU" sz="1600" dirty="0"/>
              <a:t> бути </a:t>
            </a:r>
            <a:r>
              <a:rPr lang="ru-RU" sz="1600" dirty="0" err="1"/>
              <a:t>стійкими</a:t>
            </a:r>
            <a:r>
              <a:rPr lang="ru-RU" sz="1600" dirty="0"/>
              <a:t> до </a:t>
            </a:r>
            <a:r>
              <a:rPr lang="ru-RU" sz="1600" dirty="0" err="1"/>
              <a:t>обробки</a:t>
            </a:r>
            <a:r>
              <a:rPr lang="ru-RU" sz="1600" dirty="0"/>
              <a:t>, </a:t>
            </a:r>
            <a:r>
              <a:rPr lang="ru-RU" sz="1600" dirty="0" err="1"/>
              <a:t>тобто</a:t>
            </a:r>
            <a:r>
              <a:rPr lang="ru-RU" sz="1600" dirty="0"/>
              <a:t> </a:t>
            </a:r>
            <a:r>
              <a:rPr lang="ru-RU" sz="1600" dirty="0" err="1"/>
              <a:t>дезінфекції</a:t>
            </a:r>
            <a:r>
              <a:rPr lang="ru-RU" sz="1600" dirty="0"/>
              <a:t>, </a:t>
            </a:r>
            <a:r>
              <a:rPr lang="ru-RU" sz="1600" dirty="0" err="1"/>
              <a:t>передстерилізаційної</a:t>
            </a:r>
            <a:r>
              <a:rPr lang="ru-RU" sz="1600" dirty="0"/>
              <a:t> </a:t>
            </a:r>
            <a:r>
              <a:rPr lang="ru-RU" sz="1600" dirty="0" err="1"/>
              <a:t>обробки</a:t>
            </a:r>
            <a:r>
              <a:rPr lang="ru-RU" sz="1600" dirty="0"/>
              <a:t> і </a:t>
            </a:r>
            <a:r>
              <a:rPr lang="ru-RU" sz="1600" dirty="0" err="1"/>
              <a:t>стерилізації</a:t>
            </a:r>
            <a:r>
              <a:rPr lang="ru-RU" sz="1600" dirty="0"/>
              <a:t>;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         - </a:t>
            </a:r>
            <a:r>
              <a:rPr lang="ru-RU" sz="1600" dirty="0" err="1"/>
              <a:t>повинні</a:t>
            </a:r>
            <a:r>
              <a:rPr lang="ru-RU" sz="1600" dirty="0"/>
              <a:t> бути </a:t>
            </a:r>
            <a:r>
              <a:rPr lang="ru-RU" sz="1600" dirty="0" err="1"/>
              <a:t>стійкими</a:t>
            </a:r>
            <a:r>
              <a:rPr lang="ru-RU" sz="1600" dirty="0"/>
              <a:t> до </a:t>
            </a:r>
            <a:r>
              <a:rPr lang="ru-RU" sz="1600" dirty="0" err="1"/>
              <a:t>корозії</a:t>
            </a:r>
            <a:r>
              <a:rPr lang="ru-RU" sz="1600" dirty="0"/>
              <a:t> в </a:t>
            </a:r>
            <a:r>
              <a:rPr lang="ru-RU" sz="1600" dirty="0" err="1"/>
              <a:t>умовах</a:t>
            </a:r>
            <a:r>
              <a:rPr lang="ru-RU" sz="1600" dirty="0"/>
              <a:t> </a:t>
            </a:r>
            <a:r>
              <a:rPr lang="ru-RU" sz="1600" dirty="0" err="1"/>
              <a:t>транспортування</a:t>
            </a:r>
            <a:r>
              <a:rPr lang="ru-RU" sz="1600" dirty="0"/>
              <a:t>, </a:t>
            </a:r>
            <a:r>
              <a:rPr lang="ru-RU" sz="1600" dirty="0" err="1"/>
              <a:t>зберігання</a:t>
            </a:r>
            <a:r>
              <a:rPr lang="ru-RU" sz="1600" dirty="0"/>
              <a:t> та </a:t>
            </a:r>
            <a:r>
              <a:rPr lang="ru-RU" sz="1600" dirty="0" err="1"/>
              <a:t>експлуатації</a:t>
            </a:r>
            <a:r>
              <a:rPr lang="ru-RU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06485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2406555"/>
          </a:xfrm>
        </p:spPr>
        <p:txBody>
          <a:bodyPr>
            <a:normAutofit/>
          </a:bodyPr>
          <a:lstStyle/>
          <a:p>
            <a:r>
              <a:rPr lang="ru-RU" sz="1600" dirty="0"/>
              <a:t>РІЖУЧІ ІНСТРУМЕНТИ: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 </a:t>
            </a:r>
            <a:r>
              <a:rPr lang="ru-RU" sz="1600" dirty="0" smtClean="0"/>
              <a:t>1</a:t>
            </a:r>
            <a:r>
              <a:rPr lang="ru-RU" sz="1600" dirty="0"/>
              <a:t>) </a:t>
            </a:r>
            <a:r>
              <a:rPr lang="ru-RU" sz="1600" dirty="0" err="1"/>
              <a:t>скальпелі</a:t>
            </a:r>
            <a:r>
              <a:rPr lang="ru-RU" sz="1600" dirty="0"/>
              <a:t> і </a:t>
            </a:r>
            <a:r>
              <a:rPr lang="ru-RU" sz="1600" dirty="0" err="1"/>
              <a:t>ножі</a:t>
            </a:r>
            <a:r>
              <a:rPr lang="ru-RU" sz="1600" dirty="0"/>
              <a:t>; </a:t>
            </a:r>
            <a:r>
              <a:rPr lang="ru-RU" sz="1600" dirty="0" smtClean="0"/>
              <a:t>2</a:t>
            </a:r>
            <a:r>
              <a:rPr lang="ru-RU" sz="1600" dirty="0"/>
              <a:t>) долота </a:t>
            </a:r>
            <a:r>
              <a:rPr lang="ru-RU" sz="1600" dirty="0" err="1" smtClean="0"/>
              <a:t>медичні</a:t>
            </a:r>
            <a:r>
              <a:rPr lang="ru-RU" sz="1600" dirty="0" smtClean="0"/>
              <a:t>;</a:t>
            </a:r>
            <a:r>
              <a:rPr lang="en-US" sz="1600" dirty="0" smtClean="0"/>
              <a:t> </a:t>
            </a:r>
            <a:r>
              <a:rPr lang="ru-RU" sz="1600" dirty="0" smtClean="0"/>
              <a:t>3</a:t>
            </a:r>
            <a:r>
              <a:rPr lang="ru-RU" sz="1600" dirty="0"/>
              <a:t>) </a:t>
            </a:r>
            <a:r>
              <a:rPr lang="ru-RU" sz="1600" dirty="0" err="1"/>
              <a:t>распаторії</a:t>
            </a:r>
            <a:r>
              <a:rPr lang="ru-RU" sz="1600" dirty="0"/>
              <a:t> (</a:t>
            </a:r>
            <a:r>
              <a:rPr lang="ru-RU" sz="1600" dirty="0" err="1"/>
              <a:t>распатори</a:t>
            </a:r>
            <a:r>
              <a:rPr lang="ru-RU" sz="1600" dirty="0" smtClean="0"/>
              <a:t>);</a:t>
            </a:r>
            <a:r>
              <a:rPr lang="en-US" sz="1600" dirty="0" smtClean="0"/>
              <a:t> </a:t>
            </a:r>
            <a:r>
              <a:rPr lang="ru-RU" sz="1600" dirty="0" smtClean="0"/>
              <a:t>4</a:t>
            </a:r>
            <a:r>
              <a:rPr lang="ru-RU" sz="1600" dirty="0"/>
              <a:t>) ложки </a:t>
            </a:r>
            <a:r>
              <a:rPr lang="ru-RU" sz="1600" dirty="0" err="1" smtClean="0"/>
              <a:t>медичні</a:t>
            </a:r>
            <a:r>
              <a:rPr lang="ru-RU" sz="1600" dirty="0" smtClean="0"/>
              <a:t>;</a:t>
            </a:r>
            <a:r>
              <a:rPr lang="en-US" sz="1600" dirty="0" smtClean="0"/>
              <a:t> </a:t>
            </a:r>
            <a:r>
              <a:rPr lang="ru-RU" sz="1600" dirty="0" smtClean="0"/>
              <a:t>5</a:t>
            </a:r>
            <a:r>
              <a:rPr lang="ru-RU" sz="1600" dirty="0"/>
              <a:t>) </a:t>
            </a:r>
            <a:r>
              <a:rPr lang="ru-RU" sz="1600" dirty="0" err="1"/>
              <a:t>ножиці</a:t>
            </a:r>
            <a:r>
              <a:rPr lang="ru-RU" sz="1600" dirty="0"/>
              <a:t> </a:t>
            </a:r>
            <a:r>
              <a:rPr lang="ru-RU" sz="1600" dirty="0" err="1" smtClean="0"/>
              <a:t>медичні</a:t>
            </a:r>
            <a:r>
              <a:rPr lang="ru-RU" sz="1600" dirty="0" smtClean="0"/>
              <a:t>;</a:t>
            </a:r>
            <a:r>
              <a:rPr lang="en-US" sz="1600" dirty="0" smtClean="0"/>
              <a:t> </a:t>
            </a:r>
            <a:r>
              <a:rPr lang="ru-RU" sz="1600" dirty="0" smtClean="0"/>
              <a:t>6</a:t>
            </a:r>
            <a:r>
              <a:rPr lang="ru-RU" sz="1600" dirty="0"/>
              <a:t>) пилки </a:t>
            </a:r>
            <a:r>
              <a:rPr lang="ru-RU" sz="1600" dirty="0" err="1" smtClean="0"/>
              <a:t>медичні</a:t>
            </a:r>
            <a:r>
              <a:rPr lang="ru-RU" sz="1600" dirty="0" smtClean="0"/>
              <a:t>;</a:t>
            </a:r>
            <a:r>
              <a:rPr lang="en-US" sz="1600" dirty="0" smtClean="0"/>
              <a:t> </a:t>
            </a:r>
            <a:r>
              <a:rPr lang="ru-RU" sz="1600" dirty="0" smtClean="0"/>
              <a:t>7</a:t>
            </a:r>
            <a:r>
              <a:rPr lang="ru-RU" sz="1600" dirty="0"/>
              <a:t>) </a:t>
            </a:r>
            <a:r>
              <a:rPr lang="ru-RU" sz="1600" dirty="0" err="1"/>
              <a:t>щипці</a:t>
            </a:r>
            <a:r>
              <a:rPr lang="ru-RU" sz="1600" dirty="0"/>
              <a:t> - </a:t>
            </a:r>
            <a:r>
              <a:rPr lang="ru-RU" sz="1600" dirty="0" err="1"/>
              <a:t>гострозубі</a:t>
            </a:r>
            <a:r>
              <a:rPr lang="ru-RU" sz="1600" dirty="0"/>
              <a:t> </a:t>
            </a:r>
            <a:r>
              <a:rPr lang="ru-RU" sz="1600" dirty="0" err="1"/>
              <a:t>кісткові</a:t>
            </a:r>
            <a:r>
              <a:rPr lang="ru-RU" sz="1600" dirty="0"/>
              <a:t>.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> Вони </a:t>
            </a:r>
            <a:r>
              <a:rPr lang="ru-RU" sz="1600" dirty="0" err="1" smtClean="0"/>
              <a:t>призначаються</a:t>
            </a:r>
            <a:r>
              <a:rPr lang="ru-RU" sz="1600" dirty="0" smtClean="0"/>
              <a:t> для:</a:t>
            </a:r>
            <a:r>
              <a:rPr lang="en-US" sz="1600" dirty="0" smtClean="0"/>
              <a:t> </a:t>
            </a:r>
            <a:r>
              <a:rPr lang="ru-RU" sz="1600" dirty="0" smtClean="0"/>
              <a:t> </a:t>
            </a:r>
            <a:r>
              <a:rPr lang="ru-RU" sz="1600" dirty="0" err="1"/>
              <a:t>розсікання</a:t>
            </a:r>
            <a:r>
              <a:rPr lang="ru-RU" sz="1600" dirty="0"/>
              <a:t> </a:t>
            </a:r>
            <a:r>
              <a:rPr lang="ru-RU" sz="1600" dirty="0" smtClean="0"/>
              <a:t>тканин</a:t>
            </a:r>
            <a:r>
              <a:rPr lang="uk-UA" sz="1600" dirty="0"/>
              <a:t>,</a:t>
            </a:r>
            <a:r>
              <a:rPr lang="ru-RU" sz="1600" dirty="0" smtClean="0"/>
              <a:t> </a:t>
            </a:r>
            <a:r>
              <a:rPr lang="ru-RU" sz="1600" dirty="0" err="1"/>
              <a:t>розтину</a:t>
            </a:r>
            <a:r>
              <a:rPr lang="ru-RU" sz="1600" dirty="0"/>
              <a:t> </a:t>
            </a:r>
            <a:r>
              <a:rPr lang="ru-RU" sz="1600" dirty="0" err="1" smtClean="0"/>
              <a:t>абсцесів</a:t>
            </a:r>
            <a:r>
              <a:rPr lang="ru-RU" sz="1600" dirty="0" smtClean="0"/>
              <a:t>, </a:t>
            </a:r>
            <a:r>
              <a:rPr lang="ru-RU" sz="1600" dirty="0" err="1" smtClean="0"/>
              <a:t>резекції</a:t>
            </a:r>
            <a:r>
              <a:rPr lang="ru-RU" sz="1600" dirty="0" smtClean="0"/>
              <a:t> </a:t>
            </a:r>
            <a:r>
              <a:rPr lang="ru-RU" sz="1600" dirty="0" err="1"/>
              <a:t>окремих</a:t>
            </a:r>
            <a:r>
              <a:rPr lang="ru-RU" sz="1600" dirty="0"/>
              <a:t> </a:t>
            </a:r>
            <a:r>
              <a:rPr lang="ru-RU" sz="1600" dirty="0" err="1" smtClean="0"/>
              <a:t>органів</a:t>
            </a:r>
            <a:r>
              <a:rPr lang="ru-RU" sz="1600" dirty="0" smtClean="0"/>
              <a:t>, </a:t>
            </a:r>
            <a:r>
              <a:rPr lang="ru-RU" sz="1600" dirty="0" err="1" smtClean="0"/>
              <a:t>вирізання</a:t>
            </a:r>
            <a:r>
              <a:rPr lang="ru-RU" sz="1600" dirty="0" smtClean="0"/>
              <a:t> </a:t>
            </a:r>
            <a:r>
              <a:rPr lang="ru-RU" sz="1600" dirty="0"/>
              <a:t>(</a:t>
            </a:r>
            <a:r>
              <a:rPr lang="ru-RU" sz="1600" dirty="0" err="1"/>
              <a:t>видалення</a:t>
            </a:r>
            <a:r>
              <a:rPr lang="ru-RU" sz="1600" dirty="0"/>
              <a:t>) </a:t>
            </a:r>
            <a:r>
              <a:rPr lang="ru-RU" sz="1600" dirty="0" err="1" smtClean="0"/>
              <a:t>пухлин</a:t>
            </a:r>
            <a:r>
              <a:rPr lang="ru-RU" sz="1600" dirty="0"/>
              <a:t>,</a:t>
            </a:r>
            <a:r>
              <a:rPr lang="ru-RU" sz="1600" dirty="0" smtClean="0"/>
              <a:t> </a:t>
            </a:r>
            <a:r>
              <a:rPr lang="ru-RU" sz="1600" dirty="0" err="1"/>
              <a:t>зрізання</a:t>
            </a:r>
            <a:r>
              <a:rPr lang="ru-RU" sz="1600" dirty="0"/>
              <a:t> </a:t>
            </a:r>
            <a:r>
              <a:rPr lang="ru-RU" sz="1600" dirty="0" err="1"/>
              <a:t>наростів</a:t>
            </a:r>
            <a:r>
              <a:rPr lang="ru-RU" sz="1600" dirty="0"/>
              <a:t>, </a:t>
            </a:r>
            <a:r>
              <a:rPr lang="ru-RU" sz="1600" dirty="0" err="1"/>
              <a:t>поліпів</a:t>
            </a:r>
            <a:r>
              <a:rPr lang="ru-RU" sz="1600" dirty="0"/>
              <a:t> </a:t>
            </a:r>
            <a:r>
              <a:rPr lang="ru-RU" sz="1600" dirty="0" err="1"/>
              <a:t>тощо</a:t>
            </a:r>
            <a:r>
              <a:rPr lang="ru-RU" sz="1600" dirty="0"/>
              <a:t>.</a:t>
            </a:r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66" y="2566348"/>
            <a:ext cx="8455136" cy="3489325"/>
          </a:xfrm>
        </p:spPr>
      </p:pic>
    </p:spTree>
    <p:extLst>
      <p:ext uri="{BB962C8B-B14F-4D97-AF65-F5344CB8AC3E}">
        <p14:creationId xmlns:p14="http://schemas.microsoft.com/office/powerpoint/2010/main" val="3117954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6516" y="887104"/>
            <a:ext cx="8596668" cy="5677470"/>
          </a:xfrm>
        </p:spPr>
        <p:txBody>
          <a:bodyPr>
            <a:normAutofit fontScale="90000"/>
          </a:bodyPr>
          <a:lstStyle/>
          <a:p>
            <a:r>
              <a:rPr lang="ru-RU" sz="1600" dirty="0" err="1"/>
              <a:t>Скальпелі</a:t>
            </a:r>
            <a:r>
              <a:rPr lang="ru-RU" sz="1600" dirty="0"/>
              <a:t> – </a:t>
            </a:r>
            <a:r>
              <a:rPr lang="ru-RU" sz="1600" dirty="0" err="1"/>
              <a:t>загальнохірургічні</a:t>
            </a:r>
            <a:r>
              <a:rPr lang="ru-RU" sz="1600" dirty="0"/>
              <a:t> </a:t>
            </a:r>
            <a:r>
              <a:rPr lang="ru-RU" sz="1600" dirty="0" err="1"/>
              <a:t>суцільноковані</a:t>
            </a:r>
            <a:r>
              <a:rPr lang="ru-RU" sz="1600" dirty="0"/>
              <a:t>  </a:t>
            </a:r>
            <a:r>
              <a:rPr lang="ru-RU" sz="1600" dirty="0" err="1"/>
              <a:t>ножі</a:t>
            </a:r>
            <a:r>
              <a:rPr lang="ru-RU" sz="1600" dirty="0"/>
              <a:t>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застосовують</a:t>
            </a:r>
            <a:r>
              <a:rPr lang="ru-RU" sz="1600" dirty="0"/>
              <a:t> для </a:t>
            </a:r>
            <a:r>
              <a:rPr lang="ru-RU" sz="1600" dirty="0" err="1"/>
              <a:t>розсікання</a:t>
            </a:r>
            <a:r>
              <a:rPr lang="ru-RU" sz="1600" dirty="0"/>
              <a:t> </a:t>
            </a:r>
            <a:r>
              <a:rPr lang="ru-RU" sz="1600" dirty="0" err="1"/>
              <a:t>м'яких</a:t>
            </a:r>
            <a:r>
              <a:rPr lang="ru-RU" sz="1600" dirty="0"/>
              <a:t> тканин</a:t>
            </a:r>
            <a:r>
              <a:rPr lang="ru-RU" sz="1600" dirty="0" smtClean="0"/>
              <a:t>.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Вони </a:t>
            </a:r>
            <a:r>
              <a:rPr lang="ru-RU" sz="1600" dirty="0" err="1"/>
              <a:t>повинні</a:t>
            </a:r>
            <a:r>
              <a:rPr lang="ru-RU" sz="1600" dirty="0"/>
              <a:t> бути: </a:t>
            </a:r>
            <a:r>
              <a:rPr lang="ru-RU" sz="1600" dirty="0" err="1"/>
              <a:t>гострими</a:t>
            </a:r>
            <a:r>
              <a:rPr lang="ru-RU" sz="1600" dirty="0"/>
              <a:t>, </a:t>
            </a:r>
            <a:r>
              <a:rPr lang="ru-RU" sz="1600" dirty="0" err="1"/>
              <a:t>стійкими</a:t>
            </a:r>
            <a:r>
              <a:rPr lang="ru-RU" sz="1600" dirty="0"/>
              <a:t>, </a:t>
            </a:r>
            <a:r>
              <a:rPr lang="ru-RU" sz="1600" dirty="0" err="1"/>
              <a:t>виготовленими</a:t>
            </a:r>
            <a:r>
              <a:rPr lang="ru-RU" sz="1600" dirty="0"/>
              <a:t> з </a:t>
            </a:r>
            <a:r>
              <a:rPr lang="ru-RU" sz="1600" dirty="0" err="1"/>
              <a:t>однорідного</a:t>
            </a:r>
            <a:r>
              <a:rPr lang="ru-RU" sz="1600" dirty="0"/>
              <a:t> </a:t>
            </a:r>
            <a:r>
              <a:rPr lang="ru-RU" sz="1600" dirty="0" err="1"/>
              <a:t>матеріалу</a:t>
            </a:r>
            <a:r>
              <a:rPr lang="ru-RU" sz="1600" dirty="0"/>
              <a:t>, </a:t>
            </a:r>
            <a:r>
              <a:rPr lang="ru-RU" sz="1600" dirty="0" err="1"/>
              <a:t>простої</a:t>
            </a:r>
            <a:r>
              <a:rPr lang="ru-RU" sz="1600" dirty="0"/>
              <a:t> </a:t>
            </a:r>
            <a:r>
              <a:rPr lang="ru-RU" sz="1600" dirty="0" err="1"/>
              <a:t>геометричної</a:t>
            </a:r>
            <a:r>
              <a:rPr lang="ru-RU" sz="1600" dirty="0"/>
              <a:t> </a:t>
            </a:r>
            <a:r>
              <a:rPr lang="ru-RU" sz="1600" dirty="0" err="1"/>
              <a:t>форми</a:t>
            </a:r>
            <a:r>
              <a:rPr lang="ru-RU" sz="1600" dirty="0"/>
              <a:t>.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err="1"/>
              <a:t>Скальпелі</a:t>
            </a:r>
            <a:r>
              <a:rPr lang="ru-RU" sz="1600" dirty="0"/>
              <a:t> </a:t>
            </a:r>
            <a:r>
              <a:rPr lang="ru-RU" sz="1600" dirty="0" err="1"/>
              <a:t>бувають</a:t>
            </a:r>
            <a:r>
              <a:rPr lang="ru-RU" sz="1600" dirty="0"/>
              <a:t>: </a:t>
            </a:r>
            <a:r>
              <a:rPr lang="ru-RU" sz="1600" dirty="0" err="1"/>
              <a:t>черевцеві</a:t>
            </a:r>
            <a:r>
              <a:rPr lang="ru-RU" sz="1600" dirty="0"/>
              <a:t>, </a:t>
            </a:r>
            <a:r>
              <a:rPr lang="ru-RU" sz="1600" dirty="0" err="1"/>
              <a:t>гострокінцеві</a:t>
            </a:r>
            <a:r>
              <a:rPr lang="ru-RU" sz="1600" dirty="0"/>
              <a:t>, </a:t>
            </a:r>
            <a:r>
              <a:rPr lang="ru-RU" sz="1600" dirty="0" err="1"/>
              <a:t>із</a:t>
            </a:r>
            <a:r>
              <a:rPr lang="ru-RU" sz="1600" dirty="0"/>
              <a:t> </a:t>
            </a:r>
            <a:r>
              <a:rPr lang="ru-RU" sz="1600" dirty="0" err="1"/>
              <a:t>зйомним</a:t>
            </a:r>
            <a:r>
              <a:rPr lang="ru-RU" sz="1600" dirty="0"/>
              <a:t> </a:t>
            </a:r>
            <a:r>
              <a:rPr lang="ru-RU" sz="1600" dirty="0" err="1"/>
              <a:t>лезом</a:t>
            </a:r>
            <a:r>
              <a:rPr lang="ru-RU" sz="1600" dirty="0"/>
              <a:t>.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 </a:t>
            </a:r>
            <a:r>
              <a:rPr lang="ru-RU" sz="1600" dirty="0" err="1"/>
              <a:t>Відрізняються</a:t>
            </a:r>
            <a:r>
              <a:rPr lang="ru-RU" sz="1600" dirty="0"/>
              <a:t> </a:t>
            </a:r>
            <a:r>
              <a:rPr lang="ru-RU" sz="1600" dirty="0" err="1"/>
              <a:t>між</a:t>
            </a:r>
            <a:r>
              <a:rPr lang="ru-RU" sz="1600" dirty="0"/>
              <a:t> собою формою </a:t>
            </a:r>
            <a:r>
              <a:rPr lang="ru-RU" sz="1600" dirty="0" err="1"/>
              <a:t>ріжучої</a:t>
            </a:r>
            <a:r>
              <a:rPr lang="ru-RU" sz="1600" dirty="0"/>
              <a:t> </a:t>
            </a:r>
            <a:r>
              <a:rPr lang="ru-RU" sz="1600" dirty="0" err="1"/>
              <a:t>частини</a:t>
            </a:r>
            <a:r>
              <a:rPr lang="ru-RU" sz="1600" dirty="0"/>
              <a:t> </a:t>
            </a:r>
            <a:r>
              <a:rPr lang="ru-RU" sz="1600" dirty="0" err="1"/>
              <a:t>леза</a:t>
            </a:r>
            <a:r>
              <a:rPr lang="ru-RU" sz="1600" dirty="0" smtClean="0"/>
              <a:t>.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У </a:t>
            </a:r>
            <a:r>
              <a:rPr lang="ru-RU" sz="1600" dirty="0" err="1"/>
              <a:t>черевцевих</a:t>
            </a:r>
            <a:r>
              <a:rPr lang="ru-RU" sz="1600" dirty="0"/>
              <a:t> </a:t>
            </a:r>
            <a:r>
              <a:rPr lang="ru-RU" sz="1600" dirty="0" err="1"/>
              <a:t>скальпелів</a:t>
            </a:r>
            <a:r>
              <a:rPr lang="ru-RU" sz="1600" dirty="0"/>
              <a:t> </a:t>
            </a:r>
            <a:r>
              <a:rPr lang="ru-RU" sz="1600" dirty="0" err="1"/>
              <a:t>ріжуча</a:t>
            </a:r>
            <a:r>
              <a:rPr lang="ru-RU" sz="1600" dirty="0"/>
              <a:t> </a:t>
            </a:r>
            <a:r>
              <a:rPr lang="ru-RU" sz="1600" dirty="0" err="1"/>
              <a:t>частина</a:t>
            </a:r>
            <a:r>
              <a:rPr lang="ru-RU" sz="1600" dirty="0"/>
              <a:t> </a:t>
            </a:r>
            <a:r>
              <a:rPr lang="ru-RU" sz="1600" dirty="0" err="1"/>
              <a:t>різко</a:t>
            </a:r>
            <a:r>
              <a:rPr lang="ru-RU" sz="1600" dirty="0"/>
              <a:t> </a:t>
            </a:r>
            <a:r>
              <a:rPr lang="ru-RU" sz="1600" dirty="0" err="1"/>
              <a:t>випукла</a:t>
            </a:r>
            <a:r>
              <a:rPr lang="ru-RU" sz="1600" dirty="0"/>
              <a:t>, </a:t>
            </a:r>
            <a:r>
              <a:rPr lang="ru-RU" sz="1600" dirty="0" err="1"/>
              <a:t>тобто</a:t>
            </a:r>
            <a:r>
              <a:rPr lang="ru-RU" sz="1600" dirty="0"/>
              <a:t> </a:t>
            </a:r>
            <a:r>
              <a:rPr lang="ru-RU" sz="1600" dirty="0" err="1"/>
              <a:t>має</a:t>
            </a:r>
            <a:r>
              <a:rPr lang="ru-RU" sz="1600" dirty="0"/>
              <a:t> форму </a:t>
            </a:r>
            <a:r>
              <a:rPr lang="ru-RU" sz="1600" dirty="0" err="1"/>
              <a:t>черевця</a:t>
            </a:r>
            <a:r>
              <a:rPr lang="ru-RU" sz="1600" dirty="0"/>
              <a:t>, а обушок </a:t>
            </a:r>
            <a:r>
              <a:rPr lang="ru-RU" sz="1600" dirty="0" err="1"/>
              <a:t>має</a:t>
            </a:r>
            <a:r>
              <a:rPr lang="ru-RU" sz="1600" dirty="0"/>
              <a:t> </a:t>
            </a:r>
            <a:r>
              <a:rPr lang="ru-RU" sz="1600" dirty="0" err="1"/>
              <a:t>вигляд</a:t>
            </a:r>
            <a:r>
              <a:rPr lang="ru-RU" sz="1600" dirty="0"/>
              <a:t> </a:t>
            </a:r>
            <a:r>
              <a:rPr lang="ru-RU" sz="1600" dirty="0" err="1"/>
              <a:t>майже</a:t>
            </a:r>
            <a:r>
              <a:rPr lang="ru-RU" sz="1600" dirty="0"/>
              <a:t> </a:t>
            </a:r>
            <a:r>
              <a:rPr lang="ru-RU" sz="1600" dirty="0" err="1"/>
              <a:t>прямої</a:t>
            </a:r>
            <a:r>
              <a:rPr lang="ru-RU" sz="1600" dirty="0"/>
              <a:t> </a:t>
            </a:r>
            <a:r>
              <a:rPr lang="ru-RU" sz="1600" dirty="0" err="1"/>
              <a:t>лінії</a:t>
            </a:r>
            <a:r>
              <a:rPr lang="ru-RU" sz="1600" dirty="0"/>
              <a:t>, яка </a:t>
            </a:r>
            <a:r>
              <a:rPr lang="ru-RU" sz="1600" dirty="0" err="1"/>
              <a:t>трохи</a:t>
            </a:r>
            <a:r>
              <a:rPr lang="ru-RU" sz="1600" dirty="0"/>
              <a:t> </a:t>
            </a:r>
            <a:r>
              <a:rPr lang="ru-RU" sz="1600" dirty="0" err="1"/>
              <a:t>згинається</a:t>
            </a:r>
            <a:r>
              <a:rPr lang="ru-RU" sz="1600" dirty="0"/>
              <a:t> до </a:t>
            </a:r>
            <a:r>
              <a:rPr lang="ru-RU" sz="1600" dirty="0" err="1"/>
              <a:t>гострія</a:t>
            </a:r>
            <a:r>
              <a:rPr lang="ru-RU" sz="1600" dirty="0"/>
              <a:t> і </a:t>
            </a:r>
            <a:r>
              <a:rPr lang="ru-RU" sz="1600" dirty="0" err="1"/>
              <a:t>шийки</a:t>
            </a:r>
            <a:r>
              <a:rPr lang="ru-RU" sz="1600" dirty="0"/>
              <a:t> </a:t>
            </a:r>
            <a:r>
              <a:rPr lang="ru-RU" sz="1600" dirty="0" err="1"/>
              <a:t>леза</a:t>
            </a:r>
            <a:r>
              <a:rPr lang="ru-RU" sz="1600" dirty="0"/>
              <a:t>. </a:t>
            </a:r>
            <a:r>
              <a:rPr lang="ru-RU" sz="1600" dirty="0" err="1"/>
              <a:t>Шийкою</a:t>
            </a:r>
            <a:r>
              <a:rPr lang="ru-RU" sz="1600" dirty="0"/>
              <a:t> є </a:t>
            </a:r>
            <a:r>
              <a:rPr lang="ru-RU" sz="1600" dirty="0" err="1"/>
              <a:t>місце</a:t>
            </a:r>
            <a:r>
              <a:rPr lang="ru-RU" sz="1600" dirty="0"/>
              <a:t> </a:t>
            </a:r>
            <a:r>
              <a:rPr lang="ru-RU" sz="1600" dirty="0" err="1"/>
              <a:t>з'єднання</a:t>
            </a:r>
            <a:r>
              <a:rPr lang="ru-RU" sz="1600" dirty="0"/>
              <a:t> </a:t>
            </a:r>
            <a:r>
              <a:rPr lang="ru-RU" sz="1600" dirty="0" err="1"/>
              <a:t>леза</a:t>
            </a:r>
            <a:r>
              <a:rPr lang="ru-RU" sz="1600" dirty="0"/>
              <a:t> з ручкою. </a:t>
            </a:r>
            <a:r>
              <a:rPr lang="ru-RU" sz="1600" dirty="0" err="1"/>
              <a:t>Кінець</a:t>
            </a:r>
            <a:r>
              <a:rPr lang="ru-RU" sz="1600" dirty="0"/>
              <a:t> </a:t>
            </a:r>
            <a:r>
              <a:rPr lang="ru-RU" sz="1600" dirty="0" err="1"/>
              <a:t>леза</a:t>
            </a:r>
            <a:r>
              <a:rPr lang="ru-RU" sz="1600" dirty="0"/>
              <a:t> </a:t>
            </a:r>
            <a:r>
              <a:rPr lang="ru-RU" sz="1600" dirty="0" err="1"/>
              <a:t>зміщений</a:t>
            </a:r>
            <a:r>
              <a:rPr lang="ru-RU" sz="1600" dirty="0"/>
              <a:t> </a:t>
            </a:r>
            <a:r>
              <a:rPr lang="ru-RU" sz="1600" dirty="0" err="1"/>
              <a:t>відносно</a:t>
            </a:r>
            <a:r>
              <a:rPr lang="ru-RU" sz="1600" dirty="0"/>
              <a:t> </a:t>
            </a:r>
            <a:r>
              <a:rPr lang="ru-RU" sz="1600" dirty="0" err="1"/>
              <a:t>осевої</a:t>
            </a:r>
            <a:r>
              <a:rPr lang="ru-RU" sz="1600" dirty="0"/>
              <a:t> </a:t>
            </a:r>
            <a:r>
              <a:rPr lang="ru-RU" sz="1600" dirty="0" err="1"/>
              <a:t>лінії</a:t>
            </a:r>
            <a:r>
              <a:rPr lang="ru-RU" sz="1600" dirty="0"/>
              <a:t> ножа.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Скальпель </a:t>
            </a:r>
            <a:r>
              <a:rPr lang="ru-RU" sz="1600" dirty="0" err="1"/>
              <a:t>гострокінцевий</a:t>
            </a:r>
            <a:r>
              <a:rPr lang="ru-RU" sz="1600" dirty="0"/>
              <a:t>, </a:t>
            </a:r>
            <a:r>
              <a:rPr lang="ru-RU" sz="1600" dirty="0" err="1"/>
              <a:t>має</a:t>
            </a:r>
            <a:r>
              <a:rPr lang="ru-RU" sz="1600" dirty="0"/>
              <a:t> </a:t>
            </a:r>
            <a:r>
              <a:rPr lang="ru-RU" sz="1600" dirty="0" err="1"/>
              <a:t>випуклу</a:t>
            </a:r>
            <a:r>
              <a:rPr lang="ru-RU" sz="1600" dirty="0"/>
              <a:t> </a:t>
            </a:r>
            <a:r>
              <a:rPr lang="ru-RU" sz="1600" dirty="0" err="1"/>
              <a:t>ріжучу</a:t>
            </a:r>
            <a:r>
              <a:rPr lang="ru-RU" sz="1600" dirty="0"/>
              <a:t> </a:t>
            </a:r>
            <a:r>
              <a:rPr lang="ru-RU" sz="1600" dirty="0" err="1"/>
              <a:t>частину</a:t>
            </a:r>
            <a:r>
              <a:rPr lang="ru-RU" sz="1600" dirty="0"/>
              <a:t> </a:t>
            </a:r>
            <a:r>
              <a:rPr lang="ru-RU" sz="1600" dirty="0" err="1"/>
              <a:t>однакової</a:t>
            </a:r>
            <a:r>
              <a:rPr lang="ru-RU" sz="1600" dirty="0"/>
              <a:t> </a:t>
            </a:r>
            <a:r>
              <a:rPr lang="ru-RU" sz="1600" dirty="0" err="1"/>
              <a:t>форми</a:t>
            </a:r>
            <a:r>
              <a:rPr lang="ru-RU" sz="1600" dirty="0"/>
              <a:t>, як і обушок. </a:t>
            </a:r>
            <a:r>
              <a:rPr lang="ru-RU" sz="1600" dirty="0" err="1"/>
              <a:t>Кінець</a:t>
            </a:r>
            <a:r>
              <a:rPr lang="ru-RU" sz="1600" dirty="0"/>
              <a:t> </a:t>
            </a:r>
            <a:r>
              <a:rPr lang="ru-RU" sz="1600" dirty="0" err="1"/>
              <a:t>леза</a:t>
            </a:r>
            <a:r>
              <a:rPr lang="ru-RU" sz="1600" dirty="0"/>
              <a:t> </a:t>
            </a:r>
            <a:r>
              <a:rPr lang="ru-RU" sz="1600" dirty="0" err="1"/>
              <a:t>знаходиться</a:t>
            </a:r>
            <a:r>
              <a:rPr lang="ru-RU" sz="1600" dirty="0"/>
              <a:t> на </a:t>
            </a:r>
            <a:r>
              <a:rPr lang="ru-RU" sz="1600" dirty="0" err="1"/>
              <a:t>осевій</a:t>
            </a:r>
            <a:r>
              <a:rPr lang="ru-RU" sz="1600" dirty="0"/>
              <a:t> </a:t>
            </a:r>
            <a:r>
              <a:rPr lang="ru-RU" sz="1600" dirty="0" err="1"/>
              <a:t>лінії</a:t>
            </a:r>
            <a:r>
              <a:rPr lang="ru-RU" sz="1600" dirty="0"/>
              <a:t> ножа.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Скальпель </a:t>
            </a:r>
            <a:r>
              <a:rPr lang="ru-RU" sz="1600" dirty="0" err="1"/>
              <a:t>із</a:t>
            </a:r>
            <a:r>
              <a:rPr lang="ru-RU" sz="1600" dirty="0"/>
              <a:t> </a:t>
            </a:r>
            <a:r>
              <a:rPr lang="ru-RU" sz="1600" dirty="0" err="1"/>
              <a:t>зйомним</a:t>
            </a:r>
            <a:r>
              <a:rPr lang="ru-RU" sz="1600" dirty="0"/>
              <a:t> </a:t>
            </a:r>
            <a:r>
              <a:rPr lang="ru-RU" sz="1600" dirty="0" err="1"/>
              <a:t>лезом</a:t>
            </a:r>
            <a:r>
              <a:rPr lang="ru-RU" sz="1600" dirty="0"/>
              <a:t> </a:t>
            </a:r>
            <a:r>
              <a:rPr lang="ru-RU" sz="1600" dirty="0" err="1"/>
              <a:t>використовують</a:t>
            </a:r>
            <a:r>
              <a:rPr lang="ru-RU" sz="1600" dirty="0"/>
              <a:t> при </a:t>
            </a:r>
            <a:r>
              <a:rPr lang="ru-RU" sz="1600" dirty="0" err="1"/>
              <a:t>операціях</a:t>
            </a:r>
            <a:r>
              <a:rPr lang="ru-RU" sz="1600" dirty="0"/>
              <a:t> у </a:t>
            </a:r>
            <a:r>
              <a:rPr lang="ru-RU" sz="1600" dirty="0" err="1"/>
              <a:t>глибоких</a:t>
            </a:r>
            <a:r>
              <a:rPr lang="ru-RU" sz="1600" dirty="0"/>
              <a:t> </a:t>
            </a:r>
            <a:r>
              <a:rPr lang="ru-RU" sz="1600" dirty="0" err="1"/>
              <a:t>порожнинах</a:t>
            </a:r>
            <a:r>
              <a:rPr lang="ru-RU" sz="1600" dirty="0"/>
              <a:t>. </a:t>
            </a:r>
            <a:r>
              <a:rPr lang="ru-RU" sz="1600" dirty="0" err="1"/>
              <a:t>Його</a:t>
            </a:r>
            <a:r>
              <a:rPr lang="ru-RU" sz="1600" dirty="0"/>
              <a:t> </a:t>
            </a:r>
            <a:r>
              <a:rPr lang="ru-RU" sz="1600" dirty="0" err="1"/>
              <a:t>загальна</a:t>
            </a:r>
            <a:r>
              <a:rPr lang="ru-RU" sz="1600" dirty="0"/>
              <a:t> </a:t>
            </a:r>
            <a:r>
              <a:rPr lang="ru-RU" sz="1600" dirty="0" err="1"/>
              <a:t>довжина</a:t>
            </a:r>
            <a:r>
              <a:rPr lang="ru-RU" sz="1600" dirty="0"/>
              <a:t> до 250 мм.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Є </a:t>
            </a:r>
            <a:r>
              <a:rPr lang="ru-RU" sz="1600" dirty="0" err="1"/>
              <a:t>ще</a:t>
            </a:r>
            <a:r>
              <a:rPr lang="ru-RU" sz="1600" dirty="0"/>
              <a:t> </a:t>
            </a:r>
            <a:r>
              <a:rPr lang="ru-RU" sz="1600" dirty="0" err="1"/>
              <a:t>скальпелі</a:t>
            </a:r>
            <a:r>
              <a:rPr lang="ru-RU" sz="1600" dirty="0"/>
              <a:t> </a:t>
            </a:r>
            <a:r>
              <a:rPr lang="ru-RU" sz="1600" dirty="0" err="1"/>
              <a:t>спеціальні</a:t>
            </a:r>
            <a:r>
              <a:rPr lang="ru-RU" sz="1600" dirty="0"/>
              <a:t>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застосовують</a:t>
            </a:r>
            <a:r>
              <a:rPr lang="ru-RU" sz="1600" dirty="0"/>
              <a:t> в </a:t>
            </a:r>
            <a:r>
              <a:rPr lang="ru-RU" sz="1600" dirty="0" err="1"/>
              <a:t>офтальмології</a:t>
            </a:r>
            <a:r>
              <a:rPr lang="ru-RU" sz="1600" dirty="0"/>
              <a:t>, </a:t>
            </a:r>
            <a:r>
              <a:rPr lang="ru-RU" sz="1600" dirty="0" err="1"/>
              <a:t>травматології</a:t>
            </a:r>
            <a:r>
              <a:rPr lang="ru-RU" sz="1600" dirty="0"/>
              <a:t>, </a:t>
            </a:r>
            <a:r>
              <a:rPr lang="ru-RU" sz="1600" dirty="0" err="1"/>
              <a:t>нейрохірургії</a:t>
            </a:r>
            <a:r>
              <a:rPr lang="ru-RU" sz="1600" dirty="0"/>
              <a:t> і т.д.</a:t>
            </a:r>
          </a:p>
        </p:txBody>
      </p:sp>
    </p:spTree>
    <p:extLst>
      <p:ext uri="{BB962C8B-B14F-4D97-AF65-F5344CB8AC3E}">
        <p14:creationId xmlns:p14="http://schemas.microsoft.com/office/powerpoint/2010/main" val="2092784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30554" y="1255594"/>
            <a:ext cx="3657601" cy="674806"/>
          </a:xfrm>
        </p:spPr>
        <p:txBody>
          <a:bodyPr>
            <a:normAutofit/>
          </a:bodyPr>
          <a:lstStyle/>
          <a:p>
            <a:r>
              <a:rPr lang="uk-UA" sz="2000" dirty="0" smtClean="0"/>
              <a:t>Скальпель гострокінцевий </a:t>
            </a:r>
            <a:endParaRPr lang="ru-RU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63" y="2329996"/>
            <a:ext cx="8596312" cy="3866088"/>
          </a:xfrm>
        </p:spPr>
      </p:pic>
    </p:spTree>
    <p:extLst>
      <p:ext uri="{BB962C8B-B14F-4D97-AF65-F5344CB8AC3E}">
        <p14:creationId xmlns:p14="http://schemas.microsoft.com/office/powerpoint/2010/main" val="11836821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600" dirty="0" err="1"/>
              <a:t>Хірургічні</a:t>
            </a:r>
            <a:r>
              <a:rPr lang="ru-RU" sz="1600" dirty="0"/>
              <a:t> </a:t>
            </a:r>
            <a:r>
              <a:rPr lang="ru-RU" sz="1600" dirty="0" err="1"/>
              <a:t>ножі</a:t>
            </a:r>
            <a:r>
              <a:rPr lang="ru-RU" sz="1600" dirty="0"/>
              <a:t> </a:t>
            </a:r>
            <a:r>
              <a:rPr lang="ru-RU" sz="1600" dirty="0" err="1"/>
              <a:t>призначені</a:t>
            </a:r>
            <a:r>
              <a:rPr lang="ru-RU" sz="1600" dirty="0"/>
              <a:t> для </a:t>
            </a:r>
            <a:r>
              <a:rPr lang="ru-RU" sz="1600" dirty="0" err="1"/>
              <a:t>розрізання</a:t>
            </a:r>
            <a:r>
              <a:rPr lang="ru-RU" sz="1600" dirty="0"/>
              <a:t> </a:t>
            </a:r>
            <a:r>
              <a:rPr lang="ru-RU" sz="1600" dirty="0" err="1"/>
              <a:t>м'яких</a:t>
            </a:r>
            <a:r>
              <a:rPr lang="ru-RU" sz="1600" dirty="0"/>
              <a:t> тканин.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err="1"/>
              <a:t>Ножі</a:t>
            </a:r>
            <a:r>
              <a:rPr lang="ru-RU" sz="1600" dirty="0"/>
              <a:t>, як і </a:t>
            </a:r>
            <a:r>
              <a:rPr lang="ru-RU" sz="1600" dirty="0" err="1"/>
              <a:t>скальпелі</a:t>
            </a:r>
            <a:r>
              <a:rPr lang="ru-RU" sz="1600" dirty="0"/>
              <a:t>, </a:t>
            </a:r>
            <a:r>
              <a:rPr lang="ru-RU" sz="1600" dirty="0" err="1"/>
              <a:t>виготовляються</a:t>
            </a:r>
            <a:r>
              <a:rPr lang="ru-RU" sz="1600" dirty="0"/>
              <a:t> </a:t>
            </a:r>
            <a:r>
              <a:rPr lang="ru-RU" sz="1600" dirty="0" err="1"/>
              <a:t>суцільнометалеві</a:t>
            </a:r>
            <a:r>
              <a:rPr lang="ru-RU" sz="1600" dirty="0"/>
              <a:t> і </a:t>
            </a:r>
            <a:r>
              <a:rPr lang="ru-RU" sz="1600" dirty="0" err="1"/>
              <a:t>відрізняються</a:t>
            </a:r>
            <a:r>
              <a:rPr lang="ru-RU" sz="1600" dirty="0"/>
              <a:t> </a:t>
            </a:r>
            <a:r>
              <a:rPr lang="ru-RU" sz="1600" dirty="0" err="1"/>
              <a:t>своїми</a:t>
            </a:r>
            <a:r>
              <a:rPr lang="ru-RU" sz="1600" dirty="0"/>
              <a:t> </a:t>
            </a:r>
            <a:r>
              <a:rPr lang="ru-RU" sz="1600" dirty="0" err="1"/>
              <a:t>розмірами</a:t>
            </a:r>
            <a:r>
              <a:rPr lang="ru-RU" sz="1600" dirty="0"/>
              <a:t> і формами.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Вони </a:t>
            </a:r>
            <a:r>
              <a:rPr lang="ru-RU" sz="1600" dirty="0" err="1"/>
              <a:t>мають</a:t>
            </a:r>
            <a:r>
              <a:rPr lang="ru-RU" sz="1600" dirty="0"/>
              <a:t> </a:t>
            </a:r>
            <a:r>
              <a:rPr lang="ru-RU" sz="1600" dirty="0" err="1"/>
              <a:t>лезо</a:t>
            </a:r>
            <a:r>
              <a:rPr lang="ru-RU" sz="1600" dirty="0"/>
              <a:t> і ручку. На </a:t>
            </a:r>
            <a:r>
              <a:rPr lang="ru-RU" sz="1600" dirty="0" err="1"/>
              <a:t>ручці</a:t>
            </a:r>
            <a:r>
              <a:rPr lang="ru-RU" sz="1600" dirty="0"/>
              <a:t> </a:t>
            </a:r>
            <a:r>
              <a:rPr lang="ru-RU" sz="1600" dirty="0" err="1"/>
              <a:t>можуть</a:t>
            </a:r>
            <a:r>
              <a:rPr lang="ru-RU" sz="1600" dirty="0"/>
              <a:t> бути </a:t>
            </a:r>
            <a:r>
              <a:rPr lang="ru-RU" sz="1600" dirty="0" err="1"/>
              <a:t>рифлення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виїмки</a:t>
            </a:r>
            <a:r>
              <a:rPr lang="ru-RU" sz="1600" dirty="0"/>
              <a:t>, </a:t>
            </a:r>
            <a:r>
              <a:rPr lang="ru-RU" sz="1600" dirty="0" err="1"/>
              <a:t>щоб</a:t>
            </a:r>
            <a:r>
              <a:rPr lang="ru-RU" sz="1600" dirty="0"/>
              <a:t> </a:t>
            </a:r>
            <a:r>
              <a:rPr lang="ru-RU" sz="1600" dirty="0" err="1"/>
              <a:t>краще</a:t>
            </a:r>
            <a:r>
              <a:rPr lang="ru-RU" sz="1600" dirty="0"/>
              <a:t> </a:t>
            </a:r>
            <a:r>
              <a:rPr lang="ru-RU" sz="1600" dirty="0" err="1"/>
              <a:t>тримати</a:t>
            </a:r>
            <a:r>
              <a:rPr lang="ru-RU" sz="1600" dirty="0"/>
              <a:t> </a:t>
            </a:r>
            <a:r>
              <a:rPr lang="ru-RU" sz="1600" dirty="0" err="1"/>
              <a:t>ніж</a:t>
            </a:r>
            <a:r>
              <a:rPr lang="ru-RU" sz="1600" dirty="0"/>
              <a:t> у </a:t>
            </a:r>
            <a:r>
              <a:rPr lang="ru-RU" sz="1600" dirty="0" err="1"/>
              <a:t>руці</a:t>
            </a:r>
            <a:r>
              <a:rPr lang="ru-RU" sz="1600" dirty="0"/>
              <a:t>. </a:t>
            </a:r>
            <a:r>
              <a:rPr lang="ru-RU" sz="1600" dirty="0" err="1"/>
              <a:t>Хірургічні</a:t>
            </a:r>
            <a:r>
              <a:rPr lang="ru-RU" sz="1600" dirty="0"/>
              <a:t> </a:t>
            </a:r>
            <a:r>
              <a:rPr lang="ru-RU" sz="1600" dirty="0" err="1"/>
              <a:t>ножі</a:t>
            </a:r>
            <a:r>
              <a:rPr lang="ru-RU" sz="1600" dirty="0"/>
              <a:t> </a:t>
            </a:r>
            <a:r>
              <a:rPr lang="ru-RU" sz="1600" dirty="0" err="1"/>
              <a:t>повинні</a:t>
            </a:r>
            <a:r>
              <a:rPr lang="ru-RU" sz="1600" dirty="0"/>
              <a:t> бути </a:t>
            </a:r>
            <a:r>
              <a:rPr lang="ru-RU" sz="1600" dirty="0" err="1"/>
              <a:t>гострими</a:t>
            </a:r>
            <a:r>
              <a:rPr lang="ru-RU" sz="1600" dirty="0"/>
              <a:t>, </a:t>
            </a:r>
            <a:r>
              <a:rPr lang="ru-RU" sz="1600" dirty="0" err="1"/>
              <a:t>щоб</a:t>
            </a:r>
            <a:r>
              <a:rPr lang="ru-RU" sz="1600" dirty="0"/>
              <a:t> легко </a:t>
            </a:r>
            <a:r>
              <a:rPr lang="ru-RU" sz="1600" dirty="0" err="1"/>
              <a:t>врізатися</a:t>
            </a:r>
            <a:r>
              <a:rPr lang="ru-RU" sz="1600" dirty="0"/>
              <a:t> у </a:t>
            </a:r>
            <a:r>
              <a:rPr lang="ru-RU" sz="1600" dirty="0" err="1"/>
              <a:t>тканини</a:t>
            </a:r>
            <a:r>
              <a:rPr lang="ru-RU" sz="1600" dirty="0"/>
              <a:t>, і </a:t>
            </a:r>
            <a:r>
              <a:rPr lang="ru-RU" sz="1600" dirty="0" err="1"/>
              <a:t>стійкими</a:t>
            </a:r>
            <a:r>
              <a:rPr lang="ru-RU" sz="1600" dirty="0"/>
              <a:t>, </a:t>
            </a:r>
            <a:r>
              <a:rPr lang="ru-RU" sz="1600" dirty="0" err="1"/>
              <a:t>тобто</a:t>
            </a:r>
            <a:r>
              <a:rPr lang="ru-RU" sz="1600" dirty="0"/>
              <a:t> </a:t>
            </a:r>
            <a:r>
              <a:rPr lang="ru-RU" sz="1600" dirty="0" err="1"/>
              <a:t>довго</a:t>
            </a:r>
            <a:r>
              <a:rPr lang="ru-RU" sz="1600" dirty="0"/>
              <a:t> </a:t>
            </a:r>
            <a:r>
              <a:rPr lang="ru-RU" sz="1600" dirty="0" err="1"/>
              <a:t>зберігати</a:t>
            </a:r>
            <a:r>
              <a:rPr lang="ru-RU" sz="1600" dirty="0"/>
              <a:t> свою </a:t>
            </a:r>
            <a:r>
              <a:rPr lang="ru-RU" sz="1600" dirty="0" err="1"/>
              <a:t>гостроту</a:t>
            </a:r>
            <a:r>
              <a:rPr lang="ru-RU" sz="1600" dirty="0"/>
              <a:t>.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    </a:t>
            </a:r>
            <a:r>
              <a:rPr lang="ru-RU" sz="1600" dirty="0" err="1"/>
              <a:t>Медична</a:t>
            </a:r>
            <a:r>
              <a:rPr lang="ru-RU" sz="1600" dirty="0"/>
              <a:t> </a:t>
            </a:r>
            <a:r>
              <a:rPr lang="ru-RU" sz="1600" dirty="0" err="1"/>
              <a:t>промисловість</a:t>
            </a:r>
            <a:r>
              <a:rPr lang="ru-RU" sz="1600" dirty="0"/>
              <a:t> </a:t>
            </a:r>
            <a:r>
              <a:rPr lang="ru-RU" sz="1600" dirty="0" err="1"/>
              <a:t>випускає</a:t>
            </a:r>
            <a:r>
              <a:rPr lang="ru-RU" sz="1600" dirty="0"/>
              <a:t> </a:t>
            </a:r>
            <a:r>
              <a:rPr lang="ru-RU" sz="1600" dirty="0" err="1"/>
              <a:t>ножі</a:t>
            </a:r>
            <a:r>
              <a:rPr lang="ru-RU" sz="1600" dirty="0"/>
              <a:t>: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    </a:t>
            </a:r>
            <a:r>
              <a:rPr lang="ru-RU" sz="1600" dirty="0" err="1"/>
              <a:t>Ампутаційні</a:t>
            </a:r>
            <a:r>
              <a:rPr lang="ru-RU" sz="1600" dirty="0"/>
              <a:t> ( </a:t>
            </a:r>
            <a:r>
              <a:rPr lang="ru-RU" sz="1600" dirty="0" err="1"/>
              <a:t>малий</a:t>
            </a:r>
            <a:r>
              <a:rPr lang="ru-RU" sz="1600" dirty="0"/>
              <a:t> і </a:t>
            </a:r>
            <a:r>
              <a:rPr lang="ru-RU" sz="1600" dirty="0" err="1"/>
              <a:t>середній</a:t>
            </a:r>
            <a:r>
              <a:rPr lang="ru-RU" sz="1600" dirty="0"/>
              <a:t>) 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призначені</a:t>
            </a:r>
            <a:r>
              <a:rPr lang="ru-RU" sz="1600" dirty="0"/>
              <a:t> для </a:t>
            </a:r>
            <a:r>
              <a:rPr lang="ru-RU" sz="1600" dirty="0" err="1"/>
              <a:t>розрізання</a:t>
            </a:r>
            <a:r>
              <a:rPr lang="ru-RU" sz="1600" dirty="0"/>
              <a:t> </a:t>
            </a:r>
            <a:r>
              <a:rPr lang="ru-RU" sz="1600" dirty="0" err="1"/>
              <a:t>м'яких</a:t>
            </a:r>
            <a:r>
              <a:rPr lang="ru-RU" sz="1600" dirty="0"/>
              <a:t> тканин при </a:t>
            </a:r>
            <a:r>
              <a:rPr lang="ru-RU" sz="1600" dirty="0" err="1"/>
              <a:t>ампутації</a:t>
            </a:r>
            <a:r>
              <a:rPr lang="ru-RU" sz="1600" dirty="0"/>
              <a:t> </a:t>
            </a:r>
            <a:r>
              <a:rPr lang="ru-RU" sz="1600" dirty="0" err="1"/>
              <a:t>кінцівок</a:t>
            </a:r>
            <a:r>
              <a:rPr lang="ru-RU" sz="1600" dirty="0"/>
              <a:t>;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   </a:t>
            </a:r>
            <a:r>
              <a:rPr lang="ru-RU" sz="1600" dirty="0" err="1"/>
              <a:t>Трансплантаційні</a:t>
            </a:r>
            <a:r>
              <a:rPr lang="ru-RU" sz="1600" dirty="0"/>
              <a:t> – </a:t>
            </a:r>
            <a:r>
              <a:rPr lang="ru-RU" sz="1600" dirty="0" err="1"/>
              <a:t>призначені</a:t>
            </a:r>
            <a:r>
              <a:rPr lang="ru-RU" sz="1600" dirty="0"/>
              <a:t> для </a:t>
            </a:r>
            <a:r>
              <a:rPr lang="ru-RU" sz="1600" dirty="0" err="1"/>
              <a:t>зняття</a:t>
            </a:r>
            <a:r>
              <a:rPr lang="ru-RU" sz="1600" dirty="0"/>
              <a:t> </a:t>
            </a:r>
            <a:r>
              <a:rPr lang="ru-RU" sz="1600" dirty="0" err="1"/>
              <a:t>поверхневих</a:t>
            </a:r>
            <a:r>
              <a:rPr lang="ru-RU" sz="1600" dirty="0"/>
              <a:t> </a:t>
            </a:r>
            <a:r>
              <a:rPr lang="ru-RU" sz="1600" dirty="0" err="1"/>
              <a:t>шарів</a:t>
            </a:r>
            <a:r>
              <a:rPr lang="ru-RU" sz="1600" dirty="0"/>
              <a:t> </a:t>
            </a:r>
            <a:r>
              <a:rPr lang="ru-RU" sz="1600" dirty="0" err="1"/>
              <a:t>шкіри</a:t>
            </a:r>
            <a:r>
              <a:rPr lang="ru-RU" sz="1600" dirty="0"/>
              <a:t> при </a:t>
            </a:r>
            <a:r>
              <a:rPr lang="ru-RU" sz="1600" dirty="0" err="1"/>
              <a:t>її</a:t>
            </a:r>
            <a:r>
              <a:rPr lang="ru-RU" sz="1600" dirty="0"/>
              <a:t> </a:t>
            </a:r>
            <a:r>
              <a:rPr lang="ru-RU" sz="1600" dirty="0" err="1"/>
              <a:t>пересадці</a:t>
            </a:r>
            <a:r>
              <a:rPr lang="ru-RU" sz="1600" dirty="0"/>
              <a:t>;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>   </a:t>
            </a:r>
            <a:r>
              <a:rPr lang="ru-RU" sz="1600" dirty="0" err="1" smtClean="0"/>
              <a:t>Хрящові</a:t>
            </a:r>
            <a:r>
              <a:rPr lang="ru-RU" sz="1600" dirty="0" smtClean="0"/>
              <a:t> </a:t>
            </a:r>
            <a:r>
              <a:rPr lang="ru-RU" sz="1600" dirty="0"/>
              <a:t>і </a:t>
            </a:r>
            <a:r>
              <a:rPr lang="ru-RU" sz="1600" dirty="0" err="1"/>
              <a:t>резекційні</a:t>
            </a:r>
            <a:r>
              <a:rPr lang="ru-RU" sz="1600" dirty="0"/>
              <a:t> – </a:t>
            </a:r>
            <a:r>
              <a:rPr lang="ru-RU" sz="1600" dirty="0" err="1"/>
              <a:t>призначені</a:t>
            </a:r>
            <a:r>
              <a:rPr lang="ru-RU" sz="1600" dirty="0"/>
              <a:t> для </a:t>
            </a:r>
            <a:r>
              <a:rPr lang="ru-RU" sz="1600" dirty="0" err="1"/>
              <a:t>розсікання</a:t>
            </a:r>
            <a:r>
              <a:rPr lang="ru-RU" sz="1600" dirty="0"/>
              <a:t> </a:t>
            </a:r>
            <a:r>
              <a:rPr lang="ru-RU" sz="1600" dirty="0" err="1"/>
              <a:t>щільних</a:t>
            </a:r>
            <a:r>
              <a:rPr lang="ru-RU" sz="1600" dirty="0"/>
              <a:t> тканин, </a:t>
            </a:r>
            <a:r>
              <a:rPr lang="ru-RU" sz="1600" dirty="0" err="1"/>
              <a:t>ампутації</a:t>
            </a:r>
            <a:r>
              <a:rPr lang="ru-RU" sz="1600" dirty="0"/>
              <a:t> фаланг </a:t>
            </a:r>
            <a:r>
              <a:rPr lang="ru-RU" sz="1600" dirty="0" err="1"/>
              <a:t>пальців</a:t>
            </a:r>
            <a:r>
              <a:rPr lang="ru-RU" sz="1600" dirty="0"/>
              <a:t>, </a:t>
            </a:r>
            <a:r>
              <a:rPr lang="ru-RU" sz="1600" dirty="0" smtClean="0"/>
              <a:t>   </a:t>
            </a:r>
            <a:r>
              <a:rPr lang="ru-RU" sz="1600" dirty="0" err="1" smtClean="0"/>
              <a:t>резекції</a:t>
            </a:r>
            <a:r>
              <a:rPr lang="ru-RU" sz="1600" dirty="0" smtClean="0"/>
              <a:t> </a:t>
            </a:r>
            <a:r>
              <a:rPr lang="ru-RU" sz="1600" dirty="0" err="1"/>
              <a:t>суглобів</a:t>
            </a:r>
            <a:r>
              <a:rPr lang="ru-RU" sz="1600" dirty="0"/>
              <a:t>.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     </a:t>
            </a:r>
            <a:r>
              <a:rPr lang="ru-RU" sz="1600" dirty="0" err="1"/>
              <a:t>Мозкові</a:t>
            </a:r>
            <a:r>
              <a:rPr lang="ru-RU" sz="1600" dirty="0"/>
              <a:t> – </a:t>
            </a:r>
            <a:r>
              <a:rPr lang="ru-RU" sz="1600" dirty="0" err="1"/>
              <a:t>призначені</a:t>
            </a:r>
            <a:r>
              <a:rPr lang="ru-RU" sz="1600" dirty="0"/>
              <a:t> для </a:t>
            </a:r>
            <a:r>
              <a:rPr lang="ru-RU" sz="1600" dirty="0" err="1"/>
              <a:t>розслоювання</a:t>
            </a:r>
            <a:r>
              <a:rPr lang="ru-RU" sz="1600" dirty="0"/>
              <a:t> тканин </a:t>
            </a:r>
            <a:r>
              <a:rPr lang="ru-RU" sz="1600" dirty="0" err="1"/>
              <a:t>мозку</a:t>
            </a:r>
            <a:r>
              <a:rPr lang="ru-RU" sz="1600" dirty="0"/>
              <a:t> при </a:t>
            </a:r>
            <a:r>
              <a:rPr lang="ru-RU" sz="1600" dirty="0" err="1"/>
              <a:t>паталогоанатомічному</a:t>
            </a:r>
            <a:r>
              <a:rPr lang="ru-RU" sz="1600" dirty="0"/>
              <a:t> </a:t>
            </a:r>
            <a:r>
              <a:rPr lang="ru-RU" sz="1600" dirty="0" err="1"/>
              <a:t>вскритті</a:t>
            </a:r>
            <a:r>
              <a:rPr lang="ru-RU" sz="1600" dirty="0"/>
              <a:t>.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      Для </a:t>
            </a:r>
            <a:r>
              <a:rPr lang="ru-RU" sz="1600" dirty="0" err="1"/>
              <a:t>розсікання</a:t>
            </a:r>
            <a:r>
              <a:rPr lang="ru-RU" sz="1600" dirty="0"/>
              <a:t> </a:t>
            </a:r>
            <a:r>
              <a:rPr lang="ru-RU" sz="1600" dirty="0" err="1"/>
              <a:t>гіпсових</a:t>
            </a:r>
            <a:r>
              <a:rPr lang="ru-RU" sz="1600" dirty="0"/>
              <a:t> </a:t>
            </a:r>
            <a:r>
              <a:rPr lang="ru-RU" sz="1600" dirty="0" err="1"/>
              <a:t>пов'язок</a:t>
            </a:r>
            <a:r>
              <a:rPr lang="ru-RU" sz="1600" dirty="0"/>
              <a:t> .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     </a:t>
            </a:r>
            <a:r>
              <a:rPr lang="ru-RU" sz="1600" dirty="0" smtClean="0"/>
              <a:t> </a:t>
            </a:r>
            <a:r>
              <a:rPr lang="ru-RU" sz="1600" dirty="0" err="1" smtClean="0"/>
              <a:t>Матеріалом</a:t>
            </a:r>
            <a:r>
              <a:rPr lang="ru-RU" sz="1600" dirty="0" smtClean="0"/>
              <a:t> </a:t>
            </a:r>
            <a:r>
              <a:rPr lang="ru-RU" sz="1600" dirty="0"/>
              <a:t>для </a:t>
            </a:r>
            <a:r>
              <a:rPr lang="ru-RU" sz="1600" dirty="0" err="1"/>
              <a:t>виготовлення</a:t>
            </a:r>
            <a:r>
              <a:rPr lang="ru-RU" sz="1600" dirty="0"/>
              <a:t> </a:t>
            </a:r>
            <a:r>
              <a:rPr lang="ru-RU" sz="1600" dirty="0" err="1"/>
              <a:t>ножів</a:t>
            </a:r>
            <a:r>
              <a:rPr lang="ru-RU" sz="1600" dirty="0"/>
              <a:t> є </a:t>
            </a:r>
            <a:r>
              <a:rPr lang="ru-RU" sz="1600" dirty="0" err="1"/>
              <a:t>високоякісна</a:t>
            </a:r>
            <a:r>
              <a:rPr lang="ru-RU" sz="1600" dirty="0"/>
              <a:t> сталь марки В 12А,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В 10А, </a:t>
            </a:r>
            <a:r>
              <a:rPr lang="ru-RU" sz="1600" dirty="0" err="1"/>
              <a:t>нержавіюча</a:t>
            </a:r>
            <a:r>
              <a:rPr lang="ru-RU" sz="1600" dirty="0"/>
              <a:t> сталь Х 18.</a:t>
            </a:r>
          </a:p>
        </p:txBody>
      </p:sp>
    </p:spTree>
    <p:extLst>
      <p:ext uri="{BB962C8B-B14F-4D97-AF65-F5344CB8AC3E}">
        <p14:creationId xmlns:p14="http://schemas.microsoft.com/office/powerpoint/2010/main" val="6649761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609600"/>
            <a:ext cx="8043585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676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600" dirty="0" err="1"/>
              <a:t>Ножиці</a:t>
            </a:r>
            <a:r>
              <a:rPr lang="ru-RU" sz="1600" dirty="0"/>
              <a:t> </a:t>
            </a:r>
            <a:r>
              <a:rPr lang="ru-RU" sz="1600" dirty="0" err="1"/>
              <a:t>медичні</a:t>
            </a:r>
            <a:r>
              <a:rPr lang="ru-RU" sz="1600" dirty="0"/>
              <a:t> </a:t>
            </a:r>
            <a:r>
              <a:rPr lang="ru-RU" sz="1600" dirty="0" err="1"/>
              <a:t>застосовують</a:t>
            </a:r>
            <a:r>
              <a:rPr lang="ru-RU" sz="1600" dirty="0"/>
              <a:t> для </a:t>
            </a:r>
            <a:r>
              <a:rPr lang="ru-RU" sz="1600" dirty="0" err="1"/>
              <a:t>розрізання</a:t>
            </a:r>
            <a:r>
              <a:rPr lang="ru-RU" sz="1600" dirty="0"/>
              <a:t> </a:t>
            </a:r>
            <a:r>
              <a:rPr lang="ru-RU" sz="1600" dirty="0" err="1"/>
              <a:t>м'яких</a:t>
            </a:r>
            <a:r>
              <a:rPr lang="ru-RU" sz="1600" dirty="0"/>
              <a:t> тканин і </a:t>
            </a:r>
            <a:r>
              <a:rPr lang="ru-RU" sz="1600" dirty="0" err="1"/>
              <a:t>матеріалів</a:t>
            </a:r>
            <a:r>
              <a:rPr lang="ru-RU" sz="1600" dirty="0" smtClean="0"/>
              <a:t>.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    </a:t>
            </a:r>
            <a:r>
              <a:rPr lang="ru-RU" sz="1600" dirty="0" err="1"/>
              <a:t>Розрізняють</a:t>
            </a:r>
            <a:r>
              <a:rPr lang="ru-RU" sz="1600" dirty="0"/>
              <a:t> </a:t>
            </a:r>
            <a:r>
              <a:rPr lang="ru-RU" sz="1600" dirty="0" err="1"/>
              <a:t>ножиці</a:t>
            </a:r>
            <a:r>
              <a:rPr lang="ru-RU" sz="1600" dirty="0" smtClean="0"/>
              <a:t>: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-         </a:t>
            </a:r>
            <a:r>
              <a:rPr lang="ru-RU" sz="1600" dirty="0" err="1"/>
              <a:t>хірургічні</a:t>
            </a:r>
            <a:r>
              <a:rPr lang="ru-RU" sz="1600" dirty="0" smtClean="0"/>
              <a:t>;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-          </a:t>
            </a:r>
            <a:r>
              <a:rPr lang="ru-RU" sz="1600" dirty="0" err="1"/>
              <a:t>допоміжні</a:t>
            </a:r>
            <a:r>
              <a:rPr lang="ru-RU" sz="1600" dirty="0" smtClean="0"/>
              <a:t>.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err="1"/>
              <a:t>Хірургічні</a:t>
            </a:r>
            <a:r>
              <a:rPr lang="ru-RU" sz="1600" dirty="0"/>
              <a:t> </a:t>
            </a:r>
            <a:r>
              <a:rPr lang="ru-RU" sz="1600" dirty="0" err="1"/>
              <a:t>ножиці</a:t>
            </a:r>
            <a:r>
              <a:rPr lang="ru-RU" sz="1600" dirty="0"/>
              <a:t> </a:t>
            </a:r>
            <a:r>
              <a:rPr lang="ru-RU" sz="1600" dirty="0" err="1"/>
              <a:t>призначені</a:t>
            </a:r>
            <a:r>
              <a:rPr lang="ru-RU" sz="1600" dirty="0"/>
              <a:t> для </a:t>
            </a:r>
            <a:r>
              <a:rPr lang="ru-RU" sz="1600" dirty="0" err="1"/>
              <a:t>розрізання</a:t>
            </a:r>
            <a:r>
              <a:rPr lang="ru-RU" sz="1600" dirty="0"/>
              <a:t> </a:t>
            </a:r>
            <a:r>
              <a:rPr lang="ru-RU" sz="1600" dirty="0" err="1"/>
              <a:t>різних</a:t>
            </a:r>
            <a:r>
              <a:rPr lang="ru-RU" sz="1600" dirty="0"/>
              <a:t> тканин при </a:t>
            </a:r>
            <a:r>
              <a:rPr lang="ru-RU" sz="1600" dirty="0" err="1"/>
              <a:t>операціях</a:t>
            </a:r>
            <a:r>
              <a:rPr lang="ru-RU" sz="1600" dirty="0"/>
              <a:t>, а </a:t>
            </a:r>
            <a:r>
              <a:rPr lang="ru-RU" sz="1600" dirty="0" err="1"/>
              <a:t>також</a:t>
            </a:r>
            <a:r>
              <a:rPr lang="ru-RU" sz="1600" dirty="0"/>
              <a:t> ниток,  </a:t>
            </a:r>
            <a:r>
              <a:rPr lang="ru-RU" sz="1600" dirty="0" err="1"/>
              <a:t>перев'язувальних</a:t>
            </a:r>
            <a:r>
              <a:rPr lang="ru-RU" sz="1600" dirty="0"/>
              <a:t> та </a:t>
            </a:r>
            <a:r>
              <a:rPr lang="ru-RU" sz="1600" dirty="0" err="1"/>
              <a:t>інших</a:t>
            </a:r>
            <a:r>
              <a:rPr lang="ru-RU" sz="1600" dirty="0"/>
              <a:t> </a:t>
            </a:r>
            <a:r>
              <a:rPr lang="ru-RU" sz="1600" dirty="0" err="1"/>
              <a:t>матеріалів</a:t>
            </a:r>
            <a:r>
              <a:rPr lang="ru-RU" sz="1600" dirty="0"/>
              <a:t> в </a:t>
            </a:r>
            <a:r>
              <a:rPr lang="ru-RU" sz="1600" dirty="0" err="1"/>
              <a:t>операційному</a:t>
            </a:r>
            <a:r>
              <a:rPr lang="ru-RU" sz="1600" dirty="0"/>
              <a:t> </a:t>
            </a:r>
            <a:r>
              <a:rPr lang="ru-RU" sz="1600" dirty="0" err="1"/>
              <a:t>полі</a:t>
            </a:r>
            <a:r>
              <a:rPr lang="ru-RU" sz="1600" dirty="0" smtClean="0"/>
              <a:t>.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       </a:t>
            </a:r>
            <a:r>
              <a:rPr lang="ru-RU" sz="1600" dirty="0" err="1"/>
              <a:t>Всі</a:t>
            </a:r>
            <a:r>
              <a:rPr lang="ru-RU" sz="1600" dirty="0"/>
              <a:t> </a:t>
            </a:r>
            <a:r>
              <a:rPr lang="ru-RU" sz="1600" dirty="0" err="1"/>
              <a:t>ножиці</a:t>
            </a:r>
            <a:r>
              <a:rPr lang="ru-RU" sz="1600" dirty="0"/>
              <a:t> </a:t>
            </a:r>
            <a:r>
              <a:rPr lang="ru-RU" sz="1600" dirty="0" err="1"/>
              <a:t>складаються</a:t>
            </a:r>
            <a:r>
              <a:rPr lang="ru-RU" sz="1600" dirty="0"/>
              <a:t> з 2-х половинок, 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з'єднані</a:t>
            </a:r>
            <a:r>
              <a:rPr lang="ru-RU" sz="1600" dirty="0"/>
              <a:t> </a:t>
            </a:r>
            <a:r>
              <a:rPr lang="ru-RU" sz="1600" dirty="0" err="1"/>
              <a:t>між</a:t>
            </a:r>
            <a:r>
              <a:rPr lang="ru-RU" sz="1600" dirty="0"/>
              <a:t> собою замком,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ділить</a:t>
            </a:r>
            <a:r>
              <a:rPr lang="ru-RU" sz="1600" dirty="0"/>
              <a:t> </a:t>
            </a:r>
            <a:r>
              <a:rPr lang="ru-RU" sz="1600" dirty="0" err="1"/>
              <a:t>їх</a:t>
            </a:r>
            <a:r>
              <a:rPr lang="ru-RU" sz="1600" dirty="0"/>
              <a:t> на </a:t>
            </a:r>
            <a:r>
              <a:rPr lang="ru-RU" sz="1600" dirty="0" err="1"/>
              <a:t>робочу</a:t>
            </a:r>
            <a:r>
              <a:rPr lang="ru-RU" sz="1600" dirty="0"/>
              <a:t> </a:t>
            </a:r>
            <a:r>
              <a:rPr lang="ru-RU" sz="1600" dirty="0" err="1"/>
              <a:t>частину</a:t>
            </a:r>
            <a:r>
              <a:rPr lang="ru-RU" sz="1600" dirty="0"/>
              <a:t> (</a:t>
            </a:r>
            <a:r>
              <a:rPr lang="ru-RU" sz="1600" dirty="0" err="1"/>
              <a:t>більш</a:t>
            </a:r>
            <a:r>
              <a:rPr lang="ru-RU" sz="1600" dirty="0"/>
              <a:t> </a:t>
            </a:r>
            <a:r>
              <a:rPr lang="ru-RU" sz="1600" dirty="0" err="1"/>
              <a:t>коротку</a:t>
            </a:r>
            <a:r>
              <a:rPr lang="ru-RU" sz="1600" dirty="0"/>
              <a:t>) і </a:t>
            </a:r>
            <a:r>
              <a:rPr lang="ru-RU" sz="1600" dirty="0" err="1"/>
              <a:t>прикільцеву</a:t>
            </a:r>
            <a:r>
              <a:rPr lang="ru-RU" sz="1600" dirty="0" smtClean="0"/>
              <a:t>.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err="1"/>
              <a:t>Робочі</a:t>
            </a:r>
            <a:r>
              <a:rPr lang="ru-RU" sz="1600" dirty="0"/>
              <a:t> </a:t>
            </a:r>
            <a:r>
              <a:rPr lang="ru-RU" sz="1600" dirty="0" err="1"/>
              <a:t>частини</a:t>
            </a:r>
            <a:r>
              <a:rPr lang="ru-RU" sz="1600" dirty="0"/>
              <a:t> </a:t>
            </a:r>
            <a:r>
              <a:rPr lang="ru-RU" sz="1600" dirty="0" err="1"/>
              <a:t>ножиць</a:t>
            </a:r>
            <a:r>
              <a:rPr lang="ru-RU" sz="1600" dirty="0"/>
              <a:t> </a:t>
            </a:r>
            <a:r>
              <a:rPr lang="ru-RU" sz="1600" dirty="0" err="1"/>
              <a:t>бувають</a:t>
            </a:r>
            <a:r>
              <a:rPr lang="ru-RU" sz="1600" dirty="0"/>
              <a:t> тупо- і </a:t>
            </a:r>
            <a:r>
              <a:rPr lang="ru-RU" sz="1600" dirty="0" err="1"/>
              <a:t>гострокінцеві</a:t>
            </a:r>
            <a:r>
              <a:rPr lang="ru-RU" sz="1600" dirty="0"/>
              <a:t>, </a:t>
            </a:r>
            <a:r>
              <a:rPr lang="ru-RU" sz="1600" dirty="0" err="1"/>
              <a:t>які</a:t>
            </a:r>
            <a:r>
              <a:rPr lang="ru-RU" sz="1600" dirty="0"/>
              <a:t> в свою </a:t>
            </a:r>
            <a:r>
              <a:rPr lang="ru-RU" sz="1600" dirty="0" err="1"/>
              <a:t>чергу</a:t>
            </a:r>
            <a:r>
              <a:rPr lang="ru-RU" sz="1600" dirty="0"/>
              <a:t> </a:t>
            </a:r>
            <a:r>
              <a:rPr lang="ru-RU" sz="1600" dirty="0" err="1"/>
              <a:t>можуть</a:t>
            </a:r>
            <a:r>
              <a:rPr lang="ru-RU" sz="1600" dirty="0"/>
              <a:t> бути </a:t>
            </a:r>
            <a:r>
              <a:rPr lang="ru-RU" sz="1600" dirty="0" err="1"/>
              <a:t>прямими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зігнутими</a:t>
            </a:r>
            <a:r>
              <a:rPr lang="ru-RU" sz="1600" dirty="0"/>
              <a:t>.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         </a:t>
            </a:r>
            <a:r>
              <a:rPr lang="ru-RU" sz="1600" dirty="0" err="1"/>
              <a:t>Ножиці</a:t>
            </a:r>
            <a:r>
              <a:rPr lang="ru-RU" sz="1600" dirty="0"/>
              <a:t> </a:t>
            </a:r>
            <a:r>
              <a:rPr lang="ru-RU" sz="1600" dirty="0" err="1"/>
              <a:t>бувають</a:t>
            </a:r>
            <a:r>
              <a:rPr lang="ru-RU" sz="1600" dirty="0" smtClean="0"/>
              <a:t>: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 - </a:t>
            </a:r>
            <a:r>
              <a:rPr lang="ru-RU" sz="1600" dirty="0" err="1"/>
              <a:t>тупокінцеві</a:t>
            </a:r>
            <a:r>
              <a:rPr lang="ru-RU" sz="1600" dirty="0"/>
              <a:t> </a:t>
            </a:r>
            <a:r>
              <a:rPr lang="ru-RU" sz="1600" dirty="0" err="1"/>
              <a:t>зігнуті</a:t>
            </a:r>
            <a:r>
              <a:rPr lang="ru-RU" sz="1600" dirty="0" smtClean="0"/>
              <a:t>;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 - </a:t>
            </a:r>
            <a:r>
              <a:rPr lang="ru-RU" sz="1600" dirty="0" err="1"/>
              <a:t>тупокінцеві</a:t>
            </a:r>
            <a:r>
              <a:rPr lang="ru-RU" sz="1600" dirty="0"/>
              <a:t> </a:t>
            </a:r>
            <a:r>
              <a:rPr lang="ru-RU" sz="1600" dirty="0" err="1"/>
              <a:t>прямі</a:t>
            </a:r>
            <a:r>
              <a:rPr lang="ru-RU" sz="1600" dirty="0" smtClean="0"/>
              <a:t>;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- </a:t>
            </a:r>
            <a:r>
              <a:rPr lang="ru-RU" sz="1600" dirty="0" err="1"/>
              <a:t>анатомічні</a:t>
            </a:r>
            <a:r>
              <a:rPr lang="ru-RU" sz="1600" dirty="0"/>
              <a:t> </a:t>
            </a:r>
            <a:r>
              <a:rPr lang="ru-RU" sz="1600" dirty="0" err="1"/>
              <a:t>кишкові</a:t>
            </a:r>
            <a:r>
              <a:rPr lang="ru-RU" sz="1600" dirty="0" smtClean="0"/>
              <a:t>;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- для </a:t>
            </a:r>
            <a:r>
              <a:rPr lang="ru-RU" sz="1600" dirty="0" err="1"/>
              <a:t>вскриття</a:t>
            </a:r>
            <a:r>
              <a:rPr lang="ru-RU" sz="1600" dirty="0"/>
              <a:t> </a:t>
            </a:r>
            <a:r>
              <a:rPr lang="ru-RU" sz="1600" dirty="0" err="1"/>
              <a:t>судин</a:t>
            </a:r>
            <a:r>
              <a:rPr lang="ru-RU" sz="1600" dirty="0" smtClean="0"/>
              <a:t>;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- з </a:t>
            </a:r>
            <a:r>
              <a:rPr lang="ru-RU" sz="1600" dirty="0" err="1"/>
              <a:t>гострим</a:t>
            </a:r>
            <a:r>
              <a:rPr lang="ru-RU" sz="1600" dirty="0"/>
              <a:t> </a:t>
            </a:r>
            <a:r>
              <a:rPr lang="ru-RU" sz="1600" dirty="0" err="1"/>
              <a:t>кінцем</a:t>
            </a:r>
            <a:r>
              <a:rPr lang="ru-RU" sz="1600" dirty="0" smtClean="0"/>
              <a:t>;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- </a:t>
            </a:r>
            <a:r>
              <a:rPr lang="ru-RU" sz="1600" dirty="0" err="1"/>
              <a:t>реберні</a:t>
            </a:r>
            <a:r>
              <a:rPr lang="ru-RU" sz="1600" dirty="0" smtClean="0"/>
              <a:t>;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- </a:t>
            </a:r>
            <a:r>
              <a:rPr lang="ru-RU" sz="1600" dirty="0" err="1"/>
              <a:t>реберні</a:t>
            </a:r>
            <a:r>
              <a:rPr lang="ru-RU" sz="1600" dirty="0"/>
              <a:t> </a:t>
            </a:r>
            <a:r>
              <a:rPr lang="ru-RU" sz="1600" dirty="0" err="1"/>
              <a:t>гільйотинні</a:t>
            </a:r>
            <a:r>
              <a:rPr lang="ru-RU" sz="1600" dirty="0" smtClean="0"/>
              <a:t>;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- </a:t>
            </a:r>
            <a:r>
              <a:rPr lang="ru-RU" sz="1600" dirty="0" err="1"/>
              <a:t>допоміжні</a:t>
            </a:r>
            <a:r>
              <a:rPr lang="ru-RU" sz="1600" dirty="0"/>
              <a:t> (для </a:t>
            </a:r>
            <a:r>
              <a:rPr lang="ru-RU" sz="1600" dirty="0" err="1"/>
              <a:t>зрізання</a:t>
            </a:r>
            <a:r>
              <a:rPr lang="ru-RU" sz="1600" dirty="0"/>
              <a:t> </a:t>
            </a:r>
            <a:r>
              <a:rPr lang="ru-RU" sz="1600" dirty="0" err="1"/>
              <a:t>нігтів</a:t>
            </a:r>
            <a:r>
              <a:rPr lang="ru-RU" sz="1600" dirty="0"/>
              <a:t>, волос, </a:t>
            </a:r>
            <a:r>
              <a:rPr lang="ru-RU" sz="1600" dirty="0" err="1"/>
              <a:t>розрізання</a:t>
            </a:r>
            <a:r>
              <a:rPr lang="ru-RU" sz="1600" dirty="0"/>
              <a:t> </a:t>
            </a:r>
            <a:r>
              <a:rPr lang="ru-RU" sz="1600" dirty="0" err="1"/>
              <a:t>перев'язувального</a:t>
            </a:r>
            <a:r>
              <a:rPr lang="ru-RU" sz="1600" dirty="0"/>
              <a:t> </a:t>
            </a:r>
            <a:r>
              <a:rPr lang="ru-RU" sz="1600" dirty="0" err="1"/>
              <a:t>матеріалу</a:t>
            </a:r>
            <a:r>
              <a:rPr lang="ru-RU" sz="1600" dirty="0"/>
              <a:t>, </a:t>
            </a:r>
            <a:r>
              <a:rPr lang="ru-RU" sz="1600" dirty="0" err="1"/>
              <a:t>аптечні</a:t>
            </a:r>
            <a:r>
              <a:rPr lang="ru-RU" sz="1600" dirty="0"/>
              <a:t> </a:t>
            </a:r>
            <a:r>
              <a:rPr lang="ru-RU" sz="1600" dirty="0" err="1"/>
              <a:t>тощо</a:t>
            </a:r>
            <a:r>
              <a:rPr lang="ru-RU" sz="16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7433706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5469" y="609600"/>
            <a:ext cx="5377218" cy="1320800"/>
          </a:xfrm>
        </p:spPr>
        <p:txBody>
          <a:bodyPr>
            <a:normAutofit fontScale="90000"/>
          </a:bodyPr>
          <a:lstStyle/>
          <a:p>
            <a:r>
              <a:rPr lang="ru-RU" sz="1800" dirty="0" err="1"/>
              <a:t>Матеріалом</a:t>
            </a:r>
            <a:r>
              <a:rPr lang="ru-RU" sz="1800" dirty="0"/>
              <a:t> для </a:t>
            </a:r>
            <a:r>
              <a:rPr lang="ru-RU" sz="1800" dirty="0" err="1"/>
              <a:t>виготовлення</a:t>
            </a:r>
            <a:r>
              <a:rPr lang="ru-RU" sz="1800" dirty="0"/>
              <a:t> </a:t>
            </a:r>
            <a:r>
              <a:rPr lang="ru-RU" sz="1800" dirty="0" err="1"/>
              <a:t>ножиць</a:t>
            </a:r>
            <a:r>
              <a:rPr lang="ru-RU" sz="1800" dirty="0"/>
              <a:t> часто є: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- </a:t>
            </a:r>
            <a:r>
              <a:rPr lang="ru-RU" sz="1800" dirty="0" err="1"/>
              <a:t>вуглецева</a:t>
            </a:r>
            <a:r>
              <a:rPr lang="ru-RU" sz="1800" dirty="0"/>
              <a:t> сталь марки В 8А;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- </a:t>
            </a:r>
            <a:r>
              <a:rPr lang="ru-RU" sz="1800" dirty="0" err="1"/>
              <a:t>вуглецева</a:t>
            </a:r>
            <a:r>
              <a:rPr lang="ru-RU" sz="1800" dirty="0"/>
              <a:t> сталь марки В 10А;</a:t>
            </a:r>
            <a:br>
              <a:rPr lang="ru-RU" sz="18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800" dirty="0"/>
              <a:t>- </a:t>
            </a:r>
            <a:r>
              <a:rPr lang="ru-RU" sz="1800" dirty="0" err="1"/>
              <a:t>нержавіюча</a:t>
            </a:r>
            <a:r>
              <a:rPr lang="ru-RU" sz="1800" dirty="0"/>
              <a:t> сталь 4Х13.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81" y="2374709"/>
            <a:ext cx="7484027" cy="428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9921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2147249"/>
          </a:xfrm>
        </p:spPr>
        <p:txBody>
          <a:bodyPr>
            <a:noAutofit/>
          </a:bodyPr>
          <a:lstStyle/>
          <a:p>
            <a:r>
              <a:rPr lang="ru-RU" sz="1600" dirty="0"/>
              <a:t>Долота </a:t>
            </a:r>
            <a:r>
              <a:rPr lang="ru-RU" sz="1600" dirty="0" err="1"/>
              <a:t>медичні</a:t>
            </a:r>
            <a:r>
              <a:rPr lang="ru-RU" sz="1600" dirty="0"/>
              <a:t> – </a:t>
            </a:r>
            <a:r>
              <a:rPr lang="ru-RU" sz="1600" dirty="0" err="1"/>
              <a:t>молоткові</a:t>
            </a:r>
            <a:r>
              <a:rPr lang="ru-RU" sz="1600" dirty="0"/>
              <a:t> </a:t>
            </a:r>
            <a:r>
              <a:rPr lang="ru-RU" sz="1600" dirty="0" err="1"/>
              <a:t>суцільноковані</a:t>
            </a:r>
            <a:r>
              <a:rPr lang="ru-RU" sz="1600" dirty="0"/>
              <a:t> </a:t>
            </a:r>
            <a:r>
              <a:rPr lang="ru-RU" sz="1600" dirty="0" err="1"/>
              <a:t>інструменти</a:t>
            </a:r>
            <a:r>
              <a:rPr lang="ru-RU" sz="1600" dirty="0"/>
              <a:t>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застосовуються</a:t>
            </a:r>
            <a:r>
              <a:rPr lang="ru-RU" sz="1600" dirty="0"/>
              <a:t> для </a:t>
            </a:r>
            <a:r>
              <a:rPr lang="ru-RU" sz="1600" dirty="0" err="1"/>
              <a:t>довбання</a:t>
            </a:r>
            <a:r>
              <a:rPr lang="ru-RU" sz="1600" dirty="0"/>
              <a:t> і </a:t>
            </a:r>
            <a:r>
              <a:rPr lang="ru-RU" sz="1600" dirty="0" err="1"/>
              <a:t>розсікання</a:t>
            </a:r>
            <a:r>
              <a:rPr lang="ru-RU" sz="1600" dirty="0"/>
              <a:t> </a:t>
            </a:r>
            <a:r>
              <a:rPr lang="ru-RU" sz="1600" dirty="0" err="1"/>
              <a:t>кісток</a:t>
            </a:r>
            <a:r>
              <a:rPr lang="ru-RU" sz="1600" dirty="0"/>
              <a:t>, </a:t>
            </a:r>
            <a:r>
              <a:rPr lang="ru-RU" sz="1600" dirty="0" err="1"/>
              <a:t>вскриття</a:t>
            </a:r>
            <a:r>
              <a:rPr lang="ru-RU" sz="1600" dirty="0"/>
              <a:t> </a:t>
            </a:r>
            <a:r>
              <a:rPr lang="ru-RU" sz="1600" dirty="0" err="1"/>
              <a:t>кісткових</a:t>
            </a:r>
            <a:r>
              <a:rPr lang="ru-RU" sz="1600" dirty="0"/>
              <a:t> </a:t>
            </a:r>
            <a:r>
              <a:rPr lang="ru-RU" sz="1600" dirty="0" err="1"/>
              <a:t>порожнин</a:t>
            </a:r>
            <a:r>
              <a:rPr lang="ru-RU" sz="1600" dirty="0" smtClean="0"/>
              <a:t>.</a:t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err="1"/>
              <a:t>Складаються</a:t>
            </a:r>
            <a:r>
              <a:rPr lang="ru-RU" sz="1600" dirty="0"/>
              <a:t> з: ручки і </a:t>
            </a:r>
            <a:r>
              <a:rPr lang="ru-RU" sz="1600" dirty="0" err="1"/>
              <a:t>робочої</a:t>
            </a:r>
            <a:r>
              <a:rPr lang="ru-RU" sz="1600" dirty="0"/>
              <a:t> </a:t>
            </a:r>
            <a:r>
              <a:rPr lang="ru-RU" sz="1600" dirty="0" err="1"/>
              <a:t>частини</a:t>
            </a:r>
            <a:r>
              <a:rPr lang="ru-RU" sz="1600" dirty="0"/>
              <a:t>.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Долота </a:t>
            </a:r>
            <a:r>
              <a:rPr lang="ru-RU" sz="1600" dirty="0" err="1"/>
              <a:t>бувають</a:t>
            </a:r>
            <a:r>
              <a:rPr lang="ru-RU" sz="1600" dirty="0"/>
              <a:t>: </a:t>
            </a:r>
            <a:r>
              <a:rPr lang="ru-RU" sz="1600" dirty="0" err="1"/>
              <a:t>плоскі</a:t>
            </a:r>
            <a:r>
              <a:rPr lang="ru-RU" sz="1600" dirty="0"/>
              <a:t> і </a:t>
            </a:r>
            <a:r>
              <a:rPr lang="ru-RU" sz="1600" dirty="0" err="1"/>
              <a:t>жолобкуваті</a:t>
            </a:r>
            <a:r>
              <a:rPr lang="ru-RU" sz="1600" dirty="0"/>
              <a:t>, з квадратною та рифленою ручкою, </a:t>
            </a:r>
            <a:r>
              <a:rPr lang="ru-RU" sz="1600" dirty="0" err="1"/>
              <a:t>трапецевидні</a:t>
            </a:r>
            <a:r>
              <a:rPr lang="ru-RU" sz="1600" dirty="0"/>
              <a:t> </a:t>
            </a:r>
            <a:r>
              <a:rPr lang="ru-RU" sz="1600" dirty="0" err="1"/>
              <a:t>прямі</a:t>
            </a:r>
            <a:r>
              <a:rPr lang="ru-RU" sz="1600" dirty="0"/>
              <a:t> і </a:t>
            </a:r>
            <a:r>
              <a:rPr lang="ru-RU" sz="1600" dirty="0" err="1"/>
              <a:t>зігнуті</a:t>
            </a:r>
            <a:r>
              <a:rPr lang="ru-RU" sz="1600" dirty="0"/>
              <a:t>. </a:t>
            </a:r>
            <a:r>
              <a:rPr lang="ru-RU" sz="1600" dirty="0" err="1"/>
              <a:t>Перевірка</a:t>
            </a:r>
            <a:r>
              <a:rPr lang="ru-RU" sz="1600" dirty="0"/>
              <a:t> </a:t>
            </a:r>
            <a:r>
              <a:rPr lang="ru-RU" sz="1600" dirty="0" err="1"/>
              <a:t>функціональних</a:t>
            </a:r>
            <a:r>
              <a:rPr lang="ru-RU" sz="1600" dirty="0"/>
              <a:t> </a:t>
            </a:r>
            <a:r>
              <a:rPr lang="ru-RU" sz="1600" dirty="0" err="1"/>
              <a:t>властивостей</a:t>
            </a:r>
            <a:r>
              <a:rPr lang="ru-RU" sz="1600" dirty="0"/>
              <a:t>: </a:t>
            </a:r>
            <a:r>
              <a:rPr lang="ru-RU" sz="1600" dirty="0" err="1"/>
              <a:t>здійснюється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шляхом </a:t>
            </a:r>
            <a:r>
              <a:rPr lang="ru-RU" sz="1600" dirty="0" err="1"/>
              <a:t>перерубання</a:t>
            </a:r>
            <a:r>
              <a:rPr lang="ru-RU" sz="1600" dirty="0"/>
              <a:t> </a:t>
            </a:r>
            <a:r>
              <a:rPr lang="ru-RU" sz="1600" dirty="0" err="1"/>
              <a:t>дерев'яного</a:t>
            </a:r>
            <a:r>
              <a:rPr lang="ru-RU" sz="1600" dirty="0"/>
              <a:t> прутика з дуба </a:t>
            </a:r>
            <a:r>
              <a:rPr lang="ru-RU" sz="1600" dirty="0" err="1"/>
              <a:t>чи</a:t>
            </a:r>
            <a:r>
              <a:rPr lang="ru-RU" sz="1600" dirty="0"/>
              <a:t> </a:t>
            </a:r>
            <a:r>
              <a:rPr lang="ru-RU" sz="1600" dirty="0" err="1"/>
              <a:t>берези</a:t>
            </a:r>
            <a:r>
              <a:rPr lang="ru-RU" sz="1600" dirty="0"/>
              <a:t> </a:t>
            </a:r>
            <a:r>
              <a:rPr lang="ru-RU" sz="1600" dirty="0" err="1"/>
              <a:t>вологістю</a:t>
            </a:r>
            <a:r>
              <a:rPr lang="ru-RU" sz="1600" dirty="0"/>
              <a:t> не </a:t>
            </a:r>
            <a:r>
              <a:rPr lang="ru-RU" sz="1600" dirty="0" err="1"/>
              <a:t>більше</a:t>
            </a:r>
            <a:r>
              <a:rPr lang="ru-RU" sz="1600" dirty="0"/>
              <a:t> 15% при </a:t>
            </a:r>
            <a:r>
              <a:rPr lang="ru-RU" sz="1600" dirty="0" err="1"/>
              <a:t>ударі</a:t>
            </a:r>
            <a:r>
              <a:rPr lang="ru-RU" sz="1600" dirty="0"/>
              <a:t> </a:t>
            </a:r>
            <a:r>
              <a:rPr lang="ru-RU" sz="1600" dirty="0" err="1"/>
              <a:t>металевим</a:t>
            </a:r>
            <a:r>
              <a:rPr lang="ru-RU" sz="1600" dirty="0"/>
              <a:t> молотком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зрізанням</a:t>
            </a:r>
            <a:r>
              <a:rPr lang="ru-RU" sz="1600" dirty="0"/>
              <a:t> стружки з </a:t>
            </a:r>
            <a:r>
              <a:rPr lang="ru-RU" sz="1600" dirty="0" err="1"/>
              <a:t>дерев'яного</a:t>
            </a:r>
            <a:r>
              <a:rPr lang="ru-RU" sz="1600" dirty="0"/>
              <a:t> бруска на </a:t>
            </a:r>
            <a:r>
              <a:rPr lang="ru-RU" sz="1600" dirty="0" err="1"/>
              <a:t>довжині</a:t>
            </a:r>
            <a:r>
              <a:rPr lang="ru-RU" sz="1600" dirty="0"/>
              <a:t> 50-60мм. При </a:t>
            </a:r>
            <a:r>
              <a:rPr lang="ru-RU" sz="1600" dirty="0" err="1"/>
              <a:t>цьому</a:t>
            </a:r>
            <a:r>
              <a:rPr lang="ru-RU" sz="1600" dirty="0"/>
              <a:t> </a:t>
            </a:r>
            <a:r>
              <a:rPr lang="ru-RU" sz="1600" dirty="0" err="1"/>
              <a:t>лезо</a:t>
            </a:r>
            <a:r>
              <a:rPr lang="ru-RU" sz="1600" dirty="0"/>
              <a:t> долота не повинно </a:t>
            </a:r>
            <a:r>
              <a:rPr lang="ru-RU" sz="1600" dirty="0" err="1"/>
              <a:t>притуплятися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викришуватися</a:t>
            </a:r>
            <a:r>
              <a:rPr lang="ru-RU" sz="1600" dirty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13" y="3480179"/>
            <a:ext cx="7478974" cy="324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0362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68740"/>
            <a:ext cx="8596668" cy="1261659"/>
          </a:xfrm>
        </p:spPr>
        <p:txBody>
          <a:bodyPr>
            <a:normAutofit/>
          </a:bodyPr>
          <a:lstStyle/>
          <a:p>
            <a:r>
              <a:rPr lang="ru-RU" sz="1600" dirty="0" err="1"/>
              <a:t>Матеріалом</a:t>
            </a:r>
            <a:r>
              <a:rPr lang="ru-RU" sz="1600" dirty="0"/>
              <a:t> для </a:t>
            </a:r>
            <a:r>
              <a:rPr lang="ru-RU" sz="1600" dirty="0" err="1"/>
              <a:t>виготовлення</a:t>
            </a:r>
            <a:r>
              <a:rPr lang="ru-RU" sz="1600" dirty="0"/>
              <a:t> долот є сталь марки В 8А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нержавіюча</a:t>
            </a:r>
            <a:r>
              <a:rPr lang="ru-RU" sz="1600" dirty="0"/>
              <a:t> 4Х13. </a:t>
            </a:r>
            <a:r>
              <a:rPr lang="ru-RU" sz="1600" dirty="0" err="1"/>
              <a:t>Ріжуча</a:t>
            </a:r>
            <a:r>
              <a:rPr lang="ru-RU" sz="1600" dirty="0"/>
              <a:t> </a:t>
            </a:r>
            <a:r>
              <a:rPr lang="ru-RU" sz="1600" dirty="0" err="1"/>
              <a:t>частина</a:t>
            </a:r>
            <a:r>
              <a:rPr lang="ru-RU" sz="1600" dirty="0"/>
              <a:t> долот не повинна </a:t>
            </a:r>
            <a:r>
              <a:rPr lang="ru-RU" sz="1600" dirty="0" err="1"/>
              <a:t>мати</a:t>
            </a:r>
            <a:r>
              <a:rPr lang="ru-RU" sz="1600" dirty="0"/>
              <a:t> зазубрин, </a:t>
            </a:r>
            <a:r>
              <a:rPr lang="ru-RU" sz="1600" dirty="0" err="1"/>
              <a:t>тріщин</a:t>
            </a:r>
            <a:r>
              <a:rPr lang="ru-RU" sz="1600" dirty="0"/>
              <a:t> </a:t>
            </a:r>
            <a:r>
              <a:rPr lang="ru-RU" sz="1600" dirty="0" err="1"/>
              <a:t>тощо</a:t>
            </a:r>
            <a:r>
              <a:rPr lang="ru-RU" sz="1600" dirty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19" y="1637731"/>
            <a:ext cx="8215952" cy="449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7064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dirty="0" err="1"/>
              <a:t>Распаторії</a:t>
            </a:r>
            <a:r>
              <a:rPr lang="ru-RU" sz="1800" dirty="0"/>
              <a:t> (</a:t>
            </a:r>
            <a:r>
              <a:rPr lang="ru-RU" sz="1800" dirty="0" err="1"/>
              <a:t>распатори</a:t>
            </a:r>
            <a:r>
              <a:rPr lang="ru-RU" sz="1800" dirty="0"/>
              <a:t>) </a:t>
            </a:r>
            <a:r>
              <a:rPr lang="ru-RU" sz="1800" dirty="0" err="1"/>
              <a:t>призначаються</a:t>
            </a:r>
            <a:r>
              <a:rPr lang="ru-RU" sz="1800" dirty="0"/>
              <a:t> для </a:t>
            </a:r>
            <a:r>
              <a:rPr lang="ru-RU" sz="1800" dirty="0" err="1"/>
              <a:t>відділення</a:t>
            </a:r>
            <a:r>
              <a:rPr lang="ru-RU" sz="1800" dirty="0"/>
              <a:t> </a:t>
            </a:r>
            <a:r>
              <a:rPr lang="ru-RU" sz="1800" dirty="0" err="1"/>
              <a:t>надкістниці</a:t>
            </a:r>
            <a:r>
              <a:rPr lang="ru-RU" sz="1800" dirty="0"/>
              <a:t> </a:t>
            </a:r>
            <a:r>
              <a:rPr lang="ru-RU" sz="1800" dirty="0" err="1"/>
              <a:t>від</a:t>
            </a:r>
            <a:r>
              <a:rPr lang="ru-RU" sz="1800" dirty="0"/>
              <a:t> </a:t>
            </a:r>
            <a:r>
              <a:rPr lang="ru-RU" sz="1800" dirty="0" err="1"/>
              <a:t>кістки</a:t>
            </a:r>
            <a:r>
              <a:rPr lang="ru-RU" sz="1800" dirty="0"/>
              <a:t> </a:t>
            </a:r>
            <a:r>
              <a:rPr lang="ru-RU" sz="1800" dirty="0" err="1"/>
              <a:t>або</a:t>
            </a:r>
            <a:r>
              <a:rPr lang="ru-RU" sz="1800" dirty="0"/>
              <a:t> </a:t>
            </a:r>
            <a:r>
              <a:rPr lang="ru-RU" sz="1800" dirty="0" err="1"/>
              <a:t>її</a:t>
            </a:r>
            <a:r>
              <a:rPr lang="ru-RU" sz="1800" dirty="0"/>
              <a:t> </a:t>
            </a:r>
            <a:r>
              <a:rPr lang="ru-RU" sz="1800" dirty="0" err="1"/>
              <a:t>руйнування</a:t>
            </a:r>
            <a:r>
              <a:rPr lang="ru-RU" sz="1800" dirty="0"/>
              <a:t> з метою </a:t>
            </a:r>
            <a:r>
              <a:rPr lang="ru-RU" sz="1800" dirty="0" err="1"/>
              <a:t>запобігання</a:t>
            </a:r>
            <a:r>
              <a:rPr lang="ru-RU" sz="1800" dirty="0"/>
              <a:t> </a:t>
            </a:r>
            <a:r>
              <a:rPr lang="ru-RU" sz="1800" dirty="0" err="1"/>
              <a:t>утворення</a:t>
            </a:r>
            <a:r>
              <a:rPr lang="ru-RU" sz="1800" dirty="0"/>
              <a:t> </a:t>
            </a:r>
            <a:r>
              <a:rPr lang="ru-RU" sz="1800" dirty="0" err="1"/>
              <a:t>кісткових</a:t>
            </a:r>
            <a:r>
              <a:rPr lang="ru-RU" sz="1800" dirty="0"/>
              <a:t> </a:t>
            </a:r>
            <a:r>
              <a:rPr lang="ru-RU" sz="1800" dirty="0" err="1"/>
              <a:t>розростань</a:t>
            </a:r>
            <a:r>
              <a:rPr lang="ru-RU" sz="1800" dirty="0"/>
              <a:t> (</a:t>
            </a:r>
            <a:r>
              <a:rPr lang="ru-RU" sz="1800" dirty="0" err="1"/>
              <a:t>остеофітів</a:t>
            </a:r>
            <a:r>
              <a:rPr lang="ru-RU" sz="1800" dirty="0"/>
              <a:t>) </a:t>
            </a:r>
            <a:r>
              <a:rPr lang="ru-RU" sz="1800" dirty="0" err="1"/>
              <a:t>після</a:t>
            </a:r>
            <a:r>
              <a:rPr lang="ru-RU" sz="1800" dirty="0"/>
              <a:t> </a:t>
            </a:r>
            <a:r>
              <a:rPr lang="ru-RU" sz="1800" dirty="0" err="1"/>
              <a:t>ампутації</a:t>
            </a:r>
            <a:r>
              <a:rPr lang="ru-RU" sz="1800" dirty="0"/>
              <a:t> </a:t>
            </a:r>
            <a:r>
              <a:rPr lang="ru-RU" sz="1800" dirty="0" err="1"/>
              <a:t>кінцівки</a:t>
            </a:r>
            <a:r>
              <a:rPr lang="ru-RU" sz="1800" dirty="0"/>
              <a:t>.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err="1" smtClean="0"/>
              <a:t>Распаторії</a:t>
            </a:r>
            <a:r>
              <a:rPr lang="ru-RU" sz="1800" dirty="0" smtClean="0"/>
              <a:t> </a:t>
            </a:r>
            <a:r>
              <a:rPr lang="ru-RU" sz="1800" dirty="0"/>
              <a:t>(</a:t>
            </a:r>
            <a:r>
              <a:rPr lang="ru-RU" sz="1800" dirty="0" err="1"/>
              <a:t>распатори</a:t>
            </a:r>
            <a:r>
              <a:rPr lang="ru-RU" sz="1800" dirty="0"/>
              <a:t>) </a:t>
            </a:r>
            <a:r>
              <a:rPr lang="ru-RU" sz="1800" dirty="0" err="1"/>
              <a:t>бувають</a:t>
            </a:r>
            <a:r>
              <a:rPr lang="ru-RU" sz="1800" dirty="0"/>
              <a:t>: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- </a:t>
            </a:r>
            <a:r>
              <a:rPr lang="ru-RU" sz="1800" dirty="0" err="1"/>
              <a:t>прямокутні</a:t>
            </a:r>
            <a:r>
              <a:rPr lang="ru-RU" sz="1800" dirty="0"/>
              <a:t>;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- </a:t>
            </a:r>
            <a:r>
              <a:rPr lang="ru-RU" sz="1800" dirty="0" err="1"/>
              <a:t>видовжені</a:t>
            </a:r>
            <a:r>
              <a:rPr lang="ru-RU" sz="1800" dirty="0"/>
              <a:t>;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-з </a:t>
            </a:r>
            <a:r>
              <a:rPr lang="ru-RU" sz="1800" dirty="0" err="1"/>
              <a:t>трикутною</a:t>
            </a:r>
            <a:r>
              <a:rPr lang="ru-RU" sz="1800" dirty="0"/>
              <a:t> </a:t>
            </a:r>
            <a:r>
              <a:rPr lang="ru-RU" sz="1800" dirty="0" err="1"/>
              <a:t>лопаткою</a:t>
            </a:r>
            <a:r>
              <a:rPr lang="ru-RU" sz="1800" dirty="0"/>
              <a:t>;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-</a:t>
            </a:r>
            <a:r>
              <a:rPr lang="ru-RU" sz="1800" dirty="0" err="1"/>
              <a:t>овальні</a:t>
            </a:r>
            <a:r>
              <a:rPr lang="ru-RU" sz="1800" dirty="0"/>
              <a:t>.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 </a:t>
            </a:r>
            <a:r>
              <a:rPr lang="ru-RU" sz="1800" dirty="0" err="1"/>
              <a:t>Це</a:t>
            </a:r>
            <a:r>
              <a:rPr lang="ru-RU" sz="1800" dirty="0"/>
              <a:t> </a:t>
            </a:r>
            <a:r>
              <a:rPr lang="ru-RU" sz="1800" dirty="0" err="1"/>
              <a:t>суцільнометалевий</a:t>
            </a:r>
            <a:r>
              <a:rPr lang="ru-RU" sz="1800" dirty="0"/>
              <a:t> </a:t>
            </a:r>
            <a:r>
              <a:rPr lang="ru-RU" sz="1800" dirty="0" err="1"/>
              <a:t>стальний</a:t>
            </a:r>
            <a:r>
              <a:rPr lang="ru-RU" sz="1800" dirty="0"/>
              <a:t> </a:t>
            </a:r>
            <a:r>
              <a:rPr lang="ru-RU" sz="1800" dirty="0" err="1"/>
              <a:t>шкребок</a:t>
            </a:r>
            <a:r>
              <a:rPr lang="ru-RU" sz="1800" dirty="0"/>
              <a:t>, </a:t>
            </a:r>
            <a:r>
              <a:rPr lang="ru-RU" sz="1800" dirty="0" err="1"/>
              <a:t>який</a:t>
            </a:r>
            <a:r>
              <a:rPr lang="ru-RU" sz="1800" dirty="0"/>
              <a:t> </a:t>
            </a:r>
            <a:r>
              <a:rPr lang="ru-RU" sz="1800" dirty="0" err="1"/>
              <a:t>має</a:t>
            </a:r>
            <a:r>
              <a:rPr lang="ru-RU" sz="1800" dirty="0"/>
              <a:t> ручку і </a:t>
            </a:r>
            <a:r>
              <a:rPr lang="ru-RU" sz="1800" dirty="0" err="1"/>
              <a:t>робочу</a:t>
            </a:r>
            <a:r>
              <a:rPr lang="ru-RU" sz="1800" dirty="0"/>
              <a:t> </a:t>
            </a:r>
            <a:r>
              <a:rPr lang="ru-RU" sz="1800" dirty="0" err="1"/>
              <a:t>частину</a:t>
            </a:r>
            <a:r>
              <a:rPr lang="ru-RU" sz="1800" dirty="0"/>
              <a:t>. </a:t>
            </a:r>
            <a:r>
              <a:rPr lang="ru-RU" sz="1800" dirty="0" err="1"/>
              <a:t>Кінці</a:t>
            </a:r>
            <a:r>
              <a:rPr lang="ru-RU" sz="1800" dirty="0"/>
              <a:t> </a:t>
            </a:r>
            <a:r>
              <a:rPr lang="ru-RU" sz="1800" dirty="0" err="1"/>
              <a:t>распаторів</a:t>
            </a:r>
            <a:r>
              <a:rPr lang="ru-RU" sz="1800" dirty="0"/>
              <a:t> </a:t>
            </a:r>
            <a:r>
              <a:rPr lang="ru-RU" sz="1800" dirty="0" err="1"/>
              <a:t>гострі</a:t>
            </a:r>
            <a:r>
              <a:rPr lang="ru-RU" sz="1800" dirty="0"/>
              <a:t>, </a:t>
            </a:r>
            <a:r>
              <a:rPr lang="ru-RU" sz="1800" dirty="0" smtClean="0"/>
              <a:t>  а </a:t>
            </a:r>
            <a:r>
              <a:rPr lang="ru-RU" sz="1800" dirty="0" err="1"/>
              <a:t>краї</a:t>
            </a:r>
            <a:r>
              <a:rPr lang="ru-RU" sz="1800" dirty="0"/>
              <a:t> </a:t>
            </a:r>
            <a:r>
              <a:rPr lang="ru-RU" sz="1800" dirty="0" err="1"/>
              <a:t>повинні</a:t>
            </a:r>
            <a:r>
              <a:rPr lang="ru-RU" sz="1800" dirty="0"/>
              <a:t> бути </a:t>
            </a:r>
            <a:r>
              <a:rPr lang="ru-RU" sz="1800" dirty="0" err="1"/>
              <a:t>притуплені</a:t>
            </a:r>
            <a:r>
              <a:rPr lang="ru-RU" sz="1800" dirty="0"/>
              <a:t>.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err="1"/>
              <a:t>Випускають</a:t>
            </a:r>
            <a:r>
              <a:rPr lang="ru-RU" sz="1800" dirty="0"/>
              <a:t> </a:t>
            </a:r>
            <a:r>
              <a:rPr lang="ru-RU" sz="1800" dirty="0" err="1"/>
              <a:t>распатори</a:t>
            </a:r>
            <a:r>
              <a:rPr lang="ru-RU" sz="1800" dirty="0"/>
              <a:t> </a:t>
            </a:r>
            <a:r>
              <a:rPr lang="ru-RU" sz="1800" dirty="0" err="1"/>
              <a:t>реберні</a:t>
            </a:r>
            <a:r>
              <a:rPr lang="ru-RU" sz="1800" dirty="0"/>
              <a:t>, </a:t>
            </a:r>
            <a:r>
              <a:rPr lang="ru-RU" sz="1800" dirty="0" err="1"/>
              <a:t>призначені</a:t>
            </a:r>
            <a:r>
              <a:rPr lang="ru-RU" sz="1800" dirty="0"/>
              <a:t> для </a:t>
            </a:r>
            <a:r>
              <a:rPr lang="ru-RU" sz="1800" dirty="0" err="1"/>
              <a:t>відділення</a:t>
            </a:r>
            <a:r>
              <a:rPr lang="ru-RU" sz="1800" dirty="0"/>
              <a:t> </a:t>
            </a:r>
            <a:r>
              <a:rPr lang="ru-RU" sz="1800" dirty="0" err="1"/>
              <a:t>надкістниці</a:t>
            </a:r>
            <a:r>
              <a:rPr lang="ru-RU" sz="1800" dirty="0"/>
              <a:t> </a:t>
            </a:r>
            <a:r>
              <a:rPr lang="ru-RU" sz="1800" dirty="0" err="1"/>
              <a:t>від</a:t>
            </a:r>
            <a:r>
              <a:rPr lang="ru-RU" sz="1800" dirty="0"/>
              <a:t> ребра при </a:t>
            </a:r>
            <a:r>
              <a:rPr lang="ru-RU" sz="1800" dirty="0" err="1"/>
              <a:t>його</a:t>
            </a:r>
            <a:r>
              <a:rPr lang="ru-RU" sz="1800" dirty="0"/>
              <a:t> </a:t>
            </a:r>
            <a:r>
              <a:rPr lang="ru-RU" sz="1800" dirty="0" err="1"/>
              <a:t>резекції</a:t>
            </a:r>
            <a:r>
              <a:rPr lang="ru-RU" sz="1800" dirty="0"/>
              <a:t>.</a:t>
            </a:r>
            <a:br>
              <a:rPr lang="ru-RU" sz="1800" dirty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err="1" smtClean="0"/>
              <a:t>Виготовляють</a:t>
            </a:r>
            <a:r>
              <a:rPr lang="ru-RU" sz="1600" dirty="0" smtClean="0"/>
              <a:t> </a:t>
            </a:r>
            <a:r>
              <a:rPr lang="ru-RU" sz="1600" dirty="0" err="1"/>
              <a:t>распатори</a:t>
            </a:r>
            <a:r>
              <a:rPr lang="ru-RU" sz="1600" dirty="0"/>
              <a:t> з </a:t>
            </a:r>
            <a:r>
              <a:rPr lang="ru-RU" sz="1600" dirty="0" err="1"/>
              <a:t>нержавіючої</a:t>
            </a:r>
            <a:r>
              <a:rPr lang="ru-RU" sz="1600" dirty="0"/>
              <a:t> </a:t>
            </a:r>
            <a:r>
              <a:rPr lang="ru-RU" sz="1600" dirty="0" err="1"/>
              <a:t>сталі</a:t>
            </a:r>
            <a:r>
              <a:rPr lang="ru-RU" sz="1600" dirty="0"/>
              <a:t> 40Х13.</a:t>
            </a:r>
          </a:p>
        </p:txBody>
      </p:sp>
    </p:spTree>
    <p:extLst>
      <p:ext uri="{BB962C8B-B14F-4D97-AF65-F5344CB8AC3E}">
        <p14:creationId xmlns:p14="http://schemas.microsoft.com/office/powerpoint/2010/main" val="6420367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6134" y="1228299"/>
            <a:ext cx="3635359" cy="85222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129" y="1228299"/>
            <a:ext cx="7035989" cy="447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1500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600" dirty="0"/>
              <a:t>Ложки </a:t>
            </a:r>
            <a:r>
              <a:rPr lang="ru-RU" sz="1600" dirty="0" err="1"/>
              <a:t>медичні</a:t>
            </a:r>
            <a:r>
              <a:rPr lang="ru-RU" sz="1600" dirty="0"/>
              <a:t> </a:t>
            </a:r>
            <a:r>
              <a:rPr lang="ru-RU" sz="1600" dirty="0" err="1"/>
              <a:t>призначені</a:t>
            </a:r>
            <a:r>
              <a:rPr lang="ru-RU" sz="1600" dirty="0"/>
              <a:t> для </a:t>
            </a:r>
            <a:r>
              <a:rPr lang="ru-RU" sz="1600" dirty="0" err="1"/>
              <a:t>скраблення</a:t>
            </a:r>
            <a:r>
              <a:rPr lang="ru-RU" sz="1600" dirty="0"/>
              <a:t> </a:t>
            </a:r>
            <a:r>
              <a:rPr lang="ru-RU" sz="1600" dirty="0" err="1"/>
              <a:t>стінок</a:t>
            </a:r>
            <a:r>
              <a:rPr lang="ru-RU" sz="1600" dirty="0"/>
              <a:t> </a:t>
            </a:r>
            <a:r>
              <a:rPr lang="ru-RU" sz="1600" dirty="0" err="1"/>
              <a:t>кісткових</a:t>
            </a:r>
            <a:r>
              <a:rPr lang="ru-RU" sz="1600" dirty="0"/>
              <a:t> </a:t>
            </a:r>
            <a:r>
              <a:rPr lang="ru-RU" sz="1600" dirty="0" err="1"/>
              <a:t>порожнин</a:t>
            </a:r>
            <a:r>
              <a:rPr lang="ru-RU" sz="1600" dirty="0"/>
              <a:t>, </a:t>
            </a:r>
            <a:r>
              <a:rPr lang="ru-RU" sz="1600" dirty="0" err="1"/>
              <a:t>свищів</a:t>
            </a:r>
            <a:r>
              <a:rPr lang="ru-RU" sz="1600" dirty="0"/>
              <a:t> і </a:t>
            </a:r>
            <a:r>
              <a:rPr lang="ru-RU" sz="1600" dirty="0" err="1"/>
              <a:t>видалення</a:t>
            </a:r>
            <a:r>
              <a:rPr lang="ru-RU" sz="1600" dirty="0"/>
              <a:t> </a:t>
            </a:r>
            <a:r>
              <a:rPr lang="ru-RU" sz="1600" dirty="0" err="1"/>
              <a:t>змертвілої</a:t>
            </a:r>
            <a:r>
              <a:rPr lang="ru-RU" sz="1600" dirty="0"/>
              <a:t> </a:t>
            </a:r>
            <a:r>
              <a:rPr lang="ru-RU" sz="1600" dirty="0" err="1"/>
              <a:t>розм'якшеної</a:t>
            </a:r>
            <a:r>
              <a:rPr lang="ru-RU" sz="1600" dirty="0"/>
              <a:t> </a:t>
            </a:r>
            <a:r>
              <a:rPr lang="ru-RU" sz="1600" dirty="0" err="1"/>
              <a:t>кісткової</a:t>
            </a:r>
            <a:r>
              <a:rPr lang="ru-RU" sz="1600" dirty="0"/>
              <a:t> </a:t>
            </a:r>
            <a:r>
              <a:rPr lang="ru-RU" sz="1600" dirty="0" err="1"/>
              <a:t>тканини</a:t>
            </a:r>
            <a:r>
              <a:rPr lang="ru-RU" sz="1600" dirty="0"/>
              <a:t>.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err="1"/>
              <a:t>Виготовляють</a:t>
            </a:r>
            <a:r>
              <a:rPr lang="ru-RU" sz="1600" dirty="0"/>
              <a:t> </a:t>
            </a:r>
            <a:r>
              <a:rPr lang="ru-RU" sz="1600" dirty="0" err="1"/>
              <a:t>суцільнокованими</a:t>
            </a:r>
            <a:r>
              <a:rPr lang="ru-RU" sz="1600" dirty="0"/>
              <a:t> з </a:t>
            </a:r>
            <a:r>
              <a:rPr lang="ru-RU" sz="1600" dirty="0" err="1"/>
              <a:t>нержавіючої</a:t>
            </a:r>
            <a:r>
              <a:rPr lang="ru-RU" sz="1600" dirty="0"/>
              <a:t> </a:t>
            </a:r>
            <a:r>
              <a:rPr lang="ru-RU" sz="1600" dirty="0" err="1"/>
              <a:t>сталі</a:t>
            </a:r>
            <a:r>
              <a:rPr lang="ru-RU" sz="1600" dirty="0"/>
              <a:t> марки 4Х13.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err="1"/>
              <a:t>Ріжуча</a:t>
            </a:r>
            <a:r>
              <a:rPr lang="ru-RU" sz="1600" dirty="0"/>
              <a:t> кромка ложки повинна бути </a:t>
            </a:r>
            <a:r>
              <a:rPr lang="ru-RU" sz="1600" dirty="0" err="1"/>
              <a:t>гострою</a:t>
            </a:r>
            <a:r>
              <a:rPr lang="ru-RU" sz="1600" dirty="0"/>
              <a:t>.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err="1"/>
              <a:t>Випробування</a:t>
            </a:r>
            <a:r>
              <a:rPr lang="ru-RU" sz="1600" dirty="0"/>
              <a:t> </a:t>
            </a:r>
            <a:r>
              <a:rPr lang="ru-RU" sz="1600" dirty="0" err="1"/>
              <a:t>такі</a:t>
            </a:r>
            <a:r>
              <a:rPr lang="ru-RU" sz="1600" dirty="0"/>
              <a:t> ж, як для </a:t>
            </a:r>
            <a:r>
              <a:rPr lang="ru-RU" sz="1600" dirty="0" err="1"/>
              <a:t>распаторів</a:t>
            </a:r>
            <a:r>
              <a:rPr lang="ru-RU" sz="1600" dirty="0"/>
              <a:t>.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err="1"/>
              <a:t>Випускають</a:t>
            </a:r>
            <a:r>
              <a:rPr lang="ru-RU" sz="1600" dirty="0"/>
              <a:t> ложки: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- </a:t>
            </a:r>
            <a:r>
              <a:rPr lang="ru-RU" sz="1600" dirty="0" err="1"/>
              <a:t>однобічні</a:t>
            </a:r>
            <a:r>
              <a:rPr lang="ru-RU" sz="1600" dirty="0"/>
              <a:t>;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- </a:t>
            </a:r>
            <a:r>
              <a:rPr lang="ru-RU" sz="1600" dirty="0" err="1"/>
              <a:t>медичні</a:t>
            </a:r>
            <a:r>
              <a:rPr lang="ru-RU" sz="1600" dirty="0"/>
              <a:t> </a:t>
            </a:r>
            <a:r>
              <a:rPr lang="ru-RU" sz="1600" dirty="0" err="1"/>
              <a:t>гострі</a:t>
            </a:r>
            <a:r>
              <a:rPr lang="ru-RU" sz="1600" dirty="0"/>
              <a:t>;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- </a:t>
            </a:r>
            <a:r>
              <a:rPr lang="ru-RU" sz="1600" dirty="0" err="1"/>
              <a:t>двобічні</a:t>
            </a:r>
            <a:r>
              <a:rPr lang="ru-RU" sz="1600" dirty="0"/>
              <a:t> </a:t>
            </a:r>
            <a:r>
              <a:rPr lang="ru-RU" sz="1600" dirty="0" err="1"/>
              <a:t>великі</a:t>
            </a:r>
            <a:r>
              <a:rPr lang="ru-RU" sz="1600" dirty="0"/>
              <a:t>;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- </a:t>
            </a:r>
            <a:r>
              <a:rPr lang="ru-RU" sz="1600" dirty="0" err="1"/>
              <a:t>середні</a:t>
            </a:r>
            <a:r>
              <a:rPr lang="ru-RU" sz="1600" dirty="0"/>
              <a:t>;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- </a:t>
            </a:r>
            <a:r>
              <a:rPr lang="ru-RU" sz="1600" dirty="0" err="1"/>
              <a:t>малі</a:t>
            </a:r>
            <a:r>
              <a:rPr lang="ru-RU" sz="1600" dirty="0"/>
              <a:t>;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- </a:t>
            </a:r>
            <a:r>
              <a:rPr lang="ru-RU" sz="1600" dirty="0" err="1"/>
              <a:t>круглої</a:t>
            </a:r>
            <a:r>
              <a:rPr lang="ru-RU" sz="1600" dirty="0"/>
              <a:t> </a:t>
            </a:r>
            <a:r>
              <a:rPr lang="ru-RU" sz="1600" dirty="0" err="1"/>
              <a:t>форми</a:t>
            </a:r>
            <a:r>
              <a:rPr lang="ru-RU" sz="1600" dirty="0"/>
              <a:t>; 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- </a:t>
            </a:r>
            <a:r>
              <a:rPr lang="ru-RU" sz="1600" dirty="0" err="1"/>
              <a:t>овальної</a:t>
            </a:r>
            <a:r>
              <a:rPr lang="ru-RU" sz="1600" dirty="0"/>
              <a:t> </a:t>
            </a:r>
            <a:r>
              <a:rPr lang="ru-RU" sz="1600" dirty="0" err="1"/>
              <a:t>форми</a:t>
            </a:r>
            <a:r>
              <a:rPr lang="ru-RU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52534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152632" y="1323832"/>
            <a:ext cx="6121369" cy="606567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028" y="1078174"/>
            <a:ext cx="7608279" cy="442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007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dirty="0"/>
              <a:t>Пили </a:t>
            </a:r>
            <a:r>
              <a:rPr lang="ru-RU" sz="1800" dirty="0" err="1"/>
              <a:t>медичні</a:t>
            </a:r>
            <a:r>
              <a:rPr lang="ru-RU" sz="1800" dirty="0"/>
              <a:t> </a:t>
            </a:r>
            <a:r>
              <a:rPr lang="ru-RU" sz="1800" dirty="0" err="1"/>
              <a:t>призначені</a:t>
            </a:r>
            <a:r>
              <a:rPr lang="ru-RU" sz="1800" dirty="0"/>
              <a:t> для </a:t>
            </a:r>
            <a:r>
              <a:rPr lang="ru-RU" sz="1800" dirty="0" err="1"/>
              <a:t>розпилювання</a:t>
            </a:r>
            <a:r>
              <a:rPr lang="ru-RU" sz="1800" dirty="0"/>
              <a:t> </a:t>
            </a:r>
            <a:r>
              <a:rPr lang="ru-RU" sz="1800" dirty="0" err="1"/>
              <a:t>твердих</a:t>
            </a:r>
            <a:r>
              <a:rPr lang="ru-RU" sz="1800" dirty="0"/>
              <a:t> тканин ( </a:t>
            </a:r>
            <a:r>
              <a:rPr lang="ru-RU" sz="1800" dirty="0" err="1"/>
              <a:t>кісток</a:t>
            </a:r>
            <a:r>
              <a:rPr lang="ru-RU" sz="1800" dirty="0"/>
              <a:t>, </a:t>
            </a:r>
            <a:r>
              <a:rPr lang="ru-RU" sz="1800" dirty="0" err="1"/>
              <a:t>хрящів</a:t>
            </a:r>
            <a:r>
              <a:rPr lang="ru-RU" sz="1800" dirty="0"/>
              <a:t>) при </a:t>
            </a:r>
            <a:r>
              <a:rPr lang="ru-RU" sz="1800" dirty="0" err="1"/>
              <a:t>резекціях</a:t>
            </a:r>
            <a:r>
              <a:rPr lang="ru-RU" sz="1800" dirty="0"/>
              <a:t>, </a:t>
            </a:r>
            <a:r>
              <a:rPr lang="ru-RU" sz="1800" dirty="0" err="1"/>
              <a:t>ампутаціях</a:t>
            </a:r>
            <a:r>
              <a:rPr lang="ru-RU" sz="1800" dirty="0"/>
              <a:t> і </a:t>
            </a:r>
            <a:r>
              <a:rPr lang="ru-RU" sz="1800" dirty="0" err="1"/>
              <a:t>кістковопластичних</a:t>
            </a:r>
            <a:r>
              <a:rPr lang="ru-RU" sz="1800" dirty="0"/>
              <a:t> </a:t>
            </a:r>
            <a:r>
              <a:rPr lang="ru-RU" sz="1800" dirty="0" err="1"/>
              <a:t>операціях</a:t>
            </a:r>
            <a:r>
              <a:rPr lang="ru-RU" sz="1800" dirty="0"/>
              <a:t>.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err="1"/>
              <a:t>Складаються</a:t>
            </a:r>
            <a:r>
              <a:rPr lang="ru-RU" sz="1800" dirty="0"/>
              <a:t> з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- </a:t>
            </a:r>
            <a:r>
              <a:rPr lang="ru-RU" sz="1800" dirty="0" err="1"/>
              <a:t>робочого</a:t>
            </a:r>
            <a:r>
              <a:rPr lang="ru-RU" sz="1800" dirty="0"/>
              <a:t> </a:t>
            </a:r>
            <a:r>
              <a:rPr lang="ru-RU" sz="1800" dirty="0" err="1"/>
              <a:t>інструмента</a:t>
            </a:r>
            <a:r>
              <a:rPr lang="ru-RU" sz="1800" dirty="0"/>
              <a:t> ( </a:t>
            </a:r>
            <a:r>
              <a:rPr lang="ru-RU" sz="1800" dirty="0" err="1"/>
              <a:t>або</a:t>
            </a:r>
            <a:r>
              <a:rPr lang="ru-RU" sz="1800" dirty="0"/>
              <a:t> полотна);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- </a:t>
            </a:r>
            <a:r>
              <a:rPr lang="ru-RU" sz="1800" dirty="0" err="1"/>
              <a:t>пристосування</a:t>
            </a:r>
            <a:r>
              <a:rPr lang="ru-RU" sz="1800" dirty="0"/>
              <a:t> для </a:t>
            </a:r>
            <a:r>
              <a:rPr lang="ru-RU" sz="1800" dirty="0" err="1"/>
              <a:t>кріплення</a:t>
            </a:r>
            <a:r>
              <a:rPr lang="ru-RU" sz="1800" dirty="0"/>
              <a:t> полотна ( </a:t>
            </a:r>
            <a:r>
              <a:rPr lang="ru-RU" sz="1800" dirty="0" err="1"/>
              <a:t>триматель</a:t>
            </a:r>
            <a:r>
              <a:rPr lang="ru-RU" sz="1800" dirty="0"/>
              <a:t> полотна ).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Пили </a:t>
            </a:r>
            <a:r>
              <a:rPr lang="ru-RU" sz="1800" dirty="0" err="1"/>
              <a:t>медичні</a:t>
            </a:r>
            <a:r>
              <a:rPr lang="ru-RU" sz="1800" dirty="0"/>
              <a:t> </a:t>
            </a:r>
            <a:r>
              <a:rPr lang="ru-RU" sz="1800" dirty="0" err="1"/>
              <a:t>бувають</a:t>
            </a:r>
            <a:r>
              <a:rPr lang="ru-RU" sz="1800" dirty="0"/>
              <a:t>: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- </a:t>
            </a:r>
            <a:r>
              <a:rPr lang="ru-RU" sz="1800" dirty="0" err="1"/>
              <a:t>дугові</a:t>
            </a:r>
            <a:r>
              <a:rPr lang="ru-RU" sz="1800" dirty="0"/>
              <a:t>;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- </a:t>
            </a:r>
            <a:r>
              <a:rPr lang="ru-RU" sz="1800" dirty="0" err="1"/>
              <a:t>рамочні</a:t>
            </a:r>
            <a:r>
              <a:rPr lang="ru-RU" sz="1800" dirty="0"/>
              <a:t>;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- </a:t>
            </a:r>
            <a:r>
              <a:rPr lang="ru-RU" sz="1800" dirty="0" err="1"/>
              <a:t>листові</a:t>
            </a:r>
            <a:r>
              <a:rPr lang="ru-RU" sz="1800" dirty="0"/>
              <a:t>;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- </a:t>
            </a:r>
            <a:r>
              <a:rPr lang="ru-RU" sz="1800" dirty="0" err="1"/>
              <a:t>дротові</a:t>
            </a:r>
            <a:r>
              <a:rPr lang="ru-RU" sz="1800" dirty="0"/>
              <a:t>;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- </a:t>
            </a:r>
            <a:r>
              <a:rPr lang="ru-RU" sz="1800" dirty="0" err="1"/>
              <a:t>анатомічні</a:t>
            </a:r>
            <a:r>
              <a:rPr lang="ru-RU" sz="1800" dirty="0"/>
              <a:t>;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- для </a:t>
            </a:r>
            <a:r>
              <a:rPr lang="ru-RU" sz="1800" dirty="0" err="1"/>
              <a:t>розрізання</a:t>
            </a:r>
            <a:r>
              <a:rPr lang="ru-RU" sz="1800" dirty="0"/>
              <a:t> </a:t>
            </a:r>
            <a:r>
              <a:rPr lang="ru-RU" sz="1800" dirty="0" err="1"/>
              <a:t>гіпсових</a:t>
            </a:r>
            <a:r>
              <a:rPr lang="ru-RU" sz="1800" dirty="0"/>
              <a:t> </a:t>
            </a:r>
            <a:r>
              <a:rPr lang="ru-RU" sz="1800" dirty="0" err="1"/>
              <a:t>пов'язок</a:t>
            </a:r>
            <a:r>
              <a:rPr lang="ru-RU" sz="1800" dirty="0"/>
              <a:t>.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1018774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82137"/>
            <a:ext cx="8596668" cy="1548263"/>
          </a:xfrm>
        </p:spPr>
        <p:txBody>
          <a:bodyPr>
            <a:normAutofit fontScale="90000"/>
          </a:bodyPr>
          <a:lstStyle/>
          <a:p>
            <a:r>
              <a:rPr lang="ru-RU" sz="1600" dirty="0" err="1"/>
              <a:t>Технічні</a:t>
            </a:r>
            <a:r>
              <a:rPr lang="ru-RU" sz="1600" dirty="0"/>
              <a:t> </a:t>
            </a:r>
            <a:r>
              <a:rPr lang="ru-RU" sz="1600" dirty="0" err="1"/>
              <a:t>вимоги</a:t>
            </a:r>
            <a:r>
              <a:rPr lang="ru-RU" sz="1600" dirty="0"/>
              <a:t>: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- полотна </a:t>
            </a:r>
            <a:r>
              <a:rPr lang="ru-RU" sz="1600" dirty="0" err="1"/>
              <a:t>повинні</a:t>
            </a:r>
            <a:r>
              <a:rPr lang="ru-RU" sz="1600" dirty="0"/>
              <a:t> бути </a:t>
            </a:r>
            <a:r>
              <a:rPr lang="ru-RU" sz="1600" dirty="0" err="1"/>
              <a:t>рівними</a:t>
            </a:r>
            <a:r>
              <a:rPr lang="ru-RU" sz="1600" dirty="0"/>
              <a:t> і </a:t>
            </a:r>
            <a:r>
              <a:rPr lang="ru-RU" sz="1600" dirty="0" err="1"/>
              <a:t>прямолінійними</a:t>
            </a:r>
            <a:r>
              <a:rPr lang="ru-RU" sz="1600" dirty="0"/>
              <a:t>;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- </a:t>
            </a:r>
            <a:r>
              <a:rPr lang="ru-RU" sz="1600" dirty="0" err="1"/>
              <a:t>вільно</a:t>
            </a:r>
            <a:r>
              <a:rPr lang="ru-RU" sz="1600" dirty="0"/>
              <a:t> </a:t>
            </a:r>
            <a:r>
              <a:rPr lang="ru-RU" sz="1600" dirty="0" err="1"/>
              <a:t>вставлятися</a:t>
            </a:r>
            <a:r>
              <a:rPr lang="ru-RU" sz="1600" dirty="0"/>
              <a:t> у </a:t>
            </a:r>
            <a:r>
              <a:rPr lang="ru-RU" sz="1600" dirty="0" err="1"/>
              <a:t>прорізі</a:t>
            </a:r>
            <a:r>
              <a:rPr lang="ru-RU" sz="1600" dirty="0"/>
              <a:t> дуги і легко </a:t>
            </a:r>
            <a:r>
              <a:rPr lang="ru-RU" sz="1600" dirty="0" err="1"/>
              <a:t>вийматися</a:t>
            </a:r>
            <a:r>
              <a:rPr lang="ru-RU" sz="1600" dirty="0"/>
              <a:t>;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- </a:t>
            </a:r>
            <a:r>
              <a:rPr lang="ru-RU" sz="1600" dirty="0" err="1"/>
              <a:t>зубці</a:t>
            </a:r>
            <a:r>
              <a:rPr lang="ru-RU" sz="1600" dirty="0"/>
              <a:t> на </a:t>
            </a:r>
            <a:r>
              <a:rPr lang="ru-RU" sz="1600" dirty="0" err="1"/>
              <a:t>полотні</a:t>
            </a:r>
            <a:r>
              <a:rPr lang="ru-RU" sz="1600" dirty="0"/>
              <a:t> </a:t>
            </a:r>
            <a:r>
              <a:rPr lang="ru-RU" sz="1600" dirty="0" err="1"/>
              <a:t>повинні</a:t>
            </a:r>
            <a:r>
              <a:rPr lang="ru-RU" sz="1600" dirty="0"/>
              <a:t> бути </a:t>
            </a:r>
            <a:r>
              <a:rPr lang="ru-RU" sz="1600" dirty="0" err="1"/>
              <a:t>гострими</a:t>
            </a:r>
            <a:r>
              <a:rPr lang="ru-RU" sz="1600" dirty="0"/>
              <a:t>, </a:t>
            </a:r>
            <a:r>
              <a:rPr lang="ru-RU" sz="1600" dirty="0" err="1"/>
              <a:t>однакового</a:t>
            </a:r>
            <a:r>
              <a:rPr lang="ru-RU" sz="1600" dirty="0"/>
              <a:t> </a:t>
            </a:r>
            <a:r>
              <a:rPr lang="ru-RU" sz="1600" dirty="0" err="1"/>
              <a:t>профілю</a:t>
            </a:r>
            <a:r>
              <a:rPr lang="ru-RU" sz="1600" dirty="0"/>
              <a:t> і </a:t>
            </a:r>
            <a:r>
              <a:rPr lang="ru-RU" sz="1600" dirty="0" err="1"/>
              <a:t>висоти</a:t>
            </a:r>
            <a:r>
              <a:rPr lang="ru-RU" sz="1600" dirty="0"/>
              <a:t>, </a:t>
            </a:r>
            <a:r>
              <a:rPr lang="ru-RU" sz="1600" dirty="0" err="1"/>
              <a:t>рівномірно</a:t>
            </a:r>
            <a:r>
              <a:rPr lang="ru-RU" sz="1600" dirty="0"/>
              <a:t> </a:t>
            </a:r>
            <a:r>
              <a:rPr lang="ru-RU" sz="1600" dirty="0" err="1"/>
              <a:t>розведені</a:t>
            </a:r>
            <a:r>
              <a:rPr lang="ru-RU" sz="1600" dirty="0"/>
              <a:t>;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- полотно повинно бути  добре </a:t>
            </a:r>
            <a:r>
              <a:rPr lang="ru-RU" sz="1600" dirty="0" err="1"/>
              <a:t>натягнутим</a:t>
            </a:r>
            <a:r>
              <a:rPr lang="ru-RU" sz="1600" dirty="0"/>
              <a:t> і </a:t>
            </a:r>
            <a:r>
              <a:rPr lang="ru-RU" sz="1600" dirty="0" err="1"/>
              <a:t>надійно</a:t>
            </a:r>
            <a:r>
              <a:rPr lang="ru-RU" sz="1600" dirty="0"/>
              <a:t> </a:t>
            </a:r>
            <a:r>
              <a:rPr lang="ru-RU" sz="1600" dirty="0" err="1"/>
              <a:t>зафіксованим</a:t>
            </a:r>
            <a:r>
              <a:rPr lang="ru-RU" sz="1600" dirty="0"/>
              <a:t>, </a:t>
            </a:r>
            <a:r>
              <a:rPr lang="ru-RU" sz="1600" dirty="0" err="1"/>
              <a:t>щоб</a:t>
            </a:r>
            <a:r>
              <a:rPr lang="ru-RU" sz="1600" dirty="0"/>
              <a:t> не </a:t>
            </a:r>
            <a:r>
              <a:rPr lang="ru-RU" sz="1600" dirty="0" err="1"/>
              <a:t>було</a:t>
            </a:r>
            <a:r>
              <a:rPr lang="ru-RU" sz="1600" dirty="0"/>
              <a:t> </a:t>
            </a:r>
            <a:r>
              <a:rPr lang="ru-RU" sz="1600" dirty="0" err="1"/>
              <a:t>повздовжних</a:t>
            </a:r>
            <a:r>
              <a:rPr lang="ru-RU" sz="1600" dirty="0"/>
              <a:t>  і </a:t>
            </a:r>
            <a:r>
              <a:rPr lang="ru-RU" sz="1600" dirty="0" err="1"/>
              <a:t>поперечних</a:t>
            </a:r>
            <a:r>
              <a:rPr lang="ru-RU" sz="1600" dirty="0"/>
              <a:t> </a:t>
            </a:r>
            <a:r>
              <a:rPr lang="ru-RU" sz="1600" dirty="0" err="1"/>
              <a:t>хитань</a:t>
            </a:r>
            <a:r>
              <a:rPr lang="ru-RU" sz="1600" dirty="0"/>
              <a:t>.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      </a:t>
            </a:r>
            <a:r>
              <a:rPr lang="ru-RU" sz="1600" dirty="0" err="1"/>
              <a:t>Виготовляють</a:t>
            </a:r>
            <a:r>
              <a:rPr lang="ru-RU" sz="1600" dirty="0"/>
              <a:t> пили з </a:t>
            </a:r>
            <a:r>
              <a:rPr lang="ru-RU" sz="1600" dirty="0" err="1"/>
              <a:t>вуглецевої</a:t>
            </a:r>
            <a:r>
              <a:rPr lang="ru-RU" sz="1600" dirty="0"/>
              <a:t> </a:t>
            </a:r>
            <a:r>
              <a:rPr lang="ru-RU" sz="1600" dirty="0" err="1"/>
              <a:t>сталі</a:t>
            </a:r>
            <a:r>
              <a:rPr lang="ru-RU" sz="1600" dirty="0"/>
              <a:t> В 7А, В 9А.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370996"/>
            <a:ext cx="8359602" cy="2636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8302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5258937"/>
          </a:xfrm>
        </p:spPr>
        <p:txBody>
          <a:bodyPr>
            <a:normAutofit/>
          </a:bodyPr>
          <a:lstStyle/>
          <a:p>
            <a:r>
              <a:rPr lang="ru-RU" sz="1600" dirty="0"/>
              <a:t>ЗАТИСКУЮЧІ </a:t>
            </a:r>
            <a:r>
              <a:rPr lang="ru-RU" sz="1600" dirty="0" smtClean="0"/>
              <a:t>ІНСТРУМЕНТИ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За </a:t>
            </a:r>
            <a:r>
              <a:rPr lang="ru-RU" sz="1600" dirty="0" err="1"/>
              <a:t>функціональним</a:t>
            </a:r>
            <a:r>
              <a:rPr lang="ru-RU" sz="1600" dirty="0"/>
              <a:t> </a:t>
            </a:r>
            <a:r>
              <a:rPr lang="ru-RU" sz="1600" dirty="0" err="1"/>
              <a:t>призначенням</a:t>
            </a:r>
            <a:r>
              <a:rPr lang="ru-RU" sz="1600" dirty="0"/>
              <a:t> </a:t>
            </a:r>
            <a:r>
              <a:rPr lang="ru-RU" sz="1600" dirty="0" err="1"/>
              <a:t>діляться</a:t>
            </a:r>
            <a:r>
              <a:rPr lang="ru-RU" sz="1600" dirty="0"/>
              <a:t> на: 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1) </a:t>
            </a:r>
            <a:r>
              <a:rPr lang="ru-RU" sz="1600" dirty="0" err="1"/>
              <a:t>кровозупинні</a:t>
            </a:r>
            <a:r>
              <a:rPr lang="ru-RU" sz="1600" dirty="0"/>
              <a:t>;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2) </a:t>
            </a:r>
            <a:r>
              <a:rPr lang="ru-RU" sz="1600" dirty="0" err="1"/>
              <a:t>шлунково-кишкові</a:t>
            </a:r>
            <a:r>
              <a:rPr lang="ru-RU" sz="1600" dirty="0"/>
              <a:t>;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3) </a:t>
            </a:r>
            <a:r>
              <a:rPr lang="ru-RU" sz="1600" dirty="0" err="1"/>
              <a:t>затискачі</a:t>
            </a:r>
            <a:r>
              <a:rPr lang="ru-RU" sz="1600" dirty="0"/>
              <a:t> </a:t>
            </a:r>
            <a:r>
              <a:rPr lang="ru-RU" sz="1600" dirty="0" err="1"/>
              <a:t>фіксаційні</a:t>
            </a:r>
            <a:r>
              <a:rPr lang="ru-RU" sz="1600" dirty="0"/>
              <a:t>;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4) для </a:t>
            </a:r>
            <a:r>
              <a:rPr lang="ru-RU" sz="1600" dirty="0" err="1"/>
              <a:t>прикріплення</a:t>
            </a:r>
            <a:r>
              <a:rPr lang="ru-RU" sz="1600" dirty="0"/>
              <a:t> </a:t>
            </a:r>
            <a:r>
              <a:rPr lang="ru-RU" sz="1600" dirty="0" err="1"/>
              <a:t>білизни</a:t>
            </a:r>
            <a:r>
              <a:rPr lang="ru-RU" sz="1600" dirty="0"/>
              <a:t>;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5) </a:t>
            </a:r>
            <a:r>
              <a:rPr lang="ru-RU" sz="1600" dirty="0" err="1"/>
              <a:t>голкотримачі</a:t>
            </a:r>
            <a:r>
              <a:rPr lang="ru-RU" sz="1600" dirty="0"/>
              <a:t>;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6) </a:t>
            </a:r>
            <a:r>
              <a:rPr lang="ru-RU" sz="1600" dirty="0" err="1"/>
              <a:t>пінцети</a:t>
            </a:r>
            <a:r>
              <a:rPr lang="ru-RU" sz="1600" dirty="0"/>
              <a:t>.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         </a:t>
            </a:r>
          </a:p>
        </p:txBody>
      </p:sp>
    </p:spTree>
    <p:extLst>
      <p:ext uri="{BB962C8B-B14F-4D97-AF65-F5344CB8AC3E}">
        <p14:creationId xmlns:p14="http://schemas.microsoft.com/office/powerpoint/2010/main" val="17503647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600" dirty="0" err="1"/>
              <a:t>Застосовують</a:t>
            </a:r>
            <a:r>
              <a:rPr lang="ru-RU" sz="1600" dirty="0"/>
              <a:t>: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- для </a:t>
            </a:r>
            <a:r>
              <a:rPr lang="ru-RU" sz="1600" dirty="0" err="1"/>
              <a:t>тимчасового</a:t>
            </a:r>
            <a:r>
              <a:rPr lang="ru-RU" sz="1600" dirty="0"/>
              <a:t> </a:t>
            </a:r>
            <a:r>
              <a:rPr lang="ru-RU" sz="1600" dirty="0" err="1"/>
              <a:t>здавлювання</a:t>
            </a:r>
            <a:r>
              <a:rPr lang="ru-RU" sz="1600" dirty="0"/>
              <a:t> тканин </a:t>
            </a:r>
            <a:r>
              <a:rPr lang="ru-RU" sz="1600" dirty="0" err="1"/>
              <a:t>чи</a:t>
            </a:r>
            <a:r>
              <a:rPr lang="ru-RU" sz="1600" dirty="0"/>
              <a:t> </a:t>
            </a:r>
            <a:r>
              <a:rPr lang="ru-RU" sz="1600" dirty="0" err="1"/>
              <a:t>судин</a:t>
            </a:r>
            <a:r>
              <a:rPr lang="ru-RU" sz="1600" dirty="0"/>
              <a:t> </a:t>
            </a:r>
            <a:r>
              <a:rPr lang="ru-RU" sz="1600" dirty="0" err="1"/>
              <a:t>під</a:t>
            </a:r>
            <a:r>
              <a:rPr lang="ru-RU" sz="1600" dirty="0"/>
              <a:t> час </a:t>
            </a:r>
            <a:r>
              <a:rPr lang="ru-RU" sz="1600" dirty="0" err="1"/>
              <a:t>операції</a:t>
            </a:r>
            <a:r>
              <a:rPr lang="ru-RU" sz="1600" dirty="0"/>
              <a:t> з метою </a:t>
            </a:r>
            <a:r>
              <a:rPr lang="ru-RU" sz="1600" dirty="0" err="1"/>
              <a:t>зупинення</a:t>
            </a:r>
            <a:r>
              <a:rPr lang="ru-RU" sz="1600" dirty="0"/>
              <a:t> </a:t>
            </a:r>
            <a:r>
              <a:rPr lang="ru-RU" sz="1600" dirty="0" err="1"/>
              <a:t>кровотечі</a:t>
            </a:r>
            <a:r>
              <a:rPr lang="ru-RU" sz="1600" dirty="0"/>
              <a:t>;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- </a:t>
            </a:r>
            <a:r>
              <a:rPr lang="ru-RU" sz="1600" dirty="0" err="1"/>
              <a:t>закриття</a:t>
            </a:r>
            <a:r>
              <a:rPr lang="ru-RU" sz="1600" dirty="0"/>
              <a:t> </a:t>
            </a:r>
            <a:r>
              <a:rPr lang="ru-RU" sz="1600" dirty="0" err="1"/>
              <a:t>отвору</a:t>
            </a:r>
            <a:r>
              <a:rPr lang="ru-RU" sz="1600" dirty="0"/>
              <a:t> </a:t>
            </a:r>
            <a:r>
              <a:rPr lang="ru-RU" sz="1600" dirty="0" err="1"/>
              <a:t>порожнистих</a:t>
            </a:r>
            <a:r>
              <a:rPr lang="ru-RU" sz="1600" dirty="0"/>
              <a:t> </a:t>
            </a:r>
            <a:r>
              <a:rPr lang="ru-RU" sz="1600" dirty="0" err="1"/>
              <a:t>органів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для </a:t>
            </a:r>
            <a:r>
              <a:rPr lang="ru-RU" sz="1600" dirty="0" err="1"/>
              <a:t>фіксації</a:t>
            </a:r>
            <a:r>
              <a:rPr lang="ru-RU" sz="1600" dirty="0"/>
              <a:t>;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- </a:t>
            </a:r>
            <a:r>
              <a:rPr lang="ru-RU" sz="1600" dirty="0" err="1"/>
              <a:t>утримання</a:t>
            </a:r>
            <a:r>
              <a:rPr lang="ru-RU" sz="1600" dirty="0"/>
              <a:t> і </a:t>
            </a:r>
            <a:r>
              <a:rPr lang="ru-RU" sz="1600" dirty="0" err="1"/>
              <a:t>подачі</a:t>
            </a:r>
            <a:r>
              <a:rPr lang="ru-RU" sz="1600" dirty="0"/>
              <a:t> </a:t>
            </a:r>
            <a:r>
              <a:rPr lang="ru-RU" sz="1600" dirty="0" err="1"/>
              <a:t>різних</a:t>
            </a:r>
            <a:r>
              <a:rPr lang="ru-RU" sz="1600" dirty="0"/>
              <a:t> </a:t>
            </a:r>
            <a:r>
              <a:rPr lang="ru-RU" sz="1600" dirty="0" err="1"/>
              <a:t>матеріалів</a:t>
            </a:r>
            <a:r>
              <a:rPr lang="ru-RU" sz="1600" dirty="0"/>
              <a:t> і тканин.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         </a:t>
            </a:r>
            <a:r>
              <a:rPr lang="ru-RU" sz="1600" dirty="0" err="1"/>
              <a:t>Допоміжні</a:t>
            </a:r>
            <a:r>
              <a:rPr lang="ru-RU" sz="1600" dirty="0"/>
              <a:t> </a:t>
            </a:r>
            <a:r>
              <a:rPr lang="ru-RU" sz="1600" dirty="0" err="1"/>
              <a:t>технічні</a:t>
            </a:r>
            <a:r>
              <a:rPr lang="ru-RU" sz="1600" dirty="0"/>
              <a:t> </a:t>
            </a:r>
            <a:r>
              <a:rPr lang="ru-RU" sz="1600" dirty="0" err="1"/>
              <a:t>вимоги</a:t>
            </a:r>
            <a:r>
              <a:rPr lang="ru-RU" sz="1600" dirty="0"/>
              <a:t>: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 - </a:t>
            </a:r>
            <a:r>
              <a:rPr lang="ru-RU" sz="1600" dirty="0" err="1"/>
              <a:t>повинні</a:t>
            </a:r>
            <a:r>
              <a:rPr lang="ru-RU" sz="1600" dirty="0"/>
              <a:t> автоматично і </a:t>
            </a:r>
            <a:r>
              <a:rPr lang="ru-RU" sz="1600" dirty="0" err="1"/>
              <a:t>міцно</a:t>
            </a:r>
            <a:r>
              <a:rPr lang="ru-RU" sz="1600" dirty="0"/>
              <a:t> </a:t>
            </a:r>
            <a:r>
              <a:rPr lang="ru-RU" sz="1600" dirty="0" err="1"/>
              <a:t>утримувати</a:t>
            </a:r>
            <a:r>
              <a:rPr lang="ru-RU" sz="1600" dirty="0"/>
              <a:t> </a:t>
            </a:r>
            <a:r>
              <a:rPr lang="ru-RU" sz="1600" dirty="0" err="1"/>
              <a:t>тканини</a:t>
            </a:r>
            <a:r>
              <a:rPr lang="ru-RU" sz="1600" dirty="0"/>
              <a:t>;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- </a:t>
            </a:r>
            <a:r>
              <a:rPr lang="ru-RU" sz="1600" dirty="0" err="1"/>
              <a:t>зщеплення</a:t>
            </a:r>
            <a:r>
              <a:rPr lang="ru-RU" sz="1600" dirty="0"/>
              <a:t> </a:t>
            </a:r>
            <a:r>
              <a:rPr lang="ru-RU" sz="1600" dirty="0" err="1"/>
              <a:t>зубців</a:t>
            </a:r>
            <a:r>
              <a:rPr lang="ru-RU" sz="1600" dirty="0"/>
              <a:t> </a:t>
            </a:r>
            <a:r>
              <a:rPr lang="ru-RU" sz="1600" dirty="0" err="1"/>
              <a:t>кремальєри</a:t>
            </a:r>
            <a:r>
              <a:rPr lang="ru-RU" sz="1600" dirty="0"/>
              <a:t> повинно бути </a:t>
            </a:r>
            <a:r>
              <a:rPr lang="ru-RU" sz="1600" dirty="0" err="1"/>
              <a:t>надійним</a:t>
            </a:r>
            <a:r>
              <a:rPr lang="ru-RU" sz="1600" dirty="0"/>
              <a:t>;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- </a:t>
            </a:r>
            <a:r>
              <a:rPr lang="ru-RU" sz="1600" dirty="0" err="1"/>
              <a:t>краї</a:t>
            </a:r>
            <a:r>
              <a:rPr lang="ru-RU" sz="1600" dirty="0"/>
              <a:t> </a:t>
            </a:r>
            <a:r>
              <a:rPr lang="ru-RU" sz="1600" dirty="0" err="1"/>
              <a:t>повинні</a:t>
            </a:r>
            <a:r>
              <a:rPr lang="ru-RU" sz="1600" dirty="0"/>
              <a:t> бути </a:t>
            </a:r>
            <a:r>
              <a:rPr lang="ru-RU" sz="1600" dirty="0" err="1"/>
              <a:t>притуплені</a:t>
            </a:r>
            <a:r>
              <a:rPr lang="ru-RU" sz="1600" dirty="0"/>
              <a:t>;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- губки </a:t>
            </a:r>
            <a:r>
              <a:rPr lang="ru-RU" sz="1600" dirty="0" err="1"/>
              <a:t>повинні</a:t>
            </a:r>
            <a:r>
              <a:rPr lang="ru-RU" sz="1600" dirty="0"/>
              <a:t> </a:t>
            </a:r>
            <a:r>
              <a:rPr lang="ru-RU" sz="1600" dirty="0" err="1"/>
              <a:t>щільно</a:t>
            </a:r>
            <a:r>
              <a:rPr lang="ru-RU" sz="1600" dirty="0"/>
              <a:t> </a:t>
            </a:r>
            <a:r>
              <a:rPr lang="ru-RU" sz="1600" dirty="0" err="1"/>
              <a:t>стикатися</a:t>
            </a:r>
            <a:r>
              <a:rPr lang="ru-RU" sz="1600" dirty="0"/>
              <a:t> по </a:t>
            </a:r>
            <a:r>
              <a:rPr lang="ru-RU" sz="1600" dirty="0" err="1"/>
              <a:t>всій</a:t>
            </a:r>
            <a:r>
              <a:rPr lang="ru-RU" sz="1600" dirty="0"/>
              <a:t> </a:t>
            </a:r>
            <a:r>
              <a:rPr lang="ru-RU" sz="1600" dirty="0" err="1"/>
              <a:t>довжині</a:t>
            </a:r>
            <a:r>
              <a:rPr lang="ru-RU" sz="1600" dirty="0"/>
              <a:t> без </a:t>
            </a:r>
            <a:r>
              <a:rPr lang="ru-RU" sz="1600" dirty="0" err="1"/>
              <a:t>розходження</a:t>
            </a:r>
            <a:r>
              <a:rPr lang="ru-RU" sz="1600" dirty="0"/>
              <a:t> </a:t>
            </a:r>
            <a:r>
              <a:rPr lang="ru-RU" sz="1600" dirty="0" err="1"/>
              <a:t>їх</a:t>
            </a:r>
            <a:r>
              <a:rPr lang="ru-RU" sz="1600" dirty="0"/>
              <a:t> </a:t>
            </a:r>
            <a:r>
              <a:rPr lang="ru-RU" sz="1600" dirty="0" err="1"/>
              <a:t>кінців</a:t>
            </a:r>
            <a:r>
              <a:rPr lang="ru-RU" sz="1600" dirty="0"/>
              <a:t>;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- замок повинен </a:t>
            </a:r>
            <a:r>
              <a:rPr lang="ru-RU" sz="1600" dirty="0" err="1"/>
              <a:t>забезпечувати</a:t>
            </a:r>
            <a:r>
              <a:rPr lang="ru-RU" sz="1600" dirty="0"/>
              <a:t> </a:t>
            </a:r>
            <a:r>
              <a:rPr lang="ru-RU" sz="1600" dirty="0" err="1"/>
              <a:t>плавність</a:t>
            </a:r>
            <a:r>
              <a:rPr lang="ru-RU" sz="1600" dirty="0"/>
              <a:t> ходу і </a:t>
            </a:r>
            <a:r>
              <a:rPr lang="ru-RU" sz="1600" dirty="0" err="1"/>
              <a:t>відсутність</a:t>
            </a:r>
            <a:r>
              <a:rPr lang="ru-RU" sz="1600" dirty="0"/>
              <a:t> </a:t>
            </a:r>
            <a:r>
              <a:rPr lang="ru-RU" sz="1600" dirty="0" err="1"/>
              <a:t>хитань</a:t>
            </a:r>
            <a:r>
              <a:rPr lang="ru-RU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920441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9361" y="1760560"/>
            <a:ext cx="2388358" cy="75062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096" y="1187356"/>
            <a:ext cx="6631034" cy="428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3277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77008"/>
            <a:ext cx="8596668" cy="1125415"/>
          </a:xfrm>
        </p:spPr>
        <p:txBody>
          <a:bodyPr>
            <a:normAutofit/>
          </a:bodyPr>
          <a:lstStyle/>
          <a:p>
            <a:r>
              <a:rPr lang="uk-UA" sz="5400" dirty="0" smtClean="0"/>
              <a:t>            </a:t>
            </a:r>
            <a:r>
              <a:rPr lang="uk-UA" sz="2800" b="1" i="1" dirty="0">
                <a:solidFill>
                  <a:srgbClr val="002060"/>
                </a:solidFill>
                <a:latin typeface="Arial Black" panose="020B0A04020102020204" pitchFamily="34" charset="0"/>
                <a:ea typeface="+mn-ea"/>
                <a:cs typeface="+mn-cs"/>
              </a:rPr>
              <a:t>Дякую за увагу!</a:t>
            </a:r>
            <a:endParaRPr lang="ru-RU" sz="2800" b="1" i="1" dirty="0">
              <a:solidFill>
                <a:srgbClr val="002060"/>
              </a:solidFill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59523" y="2967335"/>
            <a:ext cx="768447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Освіта</a:t>
            </a:r>
            <a:r>
              <a:rPr lang="ru-RU" sz="2800" b="1" i="1" dirty="0">
                <a:solidFill>
                  <a:srgbClr val="002060"/>
                </a:solidFill>
                <a:latin typeface="Arial Black" panose="020B0A04020102020204" pitchFamily="34" charset="0"/>
              </a:rPr>
              <a:t> - </a:t>
            </a:r>
            <a:r>
              <a:rPr lang="ru-RU" sz="2800" b="1" i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це</a:t>
            </a:r>
            <a:r>
              <a:rPr lang="ru-RU" sz="2800" b="1" i="1" dirty="0">
                <a:solidFill>
                  <a:srgbClr val="002060"/>
                </a:solidFill>
                <a:latin typeface="Arial Black" panose="020B0A04020102020204" pitchFamily="34" charset="0"/>
              </a:rPr>
              <a:t> те, </a:t>
            </a:r>
            <a:r>
              <a:rPr lang="ru-RU" sz="2800" b="1" i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що</a:t>
            </a:r>
            <a:r>
              <a:rPr lang="ru-RU" sz="2800" b="1" i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більшість</a:t>
            </a:r>
            <a:r>
              <a:rPr lang="ru-RU" sz="2800" b="1" i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отримує</a:t>
            </a:r>
            <a:r>
              <a:rPr lang="ru-RU" sz="2800" b="1" i="1" dirty="0">
                <a:solidFill>
                  <a:srgbClr val="002060"/>
                </a:solidFill>
                <a:latin typeface="Arial Black" panose="020B0A04020102020204" pitchFamily="34" charset="0"/>
              </a:rPr>
              <a:t>, </a:t>
            </a:r>
            <a:r>
              <a:rPr lang="ru-RU" sz="2800" b="1" i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багато</a:t>
            </a:r>
            <a:r>
              <a:rPr lang="ru-RU" sz="2800" b="1" i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передають</a:t>
            </a:r>
            <a:r>
              <a:rPr lang="ru-RU" sz="2800" b="1" i="1" dirty="0">
                <a:solidFill>
                  <a:srgbClr val="002060"/>
                </a:solidFill>
                <a:latin typeface="Arial Black" panose="020B0A04020102020204" pitchFamily="34" charset="0"/>
              </a:rPr>
              <a:t> і </a:t>
            </a:r>
            <a:r>
              <a:rPr lang="ru-RU" sz="2800" b="1" i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лише</a:t>
            </a:r>
            <a:r>
              <a:rPr lang="ru-RU" sz="2800" b="1" i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деякі</a:t>
            </a:r>
            <a:r>
              <a:rPr lang="ru-RU" sz="2800" b="1" i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мають</a:t>
            </a:r>
            <a:r>
              <a:rPr lang="ru-RU" sz="2800" b="1" i="1" dirty="0">
                <a:solidFill>
                  <a:srgbClr val="002060"/>
                </a:solidFill>
                <a:latin typeface="Arial Black" panose="020B0A04020102020204" pitchFamily="34" charset="0"/>
              </a:rPr>
              <a:t>. </a:t>
            </a:r>
            <a:br>
              <a:rPr lang="ru-RU" sz="2800" b="1" i="1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2800" b="1" i="1" dirty="0">
                <a:solidFill>
                  <a:srgbClr val="002060"/>
                </a:solidFill>
                <a:latin typeface="Arial Black" panose="020B0A04020102020204" pitchFamily="34" charset="0"/>
              </a:rPr>
              <a:t>                             Карл </a:t>
            </a:r>
            <a:r>
              <a:rPr lang="ru-RU" sz="2800" b="1" i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Краус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57775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188</TotalTime>
  <Words>1818</Words>
  <Application>Microsoft Office PowerPoint</Application>
  <PresentationFormat>Широкоэкранный</PresentationFormat>
  <Paragraphs>33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Arial</vt:lpstr>
      <vt:lpstr>Arial Black</vt:lpstr>
      <vt:lpstr>Trebuchet MS</vt:lpstr>
      <vt:lpstr>Wingdings 3</vt:lpstr>
      <vt:lpstr>Грань</vt:lpstr>
      <vt:lpstr>ОДЕЬКИЙ НАЦІОНАЛЬНИЙ МЕДИЧНИЙ УНІВЕРСИТЕТ ФАРМАЦЕВТИЧНИЙ ФАКУЛЬТЕТ Кафедра організації та економіки фармації  </vt:lpstr>
      <vt:lpstr>До загальнохірургічних інструментів відносять: інструменти, що використовуються переважно при загальнохірургічних операціях. До спеціальних хірургічних інструментів відносять: інструменти, якими користуються лікарі вузьких спеціальностей ( акушери, гінекологи, офтальмологи, травматологи та інші).  За призначенням загальнохірургічні інструменти  поділяють на: ріжучі, колючі, затискуючі, розширюючі і відстискуючі, зондуючі і бужуючі.</vt:lpstr>
      <vt:lpstr>ЗАГАЛЬНІ ТЕХНІЧНІ УМОВИ ДО ХІРУРГІЧНИХ ІНСТРУМЕНТІВ: -повинні мати рівну, гладку поверхню, без тріщин, зазубрин, вм'ятин, розслоювань, залишків корозії тощо; -повинні бути стійкими до дезінфекції, передстерилізаційної обробки і стерилізації; -повинні бути стійкими до корозії</vt:lpstr>
      <vt:lpstr>Презентация PowerPoint</vt:lpstr>
      <vt:lpstr>Інструменти маркують нанесенням на їх неробочу частину таких даних, як номер інструменти або його позначення; товарний знак підприємства-виробника; рік випуску (дві останні цифри); умовне позначення «Н» (для інструментів  з нержавіючої сталі) або «Ті» (для інструментів з титанових сплавів). Для З.і., на які неможливо нанести маркування на поверхні шрифтом висотою не менше 2 мм, або для тих, яким належить довго (понад 6 років) перебувати в організмі людини, допускається маркування на упаковці або ярлиці. </vt:lpstr>
      <vt:lpstr>Пакують інструменти  у споживчу (коробки, пакети, пачки, пробірки) і транспортну (дощані, фанерні, гофровані ящики або контейнери багаторазового використання) тару. Необхідно запобігати затупленню та можливості довільного переміщення З.і. та пошкодженню упаковки. У кожен ящик транспортної тари вкладають пакувальний лист. Транспортують З.і. усіма видами транспорту в закритих транспортних засобах.</vt:lpstr>
      <vt:lpstr>Серед великої кількості інструментів, які застосовуються в медичній практиці, хірургічні інструменти займають перше місце як за масовістю виробництва, так і за кількістю типів.           Хірургічні інструменти поділяють на:  -         Загальнохірургічні.  -         Спеціальні.           До загальнохірургічних інструментів відносять ті, що використовуються  переважно при загальнохірургічних операціях.  Тобто це:  - пінцети;  - ножиці;  - затискачі кровозупинні;  - та інші, які використовують в будь-якій хірургічній  спеціальності.</vt:lpstr>
      <vt:lpstr>                          Пінцет                                         Ножиці                    </vt:lpstr>
      <vt:lpstr>Затискач кровоспинний </vt:lpstr>
      <vt:lpstr>ЗАГАЛЬНІ ТЕХНІЧНІ УМОВИ ДО ХІРУРГІЧНИХ ІНСТРУМЕНТІВ:            - вони повинні мати рівну, гладку поверхню, без тріщин, зазубрин, вм'ятин, розслоювань, залишків корозії тощо;           - повинні бути стійкими до обробки, тобто дезінфекції, передстерилізаційної обробки і стерилізації;           - повинні бути стійкими до корозії в умовах транспортування, зберігання та експлуатації.</vt:lpstr>
      <vt:lpstr>РІЖУЧІ ІНСТРУМЕНТИ:   1) скальпелі і ножі; 2) долота медичні; 3) распаторії (распатори); 4) ложки медичні; 5) ножиці медичні; 6) пилки медичні; 7) щипці - гострозубі кісткові.   Вони призначаються для:  розсікання тканин, розтину абсцесів, резекції окремих органів, вирізання (видалення) пухлин, зрізання наростів, поліпів тощо.</vt:lpstr>
      <vt:lpstr>Скальпелі – загальнохірургічні суцільноковані  ножі, які застосовують для розсікання м'яких тканин.  Вони повинні бути: гострими, стійкими, виготовленими з однорідного матеріалу, простої геометричної форми.  Скальпелі бувають: черевцеві, гострокінцеві, із зйомним лезом.   Відрізняються між собою формою ріжучої частини леза.  У черевцевих скальпелів ріжуча частина різко випукла, тобто має форму черевця, а обушок має вигляд майже прямої лінії, яка трохи згинається до гострія і шийки леза. Шийкою є місце з'єднання леза з ручкою. Кінець леза зміщений відносно осевої лінії ножа.  Скальпель гострокінцевий, має випуклу ріжучу частину однакової форми, як і обушок. Кінець леза знаходиться на осевій лінії ножа.  Скальпель із зйомним лезом використовують при операціях у глибоких порожнинах. Його загальна довжина до 250 мм.  Є ще скальпелі спеціальні, які застосовують в офтальмології, травматології, нейрохірургії і т.д.</vt:lpstr>
      <vt:lpstr>Скальпель гострокінцевий </vt:lpstr>
      <vt:lpstr>Хірургічні ножі призначені для розрізання м'яких тканин.  Ножі, як і скальпелі, виготовляються суцільнометалеві і відрізняються своїми розмірами і формами.  Вони мають лезо і ручку. На ручці можуть бути рифлення або виїмки, щоб краще тримати ніж у руці. Хірургічні ножі повинні бути гострими, щоб легко врізатися у тканини, і стійкими, тобто довго зберігати свою гостроту.      Медична промисловість випускає ножі:      Ампутаційні ( малий і середній) , які призначені для розрізання м'яких тканин при ампутації кінцівок;     Трансплантаційні – призначені для зняття поверхневих шарів шкіри при її пересадці;     Хрящові і резекційні – призначені для розсікання щільних тканин, ампутації фаланг пальців,    резекції суглобів.       Мозкові – призначені для розслоювання тканин мозку при паталогоанатомічному вскритті.        Для розсікання гіпсових пов'язок .        Матеріалом для виготовлення ножів є високоякісна сталь марки В 12А,  В 10А, нержавіюча сталь Х 18.</vt:lpstr>
      <vt:lpstr>Презентация PowerPoint</vt:lpstr>
      <vt:lpstr>Ножиці медичні застосовують для розрізання м'яких тканин і матеріалів.     Розрізняють ножиці: -         хірургічні; -          допоміжні. Хірургічні ножиці призначені для розрізання різних тканин при операціях, а також ниток,  перев'язувальних та інших матеріалів в операційному полі.        Всі ножиці складаються з 2-х половинок,  які з'єднані між собою замком, що ділить їх на робочу частину (більш коротку) і прикільцеву.  Робочі частини ножиць бувають тупо- і гострокінцеві, які в свою чергу можуть бути прямими або зігнутими.           Ножиці бувають:  - тупокінцеві зігнуті;  - тупокінцеві прямі; - анатомічні кишкові; - для вскриття судин; - з гострим кінцем; - реберні; - реберні гільйотинні; - допоміжні (для зрізання нігтів, волос, розрізання перев'язувального матеріалу, аптечні тощо).</vt:lpstr>
      <vt:lpstr>Матеріалом для виготовлення ножиць часто є:  - вуглецева сталь марки В 8А;  - вуглецева сталь марки В 10А;  - нержавіюча сталь 4Х13.</vt:lpstr>
      <vt:lpstr>Долота медичні – молоткові суцільноковані інструменти, які застосовуються для довбання і розсікання кісток, вскриття кісткових порожнин.  Складаються з: ручки і робочої частини.  Долота бувають: плоскі і жолобкуваті, з квадратною та рифленою ручкою, трапецевидні прямі і зігнуті. Перевірка функціональних властивостей: здійснюється  шляхом перерубання дерев'яного прутика з дуба чи берези вологістю не більше 15% при ударі металевим молотком або зрізанням стружки з дерев'яного бруска на довжині 50-60мм. При цьому лезо долота не повинно притуплятися або викришуватися.</vt:lpstr>
      <vt:lpstr>Матеріалом для виготовлення долот є сталь марки В 8А або нержавіюча 4Х13. Ріжуча частина долот не повинна мати зазубрин, тріщин тощо.</vt:lpstr>
      <vt:lpstr>Распаторії (распатори) призначаються для відділення надкістниці від кістки або її руйнування з метою запобігання утворення кісткових розростань (остеофітів) після ампутації кінцівки.  Распаторії (распатори) бувають:  - прямокутні;  - видовжені;  -з трикутною лопаткою;  -овальні.   Це суцільнометалевий стальний шкребок, який має ручку і робочу частину. Кінці распаторів гострі,   а краї повинні бути притуплені.  Випускають распатори реберні, призначені для відділення надкістниці від ребра при його резекції.  Виготовляють распатори з нержавіючої сталі 40Х13.</vt:lpstr>
      <vt:lpstr>Презентация PowerPoint</vt:lpstr>
      <vt:lpstr>Ложки медичні призначені для скраблення стінок кісткових порожнин, свищів і видалення змертвілої розм'якшеної кісткової тканини.  Виготовляють суцільнокованими з нержавіючої сталі марки 4Х13.  Ріжуча кромка ложки повинна бути гострою.  Випробування такі ж, як для распаторів.  Випускають ложки:  - однобічні;  - медичні гострі;  - двобічні великі;  - середні;  - малі;  - круглої форми;   - овальної форми.</vt:lpstr>
      <vt:lpstr>Презентация PowerPoint</vt:lpstr>
      <vt:lpstr>Пили медичні призначені для розпилювання твердих тканин ( кісток, хрящів) при резекціях, ампутаціях і кістковопластичних операціях.  Складаються з  - робочого інструмента ( або полотна);  - пристосування для кріплення полотна ( триматель полотна ).  Пили медичні бувають:  - дугові;  - рамочні;  - листові;  - дротові;  - анатомічні;  - для розрізання гіпсових пов'язок.  </vt:lpstr>
      <vt:lpstr>Технічні вимоги:  - полотна повинні бути рівними і прямолінійними;  - вільно вставлятися у прорізі дуги і легко вийматися;  - зубці на полотні повинні бути гострими, однакового профілю і висоти, рівномірно розведені;  - полотно повинно бути  добре натягнутим і надійно зафіксованим, щоб не було повздовжних  і поперечних хитань.        Виготовляють пили з вуглецевої сталі В 7А, В 9А.</vt:lpstr>
      <vt:lpstr>ЗАТИСКУЮЧІ ІНСТРУМЕНТИ  За функціональним призначенням діляться на:   1) кровозупинні;  2) шлунково-кишкові;  3) затискачі фіксаційні;  4) для прикріплення білизни;  5) голкотримачі;  6) пінцети.           </vt:lpstr>
      <vt:lpstr>Застосовують:  - для тимчасового здавлювання тканин чи судин під час операції з метою зупинення кровотечі;  - закриття отвору порожнистих органів або для фіксації;  - утримання і подачі різних матеріалів і тканин.           Допоміжні технічні вимоги:   - повинні автоматично і міцно утримувати тканини;  - зщеплення зубців кремальєри повинно бути надійним;  - краї повинні бути притуплені;  - губки повинні щільно стикатися по всій довжині без розходження їх кінців;  - замок повинен забезпечувати плавність ходу і відсутність хитань.</vt:lpstr>
      <vt:lpstr>Презентация PowerPoint</vt:lpstr>
      <vt:lpstr>            Дякую за увагу!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Металеві матеріали, які застосовуються  в медицині та фармації</dc:title>
  <dc:creator>Asus</dc:creator>
  <cp:lastModifiedBy>Степанова Оксана Анатольевна</cp:lastModifiedBy>
  <cp:revision>15</cp:revision>
  <dcterms:created xsi:type="dcterms:W3CDTF">2021-01-08T19:43:25Z</dcterms:created>
  <dcterms:modified xsi:type="dcterms:W3CDTF">2021-01-25T09:56:31Z</dcterms:modified>
</cp:coreProperties>
</file>