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92" r:id="rId5"/>
    <p:sldId id="259" r:id="rId6"/>
    <p:sldId id="261" r:id="rId7"/>
    <p:sldId id="272" r:id="rId8"/>
    <p:sldId id="263" r:id="rId9"/>
    <p:sldId id="273" r:id="rId10"/>
    <p:sldId id="293" r:id="rId11"/>
    <p:sldId id="264" r:id="rId12"/>
    <p:sldId id="265" r:id="rId13"/>
    <p:sldId id="267" r:id="rId14"/>
    <p:sldId id="266" r:id="rId15"/>
    <p:sldId id="268" r:id="rId16"/>
    <p:sldId id="269" r:id="rId17"/>
    <p:sldId id="270" r:id="rId18"/>
    <p:sldId id="271" r:id="rId19"/>
    <p:sldId id="274" r:id="rId20"/>
    <p:sldId id="275" r:id="rId21"/>
    <p:sldId id="276" r:id="rId22"/>
    <p:sldId id="280" r:id="rId23"/>
    <p:sldId id="279" r:id="rId24"/>
    <p:sldId id="278" r:id="rId25"/>
    <p:sldId id="277" r:id="rId26"/>
    <p:sldId id="281" r:id="rId27"/>
    <p:sldId id="282" r:id="rId28"/>
    <p:sldId id="283" r:id="rId29"/>
    <p:sldId id="284" r:id="rId30"/>
    <p:sldId id="285" r:id="rId31"/>
    <p:sldId id="286" r:id="rId32"/>
    <p:sldId id="287" r:id="rId33"/>
    <p:sldId id="288" r:id="rId34"/>
    <p:sldId id="289" r:id="rId35"/>
    <p:sldId id="290" r:id="rId36"/>
    <p:sldId id="294"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115" d="100"/>
          <a:sy n="115"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6334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948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0488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47063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15151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42995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73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55111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5124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8197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8614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11617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1/25/2021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9371313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19" r:id="rId6"/>
    <p:sldLayoutId id="2147483714" r:id="rId7"/>
    <p:sldLayoutId id="2147483715" r:id="rId8"/>
    <p:sldLayoutId id="2147483716" r:id="rId9"/>
    <p:sldLayoutId id="2147483717" r:id="rId10"/>
    <p:sldLayoutId id="2147483718" r:id="rId11"/>
    <p:sldLayoutId id="2147483720"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187B58-3857-4454-9C70-EFB475976F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C66B843-E554-4F2A-A89D-145ECBF6343E}"/>
              </a:ext>
            </a:extLst>
          </p:cNvPr>
          <p:cNvPicPr>
            <a:picLocks noChangeAspect="1"/>
          </p:cNvPicPr>
          <p:nvPr/>
        </p:nvPicPr>
        <p:blipFill rotWithShape="1">
          <a:blip r:embed="rId2"/>
          <a:srcRect t="6147" b="104"/>
          <a:stretch/>
        </p:blipFill>
        <p:spPr>
          <a:xfrm>
            <a:off x="-3028" y="10"/>
            <a:ext cx="12191980" cy="6857990"/>
          </a:xfrm>
          <a:prstGeom prst="rect">
            <a:avLst/>
          </a:prstGeom>
        </p:spPr>
      </p:pic>
      <p:sp>
        <p:nvSpPr>
          <p:cNvPr id="15" name="Freeform: Shape 10">
            <a:extLst>
              <a:ext uri="{FF2B5EF4-FFF2-40B4-BE49-F238E27FC236}">
                <a16:creationId xmlns:a16="http://schemas.microsoft.com/office/drawing/2014/main" id="{4C5418A4-3935-49EA-B51C-5DDCBFAA39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8056" y="2813365"/>
            <a:ext cx="7450687" cy="3406460"/>
          </a:xfrm>
          <a:custGeom>
            <a:avLst/>
            <a:gdLst>
              <a:gd name="connsiteX0" fmla="*/ 6457914 w 7450687"/>
              <a:gd name="connsiteY0" fmla="*/ 0 h 3406460"/>
              <a:gd name="connsiteX1" fmla="*/ 6844288 w 7450687"/>
              <a:gd name="connsiteY1" fmla="*/ 233492 h 3406460"/>
              <a:gd name="connsiteX2" fmla="*/ 7386323 w 7450687"/>
              <a:gd name="connsiteY2" fmla="*/ 717155 h 3406460"/>
              <a:gd name="connsiteX3" fmla="*/ 7430798 w 7450687"/>
              <a:gd name="connsiteY3" fmla="*/ 1809564 h 3406460"/>
              <a:gd name="connsiteX4" fmla="*/ 7013848 w 7450687"/>
              <a:gd name="connsiteY4" fmla="*/ 3104890 h 3406460"/>
              <a:gd name="connsiteX5" fmla="*/ 6569101 w 7450687"/>
              <a:gd name="connsiteY5" fmla="*/ 3402314 h 3406460"/>
              <a:gd name="connsiteX6" fmla="*/ 3683807 w 7450687"/>
              <a:gd name="connsiteY6" fmla="*/ 3341162 h 3406460"/>
              <a:gd name="connsiteX7" fmla="*/ 1704683 w 7450687"/>
              <a:gd name="connsiteY7" fmla="*/ 2860279 h 3406460"/>
              <a:gd name="connsiteX8" fmla="*/ 2010446 w 7450687"/>
              <a:gd name="connsiteY8" fmla="*/ 2801907 h 3406460"/>
              <a:gd name="connsiteX9" fmla="*/ 1273834 w 7450687"/>
              <a:gd name="connsiteY9" fmla="*/ 2674041 h 3406460"/>
              <a:gd name="connsiteX10" fmla="*/ 1315530 w 7450687"/>
              <a:gd name="connsiteY10" fmla="*/ 2657363 h 3406460"/>
              <a:gd name="connsiteX11" fmla="*/ 1234919 w 7450687"/>
              <a:gd name="connsiteY11" fmla="*/ 2590651 h 3406460"/>
              <a:gd name="connsiteX12" fmla="*/ 904138 w 7450687"/>
              <a:gd name="connsiteY12" fmla="*/ 2485024 h 3406460"/>
              <a:gd name="connsiteX13" fmla="*/ 1315530 w 7450687"/>
              <a:gd name="connsiteY13" fmla="*/ 2307126 h 3406460"/>
              <a:gd name="connsiteX14" fmla="*/ 851326 w 7450687"/>
              <a:gd name="connsiteY14" fmla="*/ 2065294 h 3406460"/>
              <a:gd name="connsiteX15" fmla="*/ 615053 w 7450687"/>
              <a:gd name="connsiteY15" fmla="*/ 2006921 h 3406460"/>
              <a:gd name="connsiteX16" fmla="*/ 1393361 w 7450687"/>
              <a:gd name="connsiteY16" fmla="*/ 1703937 h 3406460"/>
              <a:gd name="connsiteX17" fmla="*/ 131391 w 7450687"/>
              <a:gd name="connsiteY17" fmla="*/ 1553835 h 3406460"/>
              <a:gd name="connsiteX18" fmla="*/ 234239 w 7450687"/>
              <a:gd name="connsiteY18" fmla="*/ 1492682 h 3406460"/>
              <a:gd name="connsiteX19" fmla="*/ 1018105 w 7450687"/>
              <a:gd name="connsiteY19" fmla="*/ 1509360 h 3406460"/>
              <a:gd name="connsiteX20" fmla="*/ 1148750 w 7450687"/>
              <a:gd name="connsiteY20" fmla="*/ 1462106 h 3406460"/>
              <a:gd name="connsiteX21" fmla="*/ 1018105 w 7450687"/>
              <a:gd name="connsiteY21" fmla="*/ 1387055 h 3406460"/>
              <a:gd name="connsiteX22" fmla="*/ 509426 w 7450687"/>
              <a:gd name="connsiteY22" fmla="*/ 1331461 h 3406460"/>
              <a:gd name="connsiteX23" fmla="*/ 376002 w 7450687"/>
              <a:gd name="connsiteY23" fmla="*/ 1206376 h 3406460"/>
              <a:gd name="connsiteX24" fmla="*/ 150849 w 7450687"/>
              <a:gd name="connsiteY24" fmla="*/ 1061833 h 3406460"/>
              <a:gd name="connsiteX25" fmla="*/ 306510 w 7450687"/>
              <a:gd name="connsiteY25" fmla="*/ 942308 h 3406460"/>
              <a:gd name="connsiteX26" fmla="*/ 53560 w 7450687"/>
              <a:gd name="connsiteY26" fmla="*/ 764409 h 3406460"/>
              <a:gd name="connsiteX27" fmla="*/ 125832 w 7450687"/>
              <a:gd name="connsiteY27" fmla="*/ 530917 h 3406460"/>
              <a:gd name="connsiteX28" fmla="*/ 551121 w 7450687"/>
              <a:gd name="connsiteY28" fmla="*/ 475324 h 3406460"/>
              <a:gd name="connsiteX29" fmla="*/ 1120952 w 7450687"/>
              <a:gd name="connsiteY29" fmla="*/ 394713 h 3406460"/>
              <a:gd name="connsiteX30" fmla="*/ 1693564 w 7450687"/>
              <a:gd name="connsiteY30" fmla="*/ 325221 h 3406460"/>
              <a:gd name="connsiteX31" fmla="*/ 2266175 w 7450687"/>
              <a:gd name="connsiteY31" fmla="*/ 325221 h 3406460"/>
              <a:gd name="connsiteX32" fmla="*/ 2430177 w 7450687"/>
              <a:gd name="connsiteY32" fmla="*/ 330781 h 3406460"/>
              <a:gd name="connsiteX33" fmla="*/ 2432956 w 7450687"/>
              <a:gd name="connsiteY33" fmla="*/ 330781 h 3406460"/>
              <a:gd name="connsiteX34" fmla="*/ 3144551 w 7450687"/>
              <a:gd name="connsiteY34" fmla="*/ 355798 h 3406460"/>
              <a:gd name="connsiteX35" fmla="*/ 3408619 w 7450687"/>
              <a:gd name="connsiteY35" fmla="*/ 358577 h 3406460"/>
              <a:gd name="connsiteX36" fmla="*/ 3981231 w 7450687"/>
              <a:gd name="connsiteY36" fmla="*/ 361357 h 3406460"/>
              <a:gd name="connsiteX37" fmla="*/ 4551063 w 7450687"/>
              <a:gd name="connsiteY37" fmla="*/ 350238 h 3406460"/>
              <a:gd name="connsiteX38" fmla="*/ 5129233 w 7450687"/>
              <a:gd name="connsiteY38" fmla="*/ 316882 h 3406460"/>
              <a:gd name="connsiteX39" fmla="*/ 5699065 w 7450687"/>
              <a:gd name="connsiteY39" fmla="*/ 272407 h 3406460"/>
              <a:gd name="connsiteX40" fmla="*/ 6063202 w 7450687"/>
              <a:gd name="connsiteY40" fmla="*/ 172339 h 3406460"/>
              <a:gd name="connsiteX41" fmla="*/ 6457914 w 7450687"/>
              <a:gd name="connsiteY41" fmla="*/ 0 h 340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450687" h="3406460">
                <a:moveTo>
                  <a:pt x="6457914" y="0"/>
                </a:moveTo>
                <a:cubicBezTo>
                  <a:pt x="6560763" y="125085"/>
                  <a:pt x="6713644" y="161221"/>
                  <a:pt x="6844288" y="233492"/>
                </a:cubicBezTo>
                <a:cubicBezTo>
                  <a:pt x="6972153" y="289086"/>
                  <a:pt x="7336289" y="611527"/>
                  <a:pt x="7386323" y="717155"/>
                </a:cubicBezTo>
                <a:cubicBezTo>
                  <a:pt x="7475273" y="900613"/>
                  <a:pt x="7453035" y="1573293"/>
                  <a:pt x="7430798" y="1809564"/>
                </a:cubicBezTo>
                <a:cubicBezTo>
                  <a:pt x="7347408" y="2398855"/>
                  <a:pt x="7041645" y="3077093"/>
                  <a:pt x="7013848" y="3104890"/>
                </a:cubicBezTo>
                <a:cubicBezTo>
                  <a:pt x="6924899" y="3085432"/>
                  <a:pt x="6721983" y="3391196"/>
                  <a:pt x="6569101" y="3402314"/>
                </a:cubicBezTo>
                <a:cubicBezTo>
                  <a:pt x="6407881" y="3413434"/>
                  <a:pt x="4039604" y="3405095"/>
                  <a:pt x="3683807" y="3341162"/>
                </a:cubicBezTo>
                <a:cubicBezTo>
                  <a:pt x="1749158" y="2988144"/>
                  <a:pt x="1704683" y="2860279"/>
                  <a:pt x="1704683" y="2860279"/>
                </a:cubicBezTo>
                <a:cubicBezTo>
                  <a:pt x="1704683" y="2860279"/>
                  <a:pt x="1910378" y="2835262"/>
                  <a:pt x="2010446" y="2801907"/>
                </a:cubicBezTo>
                <a:cubicBezTo>
                  <a:pt x="1865904" y="2799126"/>
                  <a:pt x="1296072" y="2693500"/>
                  <a:pt x="1273834" y="2674041"/>
                </a:cubicBezTo>
                <a:cubicBezTo>
                  <a:pt x="1284954" y="2668482"/>
                  <a:pt x="1301632" y="2662923"/>
                  <a:pt x="1315530" y="2657363"/>
                </a:cubicBezTo>
                <a:cubicBezTo>
                  <a:pt x="1284954" y="2640686"/>
                  <a:pt x="1259936" y="2621228"/>
                  <a:pt x="1234919" y="2590651"/>
                </a:cubicBezTo>
                <a:cubicBezTo>
                  <a:pt x="1154309" y="2487804"/>
                  <a:pt x="1018105" y="2523940"/>
                  <a:pt x="904138" y="2485024"/>
                </a:cubicBezTo>
                <a:cubicBezTo>
                  <a:pt x="976410" y="2268210"/>
                  <a:pt x="1168208" y="2348820"/>
                  <a:pt x="1315530" y="2307126"/>
                </a:cubicBezTo>
                <a:cubicBezTo>
                  <a:pt x="929156" y="2179260"/>
                  <a:pt x="1004207" y="2112548"/>
                  <a:pt x="851326" y="2065294"/>
                </a:cubicBezTo>
                <a:cubicBezTo>
                  <a:pt x="659528" y="2006921"/>
                  <a:pt x="615053" y="2006921"/>
                  <a:pt x="615053" y="2006921"/>
                </a:cubicBezTo>
                <a:cubicBezTo>
                  <a:pt x="840206" y="1829023"/>
                  <a:pt x="1109834" y="2020820"/>
                  <a:pt x="1393361" y="1703937"/>
                </a:cubicBezTo>
                <a:cubicBezTo>
                  <a:pt x="1120952" y="1659463"/>
                  <a:pt x="306510" y="1637225"/>
                  <a:pt x="131391" y="1553835"/>
                </a:cubicBezTo>
                <a:cubicBezTo>
                  <a:pt x="198103" y="1584411"/>
                  <a:pt x="203663" y="1492682"/>
                  <a:pt x="234239" y="1492682"/>
                </a:cubicBezTo>
                <a:cubicBezTo>
                  <a:pt x="492748" y="1489903"/>
                  <a:pt x="756816" y="1542717"/>
                  <a:pt x="1018105" y="1509360"/>
                </a:cubicBezTo>
                <a:cubicBezTo>
                  <a:pt x="1065359" y="1506581"/>
                  <a:pt x="1140411" y="1531597"/>
                  <a:pt x="1148750" y="1462106"/>
                </a:cubicBezTo>
                <a:cubicBezTo>
                  <a:pt x="1157088" y="1375936"/>
                  <a:pt x="1059800" y="1395394"/>
                  <a:pt x="1018105" y="1387055"/>
                </a:cubicBezTo>
                <a:cubicBezTo>
                  <a:pt x="848545" y="1359258"/>
                  <a:pt x="681766" y="1348140"/>
                  <a:pt x="509426" y="1331461"/>
                </a:cubicBezTo>
                <a:cubicBezTo>
                  <a:pt x="437155" y="1323122"/>
                  <a:pt x="348206" y="1339800"/>
                  <a:pt x="376002" y="1206376"/>
                </a:cubicBezTo>
                <a:cubicBezTo>
                  <a:pt x="353764" y="1078512"/>
                  <a:pt x="220341" y="1122986"/>
                  <a:pt x="150849" y="1061833"/>
                </a:cubicBezTo>
                <a:cubicBezTo>
                  <a:pt x="184205" y="989562"/>
                  <a:pt x="278714" y="1039597"/>
                  <a:pt x="306510" y="942308"/>
                </a:cubicBezTo>
                <a:cubicBezTo>
                  <a:pt x="173086" y="972884"/>
                  <a:pt x="186985" y="761630"/>
                  <a:pt x="53560" y="764409"/>
                </a:cubicBezTo>
                <a:cubicBezTo>
                  <a:pt x="-57626" y="639324"/>
                  <a:pt x="22984" y="578171"/>
                  <a:pt x="125832" y="530917"/>
                </a:cubicBezTo>
                <a:cubicBezTo>
                  <a:pt x="259256" y="472544"/>
                  <a:pt x="406578" y="486442"/>
                  <a:pt x="551121" y="475324"/>
                </a:cubicBezTo>
                <a:cubicBezTo>
                  <a:pt x="742919" y="450306"/>
                  <a:pt x="926376" y="391934"/>
                  <a:pt x="1120952" y="394713"/>
                </a:cubicBezTo>
                <a:cubicBezTo>
                  <a:pt x="1304411" y="336340"/>
                  <a:pt x="1507326" y="400272"/>
                  <a:pt x="1693564" y="325221"/>
                </a:cubicBezTo>
                <a:cubicBezTo>
                  <a:pt x="1882582" y="325221"/>
                  <a:pt x="2074379" y="325221"/>
                  <a:pt x="2266175" y="325221"/>
                </a:cubicBezTo>
                <a:cubicBezTo>
                  <a:pt x="2321770" y="328001"/>
                  <a:pt x="2374582" y="328001"/>
                  <a:pt x="2430177" y="330781"/>
                </a:cubicBezTo>
                <a:cubicBezTo>
                  <a:pt x="2430177" y="330781"/>
                  <a:pt x="2432956" y="330781"/>
                  <a:pt x="2432956" y="330781"/>
                </a:cubicBezTo>
                <a:cubicBezTo>
                  <a:pt x="2672008" y="339120"/>
                  <a:pt x="2908279" y="344679"/>
                  <a:pt x="3144551" y="355798"/>
                </a:cubicBezTo>
                <a:cubicBezTo>
                  <a:pt x="3233500" y="355798"/>
                  <a:pt x="3319670" y="358577"/>
                  <a:pt x="3408619" y="358577"/>
                </a:cubicBezTo>
                <a:cubicBezTo>
                  <a:pt x="3597637" y="372475"/>
                  <a:pt x="3789434" y="380814"/>
                  <a:pt x="3981231" y="361357"/>
                </a:cubicBezTo>
                <a:cubicBezTo>
                  <a:pt x="4173028" y="378035"/>
                  <a:pt x="4359266" y="366917"/>
                  <a:pt x="4551063" y="350238"/>
                </a:cubicBezTo>
                <a:cubicBezTo>
                  <a:pt x="4745639" y="369696"/>
                  <a:pt x="4937437" y="341899"/>
                  <a:pt x="5129233" y="316882"/>
                </a:cubicBezTo>
                <a:cubicBezTo>
                  <a:pt x="5321031" y="328001"/>
                  <a:pt x="5512828" y="328001"/>
                  <a:pt x="5699065" y="272407"/>
                </a:cubicBezTo>
                <a:cubicBezTo>
                  <a:pt x="5840829" y="333560"/>
                  <a:pt x="5910321" y="133424"/>
                  <a:pt x="6063202" y="172339"/>
                </a:cubicBezTo>
                <a:cubicBezTo>
                  <a:pt x="6216084" y="214035"/>
                  <a:pt x="6324491" y="55593"/>
                  <a:pt x="6457914" y="0"/>
                </a:cubicBezTo>
                <a:close/>
              </a:path>
            </a:pathLst>
          </a:cu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Заголовок 1">
            <a:extLst>
              <a:ext uri="{FF2B5EF4-FFF2-40B4-BE49-F238E27FC236}">
                <a16:creationId xmlns:a16="http://schemas.microsoft.com/office/drawing/2014/main" id="{43F630F6-9C1C-44BB-ACF9-72175C5D3C95}"/>
              </a:ext>
            </a:extLst>
          </p:cNvPr>
          <p:cNvSpPr>
            <a:spLocks noGrp="1"/>
          </p:cNvSpPr>
          <p:nvPr>
            <p:ph type="ctrTitle"/>
          </p:nvPr>
        </p:nvSpPr>
        <p:spPr>
          <a:xfrm>
            <a:off x="6541662" y="3530991"/>
            <a:ext cx="5048026" cy="1971207"/>
          </a:xfrm>
        </p:spPr>
        <p:txBody>
          <a:bodyPr anchor="b">
            <a:normAutofit/>
          </a:bodyPr>
          <a:lstStyle/>
          <a:p>
            <a:r>
              <a:rPr lang="ru-RU" sz="4000"/>
              <a:t>Товарознавчий аналіз обладнання для стоматології</a:t>
            </a:r>
            <a:endParaRPr lang="ru-RU" sz="4000" dirty="0"/>
          </a:p>
        </p:txBody>
      </p:sp>
      <p:sp>
        <p:nvSpPr>
          <p:cNvPr id="17" name="Прямоугольник 9">
            <a:extLst>
              <a:ext uri="{FF2B5EF4-FFF2-40B4-BE49-F238E27FC236}">
                <a16:creationId xmlns:a16="http://schemas.microsoft.com/office/drawing/2014/main" id="{FFBFB2DE-184C-48D8-B5DF-1C7D78BA111A}"/>
              </a:ext>
            </a:extLst>
          </p:cNvPr>
          <p:cNvSpPr>
            <a:spLocks noChangeArrowheads="1"/>
          </p:cNvSpPr>
          <p:nvPr/>
        </p:nvSpPr>
        <p:spPr bwMode="auto">
          <a:xfrm>
            <a:off x="466844" y="5758160"/>
            <a:ext cx="38655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ru-RU" altLang="ru-RU" dirty="0">
              <a:solidFill>
                <a:schemeClr val="bg1"/>
              </a:solidFill>
            </a:endParaRPr>
          </a:p>
        </p:txBody>
      </p:sp>
      <p:sp>
        <p:nvSpPr>
          <p:cNvPr id="18" name="Прямоугольник 17">
            <a:extLst>
              <a:ext uri="{FF2B5EF4-FFF2-40B4-BE49-F238E27FC236}">
                <a16:creationId xmlns:a16="http://schemas.microsoft.com/office/drawing/2014/main" id="{5E1C59A8-A706-40C9-BC1F-7BDFD9E8074E}"/>
              </a:ext>
            </a:extLst>
          </p:cNvPr>
          <p:cNvSpPr/>
          <p:nvPr/>
        </p:nvSpPr>
        <p:spPr>
          <a:xfrm>
            <a:off x="1254540" y="351183"/>
            <a:ext cx="9811026" cy="92333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uk-UA" altLang="ru-RU" b="1">
                <a:ln/>
                <a:solidFill>
                  <a:schemeClr val="bg2"/>
                </a:solidFill>
                <a:latin typeface="Times New Roman" panose="02020603050405020304" pitchFamily="18" charset="0"/>
                <a:cs typeface="Times New Roman" panose="02020603050405020304" pitchFamily="18" charset="0"/>
              </a:rPr>
              <a:t>ОДЕСЬКИЙ НАЦІОНАЛЬНИЙ МЕДИЧНИЙ УНІВЕРСИТЕТ </a:t>
            </a:r>
            <a:endParaRPr lang="ru-RU" altLang="ru-RU" sz="1600" b="1">
              <a:ln/>
              <a:solidFill>
                <a:schemeClr val="bg2"/>
              </a:solidFill>
              <a:latin typeface="Times New Roman" panose="02020603050405020304" pitchFamily="18" charset="0"/>
              <a:cs typeface="Times New Roman" panose="02020603050405020304" pitchFamily="18" charset="0"/>
            </a:endParaRPr>
          </a:p>
          <a:p>
            <a:pPr algn="ctr" eaLnBrk="1" hangingPunct="1"/>
            <a:r>
              <a:rPr lang="uk-UA" altLang="ru-RU" b="1">
                <a:ln/>
                <a:solidFill>
                  <a:schemeClr val="bg2"/>
                </a:solidFill>
                <a:latin typeface="Times New Roman" panose="02020603050405020304" pitchFamily="18" charset="0"/>
                <a:cs typeface="Times New Roman" panose="02020603050405020304" pitchFamily="18" charset="0"/>
              </a:rPr>
              <a:t>ФАРМАЦЕВТИЧНИЙ ФАКУЛЬТЕТ</a:t>
            </a:r>
            <a:endParaRPr lang="ru-RU" altLang="ru-RU" sz="1600" b="1">
              <a:ln/>
              <a:solidFill>
                <a:schemeClr val="bg2"/>
              </a:solidFill>
              <a:latin typeface="Times New Roman" panose="02020603050405020304" pitchFamily="18" charset="0"/>
              <a:cs typeface="Times New Roman" panose="02020603050405020304" pitchFamily="18" charset="0"/>
            </a:endParaRPr>
          </a:p>
          <a:p>
            <a:pPr algn="ctr" eaLnBrk="1" hangingPunct="1"/>
            <a:r>
              <a:rPr lang="uk-UA" altLang="ru-RU" b="1">
                <a:ln/>
                <a:solidFill>
                  <a:schemeClr val="bg2"/>
                </a:solidFill>
                <a:latin typeface="Times New Roman" panose="02020603050405020304" pitchFamily="18" charset="0"/>
                <a:cs typeface="Times New Roman" panose="02020603050405020304" pitchFamily="18" charset="0"/>
              </a:rPr>
              <a:t>Кафедра організації економіки фармації</a:t>
            </a:r>
            <a:endParaRPr lang="ru-RU" altLang="ru-RU" sz="1600" b="1" dirty="0">
              <a:ln/>
              <a:solidFill>
                <a:schemeClr val="bg2"/>
              </a:solidFill>
              <a:latin typeface="Times New Roman" panose="02020603050405020304" pitchFamily="18" charset="0"/>
              <a:cs typeface="Times New Roman" panose="02020603050405020304" pitchFamily="18" charset="0"/>
            </a:endParaRPr>
          </a:p>
        </p:txBody>
      </p:sp>
      <p:sp>
        <p:nvSpPr>
          <p:cNvPr id="10" name="Подзаголовок 2">
            <a:extLst>
              <a:ext uri="{FF2B5EF4-FFF2-40B4-BE49-F238E27FC236}">
                <a16:creationId xmlns:a16="http://schemas.microsoft.com/office/drawing/2014/main" id="{BDEF4ED3-081A-4F3A-A9F1-10A1119549EC}"/>
              </a:ext>
            </a:extLst>
          </p:cNvPr>
          <p:cNvSpPr txBox="1">
            <a:spLocks/>
          </p:cNvSpPr>
          <p:nvPr/>
        </p:nvSpPr>
        <p:spPr>
          <a:xfrm>
            <a:off x="466843" y="4204348"/>
            <a:ext cx="3865563" cy="137440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400" kern="1200" cap="all" baseline="0">
                <a:solidFill>
                  <a:schemeClr val="tx1"/>
                </a:solidFill>
                <a:latin typeface="+mn-lt"/>
                <a:ea typeface="+mn-ea"/>
                <a:cs typeface="+mn-cs"/>
              </a:defRPr>
            </a:lvl1pPr>
            <a:lvl2pPr marL="457200" indent="0" algn="ctr"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sz="1800" dirty="0">
              <a:solidFill>
                <a:schemeClr val="bg1"/>
              </a:solidFill>
            </a:endParaRPr>
          </a:p>
        </p:txBody>
      </p:sp>
      <p:sp>
        <p:nvSpPr>
          <p:cNvPr id="14" name="TextBox 13">
            <a:extLst>
              <a:ext uri="{FF2B5EF4-FFF2-40B4-BE49-F238E27FC236}">
                <a16:creationId xmlns:a16="http://schemas.microsoft.com/office/drawing/2014/main" id="{625A9C69-DF5C-4043-B7BF-E0D4395BAEE8}"/>
              </a:ext>
            </a:extLst>
          </p:cNvPr>
          <p:cNvSpPr txBox="1"/>
          <p:nvPr/>
        </p:nvSpPr>
        <p:spPr>
          <a:xfrm>
            <a:off x="5442175" y="6407547"/>
            <a:ext cx="1304601" cy="307777"/>
          </a:xfrm>
          <a:prstGeom prst="rect">
            <a:avLst/>
          </a:prstGeom>
          <a:noFill/>
        </p:spPr>
        <p:txBody>
          <a:bodyPr wrap="square" rtlCol="0">
            <a:spAutoFit/>
          </a:bodyPr>
          <a:lstStyle/>
          <a:p>
            <a:r>
              <a:rPr lang="uk-UA" sz="1400" dirty="0">
                <a:solidFill>
                  <a:schemeClr val="bg1"/>
                </a:solidFill>
              </a:rPr>
              <a:t>Одеса </a:t>
            </a:r>
            <a:r>
              <a:rPr lang="uk-UA" sz="1400" dirty="0" smtClean="0">
                <a:solidFill>
                  <a:schemeClr val="bg1"/>
                </a:solidFill>
              </a:rPr>
              <a:t>2020</a:t>
            </a:r>
            <a:endParaRPr lang="ru-RU" sz="1400" dirty="0">
              <a:solidFill>
                <a:schemeClr val="bg1"/>
              </a:solidFill>
            </a:endParaRPr>
          </a:p>
        </p:txBody>
      </p:sp>
    </p:spTree>
    <p:extLst>
      <p:ext uri="{BB962C8B-B14F-4D97-AF65-F5344CB8AC3E}">
        <p14:creationId xmlns:p14="http://schemas.microsoft.com/office/powerpoint/2010/main" val="2450019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AA11F1-1242-4161-AFBA-A7B951FDABFC}"/>
              </a:ext>
            </a:extLst>
          </p:cNvPr>
          <p:cNvSpPr>
            <a:spLocks noGrp="1"/>
          </p:cNvSpPr>
          <p:nvPr>
            <p:ph type="title"/>
          </p:nvPr>
        </p:nvSpPr>
        <p:spPr>
          <a:xfrm>
            <a:off x="648372" y="208952"/>
            <a:ext cx="10515600" cy="775186"/>
          </a:xfrm>
        </p:spPr>
        <p:txBody>
          <a:bodyPr/>
          <a:lstStyle/>
          <a:p>
            <a:pPr algn="ct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ВСТУП</a:t>
            </a:r>
            <a:endParaRPr lang="ru-RU" b="1">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TextBox 4">
            <a:extLst>
              <a:ext uri="{FF2B5EF4-FFF2-40B4-BE49-F238E27FC236}">
                <a16:creationId xmlns:a16="http://schemas.microsoft.com/office/drawing/2014/main" id="{B7E3745A-1658-464A-93A3-6B5C73686C64}"/>
              </a:ext>
            </a:extLst>
          </p:cNvPr>
          <p:cNvSpPr txBox="1"/>
          <p:nvPr/>
        </p:nvSpPr>
        <p:spPr>
          <a:xfrm>
            <a:off x="390359" y="3958465"/>
            <a:ext cx="5265476" cy="255454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1"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Крім цього стоматологічна хірургія, також включає:</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     Контейнери зі стерильними інструментами для трахеотомії, та зберігання стерильного інвентарю;</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     Аспіратор;</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3.     Діатермокоагулятор.</a:t>
            </a:r>
            <a:endParaRPr lang="ru-RU" sz="2000"/>
          </a:p>
        </p:txBody>
      </p:sp>
      <p:sp>
        <p:nvSpPr>
          <p:cNvPr id="8" name="TextBox 7">
            <a:extLst>
              <a:ext uri="{FF2B5EF4-FFF2-40B4-BE49-F238E27FC236}">
                <a16:creationId xmlns:a16="http://schemas.microsoft.com/office/drawing/2014/main" id="{E7229B0C-36A5-4B11-8CF8-4093ADE78171}"/>
              </a:ext>
            </a:extLst>
          </p:cNvPr>
          <p:cNvSpPr txBox="1"/>
          <p:nvPr/>
        </p:nvSpPr>
        <p:spPr>
          <a:xfrm>
            <a:off x="1904104" y="984138"/>
            <a:ext cx="8606566" cy="2862322"/>
          </a:xfrm>
          <a:prstGeom prst="rect">
            <a:avLst/>
          </a:prstGeom>
          <a:noFill/>
        </p:spPr>
        <p:txBody>
          <a:bodyPr wrap="square">
            <a:spAutoFit/>
          </a:bodyPr>
          <a:lstStyle/>
          <a:p>
            <a:pPr algn="ctr" eaLnBrk="0" fontAlgn="base" hangingPunct="0">
              <a:spcBef>
                <a:spcPct val="0"/>
              </a:spcBef>
              <a:spcAft>
                <a:spcPct val="0"/>
              </a:spcAft>
            </a:pPr>
            <a:r>
              <a:rPr kumimoji="0" lang="ru-RU" altLang="ru-RU" sz="2000" b="0" i="0" u="none" strike="noStrike" cap="none" normalizeH="0" baseline="0">
                <a:ln>
                  <a:noFill/>
                </a:ln>
                <a:solidFill>
                  <a:srgbClr val="C00000"/>
                </a:solidFill>
                <a:effectLst/>
                <a:latin typeface="Times New Roman" panose="02020603050405020304" pitchFamily="18" charset="0"/>
                <a:cs typeface="Times New Roman" panose="02020603050405020304" pitchFamily="18" charset="0"/>
              </a:rPr>
              <a:t>СТОМАТОЛОГІЧНЕ ОБЛАДНАННЯ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1"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Комплекс стоматологічного обладнання включає:</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     Стоматологічна установка (бормашина);</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     Крісло для пацієнта;</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3.     Стіл для стоматолога;</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4.     Шафа для розміщення лікарських препаратів, для надання невідкладної допомоги.</a:t>
            </a:r>
          </a:p>
        </p:txBody>
      </p:sp>
      <p:pic>
        <p:nvPicPr>
          <p:cNvPr id="2054" name="Picture 6" descr="Как дизайн медицинского стоматологического оборудования влияет на его  функционал | Stomdevice | Яндекс Дзен">
            <a:extLst>
              <a:ext uri="{FF2B5EF4-FFF2-40B4-BE49-F238E27FC236}">
                <a16:creationId xmlns:a16="http://schemas.microsoft.com/office/drawing/2014/main" id="{5F4229C1-BF20-4326-9FF4-3FEE81C3B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744" y="3613477"/>
            <a:ext cx="6310256" cy="32445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01166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93AEF1-3703-4693-BF38-6762E11B5030}"/>
              </a:ext>
            </a:extLst>
          </p:cNvPr>
          <p:cNvSpPr>
            <a:spLocks noGrp="1"/>
          </p:cNvSpPr>
          <p:nvPr>
            <p:ph type="title"/>
          </p:nvPr>
        </p:nvSpPr>
        <p:spPr>
          <a:xfrm>
            <a:off x="2840020" y="870735"/>
            <a:ext cx="8847268" cy="829742"/>
          </a:xfrm>
        </p:spPr>
        <p:txBody>
          <a:bodyPr/>
          <a:lstStyle/>
          <a:p>
            <a:r>
              <a:rPr kumimoji="0" lang="ru-RU" altLang="ru-RU" sz="4000" b="1" i="0" u="none" strike="noStrike" normalizeH="0" baseline="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СТОМАТОЛОГІЧНА УСТАНОВКА </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0" name="Rectangle 5">
            <a:extLst>
              <a:ext uri="{FF2B5EF4-FFF2-40B4-BE49-F238E27FC236}">
                <a16:creationId xmlns:a16="http://schemas.microsoft.com/office/drawing/2014/main" id="{308ABC3F-DE14-4236-8E14-E701EF568878}"/>
              </a:ext>
            </a:extLst>
          </p:cNvPr>
          <p:cNvSpPr>
            <a:spLocks noGrp="1" noChangeArrowheads="1"/>
          </p:cNvSpPr>
          <p:nvPr>
            <p:ph idx="1"/>
          </p:nvPr>
        </p:nvSpPr>
        <p:spPr bwMode="auto">
          <a:xfrm>
            <a:off x="874892" y="2187283"/>
            <a:ext cx="10635853"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Стоматологічна установка</a:t>
            </a: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 це комплекс обладнання, призначена для  виконання стоматологічних задач.</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Це основа робочого місця  стоматолога, займає площу 4м², та використовується при :</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препаруванні твердих тканин зубів в терапевтичній та ортопедичній стоматології;</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ендодонтичному лікуванні зубів;</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проведенні амбулаторних і стаціонарних хірургічних  та стоматологічних операцій;</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при протезуванні змінними та незмінними протезами;</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для ортодонтичних маніпуляцій.</a:t>
            </a:r>
          </a:p>
        </p:txBody>
      </p:sp>
    </p:spTree>
    <p:extLst>
      <p:ext uri="{BB962C8B-B14F-4D97-AF65-F5344CB8AC3E}">
        <p14:creationId xmlns:p14="http://schemas.microsoft.com/office/powerpoint/2010/main" val="561127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567D26-1929-4FE3-A4CB-AF456E3C44E9}"/>
              </a:ext>
            </a:extLst>
          </p:cNvPr>
          <p:cNvSpPr txBox="1"/>
          <p:nvPr/>
        </p:nvSpPr>
        <p:spPr>
          <a:xfrm>
            <a:off x="7245478" y="3088804"/>
            <a:ext cx="4531456" cy="1528624"/>
          </a:xfrm>
          <a:prstGeom prst="rect">
            <a:avLst/>
          </a:prstGeom>
          <a:noFill/>
        </p:spPr>
        <p:txBody>
          <a:bodyPr wrap="square">
            <a:spAutoFit/>
          </a:bodyPr>
          <a:lstStyle/>
          <a:p>
            <a:pPr marR="0" algn="ctr" rtl="0"/>
            <a:r>
              <a:rPr lang="ru-RU" sz="2800" b="0" i="1" u="none" strike="noStrike" baseline="-25000">
                <a:solidFill>
                  <a:srgbClr val="000000"/>
                </a:solidFill>
                <a:latin typeface="Times New Roman" panose="02020603050405020304" pitchFamily="18" charset="0"/>
                <a:cs typeface="Times New Roman" panose="02020603050405020304" pitchFamily="18" charset="0"/>
              </a:rPr>
              <a:t>Універсальна стоматологічна установка: </a:t>
            </a:r>
          </a:p>
          <a:p>
            <a:pPr marR="0" algn="just" rtl="0"/>
            <a:r>
              <a:rPr lang="ru-RU" sz="2800" b="0" i="1" u="none" strike="noStrike" baseline="-25000">
                <a:solidFill>
                  <a:srgbClr val="000000"/>
                </a:solidFill>
                <a:latin typeface="Times New Roman" panose="02020603050405020304" pitchFamily="18" charset="0"/>
                <a:cs typeface="Times New Roman" panose="02020603050405020304" pitchFamily="18" charset="0"/>
              </a:rPr>
              <a:t>а - крісло пацієнта; б - блок асистента; в</a:t>
            </a:r>
            <a:r>
              <a:rPr lang="ru-RU" sz="2800" b="0" i="0" u="none" strike="noStrike" baseline="-25000">
                <a:solidFill>
                  <a:srgbClr val="000000"/>
                </a:solidFill>
                <a:latin typeface="Times New Roman" panose="02020603050405020304" pitchFamily="18" charset="0"/>
                <a:cs typeface="Times New Roman" panose="02020603050405020304" pitchFamily="18" charset="0"/>
              </a:rPr>
              <a:t> - операціонньїй світильник; г - гідро- блок з плювальницею; д - лікарський блок; е - педаль управління</a:t>
            </a:r>
          </a:p>
        </p:txBody>
      </p:sp>
      <p:pic>
        <p:nvPicPr>
          <p:cNvPr id="8" name="Рисунок 7">
            <a:extLst>
              <a:ext uri="{FF2B5EF4-FFF2-40B4-BE49-F238E27FC236}">
                <a16:creationId xmlns:a16="http://schemas.microsoft.com/office/drawing/2014/main" id="{E8F7AFE0-20CE-4117-B840-913B1BA86A65}"/>
              </a:ext>
            </a:extLst>
          </p:cNvPr>
          <p:cNvPicPr>
            <a:picLocks noChangeAspect="1"/>
          </p:cNvPicPr>
          <p:nvPr/>
        </p:nvPicPr>
        <p:blipFill>
          <a:blip r:embed="rId2"/>
          <a:stretch>
            <a:fillRect/>
          </a:stretch>
        </p:blipFill>
        <p:spPr>
          <a:xfrm>
            <a:off x="0" y="260086"/>
            <a:ext cx="7245477" cy="6129955"/>
          </a:xfrm>
          <a:prstGeom prst="rect">
            <a:avLst/>
          </a:prstGeom>
        </p:spPr>
      </p:pic>
    </p:spTree>
    <p:extLst>
      <p:ext uri="{BB962C8B-B14F-4D97-AF65-F5344CB8AC3E}">
        <p14:creationId xmlns:p14="http://schemas.microsoft.com/office/powerpoint/2010/main" val="1849862593"/>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B643B74-7E2D-42C9-9ED8-17147CA55443}"/>
              </a:ext>
            </a:extLst>
          </p:cNvPr>
          <p:cNvSpPr txBox="1"/>
          <p:nvPr/>
        </p:nvSpPr>
        <p:spPr>
          <a:xfrm>
            <a:off x="3821010" y="365360"/>
            <a:ext cx="8325159" cy="2862322"/>
          </a:xfrm>
          <a:prstGeom prst="rect">
            <a:avLst/>
          </a:prstGeom>
          <a:noFill/>
        </p:spPr>
        <p:txBody>
          <a:bodyPr wrap="square">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Сучасна стоматологічна установка обладнана турбінною бормашиною, електробормашиною, пневмобормашиною, та іншими приладами для роботи на сучасному рівні.</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В стоматологічних бормашинах для передачі кругообігу від двигуна до наконечника використовують приводи трьох видів:</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4572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Жорсткі багатокругові передачі зі шнурами (жорсткий рукав);</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4572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Передачі з гнучкими провідниковими валами (гнучкий рукав);</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4572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Безрукавні передачі з використанням пневматичних і електронних мікродвигунів, які безпосередньо закріплюються на наконечник.</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2D98F48-B0D6-40ED-9CEE-73445379B78D}"/>
              </a:ext>
            </a:extLst>
          </p:cNvPr>
          <p:cNvSpPr txBox="1"/>
          <p:nvPr/>
        </p:nvSpPr>
        <p:spPr>
          <a:xfrm>
            <a:off x="475768" y="3812457"/>
            <a:ext cx="6903976" cy="2554545"/>
          </a:xfrm>
          <a:prstGeom prst="rect">
            <a:avLst/>
          </a:prstGeom>
          <a:noFill/>
        </p:spPr>
        <p:txBody>
          <a:bodyPr wrap="square">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Швидкість обертання бормашини повинна бути 1000 – 30 000 об/хв. Дана швидкість забезпечує розсікання твердих тканин кістки зуба. При відсутності бормашини з автоматичною системою охолодження, використовують універсальну стоматологічну установку, або портативну електробормашину. Не можна використовувати при хірургічній операції турбінні бормашини через можливість виникнення емфіземи тканин.</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pic>
        <p:nvPicPr>
          <p:cNvPr id="11" name="Picture 2">
            <a:extLst>
              <a:ext uri="{FF2B5EF4-FFF2-40B4-BE49-F238E27FC236}">
                <a16:creationId xmlns:a16="http://schemas.microsoft.com/office/drawing/2014/main" id="{FDF55479-4745-47E1-8F32-C031C3670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5812" y="3100701"/>
            <a:ext cx="3757299" cy="37572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2E6F20-F0A6-4F9E-AC5F-D9202E9D996A}"/>
              </a:ext>
            </a:extLst>
          </p:cNvPr>
          <p:cNvSpPr txBox="1"/>
          <p:nvPr/>
        </p:nvSpPr>
        <p:spPr>
          <a:xfrm>
            <a:off x="0" y="365360"/>
            <a:ext cx="3670086" cy="258532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b="1">
                <a:solidFill>
                  <a:srgbClr val="FF0000"/>
                </a:solidFill>
                <a:latin typeface="Times New Roman" panose="02020603050405020304" pitchFamily="18" charset="0"/>
                <a:cs typeface="Times New Roman" panose="02020603050405020304" pitchFamily="18" charset="0"/>
              </a:rPr>
              <a:t>Технічні вимоги:</a:t>
            </a:r>
            <a:r>
              <a:rPr lang="ru-RU">
                <a:latin typeface="Times New Roman" panose="02020603050405020304" pitchFamily="18" charset="0"/>
                <a:cs typeface="Times New Roman" panose="02020603050405020304" pitchFamily="18" charset="0"/>
              </a:rPr>
              <a:t> рукав повинен допускати згин під час роботи по радіусу 70 мм без залишкової деформації. Наконечник повинен приєднуватися до патрубка легко, без зусилля. Нагрівання частин гнучкого рукава після 15 хвилин безперервної роботи повинно бути не вище 60 ˚С.</a:t>
            </a:r>
          </a:p>
        </p:txBody>
      </p:sp>
    </p:spTree>
    <p:extLst>
      <p:ext uri="{BB962C8B-B14F-4D97-AF65-F5344CB8AC3E}">
        <p14:creationId xmlns:p14="http://schemas.microsoft.com/office/powerpoint/2010/main" val="296038523"/>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B5499CB-1CA0-43AB-9F86-8C260C846A64}"/>
              </a:ext>
            </a:extLst>
          </p:cNvPr>
          <p:cNvSpPr>
            <a:spLocks noChangeArrowheads="1"/>
          </p:cNvSpPr>
          <p:nvPr/>
        </p:nvSpPr>
        <p:spPr bwMode="auto">
          <a:xfrm>
            <a:off x="1222786" y="1580071"/>
            <a:ext cx="974642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Стоматологічне крісло</a:t>
            </a: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 це багатофункціональний комплекс з широким спектром лікувально-діагностичних можливостей, призначений для виконання маніпуляцій і операцій в стоматологічній практиці. Стоматологічні крісла використовують з двома основними типами моторів:</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     Гідравлічний (плавний, безшумний);</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     Електричний (більш довговічний, легко замінюється).</a:t>
            </a:r>
            <a:endParaRPr kumimoji="0" lang="ru-RU" altLang="ru-RU"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id="{2B804AAF-9D06-4444-BDCE-261359CFE710}"/>
              </a:ext>
            </a:extLst>
          </p:cNvPr>
          <p:cNvSpPr>
            <a:spLocks noGrp="1"/>
          </p:cNvSpPr>
          <p:nvPr>
            <p:ph type="title"/>
          </p:nvPr>
        </p:nvSpPr>
        <p:spPr>
          <a:xfrm>
            <a:off x="1315346" y="617743"/>
            <a:ext cx="10515600" cy="775186"/>
          </a:xfrm>
        </p:spPr>
        <p:txBody>
          <a:bodyPr/>
          <a:lstStyle/>
          <a:p>
            <a:pPr algn="ct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СТОМАТОЛОГІЧНЕ КРІСЛО</a:t>
            </a:r>
            <a:endParaRPr lang="ru-RU"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6149" name="Picture 5" descr="Стоматологічне електромеханічне крісло - Denvito (Тернопіль)">
            <a:extLst>
              <a:ext uri="{FF2B5EF4-FFF2-40B4-BE49-F238E27FC236}">
                <a16:creationId xmlns:a16="http://schemas.microsoft.com/office/drawing/2014/main" id="{4F256FB9-5E26-4D34-933F-534BD8FE8D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06" y="3521337"/>
            <a:ext cx="3336663" cy="3336663"/>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Крісло стоматологічне - купити стоматолоческое крісло Ajax за низькою ціною  в Україні у мережі магазинів &quot; Med-magazin.ua">
            <a:extLst>
              <a:ext uri="{FF2B5EF4-FFF2-40B4-BE49-F238E27FC236}">
                <a16:creationId xmlns:a16="http://schemas.microsoft.com/office/drawing/2014/main" id="{9AB52CEB-8FA5-4426-B2A2-3ECE9B34A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322" y="3583134"/>
            <a:ext cx="4119839" cy="3274866"/>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Стоматологічне крісло DC NEO 70 - Denvito (Тернопіль)">
            <a:extLst>
              <a:ext uri="{FF2B5EF4-FFF2-40B4-BE49-F238E27FC236}">
                <a16:creationId xmlns:a16="http://schemas.microsoft.com/office/drawing/2014/main" id="{6AB75B92-C4FE-4620-B615-5F6449EAE6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161" y="3768121"/>
            <a:ext cx="4119839" cy="308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184815"/>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4796C8F-EEF9-405C-8E4E-10C916A906AA}"/>
              </a:ext>
            </a:extLst>
          </p:cNvPr>
          <p:cNvSpPr txBox="1"/>
          <p:nvPr/>
        </p:nvSpPr>
        <p:spPr>
          <a:xfrm>
            <a:off x="1926771" y="1800625"/>
            <a:ext cx="8338457" cy="1477328"/>
          </a:xfrm>
          <a:prstGeom prst="rect">
            <a:avLst/>
          </a:prstGeom>
          <a:noFill/>
        </p:spPr>
        <p:txBody>
          <a:bodyPr wrap="square">
            <a:spAutoFit/>
          </a:bodyPr>
          <a:lstStyle/>
          <a:p>
            <a:pPr indent="457200"/>
            <a:r>
              <a:rPr lang="ru-RU">
                <a:latin typeface="Times New Roman" panose="02020603050405020304" pitchFamily="18" charset="0"/>
                <a:cs typeface="Times New Roman" panose="02020603050405020304" pitchFamily="18" charset="0"/>
              </a:rPr>
              <a:t>Верхня частина крісла (підголовник, спинка, сидіння, підлокітники, підніжка з упором для ніг) рухома, а нижня (основа) нерухома. В основі крісла знаходяться гідравлічні або електричні агрегати, які здійснюють регулювання сидіння, насамперед його висоту від підлоги, яка має становити 540-700 мм над підлогою і може змінюватися </a:t>
            </a:r>
          </a:p>
        </p:txBody>
      </p:sp>
      <p:sp>
        <p:nvSpPr>
          <p:cNvPr id="11" name="TextBox 10">
            <a:extLst>
              <a:ext uri="{FF2B5EF4-FFF2-40B4-BE49-F238E27FC236}">
                <a16:creationId xmlns:a16="http://schemas.microsoft.com/office/drawing/2014/main" id="{B494E7C4-66BF-46AA-848F-B41F146B899F}"/>
              </a:ext>
            </a:extLst>
          </p:cNvPr>
          <p:cNvSpPr txBox="1"/>
          <p:nvPr/>
        </p:nvSpPr>
        <p:spPr>
          <a:xfrm>
            <a:off x="5713079" y="4117930"/>
            <a:ext cx="6096000" cy="2308324"/>
          </a:xfrm>
          <a:prstGeom prst="rect">
            <a:avLst/>
          </a:prstGeom>
          <a:noFill/>
        </p:spPr>
        <p:txBody>
          <a:bodyPr wrap="square">
            <a:spAutoFit/>
          </a:bodyPr>
          <a:lstStyle/>
          <a:p>
            <a:pPr indent="457200"/>
            <a:r>
              <a:rPr lang="ru-RU">
                <a:latin typeface="Times New Roman" panose="02020603050405020304" pitchFamily="18" charset="0"/>
                <a:cs typeface="Times New Roman" panose="02020603050405020304" pitchFamily="18" charset="0"/>
              </a:rPr>
              <a:t>Регулювання сидіння і спинки здійснюється за допомогою:</a:t>
            </a:r>
          </a:p>
          <a:p>
            <a:pPr marL="285750" indent="-285750">
              <a:buFont typeface="Arial" panose="020B0604020202020204" pitchFamily="34" charset="0"/>
              <a:buChar char="•"/>
            </a:pPr>
            <a:r>
              <a:rPr lang="ru-RU">
                <a:latin typeface="Times New Roman" panose="02020603050405020304" pitchFamily="18" charset="0"/>
                <a:cs typeface="Times New Roman" panose="02020603050405020304" pitchFamily="18" charset="0"/>
              </a:rPr>
              <a:t>гідравлічного або електричного приводу, яким керують за допомогою панелі з кнопкою, що знаходиться на боковій поверхні спинки справа або на столику; </a:t>
            </a:r>
          </a:p>
          <a:p>
            <a:pPr marL="285750" indent="-285750">
              <a:buFont typeface="Arial" panose="020B0604020202020204" pitchFamily="34" charset="0"/>
              <a:buChar char="•"/>
            </a:pPr>
            <a:r>
              <a:rPr lang="ru-RU">
                <a:latin typeface="Times New Roman" panose="02020603050405020304" pitchFamily="18" charset="0"/>
                <a:cs typeface="Times New Roman" panose="02020603050405020304" pitchFamily="18" charset="0"/>
              </a:rPr>
              <a:t>ножної педалі;</a:t>
            </a:r>
          </a:p>
          <a:p>
            <a:pPr marL="285750" indent="-285750">
              <a:buFont typeface="Arial" panose="020B0604020202020204" pitchFamily="34" charset="0"/>
              <a:buChar char="•"/>
            </a:pPr>
            <a:r>
              <a:rPr lang="ru-RU">
                <a:latin typeface="Times New Roman" panose="02020603050405020304" pitchFamily="18" charset="0"/>
                <a:cs typeface="Times New Roman" panose="02020603050405020304" pitchFamily="18" charset="0"/>
              </a:rPr>
              <a:t>мембранно-клавішного пульта для лікаря та його асистента.</a:t>
            </a:r>
          </a:p>
        </p:txBody>
      </p:sp>
      <p:pic>
        <p:nvPicPr>
          <p:cNvPr id="10" name="Рисунок 9">
            <a:extLst>
              <a:ext uri="{FF2B5EF4-FFF2-40B4-BE49-F238E27FC236}">
                <a16:creationId xmlns:a16="http://schemas.microsoft.com/office/drawing/2014/main" id="{4D984BA6-8FDC-40A3-A57C-928CA1F54B8B}"/>
              </a:ext>
            </a:extLst>
          </p:cNvPr>
          <p:cNvPicPr>
            <a:picLocks noChangeAspect="1"/>
          </p:cNvPicPr>
          <p:nvPr/>
        </p:nvPicPr>
        <p:blipFill>
          <a:blip r:embed="rId2"/>
          <a:stretch>
            <a:fillRect/>
          </a:stretch>
        </p:blipFill>
        <p:spPr>
          <a:xfrm>
            <a:off x="382921" y="3551306"/>
            <a:ext cx="4413947" cy="3048672"/>
          </a:xfrm>
          <a:prstGeom prst="rect">
            <a:avLst/>
          </a:prstGeom>
        </p:spPr>
      </p:pic>
    </p:spTree>
    <p:extLst>
      <p:ext uri="{BB962C8B-B14F-4D97-AF65-F5344CB8AC3E}">
        <p14:creationId xmlns:p14="http://schemas.microsoft.com/office/powerpoint/2010/main" val="33462740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D832FA-D17E-46FD-963B-3862827E9656}"/>
              </a:ext>
            </a:extLst>
          </p:cNvPr>
          <p:cNvSpPr>
            <a:spLocks noGrp="1"/>
          </p:cNvSpPr>
          <p:nvPr>
            <p:ph type="title"/>
          </p:nvPr>
        </p:nvSpPr>
        <p:spPr/>
        <p:txBody>
          <a:bodyPr/>
          <a:lstStyle/>
          <a:p>
            <a:pPr algn="ct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НАКОНЕЧНИКИ</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TextBox 6">
            <a:extLst>
              <a:ext uri="{FF2B5EF4-FFF2-40B4-BE49-F238E27FC236}">
                <a16:creationId xmlns:a16="http://schemas.microsoft.com/office/drawing/2014/main" id="{A743CA7A-11BF-4CEF-9B7A-E3FA524B988F}"/>
              </a:ext>
            </a:extLst>
          </p:cNvPr>
          <p:cNvSpPr txBox="1"/>
          <p:nvPr/>
        </p:nvSpPr>
        <p:spPr>
          <a:xfrm>
            <a:off x="2168690" y="1510273"/>
            <a:ext cx="7854620" cy="1477328"/>
          </a:xfrm>
          <a:prstGeom prst="rect">
            <a:avLst/>
          </a:prstGeom>
          <a:noFill/>
        </p:spPr>
        <p:txBody>
          <a:bodyPr wrap="square">
            <a:spAutoFit/>
          </a:bodyPr>
          <a:lstStyle/>
          <a:p>
            <a:pPr indent="457200"/>
            <a:r>
              <a:rPr lang="ru-RU">
                <a:latin typeface="Times New Roman" panose="02020603050405020304" pitchFamily="18" charset="0"/>
                <a:cs typeface="Times New Roman" panose="02020603050405020304" pitchFamily="18" charset="0"/>
              </a:rPr>
              <a:t>Наконечники призначені для закріплення в них різальних інструментів і передачі обертального руху від гнучкого рукава установки до різального інструмента. Застосовують прямі, кутові, турбінні, а також спеціальні наконечники (ендодонтичні, хірургічні, для зняття зубних відкладень, для зуботехнічних робіт) </a:t>
            </a:r>
          </a:p>
        </p:txBody>
      </p:sp>
      <p:sp>
        <p:nvSpPr>
          <p:cNvPr id="9" name="TextBox 8">
            <a:extLst>
              <a:ext uri="{FF2B5EF4-FFF2-40B4-BE49-F238E27FC236}">
                <a16:creationId xmlns:a16="http://schemas.microsoft.com/office/drawing/2014/main" id="{68728F1F-6F72-4F45-8946-AD787EA727DE}"/>
              </a:ext>
            </a:extLst>
          </p:cNvPr>
          <p:cNvSpPr txBox="1"/>
          <p:nvPr/>
        </p:nvSpPr>
        <p:spPr>
          <a:xfrm>
            <a:off x="990600" y="3353554"/>
            <a:ext cx="10363200" cy="3139321"/>
          </a:xfrm>
          <a:prstGeom prst="rect">
            <a:avLst/>
          </a:prstGeom>
          <a:noFill/>
        </p:spPr>
        <p:txBody>
          <a:bodyPr wrap="square">
            <a:spAutoFit/>
          </a:bodyPr>
          <a:lstStyle/>
          <a:p>
            <a:pPr indent="457200"/>
            <a:r>
              <a:rPr lang="ru-RU">
                <a:latin typeface="Times New Roman" panose="02020603050405020304" pitchFamily="18" charset="0"/>
                <a:cs typeface="Times New Roman" panose="02020603050405020304" pitchFamily="18" charset="0"/>
              </a:rPr>
              <a:t>Основні робочі характеристики наконечників:</a:t>
            </a:r>
          </a:p>
          <a:p>
            <a:pPr indent="457200"/>
            <a:r>
              <a:rPr lang="ru-RU">
                <a:latin typeface="Times New Roman" panose="02020603050405020304" pitchFamily="18" charset="0"/>
                <a:cs typeface="Times New Roman" panose="02020603050405020304" pitchFamily="18" charset="0"/>
              </a:rPr>
              <a:t>•	ергономічність - наявність пристрою для підсвічування (наприклад, у турбінному наконечнику є світловоди); спосіб заміни бора; тип з’єднання з рукавом установки; рівень шуму; рівень вібрації;</a:t>
            </a:r>
          </a:p>
          <a:p>
            <a:pPr indent="457200"/>
            <a:r>
              <a:rPr lang="ru-RU">
                <a:latin typeface="Times New Roman" panose="02020603050405020304" pitchFamily="18" charset="0"/>
                <a:cs typeface="Times New Roman" panose="02020603050405020304" pitchFamily="18" charset="0"/>
              </a:rPr>
              <a:t>•	гігієнічність - наявність (відсутність) зворотного клапана; можливість стерилізації після кожного пацієнта; міцність покриття при багаторазовій стерилізації; захист внутрішніх порожнин наконечника від забруднень;</a:t>
            </a:r>
          </a:p>
          <a:p>
            <a:pPr indent="457200"/>
            <a:r>
              <a:rPr lang="ru-RU">
                <a:latin typeface="Times New Roman" panose="02020603050405020304" pitchFamily="18" charset="0"/>
                <a:cs typeface="Times New Roman" panose="02020603050405020304" pitchFamily="18" charset="0"/>
              </a:rPr>
              <a:t>•	технічність - тип підшипників (повітряні, металеві шарикопідшипники, керамічні), регулювання тиску; розмір головки;</a:t>
            </a:r>
          </a:p>
          <a:p>
            <a:pPr indent="457200"/>
            <a:r>
              <a:rPr lang="ru-RU">
                <a:latin typeface="Times New Roman" panose="02020603050405020304" pitchFamily="18" charset="0"/>
                <a:cs typeface="Times New Roman" panose="02020603050405020304" pitchFamily="18" charset="0"/>
              </a:rPr>
              <a:t>•	безпечність - подача охолоджувального струменя води, надійне кріплення</a:t>
            </a:r>
          </a:p>
          <a:p>
            <a:pPr indent="457200"/>
            <a:r>
              <a:rPr lang="ru-RU">
                <a:latin typeface="Times New Roman" panose="02020603050405020304" pitchFamily="18" charset="0"/>
                <a:cs typeface="Times New Roman" panose="02020603050405020304" pitchFamily="18" charset="0"/>
              </a:rPr>
              <a:t>різального інструмента.</a:t>
            </a:r>
          </a:p>
        </p:txBody>
      </p:sp>
    </p:spTree>
    <p:extLst>
      <p:ext uri="{BB962C8B-B14F-4D97-AF65-F5344CB8AC3E}">
        <p14:creationId xmlns:p14="http://schemas.microsoft.com/office/powerpoint/2010/main" val="4146789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0FA0FE-76F5-4431-B593-AE7EB230B5B7}"/>
              </a:ext>
            </a:extLst>
          </p:cNvPr>
          <p:cNvSpPr>
            <a:spLocks noGrp="1"/>
          </p:cNvSpPr>
          <p:nvPr>
            <p:ph type="title"/>
          </p:nvPr>
        </p:nvSpPr>
        <p:spPr>
          <a:xfrm>
            <a:off x="3324112" y="365125"/>
            <a:ext cx="8029687" cy="1325563"/>
          </a:xfrm>
        </p:spPr>
        <p:txBody>
          <a:bodyPr/>
          <a:lstStyle/>
          <a:p>
            <a:r>
              <a:rPr kumimoji="0" lang="ru-RU" altLang="ru-RU" sz="4000" b="1" i="0" u="none" strike="noStrike" normalizeH="0" baseline="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ТУРБІННІ НАКОНЕЧНИКИ</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angle 1">
            <a:extLst>
              <a:ext uri="{FF2B5EF4-FFF2-40B4-BE49-F238E27FC236}">
                <a16:creationId xmlns:a16="http://schemas.microsoft.com/office/drawing/2014/main" id="{C7F74D7A-D90F-4607-93BF-19113CC6878C}"/>
              </a:ext>
            </a:extLst>
          </p:cNvPr>
          <p:cNvSpPr>
            <a:spLocks noChangeArrowheads="1"/>
          </p:cNvSpPr>
          <p:nvPr/>
        </p:nvSpPr>
        <p:spPr bwMode="auto">
          <a:xfrm>
            <a:off x="1393371" y="1796437"/>
            <a:ext cx="940525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Належить до механізованих інструментів. Призначений для закріплення в стоматологічній установці ріжучих інструментів. Наконечники поділяють на: турбінні, кутові, прямі, спеціальні, для спеціальних маніпуляцій (наприклад для зняття зубних відкладень), ручні, хірургічні.</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Турбінний в залежності від швидкості поділяють:</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від 300 000 об/хв. (шарікопітшибний ротор);</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до 500 000 об/хв. (повітр'яний ротор);</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від 150 000 до 200 000 об/хв. (для препарування карієсу).</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Прямий наконечник застосовують для роботи з протезами та їх напівфабрикатами, також при абразивних каменях, для відкриття кореневих каналів на верхніх передніх зубах.</a:t>
            </a:r>
            <a:endParaRPr kumimoji="0" lang="ru-RU" altLang="ru-RU"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6305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A4F3299-A44A-4B8E-AB93-ED9637AA1BBC}"/>
              </a:ext>
            </a:extLst>
          </p:cNvPr>
          <p:cNvPicPr>
            <a:picLocks noChangeAspect="1"/>
          </p:cNvPicPr>
          <p:nvPr/>
        </p:nvPicPr>
        <p:blipFill rotWithShape="1">
          <a:blip r:embed="rId2"/>
          <a:srcRect b="7773"/>
          <a:stretch/>
        </p:blipFill>
        <p:spPr>
          <a:xfrm>
            <a:off x="1075764" y="228600"/>
            <a:ext cx="9086850" cy="5903259"/>
          </a:xfrm>
          <a:prstGeom prst="rect">
            <a:avLst/>
          </a:prstGeom>
        </p:spPr>
      </p:pic>
      <p:sp>
        <p:nvSpPr>
          <p:cNvPr id="6" name="Rectangle 1">
            <a:extLst>
              <a:ext uri="{FF2B5EF4-FFF2-40B4-BE49-F238E27FC236}">
                <a16:creationId xmlns:a16="http://schemas.microsoft.com/office/drawing/2014/main" id="{0064387A-1D6C-4A2E-8292-FA6BED5430B5}"/>
              </a:ext>
            </a:extLst>
          </p:cNvPr>
          <p:cNvSpPr>
            <a:spLocks noChangeArrowheads="1"/>
          </p:cNvSpPr>
          <p:nvPr/>
        </p:nvSpPr>
        <p:spPr bwMode="auto">
          <a:xfrm>
            <a:off x="1796527" y="6296403"/>
            <a:ext cx="8366087" cy="2141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 rIns="0" bIns="-1587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600" b="1" i="1" u="none" strike="noStrike" cap="none" normalizeH="0" baseline="0">
                <a:ln>
                  <a:noFill/>
                </a:ln>
                <a:solidFill>
                  <a:srgbClr val="202124"/>
                </a:solidFill>
                <a:effectLst/>
                <a:latin typeface="Times New Roman" panose="02020603050405020304" pitchFamily="18" charset="0"/>
                <a:cs typeface="Times New Roman" panose="02020603050405020304" pitchFamily="18" charset="0"/>
              </a:rPr>
              <a:t>ВИДИ СУЧАСНИХ БЕЗРУКАВНИЙ СТОМАТОЛОГІЧНИХ НАКОНЕЧНИКІВ</a:t>
            </a:r>
            <a:r>
              <a:rPr kumimoji="0" lang="uk-UA" altLang="ru-RU" sz="1600" b="1" i="1"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9611302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Турбинный стоматологический наконечник">
            <a:extLst>
              <a:ext uri="{FF2B5EF4-FFF2-40B4-BE49-F238E27FC236}">
                <a16:creationId xmlns:a16="http://schemas.microsoft.com/office/drawing/2014/main" id="{8F39A7BA-B54C-4961-9AFC-47116FCE8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18332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E1FD2C2-06F6-4873-90F0-5A045478D037}"/>
              </a:ext>
            </a:extLst>
          </p:cNvPr>
          <p:cNvSpPr txBox="1"/>
          <p:nvPr/>
        </p:nvSpPr>
        <p:spPr>
          <a:xfrm>
            <a:off x="7925137" y="2551837"/>
            <a:ext cx="3902336" cy="1754326"/>
          </a:xfrm>
          <a:prstGeom prst="rect">
            <a:avLst/>
          </a:prstGeom>
          <a:noFill/>
        </p:spPr>
        <p:txBody>
          <a:bodyPr wrap="square">
            <a:spAutoFit/>
          </a:bodyPr>
          <a:lstStyle/>
          <a:p>
            <a:r>
              <a:rPr lang="ru-RU" b="1" i="0">
                <a:effectLst/>
                <a:latin typeface="Times New Roman" panose="02020603050405020304" pitchFamily="18" charset="0"/>
                <a:cs typeface="Times New Roman" panose="02020603050405020304" pitchFamily="18" charset="0"/>
              </a:rPr>
              <a:t> </a:t>
            </a:r>
            <a:r>
              <a:rPr lang="ru-RU" b="1">
                <a:solidFill>
                  <a:srgbClr val="C00000"/>
                </a:solidFill>
                <a:latin typeface="Times New Roman" panose="02020603050405020304" pitchFamily="18" charset="0"/>
                <a:cs typeface="Times New Roman" panose="02020603050405020304" pitchFamily="18" charset="0"/>
              </a:rPr>
              <a:t>Турбінні наконечники. </a:t>
            </a:r>
            <a:r>
              <a:rPr lang="ru-RU" b="0" i="0">
                <a:effectLst/>
                <a:latin typeface="Times New Roman" panose="02020603050405020304" pitchFamily="18" charset="0"/>
                <a:cs typeface="Times New Roman" panose="02020603050405020304" pitchFamily="18" charset="0"/>
              </a:rPr>
              <a:t>В основі принципу роботи - потік стисненого повітря, що обертає ротор в голівці. Імпульс руху передається з ротора на вставлений в наконечник інструмент.</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690382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78E772C-D83D-4C49-B978-6F36974F12EB}"/>
              </a:ext>
            </a:extLst>
          </p:cNvPr>
          <p:cNvSpPr>
            <a:spLocks noGrp="1"/>
          </p:cNvSpPr>
          <p:nvPr>
            <p:ph type="title"/>
          </p:nvPr>
        </p:nvSpPr>
        <p:spPr>
          <a:xfrm>
            <a:off x="1315346" y="316248"/>
            <a:ext cx="10515600" cy="775186"/>
          </a:xfrm>
        </p:spPr>
        <p:txBody>
          <a:bodyPr/>
          <a:lstStyle/>
          <a:p>
            <a:pPr algn="ct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СХЕМИ ЗАЖИМУ БОРІВ</a:t>
            </a:r>
            <a:endParaRPr lang="ru-RU"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10242" name="Picture 2" descr="фрикционная система зажима бора">
            <a:extLst>
              <a:ext uri="{FF2B5EF4-FFF2-40B4-BE49-F238E27FC236}">
                <a16:creationId xmlns:a16="http://schemas.microsoft.com/office/drawing/2014/main" id="{207209E3-5F3B-497C-96A2-80205872B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1200" y="1214247"/>
            <a:ext cx="7199331" cy="53275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B994EA4-78F6-4E98-AA8C-1551A5459788}"/>
              </a:ext>
            </a:extLst>
          </p:cNvPr>
          <p:cNvSpPr txBox="1"/>
          <p:nvPr/>
        </p:nvSpPr>
        <p:spPr>
          <a:xfrm>
            <a:off x="669664" y="3416334"/>
            <a:ext cx="3170816" cy="923330"/>
          </a:xfrm>
          <a:prstGeom prst="rect">
            <a:avLst/>
          </a:prstGeom>
          <a:noFill/>
        </p:spPr>
        <p:txBody>
          <a:bodyPr wrap="square">
            <a:spAutoFit/>
          </a:bodyPr>
          <a:lstStyle/>
          <a:p>
            <a:r>
              <a:rPr lang="ru-RU" b="0" i="1">
                <a:effectLst/>
                <a:latin typeface="Times New Roman" panose="02020603050405020304" pitchFamily="18" charset="0"/>
                <a:cs typeface="Times New Roman" panose="02020603050405020304" pitchFamily="18" charset="0"/>
              </a:rPr>
              <a:t>Фрикційна система затиску бору в турбінному наконечнику</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942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кнопкова система затиску бору">
            <a:extLst>
              <a:ext uri="{FF2B5EF4-FFF2-40B4-BE49-F238E27FC236}">
                <a16:creationId xmlns:a16="http://schemas.microsoft.com/office/drawing/2014/main" id="{4653B1A2-0314-43AD-8553-8225698560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7055" y="423662"/>
            <a:ext cx="8414945" cy="6010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932A2E9-8F2B-4DA1-8844-3BC1BD158E09}"/>
              </a:ext>
            </a:extLst>
          </p:cNvPr>
          <p:cNvSpPr txBox="1"/>
          <p:nvPr/>
        </p:nvSpPr>
        <p:spPr>
          <a:xfrm>
            <a:off x="88751" y="3428999"/>
            <a:ext cx="3591485" cy="646331"/>
          </a:xfrm>
          <a:prstGeom prst="rect">
            <a:avLst/>
          </a:prstGeom>
          <a:noFill/>
        </p:spPr>
        <p:txBody>
          <a:bodyPr wrap="square">
            <a:spAutoFit/>
          </a:bodyPr>
          <a:lstStyle/>
          <a:p>
            <a:r>
              <a:rPr lang="ru-RU" b="0" i="1">
                <a:effectLst/>
                <a:latin typeface="Times New Roman" panose="02020603050405020304" pitchFamily="18" charset="0"/>
                <a:cs typeface="Times New Roman" panose="02020603050405020304" pitchFamily="18" charset="0"/>
              </a:rPr>
              <a:t>Кнопкова система затиску бору в турбінному наконечнику</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03564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Система «чиста голова» в турбінному наконечнику">
            <a:extLst>
              <a:ext uri="{FF2B5EF4-FFF2-40B4-BE49-F238E27FC236}">
                <a16:creationId xmlns:a16="http://schemas.microsoft.com/office/drawing/2014/main" id="{30D580FB-8DD3-4877-856C-85E45FC3F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4631" y="486946"/>
            <a:ext cx="8221308" cy="58841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6308B28-0195-46CC-BD23-2BE9C39AA622}"/>
              </a:ext>
            </a:extLst>
          </p:cNvPr>
          <p:cNvSpPr txBox="1"/>
          <p:nvPr/>
        </p:nvSpPr>
        <p:spPr>
          <a:xfrm>
            <a:off x="282389" y="3290054"/>
            <a:ext cx="3364453" cy="646331"/>
          </a:xfrm>
          <a:prstGeom prst="rect">
            <a:avLst/>
          </a:prstGeom>
          <a:noFill/>
        </p:spPr>
        <p:txBody>
          <a:bodyPr wrap="square">
            <a:spAutoFit/>
          </a:bodyPr>
          <a:lstStyle/>
          <a:p>
            <a:r>
              <a:rPr lang="ru-RU" b="0" i="1">
                <a:effectLst/>
                <a:latin typeface="Times New Roman" panose="02020603050405020304" pitchFamily="18" charset="0"/>
                <a:cs typeface="Times New Roman" panose="02020603050405020304" pitchFamily="18" charset="0"/>
              </a:rPr>
              <a:t>Система «чиста голова» в турбінному наконечнику</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11335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BACA1C-2EB9-4A19-BD0E-E4C258B17043}"/>
              </a:ext>
            </a:extLst>
          </p:cNvPr>
          <p:cNvSpPr txBox="1"/>
          <p:nvPr/>
        </p:nvSpPr>
        <p:spPr>
          <a:xfrm>
            <a:off x="139849" y="2606248"/>
            <a:ext cx="8132781" cy="3108543"/>
          </a:xfrm>
          <a:prstGeom prst="rect">
            <a:avLst/>
          </a:prstGeom>
          <a:noFill/>
        </p:spPr>
        <p:txBody>
          <a:bodyPr wrap="square">
            <a:spAutoFit/>
          </a:bodyPr>
          <a:lstStyle/>
          <a:p>
            <a:pPr indent="457200" algn="ctr"/>
            <a:r>
              <a:rPr lang="ru-RU" sz="2800" b="1" i="0">
                <a:solidFill>
                  <a:srgbClr val="C00000"/>
                </a:solidFill>
                <a:effectLst/>
                <a:latin typeface="Times New Roman" panose="02020603050405020304" pitchFamily="18" charset="0"/>
                <a:cs typeface="Times New Roman" panose="02020603050405020304" pitchFamily="18" charset="0"/>
              </a:rPr>
              <a:t>Мікромоторні наконечники</a:t>
            </a:r>
          </a:p>
          <a:p>
            <a:pPr indent="457200"/>
            <a:r>
              <a:rPr lang="ru-RU" sz="2800" b="0" i="0">
                <a:effectLst/>
                <a:latin typeface="Times New Roman" panose="02020603050405020304" pitchFamily="18" charset="0"/>
                <a:cs typeface="Times New Roman" panose="02020603050405020304" pitchFamily="18" charset="0"/>
              </a:rPr>
              <a:t>Мікромоторні наконечники, звані також малоскоростной наводяться в рух електромотором, або пневмомотором. Максимальна швидкість їх обертання становить від 20000 до 70000 об / хв. Потужність від 20 Вт.</a:t>
            </a:r>
          </a:p>
          <a:p>
            <a:pPr indent="457200"/>
            <a:endParaRPr lang="ru-RU" sz="2800"/>
          </a:p>
        </p:txBody>
      </p:sp>
      <p:pic>
        <p:nvPicPr>
          <p:cNvPr id="13314" name="Picture 2" descr="мікромоторні наконечники">
            <a:extLst>
              <a:ext uri="{FF2B5EF4-FFF2-40B4-BE49-F238E27FC236}">
                <a16:creationId xmlns:a16="http://schemas.microsoft.com/office/drawing/2014/main" id="{1A3B1AE5-48D9-4623-B27F-0BE5CCABE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0207" y="1033546"/>
            <a:ext cx="2667896" cy="2587859"/>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мікромоторні наконечники">
            <a:extLst>
              <a:ext uri="{FF2B5EF4-FFF2-40B4-BE49-F238E27FC236}">
                <a16:creationId xmlns:a16="http://schemas.microsoft.com/office/drawing/2014/main" id="{C3B64440-50DE-4046-B23B-A16E95294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0207" y="4074459"/>
            <a:ext cx="2667896" cy="2587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22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17F0BD-3BB1-438D-B326-8A650CC17FBE}"/>
              </a:ext>
            </a:extLst>
          </p:cNvPr>
          <p:cNvSpPr txBox="1"/>
          <p:nvPr/>
        </p:nvSpPr>
        <p:spPr>
          <a:xfrm>
            <a:off x="3186953" y="718976"/>
            <a:ext cx="6408867" cy="1077218"/>
          </a:xfrm>
          <a:prstGeom prst="rect">
            <a:avLst/>
          </a:prstGeom>
          <a:noFill/>
        </p:spPr>
        <p:txBody>
          <a:bodyPr wrap="square">
            <a:spAutoFit/>
          </a:bodyPr>
          <a:lstStyle/>
          <a:p>
            <a:pPr algn="ctr"/>
            <a:r>
              <a:rPr lang="ru-RU" sz="3200" b="1" i="0">
                <a:solidFill>
                  <a:srgbClr val="C00000"/>
                </a:solidFill>
                <a:effectLst/>
                <a:latin typeface="Times New Roman" panose="02020603050405020304" pitchFamily="18" charset="0"/>
                <a:cs typeface="Times New Roman" panose="02020603050405020304" pitchFamily="18" charset="0"/>
              </a:rPr>
              <a:t>Мікромоторні наконечники діляться на прямі і кутові</a:t>
            </a:r>
            <a:endParaRPr lang="ru-RU" sz="3200" b="1">
              <a:solidFill>
                <a:srgbClr val="C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9E2F9B7-CBC4-4F91-8BC4-417EB55BF870}"/>
              </a:ext>
            </a:extLst>
          </p:cNvPr>
          <p:cNvSpPr txBox="1"/>
          <p:nvPr/>
        </p:nvSpPr>
        <p:spPr>
          <a:xfrm>
            <a:off x="6096000" y="2907195"/>
            <a:ext cx="6094206" cy="2862322"/>
          </a:xfrm>
          <a:prstGeom prst="rect">
            <a:avLst/>
          </a:prstGeom>
          <a:noFill/>
        </p:spPr>
        <p:txBody>
          <a:bodyPr wrap="square">
            <a:spAutoFit/>
          </a:bodyPr>
          <a:lstStyle/>
          <a:p>
            <a:pPr indent="457200" algn="l"/>
            <a:r>
              <a:rPr lang="ru-RU">
                <a:effectLst/>
                <a:latin typeface="Times New Roman" panose="02020603050405020304" pitchFamily="18" charset="0"/>
                <a:cs typeface="Times New Roman" panose="02020603050405020304" pitchFamily="18" charset="0"/>
              </a:rPr>
              <a:t>Кутовий наконечник застосовується для препарування вестибулярної, язичної і контактних поверхонь зубів за допомогою фасонних головок, для підготовки в зубах за допомогою алмазних головок і твердосплавних борів порожнин для вкладок, пазів для полукоронок, парапульпарних каналів для штифтів, для розкриття кореневих каналів в зубах нижньої щелепи.</a:t>
            </a:r>
          </a:p>
          <a:p>
            <a:pPr indent="457200" algn="l"/>
            <a:r>
              <a:rPr lang="ru-RU">
                <a:effectLst/>
                <a:latin typeface="Times New Roman" panose="02020603050405020304" pitchFamily="18" charset="0"/>
                <a:cs typeface="Times New Roman" panose="02020603050405020304" pitchFamily="18" charset="0"/>
              </a:rPr>
              <a:t>Зміна швидкості кутового наконечника проводиться шляхом регулювання швидкості електродвигуна або пневмомотора.</a:t>
            </a:r>
          </a:p>
        </p:txBody>
      </p:sp>
      <p:pic>
        <p:nvPicPr>
          <p:cNvPr id="2050" name="Picture 2" descr="Угловой стоматологический наконечник">
            <a:extLst>
              <a:ext uri="{FF2B5EF4-FFF2-40B4-BE49-F238E27FC236}">
                <a16:creationId xmlns:a16="http://schemas.microsoft.com/office/drawing/2014/main" id="{D1CADC57-E40F-4EDC-8B35-A16AAED5B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17" y="2050003"/>
            <a:ext cx="5720884" cy="4576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9177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кутовий наконечник">
            <a:extLst>
              <a:ext uri="{FF2B5EF4-FFF2-40B4-BE49-F238E27FC236}">
                <a16:creationId xmlns:a16="http://schemas.microsoft.com/office/drawing/2014/main" id="{F0EAF6F6-96DB-4242-9A40-A0651D2C98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237" y="207363"/>
            <a:ext cx="8667526" cy="59083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961F17A-1928-464E-AA99-3D75A996C6AE}"/>
              </a:ext>
            </a:extLst>
          </p:cNvPr>
          <p:cNvSpPr txBox="1"/>
          <p:nvPr/>
        </p:nvSpPr>
        <p:spPr>
          <a:xfrm>
            <a:off x="3048897" y="6115726"/>
            <a:ext cx="6094206" cy="369332"/>
          </a:xfrm>
          <a:prstGeom prst="rect">
            <a:avLst/>
          </a:prstGeom>
          <a:noFill/>
        </p:spPr>
        <p:txBody>
          <a:bodyPr wrap="square">
            <a:spAutoFit/>
          </a:bodyPr>
          <a:lstStyle/>
          <a:p>
            <a:pPr algn="ctr"/>
            <a:r>
              <a:rPr lang="ru-RU" b="1" i="1">
                <a:effectLst/>
                <a:latin typeface="Times New Roman" panose="02020603050405020304" pitchFamily="18" charset="0"/>
                <a:cs typeface="Times New Roman" panose="02020603050405020304" pitchFamily="18" charset="0"/>
              </a:rPr>
              <a:t>Схема кутового наконечника</a:t>
            </a:r>
            <a:endParaRPr lang="ru-RU"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9212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6A6AA3-0E68-4710-A7A9-01441F899240}"/>
              </a:ext>
            </a:extLst>
          </p:cNvPr>
          <p:cNvSpPr txBox="1"/>
          <p:nvPr/>
        </p:nvSpPr>
        <p:spPr>
          <a:xfrm>
            <a:off x="6440806" y="1954172"/>
            <a:ext cx="5443704" cy="4801314"/>
          </a:xfrm>
          <a:prstGeom prst="rect">
            <a:avLst/>
          </a:prstGeom>
          <a:noFill/>
        </p:spPr>
        <p:txBody>
          <a:bodyPr wrap="square">
            <a:spAutoFit/>
          </a:bodyPr>
          <a:lstStyle/>
          <a:p>
            <a:pPr indent="457200" algn="ctr"/>
            <a:r>
              <a:rPr lang="ru-RU" b="1" i="0">
                <a:solidFill>
                  <a:srgbClr val="C00000"/>
                </a:solidFill>
                <a:effectLst/>
                <a:latin typeface="Times New Roman" panose="02020603050405020304" pitchFamily="18" charset="0"/>
                <a:cs typeface="Times New Roman" panose="02020603050405020304" pitchFamily="18" charset="0"/>
              </a:rPr>
              <a:t>Використання прямих мікромоторні наконечників</a:t>
            </a:r>
          </a:p>
          <a:p>
            <a:pPr indent="457200" algn="just"/>
            <a:r>
              <a:rPr lang="ru-RU" b="0" i="0">
                <a:effectLst/>
                <a:latin typeface="Times New Roman" panose="02020603050405020304" pitchFamily="18" charset="0"/>
                <a:cs typeface="Times New Roman" panose="02020603050405020304" pitchFamily="18" charset="0"/>
              </a:rPr>
              <a:t>Прямі наконечники мають ті ж швидкісні показники що і кутові, але за рахунок конструктивних особливостей дозволяють надавати на ріжучий інструмент великі зусилля.</a:t>
            </a:r>
          </a:p>
          <a:p>
            <a:pPr indent="457200" algn="just"/>
            <a:r>
              <a:rPr lang="ru-RU" b="0" i="0">
                <a:effectLst/>
                <a:latin typeface="Times New Roman" panose="02020603050405020304" pitchFamily="18" charset="0"/>
                <a:cs typeface="Times New Roman" panose="02020603050405020304" pitchFamily="18" charset="0"/>
              </a:rPr>
              <a:t>Надмірний тиск на інструмент веде не тільки до передчасного зношування інструменту, але і до постійного перегріву зони препарації.</a:t>
            </a:r>
          </a:p>
          <a:p>
            <a:pPr indent="457200" algn="just"/>
            <a:r>
              <a:rPr lang="ru-RU" b="0" i="0">
                <a:effectLst/>
                <a:latin typeface="Times New Roman" panose="02020603050405020304" pitchFamily="18" charset="0"/>
                <a:cs typeface="Times New Roman" panose="02020603050405020304" pitchFamily="18" charset="0"/>
              </a:rPr>
              <a:t>Прямий наконечник застосовується для підгонки протезів і їх напівфабрикатів, розрізання ортопедичних конструкцій, препарування зубів абразивним каменем, сепараційними дисками, для розкриття кореневих каналів на верхніх передніх зубах за допомогою різних борів.</a:t>
            </a:r>
          </a:p>
          <a:p>
            <a:pPr indent="457200" algn="just"/>
            <a:r>
              <a:rPr lang="ru-RU">
                <a:latin typeface="Times New Roman" panose="02020603050405020304" pitchFamily="18" charset="0"/>
                <a:cs typeface="Times New Roman" panose="02020603050405020304" pitchFamily="18" charset="0"/>
              </a:rPr>
              <a:t/>
            </a:r>
            <a:br>
              <a:rPr lang="ru-RU">
                <a:latin typeface="Times New Roman" panose="02020603050405020304" pitchFamily="18" charset="0"/>
                <a:cs typeface="Times New Roman" panose="02020603050405020304" pitchFamily="18" charset="0"/>
              </a:rPr>
            </a:br>
            <a:endParaRPr lang="ru-RU">
              <a:latin typeface="Times New Roman" panose="02020603050405020304" pitchFamily="18" charset="0"/>
              <a:cs typeface="Times New Roman" panose="02020603050405020304" pitchFamily="18" charset="0"/>
            </a:endParaRPr>
          </a:p>
        </p:txBody>
      </p:sp>
      <p:pic>
        <p:nvPicPr>
          <p:cNvPr id="3074" name="Picture 2" descr="Прямой стоматологический наконечник">
            <a:extLst>
              <a:ext uri="{FF2B5EF4-FFF2-40B4-BE49-F238E27FC236}">
                <a16:creationId xmlns:a16="http://schemas.microsoft.com/office/drawing/2014/main" id="{7F2BF0FF-936D-404B-9263-4F6208F6D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19" y="1749145"/>
            <a:ext cx="6257926" cy="5006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94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8621A2-0501-4B6B-864D-77ED9F17E4CB}"/>
              </a:ext>
            </a:extLst>
          </p:cNvPr>
          <p:cNvSpPr>
            <a:spLocks noGrp="1"/>
          </p:cNvSpPr>
          <p:nvPr>
            <p:ph type="title"/>
          </p:nvPr>
        </p:nvSpPr>
        <p:spPr>
          <a:xfrm>
            <a:off x="2979867" y="354368"/>
            <a:ext cx="8696661" cy="1325563"/>
          </a:xfrm>
        </p:spPr>
        <p:txBody>
          <a:bodyPr/>
          <a:lstStyle/>
          <a:p>
            <a:r>
              <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З</a:t>
            </a: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БЕРІГАННЯ ТА КОНТРОЛЬ ЯКОСТІ</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5C325BE6-4B4A-44B5-AA36-D0537FA95952}"/>
              </a:ext>
            </a:extLst>
          </p:cNvPr>
          <p:cNvSpPr txBox="1"/>
          <p:nvPr/>
        </p:nvSpPr>
        <p:spPr>
          <a:xfrm>
            <a:off x="2334409" y="1957540"/>
            <a:ext cx="7936454" cy="3785652"/>
          </a:xfrm>
          <a:prstGeom prst="rect">
            <a:avLst/>
          </a:prstGeom>
          <a:noFill/>
        </p:spPr>
        <p:txBody>
          <a:bodyPr wrap="square">
            <a:spAutoFit/>
          </a:bodyPr>
          <a:lstStyle/>
          <a:p>
            <a:pPr indent="457200" algn="just"/>
            <a:r>
              <a:rPr lang="ru-RU" sz="2000">
                <a:latin typeface="Times New Roman" panose="02020603050405020304" pitchFamily="18" charset="0"/>
                <a:cs typeface="Times New Roman" panose="02020603050405020304" pitchFamily="18" charset="0"/>
              </a:rPr>
              <a:t>Наконечники слід зберігати згідно з вимогами інструкції виробника. Нестерильні наконечники зберігають на спеціальних підставках у вертикальному положенні головкою доверху або донизу. Стерилізують в автоклавах при температурі 135 °С. Стерильні наконечники зберігають в пакетах для стерилізації.</a:t>
            </a:r>
          </a:p>
          <a:p>
            <a:pPr indent="457200" algn="just"/>
            <a:r>
              <a:rPr lang="ru-RU" sz="2000" b="1">
                <a:latin typeface="Times New Roman" panose="02020603050405020304" pitchFamily="18" charset="0"/>
                <a:cs typeface="Times New Roman" panose="02020603050405020304" pitchFamily="18" charset="0"/>
              </a:rPr>
              <a:t>Контроль якості. </a:t>
            </a:r>
            <a:r>
              <a:rPr lang="ru-RU" sz="2000">
                <a:latin typeface="Times New Roman" panose="02020603050405020304" pitchFamily="18" charset="0"/>
                <a:cs typeface="Times New Roman" panose="02020603050405020304" pitchFamily="18" charset="0"/>
              </a:rPr>
              <a:t>Перевіряють надійність кріплення борів у наконечнику бормашини шляхом свердлення чавунної пластинки. При цьому бор повинен плавно просвердлити пластинку, не змінюючи і не послаблюючи положення в наконечнику. Наконечник повинен безвідмовно працювати при осьовому тиску на бор до 5 кг із швидкістю обертання 3000 об/хв; без навантаження він повинен працювати тихо, нагріватися до температури не вище 60 °С.</a:t>
            </a:r>
          </a:p>
        </p:txBody>
      </p:sp>
    </p:spTree>
    <p:extLst>
      <p:ext uri="{BB962C8B-B14F-4D97-AF65-F5344CB8AC3E}">
        <p14:creationId xmlns:p14="http://schemas.microsoft.com/office/powerpoint/2010/main" val="104780514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A85359-F1DE-45F6-898F-CBAEE76F65A8}"/>
              </a:ext>
            </a:extLst>
          </p:cNvPr>
          <p:cNvSpPr>
            <a:spLocks noGrp="1"/>
          </p:cNvSpPr>
          <p:nvPr>
            <p:ph type="title"/>
          </p:nvPr>
        </p:nvSpPr>
        <p:spPr>
          <a:xfrm>
            <a:off x="2979868" y="365125"/>
            <a:ext cx="8373932" cy="1325563"/>
          </a:xfrm>
        </p:spPr>
        <p:txBody>
          <a:bodyPr/>
          <a:lstStyle/>
          <a:p>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СТОМАТОЛОГІЧНІ ІНСТРУМЕНТИ</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TextBox 6">
            <a:extLst>
              <a:ext uri="{FF2B5EF4-FFF2-40B4-BE49-F238E27FC236}">
                <a16:creationId xmlns:a16="http://schemas.microsoft.com/office/drawing/2014/main" id="{FB1EC5DE-85B5-4F47-8727-3603DAB80029}"/>
              </a:ext>
            </a:extLst>
          </p:cNvPr>
          <p:cNvSpPr txBox="1"/>
          <p:nvPr/>
        </p:nvSpPr>
        <p:spPr>
          <a:xfrm>
            <a:off x="2080484" y="2346904"/>
            <a:ext cx="8031031" cy="3416320"/>
          </a:xfrm>
          <a:prstGeom prst="rect">
            <a:avLst/>
          </a:prstGeom>
          <a:noFill/>
        </p:spPr>
        <p:txBody>
          <a:bodyPr wrap="square">
            <a:spAutoFit/>
          </a:bodyPr>
          <a:lstStyle/>
          <a:p>
            <a:pPr indent="457200"/>
            <a:r>
              <a:rPr lang="ru-RU" sz="2400">
                <a:latin typeface="Times New Roman" panose="02020603050405020304" pitchFamily="18" charset="0"/>
                <a:cs typeface="Times New Roman" panose="02020603050405020304" pitchFamily="18" charset="0"/>
              </a:rPr>
              <a:t>Препарування тканин зуба виконують стоматологічними інструментами, які обертаються з різною швидкістю за допомогою наконечника.</a:t>
            </a:r>
          </a:p>
          <a:p>
            <a:pPr indent="457200"/>
            <a:r>
              <a:rPr lang="ru-RU" sz="2400">
                <a:latin typeface="Times New Roman" panose="02020603050405020304" pitchFamily="18" charset="0"/>
                <a:cs typeface="Times New Roman" panose="02020603050405020304" pitchFamily="18" charset="0"/>
              </a:rPr>
              <a:t>Стоматологічні інструменти можна поділити на такі групи: </a:t>
            </a:r>
          </a:p>
          <a:p>
            <a:pPr marL="342900" indent="-342900">
              <a:buFont typeface="Arial" panose="020B0604020202020204" pitchFamily="34" charset="0"/>
              <a:buChar char="•"/>
            </a:pPr>
            <a:r>
              <a:rPr lang="ru-RU" sz="2400">
                <a:latin typeface="Times New Roman" panose="02020603050405020304" pitchFamily="18" charset="0"/>
                <a:cs typeface="Times New Roman" panose="02020603050405020304" pitchFamily="18" charset="0"/>
              </a:rPr>
              <a:t>діагностичні зуболікарські інструменти;</a:t>
            </a:r>
          </a:p>
          <a:p>
            <a:pPr marL="342900" indent="-342900">
              <a:buFont typeface="Arial" panose="020B0604020202020204" pitchFamily="34" charset="0"/>
              <a:buChar char="•"/>
            </a:pPr>
            <a:r>
              <a:rPr lang="ru-RU" sz="2400">
                <a:latin typeface="Times New Roman" panose="02020603050405020304" pitchFamily="18" charset="0"/>
                <a:cs typeface="Times New Roman" panose="02020603050405020304" pitchFamily="18" charset="0"/>
              </a:rPr>
              <a:t>лікувальні інструменти і пристрої - різальні, ендодонтичні, хірургічні інструменти, для видалення зубів, інструменти для пломбування зубів.</a:t>
            </a:r>
          </a:p>
        </p:txBody>
      </p:sp>
    </p:spTree>
    <p:extLst>
      <p:ext uri="{BB962C8B-B14F-4D97-AF65-F5344CB8AC3E}">
        <p14:creationId xmlns:p14="http://schemas.microsoft.com/office/powerpoint/2010/main" val="1863624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09D3E7-D67E-4863-A499-878F9D0E626C}"/>
              </a:ext>
            </a:extLst>
          </p:cNvPr>
          <p:cNvSpPr>
            <a:spLocks noGrp="1"/>
          </p:cNvSpPr>
          <p:nvPr>
            <p:ph type="title"/>
          </p:nvPr>
        </p:nvSpPr>
        <p:spPr>
          <a:xfrm>
            <a:off x="3022898" y="378669"/>
            <a:ext cx="8330901" cy="1325563"/>
          </a:xfrm>
        </p:spPr>
        <p:txBody>
          <a:bodyPr>
            <a:normAutofit/>
          </a:bodyPr>
          <a:lstStyle/>
          <a:p>
            <a:pPr algn="ctr"/>
            <a:r>
              <a:rPr lang="uk-UA" sz="28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Times New Roman" panose="02020603050405020304" pitchFamily="18" charset="0"/>
              </a:rPr>
              <a:t>ДІАГНОСТИЧНІ СТОМАТОЛОГІЧНІ ІНСТРУМЕНТИ</a:t>
            </a:r>
            <a:endParaRPr lang="ru-RU"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TextBox 6">
            <a:extLst>
              <a:ext uri="{FF2B5EF4-FFF2-40B4-BE49-F238E27FC236}">
                <a16:creationId xmlns:a16="http://schemas.microsoft.com/office/drawing/2014/main" id="{E6719C0D-001A-4F6F-B437-D50118A9F15D}"/>
              </a:ext>
            </a:extLst>
          </p:cNvPr>
          <p:cNvSpPr txBox="1"/>
          <p:nvPr/>
        </p:nvSpPr>
        <p:spPr>
          <a:xfrm>
            <a:off x="1144793" y="2296538"/>
            <a:ext cx="10209006" cy="3785652"/>
          </a:xfrm>
          <a:prstGeom prst="rect">
            <a:avLst/>
          </a:prstGeom>
          <a:noFill/>
        </p:spPr>
        <p:txBody>
          <a:bodyPr wrap="square">
            <a:spAutoFit/>
          </a:bodyPr>
          <a:lstStyle/>
          <a:p>
            <a:pPr indent="457200"/>
            <a:r>
              <a:rPr lang="ru-RU" sz="2400">
                <a:latin typeface="Times New Roman" panose="02020603050405020304" pitchFamily="18" charset="0"/>
                <a:cs typeface="Times New Roman" panose="02020603050405020304" pitchFamily="18" charset="0"/>
              </a:rPr>
              <a:t>Призначені для обстеження хворих. До них належать: стоматологічне дзеркало, пінцет стоматологічний із зігнутими кінцями, зонди - гострокінцевий і з оливоподібним кінчиком і насічками</a:t>
            </a:r>
          </a:p>
          <a:p>
            <a:pPr indent="457200"/>
            <a:endParaRPr lang="ru-RU" sz="2400">
              <a:latin typeface="Times New Roman" panose="02020603050405020304" pitchFamily="18" charset="0"/>
              <a:cs typeface="Times New Roman" panose="02020603050405020304" pitchFamily="18" charset="0"/>
            </a:endParaRPr>
          </a:p>
          <a:p>
            <a:pPr indent="457200"/>
            <a:r>
              <a:rPr lang="ru-RU" sz="2400">
                <a:latin typeface="Times New Roman" panose="02020603050405020304" pitchFamily="18" charset="0"/>
                <a:cs typeface="Times New Roman" panose="02020603050405020304" pitchFamily="18" charset="0"/>
              </a:rPr>
              <a:t>Контролі, якості пінцетів:</a:t>
            </a:r>
          </a:p>
          <a:p>
            <a:pPr indent="457200"/>
            <a:r>
              <a:rPr lang="ru-RU" sz="2400">
                <a:latin typeface="Times New Roman" panose="02020603050405020304" pitchFamily="18" charset="0"/>
                <a:cs typeface="Times New Roman" panose="02020603050405020304" pitchFamily="18" charset="0"/>
              </a:rPr>
              <a:t>•	здатність до стиснення шляхом введення і витягання ватного тампона з скляної трубки з внутрішнім діаметром 2-2,5 мм;</a:t>
            </a:r>
          </a:p>
          <a:p>
            <a:pPr indent="457200"/>
            <a:r>
              <a:rPr lang="ru-RU" sz="2400">
                <a:latin typeface="Times New Roman" panose="02020603050405020304" pitchFamily="18" charset="0"/>
                <a:cs typeface="Times New Roman" panose="02020603050405020304" pitchFamily="18" charset="0"/>
              </a:rPr>
              <a:t>•	еластичність губок шляхом стиснення пінцета пальцями; при звільненні гілок вони повинні відразу повернутися в попереднє положення.</a:t>
            </a:r>
          </a:p>
          <a:p>
            <a:pPr indent="457200"/>
            <a:endParaRPr 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344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Стоматологическое зеркало металлическое (1 шт)">
            <a:extLst>
              <a:ext uri="{FF2B5EF4-FFF2-40B4-BE49-F238E27FC236}">
                <a16:creationId xmlns:a16="http://schemas.microsoft.com/office/drawing/2014/main" id="{4C27C364-9469-420E-8C72-C029CC3FB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2827"/>
            <a:ext cx="6187216" cy="618721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A67C891-6565-42EE-BF95-3FC1C16D6790}"/>
              </a:ext>
            </a:extLst>
          </p:cNvPr>
          <p:cNvSpPr txBox="1"/>
          <p:nvPr/>
        </p:nvSpPr>
        <p:spPr>
          <a:xfrm>
            <a:off x="7412020" y="1736998"/>
            <a:ext cx="4128246" cy="39703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indent="457200" algn="just"/>
            <a:r>
              <a:rPr lang="ru-RU" b="1">
                <a:latin typeface="Times New Roman" panose="02020603050405020304" pitchFamily="18" charset="0"/>
                <a:cs typeface="Times New Roman" panose="02020603050405020304" pitchFamily="18" charset="0"/>
              </a:rPr>
              <a:t>Стоматологічне дзеркало </a:t>
            </a:r>
            <a:r>
              <a:rPr lang="ru-RU">
                <a:latin typeface="Times New Roman" panose="02020603050405020304" pitchFamily="18" charset="0"/>
                <a:cs typeface="Times New Roman" panose="02020603050405020304" pitchFamily="18" charset="0"/>
              </a:rPr>
              <a:t>складається з округлої дзеркальної поверхні у металевій оправі і стержня, який нагвинчується на ручку-тримач. Дзеркала бувають увігнуті, які збільшують зображення об’єкта, і плоскі, які дають природне зображення. Призначається для огляду окремих ділянок зубів, каріозних порожнин, слизової оболонки порожнини рота тощо, а також для фіксації та захисту щік, губ, язика під час обстеження і виконання стоматологічних маніпуляцій.</a:t>
            </a:r>
          </a:p>
        </p:txBody>
      </p:sp>
    </p:spTree>
    <p:extLst>
      <p:ext uri="{BB962C8B-B14F-4D97-AF65-F5344CB8AC3E}">
        <p14:creationId xmlns:p14="http://schemas.microsoft.com/office/powerpoint/2010/main" val="9846600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61D6DD9F-FC43-4F4C-9932-E1B6D079B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9"/>
            <a:ext cx="6682175" cy="68605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9D919C7-AB60-4C98-8AAB-8BC11EFC0339}"/>
              </a:ext>
            </a:extLst>
          </p:cNvPr>
          <p:cNvSpPr txBox="1"/>
          <p:nvPr/>
        </p:nvSpPr>
        <p:spPr>
          <a:xfrm>
            <a:off x="6841863" y="1581065"/>
            <a:ext cx="4838251" cy="369331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r>
              <a:rPr lang="ru-RU" b="1">
                <a:latin typeface="Times New Roman" panose="02020603050405020304" pitchFamily="18" charset="0"/>
                <a:cs typeface="Times New Roman" panose="02020603050405020304" pitchFamily="18" charset="0"/>
              </a:rPr>
              <a:t>Стоматологічний пінцет </a:t>
            </a:r>
            <a:r>
              <a:rPr lang="ru-RU">
                <a:latin typeface="Times New Roman" panose="02020603050405020304" pitchFamily="18" charset="0"/>
                <a:cs typeface="Times New Roman" panose="02020603050405020304" pitchFamily="18" charset="0"/>
              </a:rPr>
              <a:t>використовують під час обстеження порожнини рота і маніпуляцій з метою визначення ступеня рухомості зубів, відтягування губ, щік, а також для введення і витягування ватних тампонів і турунд з порожнини зуба. Складається з двох конусоподібних бранш, кінці яких зігнуті під тупим кутом (115-120°); на внутрішній поверхні можуть мати насічки, які забезпечують надійне захоплення матеріалу Ширина і товщина губок має бути не більше 0,6 мм при довжині пінцета 150 мм. Виї отовляють з нержавіючої сталі.</a:t>
            </a:r>
          </a:p>
        </p:txBody>
      </p:sp>
    </p:spTree>
    <p:extLst>
      <p:ext uri="{BB962C8B-B14F-4D97-AF65-F5344CB8AC3E}">
        <p14:creationId xmlns:p14="http://schemas.microsoft.com/office/powerpoint/2010/main" val="19153217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766D8994-35F4-4161-9BA0-5CFF26EFAE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46"/>
            <a:ext cx="6853654" cy="6853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E5EB688-BF9E-4EC9-85B8-254FD38EBB51}"/>
              </a:ext>
            </a:extLst>
          </p:cNvPr>
          <p:cNvSpPr txBox="1"/>
          <p:nvPr/>
        </p:nvSpPr>
        <p:spPr>
          <a:xfrm>
            <a:off x="7024742" y="1960197"/>
            <a:ext cx="4483249" cy="32932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r>
              <a:rPr lang="ru-RU" sz="1600" b="1">
                <a:latin typeface="Times New Roman" panose="02020603050405020304" pitchFamily="18" charset="0"/>
                <a:cs typeface="Times New Roman" panose="02020603050405020304" pitchFamily="18" charset="0"/>
              </a:rPr>
              <a:t>Стоматологічний зонд </a:t>
            </a:r>
            <a:r>
              <a:rPr lang="ru-RU" sz="1600">
                <a:latin typeface="Times New Roman" panose="02020603050405020304" pitchFamily="18" charset="0"/>
                <a:cs typeface="Times New Roman" panose="02020603050405020304" pitchFamily="18" charset="0"/>
              </a:rPr>
              <a:t>- інструмент, робоча частина якого може бути багнетоподібною або зігнутою під кутом. Стоматологічний гострокінцевий зонд призначений для дослідження каріозних порожнин, визначення стану фісур, їх глибини, крайового прилягання пломб і протезів, що не знімаються, а також для визначення наявності зубних відкладень, щільності дентину тощо; стоматологічний зонд з оливоподібним кінчиком і лінійними поділками - для визначення глибини зубоясенних (пародонтальних) кишень, ступеня оголення кореня.</a:t>
            </a:r>
          </a:p>
        </p:txBody>
      </p:sp>
    </p:spTree>
    <p:extLst>
      <p:ext uri="{BB962C8B-B14F-4D97-AF65-F5344CB8AC3E}">
        <p14:creationId xmlns:p14="http://schemas.microsoft.com/office/powerpoint/2010/main" val="34248151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D9A515-B67A-4CDE-990A-14F44DB89D18}"/>
              </a:ext>
            </a:extLst>
          </p:cNvPr>
          <p:cNvSpPr>
            <a:spLocks noGrp="1"/>
          </p:cNvSpPr>
          <p:nvPr>
            <p:ph type="title"/>
          </p:nvPr>
        </p:nvSpPr>
        <p:spPr>
          <a:xfrm>
            <a:off x="3033656" y="365125"/>
            <a:ext cx="8320144" cy="1325563"/>
          </a:xfrm>
        </p:spPr>
        <p:txBody>
          <a:bodyPr>
            <a:normAutofit/>
          </a:bodyPr>
          <a:lstStyle/>
          <a:p>
            <a:pPr algn="ctr"/>
            <a:r>
              <a:rPr lang="uk-UA" sz="28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Times New Roman" panose="02020603050405020304" pitchFamily="18" charset="0"/>
              </a:rPr>
              <a:t>РІЗАЛЬНІ СТОМАТОЛОГІЧНІ ІНСТРУМЕНТИ</a:t>
            </a:r>
            <a:endParaRPr lang="ru-RU"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634E5B0E-B53C-454C-8584-8E4C083B73BF}"/>
              </a:ext>
            </a:extLst>
          </p:cNvPr>
          <p:cNvSpPr txBox="1"/>
          <p:nvPr/>
        </p:nvSpPr>
        <p:spPr>
          <a:xfrm>
            <a:off x="132229" y="1825374"/>
            <a:ext cx="7322820" cy="4801314"/>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До різальних стоматологічних інструментів належать бори, скальпелі, распатори, долота і стамески, кісткові рашпилі, ложки-кюретки, кісткові щипці-кусачки, елеватори, гачки для зняття зубних відкладень та ін.</a:t>
            </a:r>
          </a:p>
          <a:p>
            <a:pPr indent="457200" algn="just"/>
            <a:r>
              <a:rPr lang="ru-RU">
                <a:latin typeface="Times New Roman" panose="02020603050405020304" pitchFamily="18" charset="0"/>
                <a:cs typeface="Times New Roman" panose="02020603050405020304" pitchFamily="18" charset="0"/>
              </a:rPr>
              <a:t>Призначені для:</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різання твердих і м’яких тканин;</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препарування твердих тканин зубів, у т. ч. для розширення кореневих каналів;</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зняття зубних відкладень;</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вишкрібання грануляцій, детриту;</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обробки, шліфування, полірування пломб;</a:t>
            </a:r>
          </a:p>
          <a:p>
            <a:pPr marL="285750" indent="457200" algn="just">
              <a:buFont typeface="Arial" panose="020B0604020202020204" pitchFamily="34" charset="0"/>
              <a:buChar char="•"/>
            </a:pPr>
            <a:r>
              <a:rPr lang="ru-RU">
                <a:latin typeface="Times New Roman" panose="02020603050405020304" pitchFamily="18" charset="0"/>
                <a:cs typeface="Times New Roman" panose="02020603050405020304" pitchFamily="18" charset="0"/>
              </a:rPr>
              <a:t>різання, вишкрібання і фрезерування моделюючих матеріалів (гіпсу, воску, легкоплавкого металу).</a:t>
            </a:r>
          </a:p>
          <a:p>
            <a:pPr indent="457200" algn="just"/>
            <a:r>
              <a:rPr lang="ru-RU">
                <a:latin typeface="Times New Roman" panose="02020603050405020304" pitchFamily="18" charset="0"/>
                <a:cs typeface="Times New Roman" panose="02020603050405020304" pitchFamily="18" charset="0"/>
              </a:rPr>
              <a:t>Більшість ріжучих інструментів належать до обертальних. Вони складаються з двох частин: фасонної робочої і стержня, за допомогою якого закріплюються в наконечнику (бори, сепараційні диски, фрези та ін,).</a:t>
            </a:r>
          </a:p>
        </p:txBody>
      </p:sp>
      <p:pic>
        <p:nvPicPr>
          <p:cNvPr id="20482" name="Picture 2" descr="US$40 к файлы стоматология 10 пакетов 25MM Эндодонтическое использование  рука Стоматологическая К-файла Великобритании | 10 things, 25mm, Screwdriver">
            <a:extLst>
              <a:ext uri="{FF2B5EF4-FFF2-40B4-BE49-F238E27FC236}">
                <a16:creationId xmlns:a16="http://schemas.microsoft.com/office/drawing/2014/main" id="{02821E0C-ADB5-490F-9325-D8A9F37AC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9985" y="1825374"/>
            <a:ext cx="4279937" cy="40072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0F56C5F-25DB-4F6E-890E-BBE5EA3882F9}"/>
              </a:ext>
            </a:extLst>
          </p:cNvPr>
          <p:cNvSpPr txBox="1"/>
          <p:nvPr/>
        </p:nvSpPr>
        <p:spPr>
          <a:xfrm>
            <a:off x="8628885" y="5320952"/>
            <a:ext cx="2302136"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uk-UA">
                <a:latin typeface="Times New Roman" panose="02020603050405020304" pitchFamily="18" charset="0"/>
                <a:cs typeface="Times New Roman" panose="02020603050405020304" pitchFamily="18" charset="0"/>
              </a:rPr>
              <a:t>Файл – для обробки каналів зуба</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02549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393BE3-CCD8-4599-BB61-91CB7A4921BC}"/>
              </a:ext>
            </a:extLst>
          </p:cNvPr>
          <p:cNvSpPr>
            <a:spLocks noGrp="1"/>
          </p:cNvSpPr>
          <p:nvPr>
            <p:ph type="title"/>
          </p:nvPr>
        </p:nvSpPr>
        <p:spPr>
          <a:xfrm>
            <a:off x="5141259" y="343610"/>
            <a:ext cx="3335767" cy="861247"/>
          </a:xfrm>
        </p:spPr>
        <p:txBody>
          <a:bodyPr/>
          <a:lstStyle/>
          <a:p>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Бори зубні</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458FA9C4-1472-4BF8-9923-CA59470E59DE}"/>
              </a:ext>
            </a:extLst>
          </p:cNvPr>
          <p:cNvSpPr txBox="1"/>
          <p:nvPr/>
        </p:nvSpPr>
        <p:spPr>
          <a:xfrm>
            <a:off x="173916" y="1687650"/>
            <a:ext cx="11519646" cy="923330"/>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Бор стоматологічний — багатолезовий інструмент, який застосовують для обробки зубних тканин і пломб, іноді для зуботехнічних робіт. Бор складається з головки (робочої частини) і стержня (хвостовика), з’єднаних між собою шийкою. Розрізняють бори для прямого, кутового і турбінного наконечників. </a:t>
            </a:r>
          </a:p>
        </p:txBody>
      </p:sp>
      <p:pic>
        <p:nvPicPr>
          <p:cNvPr id="6148" name="Picture 4" descr="100 шт. Стоматологические алмазные боры для высокой Скорость наконечник  Средний FG 1,6 мм инструменты стоматолога отбеливание зубов Matreial  Стоматологическая лаборатория инструменты | Autonongage">
            <a:extLst>
              <a:ext uri="{FF2B5EF4-FFF2-40B4-BE49-F238E27FC236}">
                <a16:creationId xmlns:a16="http://schemas.microsoft.com/office/drawing/2014/main" id="{0FF56187-398C-428E-8048-C0EE754E0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16" y="2956792"/>
            <a:ext cx="3782614" cy="378261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BE347CA-6887-4864-952E-96F2781BD448}"/>
              </a:ext>
            </a:extLst>
          </p:cNvPr>
          <p:cNvSpPr txBox="1"/>
          <p:nvPr/>
        </p:nvSpPr>
        <p:spPr>
          <a:xfrm>
            <a:off x="7164591" y="3227164"/>
            <a:ext cx="4141695" cy="2862322"/>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Бори для прямого наконечника завдовжки 44 мм мають гладкий стержень. Для кутового наконечника випускають бори завдовжки 17, 22 і 27 мм, для турбінного - від 16 до 24 мм. На кінці стержня бора для кутового наконечника є циркулярна нарізка для закріплення у наконечнику. Діаметр стержня бора для прямого наконечника - 2,35 мм, для турбінного - 1,6 мм.</a:t>
            </a:r>
          </a:p>
        </p:txBody>
      </p:sp>
      <p:pic>
        <p:nvPicPr>
          <p:cNvPr id="6150" name="Picture 6" descr="Боры стоматологические NTI. Официальный дистрибьютор! BORY-NTI.RU">
            <a:extLst>
              <a:ext uri="{FF2B5EF4-FFF2-40B4-BE49-F238E27FC236}">
                <a16:creationId xmlns:a16="http://schemas.microsoft.com/office/drawing/2014/main" id="{B6C092EB-252E-4FCA-9B35-755A58A79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6530" y="3606711"/>
            <a:ext cx="2482775" cy="248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25264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35DB8B6-E74B-4296-9CCA-A1FA73CC84BE}"/>
              </a:ext>
            </a:extLst>
          </p:cNvPr>
          <p:cNvSpPr txBox="1"/>
          <p:nvPr/>
        </p:nvSpPr>
        <p:spPr>
          <a:xfrm>
            <a:off x="4830182" y="1305340"/>
            <a:ext cx="6882205" cy="4247317"/>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Залежно від призначення бори класифікують на:</a:t>
            </a:r>
          </a:p>
          <a:p>
            <a:pPr indent="457200" algn="just"/>
            <a:r>
              <a:rPr lang="ru-RU">
                <a:latin typeface="Times New Roman" panose="02020603050405020304" pitchFamily="18" charset="0"/>
                <a:cs typeface="Times New Roman" panose="02020603050405020304" pitchFamily="18" charset="0"/>
              </a:rPr>
              <a:t>•	порожнинні — призначені для попередньої обробки порожнини зуба. Випускають 3-х типів: кулеподібні, зворотноконусні і колесоподібні.</a:t>
            </a:r>
          </a:p>
          <a:p>
            <a:pPr indent="457200" algn="just"/>
            <a:r>
              <a:rPr lang="ru-RU">
                <a:latin typeface="Times New Roman" panose="02020603050405020304" pitchFamily="18" charset="0"/>
                <a:cs typeface="Times New Roman" panose="02020603050405020304" pitchFamily="18" charset="0"/>
              </a:rPr>
              <a:t>•	фісурні - призначені для розкрилля і формування порожнини зуба. За їх допомогою зрізають навіси над каріозною порожниною, препарують емаль зубів і дентин поблизу емалеводентинної межі. Робоча частина мас циліндричну, кулеподібну і конусоподібну форму;</a:t>
            </a:r>
          </a:p>
          <a:p>
            <a:pPr indent="457200" algn="just"/>
            <a:r>
              <a:rPr lang="ru-RU">
                <a:latin typeface="Times New Roman" panose="02020603050405020304" pitchFamily="18" charset="0"/>
                <a:cs typeface="Times New Roman" panose="02020603050405020304" pitchFamily="18" charset="0"/>
              </a:rPr>
              <a:t>•	фініри - застосовують для полірування стінок порожнини зуба, країв емалі та поверхні пломб. Випускають кулеподібної, циліндричної, полум’яподібної та конусної форми;</a:t>
            </a:r>
          </a:p>
          <a:p>
            <a:pPr indent="457200" algn="just"/>
            <a:r>
              <a:rPr lang="ru-RU">
                <a:latin typeface="Times New Roman" panose="02020603050405020304" pitchFamily="18" charset="0"/>
                <a:cs typeface="Times New Roman" panose="02020603050405020304" pitchFamily="18" charset="0"/>
              </a:rPr>
              <a:t>•	поліри - застосовують для кінцевої обробки зовнішньої поверхні пломб. Випускають тільки з кулеподібною головкою з рифленнями (шліфувальник) і гладкою (полірувальник).</a:t>
            </a:r>
          </a:p>
        </p:txBody>
      </p:sp>
      <p:pic>
        <p:nvPicPr>
          <p:cNvPr id="9218" name="Picture 2" descr="Зубна система людини належить до дифіодонтної системи (відбуваються дві  зміни зубів: молочний прикус 20 зубів, постійний 32 зуба). Анатомічна  формула зубів молочного прикусу 1">
            <a:extLst>
              <a:ext uri="{FF2B5EF4-FFF2-40B4-BE49-F238E27FC236}">
                <a16:creationId xmlns:a16="http://schemas.microsoft.com/office/drawing/2014/main" id="{44DB2DB4-CCB7-417A-9080-3667C55DF0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20" r="21784"/>
          <a:stretch/>
        </p:blipFill>
        <p:spPr bwMode="auto">
          <a:xfrm>
            <a:off x="0" y="262167"/>
            <a:ext cx="4830182" cy="6333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2733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EF634B-AFC8-41A6-B80F-07ED0B0DCBE0}"/>
              </a:ext>
            </a:extLst>
          </p:cNvPr>
          <p:cNvSpPr>
            <a:spLocks noGrp="1"/>
          </p:cNvSpPr>
          <p:nvPr>
            <p:ph type="title"/>
          </p:nvPr>
        </p:nvSpPr>
        <p:spPr/>
        <p:txBody>
          <a:bodyPr/>
          <a:lstStyle/>
          <a:p>
            <a:pPr algn="ctr"/>
            <a:r>
              <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Елеватори</a:t>
            </a:r>
          </a:p>
        </p:txBody>
      </p:sp>
      <p:pic>
        <p:nvPicPr>
          <p:cNvPr id="10242" name="Picture 2" descr="Элеватор корневой, Bein, прямой">
            <a:extLst>
              <a:ext uri="{FF2B5EF4-FFF2-40B4-BE49-F238E27FC236}">
                <a16:creationId xmlns:a16="http://schemas.microsoft.com/office/drawing/2014/main" id="{C8F698DA-20D2-489E-A638-C65BCFABE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4317" y="1968560"/>
            <a:ext cx="4762500" cy="4762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1D1EAFF-CD2F-47CE-B370-B8F61B44E98A}"/>
              </a:ext>
            </a:extLst>
          </p:cNvPr>
          <p:cNvSpPr txBox="1"/>
          <p:nvPr/>
        </p:nvSpPr>
        <p:spPr>
          <a:xfrm>
            <a:off x="1872385" y="1968733"/>
            <a:ext cx="6094206" cy="1754326"/>
          </a:xfrm>
          <a:prstGeom prst="rect">
            <a:avLst/>
          </a:prstGeom>
          <a:noFill/>
        </p:spPr>
        <p:txBody>
          <a:bodyPr wrap="square">
            <a:spAutoFit/>
          </a:bodyPr>
          <a:lstStyle/>
          <a:p>
            <a:pPr indent="457200"/>
            <a:r>
              <a:rPr lang="ru-RU">
                <a:latin typeface="Times New Roman" panose="02020603050405020304" pitchFamily="18" charset="0"/>
                <a:cs typeface="Times New Roman" panose="02020603050405020304" pitchFamily="18" charset="0"/>
              </a:rPr>
              <a:t>Елеватори зубні призначені для видалення коренів і однокореневих зубів. Складаються з порожнистої гранованої рукоятки, проміжної (стержень) і робочої частин. Проміжну частину виготовляють з нержавіючої сталі марки 30</a:t>
            </a:r>
            <a:r>
              <a:rPr lang="en-US">
                <a:latin typeface="Times New Roman" panose="02020603050405020304" pitchFamily="18" charset="0"/>
                <a:cs typeface="Times New Roman" panose="02020603050405020304" pitchFamily="18" charset="0"/>
              </a:rPr>
              <a:t>X13 </a:t>
            </a:r>
            <a:r>
              <a:rPr lang="ru-RU">
                <a:latin typeface="Times New Roman" panose="02020603050405020304" pitchFamily="18" charset="0"/>
                <a:cs typeface="Times New Roman" panose="02020603050405020304" pitchFamily="18" charset="0"/>
              </a:rPr>
              <a:t>або 40Х13. Робоча частина має форму лопаточки, яка підводиться під корінь зуба.</a:t>
            </a:r>
          </a:p>
        </p:txBody>
      </p:sp>
      <p:pic>
        <p:nvPicPr>
          <p:cNvPr id="10244" name="Picture 4" descr="Хірургічні елеватори для видалення зубів (набір хірурга-стоматолога) |  TexMed">
            <a:extLst>
              <a:ext uri="{FF2B5EF4-FFF2-40B4-BE49-F238E27FC236}">
                <a16:creationId xmlns:a16="http://schemas.microsoft.com/office/drawing/2014/main" id="{2C74A405-62E6-4166-A720-910588129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61995"/>
            <a:ext cx="4081288" cy="278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5966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FEF3E6-0497-46DB-A2B4-6585E8ACD594}"/>
              </a:ext>
            </a:extLst>
          </p:cNvPr>
          <p:cNvSpPr>
            <a:spLocks noGrp="1"/>
          </p:cNvSpPr>
          <p:nvPr>
            <p:ph type="title"/>
          </p:nvPr>
        </p:nvSpPr>
        <p:spPr>
          <a:xfrm>
            <a:off x="3388658" y="365125"/>
            <a:ext cx="7965141" cy="1325563"/>
          </a:xfrm>
        </p:spPr>
        <p:txBody>
          <a:bodyPr/>
          <a:lstStyle/>
          <a:p>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Скальпелі</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TextBox 6">
            <a:extLst>
              <a:ext uri="{FF2B5EF4-FFF2-40B4-BE49-F238E27FC236}">
                <a16:creationId xmlns:a16="http://schemas.microsoft.com/office/drawing/2014/main" id="{A5993AB9-914E-4C4E-9C5C-1A67D0F0D377}"/>
              </a:ext>
            </a:extLst>
          </p:cNvPr>
          <p:cNvSpPr txBox="1"/>
          <p:nvPr/>
        </p:nvSpPr>
        <p:spPr>
          <a:xfrm>
            <a:off x="895575" y="1965662"/>
            <a:ext cx="6094206" cy="2031325"/>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Скальпелі застосовують для розсікання м’яких тканин. Багатоцільове призначення скальпеля визначає варіабельність будови робочої частини: лезо може мати різну довжину і кривизну ріжучого краю, одну чи дві ріжучі грані. Бувають скальпелі суцільнометалеві багаторазового використання або одноразового використання зі знімним лезом </a:t>
            </a:r>
          </a:p>
        </p:txBody>
      </p:sp>
      <p:pic>
        <p:nvPicPr>
          <p:cNvPr id="11266" name="Picture 2" descr="Скальпель 12 — Купить Недорого у Проверенных Продавцов на Bigl.ua">
            <a:extLst>
              <a:ext uri="{FF2B5EF4-FFF2-40B4-BE49-F238E27FC236}">
                <a16:creationId xmlns:a16="http://schemas.microsoft.com/office/drawing/2014/main" id="{9AC1B322-55CA-4BE7-A72E-50AD02A5D0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4126" y="1201085"/>
            <a:ext cx="2838674" cy="283867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Лезвие хирургическое стерильное одноразовое д/скальпеля размер 15:  инструкция, цена — купить в Ветаптеке №1">
            <a:extLst>
              <a:ext uri="{FF2B5EF4-FFF2-40B4-BE49-F238E27FC236}">
                <a16:creationId xmlns:a16="http://schemas.microsoft.com/office/drawing/2014/main" id="{131ECD26-64B7-4689-99D3-0B71B72F8E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991" y="4271960"/>
            <a:ext cx="3045687" cy="238922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7637A5C-63CD-4723-89F9-17C98915B3EE}"/>
              </a:ext>
            </a:extLst>
          </p:cNvPr>
          <p:cNvSpPr txBox="1"/>
          <p:nvPr/>
        </p:nvSpPr>
        <p:spPr>
          <a:xfrm>
            <a:off x="5564393" y="4727908"/>
            <a:ext cx="6094206" cy="1200329"/>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На даний час у стоматологічній практиці найширше застосовують розбірні скальпелі, до яких можна застосовувати різні режими стерилізації, у випадку поломки - заміну ріжучого полотна та ін.</a:t>
            </a:r>
          </a:p>
        </p:txBody>
      </p:sp>
    </p:spTree>
    <p:extLst>
      <p:ext uri="{BB962C8B-B14F-4D97-AF65-F5344CB8AC3E}">
        <p14:creationId xmlns:p14="http://schemas.microsoft.com/office/powerpoint/2010/main" val="11359779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C83F7-E7A0-41B8-976E-BB77C8E96A6A}"/>
              </a:ext>
            </a:extLst>
          </p:cNvPr>
          <p:cNvSpPr>
            <a:spLocks noGrp="1"/>
          </p:cNvSpPr>
          <p:nvPr>
            <p:ph type="title"/>
          </p:nvPr>
        </p:nvSpPr>
        <p:spPr>
          <a:xfrm>
            <a:off x="6095999" y="167848"/>
            <a:ext cx="5942704" cy="1325563"/>
          </a:xfrm>
        </p:spPr>
        <p:txBody>
          <a:bodyPr/>
          <a:lstStyle/>
          <a:p>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ЩИПЦІ ЗУБНІ</a:t>
            </a:r>
            <a:endParaRPr lang="ru-RU"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7007DFA9-798E-4FCD-A299-DB06730C3AF7}"/>
              </a:ext>
            </a:extLst>
          </p:cNvPr>
          <p:cNvSpPr txBox="1"/>
          <p:nvPr/>
        </p:nvSpPr>
        <p:spPr>
          <a:xfrm>
            <a:off x="5988103" y="1549908"/>
            <a:ext cx="5755341" cy="1477328"/>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Щипці зубні застосовують для хірургічного видалення зубів. Випускають щипці для дітей і дорослих. Конструкція зубних щипців, призначених для видалення зубів, враховує особливості анатомічної будови окремих зубів або груп зубів</a:t>
            </a:r>
          </a:p>
        </p:txBody>
      </p:sp>
      <p:sp>
        <p:nvSpPr>
          <p:cNvPr id="9" name="TextBox 8">
            <a:extLst>
              <a:ext uri="{FF2B5EF4-FFF2-40B4-BE49-F238E27FC236}">
                <a16:creationId xmlns:a16="http://schemas.microsoft.com/office/drawing/2014/main" id="{CF04E3B1-F312-4FEB-852E-412EB90F9E86}"/>
              </a:ext>
            </a:extLst>
          </p:cNvPr>
          <p:cNvSpPr txBox="1"/>
          <p:nvPr/>
        </p:nvSpPr>
        <p:spPr>
          <a:xfrm>
            <a:off x="448555" y="4104829"/>
            <a:ext cx="11294889" cy="2308324"/>
          </a:xfrm>
          <a:prstGeom prst="rect">
            <a:avLst/>
          </a:prstGeom>
          <a:noFill/>
        </p:spPr>
        <p:txBody>
          <a:bodyPr wrap="square">
            <a:spAutoFit/>
          </a:bodyPr>
          <a:lstStyle/>
          <a:p>
            <a:pPr indent="457200" algn="just"/>
            <a:r>
              <a:rPr lang="ru-RU">
                <a:latin typeface="Times New Roman" panose="02020603050405020304" pitchFamily="18" charset="0"/>
                <a:cs typeface="Times New Roman" panose="02020603050405020304" pitchFamily="18" charset="0"/>
              </a:rPr>
              <a:t>У щипцях розрізняють робочу частину - щічки, призначену для захоплення і утримування кореня зуба або коронки, рукоятки - бранші, якими фіксується інструмент у руці стоматолога, і замок різної конструкції, який з'єднує дві половинки інструмента і забезпечує їх обертання в одній площині. Для запобігання ковзанню інструментів робоча поверхня щічок може мати насічки або покриватися алмазною кришкою. На рукоятках нанесена насічка для достатньо міцного тримання щипців у руці; у деяких щипцях ручки доповнюються пружинним фіксатором. Довжина рукояток щипців у 5-7 разів більша від довжини (ширини) щічок, завдяки чому величина зусилля, яку докладає лікар до рукояток інструмента, збільшується у 5-7 разів при передачі цього зусилля на зуб.</a:t>
            </a:r>
          </a:p>
        </p:txBody>
      </p:sp>
      <p:pic>
        <p:nvPicPr>
          <p:cNvPr id="12290" name="Picture 2" descr="Щипці хірургічні для видалення зубів (набір хірурга-стоматолога) | TexMed">
            <a:extLst>
              <a:ext uri="{FF2B5EF4-FFF2-40B4-BE49-F238E27FC236}">
                <a16:creationId xmlns:a16="http://schemas.microsoft.com/office/drawing/2014/main" id="{7C403ED0-C92B-43A3-A867-140619F21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2"/>
            <a:ext cx="5296113" cy="3241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9332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035BD8-B20A-489F-B719-60986960D7A3}"/>
              </a:ext>
            </a:extLst>
          </p:cNvPr>
          <p:cNvSpPr>
            <a:spLocks noGrp="1"/>
          </p:cNvSpPr>
          <p:nvPr>
            <p:ph type="title"/>
          </p:nvPr>
        </p:nvSpPr>
        <p:spPr>
          <a:xfrm>
            <a:off x="3485479" y="526490"/>
            <a:ext cx="7836048" cy="1325563"/>
          </a:xfrm>
        </p:spPr>
        <p:txBody>
          <a:bodyPr>
            <a:normAutofit/>
          </a:bodyPr>
          <a:lstStyle/>
          <a:p>
            <a:pPr algn="ctr"/>
            <a:r>
              <a:rPr lang="uk-UA" sz="36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Times New Roman" panose="02020603050405020304" pitchFamily="18" charset="0"/>
              </a:rPr>
              <a:t>ДОПОМІЖНІ СТОМАТОЛОГІЧНІ </a:t>
            </a:r>
            <a:r>
              <a:rPr lang="uk-UA" sz="36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a typeface="Times New Roman" panose="02020603050405020304" pitchFamily="18" charset="0"/>
              </a:rPr>
              <a:t>ІНСТРУМЕНТИ</a:t>
            </a:r>
            <a:endParaRPr lang="ru-RU" sz="66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TextBox 6">
            <a:extLst>
              <a:ext uri="{FF2B5EF4-FFF2-40B4-BE49-F238E27FC236}">
                <a16:creationId xmlns:a16="http://schemas.microsoft.com/office/drawing/2014/main" id="{3D05A4F3-8DA8-410B-9F6E-AE4F6CD252BF}"/>
              </a:ext>
            </a:extLst>
          </p:cNvPr>
          <p:cNvSpPr txBox="1"/>
          <p:nvPr/>
        </p:nvSpPr>
        <p:spPr>
          <a:xfrm>
            <a:off x="1489934" y="2525449"/>
            <a:ext cx="9448800" cy="3477875"/>
          </a:xfrm>
          <a:prstGeom prst="rect">
            <a:avLst/>
          </a:prstGeom>
          <a:noFill/>
        </p:spPr>
        <p:txBody>
          <a:bodyPr wrap="square">
            <a:spAutoFit/>
          </a:bodyPr>
          <a:lstStyle/>
          <a:p>
            <a:pPr indent="457200"/>
            <a:r>
              <a:rPr lang="ru-RU" sz="2000">
                <a:latin typeface="Times New Roman" panose="02020603050405020304" pitchFamily="18" charset="0"/>
                <a:cs typeface="Times New Roman" panose="02020603050405020304" pitchFamily="18" charset="0"/>
              </a:rPr>
              <a:t>До допоміжних стоматологічних інструментів належать: шприц ін’єкційний стоматологічний, шприц для води, роторозширювачі, шпателі.</a:t>
            </a:r>
          </a:p>
          <a:p>
            <a:pPr indent="457200"/>
            <a:r>
              <a:rPr lang="ru-RU" sz="2000">
                <a:latin typeface="Times New Roman" panose="02020603050405020304" pitchFamily="18" charset="0"/>
                <a:cs typeface="Times New Roman" panose="02020603050405020304" pitchFamily="18" charset="0"/>
              </a:rPr>
              <a:t>Шприц ін’єкційний стоматологічний, на відміну від звичайного шприца дтя ін’єкцій, має на головці упор для пальців і головки штока. На даний час для проведення знеболювання застосовують одноразові шприци об’ємом 2 і 5 мл з голками різної довжини і так звані карпульні шприци з голками разового використання.</a:t>
            </a:r>
          </a:p>
          <a:p>
            <a:pPr indent="457200"/>
            <a:r>
              <a:rPr lang="ru-RU" sz="2000">
                <a:latin typeface="Times New Roman" panose="02020603050405020304" pitchFamily="18" charset="0"/>
                <a:cs typeface="Times New Roman" panose="02020603050405020304" pitchFamily="18" charset="0"/>
              </a:rPr>
              <a:t>Для введення водних розчинів анестетиків застосовують і шприци:</a:t>
            </a:r>
          </a:p>
          <a:p>
            <a:pPr indent="457200"/>
            <a:r>
              <a:rPr lang="ru-RU" sz="2000">
                <a:latin typeface="Times New Roman" panose="02020603050405020304" pitchFamily="18" charset="0"/>
                <a:cs typeface="Times New Roman" panose="02020603050405020304" pitchFamily="18" charset="0"/>
              </a:rPr>
              <a:t>•	одноразові пластикові, які складаються з мірного циліндра і поршня;</a:t>
            </a:r>
          </a:p>
          <a:p>
            <a:pPr indent="457200"/>
            <a:r>
              <a:rPr lang="ru-RU" sz="2000">
                <a:latin typeface="Times New Roman" panose="02020603050405020304" pitchFamily="18" charset="0"/>
                <a:cs typeface="Times New Roman" panose="02020603050405020304" pitchFamily="18" charset="0"/>
              </a:rPr>
              <a:t>•	металеві шприци багаторазового застосування, призначені для роботи з кар- пулами.</a:t>
            </a:r>
          </a:p>
        </p:txBody>
      </p:sp>
    </p:spTree>
    <p:extLst>
      <p:ext uri="{BB962C8B-B14F-4D97-AF65-F5344CB8AC3E}">
        <p14:creationId xmlns:p14="http://schemas.microsoft.com/office/powerpoint/2010/main" val="303848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C5808E-06FE-46F2-813B-CFC4E799E6F2}"/>
              </a:ext>
            </a:extLst>
          </p:cNvPr>
          <p:cNvSpPr txBox="1"/>
          <p:nvPr/>
        </p:nvSpPr>
        <p:spPr>
          <a:xfrm>
            <a:off x="570155" y="2110774"/>
            <a:ext cx="5271247" cy="3170099"/>
          </a:xfrm>
          <a:prstGeom prst="rect">
            <a:avLst/>
          </a:prstGeom>
          <a:noFill/>
        </p:spPr>
        <p:txBody>
          <a:bodyPr wrap="square">
            <a:spAutoFit/>
          </a:bodyPr>
          <a:lstStyle/>
          <a:p>
            <a:pPr indent="457200" algn="just"/>
            <a:r>
              <a:rPr lang="ru-RU" sz="2000" b="1">
                <a:latin typeface="Times New Roman" panose="02020603050405020304" pitchFamily="18" charset="0"/>
                <a:cs typeface="Times New Roman" panose="02020603050405020304" pitchFamily="18" charset="0"/>
              </a:rPr>
              <a:t>Шприц карпульний </a:t>
            </a:r>
            <a:r>
              <a:rPr lang="ru-RU" sz="2000">
                <a:latin typeface="Times New Roman" panose="02020603050405020304" pitchFamily="18" charset="0"/>
                <a:cs typeface="Times New Roman" panose="02020603050405020304" pitchFamily="18" charset="0"/>
              </a:rPr>
              <a:t>(з трьома кільцями) призначений для ін’єкцій при місцевій анестезії, для підшкірних і внутрішньом’язових ін’єкцій як у стоматології, так і в інших галузях медицини. Він надійно утримує карпулу; його конструкція дозволяє натискати на шток і відтягувати його при аспірації однією рукою. У комплект шприца входять 2 змінні насадки для карпульних голок</a:t>
            </a:r>
          </a:p>
        </p:txBody>
      </p:sp>
      <p:pic>
        <p:nvPicPr>
          <p:cNvPr id="13314" name="Picture 2" descr="Купить шприц карпульный с асперационным устройством. Объем 1,8 см3">
            <a:extLst>
              <a:ext uri="{FF2B5EF4-FFF2-40B4-BE49-F238E27FC236}">
                <a16:creationId xmlns:a16="http://schemas.microsoft.com/office/drawing/2014/main" id="{30BBB149-C6FA-4276-B305-08962A707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1702" y="2262142"/>
            <a:ext cx="4624776" cy="2867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6194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6C48E6-AFB2-4375-914C-26387B0F2994}"/>
              </a:ext>
            </a:extLst>
          </p:cNvPr>
          <p:cNvSpPr>
            <a:spLocks noGrp="1"/>
          </p:cNvSpPr>
          <p:nvPr>
            <p:ph type="title"/>
          </p:nvPr>
        </p:nvSpPr>
        <p:spPr>
          <a:xfrm>
            <a:off x="2520363" y="2584207"/>
            <a:ext cx="7151274" cy="1689585"/>
          </a:xfrm>
        </p:spPr>
        <p:txBody>
          <a:bodyPr>
            <a:normAutofit fontScale="90000"/>
          </a:bodyPr>
          <a:lstStyle/>
          <a:p>
            <a:pPr algn="ctr"/>
            <a:r>
              <a:rPr lang="uk-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a typeface="Times New Roman" panose="02020603050405020304" pitchFamily="18" charset="0"/>
              </a:rPr>
              <a:t>СТОМАТОЛОГІЧНІ ІНСТРУМЕНТИ ДЛЯ ПЛОМБУВАННЯ ЗУБІВ</a:t>
            </a:r>
            <a:endParaRPr lang="ru-RU" sz="66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2292259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Гладилка (кюретка) двухсторонняя серповидная дистальная №6 — Медтехника в  Омске. Медтехника для семьи и близких.">
            <a:extLst>
              <a:ext uri="{FF2B5EF4-FFF2-40B4-BE49-F238E27FC236}">
                <a16:creationId xmlns:a16="http://schemas.microsoft.com/office/drawing/2014/main" id="{436EB298-9F9E-4EE3-BD3C-2C828028C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4237" y="1937488"/>
            <a:ext cx="5419725" cy="43338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FD17D00-4AC6-40C7-8058-010CB0637DD7}"/>
              </a:ext>
            </a:extLst>
          </p:cNvPr>
          <p:cNvSpPr txBox="1"/>
          <p:nvPr/>
        </p:nvSpPr>
        <p:spPr>
          <a:xfrm>
            <a:off x="428038" y="2211599"/>
            <a:ext cx="5592351" cy="35394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r>
              <a:rPr lang="ru-RU" sz="1600" b="1">
                <a:latin typeface="Times New Roman" panose="02020603050405020304" pitchFamily="18" charset="0"/>
                <a:cs typeface="Times New Roman" panose="02020603050405020304" pitchFamily="18" charset="0"/>
              </a:rPr>
              <a:t>Гладилка</a:t>
            </a:r>
            <a:r>
              <a:rPr lang="ru-RU" sz="1600">
                <a:latin typeface="Times New Roman" panose="02020603050405020304" pitchFamily="18" charset="0"/>
                <a:cs typeface="Times New Roman" panose="02020603050405020304" pitchFamily="18" charset="0"/>
              </a:rPr>
              <a:t> (одно- і двобічна, комбінована зі штопфером) використовується для введення пломбувального матеріалу у сформовану порожнину зуба, для пластичної обробки матеріалу, внесення в оброблену каріозну порожнину лікувальних прокладок; формування анатомічних утворень та скошування контурів пломби.</a:t>
            </a:r>
          </a:p>
          <a:p>
            <a:pPr indent="457200" algn="just"/>
            <a:r>
              <a:rPr lang="ru-RU" sz="1600">
                <a:latin typeface="Times New Roman" panose="02020603050405020304" pitchFamily="18" charset="0"/>
                <a:cs typeface="Times New Roman" panose="02020603050405020304" pitchFamily="18" charset="0"/>
              </a:rPr>
              <a:t>Робоча частина гладилки являє собою короткі плоскі лопаточки, розташовані у різних площинах відносно ручки. Вибір інструмента залежить від розмірів, форми і місцезнаходження каріозної порожнини. Однокутові гладилки із заокругленою і багагокутовою формою робочої частини застосовують для заповнення доступних порожнин, а для порожнин, розташованих в апроксимальних зонах - двокутові гладилки і гладилки, зігнуті по площині.</a:t>
            </a:r>
          </a:p>
        </p:txBody>
      </p:sp>
    </p:spTree>
    <p:extLst>
      <p:ext uri="{BB962C8B-B14F-4D97-AF65-F5344CB8AC3E}">
        <p14:creationId xmlns:p14="http://schemas.microsoft.com/office/powerpoint/2010/main" val="372061442"/>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FED51F-BFD7-4F07-ABC5-424A2799B582}"/>
              </a:ext>
            </a:extLst>
          </p:cNvPr>
          <p:cNvSpPr txBox="1"/>
          <p:nvPr/>
        </p:nvSpPr>
        <p:spPr>
          <a:xfrm>
            <a:off x="333485" y="2075874"/>
            <a:ext cx="5214769" cy="37856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r>
              <a:rPr lang="ru-RU" sz="1600" b="1">
                <a:latin typeface="Times New Roman" panose="02020603050405020304" pitchFamily="18" charset="0"/>
                <a:cs typeface="Times New Roman" panose="02020603050405020304" pitchFamily="18" charset="0"/>
              </a:rPr>
              <a:t>Штопфер</a:t>
            </a:r>
            <a:r>
              <a:rPr lang="ru-RU" sz="1600">
                <a:latin typeface="Times New Roman" panose="02020603050405020304" pitchFamily="18" charset="0"/>
                <a:cs typeface="Times New Roman" panose="02020603050405020304" pitchFamily="18" charset="0"/>
              </a:rPr>
              <a:t> - інструмент з робочою частиною у вигляді круглої, грушоподібної або циліндричної головки різних розмірів. Застосовують для нагнітання, розділення і попереднього формування внесеного до порожнини пломбувального матеріалу. Для роботи з різними видами пломбувальних матеріалів і каріозними порожнинами будь-яких конфігурацій випускають штопфери у декількох варіантах будови: кулясті і циліндричні із заокругленим кінцем робочої частини - для конденсації композитних матеріалів; циліндричні, конусоподібні і оберненоконусні штопфери з плоскою торцевою частиною — для пошарового ущільнення матеріалу і формування рівної поверхні; такі ж штопфери, але із сітчастою або фестонною робочою поверхнею застосовують для пакування амальгамних пломб.</a:t>
            </a:r>
          </a:p>
        </p:txBody>
      </p:sp>
      <p:pic>
        <p:nvPicPr>
          <p:cNvPr id="15362" name="Picture 2" descr="Штопфер-гладилка стоматологическая № 2 Беларусь: продажа, цена в Харькове.  стоматологічні інструменти та інвентар от &quot;DiDent / ФЛ-П Лобанов С.А.&quot; -  1144536013">
            <a:extLst>
              <a:ext uri="{FF2B5EF4-FFF2-40B4-BE49-F238E27FC236}">
                <a16:creationId xmlns:a16="http://schemas.microsoft.com/office/drawing/2014/main" id="{C9955882-E117-4380-AC63-9EC391876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2969" y="419724"/>
            <a:ext cx="6143939" cy="601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449966"/>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Открытки картинки гиф смайлики: 9 февраля Международный день стоматолога.  Поздравления Открытки Праздники февраля скачать">
            <a:extLst>
              <a:ext uri="{FF2B5EF4-FFF2-40B4-BE49-F238E27FC236}">
                <a16:creationId xmlns:a16="http://schemas.microsoft.com/office/drawing/2014/main" id="{A64F7A59-0DE0-4673-9D30-DFA4ADE108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54743"/>
            <a:ext cx="2303257" cy="230325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616A4832-37CF-47B5-9E3C-8374319A0756}"/>
              </a:ext>
            </a:extLst>
          </p:cNvPr>
          <p:cNvSpPr/>
          <p:nvPr/>
        </p:nvSpPr>
        <p:spPr>
          <a:xfrm>
            <a:off x="1634836" y="2767280"/>
            <a:ext cx="9696885" cy="1323439"/>
          </a:xfrm>
          <a:prstGeom prst="rect">
            <a:avLst/>
          </a:prstGeom>
          <a:noFill/>
        </p:spPr>
        <p:txBody>
          <a:bodyPr wrap="none" lIns="91440" tIns="45720" rIns="91440" bIns="45720">
            <a:spAutoFit/>
          </a:bodyPr>
          <a:lstStyle/>
          <a:p>
            <a:pPr algn="ctr"/>
            <a:r>
              <a:rPr lang="ru-RU" sz="80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ДЯКУЮ ЗА УВАГУ !</a:t>
            </a:r>
          </a:p>
        </p:txBody>
      </p:sp>
    </p:spTree>
    <p:extLst>
      <p:ext uri="{BB962C8B-B14F-4D97-AF65-F5344CB8AC3E}">
        <p14:creationId xmlns:p14="http://schemas.microsoft.com/office/powerpoint/2010/main" val="4073171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BrushVTI">
  <a:themeElements>
    <a:clrScheme name="AnalogousFromDarkSeedLeftStep">
      <a:dk1>
        <a:srgbClr val="000000"/>
      </a:dk1>
      <a:lt1>
        <a:srgbClr val="FFFFFF"/>
      </a:lt1>
      <a:dk2>
        <a:srgbClr val="171734"/>
      </a:dk2>
      <a:lt2>
        <a:srgbClr val="F0F3F1"/>
      </a:lt2>
      <a:accent1>
        <a:srgbClr val="E729BA"/>
      </a:accent1>
      <a:accent2>
        <a:srgbClr val="B217D5"/>
      </a:accent2>
      <a:accent3>
        <a:srgbClr val="7529E7"/>
      </a:accent3>
      <a:accent4>
        <a:srgbClr val="292CD8"/>
      </a:accent4>
      <a:accent5>
        <a:srgbClr val="297BE7"/>
      </a:accent5>
      <a:accent6>
        <a:srgbClr val="17B8D5"/>
      </a:accent6>
      <a:hlink>
        <a:srgbClr val="3F61BF"/>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429</TotalTime>
  <Words>2557</Words>
  <Application>Microsoft Office PowerPoint</Application>
  <PresentationFormat>Широкоэкранный</PresentationFormat>
  <Paragraphs>133</Paragraphs>
  <Slides>36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36</vt:i4>
      </vt:variant>
    </vt:vector>
  </HeadingPairs>
  <TitlesOfParts>
    <vt:vector size="41" baseType="lpstr">
      <vt:lpstr>Arial</vt:lpstr>
      <vt:lpstr>Calibri</vt:lpstr>
      <vt:lpstr>Century Gothic</vt:lpstr>
      <vt:lpstr>Times New Roman</vt:lpstr>
      <vt:lpstr>BrushVTI</vt:lpstr>
      <vt:lpstr>Товарознавчий аналіз обладнання для стоматології</vt:lpstr>
      <vt:lpstr>ВСТУП</vt:lpstr>
      <vt:lpstr>СТОМАТОЛОГІЧНА УСТАНОВКА </vt:lpstr>
      <vt:lpstr>Презентация PowerPoint</vt:lpstr>
      <vt:lpstr>Презентация PowerPoint</vt:lpstr>
      <vt:lpstr>СТОМАТОЛОГІЧНЕ КРІСЛО</vt:lpstr>
      <vt:lpstr>Презентация PowerPoint</vt:lpstr>
      <vt:lpstr>НАКОНЕЧНИКИ</vt:lpstr>
      <vt:lpstr>ТУРБІННІ НАКОНЕЧНИКИ</vt:lpstr>
      <vt:lpstr>Презентация PowerPoint</vt:lpstr>
      <vt:lpstr>Презентация PowerPoint</vt:lpstr>
      <vt:lpstr>СХЕМИ ЗАЖИМУ БОРІВ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ЗБЕРІГАННЯ ТА КОНТРОЛЬ ЯКОСТІ</vt:lpstr>
      <vt:lpstr>СТОМАТОЛОГІЧНІ ІНСТРУМЕНТИ</vt:lpstr>
      <vt:lpstr>ДІАГНОСТИЧНІ СТОМАТОЛОГІЧНІ ІНСТРУМЕНТИ</vt:lpstr>
      <vt:lpstr>Презентация PowerPoint</vt:lpstr>
      <vt:lpstr>Презентация PowerPoint</vt:lpstr>
      <vt:lpstr>Презентация PowerPoint</vt:lpstr>
      <vt:lpstr>РІЗАЛЬНІ СТОМАТОЛОГІЧНІ ІНСТРУМЕНТИ</vt:lpstr>
      <vt:lpstr>Бори зубні</vt:lpstr>
      <vt:lpstr>Презентация PowerPoint</vt:lpstr>
      <vt:lpstr>Елеватори</vt:lpstr>
      <vt:lpstr>Скальпелі</vt:lpstr>
      <vt:lpstr>ЩИПЦІ ЗУБНІ</vt:lpstr>
      <vt:lpstr>ДОПОМІЖНІ СТОМАТОЛОГІЧНІ ІНСТРУМЕНТИ</vt:lpstr>
      <vt:lpstr>Презентация PowerPoint</vt:lpstr>
      <vt:lpstr>СТОМАТОЛОГІЧНІ ІНСТРУМЕНТИ ДЛЯ ПЛОМБУВАННЯ ЗУБІВ</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Нормативна документація у виробництві ГЛЗ</dc:title>
  <dc:creator>John Doe</dc:creator>
  <cp:lastModifiedBy>Степанова Оксана Анатольевна</cp:lastModifiedBy>
  <cp:revision>56</cp:revision>
  <dcterms:created xsi:type="dcterms:W3CDTF">2020-12-06T11:11:11Z</dcterms:created>
  <dcterms:modified xsi:type="dcterms:W3CDTF">2021-01-25T10:26:03Z</dcterms:modified>
</cp:coreProperties>
</file>