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E7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6" name="Picture 24" descr="bar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347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508000" y="2187576"/>
            <a:ext cx="8026400" cy="708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181600" y="4953000"/>
            <a:ext cx="4572000" cy="457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609600" y="6553200"/>
            <a:ext cx="2844800" cy="171450"/>
          </a:xfrm>
        </p:spPr>
        <p:txBody>
          <a:bodyPr/>
          <a:lstStyle>
            <a:lvl1pPr>
              <a:defRPr sz="1200"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737600" y="6610350"/>
            <a:ext cx="2844800" cy="171450"/>
          </a:xfrm>
        </p:spPr>
        <p:txBody>
          <a:bodyPr/>
          <a:lstStyle>
            <a:lvl1pPr>
              <a:defRPr sz="1200"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gray">
          <a:xfrm>
            <a:off x="406400" y="471488"/>
            <a:ext cx="184573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i="1">
                <a:solidFill>
                  <a:schemeClr val="bg1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16194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01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6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8000" y="1371600"/>
            <a:ext cx="5435600" cy="5029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46800" y="1371600"/>
            <a:ext cx="5435600" cy="5029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06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1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59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3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589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1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654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13800" y="504826"/>
            <a:ext cx="2768600" cy="5895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8000" y="504826"/>
            <a:ext cx="8102600" cy="5895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862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504826"/>
            <a:ext cx="66040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508000" y="1371600"/>
            <a:ext cx="11074400" cy="50292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08000" y="6553201"/>
            <a:ext cx="2844800" cy="244475"/>
          </a:xfrm>
        </p:spPr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553201"/>
            <a:ext cx="38608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553201"/>
            <a:ext cx="2844800" cy="244475"/>
          </a:xfrm>
        </p:spPr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23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504826"/>
            <a:ext cx="66040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08000" y="1371600"/>
            <a:ext cx="11074400" cy="50292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08000" y="6553201"/>
            <a:ext cx="2844800" cy="244475"/>
          </a:xfrm>
        </p:spPr>
        <p:txBody>
          <a:bodyPr/>
          <a:lstStyle>
            <a:lvl1pPr>
              <a:defRPr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553201"/>
            <a:ext cx="38608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553201"/>
            <a:ext cx="2844800" cy="244475"/>
          </a:xfrm>
        </p:spPr>
        <p:txBody>
          <a:bodyPr/>
          <a:lstStyle>
            <a:lvl1pPr>
              <a:defRPr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307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AutoShape 33"/>
          <p:cNvSpPr>
            <a:spLocks noChangeArrowheads="1"/>
          </p:cNvSpPr>
          <p:nvPr/>
        </p:nvSpPr>
        <p:spPr bwMode="white">
          <a:xfrm>
            <a:off x="266700" y="476250"/>
            <a:ext cx="11480800" cy="685800"/>
          </a:xfrm>
          <a:prstGeom prst="roundRect">
            <a:avLst>
              <a:gd name="adj" fmla="val 22292"/>
            </a:avLst>
          </a:prstGeom>
          <a:gradFill rotWithShape="1">
            <a:gsLst>
              <a:gs pos="0">
                <a:schemeClr val="bg1">
                  <a:gamma/>
                  <a:shade val="6275"/>
                  <a:invGamma/>
                  <a:alpha val="60001"/>
                </a:schemeClr>
              </a:gs>
              <a:gs pos="50000">
                <a:schemeClr val="bg1">
                  <a:alpha val="60001"/>
                </a:schemeClr>
              </a:gs>
              <a:gs pos="100000">
                <a:schemeClr val="bg1">
                  <a:gamma/>
                  <a:shade val="6275"/>
                  <a:invGamma/>
                  <a:alpha val="60001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1056" name="AutoShape 32"/>
          <p:cNvSpPr>
            <a:spLocks noChangeArrowheads="1"/>
          </p:cNvSpPr>
          <p:nvPr/>
        </p:nvSpPr>
        <p:spPr bwMode="grayWhite">
          <a:xfrm>
            <a:off x="397933" y="1341438"/>
            <a:ext cx="11387667" cy="5211762"/>
          </a:xfrm>
          <a:prstGeom prst="roundRect">
            <a:avLst>
              <a:gd name="adj" fmla="val 3699"/>
            </a:avLst>
          </a:prstGeom>
          <a:gradFill rotWithShape="1">
            <a:gsLst>
              <a:gs pos="0">
                <a:schemeClr val="bg1">
                  <a:gamma/>
                  <a:shade val="6275"/>
                  <a:invGamma/>
                  <a:alpha val="80000"/>
                </a:schemeClr>
              </a:gs>
              <a:gs pos="50000">
                <a:schemeClr val="bg1">
                  <a:alpha val="78999"/>
                </a:schemeClr>
              </a:gs>
              <a:gs pos="100000">
                <a:schemeClr val="bg1">
                  <a:gamma/>
                  <a:shade val="6275"/>
                  <a:invGamma/>
                  <a:alpha val="80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1055" name="Line 31"/>
          <p:cNvSpPr>
            <a:spLocks noChangeShapeType="1"/>
          </p:cNvSpPr>
          <p:nvPr/>
        </p:nvSpPr>
        <p:spPr bwMode="auto">
          <a:xfrm flipH="1">
            <a:off x="0" y="803275"/>
            <a:ext cx="1219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800"/>
          </a:p>
        </p:txBody>
      </p:sp>
      <p:pic>
        <p:nvPicPr>
          <p:cNvPr id="1051" name="Picture 27" descr="bar_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7620000" cy="106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504826"/>
            <a:ext cx="6604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8000" y="6553201"/>
            <a:ext cx="2844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9569FB1-484E-403E-90C8-DF7165DB9EAE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553201"/>
            <a:ext cx="3860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553201"/>
            <a:ext cx="2844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B987E68-5E21-4BA2-949F-3B94D9E28F3E}" type="slidenum">
              <a:rPr lang="ru-RU" smtClean="0"/>
              <a:t>‹#›</a:t>
            </a:fld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371600"/>
            <a:ext cx="11074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44377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hyperlink" Target="http://images.philips.com/is/image/PhilipsConsumer/SCH540_00-GAL-global?wid=430&amp;hei=430&amp;$jpglarge$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hyperlink" Target="http://www.valgus.ru/images/Novyj_risunok_(9)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osteoline.ru/images/catalog/999cb30b6995861dede19427d3f5e555.jpg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://www.vizavimed.ru/upload/medialibrary/1d1/1d112e59c6e40006256254a2d39f9d64.jp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hyperlink" Target="http://www.polymery.ru/images/img/letters1/492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http://www.ecomedkazan.ru/img/polymer_trubka_pvh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ww.promsnab.dn.ua/images_board/348674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hyperlink" Target="http://060507.free.fr/images/thermometer.jp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1523" y="2253602"/>
            <a:ext cx="9312804" cy="2434776"/>
          </a:xfrm>
        </p:spPr>
        <p:txBody>
          <a:bodyPr/>
          <a:lstStyle/>
          <a:p>
            <a:pPr algn="ctr"/>
            <a:r>
              <a:rPr lang="ru-RU" sz="3800" i="1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Неметалеві</a:t>
            </a:r>
            <a:r>
              <a:rPr lang="ru-RU" sz="38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фармації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кераміка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8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вироби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них.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7857" y="354842"/>
            <a:ext cx="8338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 </a:t>
            </a:r>
            <a:r>
              <a:rPr lang="ru-RU" sz="2000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dirty="0" err="1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армацевтичний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факультет </a:t>
            </a:r>
          </a:p>
          <a:p>
            <a:pPr algn="ctr" rtl="0"/>
            <a:r>
              <a:rPr lang="ru-RU" sz="20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організації та економіки фармації</a:t>
            </a:r>
          </a:p>
          <a:p>
            <a:pPr algn="l" rtl="0"/>
            <a:endParaRPr lang="ru-RU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3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неметалеві матеріали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3671247"/>
            <a:ext cx="2739788" cy="1826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204" y="4366145"/>
            <a:ext cx="2434632" cy="1956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515" y="1272652"/>
            <a:ext cx="3824787" cy="2549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17940" y="1364188"/>
            <a:ext cx="638411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неметалічних матеріалів, що застосовуються в медицині, відносять великий клас різноманітних матеріалів </a:t>
            </a:r>
            <a:r>
              <a:rPr lang="ru-RU" sz="27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органічного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7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неорганічного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в свою чергу можуть бути </a:t>
            </a:r>
            <a:r>
              <a:rPr lang="ru-RU" sz="27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7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штучними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(Синтетичними)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представлені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smtClean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мінералами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smtClean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силікатними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матеріалами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тваринами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полімерними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іншими речовинами.</a:t>
            </a:r>
          </a:p>
          <a:p>
            <a:pPr algn="l" rtl="0"/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57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999" y="461283"/>
            <a:ext cx="6604000" cy="563563"/>
          </a:xfrm>
        </p:spPr>
        <p:txBody>
          <a:bodyPr/>
          <a:lstStyle/>
          <a:p>
            <a:pPr algn="l" rtl="0"/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неметалічних матеріалів, використовуваних в медицині </a:t>
            </a:r>
            <a:r>
              <a:rPr lang="ru-RU" sz="2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походженням)</a:t>
            </a:r>
            <a:endParaRPr lang="ru-RU" sz="2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25714" y="2220686"/>
            <a:ext cx="4238172" cy="740228"/>
          </a:xfrm>
          <a:prstGeom prst="round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5714" y="4724400"/>
            <a:ext cx="4238172" cy="740228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11999" y="1425291"/>
            <a:ext cx="4238172" cy="740228"/>
          </a:xfrm>
          <a:prstGeom prst="round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11999" y="2321040"/>
            <a:ext cx="4238172" cy="1007948"/>
          </a:xfrm>
          <a:prstGeom prst="round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11999" y="3515237"/>
            <a:ext cx="4238172" cy="740228"/>
          </a:xfrm>
          <a:prstGeom prst="round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11999" y="4441714"/>
            <a:ext cx="4238172" cy="740228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11999" y="5368191"/>
            <a:ext cx="4238172" cy="1105180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4963886" y="1741770"/>
            <a:ext cx="2148113" cy="870857"/>
          </a:xfrm>
          <a:prstGeom prst="straightConnector1">
            <a:avLst/>
          </a:prstGeom>
          <a:ln w="38100" cap="flat">
            <a:solidFill>
              <a:srgbClr val="00FFFF"/>
            </a:solidFill>
            <a:headEnd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963886" y="2620948"/>
            <a:ext cx="2148113" cy="234214"/>
          </a:xfrm>
          <a:prstGeom prst="straightConnector1">
            <a:avLst/>
          </a:prstGeom>
          <a:ln w="381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963886" y="2656341"/>
            <a:ext cx="2148113" cy="1294551"/>
          </a:xfrm>
          <a:prstGeom prst="straightConnector1">
            <a:avLst/>
          </a:prstGeom>
          <a:ln w="381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3"/>
            <a:endCxn id="8" idx="1"/>
          </p:cNvCxnSpPr>
          <p:nvPr/>
        </p:nvCxnSpPr>
        <p:spPr>
          <a:xfrm flipV="1">
            <a:off x="4963886" y="4811828"/>
            <a:ext cx="2148113" cy="2826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9" idx="1"/>
          </p:cNvCxnSpPr>
          <p:nvPr/>
        </p:nvCxnSpPr>
        <p:spPr>
          <a:xfrm>
            <a:off x="4963886" y="5181942"/>
            <a:ext cx="2148113" cy="7388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146629" y="2344578"/>
            <a:ext cx="33963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32856" y="4848292"/>
            <a:ext cx="24529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00686" y="1581209"/>
            <a:ext cx="39478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21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мінерали, гази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71656" y="2275733"/>
            <a:ext cx="3976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Штучні (синтетичні)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мінерали, гази, хімічні реактиви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78913" y="3515237"/>
            <a:ext cx="3991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Силікатні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скло, кераміка, фаянс, фарфор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86171" y="4412501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2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тварини, рослинні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71654" y="5322185"/>
            <a:ext cx="3976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ru-RU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Штучні (синтетичні)</a:t>
            </a: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високомолекулярні сполуки (ВМС), полімери, олігомери, мономери</a:t>
            </a:r>
          </a:p>
        </p:txBody>
      </p:sp>
    </p:spTree>
    <p:extLst>
      <p:ext uri="{BB962C8B-B14F-4D97-AF65-F5344CB8AC3E}">
        <p14:creationId xmlns:p14="http://schemas.microsoft.com/office/powerpoint/2010/main" val="193316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використання неметалічних матеріалів в медицині:</a:t>
            </a:r>
          </a:p>
        </p:txBody>
      </p:sp>
      <p:pic>
        <p:nvPicPr>
          <p:cNvPr id="3" name="Picture 6" descr="Картинка 15 из 135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27978" y="3434447"/>
            <a:ext cx="1785950" cy="2381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943429" y="1698171"/>
            <a:ext cx="10435771" cy="142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>
              <a:lnSpc>
                <a:spcPct val="105000"/>
              </a:lnSpc>
              <a:buFont typeface="Wingdings" panose="05000000000000000000" pitchFamily="2" charset="2"/>
              <a:buChar char="v"/>
              <a:defRPr/>
            </a:pP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 </a:t>
            </a:r>
            <a:r>
              <a:rPr lang="ru-RU" sz="21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металоємності</a:t>
            </a: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різноманітних медичних виробів.</a:t>
            </a:r>
          </a:p>
          <a:p>
            <a:pPr marL="342900" indent="-342900" algn="l" rtl="0">
              <a:lnSpc>
                <a:spcPct val="105000"/>
              </a:lnSpc>
              <a:buFont typeface="Wingdings" panose="05000000000000000000" pitchFamily="2" charset="2"/>
              <a:buChar char="v"/>
              <a:defRPr/>
            </a:pP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</a:t>
            </a:r>
            <a:r>
              <a:rPr lang="ru-RU" sz="21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медичних інструментів.</a:t>
            </a:r>
          </a:p>
          <a:p>
            <a:pPr marL="342900" indent="-342900" algn="l" rtl="0">
              <a:lnSpc>
                <a:spcPct val="105000"/>
              </a:lnSpc>
              <a:buFont typeface="Wingdings" panose="05000000000000000000" pitchFamily="2" charset="2"/>
              <a:buChar char="v"/>
              <a:defRPr/>
            </a:pP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</a:t>
            </a:r>
            <a:r>
              <a:rPr lang="ru-RU" sz="21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надійності</a:t>
            </a: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довговічності</a:t>
            </a: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виробів.</a:t>
            </a:r>
          </a:p>
          <a:p>
            <a:pPr marL="342900" indent="-342900" algn="l" rtl="0">
              <a:lnSpc>
                <a:spcPct val="105000"/>
              </a:lnSpc>
              <a:buFont typeface="Wingdings" panose="05000000000000000000" pitchFamily="2" charset="2"/>
              <a:buChar char="v"/>
              <a:defRPr/>
            </a:pP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 </a:t>
            </a:r>
            <a:r>
              <a:rPr lang="ru-RU" sz="21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1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(Найбільш дешеві вироби - зі скла, бавовни</a:t>
            </a:r>
            <a:r>
              <a:rPr lang="ru-RU" sz="21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1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3429" y="3657600"/>
            <a:ext cx="8534400" cy="2558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05000"/>
              </a:lnSpc>
              <a:defRPr/>
            </a:pPr>
            <a:r>
              <a:rPr lang="ru-RU" sz="2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 часто для виготовлення медичних виробів застосовуються:</a:t>
            </a:r>
          </a:p>
          <a:p>
            <a:pPr marL="342900" indent="-34290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ru-RU" sz="2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Скло, </a:t>
            </a:r>
          </a:p>
          <a:p>
            <a:pPr marL="342900" indent="-34290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ru-RU" sz="2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фаянс, </a:t>
            </a:r>
          </a:p>
          <a:p>
            <a:pPr marL="342900" indent="-34290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ru-RU" sz="2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фарфор, </a:t>
            </a:r>
          </a:p>
          <a:p>
            <a:pPr marL="342900" indent="-34290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ru-RU" sz="2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полімери (олігомери і ВМС),</a:t>
            </a:r>
          </a:p>
          <a:p>
            <a:pPr marL="342900" indent="-34290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ru-RU" sz="2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 мінерали</a:t>
            </a:r>
            <a: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52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Силікати. Скло.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057" y="1465943"/>
            <a:ext cx="11016343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5000"/>
              </a:lnSpc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силікати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солі кремнієвих кислот, які в природі зустрічаються у вигляді польового шпату (алюмосилікат), кварцу (діоксид кремнію) і ін. </a:t>
            </a:r>
          </a:p>
          <a:p>
            <a:pPr algn="l" rtl="0">
              <a:lnSpc>
                <a:spcPct val="95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медицині використовують силікати, отримані в основному з кварцового піску.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5000"/>
              </a:lnSpc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5000"/>
              </a:lnSpc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твердий гомогенний (однорідний) застиглий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сплав різних оксидів,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має кристалічної структури, аморфне изотропное тіло, механічні властивості якого постійні в усіх напрямках.</a:t>
            </a:r>
          </a:p>
          <a:p>
            <a:pPr algn="l" rtl="0">
              <a:lnSpc>
                <a:spcPct val="95000"/>
              </a:lnSpc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5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плавиться, а розм'якшується, переходить в пластичне, потім - в рідкий стан.</a:t>
            </a:r>
          </a:p>
          <a:p>
            <a:pPr algn="l" rtl="0">
              <a:lnSpc>
                <a:spcPct val="95000"/>
              </a:lnSpc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5000"/>
              </a:lnSpc>
            </a:pPr>
            <a:r>
              <a:rPr lang="ru-RU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природних матеріалів: </a:t>
            </a:r>
            <a:r>
              <a:rPr lang="ru-RU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кварцового річкового піску, бікарбонату натрію, крейди, кремнезему.</a:t>
            </a:r>
          </a:p>
          <a:p>
            <a:pPr algn="l" rtl="0">
              <a:lnSpc>
                <a:spcPct val="95000"/>
              </a:lnSpc>
            </a:pPr>
            <a:endParaRPr lang="ru-RU" sz="20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5000"/>
              </a:lnSpc>
            </a:pPr>
            <a:r>
              <a:rPr lang="ru-RU" sz="200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властивості скла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светопрозрачность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Крихкість, поверхнева твердість, непроникність для рідин і газів. Властивості скла залежать від</a:t>
            </a:r>
            <a:r>
              <a:rPr lang="ru-RU" sz="200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що входять до його складу </a:t>
            </a:r>
            <a:r>
              <a:rPr lang="ru-RU" sz="200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82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стекол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36914"/>
            <a:ext cx="10929257" cy="500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хімічним складом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(Виду оксидів) скла розрізняють на: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Силікатні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алюмосилікатні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боросилікатниє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алюмоборосилікатного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Борофторалюмосілікатние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алюмофосфатні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інші (до складу можуть входити </a:t>
            </a:r>
            <a:r>
              <a:rPr lang="en-US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 K</a:t>
            </a:r>
            <a:r>
              <a:rPr lang="en-US" sz="2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загальним призначенням в різних галузях економіки 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 класифікують на: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 стійкі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термостійкі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електровакуумні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електричні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Оптичні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 </a:t>
            </a:r>
          </a:p>
          <a:p>
            <a:pPr algn="l" rtl="0">
              <a:lnSpc>
                <a:spcPct val="95000"/>
              </a:lnSpc>
              <a:defRPr/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Медичні</a:t>
            </a:r>
            <a:r>
              <a:rPr lang="ru-RU" sz="2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89" y="1582057"/>
            <a:ext cx="2373811" cy="22390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154" y="4859063"/>
            <a:ext cx="2424827" cy="13025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786" y="4401951"/>
            <a:ext cx="2532743" cy="1899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529" y="4189663"/>
            <a:ext cx="2817133" cy="19719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12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502" y="1419367"/>
            <a:ext cx="10617958" cy="503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85000"/>
              </a:lnSpc>
            </a:pP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застосування в медицині і фармації зі скла </a:t>
            </a:r>
            <a:r>
              <a:rPr lang="ru-RU" sz="31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виготовляють:</a:t>
            </a:r>
          </a:p>
          <a:p>
            <a:pPr marL="914400" lvl="1" indent="-457200" algn="l" rt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лабораторний посуд, </a:t>
            </a:r>
          </a:p>
          <a:p>
            <a:pPr marL="914400" lvl="1" indent="-457200" algn="l" rt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тару для упаковки, зберігання і транспортування ліків, </a:t>
            </a:r>
          </a:p>
          <a:p>
            <a:pPr marL="914400" lvl="1" indent="-457200" algn="l" rt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лінзи, </a:t>
            </a:r>
          </a:p>
          <a:p>
            <a:pPr marL="914400" lvl="1" indent="-457200" algn="l" rt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шприци, </a:t>
            </a:r>
          </a:p>
          <a:p>
            <a:pPr marL="914400" lvl="1" indent="-457200" algn="l" rt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термометри, </a:t>
            </a:r>
          </a:p>
          <a:p>
            <a:pPr marL="914400" lvl="1" indent="-457200" algn="l" rt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 звичайної і волоконної оптики для оптичних і медичних виробів.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C:\Documents and Settings\Admin\Мои документы\Мои рисунки\Инструменты\ri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05174" y="1419367"/>
            <a:ext cx="1013286" cy="150979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5" descr="C:\Documents and Settings\Admin\Мои документы\Мои рисунки\Инструменты\2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94712" y="3466531"/>
            <a:ext cx="2311020" cy="17332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7" descr="Картинка 11 из 8400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9481" y="3620710"/>
            <a:ext cx="1502309" cy="1502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419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sz="32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медичного скла</a:t>
            </a:r>
            <a:endParaRPr lang="ru-RU" sz="320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528140"/>
              </p:ext>
            </p:extLst>
          </p:nvPr>
        </p:nvGraphicFramePr>
        <p:xfrm>
          <a:off x="655094" y="1528551"/>
          <a:ext cx="10863618" cy="5022582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267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3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4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</a:rPr>
                        <a:t>Марка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</a:rPr>
                        <a:t>Назва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</a:rPr>
                        <a:t>Медичні вироби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МТО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Медичне тарне знебарвлене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Флакони, банки, предмети догляду за хворими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ОС, ОС-1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Помаранчеве тарне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Флакони, банки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НС-1, 1А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Нейтральне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Ампули, флакони, пробірки,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штанглази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, Деталі для приладів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НС-2, 2А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Нейтральне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Пляшки для зберігання крові,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трансфузійних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 і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інфузійних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 препаратів, аерозольні балони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СНС-1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Світлозахисні, нейтральне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Ампули, пробірки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ХТ, ХТ-1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3">
                            <a:lumMod val="67000"/>
                          </a:schemeClr>
                        </a:gs>
                        <a:gs pos="48000">
                          <a:schemeClr val="accent3">
                            <a:lumMod val="97000"/>
                            <a:lumOff val="3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Хімічно і термічно стійке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6">
                            <a:lumMod val="67000"/>
                          </a:schemeClr>
                        </a:gs>
                        <a:gs pos="48000">
                          <a:schemeClr val="accent6">
                            <a:lumMod val="97000"/>
                            <a:lumOff val="3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rebuchet MS" pitchFamily="34" charset="0"/>
                        </a:rPr>
                        <a:t>Шприци, пляшки для зберігання крові, ампули</a:t>
                      </a:r>
                    </a:p>
                  </a:txBody>
                  <a:tcPr marL="90000" marR="90000" marT="46800" marB="46800" anchor="ctr" horzOverflow="overflow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17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762" y="463882"/>
            <a:ext cx="6604000" cy="563563"/>
          </a:xfrm>
        </p:spPr>
        <p:txBody>
          <a:bodyPr/>
          <a:lstStyle/>
          <a:p>
            <a:pPr algn="l" rtl="0"/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 види стекол, що застосовуються при виготовленні медичних виробів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8740" y="1419367"/>
            <a:ext cx="108499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Clr>
                <a:srgbClr val="FE716E"/>
              </a:buClr>
              <a:buFont typeface="+mj-lt"/>
              <a:buAutoNum type="arabicPeriod"/>
              <a:defRPr/>
            </a:pPr>
            <a:r>
              <a:rPr lang="ru-RU" sz="2400" b="1" dirty="0">
                <a:solidFill>
                  <a:srgbClr val="FE716E"/>
                </a:solidFill>
              </a:rPr>
              <a:t>Хіміко-лабораторне скло</a:t>
            </a:r>
            <a:r>
              <a:rPr lang="ru-RU" sz="2000" dirty="0">
                <a:solidFill>
                  <a:srgbClr val="FE716E"/>
                </a:solidFill>
              </a:rPr>
              <a:t> </a:t>
            </a:r>
            <a:r>
              <a:rPr lang="ru-RU" sz="1600" dirty="0"/>
              <a:t>(ГОСТ 21400-75) застосовують для виготовлення лабораторного посуду, приладів і апаратів. Підрозділяють на хімічно стійкі 1-го, 2-го і 3-го класів (ХС-1, ХС-2 і ХС-3), термічно і хімічно стійкі (ТХС-1 і ТХС-2), термічно стійке боросиликатное (ТС) .</a:t>
            </a:r>
          </a:p>
          <a:p>
            <a:pPr marL="457200" indent="-457200" algn="l" rtl="0">
              <a:buClr>
                <a:srgbClr val="FE716E"/>
              </a:buClr>
              <a:buFont typeface="+mj-lt"/>
              <a:buAutoNum type="arabicPeriod"/>
              <a:defRPr/>
            </a:pPr>
            <a:r>
              <a:rPr lang="ru-RU" sz="2400" b="1" dirty="0">
                <a:solidFill>
                  <a:srgbClr val="FE716E"/>
                </a:solidFill>
              </a:rPr>
              <a:t>оптичне</a:t>
            </a:r>
            <a:r>
              <a:rPr lang="ru-RU" sz="2400" dirty="0">
                <a:solidFill>
                  <a:srgbClr val="FE716E"/>
                </a:solidFill>
              </a:rPr>
              <a:t> </a:t>
            </a:r>
            <a:r>
              <a:rPr lang="ru-RU" sz="2400" b="1" dirty="0">
                <a:solidFill>
                  <a:srgbClr val="FE716E"/>
                </a:solidFill>
              </a:rPr>
              <a:t>Скло</a:t>
            </a:r>
            <a:r>
              <a:rPr lang="ru-RU" sz="2000" dirty="0">
                <a:solidFill>
                  <a:srgbClr val="FE716E"/>
                </a:solidFill>
              </a:rPr>
              <a:t> </a:t>
            </a:r>
            <a:r>
              <a:rPr lang="ru-RU" sz="1600" dirty="0"/>
              <a:t>застосовують для виготовлення лінз і оптичних елементів медичних приладів. Повинно бути однорідним (відсутність бульбашок), не повинно бути в складі заліза і хрому, які забарвлюють скло і зменшують світлопропускання, а також сульфати і хлориди, які викликають помутніння скла. Очкові скла виготовляють їх скла типу</a:t>
            </a:r>
            <a:r>
              <a:rPr lang="ru-RU" sz="1600" b="1" i="1" dirty="0"/>
              <a:t>крон</a:t>
            </a:r>
            <a:r>
              <a:rPr lang="ru-RU" sz="1600" dirty="0"/>
              <a:t> з показником заломлення 1,25.</a:t>
            </a:r>
          </a:p>
          <a:p>
            <a:pPr marL="457200" indent="-457200" algn="l" rtl="0">
              <a:buClr>
                <a:srgbClr val="FE716E"/>
              </a:buClr>
              <a:buFont typeface="+mj-lt"/>
              <a:buAutoNum type="arabicPeriod"/>
              <a:defRPr/>
            </a:pPr>
            <a:r>
              <a:rPr lang="ru-RU" sz="2400" b="1" dirty="0">
                <a:solidFill>
                  <a:srgbClr val="FE716E"/>
                </a:solidFill>
              </a:rPr>
              <a:t>захисні стекла</a:t>
            </a:r>
            <a:r>
              <a:rPr lang="ru-RU" sz="2000" dirty="0"/>
              <a:t> </a:t>
            </a:r>
            <a:r>
              <a:rPr lang="ru-RU" sz="1600" dirty="0"/>
              <a:t>призначені для захисту організму від шкідливих і занадто яскравих випромінювань (теплозахисні, світлофільтри).</a:t>
            </a:r>
          </a:p>
          <a:p>
            <a:pPr marL="742950" lvl="1" indent="-285750" algn="l" rtl="0">
              <a:buClr>
                <a:srgbClr val="00FFFF"/>
              </a:buClr>
              <a:buFont typeface="Arial" panose="020B0604020202020204" pitchFamily="34" charset="0"/>
              <a:buChar char="−"/>
              <a:defRPr/>
            </a:pPr>
            <a:r>
              <a:rPr lang="ru-RU" sz="1600" b="1" i="1" dirty="0">
                <a:solidFill>
                  <a:srgbClr val="00FFFF"/>
                </a:solidFill>
              </a:rPr>
              <a:t>Сонцезахисні стекла</a:t>
            </a:r>
            <a:r>
              <a:rPr lang="ru-RU" sz="1600" dirty="0">
                <a:solidFill>
                  <a:srgbClr val="00FFFF"/>
                </a:solidFill>
              </a:rPr>
              <a:t> </a:t>
            </a:r>
            <a:r>
              <a:rPr lang="ru-RU" sz="1600" dirty="0"/>
              <a:t>виготовляють зі скла з коефіцієнтом пропускання світлового потоку 10-80%. </a:t>
            </a:r>
          </a:p>
          <a:p>
            <a:pPr marL="742950" lvl="1" indent="-285750" algn="l" rtl="0">
              <a:buClr>
                <a:srgbClr val="00FFFF"/>
              </a:buClr>
              <a:buFont typeface="Arial" panose="020B0604020202020204" pitchFamily="34" charset="0"/>
              <a:buChar char="−"/>
              <a:defRPr/>
            </a:pPr>
            <a:r>
              <a:rPr lang="ru-RU" sz="1600" dirty="0"/>
              <a:t>для </a:t>
            </a:r>
            <a:r>
              <a:rPr lang="ru-RU" sz="1600" b="1" i="1" dirty="0">
                <a:solidFill>
                  <a:srgbClr val="00FFFF"/>
                </a:solidFill>
              </a:rPr>
              <a:t>захисту від рентгенівських променів</a:t>
            </a:r>
            <a:r>
              <a:rPr lang="ru-RU" sz="1600" dirty="0">
                <a:solidFill>
                  <a:srgbClr val="00FFFF"/>
                </a:solidFill>
              </a:rPr>
              <a:t> </a:t>
            </a:r>
            <a:r>
              <a:rPr lang="ru-RU" sz="1600" dirty="0"/>
              <a:t>до складу скла включають оксид свинцю до 85%, який надає склу жовтого відтінку. </a:t>
            </a:r>
          </a:p>
          <a:p>
            <a:pPr marL="742950" lvl="1" indent="-285750" algn="l" rtl="0">
              <a:buClr>
                <a:srgbClr val="00FFFF"/>
              </a:buClr>
              <a:buFont typeface="Arial" panose="020B0604020202020204" pitchFamily="34" charset="0"/>
              <a:buChar char="−"/>
              <a:defRPr/>
            </a:pPr>
            <a:r>
              <a:rPr lang="ru-RU" sz="1600" b="1" i="1" dirty="0" err="1">
                <a:solidFill>
                  <a:srgbClr val="00FFFF"/>
                </a:solidFill>
              </a:rPr>
              <a:t>фотохромниє</a:t>
            </a:r>
            <a:r>
              <a:rPr lang="ru-RU" sz="1600" b="1" i="1" dirty="0">
                <a:solidFill>
                  <a:srgbClr val="00FFFF"/>
                </a:solidFill>
              </a:rPr>
              <a:t> скло</a:t>
            </a:r>
            <a:r>
              <a:rPr lang="ru-RU" sz="1600" dirty="0">
                <a:solidFill>
                  <a:srgbClr val="00FFFF"/>
                </a:solidFill>
              </a:rPr>
              <a:t> </a:t>
            </a:r>
            <a:r>
              <a:rPr lang="ru-RU" sz="1600" dirty="0"/>
              <a:t>мають здатність темніти при опроміненні ультрафіолетовими променями і просвітлюються при припиненні опромінення. Ефект забезпечується наявністю в склі світлочутливих добавок - галогенідів срібла, кадмію, нікелю, заліза</a:t>
            </a:r>
            <a:r>
              <a:rPr lang="ru-RU" sz="1600" dirty="0" smtClean="0"/>
              <a:t>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4297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Картинка 33 из 4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98565" y="2127347"/>
            <a:ext cx="1000131" cy="95361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463882"/>
            <a:ext cx="6604000" cy="563563"/>
          </a:xfrm>
        </p:spPr>
        <p:txBody>
          <a:bodyPr/>
          <a:lstStyle/>
          <a:p>
            <a:pPr algn="ctr" rt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Керамічні матеріали. Використання 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5093" y="1460310"/>
            <a:ext cx="10235820" cy="515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15000"/>
              </a:lnSpc>
              <a:defRPr/>
            </a:pPr>
            <a:r>
              <a:rPr lang="ru-RU" sz="20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Керамічні матеріали одержують спіканням глин і їх сумішей з мінеральними добавками. </a:t>
            </a:r>
            <a:endParaRPr lang="ru-RU" b="1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115000"/>
              </a:lnSpc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них виготовляють хімічний посуд, тиглі, склянки, чашки для випарювання, санітарно-технічні вироби, предмети догляду за хворими (підкладні судна, поїльника, чашки); застосовують при зубопротезування та виготовленні деталей діагностичної апаратури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п'єзокераміка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ендопротезуванні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(Кістки, міжхребетні диски, рогівка, клапан, серця -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корундокераміка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 rtl="0">
              <a:lnSpc>
                <a:spcPct val="115000"/>
              </a:lnSpc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корундокерамікі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основі до 99% оксиду алюмінію):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115000"/>
              </a:lnSpc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механічна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міцність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lnSpc>
                <a:spcPct val="115000"/>
              </a:lnSpc>
              <a:defRPr/>
            </a:pP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біоінертністю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(Відсутність токсичності,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алергенність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Травмуючого та дратівної дії), </a:t>
            </a:r>
          </a:p>
          <a:p>
            <a:pPr algn="l" rtl="0">
              <a:lnSpc>
                <a:spcPct val="115000"/>
              </a:lnSpc>
              <a:defRPr/>
            </a:pP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гемосумісність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lnSpc>
                <a:spcPct val="115000"/>
              </a:lnSpc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високотемпературної стерилізації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>
              <a:lnSpc>
                <a:spcPct val="115000"/>
              </a:lnSpc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технологічність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Картинка 196 из 332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03522" y="3707402"/>
            <a:ext cx="1396613" cy="11400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6" name="Picture 10" descr="Картинка 15 из 48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29490" y="5194977"/>
            <a:ext cx="1785950" cy="107156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8367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295" y="463883"/>
            <a:ext cx="6604000" cy="563563"/>
          </a:xfrm>
        </p:spPr>
        <p:txBody>
          <a:bodyPr/>
          <a:lstStyle/>
          <a:p>
            <a:pPr algn="l" rtl="0"/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види кераміки, яка застосовується в медицині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295" y="1304172"/>
            <a:ext cx="10822675" cy="5553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lnSpc>
                <a:spcPct val="115000"/>
              </a:lnSpc>
              <a:buFont typeface="+mj-lt"/>
              <a:buAutoNum type="arabicPeriod"/>
              <a:defRPr/>
            </a:pPr>
            <a:r>
              <a:rPr lang="ru-RU" sz="2600" b="1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Фарфор</a:t>
            </a:r>
            <a:r>
              <a:rPr lang="ru-RU" sz="2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 високотемпературним випалюванням тонкодисперсної суміші </a:t>
            </a:r>
            <a:r>
              <a:rPr lang="ru-RU" sz="2600" b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каоліну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пластичної глини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кварцу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польового шпату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Фарфор володіє високою механічною міцністю, термічною і хімічною стійкістю, низькою пористістю, електроізоляційними властивостями.</a:t>
            </a:r>
          </a:p>
          <a:p>
            <a:pPr marL="514350" indent="-514350" algn="l" rtl="0">
              <a:lnSpc>
                <a:spcPct val="115000"/>
              </a:lnSpc>
              <a:buFont typeface="+mj-lt"/>
              <a:buAutoNum type="arabicPeriod"/>
              <a:defRPr/>
            </a:pPr>
            <a:r>
              <a:rPr lang="ru-RU" sz="2600" b="1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фаянс</a:t>
            </a:r>
            <a:r>
              <a:rPr lang="ru-RU" sz="2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його виготовлення застосовують той же сировину, але застосовують іншу рецептуру сировини і технологію випалу виробів. Фаянс відрізняється від порцеляни більшою пористістю і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водопоглинанням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9-2%), низькою механічною міцністю. Тому все фаянсові вироби покривають тонким суцільним шаром водонепроникної глазурі.</a:t>
            </a:r>
          </a:p>
          <a:p>
            <a:pPr algn="l" rtl="0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11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716" y="436587"/>
            <a:ext cx="6604000" cy="563563"/>
          </a:xfrm>
        </p:spPr>
        <p:txBody>
          <a:bodyPr/>
          <a:lstStyle/>
          <a:p>
            <a:pPr algn="l" rt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Полімерні матеріали.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2716" y="1705970"/>
            <a:ext cx="1060127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30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полімери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хімічні сполуки з великою молекулярною масою (від декількох десятків до багатьох мільйонів), молекули яких (макромолекули), складаються з великого числа повторюваних угруповань (</a:t>
            </a:r>
            <a:r>
              <a:rPr lang="ru-RU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мономерних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ланок).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0" descr="Картинка 56 из 414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872" y="4442274"/>
            <a:ext cx="2252122" cy="16890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6" name="Picture 6" descr="Картинка 6 из 4144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4293" y="4421731"/>
            <a:ext cx="2258720" cy="173018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14" descr="Картинка 140 из 41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3013" y="4400788"/>
            <a:ext cx="1799357" cy="17511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16" descr="Картинка 143 из 414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92370" y="4400788"/>
            <a:ext cx="2007470" cy="17305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Picture 12" descr="Картинка 121 из 414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13246" y="4400788"/>
            <a:ext cx="2307435" cy="17305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40431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069" y="450235"/>
            <a:ext cx="6604000" cy="563563"/>
          </a:xfrm>
        </p:spPr>
        <p:txBody>
          <a:bodyPr/>
          <a:lstStyle/>
          <a:p>
            <a:pPr algn="l" rtl="0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полімерних матеріалів по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853" y="1678675"/>
            <a:ext cx="10918209" cy="4627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85000"/>
              </a:lnSpc>
            </a:pP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видами</a:t>
            </a:r>
            <a:r>
              <a:rPr lang="ru-RU" sz="20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 матеріали розрізняють на наступні основні групи: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пластичні маси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каучук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латекс 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Клеї 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 нитки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плівки полімерні</a:t>
            </a:r>
          </a:p>
          <a:p>
            <a:pPr algn="l" rtl="0">
              <a:lnSpc>
                <a:spcPct val="8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Лакофарбові матеріали та покриття та інші.</a:t>
            </a:r>
          </a:p>
          <a:p>
            <a:pPr algn="l" rtl="0">
              <a:lnSpc>
                <a:spcPct val="115000"/>
              </a:lnSpc>
            </a:pPr>
            <a:r>
              <a:rPr lang="ru-RU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медицині полімерні матеріали застосовуються:</a:t>
            </a:r>
          </a:p>
          <a:p>
            <a:pPr marL="285750" indent="-28575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відновної хірургії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для крово- і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плазмонаполнітелей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систем переливання крові; для офтальмології; в щелепно-лицевої хірургії;</a:t>
            </a:r>
          </a:p>
          <a:p>
            <a:pPr marL="285750" indent="-28575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якості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допоміжних речовин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створенні різних лікарських форм;</a:t>
            </a:r>
          </a:p>
          <a:p>
            <a:pPr marL="285750" indent="-28575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якості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пакувальних матеріалів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проколів, ін'єкцій, шовного матеріалу;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різного призначення;</a:t>
            </a:r>
          </a:p>
          <a:p>
            <a:pPr marL="285750" indent="-285750" algn="l" rtl="0"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виготовлення предметів санітарії та гігієни; перев'язувального матеріалу; лабораторного посуду та ін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Картинка 28 из 365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8717" y="2068269"/>
            <a:ext cx="1523206" cy="1143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2" descr="Картинка 41 из 14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23611" y="2808996"/>
            <a:ext cx="1500198" cy="103213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6" name="Picture 8" descr="C:\Documents and Settings\Admin\Мои документы\Мои рисунки\Упаковка_маркировка\Рисунок-Грелки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33249" y="2387005"/>
            <a:ext cx="1214446" cy="14268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7" descr="C:\Documents and Settings\Admin\Мои документы\Мои рисунки\Инструменты\449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24140" y="2110618"/>
            <a:ext cx="1214446" cy="121444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85722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7530"/>
            <a:ext cx="7560861" cy="563563"/>
          </a:xfrm>
        </p:spPr>
        <p:txBody>
          <a:bodyPr/>
          <a:lstStyle/>
          <a:p>
            <a:pPr algn="l" rtl="0"/>
            <a:r>
              <a:rPr lang="ru-RU" sz="2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Основні методи отримання полімерних матеріалів </a:t>
            </a:r>
            <a:r>
              <a:rPr lang="ru-RU" sz="2600" u="sng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природного</a:t>
            </a:r>
            <a:r>
              <a:rPr lang="ru-RU" sz="2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походження</a:t>
            </a:r>
            <a:r>
              <a:rPr lang="ru-RU" sz="26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sz="2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149" y="1610436"/>
            <a:ext cx="65236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+mj-lt"/>
              <a:buAutoNum type="arabicPeriod"/>
              <a:defRPr/>
            </a:pP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біосинтез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клітинах живих організмів, рослин (кетгут, натуральний шовк, бавовна і ін.).</a:t>
            </a:r>
          </a:p>
          <a:p>
            <a:pPr marL="514350" indent="-514350" algn="l" rtl="0">
              <a:buFont typeface="+mj-lt"/>
              <a:buAutoNum type="arabicPeriod"/>
              <a:defRPr/>
            </a:pP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Екстракція з рослинної сировини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(Латекс, целюлоза, віскоза).</a:t>
            </a:r>
          </a:p>
          <a:p>
            <a:pPr marL="514350" indent="-514350" algn="l" rtl="0">
              <a:buFont typeface="+mj-lt"/>
              <a:buAutoNum type="arabicPeriod"/>
              <a:defRPr/>
            </a:pP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Екстракція з тваринної сировини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l" rtl="0">
              <a:buFont typeface="+mj-lt"/>
              <a:buAutoNum type="arabicPeriod"/>
              <a:defRPr/>
            </a:pP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фракційне осадження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(Смоли і ін.).</a:t>
            </a:r>
          </a:p>
        </p:txBody>
      </p:sp>
      <p:pic>
        <p:nvPicPr>
          <p:cNvPr id="4" name="Picture 14" descr="Картинка 54 из 2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314" y="4632200"/>
            <a:ext cx="330364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2" descr="Картинка 44 из 2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0135" y="3712398"/>
            <a:ext cx="1375912" cy="88285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10" descr="http://www.savostin.ru/img/117_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80135" y="2866488"/>
            <a:ext cx="1357322" cy="8089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8" descr="http://www.spetsovka.su/upload/catalog/4283_428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26474" y="2782477"/>
            <a:ext cx="1143008" cy="17859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Picture 6" descr="http://www.sitekserv.ru/images/SC365/5E-SP36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26474" y="1361382"/>
            <a:ext cx="2629573" cy="13573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36314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63883"/>
            <a:ext cx="7478973" cy="563563"/>
          </a:xfrm>
        </p:spPr>
        <p:txBody>
          <a:bodyPr/>
          <a:lstStyle/>
          <a:p>
            <a:pPr algn="l" rtl="0"/>
            <a:r>
              <a:rPr lang="ru-RU" sz="22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ru-RU" sz="2200" i="1" u="sng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виготовлення</a:t>
            </a:r>
            <a:r>
              <a:rPr lang="ru-RU" sz="2200" u="sng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виробів</a:t>
            </a:r>
            <a:r>
              <a:rPr lang="ru-RU" sz="22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 полімерних матеріалів синтетичного походження:</a:t>
            </a:r>
            <a:endParaRPr lang="ru-RU" sz="220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 descr="Рис.4. Схема вакуумного формова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2153" y="4885899"/>
            <a:ext cx="3205105" cy="139608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573206" y="1433015"/>
            <a:ext cx="10863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buClr>
                <a:srgbClr val="C00000"/>
              </a:buClr>
              <a:buFontTx/>
              <a:buAutoNum type="arabicPeriod"/>
            </a:pPr>
            <a:r>
              <a:rPr lang="ru-RU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Лиття під тиском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(Шприци з поліуретану, контейнери).</a:t>
            </a:r>
          </a:p>
          <a:p>
            <a:pPr algn="l" rtl="0">
              <a:buClr>
                <a:srgbClr val="C00000"/>
              </a:buClr>
              <a:buFontTx/>
              <a:buAutoNum type="arabicPeriod"/>
            </a:pPr>
            <a:r>
              <a:rPr lang="ru-RU" sz="3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вакуумформованіе</a:t>
            </a:r>
            <a:r>
              <a:rPr lang="ru-RU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пневмоформування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>
              <a:buClr>
                <a:srgbClr val="C00000"/>
              </a:buClr>
              <a:buFontTx/>
              <a:buAutoNum type="arabicPeriod"/>
            </a:pPr>
            <a:r>
              <a:rPr lang="ru-RU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пресування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(Фторопласти, шаруваті пластики, текстоліт, лінолеум і ін.).</a:t>
            </a:r>
          </a:p>
          <a:p>
            <a:pPr algn="l" rtl="0">
              <a:buClr>
                <a:srgbClr val="C00000"/>
              </a:buClr>
              <a:buFontTx/>
              <a:buAutoNum type="arabicPeriod"/>
            </a:pPr>
            <a:r>
              <a:rPr lang="ru-RU" sz="3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Каландірованіе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(Плівки).</a:t>
            </a:r>
          </a:p>
          <a:p>
            <a:pPr algn="l" rtl="0">
              <a:buClr>
                <a:srgbClr val="C00000"/>
              </a:buClr>
              <a:buFontTx/>
              <a:buAutoNum type="arabicPeriod"/>
            </a:pPr>
            <a:r>
              <a:rPr lang="ru-RU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екструзія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(Поліхлорвінілові трубки, плівки, листи, тонкошарові покриття на папір і ін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22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19 из 376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7100" y="1781230"/>
            <a:ext cx="2357454" cy="157163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Picture 6" descr="Картинка 58 из 8400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54357" y="4173874"/>
            <a:ext cx="1500197" cy="20002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614149" y="1473958"/>
            <a:ext cx="907576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4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стерилізації виробів з полімерних матеріалів: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Газова стерилізація.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Гамма-випромінювання.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Хімічна стерилізація.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пара під тиском.</a:t>
            </a:r>
          </a:p>
          <a:p>
            <a:pPr algn="l" rtl="0"/>
            <a:endParaRPr lang="ru-RU" sz="2400" b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24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захисту полімерних виробів від мікробіологічної корозії, в основному, при зберіганні: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 температура зберігання.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 в сухих приміщеннях.</a:t>
            </a:r>
          </a:p>
          <a:p>
            <a:pPr algn="l" rtl="0">
              <a:buFontTx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Ультрафіолетове опромінення, провітрювання складських приміщень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6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727" y="504826"/>
            <a:ext cx="6960359" cy="563563"/>
          </a:xfrm>
        </p:spPr>
        <p:txBody>
          <a:bodyPr/>
          <a:lstStyle/>
          <a:p>
            <a:pPr algn="l" rtl="0"/>
            <a:r>
              <a:rPr lang="en-US" sz="27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70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Еластомери. Латекс, каучуки і гуми.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5093" y="1473958"/>
            <a:ext cx="108499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6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еластомери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каучукоподобное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полімери і матеріали на їх основі, що володіють високоеластичними властивостями в усьому діапазоні температур експлуатації. Еластомерами є латекси, каучуки, гуми.</a:t>
            </a:r>
          </a:p>
          <a:p>
            <a:pPr algn="l" rtl="0"/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26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латекс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молочний сік каучуконосних рослин. Рідина молочно-білого кольору з жовтим або рожевим відтінком. Латекс є водну дисперсію глобул натурального каучуку, що містить також білки, солі та ін. В неконцентрированном латексі близько</a:t>
            </a:r>
            <a:r>
              <a:rPr lang="ru-RU" sz="26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52-60%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26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34-37%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каучуку. </a:t>
            </a:r>
          </a:p>
          <a:p>
            <a:pPr algn="l" rtl="0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Найбільше промислове значення має латекс бразильської гевеї, з якого виділяють натуральний каучук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64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967" y="1542197"/>
            <a:ext cx="110273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каучук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промисловий полімер, переробкою якого отримують </a:t>
            </a:r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гуму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Для каучуків характерна здатність до великих оборотних (високоеластичних) деформацій при звичайних і знижених температурах. Розрізняють натуральні і синтетичні каучуки.</a:t>
            </a:r>
          </a:p>
          <a:p>
            <a:pPr algn="l" rtl="0">
              <a:defRPr/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defRPr/>
            </a:pPr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натуральний каучук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речовина, яку отримують коагуляцією латексу каучуконосних рослин. Основним компонентом натурального каучуку є поліізопрен. Вулканізацією натурального каучуку отримують міцну і еластичну гуму. Натуральний каучук застосовується у виробництві шин, амортизаторів, виробів санітарії і гігієни та ін.</a:t>
            </a:r>
          </a:p>
          <a:p>
            <a:pPr algn="l" rtl="0">
              <a:defRPr/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defRPr/>
            </a:pPr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натуральний каучук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стійкий до дії води, добре розчинний в бензолі, хлороформі і інших розчинниках. Гуми з натурального каучуку володіють хорошою еластичністю,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износо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і морозостійкістю і високими динамічними властивостями, але низькою стійкістю до дії розчинників, масел, тепло- і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атмосферостійкістю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Однак, натуральний каучук тепер практично не застосовується у виробництві трубчастих виробів.</a:t>
            </a:r>
          </a:p>
          <a:p>
            <a:pPr algn="l" rtl="0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0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20" y="1337481"/>
            <a:ext cx="111775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каучук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промисловий полімер, який виходить шляхом емульсійної і стереоспецифічні полімеризаціїмономерів (на основі робіт російського хіміка С.В. Лебедєва).</a:t>
            </a:r>
          </a:p>
          <a:p>
            <a:pPr algn="l" rtl="0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високомолекулярна сполука, отримане при вулканізації суміші натурального або синтетичного каучуку з різними інгредієнтами (добавками). Це - композиційний матеріал, що включає до 10-15 інгредієнтів або більше. Її склад залежить від вимог, що пред'являються до виробу.</a:t>
            </a:r>
          </a:p>
          <a:p>
            <a:pPr algn="l" rtl="0"/>
            <a:r>
              <a:rPr lang="ru-RU" sz="2400" b="1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Вироби медичного призначення</a:t>
            </a:r>
            <a:r>
              <a:rPr lang="ru-RU" sz="2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гуми не повинні мати токсичністю і мати неприємний запах, повинні бути стійкі до впливу світла, розчинників і мати привабливий вигляд.</a:t>
            </a:r>
          </a:p>
          <a:p>
            <a:pPr algn="l" rtl="0"/>
            <a:r>
              <a:rPr lang="ru-RU" sz="2400" b="1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Вимоги до гум</a:t>
            </a:r>
            <a:r>
              <a:rPr lang="ru-RU" sz="2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здатність до багаторазових оборотних деформацій (еластичність), механічна міцність, опір розростанню порізів, стирання і старіння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46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922" y="1501254"/>
            <a:ext cx="107680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гуми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інгредієнти: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каучуки,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Вулканізуючі агенти (сірка, органічні домішки, смоли, оксиди металів);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Прискорювачі і інгібітори вулканізації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тіурам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Їдкий луг, оксиди цинку, магнію, свинцю і ін.);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Наповнювачі (крейда, тальк, барит, каолін, оксид цинку і кремнію);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пластифікатори або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мягчители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(Стеарин, парафін, масла);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протівостарітелі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(Ароматичні феноли);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Пороутворювачі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барвники і пігменти;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фунгіциди;</a:t>
            </a:r>
          </a:p>
          <a:p>
            <a:pPr marL="342900" indent="-342900" algn="l" rtl="0">
              <a:buClr>
                <a:srgbClr val="00FFFF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Дезодоранти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558" y="1446663"/>
            <a:ext cx="1106833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ru-RU" sz="28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Технологічний процес виготовлення медичних гумових виробів складається з наступних операцій:</a:t>
            </a:r>
          </a:p>
          <a:p>
            <a:pPr algn="l" rtl="0">
              <a:buFontTx/>
              <a:buAutoNum type="arabicPeriod"/>
              <a:defRPr/>
            </a:pPr>
            <a:r>
              <a:rPr lang="ru-RU" sz="2400" b="1" i="1" u="sng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 гумової суміші</a:t>
            </a:r>
            <a:r>
              <a:rPr lang="ru-RU" sz="2400" b="1" i="1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(Пластификация каучуку, підготовка інгредієнтів, змішання, охолодження гумової суміші).</a:t>
            </a:r>
          </a:p>
          <a:p>
            <a:pPr algn="l" rtl="0">
              <a:buFontTx/>
              <a:buAutoNum type="arabicPeriod"/>
              <a:defRPr/>
            </a:pPr>
            <a:r>
              <a:rPr lang="ru-RU" sz="2400" b="1" i="1" u="sng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напівфабрикату або заготовки</a:t>
            </a:r>
            <a:r>
              <a:rPr lang="ru-RU" sz="2400" b="1" i="1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(Екструзія,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гортанні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гумової суміші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каландірованіем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 rtl="0">
              <a:buFontTx/>
              <a:buAutoNum type="arabicPeriod"/>
              <a:defRPr/>
            </a:pPr>
            <a:r>
              <a:rPr lang="ru-RU" sz="2400" b="1" i="1" u="sng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формоутворення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отримання гумових виробів одним з таких методів:</a:t>
            </a:r>
          </a:p>
          <a:p>
            <a:pPr lvl="1" algn="l" rtl="0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Компресійне формування (пресовий спосіб),</a:t>
            </a:r>
          </a:p>
          <a:p>
            <a:pPr lvl="1" algn="l" rtl="0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Литьевое формування (лиття під тиском),</a:t>
            </a:r>
          </a:p>
          <a:p>
            <a:pPr lvl="1" algn="l" rtl="0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Ручна клейка,</a:t>
            </a:r>
          </a:p>
          <a:p>
            <a:pPr lvl="1" algn="l" rtl="0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Екструзія, метод умочування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3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а 11 из 37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18316" y="4023103"/>
            <a:ext cx="2166893" cy="16261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Picture 10" descr="Картинка 120 из 37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18316" y="1404845"/>
            <a:ext cx="2071702" cy="15547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709683" y="1746913"/>
            <a:ext cx="862538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buFontTx/>
              <a:buAutoNum type="arabicPeriod" startAt="4"/>
              <a:defRPr/>
            </a:pPr>
            <a:r>
              <a:rPr lang="ru-RU" sz="2400" b="1" i="1" u="sng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вулканізація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технологічний процес гумового виробництва, при якому в результаті хімічної реакції пластичний «сирий» каучук перетворюється в гуму. У більшості випадків каучуки загального призначення (натуральний, бутадієн, бутадієн-стірольний) вулканізуют, нагріваючи їх з елементарною сіркою при 140-160 ° С).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Clr>
                <a:schemeClr val="tx1"/>
              </a:buClr>
              <a:buFont typeface="Times New Roman" panose="02020603050405020304" pitchFamily="18" charset="0"/>
              <a:buChar char="−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Гаряча вулканізація,</a:t>
            </a:r>
          </a:p>
          <a:p>
            <a:pPr marL="914400" lvl="1" indent="-457200" algn="l" rtl="0">
              <a:buClr>
                <a:schemeClr val="tx1"/>
              </a:buClr>
              <a:buFont typeface="Times New Roman" panose="02020603050405020304" pitchFamily="18" charset="0"/>
              <a:buChar char="−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Холодна вулканізація.</a:t>
            </a:r>
          </a:p>
          <a:p>
            <a:pPr algn="l" rtl="0">
              <a:buFontTx/>
              <a:buAutoNum type="arabicPeriod" startAt="4"/>
              <a:defRPr/>
            </a:pPr>
            <a:r>
              <a:rPr lang="ru-RU" sz="2400" b="1" i="1" u="sng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Послеформовая</a:t>
            </a:r>
            <a:r>
              <a:rPr lang="ru-RU" sz="2400" b="1" i="1" u="sng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обробка, монтаж, розбраковування виробів.</a:t>
            </a:r>
          </a:p>
          <a:p>
            <a:pPr algn="l" rtl="0">
              <a:buFontTx/>
              <a:buAutoNum type="arabicPeriod" startAt="4"/>
              <a:defRPr/>
            </a:pPr>
            <a:r>
              <a:rPr lang="ru-RU" sz="2400" b="1" i="1" u="sng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якості, маркування та пакування виробів</a:t>
            </a:r>
            <a:r>
              <a:rPr lang="ru-RU" sz="2400" b="1" i="1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9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910" y="1446663"/>
            <a:ext cx="110000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ru-RU" sz="3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оцінці якості медичних товарів з гуми звертають увагу на такі дефекти технологічного процесу, які виявляються зовнішнім оглядом: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Бульбашки, вм'ятини, сторонні включення;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Шорсткість поверхні;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Невідповідність розмірів;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Зсув контурів;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Надриви, тріщини, пористість, розшарування;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Недопрессовка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Недовулканізація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(Клейкість) або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перевулканизации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84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6720" y="2115404"/>
            <a:ext cx="6714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675" y="3347111"/>
            <a:ext cx="3824787" cy="2549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02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1TGp_connection_dark">
  <a:themeElements>
    <a:clrScheme name="211TGp_connection_dark 1">
      <a:dk1>
        <a:srgbClr val="969696"/>
      </a:dk1>
      <a:lt1>
        <a:srgbClr val="FFFFFF"/>
      </a:lt1>
      <a:dk2>
        <a:srgbClr val="023888"/>
      </a:dk2>
      <a:lt2>
        <a:srgbClr val="85D9F7"/>
      </a:lt2>
      <a:accent1>
        <a:srgbClr val="5AB14B"/>
      </a:accent1>
      <a:accent2>
        <a:srgbClr val="2F7ADF"/>
      </a:accent2>
      <a:accent3>
        <a:srgbClr val="AAAEC3"/>
      </a:accent3>
      <a:accent4>
        <a:srgbClr val="DADADA"/>
      </a:accent4>
      <a:accent5>
        <a:srgbClr val="B5D5B1"/>
      </a:accent5>
      <a:accent6>
        <a:srgbClr val="2A6ECA"/>
      </a:accent6>
      <a:hlink>
        <a:srgbClr val="8793ED"/>
      </a:hlink>
      <a:folHlink>
        <a:srgbClr val="EBA22B"/>
      </a:folHlink>
    </a:clrScheme>
    <a:fontScheme name="211TGp_connection_d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11TGp_connection_dark 1">
        <a:dk1>
          <a:srgbClr val="969696"/>
        </a:dk1>
        <a:lt1>
          <a:srgbClr val="FFFFFF"/>
        </a:lt1>
        <a:dk2>
          <a:srgbClr val="023888"/>
        </a:dk2>
        <a:lt2>
          <a:srgbClr val="85D9F7"/>
        </a:lt2>
        <a:accent1>
          <a:srgbClr val="5AB14B"/>
        </a:accent1>
        <a:accent2>
          <a:srgbClr val="2F7ADF"/>
        </a:accent2>
        <a:accent3>
          <a:srgbClr val="AAAEC3"/>
        </a:accent3>
        <a:accent4>
          <a:srgbClr val="DADADA"/>
        </a:accent4>
        <a:accent5>
          <a:srgbClr val="B5D5B1"/>
        </a:accent5>
        <a:accent6>
          <a:srgbClr val="2A6ECA"/>
        </a:accent6>
        <a:hlink>
          <a:srgbClr val="8793ED"/>
        </a:hlink>
        <a:folHlink>
          <a:srgbClr val="EBA22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1TGp_connection_dark 2">
        <a:dk1>
          <a:srgbClr val="969696"/>
        </a:dk1>
        <a:lt1>
          <a:srgbClr val="FFFFFF"/>
        </a:lt1>
        <a:dk2>
          <a:srgbClr val="3F1F53"/>
        </a:dk2>
        <a:lt2>
          <a:srgbClr val="F3CC9D"/>
        </a:lt2>
        <a:accent1>
          <a:srgbClr val="557FE7"/>
        </a:accent1>
        <a:accent2>
          <a:srgbClr val="EB6363"/>
        </a:accent2>
        <a:accent3>
          <a:srgbClr val="AFABB3"/>
        </a:accent3>
        <a:accent4>
          <a:srgbClr val="DADADA"/>
        </a:accent4>
        <a:accent5>
          <a:srgbClr val="B4C0F1"/>
        </a:accent5>
        <a:accent6>
          <a:srgbClr val="D55959"/>
        </a:accent6>
        <a:hlink>
          <a:srgbClr val="9351C9"/>
        </a:hlink>
        <a:folHlink>
          <a:srgbClr val="28C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1TGp_connection_dark 3">
        <a:dk1>
          <a:srgbClr val="969696"/>
        </a:dk1>
        <a:lt1>
          <a:srgbClr val="FFFFFF"/>
        </a:lt1>
        <a:dk2>
          <a:srgbClr val="005E5C"/>
        </a:dk2>
        <a:lt2>
          <a:srgbClr val="DAEEA2"/>
        </a:lt2>
        <a:accent1>
          <a:srgbClr val="238FD9"/>
        </a:accent1>
        <a:accent2>
          <a:srgbClr val="43A98E"/>
        </a:accent2>
        <a:accent3>
          <a:srgbClr val="AAB6B5"/>
        </a:accent3>
        <a:accent4>
          <a:srgbClr val="DADADA"/>
        </a:accent4>
        <a:accent5>
          <a:srgbClr val="ACC6E9"/>
        </a:accent5>
        <a:accent6>
          <a:srgbClr val="3C9980"/>
        </a:accent6>
        <a:hlink>
          <a:srgbClr val="98C385"/>
        </a:hlink>
        <a:folHlink>
          <a:srgbClr val="D0AA2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</Template>
  <TotalTime>459</TotalTime>
  <Words>1855</Words>
  <Application>Microsoft Office PowerPoint</Application>
  <PresentationFormat>Широкоэкранный</PresentationFormat>
  <Paragraphs>186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Times New Roman</vt:lpstr>
      <vt:lpstr>Trebuchet MS</vt:lpstr>
      <vt:lpstr>Wingdings</vt:lpstr>
      <vt:lpstr>211TGp_connection_dark</vt:lpstr>
      <vt:lpstr>Неметалеві матеріали, які застосовуються в медицині та фармації. Скло, кераміка та вироби з них.</vt:lpstr>
      <vt:lpstr>1. неметалеві матеріали</vt:lpstr>
      <vt:lpstr>Класифікація неметалічних матеріалів, використовуваних в медицині (за походженням)</vt:lpstr>
      <vt:lpstr>Переваги використання неметалічних матеріалів в медицині:</vt:lpstr>
      <vt:lpstr>2. Силікати. Скло.</vt:lpstr>
      <vt:lpstr>Класифікація стекол</vt:lpstr>
      <vt:lpstr>Презентация PowerPoint</vt:lpstr>
      <vt:lpstr>Марки медичного скла</vt:lpstr>
      <vt:lpstr>Інші види стекол, що застосовуються при виготовленні медичних виробів</vt:lpstr>
      <vt:lpstr>3. Керамічні матеріали. Використання вмедицині</vt:lpstr>
      <vt:lpstr>Основні види кераміки, яка застосовується в медицині:</vt:lpstr>
      <vt:lpstr>4. Полімерні матеріали.</vt:lpstr>
      <vt:lpstr>Класифікація полімерних матеріалів по видам</vt:lpstr>
      <vt:lpstr>Основні методи отримання полімерних матеріалів природного походження:</vt:lpstr>
      <vt:lpstr>Основні методи виготовлення виробів з полімерних матеріалів синтетичного походження:</vt:lpstr>
      <vt:lpstr>Презентация PowerPoint</vt:lpstr>
      <vt:lpstr>5. Еластомери. Латекс, каучуки і гуми.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Степанова Оксана Анатольевна</cp:lastModifiedBy>
  <cp:revision>24</cp:revision>
  <dcterms:created xsi:type="dcterms:W3CDTF">2019-12-15T15:11:09Z</dcterms:created>
  <dcterms:modified xsi:type="dcterms:W3CDTF">2021-01-25T11:28:49Z</dcterms:modified>
</cp:coreProperties>
</file>