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9" autoAdjust="0"/>
    <p:restoredTop sz="85233" autoAdjust="0"/>
  </p:normalViewPr>
  <p:slideViewPr>
    <p:cSldViewPr snapToGrid="0">
      <p:cViewPr varScale="1">
        <p:scale>
          <a:sx n="98" d="100"/>
          <a:sy n="98" d="100"/>
        </p:scale>
        <p:origin x="9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6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1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2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69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21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85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47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95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761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3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09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8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3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2DA34DA-89EE-48DF-8D10-C2BBBE672CBE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1E55B-02D2-49C5-A4F9-791F8C92D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203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87763" y="473166"/>
            <a:ext cx="5412510" cy="2068945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1800" dirty="0" smtClean="0"/>
              <a:t>ОДЕСЬКИЙ НАЦІОНАЛЬНИЙ МЕДИЧНИЙ УНІВЕРСИТЕТ ФАРМАЦЕВТИЧНИЙ ФАКУЛЬТЕТ </a:t>
            </a:r>
            <a:br>
              <a:rPr lang="ru-RU" sz="1800" dirty="0" smtClean="0"/>
            </a:br>
            <a:r>
              <a:rPr lang="ru-RU" sz="1800" dirty="0" smtClean="0"/>
              <a:t>КАФЕДРА ОРГАНІЗАЦІЇ ТА ЕКОНОМІКИ ФАРМАЦІЇ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0666" y="2536345"/>
            <a:ext cx="9282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Полімерні матеріали та пластичні маси, які застосовуються у фармації.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22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70985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Вступ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766" y="1122218"/>
            <a:ext cx="4378234" cy="57357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1884" y="1388621"/>
            <a:ext cx="74218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ПЛАСТИЧНІ МАСИ, </a:t>
            </a:r>
            <a:r>
              <a:rPr lang="ru-RU" sz="2800" b="1" i="1" dirty="0" err="1"/>
              <a:t>полімери</a:t>
            </a:r>
            <a:r>
              <a:rPr lang="ru-RU" sz="2800" dirty="0"/>
              <a:t> — </a:t>
            </a:r>
            <a:r>
              <a:rPr lang="ru-RU" sz="2800" dirty="0" err="1"/>
              <a:t>матеріали</a:t>
            </a:r>
            <a:r>
              <a:rPr lang="ru-RU" sz="2800" dirty="0"/>
              <a:t>, основою </a:t>
            </a:r>
            <a:r>
              <a:rPr lang="ru-RU" sz="2800" dirty="0" err="1"/>
              <a:t>яких</a:t>
            </a:r>
            <a:r>
              <a:rPr lang="ru-RU" sz="2800" dirty="0"/>
              <a:t> є </a:t>
            </a:r>
            <a:r>
              <a:rPr lang="ru-RU" sz="2800" dirty="0" err="1"/>
              <a:t>природні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 </a:t>
            </a:r>
            <a:r>
              <a:rPr lang="ru-RU" sz="2800" dirty="0" err="1"/>
              <a:t>штучні</a:t>
            </a:r>
            <a:r>
              <a:rPr lang="ru-RU" sz="2800" dirty="0"/>
              <a:t> ВМС (</a:t>
            </a:r>
            <a:r>
              <a:rPr lang="ru-RU" sz="2800" dirty="0" err="1"/>
              <a:t>полімери</a:t>
            </a:r>
            <a:r>
              <a:rPr lang="ru-RU" sz="2800" dirty="0"/>
              <a:t>). 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err="1" smtClean="0"/>
              <a:t>Пластичним</a:t>
            </a:r>
            <a:r>
              <a:rPr lang="ru-RU" sz="2800" dirty="0" smtClean="0"/>
              <a:t> </a:t>
            </a:r>
            <a:r>
              <a:rPr lang="ru-RU" sz="2800" dirty="0" err="1" smtClean="0"/>
              <a:t>масам</a:t>
            </a:r>
            <a:r>
              <a:rPr lang="ru-RU" sz="2800" dirty="0"/>
              <a:t> </a:t>
            </a:r>
            <a:r>
              <a:rPr lang="ru-RU" sz="2800" dirty="0" smtClean="0"/>
              <a:t>(П.М.)</a:t>
            </a:r>
            <a:r>
              <a:rPr lang="ru-RU" sz="2800" dirty="0" err="1" smtClean="0"/>
              <a:t>притаманний</a:t>
            </a:r>
            <a:r>
              <a:rPr lang="ru-RU" sz="2800" dirty="0" smtClean="0"/>
              <a:t> </a:t>
            </a:r>
            <a:r>
              <a:rPr lang="ru-RU" sz="2800" dirty="0"/>
              <a:t>ряд </a:t>
            </a:r>
            <a:r>
              <a:rPr lang="ru-RU" sz="2800" dirty="0" err="1"/>
              <a:t>властивостей</a:t>
            </a:r>
            <a:r>
              <a:rPr lang="ru-RU" sz="2800" dirty="0"/>
              <a:t>: </a:t>
            </a:r>
            <a:r>
              <a:rPr lang="ru-RU" sz="2800" dirty="0" err="1"/>
              <a:t>легкість</a:t>
            </a:r>
            <a:r>
              <a:rPr lang="ru-RU" sz="2800" dirty="0"/>
              <a:t>, </a:t>
            </a:r>
            <a:r>
              <a:rPr lang="ru-RU" sz="2800" dirty="0" err="1"/>
              <a:t>міцність</a:t>
            </a:r>
            <a:r>
              <a:rPr lang="ru-RU" sz="2800" dirty="0"/>
              <a:t>, </a:t>
            </a:r>
            <a:r>
              <a:rPr lang="ru-RU" sz="2800" dirty="0" err="1"/>
              <a:t>еластич­ність</a:t>
            </a:r>
            <a:r>
              <a:rPr lang="ru-RU" sz="2800" dirty="0"/>
              <a:t> та </a:t>
            </a:r>
            <a:r>
              <a:rPr lang="ru-RU" sz="2800" dirty="0" err="1"/>
              <a:t>ін</a:t>
            </a:r>
            <a:r>
              <a:rPr lang="ru-RU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956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669" y="693997"/>
            <a:ext cx="9404723" cy="818733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Влплив</a:t>
            </a:r>
            <a:r>
              <a:rPr lang="uk-U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на організм людини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941" y="2333897"/>
            <a:ext cx="6573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 впливом на організм людини полімери поділяють на:</a:t>
            </a:r>
          </a:p>
          <a:p>
            <a:r>
              <a:rPr lang="uk-UA" dirty="0"/>
              <a:t>            - </a:t>
            </a:r>
            <a:r>
              <a:rPr lang="uk-UA" dirty="0" err="1"/>
              <a:t>біоінертні</a:t>
            </a:r>
            <a:r>
              <a:rPr lang="uk-UA" dirty="0"/>
              <a:t>, які не розкладаються в організмі (наприклад, аеросил, </a:t>
            </a:r>
            <a:r>
              <a:rPr lang="uk-UA" dirty="0" err="1"/>
              <a:t>бентоніти</a:t>
            </a:r>
            <a:r>
              <a:rPr lang="uk-UA" dirty="0"/>
              <a:t>);</a:t>
            </a:r>
          </a:p>
          <a:p>
            <a:r>
              <a:rPr lang="uk-UA" dirty="0"/>
              <a:t>            - </a:t>
            </a:r>
            <a:r>
              <a:rPr lang="uk-UA" dirty="0" err="1"/>
              <a:t>біосумісні</a:t>
            </a:r>
            <a:r>
              <a:rPr lang="uk-UA" dirty="0"/>
              <a:t>, які поступово розчиняються або розкладаються в організмі ( </a:t>
            </a:r>
            <a:r>
              <a:rPr lang="uk-UA" dirty="0" err="1"/>
              <a:t>полівініловий</a:t>
            </a:r>
            <a:r>
              <a:rPr lang="uk-UA" dirty="0"/>
              <a:t> спирт, </a:t>
            </a:r>
            <a:r>
              <a:rPr lang="uk-UA" dirty="0" err="1"/>
              <a:t>полівінілпірролідон</a:t>
            </a:r>
            <a:r>
              <a:rPr lang="uk-UA" dirty="0"/>
              <a:t> );</a:t>
            </a:r>
          </a:p>
          <a:p>
            <a:r>
              <a:rPr lang="uk-UA" dirty="0"/>
              <a:t>            - </a:t>
            </a:r>
            <a:r>
              <a:rPr lang="uk-UA" dirty="0" err="1"/>
              <a:t>біонесумісні</a:t>
            </a:r>
            <a:r>
              <a:rPr lang="uk-UA" dirty="0"/>
              <a:t>,  які негативно впливають на тканини організму                 ( </a:t>
            </a:r>
            <a:r>
              <a:rPr lang="uk-UA" dirty="0" err="1"/>
              <a:t>поліантрацени</a:t>
            </a:r>
            <a:r>
              <a:rPr lang="uk-UA" dirty="0"/>
              <a:t>, </a:t>
            </a:r>
            <a:r>
              <a:rPr lang="uk-UA" dirty="0" err="1"/>
              <a:t>фенолформальдегіди</a:t>
            </a:r>
            <a:r>
              <a:rPr lang="uk-UA" dirty="0"/>
              <a:t>);</a:t>
            </a:r>
          </a:p>
          <a:p>
            <a:r>
              <a:rPr lang="uk-UA" dirty="0"/>
              <a:t>            -  біоактивні, спрямованої дії ( вінілін ).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361508"/>
            <a:ext cx="5486400" cy="343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247" y="286871"/>
            <a:ext cx="9404723" cy="75777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Аеросил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6270" y="1123407"/>
            <a:ext cx="370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Fumed silica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3439886"/>
            <a:ext cx="6479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Переклад з </a:t>
            </a:r>
            <a:r>
              <a:rPr lang="ru-RU" dirty="0" err="1"/>
              <a:t>англійської-Випалений</a:t>
            </a:r>
            <a:r>
              <a:rPr lang="ru-RU" dirty="0"/>
              <a:t> кремнезем, </a:t>
            </a:r>
            <a:r>
              <a:rPr lang="ru-RU" dirty="0" err="1"/>
              <a:t>відомий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пірогенний</a:t>
            </a:r>
            <a:r>
              <a:rPr lang="ru-RU" dirty="0"/>
              <a:t> </a:t>
            </a:r>
            <a:r>
              <a:rPr lang="ru-RU" dirty="0" err="1"/>
              <a:t>діоксид</a:t>
            </a:r>
            <a:r>
              <a:rPr lang="ru-RU" dirty="0"/>
              <a:t> </a:t>
            </a:r>
            <a:r>
              <a:rPr lang="ru-RU" dirty="0" err="1"/>
              <a:t>кремнію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полум'ї</a:t>
            </a:r>
            <a:r>
              <a:rPr lang="ru-RU" dirty="0"/>
              <a:t>, </a:t>
            </a:r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мікроскопічних</a:t>
            </a:r>
            <a:r>
              <a:rPr lang="ru-RU" dirty="0"/>
              <a:t> </a:t>
            </a:r>
            <a:r>
              <a:rPr lang="ru-RU" dirty="0" err="1"/>
              <a:t>крапель</a:t>
            </a:r>
            <a:r>
              <a:rPr lang="ru-RU" dirty="0"/>
              <a:t> аморфного кремнезему, </a:t>
            </a:r>
            <a:r>
              <a:rPr lang="ru-RU" dirty="0" err="1"/>
              <a:t>злитого</a:t>
            </a:r>
            <a:r>
              <a:rPr lang="ru-RU" dirty="0"/>
              <a:t> в </a:t>
            </a:r>
            <a:r>
              <a:rPr lang="ru-RU" dirty="0" err="1"/>
              <a:t>розгалужені</a:t>
            </a:r>
            <a:r>
              <a:rPr lang="ru-RU" dirty="0"/>
              <a:t>, </a:t>
            </a:r>
            <a:r>
              <a:rPr lang="ru-RU" dirty="0" err="1"/>
              <a:t>ланцюгові</a:t>
            </a:r>
            <a:r>
              <a:rPr lang="ru-RU" dirty="0"/>
              <a:t>, </a:t>
            </a:r>
            <a:r>
              <a:rPr lang="ru-RU" dirty="0" err="1"/>
              <a:t>тривимірні</a:t>
            </a:r>
            <a:r>
              <a:rPr lang="ru-RU" dirty="0"/>
              <a:t> </a:t>
            </a:r>
            <a:r>
              <a:rPr lang="ru-RU" dirty="0" err="1"/>
              <a:t>вторинні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агломеруються</a:t>
            </a:r>
            <a:r>
              <a:rPr lang="ru-RU" dirty="0"/>
              <a:t> в </a:t>
            </a:r>
            <a:r>
              <a:rPr lang="ru-RU" dirty="0" err="1"/>
              <a:t>третинні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394" y="2429564"/>
            <a:ext cx="4046571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0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188" y="616388"/>
            <a:ext cx="9404723" cy="870985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Полівінілпірролідон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22" y="2888055"/>
            <a:ext cx="4048980" cy="19190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5099" y="2498807"/>
            <a:ext cx="34224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Полівінілпіролідон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/>
              <a:t>полівідоном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повідоном</a:t>
            </a:r>
            <a:r>
              <a:rPr lang="ru-RU" dirty="0"/>
              <a:t>, є </a:t>
            </a:r>
            <a:r>
              <a:rPr lang="ru-RU" dirty="0" err="1"/>
              <a:t>водорозчинним</a:t>
            </a:r>
            <a:r>
              <a:rPr lang="ru-RU" dirty="0"/>
              <a:t> </a:t>
            </a:r>
            <a:r>
              <a:rPr lang="ru-RU" dirty="0" err="1"/>
              <a:t>полімером</a:t>
            </a:r>
            <a:r>
              <a:rPr lang="ru-RU" dirty="0"/>
              <a:t>, </a:t>
            </a:r>
            <a:r>
              <a:rPr lang="ru-RU" dirty="0" err="1"/>
              <a:t>виготовленим</a:t>
            </a:r>
            <a:r>
              <a:rPr lang="ru-RU" dirty="0"/>
              <a:t> з мономеру </a:t>
            </a:r>
            <a:r>
              <a:rPr lang="en-US" dirty="0"/>
              <a:t>N-</a:t>
            </a:r>
            <a:r>
              <a:rPr lang="ru-RU" dirty="0" err="1"/>
              <a:t>вінілпіролідону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78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176" y="546847"/>
            <a:ext cx="9404723" cy="792608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Фенолформальдегід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2458" y="1802675"/>
            <a:ext cx="4998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Ц</a:t>
            </a:r>
            <a:r>
              <a:rPr lang="ru-RU" dirty="0" err="1" smtClean="0"/>
              <a:t>е</a:t>
            </a:r>
            <a:r>
              <a:rPr lang="ru-RU" dirty="0" smtClean="0"/>
              <a:t> </a:t>
            </a:r>
            <a:r>
              <a:rPr lang="ru-RU" dirty="0"/>
              <a:t>смола синтетичного </a:t>
            </a:r>
            <a:r>
              <a:rPr lang="ru-RU" dirty="0" err="1"/>
              <a:t>походження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термореактопластів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реактопластів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смоли є </a:t>
            </a:r>
            <a:r>
              <a:rPr lang="ru-RU" dirty="0" err="1"/>
              <a:t>олігомерними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рідкими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отриманими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поліконденсації</a:t>
            </a:r>
            <a:r>
              <a:rPr lang="ru-RU" dirty="0"/>
              <a:t> </a:t>
            </a:r>
            <a:r>
              <a:rPr lang="ru-RU" dirty="0" err="1"/>
              <a:t>формальдегіду</a:t>
            </a:r>
            <a:r>
              <a:rPr lang="ru-RU" dirty="0"/>
              <a:t> з фенолом в кислому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лужному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 (</a:t>
            </a:r>
            <a:r>
              <a:rPr lang="ru-RU" dirty="0" err="1"/>
              <a:t>резольні</a:t>
            </a:r>
            <a:r>
              <a:rPr lang="ru-RU" dirty="0"/>
              <a:t>, </a:t>
            </a:r>
            <a:r>
              <a:rPr lang="ru-RU" dirty="0" err="1"/>
              <a:t>новолачні</a:t>
            </a:r>
            <a:r>
              <a:rPr lang="ru-RU" dirty="0"/>
              <a:t> смоли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бакеліту</a:t>
            </a:r>
            <a:r>
              <a:rPr lang="ru-RU" dirty="0"/>
              <a:t>).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кінцевого</a:t>
            </a:r>
            <a:r>
              <a:rPr lang="ru-RU" dirty="0"/>
              <a:t> продукту.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" y="1873702"/>
            <a:ext cx="4702630" cy="455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8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2293" y="443753"/>
            <a:ext cx="2158049" cy="844859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Вінілін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347" y="2420983"/>
            <a:ext cx="76975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Вініліну</a:t>
            </a:r>
            <a:endParaRPr lang="ru-RU" dirty="0"/>
          </a:p>
          <a:p>
            <a:r>
              <a:rPr lang="ru-RU" dirty="0"/>
              <a:t>Препарат </a:t>
            </a:r>
            <a:r>
              <a:rPr lang="ru-RU" dirty="0" err="1"/>
              <a:t>застосовується</a:t>
            </a:r>
            <a:r>
              <a:rPr lang="ru-RU" dirty="0"/>
              <a:t> при фурункулах, карбункулах, </a:t>
            </a:r>
            <a:r>
              <a:rPr lang="ru-RU" dirty="0" err="1"/>
              <a:t>трофічних</a:t>
            </a:r>
            <a:r>
              <a:rPr lang="ru-RU" dirty="0"/>
              <a:t> </a:t>
            </a:r>
            <a:r>
              <a:rPr lang="ru-RU" dirty="0" err="1"/>
              <a:t>виразках</a:t>
            </a:r>
            <a:r>
              <a:rPr lang="ru-RU" dirty="0"/>
              <a:t>, </a:t>
            </a:r>
            <a:r>
              <a:rPr lang="ru-RU" dirty="0" err="1"/>
              <a:t>гнійних</a:t>
            </a:r>
            <a:r>
              <a:rPr lang="ru-RU" dirty="0"/>
              <a:t> ранах, </a:t>
            </a:r>
            <a:r>
              <a:rPr lang="ru-RU" dirty="0" err="1"/>
              <a:t>пораненнях</a:t>
            </a:r>
            <a:r>
              <a:rPr lang="ru-RU" dirty="0"/>
              <a:t> </a:t>
            </a:r>
            <a:r>
              <a:rPr lang="ru-RU" dirty="0" err="1"/>
              <a:t>м’яких</a:t>
            </a:r>
            <a:r>
              <a:rPr lang="ru-RU" dirty="0"/>
              <a:t> тканин, </a:t>
            </a:r>
            <a:r>
              <a:rPr lang="ru-RU" dirty="0" err="1"/>
              <a:t>опіках</a:t>
            </a:r>
            <a:r>
              <a:rPr lang="ru-RU" dirty="0"/>
              <a:t>, </a:t>
            </a:r>
            <a:r>
              <a:rPr lang="ru-RU" dirty="0" err="1"/>
              <a:t>обмороженнях</a:t>
            </a:r>
            <a:r>
              <a:rPr lang="ru-RU" dirty="0"/>
              <a:t>, дерматитах та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.</a:t>
            </a:r>
          </a:p>
          <a:p>
            <a:r>
              <a:rPr lang="ru-RU" dirty="0" err="1"/>
              <a:t>Вінілін</a:t>
            </a:r>
            <a:r>
              <a:rPr lang="ru-RU" dirty="0"/>
              <a:t> - склад і форма </a:t>
            </a:r>
            <a:r>
              <a:rPr lang="ru-RU" dirty="0" err="1"/>
              <a:t>випуску</a:t>
            </a:r>
            <a:r>
              <a:rPr lang="ru-RU" dirty="0"/>
              <a:t> препарату</a:t>
            </a:r>
          </a:p>
          <a:p>
            <a:r>
              <a:rPr lang="ru-RU" dirty="0"/>
              <a:t>Препарат </a:t>
            </a:r>
            <a:r>
              <a:rPr lang="ru-RU" dirty="0" err="1"/>
              <a:t>випускається</a:t>
            </a:r>
            <a:r>
              <a:rPr lang="ru-RU" dirty="0"/>
              <a:t>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нашкірної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густа </a:t>
            </a:r>
            <a:r>
              <a:rPr lang="ru-RU" dirty="0" err="1"/>
              <a:t>рідина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світло-жовтого</a:t>
            </a:r>
            <a:r>
              <a:rPr lang="ru-RU" dirty="0"/>
              <a:t> до коричнево-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специфічним</a:t>
            </a:r>
            <a:r>
              <a:rPr lang="ru-RU" dirty="0"/>
              <a:t> запахом.</a:t>
            </a:r>
          </a:p>
          <a:p>
            <a:r>
              <a:rPr lang="ru-RU" dirty="0" err="1"/>
              <a:t>Діюча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 препарату - </a:t>
            </a:r>
            <a:r>
              <a:rPr lang="ru-RU" dirty="0" err="1"/>
              <a:t>ефір</a:t>
            </a:r>
            <a:r>
              <a:rPr lang="ru-RU" dirty="0"/>
              <a:t> </a:t>
            </a:r>
            <a:r>
              <a:rPr lang="ru-RU" dirty="0" err="1"/>
              <a:t>полівінілбутиловий</a:t>
            </a:r>
            <a:r>
              <a:rPr lang="ru-RU" dirty="0"/>
              <a:t>.  1 г препарату </a:t>
            </a:r>
            <a:r>
              <a:rPr lang="ru-RU" dirty="0" err="1"/>
              <a:t>містить</a:t>
            </a:r>
            <a:r>
              <a:rPr lang="ru-RU" dirty="0"/>
              <a:t> 1 г </a:t>
            </a:r>
            <a:r>
              <a:rPr lang="ru-RU" dirty="0" err="1"/>
              <a:t>ефіру</a:t>
            </a:r>
            <a:r>
              <a:rPr lang="ru-RU" dirty="0"/>
              <a:t> </a:t>
            </a:r>
            <a:r>
              <a:rPr lang="ru-RU" dirty="0" err="1"/>
              <a:t>полівінілбутилового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160" y="3777950"/>
            <a:ext cx="4815840" cy="321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7500" y="317991"/>
            <a:ext cx="7121935" cy="1254162"/>
          </a:xfrm>
        </p:spPr>
        <p:txBody>
          <a:bodyPr/>
          <a:lstStyle/>
          <a:p>
            <a:pPr algn="ctr"/>
            <a:r>
              <a:rPr lang="uk-UA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Застосування у фармації та медицині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100" y="2690948"/>
            <a:ext cx="58782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  - на більш тривалий час затримувати ліки в організмі, тобто пролонгувати їх дію;</a:t>
            </a:r>
          </a:p>
          <a:p>
            <a:r>
              <a:rPr lang="uk-UA" dirty="0"/>
              <a:t>          - направляти ліки у визначені органи і тканини;</a:t>
            </a:r>
          </a:p>
          <a:p>
            <a:r>
              <a:rPr lang="uk-UA" dirty="0"/>
              <a:t>          - отримувати такі лікарські форми речовин,  у яких раніше вони не могли застосовуватися (речовини перевести в розчинні або, навпаки, ін’єкційні препарати перетворити в пероральні, порошки – в ін’єкційні тощо).</a:t>
            </a:r>
          </a:p>
          <a:p>
            <a:r>
              <a:rPr lang="uk-UA" dirty="0"/>
              <a:t>              Кровозамінники ( </a:t>
            </a:r>
            <a:r>
              <a:rPr lang="uk-UA" dirty="0" err="1"/>
              <a:t>поліглюкін</a:t>
            </a:r>
            <a:r>
              <a:rPr lang="uk-UA" dirty="0"/>
              <a:t>, ПВП, </a:t>
            </a:r>
            <a:r>
              <a:rPr lang="uk-UA" dirty="0" err="1"/>
              <a:t>полівініловий</a:t>
            </a:r>
            <a:r>
              <a:rPr lang="uk-UA" dirty="0"/>
              <a:t> спирт).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305" y="2534193"/>
            <a:ext cx="4477558" cy="287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68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5200" y="158620"/>
            <a:ext cx="3098575" cy="801316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Поліглюкін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801316"/>
            <a:ext cx="6866965" cy="32301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2517" y="1031411"/>
            <a:ext cx="4580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Склад:  </a:t>
            </a:r>
          </a:p>
          <a:p>
            <a:r>
              <a:rPr lang="ru-RU" sz="1200" i="1" dirty="0" err="1"/>
              <a:t>діючі</a:t>
            </a:r>
            <a:r>
              <a:rPr lang="ru-RU" sz="1200" i="1" dirty="0"/>
              <a:t> </a:t>
            </a:r>
            <a:r>
              <a:rPr lang="ru-RU" sz="1200" i="1" dirty="0" err="1"/>
              <a:t>речовини</a:t>
            </a:r>
            <a:r>
              <a:rPr lang="ru-RU" sz="1200" i="1" dirty="0"/>
              <a:t>: </a:t>
            </a:r>
            <a:r>
              <a:rPr lang="ru-RU" sz="1200" dirty="0"/>
              <a:t>100 мл </a:t>
            </a:r>
            <a:r>
              <a:rPr lang="ru-RU" sz="1200" dirty="0" err="1"/>
              <a:t>розчину</a:t>
            </a:r>
            <a:r>
              <a:rPr lang="ru-RU" sz="1200" dirty="0"/>
              <a:t> </a:t>
            </a:r>
            <a:r>
              <a:rPr lang="ru-RU" sz="1200" dirty="0" err="1"/>
              <a:t>містять</a:t>
            </a:r>
            <a:r>
              <a:rPr lang="ru-RU" sz="1200" dirty="0"/>
              <a:t> декстрану 60 – 6 г, </a:t>
            </a:r>
            <a:r>
              <a:rPr lang="ru-RU" sz="1200" dirty="0" err="1"/>
              <a:t>натрію</a:t>
            </a:r>
            <a:r>
              <a:rPr lang="ru-RU" sz="1200" dirty="0"/>
              <a:t> хлориду – 0,9 г;</a:t>
            </a:r>
          </a:p>
          <a:p>
            <a:r>
              <a:rPr lang="ru-RU" sz="1200" i="1" dirty="0" err="1"/>
              <a:t>допоміжні</a:t>
            </a:r>
            <a:r>
              <a:rPr lang="ru-RU" sz="1200" i="1" dirty="0"/>
              <a:t> </a:t>
            </a:r>
            <a:r>
              <a:rPr lang="ru-RU" sz="1200" i="1" dirty="0" err="1"/>
              <a:t>речовини</a:t>
            </a:r>
            <a:r>
              <a:rPr lang="ru-RU" sz="1200" i="1" dirty="0"/>
              <a:t>:</a:t>
            </a:r>
            <a:r>
              <a:rPr lang="ru-RU" sz="1200" dirty="0"/>
              <a:t> вода для </a:t>
            </a:r>
            <a:r>
              <a:rPr lang="ru-RU" sz="1200" dirty="0" err="1"/>
              <a:t>ін’єкцій</a:t>
            </a:r>
            <a:r>
              <a:rPr lang="ru-RU" sz="1200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55467" y="2647237"/>
            <a:ext cx="7835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Фармакотерапевтична</a:t>
            </a:r>
            <a:r>
              <a:rPr lang="ru-RU" b="1" dirty="0"/>
              <a:t> </a:t>
            </a:r>
            <a:r>
              <a:rPr lang="ru-RU" b="1" dirty="0" err="1"/>
              <a:t>група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Плазмозамінні</a:t>
            </a:r>
            <a:r>
              <a:rPr lang="ru-RU" dirty="0"/>
              <a:t> та </a:t>
            </a:r>
            <a:r>
              <a:rPr lang="ru-RU" dirty="0" err="1"/>
              <a:t>дезінтоксикаційні</a:t>
            </a:r>
            <a:r>
              <a:rPr lang="ru-RU" dirty="0"/>
              <a:t> </a:t>
            </a:r>
            <a:r>
              <a:rPr lang="ru-RU" dirty="0" err="1"/>
              <a:t>розчини</a:t>
            </a:r>
            <a:r>
              <a:rPr lang="ru-RU" dirty="0"/>
              <a:t>.  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180" y="4031496"/>
            <a:ext cx="9341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Клінічні</a:t>
            </a:r>
            <a:r>
              <a:rPr lang="ru-RU" dirty="0"/>
              <a:t> характеристики.</a:t>
            </a:r>
          </a:p>
          <a:p>
            <a:r>
              <a:rPr lang="ru-RU" dirty="0" err="1"/>
              <a:t>Показання</a:t>
            </a:r>
            <a:r>
              <a:rPr lang="ru-RU" dirty="0"/>
              <a:t>.</a:t>
            </a:r>
          </a:p>
          <a:p>
            <a:r>
              <a:rPr lang="ru-RU" dirty="0" err="1"/>
              <a:t>Профілактика</a:t>
            </a:r>
            <a:r>
              <a:rPr lang="ru-RU" dirty="0"/>
              <a:t> і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травматичного</a:t>
            </a:r>
            <a:r>
              <a:rPr lang="ru-RU" dirty="0"/>
              <a:t>, </a:t>
            </a:r>
            <a:r>
              <a:rPr lang="ru-RU" dirty="0" err="1"/>
              <a:t>операційного</a:t>
            </a:r>
            <a:r>
              <a:rPr lang="ru-RU" dirty="0"/>
              <a:t> і </a:t>
            </a:r>
            <a:r>
              <a:rPr lang="ru-RU" dirty="0" err="1"/>
              <a:t>опікового</a:t>
            </a:r>
            <a:r>
              <a:rPr lang="ru-RU" dirty="0"/>
              <a:t> шоку,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крововтрата</a:t>
            </a:r>
            <a:r>
              <a:rPr lang="ru-RU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12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518" y="313764"/>
            <a:ext cx="9404723" cy="757773"/>
          </a:xfrm>
        </p:spPr>
        <p:txBody>
          <a:bodyPr/>
          <a:lstStyle/>
          <a:p>
            <a:pPr algn="ctr"/>
            <a:r>
              <a:rPr lang="uk-UA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Застосування у фармації та медицині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63670" y="3233954"/>
            <a:ext cx="120283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/>
              <a:t>Полівініловий</a:t>
            </a:r>
            <a:r>
              <a:rPr lang="uk-UA" dirty="0"/>
              <a:t> спирт та його ефіри використовують як емульгатор, </a:t>
            </a:r>
            <a:r>
              <a:rPr lang="uk-UA" dirty="0" err="1"/>
              <a:t>загущувач</a:t>
            </a:r>
            <a:r>
              <a:rPr lang="uk-UA" dirty="0"/>
              <a:t> і стабілізатор суспензій, </a:t>
            </a:r>
            <a:r>
              <a:rPr lang="uk-UA" dirty="0" err="1"/>
              <a:t>пролонгуючий</a:t>
            </a:r>
            <a:r>
              <a:rPr lang="uk-UA" dirty="0"/>
              <a:t> засіб, а в медичній практиці – як </a:t>
            </a:r>
            <a:r>
              <a:rPr lang="uk-UA" dirty="0" err="1"/>
              <a:t>дезінтоксикаційний</a:t>
            </a:r>
            <a:r>
              <a:rPr lang="uk-UA" dirty="0"/>
              <a:t> засіб при перитоніті, панкреатиті, </a:t>
            </a:r>
            <a:r>
              <a:rPr lang="uk-UA" dirty="0" err="1"/>
              <a:t>холецистіті</a:t>
            </a:r>
            <a:r>
              <a:rPr lang="uk-UA" dirty="0"/>
              <a:t>, при різних септичних станах.</a:t>
            </a:r>
          </a:p>
          <a:p>
            <a:r>
              <a:rPr lang="uk-UA" dirty="0" err="1"/>
              <a:t>Полівінілпірролідон</a:t>
            </a:r>
            <a:r>
              <a:rPr lang="uk-UA" dirty="0"/>
              <a:t> – складова частина окремих таблеток, гранул, </a:t>
            </a:r>
            <a:r>
              <a:rPr lang="uk-UA" dirty="0" err="1"/>
              <a:t>пролонгатор</a:t>
            </a:r>
            <a:r>
              <a:rPr lang="uk-UA" dirty="0"/>
              <a:t> дії багатьох лікарських речовин.</a:t>
            </a:r>
          </a:p>
          <a:p>
            <a:r>
              <a:rPr lang="uk-UA" dirty="0" err="1"/>
              <a:t>Поліакрилова</a:t>
            </a:r>
            <a:r>
              <a:rPr lang="uk-UA" dirty="0"/>
              <a:t> і </a:t>
            </a:r>
            <a:r>
              <a:rPr lang="uk-UA" dirty="0" err="1"/>
              <a:t>поліметакрилова</a:t>
            </a:r>
            <a:r>
              <a:rPr lang="uk-UA" dirty="0"/>
              <a:t> кислоти застосовують при виготовленні </a:t>
            </a:r>
            <a:r>
              <a:rPr lang="uk-UA" dirty="0" err="1"/>
              <a:t>аерозолей</a:t>
            </a:r>
            <a:r>
              <a:rPr lang="uk-UA" dirty="0"/>
              <a:t>, лікарських плівок, мазей, очних крапель, </a:t>
            </a:r>
            <a:r>
              <a:rPr lang="uk-UA" dirty="0" err="1"/>
              <a:t>мікрокапсул</a:t>
            </a:r>
            <a:r>
              <a:rPr lang="uk-UA" dirty="0"/>
              <a:t> тощо.</a:t>
            </a:r>
          </a:p>
          <a:p>
            <a:r>
              <a:rPr lang="uk-UA" dirty="0"/>
              <a:t>Твіни ( </a:t>
            </a:r>
            <a:r>
              <a:rPr lang="uk-UA" dirty="0" err="1"/>
              <a:t>моноефіри</a:t>
            </a:r>
            <a:r>
              <a:rPr lang="uk-UA" dirty="0"/>
              <a:t> </a:t>
            </a:r>
            <a:r>
              <a:rPr lang="uk-UA" dirty="0" err="1"/>
              <a:t>поліоксиетильованого</a:t>
            </a:r>
            <a:r>
              <a:rPr lang="uk-UA" dirty="0"/>
              <a:t> </a:t>
            </a:r>
            <a:r>
              <a:rPr lang="uk-UA" dirty="0" err="1"/>
              <a:t>сорбітану</a:t>
            </a:r>
            <a:r>
              <a:rPr lang="uk-UA" dirty="0"/>
              <a:t> і вищих жирних кислот ) – при виготовленні мазей, емульсій, суспензій, як </a:t>
            </a:r>
            <a:r>
              <a:rPr lang="uk-UA" dirty="0" err="1"/>
              <a:t>солюбілізатор</a:t>
            </a:r>
            <a:r>
              <a:rPr lang="uk-UA" dirty="0"/>
              <a:t>..  </a:t>
            </a:r>
            <a:r>
              <a:rPr lang="uk-UA" dirty="0" err="1"/>
              <a:t>Бентоніти</a:t>
            </a:r>
            <a:r>
              <a:rPr lang="uk-UA" dirty="0"/>
              <a:t>-при виготовленні мазей, емульсій, таблеток, гранул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224118" y="1143255"/>
            <a:ext cx="11055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Аеросили-для стабілізації суспензій, при виробництві таблеток, для усунення </a:t>
            </a:r>
            <a:r>
              <a:rPr lang="uk-UA" dirty="0" err="1"/>
              <a:t>несумісностей</a:t>
            </a:r>
            <a:r>
              <a:rPr lang="uk-UA" dirty="0"/>
              <a:t> в порошках.</a:t>
            </a:r>
          </a:p>
          <a:p>
            <a:r>
              <a:rPr lang="uk-UA" dirty="0"/>
              <a:t> Поліетилен високого тиску – для виготовлення пакетів, флаконів, банок, шприц-</a:t>
            </a:r>
            <a:r>
              <a:rPr lang="uk-UA" dirty="0" err="1"/>
              <a:t>тюбіків</a:t>
            </a:r>
            <a:r>
              <a:rPr lang="uk-UA" dirty="0"/>
              <a:t>, крапельниць для очних крапель тощо.</a:t>
            </a:r>
          </a:p>
          <a:p>
            <a:r>
              <a:rPr lang="uk-UA" dirty="0"/>
              <a:t>Поліетилен низького типу – предметів догляду за хворими, упаковки ліків тощо.</a:t>
            </a:r>
          </a:p>
          <a:p>
            <a:r>
              <a:rPr lang="uk-UA" dirty="0"/>
              <a:t>Поліпропілен –для виготовлення плівки, труб, </a:t>
            </a:r>
            <a:r>
              <a:rPr lang="uk-UA" dirty="0" err="1"/>
              <a:t>ємкостей</a:t>
            </a:r>
            <a:r>
              <a:rPr lang="uk-UA" dirty="0"/>
              <a:t> для </a:t>
            </a:r>
            <a:r>
              <a:rPr lang="uk-UA" dirty="0" err="1"/>
              <a:t>аерозолей</a:t>
            </a:r>
            <a:r>
              <a:rPr lang="uk-UA" dirty="0"/>
              <a:t>, банок для мазей.</a:t>
            </a:r>
          </a:p>
          <a:p>
            <a:r>
              <a:rPr lang="uk-UA" dirty="0"/>
              <a:t>Полівінілхлорид (ПВХ)- для виготовлення контурної упаковки коміркового типу “ </a:t>
            </a:r>
            <a:r>
              <a:rPr lang="uk-UA" dirty="0" err="1"/>
              <a:t>Сервак</a:t>
            </a:r>
            <a:r>
              <a:rPr lang="uk-UA" dirty="0"/>
              <a:t>”.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27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378" y="457200"/>
            <a:ext cx="9404723" cy="1036448"/>
          </a:xfrm>
        </p:spPr>
        <p:txBody>
          <a:bodyPr/>
          <a:lstStyle/>
          <a:p>
            <a:pPr algn="ctr"/>
            <a:r>
              <a:rPr lang="uk-UA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Вимоги до полімерів з яких отримують пластичні маси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" y="1924594"/>
            <a:ext cx="114248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  - вони повинні бути хімічно стійкими;</a:t>
            </a:r>
          </a:p>
          <a:p>
            <a:r>
              <a:rPr lang="uk-UA" dirty="0"/>
              <a:t>            - вміщувати мінімальну кількість низькомолекулярних домішок, стабілізаторів, каталізаторів та інших речовин;</a:t>
            </a:r>
          </a:p>
          <a:p>
            <a:r>
              <a:rPr lang="uk-UA" dirty="0"/>
              <a:t>            - повинні витримувати теплову, хімічну чи радіаційну стерилізацію;</a:t>
            </a:r>
          </a:p>
          <a:p>
            <a:r>
              <a:rPr lang="uk-UA" dirty="0"/>
              <a:t>            - повинні бути без запаху;</a:t>
            </a:r>
          </a:p>
          <a:p>
            <a:r>
              <a:rPr lang="uk-UA" dirty="0"/>
              <a:t>            - бути інертними по відношенню до лікарських засобів, які перебувають в контакті з полімерним матеріалом.</a:t>
            </a:r>
          </a:p>
          <a:p>
            <a:r>
              <a:rPr lang="uk-UA" dirty="0"/>
              <a:t>             До складу пластичної маси, як правило, входять:</a:t>
            </a:r>
          </a:p>
          <a:p>
            <a:r>
              <a:rPr lang="uk-UA" dirty="0"/>
              <a:t>             - сполучна основа – смоли, ефіри целюлози, </a:t>
            </a:r>
            <a:r>
              <a:rPr lang="uk-UA" dirty="0" err="1"/>
              <a:t>каучуки</a:t>
            </a:r>
            <a:r>
              <a:rPr lang="uk-UA" dirty="0"/>
              <a:t> і </a:t>
            </a:r>
            <a:r>
              <a:rPr lang="uk-UA" dirty="0" err="1"/>
              <a:t>т.д</a:t>
            </a:r>
            <a:r>
              <a:rPr lang="uk-UA" dirty="0"/>
              <a:t>.;</a:t>
            </a:r>
          </a:p>
          <a:p>
            <a:r>
              <a:rPr lang="uk-UA" dirty="0"/>
              <a:t>             - наповнювачі –азбест, відходи бавовни, дерев’яне борошно тощо (їх вводять з метою збільшення механічної міцності та здешевлення виробів);</a:t>
            </a:r>
          </a:p>
          <a:p>
            <a:r>
              <a:rPr lang="uk-UA" dirty="0"/>
              <a:t>             - пластифікатори і барвники – пластифікатори для збільшення пластичності,</a:t>
            </a:r>
          </a:p>
          <a:p>
            <a:r>
              <a:rPr lang="uk-UA" dirty="0"/>
              <a:t>             -  барвники для надання пластмасі потрібного забарвлення.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53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403" y="336945"/>
            <a:ext cx="9404723" cy="766482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КЛАСИФІКАЦІЯ ПЛАСТИЧНИХ МАС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392" y="2725782"/>
            <a:ext cx="7696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 основу класифікації пластичних мас покладено такі ознаки:</a:t>
            </a:r>
          </a:p>
          <a:p>
            <a:r>
              <a:rPr lang="uk-UA" dirty="0"/>
              <a:t>&gt;  природу зв'язувальної речовини;</a:t>
            </a:r>
          </a:p>
          <a:p>
            <a:r>
              <a:rPr lang="uk-UA" dirty="0"/>
              <a:t>&gt;  тип хімічних реакцій, на основі яких одержують синте­тичні смоли;</a:t>
            </a:r>
          </a:p>
          <a:p>
            <a:r>
              <a:rPr lang="uk-UA" dirty="0"/>
              <a:t>&gt;  фізико-механічні властивості речовини;</a:t>
            </a:r>
          </a:p>
          <a:p>
            <a:r>
              <a:rPr lang="uk-UA" dirty="0"/>
              <a:t>          &gt;  реакцію пластмас на нагрівання (термічні властивості);</a:t>
            </a:r>
          </a:p>
          <a:p>
            <a:r>
              <a:rPr lang="uk-UA" dirty="0"/>
              <a:t>          &gt;  характер макроструктури (однорідності).</a:t>
            </a:r>
          </a:p>
          <a:p>
            <a:r>
              <a:rPr lang="uk-UA" dirty="0"/>
              <a:t>За природою зв'язувальної речовини пластмаси поді­ляють на два класи:</a:t>
            </a:r>
          </a:p>
          <a:p>
            <a:r>
              <a:rPr lang="uk-UA" dirty="0"/>
              <a:t>— пластичні маси на основі синтетичних полімерів;</a:t>
            </a:r>
          </a:p>
          <a:p>
            <a:r>
              <a:rPr lang="uk-UA" dirty="0"/>
              <a:t>— пластичні маси на основі природних модифікованих (видозмінених) полімерів.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891" y="1097234"/>
            <a:ext cx="3971109" cy="32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65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608" y="388940"/>
            <a:ext cx="9404723" cy="731648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КЛАСИФІКАЦІЯ ПЛАСТИЧНИХ МАС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860792" y="1471748"/>
            <a:ext cx="70626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 типом хімічних реакцій, на основі яких одержують синтетичні смоли, пластмаси поділяють на дві групи:</a:t>
            </a:r>
          </a:p>
          <a:p>
            <a:r>
              <a:rPr lang="uk-UA" dirty="0"/>
              <a:t>— пластмаси на основі полімеризаційних смол, які одер­жують реакцією полімеризації, взаємодії ненасичених мо­номерів (полівінілхлорид, поліетилен, поліпропілен, </a:t>
            </a:r>
            <a:r>
              <a:rPr lang="uk-UA" dirty="0" err="1"/>
              <a:t>фторо</a:t>
            </a:r>
            <a:r>
              <a:rPr lang="uk-UA" dirty="0"/>
              <a:t>-пласти);</a:t>
            </a:r>
          </a:p>
          <a:p>
            <a:r>
              <a:rPr lang="uk-UA" dirty="0"/>
              <a:t>— пластмаси на основі </a:t>
            </a:r>
            <a:r>
              <a:rPr lang="uk-UA" dirty="0" err="1"/>
              <a:t>поліконденсаційних</a:t>
            </a:r>
            <a:r>
              <a:rPr lang="uk-UA" dirty="0"/>
              <a:t> смол, одер­жаних реакцією поліконденсації (фенопласти, амінопласти, поліаміди, поліефіри), взаємодії полімерів, що мають хіміч­но активні групи.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4595"/>
            <a:ext cx="4789714" cy="279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5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643" y="156627"/>
            <a:ext cx="9404723" cy="627145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КЛАСИФІКАЦІЯ ПЛАСТИЧНИХ МАС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18013" y="783772"/>
            <a:ext cx="623533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  <a:p>
            <a:r>
              <a:rPr lang="uk-UA" dirty="0"/>
              <a:t>За фізико-механічними властивостями пластмаси умовно поділяють на:</a:t>
            </a:r>
          </a:p>
          <a:p>
            <a:r>
              <a:rPr lang="uk-UA" dirty="0"/>
              <a:t>     -    жорсткі (фенопласти, амінопласти, полістирол та ін.);</a:t>
            </a:r>
          </a:p>
          <a:p>
            <a:r>
              <a:rPr lang="uk-UA" dirty="0"/>
              <a:t>-          напівжорсткі (поліетилен, поліпропілен, поліаміди);</a:t>
            </a:r>
          </a:p>
          <a:p>
            <a:r>
              <a:rPr lang="uk-UA" dirty="0"/>
              <a:t>-          м'які (пінополіуретан, </a:t>
            </a:r>
            <a:r>
              <a:rPr lang="uk-UA" dirty="0" err="1"/>
              <a:t>полівінілхлоридний</a:t>
            </a:r>
            <a:r>
              <a:rPr lang="uk-UA" dirty="0"/>
              <a:t> пла­стикат та ін.).</a:t>
            </a:r>
          </a:p>
          <a:p>
            <a:r>
              <a:rPr lang="uk-UA" dirty="0"/>
              <a:t>За реакцією на нагрівання розрізняють термоплас­тичні (термопласти) і термореактивні (реактопласти) пласт­маси.</a:t>
            </a:r>
          </a:p>
          <a:p>
            <a:r>
              <a:rPr lang="uk-UA" dirty="0"/>
              <a:t>Термопластичні пластмаси при нагріванні розм'якшу­ються, а при охолодженні знову </a:t>
            </a:r>
            <a:r>
              <a:rPr lang="uk-UA" dirty="0" err="1"/>
              <a:t>затвердівають</a:t>
            </a:r>
            <a:r>
              <a:rPr lang="uk-UA" dirty="0"/>
              <a:t>, зберігаючи при цьому попередні властивості. Тому термопласти можна переробляти декілька разів.</a:t>
            </a:r>
          </a:p>
          <a:p>
            <a:r>
              <a:rPr lang="uk-UA" dirty="0"/>
              <a:t>До термопластів належать: по­ліетилен, поліпропілен, полістирол, полівінілхлорид, целуло­їд та ін.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348" y="2821576"/>
            <a:ext cx="5538651" cy="403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01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176" y="510988"/>
            <a:ext cx="9404723" cy="140053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Класифікація 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 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характером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макроструктури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пластмаси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386" y="2731162"/>
            <a:ext cx="119071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-         однорідні (ненаповнені);</a:t>
            </a:r>
          </a:p>
          <a:p>
            <a:r>
              <a:rPr lang="uk-UA" dirty="0"/>
              <a:t>-          неоднорідні (наповнені).</a:t>
            </a:r>
          </a:p>
          <a:p>
            <a:r>
              <a:rPr lang="uk-UA" dirty="0"/>
              <a:t>До складу однорідних пластмас входить одна зв'язуваль­на речовина, тобто їх виготовляють із чистих смол (іноді додають пластифікатори і барвники). До них відносять </a:t>
            </a:r>
            <a:r>
              <a:rPr lang="uk-UA" dirty="0" err="1"/>
              <a:t>поліметилметакрилат</a:t>
            </a:r>
            <a:r>
              <a:rPr lang="uk-UA" dirty="0"/>
              <a:t>, поліпропілен та ін.</a:t>
            </a:r>
          </a:p>
          <a:p>
            <a:r>
              <a:rPr lang="uk-UA" dirty="0"/>
              <a:t>Неоднорідні, або композиційні пластмаси містять зв'язу­вальну речовину, наповнювачі, пластифікатори й інші ком­поненти.</a:t>
            </a:r>
          </a:p>
          <a:p>
            <a:r>
              <a:rPr lang="uk-UA" dirty="0"/>
              <a:t>Залежно від типу наповнювача неоднорідні пласт­маси розподіляють на:</a:t>
            </a:r>
          </a:p>
          <a:p>
            <a:r>
              <a:rPr lang="uk-UA" dirty="0"/>
              <a:t>- прес-порошкові;</a:t>
            </a:r>
          </a:p>
          <a:p>
            <a:r>
              <a:rPr lang="uk-UA" dirty="0"/>
              <a:t>- шаруваті;</a:t>
            </a:r>
          </a:p>
          <a:p>
            <a:r>
              <a:rPr lang="uk-UA" dirty="0"/>
              <a:t>- волокнисті;</a:t>
            </a:r>
          </a:p>
          <a:p>
            <a:r>
              <a:rPr lang="uk-UA" dirty="0"/>
              <a:t>- газонаповнені.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929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53" y="403412"/>
            <a:ext cx="9404723" cy="931946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СКЛАД ПЛАСТИЧНИХ МАС ТА ВИМОГИ ДО ЇХ ФУНКЦІОНАЛЬНИХ ВЛАСТИВОСТЕЙ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7977" y="2525486"/>
            <a:ext cx="63050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/>
              <a:t>Пластичні маси складаються із декількох взаємо-сумісних і несумісних компонентів.</a:t>
            </a:r>
          </a:p>
          <a:p>
            <a:r>
              <a:rPr lang="uk-UA" dirty="0"/>
              <a:t>Як правило, до складу пластичної маси входять:</a:t>
            </a:r>
          </a:p>
          <a:p>
            <a:r>
              <a:rPr lang="uk-UA" dirty="0"/>
              <a:t>— сполучна основа (смоли, ефіри, целюлози, </a:t>
            </a:r>
            <a:r>
              <a:rPr lang="uk-UA" dirty="0" err="1"/>
              <a:t>каучуки</a:t>
            </a:r>
            <a:r>
              <a:rPr lang="uk-UA" dirty="0"/>
              <a:t> й ін.);</a:t>
            </a:r>
          </a:p>
          <a:p>
            <a:r>
              <a:rPr lang="uk-UA" dirty="0"/>
              <a:t>— наповнювачі (деревна мука, азбест, відходи бавовни тощо);</a:t>
            </a:r>
          </a:p>
          <a:p>
            <a:r>
              <a:rPr lang="uk-UA" dirty="0"/>
              <a:t>— пластифікатори і барвники.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135" y="2525486"/>
            <a:ext cx="3605349" cy="209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28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212" y="537882"/>
            <a:ext cx="9404723" cy="94065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СКЛАД ПЛАСТИЧНИХ МАС ТА ВИМОГИ ДО ЇХ ФУНКЦІОНАЛЬНИХ ВЛАСТИВОСТЕЙ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959428"/>
            <a:ext cx="81338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Основною речовиною, що утворює пластмасу, є синтетич­на смола (полімери).</a:t>
            </a:r>
          </a:p>
          <a:p>
            <a:r>
              <a:rPr lang="uk-UA" dirty="0"/>
              <a:t>Для виробництва пластмас придатні два типи:</a:t>
            </a:r>
          </a:p>
          <a:p>
            <a:r>
              <a:rPr lang="uk-UA" dirty="0"/>
              <a:t>-         </a:t>
            </a:r>
            <a:r>
              <a:rPr lang="uk-UA" dirty="0" smtClean="0"/>
              <a:t>термопластичні</a:t>
            </a:r>
            <a:r>
              <a:rPr lang="uk-UA" dirty="0"/>
              <a:t>;</a:t>
            </a:r>
          </a:p>
          <a:p>
            <a:r>
              <a:rPr lang="uk-UA" dirty="0"/>
              <a:t>-          термореактивні.</a:t>
            </a:r>
          </a:p>
          <a:p>
            <a:r>
              <a:rPr lang="uk-UA" dirty="0"/>
              <a:t>Пластичні маси можуть бути:</a:t>
            </a:r>
          </a:p>
          <a:p>
            <a:r>
              <a:rPr lang="uk-UA" dirty="0"/>
              <a:t>- однофазними (гомогенни­ми);</a:t>
            </a:r>
          </a:p>
          <a:p>
            <a:r>
              <a:rPr lang="uk-UA" dirty="0"/>
              <a:t>- багатофазними (гетерогенними, композиційними) матеріалами.</a:t>
            </a:r>
          </a:p>
          <a:p>
            <a:r>
              <a:rPr lang="uk-UA" dirty="0"/>
              <a:t>У гомогенних пластмасах полімер є основним компонен­том, що визначає властивості матеріалу. Інші компоненти розчинені в полімері.</a:t>
            </a:r>
          </a:p>
          <a:p>
            <a:r>
              <a:rPr lang="uk-UA" dirty="0"/>
              <a:t>У гетерогенних пластмасах полімер виконує функцію дисперсійного середовища (що зв'язує) стосовно </a:t>
            </a:r>
            <a:r>
              <a:rPr lang="uk-UA" dirty="0" err="1"/>
              <a:t>дисперго­ваних</a:t>
            </a:r>
            <a:r>
              <a:rPr lang="uk-UA" dirty="0"/>
              <a:t> у ньому компонентів, що складають самостійні фази.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702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306" y="403412"/>
            <a:ext cx="9404723" cy="601019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Переробка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термопластичних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матеріалів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3372" y="1149531"/>
            <a:ext cx="692369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/>
              <a:t>Основними</a:t>
            </a:r>
            <a:r>
              <a:rPr lang="ru-RU" sz="2800" dirty="0"/>
              <a:t> методами </a:t>
            </a:r>
            <a:r>
              <a:rPr lang="ru-RU" sz="2800" dirty="0" err="1"/>
              <a:t>переробки</a:t>
            </a:r>
            <a:r>
              <a:rPr lang="ru-RU" sz="2800" dirty="0"/>
              <a:t> є:</a:t>
            </a:r>
          </a:p>
          <a:p>
            <a:r>
              <a:rPr lang="ru-RU" sz="2800" dirty="0"/>
              <a:t>-         </a:t>
            </a:r>
            <a:r>
              <a:rPr lang="ru-RU" sz="2800" dirty="0" err="1"/>
              <a:t>пресування</a:t>
            </a:r>
            <a:r>
              <a:rPr lang="ru-RU" sz="2800" dirty="0"/>
              <a:t> (</a:t>
            </a:r>
            <a:r>
              <a:rPr lang="ru-RU" sz="2800" dirty="0" err="1"/>
              <a:t>формуван­ня</a:t>
            </a:r>
            <a:r>
              <a:rPr lang="ru-RU" sz="2800" dirty="0"/>
              <a:t>);</a:t>
            </a:r>
          </a:p>
          <a:p>
            <a:r>
              <a:rPr lang="ru-RU" sz="2800" dirty="0"/>
              <a:t>-          </a:t>
            </a:r>
            <a:r>
              <a:rPr lang="ru-RU" sz="2800" dirty="0" err="1"/>
              <a:t>лиття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</a:t>
            </a:r>
            <a:r>
              <a:rPr lang="ru-RU" sz="2800" dirty="0" err="1"/>
              <a:t>тиском</a:t>
            </a:r>
            <a:r>
              <a:rPr lang="ru-RU" sz="2800" dirty="0"/>
              <a:t>;</a:t>
            </a:r>
          </a:p>
          <a:p>
            <a:r>
              <a:rPr lang="ru-RU" sz="2800" dirty="0"/>
              <a:t>-          </a:t>
            </a:r>
            <a:r>
              <a:rPr lang="ru-RU" sz="2800" dirty="0" err="1"/>
              <a:t>екструзія</a:t>
            </a:r>
            <a:r>
              <a:rPr lang="ru-RU" sz="2800" dirty="0"/>
              <a:t>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637" y="3046095"/>
            <a:ext cx="4936671" cy="283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85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317" y="358588"/>
            <a:ext cx="9404723" cy="1167076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Переробка</a:t>
            </a:r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термопластичних</a:t>
            </a:r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матеріалів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124891" y="1863634"/>
            <a:ext cx="900466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Переробка термопластичних матеріалів здійснюється переважно під тиском на спеціальних машинах, які нази­ваються ливарними.</a:t>
            </a:r>
          </a:p>
          <a:p>
            <a:r>
              <a:rPr lang="uk-UA" dirty="0"/>
              <a:t>Деякі пластмаси можна склеювати і зварювати. Зварю­вання здійснюють звичайно термічними, ультразвуковими та іншими методами, а склеювання — за допомогою полімер­них матеріалів (наприклад, епоксидних).</a:t>
            </a:r>
          </a:p>
          <a:p>
            <a:r>
              <a:rPr lang="uk-UA" dirty="0"/>
              <a:t>Основними вимогами до полімерів і матеріалів на їх ос­нові, які використовують при виготовленні виробів медич­ного призначення, є:</a:t>
            </a:r>
          </a:p>
          <a:p>
            <a:r>
              <a:rPr lang="uk-UA" dirty="0"/>
              <a:t>&gt;  підвищена хімічна стійкість, що зумовлює стабільність виробів під впливом рідких середовищ, у тому числі сте­рилізаційних рідин;</a:t>
            </a:r>
          </a:p>
          <a:p>
            <a:r>
              <a:rPr lang="uk-UA" dirty="0"/>
              <a:t>&gt;  мінімальний вміст низькомолекулярних домішок, стабі­лізаторів, каталізаторів та інших добавок;</a:t>
            </a:r>
          </a:p>
          <a:p>
            <a:r>
              <a:rPr lang="uk-UA" dirty="0"/>
              <a:t> &gt;  відсутність запаху;</a:t>
            </a:r>
          </a:p>
          <a:p>
            <a:r>
              <a:rPr lang="uk-UA" dirty="0"/>
              <a:t>&gt;  здатність витримувати теплову (зокрема </a:t>
            </a:r>
            <a:r>
              <a:rPr lang="uk-UA" dirty="0" err="1"/>
              <a:t>автоклавування</a:t>
            </a:r>
            <a:r>
              <a:rPr lang="uk-UA" dirty="0"/>
              <a:t>), хімічну та радіаційну стерилізацію;</a:t>
            </a:r>
          </a:p>
          <a:p>
            <a:r>
              <a:rPr lang="uk-UA" dirty="0"/>
              <a:t>&gt;  забезпечувати стабільність складу рідких препаратів, що перебувають у контакті з полімерним матеріалом.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377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257" y="666847"/>
            <a:ext cx="9404723" cy="670688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ЗАСТОСУВАННЯ ПОЛІМЕРІВ У ФАРМАЦІЇ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561" y="1602377"/>
            <a:ext cx="6583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У фармацевтичній практиці полімери знаходять таке застосування:</a:t>
            </a:r>
          </a:p>
          <a:p>
            <a:r>
              <a:rPr lang="uk-UA" dirty="0"/>
              <a:t>— як таропакувальні засоби для медикаментів;</a:t>
            </a:r>
          </a:p>
          <a:p>
            <a:r>
              <a:rPr lang="uk-UA" dirty="0"/>
              <a:t>— як допоміжні речовини для створення різноманітних лікарських форм;</a:t>
            </a:r>
          </a:p>
          <a:p>
            <a:r>
              <a:rPr lang="uk-UA" dirty="0"/>
              <a:t>— як полімери спрямованої біологічної дії, а саме:</a:t>
            </a:r>
          </a:p>
          <a:p>
            <a:r>
              <a:rPr lang="uk-UA" dirty="0"/>
              <a:t>• кров і </a:t>
            </a:r>
            <a:r>
              <a:rPr lang="uk-UA" dirty="0" err="1"/>
              <a:t>плазмозамінники</a:t>
            </a:r>
            <a:r>
              <a:rPr lang="uk-UA" dirty="0"/>
              <a:t>; </a:t>
            </a:r>
            <a:r>
              <a:rPr lang="en-US" dirty="0"/>
              <a:t>F</a:t>
            </a:r>
          </a:p>
          <a:p>
            <a:r>
              <a:rPr lang="en-US" dirty="0"/>
              <a:t>• </a:t>
            </a:r>
            <a:r>
              <a:rPr lang="uk-UA" dirty="0" err="1"/>
              <a:t>пролонгатори</a:t>
            </a:r>
            <a:r>
              <a:rPr lang="uk-UA" dirty="0"/>
              <a:t>;</a:t>
            </a:r>
          </a:p>
          <a:p>
            <a:r>
              <a:rPr lang="uk-UA" dirty="0"/>
              <a:t>• полімерні лікарські речовини.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54" y="2442754"/>
            <a:ext cx="4415246" cy="441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95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80" y="217586"/>
            <a:ext cx="9404723" cy="618436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ЗАСТОСУВАННЯ ПОЛІМЕРІВ У ФАРМАЦІЇ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17714" y="1375954"/>
            <a:ext cx="117652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Полімерні матеріали мають ряд переваг перед традицій­ними матеріалами, в які запаковують ліки, зокрема:</a:t>
            </a:r>
          </a:p>
          <a:p>
            <a:r>
              <a:rPr lang="uk-UA" sz="1400" dirty="0"/>
              <a:t>— легкість;</a:t>
            </a:r>
          </a:p>
          <a:p>
            <a:r>
              <a:rPr lang="uk-UA" sz="1400" dirty="0"/>
              <a:t>— можливість декоративного оформлення;</a:t>
            </a:r>
          </a:p>
          <a:p>
            <a:r>
              <a:rPr lang="uk-UA" sz="1400" dirty="0"/>
              <a:t>— низька вартість;</a:t>
            </a:r>
          </a:p>
          <a:p>
            <a:r>
              <a:rPr lang="uk-UA" sz="1400" dirty="0"/>
              <a:t>          — привабливий товарний вигляд;</a:t>
            </a:r>
          </a:p>
          <a:p>
            <a:r>
              <a:rPr lang="uk-UA" sz="1400" dirty="0"/>
              <a:t>— зручність у користуванні ліками.</a:t>
            </a:r>
          </a:p>
          <a:p>
            <a:r>
              <a:rPr lang="uk-UA" sz="1400" dirty="0"/>
              <a:t>Віддаючи перевагу полімерній тарі для запаковування лікарських речовин, фармацевти зустрічаються з багатьма проблемами, серед яких першорядної уваги вимагають такі:</a:t>
            </a:r>
          </a:p>
          <a:p>
            <a:r>
              <a:rPr lang="uk-UA" sz="1400" dirty="0"/>
              <a:t>— процес старіння пластмас;</a:t>
            </a:r>
          </a:p>
          <a:p>
            <a:r>
              <a:rPr lang="uk-UA" sz="1400" dirty="0"/>
              <a:t>— проникність;</a:t>
            </a:r>
          </a:p>
          <a:p>
            <a:r>
              <a:rPr lang="uk-UA" sz="1400" dirty="0"/>
              <a:t>—  адсорбція;</a:t>
            </a:r>
          </a:p>
          <a:p>
            <a:r>
              <a:rPr lang="uk-UA" sz="1400" dirty="0"/>
              <a:t>— хімічна міграція (переміщення);</a:t>
            </a:r>
          </a:p>
          <a:p>
            <a:r>
              <a:rPr lang="uk-UA" sz="1400" dirty="0"/>
              <a:t>— реактивність;</a:t>
            </a:r>
          </a:p>
          <a:p>
            <a:r>
              <a:rPr lang="uk-UA" sz="1400" dirty="0"/>
              <a:t>— кількісний ріст мікроорганізмів;</a:t>
            </a:r>
          </a:p>
          <a:p>
            <a:r>
              <a:rPr lang="uk-UA" sz="1400" dirty="0"/>
              <a:t>— можлива токсичність.</a:t>
            </a:r>
          </a:p>
          <a:p>
            <a:r>
              <a:rPr lang="uk-UA" sz="1400" dirty="0"/>
              <a:t>Останнім часом у нашій країні та за кордоном стали популярними </a:t>
            </a:r>
            <a:r>
              <a:rPr lang="uk-UA" sz="1400" dirty="0" err="1"/>
              <a:t>таблетовані</a:t>
            </a:r>
            <a:r>
              <a:rPr lang="uk-UA" sz="1400" dirty="0"/>
              <a:t> й </a:t>
            </a:r>
            <a:r>
              <a:rPr lang="uk-UA" sz="1400" dirty="0" err="1"/>
              <a:t>дражовані</a:t>
            </a:r>
            <a:r>
              <a:rPr lang="uk-UA" sz="1400" dirty="0"/>
              <a:t> лікарські форми з покриттям.</a:t>
            </a:r>
          </a:p>
          <a:p>
            <a:r>
              <a:rPr lang="uk-UA" sz="1400" dirty="0"/>
              <a:t>Покриття роблять з метою:</a:t>
            </a:r>
          </a:p>
          <a:p>
            <a:r>
              <a:rPr lang="uk-UA" sz="1400" dirty="0"/>
              <a:t>— захисту вмісту таблеток від впливу зовнішнього се­редовища (вологи, повітря, світла);</a:t>
            </a:r>
          </a:p>
          <a:p>
            <a:r>
              <a:rPr lang="uk-UA" sz="1400" dirty="0"/>
              <a:t>— захисту слизової оболонки </a:t>
            </a:r>
            <a:r>
              <a:rPr lang="uk-UA" sz="1400" dirty="0" err="1"/>
              <a:t>шлунка</a:t>
            </a:r>
            <a:r>
              <a:rPr lang="uk-UA" sz="1400" dirty="0"/>
              <a:t> від подразливої дії ліків;</a:t>
            </a:r>
          </a:p>
          <a:p>
            <a:r>
              <a:rPr lang="uk-UA" sz="1400" dirty="0"/>
              <a:t>— локалізації дії ліків;</a:t>
            </a:r>
          </a:p>
          <a:p>
            <a:r>
              <a:rPr lang="uk-UA" sz="1400" dirty="0"/>
              <a:t>— </a:t>
            </a:r>
            <a:r>
              <a:rPr lang="uk-UA" sz="1400" dirty="0" err="1"/>
              <a:t>пролонгування</a:t>
            </a:r>
            <a:r>
              <a:rPr lang="uk-UA" sz="1400" dirty="0"/>
              <a:t> дії ліків;</a:t>
            </a:r>
          </a:p>
          <a:p>
            <a:r>
              <a:rPr lang="uk-UA" sz="1400" dirty="0"/>
              <a:t>— маскування смаку і запаху лікарського препарату;</a:t>
            </a:r>
          </a:p>
          <a:p>
            <a:r>
              <a:rPr lang="uk-UA" sz="1400" dirty="0"/>
              <a:t>— поліпшення зовнішнього вигляду.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61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130" y="354619"/>
            <a:ext cx="9404723" cy="566185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ЗАСТОСУВАННЯ ПОЛІМЕРІВ У ФАРМАЦІЇ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262743"/>
            <a:ext cx="88386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Найбільш поширене застосування водорозчинних </a:t>
            </a:r>
            <a:r>
              <a:rPr lang="uk-UA" dirty="0" err="1"/>
              <a:t>висо-комолекулярних</a:t>
            </a:r>
            <a:r>
              <a:rPr lang="uk-UA" dirty="0"/>
              <a:t> речовин як </a:t>
            </a:r>
            <a:r>
              <a:rPr lang="uk-UA" dirty="0" err="1"/>
              <a:t>крово</a:t>
            </a:r>
            <a:r>
              <a:rPr lang="uk-UA" dirty="0"/>
              <a:t>-  або </a:t>
            </a:r>
            <a:r>
              <a:rPr lang="uk-UA" dirty="0" err="1"/>
              <a:t>плазмозамінників</a:t>
            </a:r>
            <a:r>
              <a:rPr lang="uk-UA" dirty="0"/>
              <a:t>.</a:t>
            </a:r>
          </a:p>
          <a:p>
            <a:r>
              <a:rPr lang="uk-UA" dirty="0"/>
              <a:t>Кровозамінники за лікувальними функціями поділяють на три головні групи:</a:t>
            </a:r>
          </a:p>
          <a:p>
            <a:r>
              <a:rPr lang="uk-UA" dirty="0"/>
              <a:t>1) протишокові;</a:t>
            </a:r>
          </a:p>
          <a:p>
            <a:r>
              <a:rPr lang="uk-UA" dirty="0"/>
              <a:t>2) </a:t>
            </a:r>
            <a:r>
              <a:rPr lang="uk-UA" dirty="0" err="1"/>
              <a:t>дезінтоксикаційні</a:t>
            </a:r>
            <a:r>
              <a:rPr lang="uk-UA" dirty="0"/>
              <a:t>;</a:t>
            </a:r>
          </a:p>
          <a:p>
            <a:r>
              <a:rPr lang="uk-UA" dirty="0"/>
              <a:t>3) препарати </a:t>
            </a:r>
            <a:r>
              <a:rPr lang="uk-UA" dirty="0" err="1"/>
              <a:t>парентерального</a:t>
            </a:r>
            <a:r>
              <a:rPr lang="uk-UA" dirty="0"/>
              <a:t> застосування.</a:t>
            </a:r>
          </a:p>
          <a:p>
            <a:r>
              <a:rPr lang="uk-UA" dirty="0" err="1"/>
              <a:t>Цезінтоксикатори</a:t>
            </a:r>
            <a:r>
              <a:rPr lang="uk-UA" dirty="0"/>
              <a:t> ефективні при порівняно низькій молекулярній масі (10 000—20 000), тому що вони повинні швидко виводитися з організму, виводячи токсичні речо­вини.</a:t>
            </a:r>
          </a:p>
          <a:p>
            <a:r>
              <a:rPr lang="uk-UA" dirty="0"/>
              <a:t>Для препаратів </a:t>
            </a:r>
            <a:r>
              <a:rPr lang="uk-UA" dirty="0" err="1"/>
              <a:t>парантерального</a:t>
            </a:r>
            <a:r>
              <a:rPr lang="uk-UA" dirty="0"/>
              <a:t> застосування цей по­казник не регламентується, тому що вони в організмі роз­щеплюються й асимілюються.</a:t>
            </a:r>
          </a:p>
          <a:p>
            <a:r>
              <a:rPr lang="uk-UA" dirty="0" err="1"/>
              <a:t>Пролонгатори</a:t>
            </a:r>
            <a:r>
              <a:rPr lang="uk-UA" dirty="0"/>
              <a:t>. Дію ряду лікарських речовин можна по­довжити, якщо їх розчиняти разом із полімерами. Як такі розчини використовують кровозамінники (</a:t>
            </a:r>
            <a:r>
              <a:rPr lang="uk-UA" dirty="0" err="1"/>
              <a:t>поліглюкін</a:t>
            </a:r>
            <a:r>
              <a:rPr lang="uk-UA" dirty="0"/>
              <a:t>, по-</a:t>
            </a:r>
            <a:r>
              <a:rPr lang="uk-UA" dirty="0" err="1"/>
              <a:t>лівінілпіролідон</a:t>
            </a:r>
            <a:r>
              <a:rPr lang="uk-UA" dirty="0"/>
              <a:t>, </a:t>
            </a:r>
            <a:r>
              <a:rPr lang="uk-UA" dirty="0" err="1"/>
              <a:t>полівініловий</a:t>
            </a:r>
            <a:r>
              <a:rPr lang="uk-UA" dirty="0"/>
              <a:t> спирт та ін.).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50" y="1617208"/>
            <a:ext cx="3524250" cy="355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9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897" y="523923"/>
            <a:ext cx="9404723" cy="801316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Протишокові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засоби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6079" y="5617029"/>
            <a:ext cx="1483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966" y="2366283"/>
            <a:ext cx="3810000" cy="386715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3338826"/>
            <a:ext cx="7508966" cy="191335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МОЗ затвердило список препаратів, які повинні бути в кожній аптечці для надання допомоги при настанні анафілактичного шоку. До них відносяться: «Адреналін» (0,1%) в ампулах. «Димедрол» в ампулах. Розчин натрію хлориду. «Еуфілін» в ампулах. «Преднізолон» (в ампулах). </a:t>
            </a:r>
            <a:r>
              <a:rPr kumimoji="0" lang="uk-UA" altLang="en-US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Антигістамінні</a:t>
            </a:r>
            <a:r>
              <a:rPr kumimoji="0" lang="uk-UA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засоби.</a:t>
            </a:r>
            <a:r>
              <a:rPr kumimoji="0" lang="uk-UA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41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09" y="405334"/>
            <a:ext cx="9404723" cy="583602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ВИМОГИ ДО ЯКОСТІ ТОВАРІВ ІЗ ПЛАСТИЧНИХ МАС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44" y="2633616"/>
            <a:ext cx="5846717" cy="3897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768" y="1297577"/>
            <a:ext cx="5486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До виробів із пластичних мас висуваються певні вимоги щодо вигляду і складу матеріалів, конструкції ви­робів, їх зовнішнього вигляду, якості оформлення.</a:t>
            </a:r>
          </a:p>
          <a:p>
            <a:r>
              <a:rPr lang="uk-UA" dirty="0"/>
              <a:t>У виробах із пластичних мас не припускаються такі де­фекти: тріщини, </a:t>
            </a:r>
            <a:r>
              <a:rPr lang="uk-UA" dirty="0" err="1"/>
              <a:t>недопресування</a:t>
            </a:r>
            <a:r>
              <a:rPr lang="uk-UA" dirty="0"/>
              <a:t>, здуття, розводи, значні сто­ронні домішки, раковини, </a:t>
            </a:r>
            <a:r>
              <a:rPr lang="uk-UA" dirty="0" err="1"/>
              <a:t>коробления</a:t>
            </a:r>
            <a:r>
              <a:rPr lang="uk-UA" dirty="0"/>
              <a:t>, гострі грані й задир­ки. Поверхня виробів має відповідати вимогам стандарту і зразок-стандарту, затвердженим у встановленому поряд­ку. Матеріали, з яких вони виготовлені, повинні бути не­шкідливими.</a:t>
            </a:r>
          </a:p>
          <a:p>
            <a:r>
              <a:rPr lang="uk-UA" dirty="0"/>
              <a:t>На пластмаси, з яких виготовляються вироби, що вступа­ють у контакт із тканинами організму, потрібен дозвіл Мі­ністерства охорони здоров'я України.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6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695" y="268942"/>
            <a:ext cx="9404723" cy="1019032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Ключові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переваги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полімерних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матеріалів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для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медичної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і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фармацевтичної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промисловості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: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</a:b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9532" y="3039291"/>
            <a:ext cx="66794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Можливість застосування матеріалів у чистих приміщеннях *</a:t>
            </a:r>
          </a:p>
          <a:p>
            <a:r>
              <a:rPr lang="uk-UA" dirty="0"/>
              <a:t>Легкість обробки *</a:t>
            </a:r>
          </a:p>
          <a:p>
            <a:r>
              <a:rPr lang="uk-UA" dirty="0"/>
              <a:t>Тривала доступність на ринку *</a:t>
            </a:r>
          </a:p>
          <a:p>
            <a:r>
              <a:rPr lang="uk-UA" dirty="0"/>
              <a:t>Наявність сертифікатів: сумісність з харчовими продуктами (</a:t>
            </a:r>
            <a:r>
              <a:rPr lang="en-US" dirty="0"/>
              <a:t>FDA, EU 10/2011), </a:t>
            </a:r>
            <a:r>
              <a:rPr lang="uk-UA" dirty="0"/>
              <a:t>реєстраційне досьє матеріалу, відповідність Європейській фармакопеї (</a:t>
            </a:r>
            <a:r>
              <a:rPr lang="en-US" dirty="0"/>
              <a:t>EU EP), </a:t>
            </a:r>
            <a:r>
              <a:rPr lang="uk-UA" dirty="0" err="1"/>
              <a:t>біосумісність</a:t>
            </a:r>
            <a:r>
              <a:rPr lang="uk-UA" dirty="0"/>
              <a:t> відповідно до </a:t>
            </a:r>
            <a:r>
              <a:rPr lang="en-US" dirty="0"/>
              <a:t>US </a:t>
            </a:r>
            <a:r>
              <a:rPr lang="uk-UA" dirty="0"/>
              <a:t>класу </a:t>
            </a:r>
            <a:r>
              <a:rPr lang="en-US" dirty="0"/>
              <a:t>VI </a:t>
            </a:r>
            <a:r>
              <a:rPr lang="uk-UA" dirty="0"/>
              <a:t>або до </a:t>
            </a:r>
            <a:r>
              <a:rPr lang="en-US" dirty="0"/>
              <a:t>ISO 10993</a:t>
            </a:r>
          </a:p>
          <a:p>
            <a:r>
              <a:rPr lang="uk-UA" dirty="0"/>
              <a:t>Виробництво у відповідності до вимог </a:t>
            </a:r>
            <a:r>
              <a:rPr lang="en-US" dirty="0"/>
              <a:t>GMP * </a:t>
            </a:r>
            <a:r>
              <a:rPr lang="uk-UA" dirty="0"/>
              <a:t>та/або у чистих приміщеннях *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691" y="772885"/>
            <a:ext cx="3666309" cy="366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32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383" y="385483"/>
            <a:ext cx="8027626" cy="1149531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МАРКУВАННЯ, ПАКУВАННЯ, УМОВИ ЗБЕРІГАННЯ, СТЕРИЛІЗАЦІЯ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66" y="3100251"/>
            <a:ext cx="63050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/>
              <a:t>Маркування</a:t>
            </a:r>
            <a:r>
              <a:rPr lang="ru-RU" i="1" dirty="0"/>
              <a:t>.</a:t>
            </a:r>
            <a:r>
              <a:rPr lang="ru-RU" dirty="0"/>
              <a:t> На </a:t>
            </a:r>
            <a:r>
              <a:rPr lang="ru-RU" dirty="0" err="1"/>
              <a:t>виробах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пластичних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товарний</a:t>
            </a:r>
            <a:r>
              <a:rPr lang="ru-RU" dirty="0"/>
              <a:t> знак заводу-</a:t>
            </a:r>
            <a:r>
              <a:rPr lang="ru-RU" dirty="0" err="1"/>
              <a:t>виготовлювача</a:t>
            </a:r>
            <a:r>
              <a:rPr lang="ru-RU" dirty="0"/>
              <a:t>. </a:t>
            </a:r>
            <a:r>
              <a:rPr lang="ru-RU" dirty="0" err="1"/>
              <a:t>Маркують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інший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. Упаковка </a:t>
            </a:r>
            <a:r>
              <a:rPr lang="ru-RU" dirty="0" err="1"/>
              <a:t>виробів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пластмас</a:t>
            </a:r>
            <a:r>
              <a:rPr lang="ru-RU" dirty="0"/>
              <a:t> повинна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: </a:t>
            </a:r>
            <a:r>
              <a:rPr lang="ru-RU" dirty="0" err="1"/>
              <a:t>найменування</a:t>
            </a:r>
            <a:r>
              <a:rPr lang="ru-RU" dirty="0"/>
              <a:t> заводу-</a:t>
            </a:r>
            <a:r>
              <a:rPr lang="ru-RU" dirty="0" err="1"/>
              <a:t>виготовлювача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товарний</a:t>
            </a:r>
            <a:r>
              <a:rPr lang="ru-RU" dirty="0"/>
              <a:t> знак, 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виробу</a:t>
            </a:r>
            <a:r>
              <a:rPr lang="ru-RU" dirty="0"/>
              <a:t>, </a:t>
            </a:r>
            <a:r>
              <a:rPr lang="ru-RU" dirty="0" err="1"/>
              <a:t>позначення</a:t>
            </a:r>
            <a:r>
              <a:rPr lang="ru-RU" dirty="0"/>
              <a:t> стандарту, номер </a:t>
            </a:r>
            <a:r>
              <a:rPr lang="ru-RU" dirty="0" err="1"/>
              <a:t>партії</a:t>
            </a:r>
            <a:r>
              <a:rPr lang="ru-RU" dirty="0"/>
              <a:t>, номер упаковки, </a:t>
            </a:r>
            <a:r>
              <a:rPr lang="ru-RU" dirty="0" err="1"/>
              <a:t>ціну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, штамп ВТК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особисте</a:t>
            </a:r>
            <a:r>
              <a:rPr lang="ru-RU" dirty="0"/>
              <a:t> клеймо, дату </a:t>
            </a:r>
            <a:r>
              <a:rPr lang="ru-RU" dirty="0" err="1"/>
              <a:t>виготовлення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99" y="2838995"/>
            <a:ext cx="5471305" cy="240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22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963" y="421340"/>
            <a:ext cx="9404723" cy="844859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Пакування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971" y="2316480"/>
            <a:ext cx="55909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Упаковка </a:t>
            </a:r>
            <a:r>
              <a:rPr lang="ru-RU" dirty="0" err="1"/>
              <a:t>пластмасових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для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при </a:t>
            </a:r>
            <a:r>
              <a:rPr lang="ru-RU" dirty="0" err="1"/>
              <a:t>транспортуванні</a:t>
            </a:r>
            <a:r>
              <a:rPr lang="ru-RU" dirty="0"/>
              <a:t> і </a:t>
            </a:r>
            <a:r>
              <a:rPr lang="ru-RU" dirty="0" err="1"/>
              <a:t>зберіганні</a:t>
            </a:r>
            <a:r>
              <a:rPr lang="ru-RU" dirty="0"/>
              <a:t>. Погано </a:t>
            </a:r>
            <a:r>
              <a:rPr lang="ru-RU" dirty="0" err="1"/>
              <a:t>запаковані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розбиті</a:t>
            </a:r>
            <a:r>
              <a:rPr lang="ru-RU" dirty="0"/>
              <a:t>, </a:t>
            </a:r>
            <a:r>
              <a:rPr lang="ru-RU" dirty="0" err="1"/>
              <a:t>забруднені</a:t>
            </a:r>
            <a:r>
              <a:rPr lang="ru-RU" dirty="0"/>
              <a:t>, </a:t>
            </a:r>
            <a:r>
              <a:rPr lang="ru-RU" dirty="0" err="1"/>
              <a:t>подряпані</a:t>
            </a:r>
            <a:r>
              <a:rPr lang="ru-RU" dirty="0"/>
              <a:t>, </a:t>
            </a:r>
            <a:r>
              <a:rPr lang="ru-RU" dirty="0" err="1"/>
              <a:t>деформовані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запаковують</a:t>
            </a:r>
            <a:r>
              <a:rPr lang="ru-RU" dirty="0"/>
              <a:t> за видами й </a:t>
            </a:r>
            <a:r>
              <a:rPr lang="ru-RU" dirty="0" err="1"/>
              <a:t>розмірами</a:t>
            </a:r>
            <a:r>
              <a:rPr lang="ru-RU" dirty="0"/>
              <a:t> в </a:t>
            </a:r>
            <a:r>
              <a:rPr lang="ru-RU" dirty="0" err="1"/>
              <a:t>картонні</a:t>
            </a:r>
            <a:r>
              <a:rPr lang="ru-RU" dirty="0"/>
              <a:t> коробки, </a:t>
            </a:r>
            <a:r>
              <a:rPr lang="ru-RU" dirty="0" err="1"/>
              <a:t>паперові</a:t>
            </a:r>
            <a:r>
              <a:rPr lang="ru-RU" dirty="0"/>
              <a:t> пачки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стандартні</a:t>
            </a:r>
            <a:r>
              <a:rPr lang="ru-RU" dirty="0"/>
              <a:t> коробки з гладкого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гофрованого</a:t>
            </a:r>
            <a:r>
              <a:rPr lang="ru-RU" dirty="0"/>
              <a:t> картону. У контейнерах </a:t>
            </a:r>
            <a:r>
              <a:rPr lang="ru-RU" dirty="0" err="1"/>
              <a:t>або</a:t>
            </a:r>
            <a:r>
              <a:rPr lang="ru-RU" dirty="0"/>
              <a:t> ящиках </a:t>
            </a:r>
            <a:r>
              <a:rPr lang="ru-RU" dirty="0" err="1"/>
              <a:t>між</a:t>
            </a:r>
            <a:r>
              <a:rPr lang="ru-RU" dirty="0"/>
              <a:t> пачками і коробками </a:t>
            </a:r>
            <a:r>
              <a:rPr lang="ru-RU" dirty="0" err="1"/>
              <a:t>ставлять</a:t>
            </a:r>
            <a:r>
              <a:rPr lang="ru-RU" dirty="0"/>
              <a:t> прокладки,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запобігають</a:t>
            </a:r>
            <a:r>
              <a:rPr lang="ru-RU" dirty="0"/>
              <a:t> </a:t>
            </a:r>
            <a:r>
              <a:rPr lang="ru-RU" dirty="0" err="1"/>
              <a:t>пошкодженню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154" y="2422650"/>
            <a:ext cx="2860766" cy="302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0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924" y="304928"/>
            <a:ext cx="9404723" cy="1400530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Зберігання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217" y="1696493"/>
            <a:ext cx="71497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Незапаковані</a:t>
            </a:r>
            <a:r>
              <a:rPr lang="ru-RU" dirty="0"/>
              <a:t> й </a:t>
            </a:r>
            <a:r>
              <a:rPr lang="ru-RU" dirty="0" err="1"/>
              <a:t>запаковані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пластмас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в сухих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на </a:t>
            </a:r>
            <a:r>
              <a:rPr lang="ru-RU" dirty="0" err="1"/>
              <a:t>відстані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1 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опалювальних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. </a:t>
            </a:r>
            <a:r>
              <a:rPr lang="ru-RU" dirty="0" err="1"/>
              <a:t>Сирість</a:t>
            </a:r>
            <a:r>
              <a:rPr lang="ru-RU" dirty="0"/>
              <a:t> у </a:t>
            </a:r>
            <a:r>
              <a:rPr lang="ru-RU" dirty="0" err="1"/>
              <a:t>приміщенні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блиску</a:t>
            </a:r>
            <a:r>
              <a:rPr lang="ru-RU" dirty="0"/>
              <a:t> </a:t>
            </a:r>
            <a:r>
              <a:rPr lang="ru-RU" dirty="0" err="1"/>
              <a:t>пластмасової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. </a:t>
            </a:r>
            <a:r>
              <a:rPr lang="ru-RU" dirty="0" err="1"/>
              <a:t>Шкідливий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підвищеної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прискорює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старіння</a:t>
            </a:r>
            <a:r>
              <a:rPr lang="ru-RU" dirty="0"/>
              <a:t> </a:t>
            </a:r>
            <a:r>
              <a:rPr lang="ru-RU" dirty="0" err="1"/>
              <a:t>пластмаси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у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температурою </a:t>
            </a:r>
            <a:r>
              <a:rPr lang="ru-RU" dirty="0" err="1"/>
              <a:t>вироби</a:t>
            </a:r>
            <a:r>
              <a:rPr lang="ru-RU" dirty="0"/>
              <a:t> з </a:t>
            </a:r>
            <a:r>
              <a:rPr lang="ru-RU" dirty="0" err="1"/>
              <a:t>пластифікованих</a:t>
            </a:r>
            <a:r>
              <a:rPr lang="ru-RU" dirty="0"/>
              <a:t> </a:t>
            </a:r>
            <a:r>
              <a:rPr lang="ru-RU" dirty="0" err="1"/>
              <a:t>термопластів</a:t>
            </a:r>
            <a:r>
              <a:rPr lang="ru-RU" dirty="0"/>
              <a:t> (</a:t>
            </a:r>
            <a:r>
              <a:rPr lang="ru-RU" dirty="0" err="1"/>
              <a:t>полівінілхлорид</a:t>
            </a:r>
            <a:r>
              <a:rPr lang="ru-RU" dirty="0"/>
              <a:t>)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злипатися</a:t>
            </a:r>
            <a:r>
              <a:rPr lang="ru-RU" dirty="0"/>
              <a:t>. А </a:t>
            </a:r>
            <a:r>
              <a:rPr lang="ru-RU" dirty="0" err="1"/>
              <a:t>вироби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таких </a:t>
            </a:r>
            <a:r>
              <a:rPr lang="ru-RU" dirty="0" err="1"/>
              <a:t>пластмас</a:t>
            </a:r>
            <a:r>
              <a:rPr lang="ru-RU" dirty="0"/>
              <a:t>, як </a:t>
            </a:r>
            <a:r>
              <a:rPr lang="ru-RU" dirty="0" err="1"/>
              <a:t>целулоїд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полівінілхлорид</a:t>
            </a:r>
            <a:r>
              <a:rPr lang="ru-RU" dirty="0"/>
              <a:t>, при </a:t>
            </a:r>
            <a:r>
              <a:rPr lang="ru-RU" dirty="0" err="1"/>
              <a:t>зниженій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</a:t>
            </a:r>
            <a:r>
              <a:rPr lang="ru-RU" dirty="0" err="1"/>
              <a:t>стають</a:t>
            </a:r>
            <a:r>
              <a:rPr lang="ru-RU" dirty="0"/>
              <a:t> </a:t>
            </a:r>
            <a:r>
              <a:rPr lang="ru-RU" dirty="0" err="1"/>
              <a:t>крихкими</a:t>
            </a:r>
            <a:r>
              <a:rPr lang="ru-RU" dirty="0"/>
              <a:t> і легко </a:t>
            </a:r>
            <a:r>
              <a:rPr lang="ru-RU" dirty="0" err="1"/>
              <a:t>ламаються</a:t>
            </a:r>
            <a:r>
              <a:rPr lang="ru-RU" dirty="0"/>
              <a:t>.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 при </a:t>
            </a:r>
            <a:r>
              <a:rPr lang="ru-RU" dirty="0" err="1"/>
              <a:t>світлі</a:t>
            </a:r>
            <a:r>
              <a:rPr lang="ru-RU" dirty="0"/>
              <a:t> часто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 </a:t>
            </a:r>
            <a:r>
              <a:rPr lang="ru-RU" dirty="0" err="1"/>
              <a:t>пластмаси</a:t>
            </a:r>
            <a:r>
              <a:rPr lang="ru-RU" dirty="0"/>
              <a:t>.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тримати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з температурою 10—15 °С і </a:t>
            </a:r>
            <a:r>
              <a:rPr lang="ru-RU" dirty="0" err="1"/>
              <a:t>відносною</a:t>
            </a:r>
            <a:r>
              <a:rPr lang="ru-RU" dirty="0"/>
              <a:t> </a:t>
            </a:r>
            <a:r>
              <a:rPr lang="ru-RU" dirty="0" err="1"/>
              <a:t>вологістю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55—70 %.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182" y="3605348"/>
            <a:ext cx="4683817" cy="325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226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9850" y="381769"/>
            <a:ext cx="3586255" cy="818733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Стерилізація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1" y="1515291"/>
            <a:ext cx="69842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Упровадження</a:t>
            </a:r>
            <a:r>
              <a:rPr lang="ru-RU" dirty="0"/>
              <a:t> в </a:t>
            </a:r>
            <a:r>
              <a:rPr lang="ru-RU" dirty="0" err="1"/>
              <a:t>медичну</a:t>
            </a:r>
            <a:r>
              <a:rPr lang="ru-RU" dirty="0"/>
              <a:t> </a:t>
            </a:r>
            <a:r>
              <a:rPr lang="ru-RU" dirty="0" err="1"/>
              <a:t>промисловість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і </a:t>
            </a:r>
            <a:r>
              <a:rPr lang="ru-RU" dirty="0" err="1"/>
              <a:t>пакувальних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син</a:t>
            </a:r>
            <a:r>
              <a:rPr lang="ru-RU" dirty="0"/>
              <a:t> </a:t>
            </a:r>
            <a:r>
              <a:rPr lang="ru-RU" dirty="0" err="1"/>
              <a:t>тетичних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витримують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,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термічних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,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прийнятною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променеву</a:t>
            </a:r>
            <a:r>
              <a:rPr lang="ru-RU" dirty="0"/>
              <a:t> </a:t>
            </a:r>
            <a:r>
              <a:rPr lang="ru-RU" dirty="0" err="1"/>
              <a:t>стерилізацію</a:t>
            </a:r>
            <a:r>
              <a:rPr lang="ru-RU" dirty="0"/>
              <a:t>. Для </a:t>
            </a:r>
            <a:r>
              <a:rPr lang="ru-RU" dirty="0" err="1"/>
              <a:t>стерилізації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полімерних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вдаються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до </a:t>
            </a:r>
            <a:r>
              <a:rPr lang="ru-RU" dirty="0" err="1"/>
              <a:t>радіаційного</a:t>
            </a:r>
            <a:r>
              <a:rPr lang="ru-RU" dirty="0"/>
              <a:t> методу,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як </a:t>
            </a:r>
            <a:r>
              <a:rPr lang="ru-RU" dirty="0" err="1"/>
              <a:t>промисловий</a:t>
            </a:r>
            <a:r>
              <a:rPr lang="ru-RU" dirty="0"/>
              <a:t> метод:</a:t>
            </a:r>
          </a:p>
          <a:p>
            <a:r>
              <a:rPr lang="ru-RU" dirty="0"/>
              <a:t>— </a:t>
            </a:r>
            <a:r>
              <a:rPr lang="ru-RU" dirty="0" err="1"/>
              <a:t>високоефективний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стерилізувати</a:t>
            </a:r>
            <a:r>
              <a:rPr lang="ru-RU" dirty="0"/>
              <a:t> </a:t>
            </a:r>
            <a:r>
              <a:rPr lang="ru-RU" dirty="0" err="1"/>
              <a:t>продукцію</a:t>
            </a:r>
            <a:r>
              <a:rPr lang="ru-RU" dirty="0"/>
              <a:t> в </a:t>
            </a:r>
            <a:r>
              <a:rPr lang="ru-RU" dirty="0" err="1"/>
              <a:t>упаковці</a:t>
            </a:r>
            <a:r>
              <a:rPr lang="ru-RU" dirty="0"/>
              <a:t> і </a:t>
            </a:r>
            <a:r>
              <a:rPr lang="ru-RU" dirty="0" err="1"/>
              <a:t>навіть</a:t>
            </a:r>
            <a:r>
              <a:rPr lang="ru-RU" dirty="0"/>
              <a:t> у </a:t>
            </a:r>
            <a:r>
              <a:rPr lang="ru-RU" dirty="0" err="1"/>
              <a:t>транспортній</a:t>
            </a:r>
            <a:r>
              <a:rPr lang="ru-RU" dirty="0"/>
              <a:t> </a:t>
            </a:r>
            <a:r>
              <a:rPr lang="ru-RU" dirty="0" err="1"/>
              <a:t>тарі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уможливлює</a:t>
            </a:r>
            <a:r>
              <a:rPr lang="ru-RU" dirty="0"/>
              <a:t>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автоматизацію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стерилі</a:t>
            </a:r>
            <a:r>
              <a:rPr lang="ru-RU" dirty="0"/>
              <a:t>' </a:t>
            </a:r>
            <a:r>
              <a:rPr lang="ru-RU" dirty="0" err="1"/>
              <a:t>зації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високу</a:t>
            </a:r>
            <a:r>
              <a:rPr lang="ru-RU" dirty="0"/>
              <a:t> </a:t>
            </a:r>
            <a:r>
              <a:rPr lang="ru-RU" dirty="0" err="1"/>
              <a:t>продуктивність</a:t>
            </a:r>
            <a:r>
              <a:rPr lang="ru-RU" dirty="0"/>
              <a:t>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86" y="4047431"/>
            <a:ext cx="5094514" cy="281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16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5983" y="2461325"/>
            <a:ext cx="5191193" cy="140053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Дякую за увагу!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4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304</TotalTime>
  <Words>2704</Words>
  <Application>Microsoft Office PowerPoint</Application>
  <PresentationFormat>Широкоэкранный</PresentationFormat>
  <Paragraphs>191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inherit</vt:lpstr>
      <vt:lpstr>Wingdings 3</vt:lpstr>
      <vt:lpstr>Ион</vt:lpstr>
      <vt:lpstr>ОДЕСЬКИЙ НАЦІОНАЛЬНИЙ МЕДИЧНИЙ УНІВЕРСИТЕТ ФАРМАЦЕВТИЧНИЙ ФАКУЛЬТЕТ  КАФЕДРА ОРГАНІЗАЦІЇ ТА ЕКОНОМІКИ ФАРМАЦІЇ </vt:lpstr>
      <vt:lpstr>Вступ</vt:lpstr>
      <vt:lpstr>Влплив на організм людини</vt:lpstr>
      <vt:lpstr>Аеросил</vt:lpstr>
      <vt:lpstr>Полівінілпірролідон</vt:lpstr>
      <vt:lpstr>Фенолформальдегід</vt:lpstr>
      <vt:lpstr>Вінілін</vt:lpstr>
      <vt:lpstr>Застосування у фармації та медицині</vt:lpstr>
      <vt:lpstr>Поліглюкін</vt:lpstr>
      <vt:lpstr>Застосування у фармації та медицині</vt:lpstr>
      <vt:lpstr>Вимоги до полімерів з яких отримують пластичні маси</vt:lpstr>
      <vt:lpstr>КЛАСИФІКАЦІЯ ПЛАСТИЧНИХ МАС</vt:lpstr>
      <vt:lpstr>КЛАСИФІКАЦІЯ ПЛАСТИЧНИХ МАС</vt:lpstr>
      <vt:lpstr>КЛАСИФІКАЦІЯ ПЛАСТИЧНИХ МАС</vt:lpstr>
      <vt:lpstr>Класифікація за характером макроструктури пластмаси</vt:lpstr>
      <vt:lpstr>СКЛАД ПЛАСТИЧНИХ МАС ТА ВИМОГИ ДО ЇХ ФУНКЦІОНАЛЬНИХ ВЛАСТИВОСТЕЙ</vt:lpstr>
      <vt:lpstr>СКЛАД ПЛАСТИЧНИХ МАС ТА ВИМОГИ ДО ЇХ ФУНКЦІОНАЛЬНИХ ВЛАСТИВОСТЕЙ</vt:lpstr>
      <vt:lpstr>Переробка термопластичних матеріалів</vt:lpstr>
      <vt:lpstr>Переробка термопластичних матеріалів</vt:lpstr>
      <vt:lpstr>ЗАСТОСУВАННЯ ПОЛІМЕРІВ У ФАРМАЦІЇ</vt:lpstr>
      <vt:lpstr>ЗАСТОСУВАННЯ ПОЛІМЕРІВ У ФАРМАЦІЇ</vt:lpstr>
      <vt:lpstr>ЗАСТОСУВАННЯ ПОЛІМЕРІВ У ФАРМАЦІЇ</vt:lpstr>
      <vt:lpstr>Протишокові засоби</vt:lpstr>
      <vt:lpstr>ВИМОГИ ДО ЯКОСТІ ТОВАРІВ ІЗ ПЛАСТИЧНИХ МАС</vt:lpstr>
      <vt:lpstr>Ключові переваги полімерних матеріалів для медичної і фармацевтичної промисловості: </vt:lpstr>
      <vt:lpstr>МАРКУВАННЯ, ПАКУВАННЯ, УМОВИ ЗБЕРІГАННЯ, СТЕРИЛІЗАЦІЯ</vt:lpstr>
      <vt:lpstr>Пакування</vt:lpstr>
      <vt:lpstr>Зберігання</vt:lpstr>
      <vt:lpstr>Стерилізація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ОДЕССКИЙ НАЦИОНАЛЬНЫЙ МЕДИЦИНСКИЙ УНИВЕРСИТЕТ ФАРМАЦЕВТИЧЕСКИЙ ФАКУЛЬТЕТ  Кафедра технологии лекарств</dc:title>
  <dc:creator>Lenovo</dc:creator>
  <cp:lastModifiedBy>Степанова Оксана Анатольевна</cp:lastModifiedBy>
  <cp:revision>40</cp:revision>
  <dcterms:created xsi:type="dcterms:W3CDTF">2020-12-21T17:21:23Z</dcterms:created>
  <dcterms:modified xsi:type="dcterms:W3CDTF">2021-01-25T11:48:56Z</dcterms:modified>
</cp:coreProperties>
</file>