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5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8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  <p:sldMasterId id="2147483711" r:id="rId2"/>
    <p:sldMasterId id="2147483728" r:id="rId3"/>
    <p:sldMasterId id="2147483745" r:id="rId4"/>
    <p:sldMasterId id="2147483762" r:id="rId5"/>
    <p:sldMasterId id="2147483779" r:id="rId6"/>
    <p:sldMasterId id="2147483796" r:id="rId7"/>
    <p:sldMasterId id="2147483813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88" r:id="rId17"/>
    <p:sldId id="287" r:id="rId18"/>
    <p:sldId id="286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6" r:id="rId29"/>
    <p:sldId id="273" r:id="rId30"/>
    <p:sldId id="274" r:id="rId31"/>
    <p:sldId id="275" r:id="rId32"/>
    <p:sldId id="277" r:id="rId33"/>
    <p:sldId id="278" r:id="rId34"/>
    <p:sldId id="279" r:id="rId35"/>
    <p:sldId id="280" r:id="rId36"/>
    <p:sldId id="281" r:id="rId37"/>
    <p:sldId id="284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presProps" Target="presProp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390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880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397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42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520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96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14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861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74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981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5962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219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5435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363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553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5063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0180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078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542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8601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154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035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654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3540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3431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7165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34366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3199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03351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7040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5418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5984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8746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7905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1628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2401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9101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9791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5926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425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4108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2901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93027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4222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71526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7293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0888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8567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5874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7896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4965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3924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5044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5199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326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9188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177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6720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98439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9258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94692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5015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4840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2495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3700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7359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276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17496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3616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71670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18172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4422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2385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7071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50496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8371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38093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2857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5507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3871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2027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0132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1294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987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23635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06765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7040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57567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9534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97052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24523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83146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477914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8736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67495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2957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16650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07406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9669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8855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22961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2378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84763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33402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03837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06168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56937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27327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324389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30212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15890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1856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6552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61519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35022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11727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9118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61125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12958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08295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0454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69717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069234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49384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123859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43276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0807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5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48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8449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46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956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6613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5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661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2C9BF-8C64-45C0-A2C5-1B54D61744A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0FAF27-65DE-40BA-9C6E-DC9FDEA7E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978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114.xml"/><Relationship Id="rId1" Type="http://schemas.openxmlformats.org/officeDocument/2006/relationships/themeOverride" Target="../theme/themeOverride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4.xml"/><Relationship Id="rId1" Type="http://schemas.openxmlformats.org/officeDocument/2006/relationships/themeOverride" Target="../theme/themeOverr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14.xml"/><Relationship Id="rId1" Type="http://schemas.openxmlformats.org/officeDocument/2006/relationships/themeOverride" Target="../theme/themeOverride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4.xml"/><Relationship Id="rId1" Type="http://schemas.openxmlformats.org/officeDocument/2006/relationships/themeOverride" Target="../theme/themeOverrid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slideLayout" Target="../slideLayouts/slideLayout114.xml"/><Relationship Id="rId1" Type="http://schemas.openxmlformats.org/officeDocument/2006/relationships/themeOverride" Target="../theme/themeOverrid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Layout" Target="../slideLayouts/slideLayout114.xml"/><Relationship Id="rId1" Type="http://schemas.openxmlformats.org/officeDocument/2006/relationships/themeOverride" Target="../theme/themeOverrid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14.xml"/><Relationship Id="rId1" Type="http://schemas.openxmlformats.org/officeDocument/2006/relationships/themeOverride" Target="../theme/themeOverride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14.xml"/><Relationship Id="rId1" Type="http://schemas.openxmlformats.org/officeDocument/2006/relationships/themeOverride" Target="../theme/themeOverride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>ОДЕСЬКИЙ НАЦІОНАЛЬНИЙ МЕДИЧНИЙ УНІВЕРСИТЕТ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ФАРМАЦЕВТИЧНИЙ ФАКУЛЬТЕТ</a:t>
            </a:r>
            <a:br>
              <a:rPr lang="ru-RU" sz="1800" dirty="0" smtClean="0"/>
            </a:br>
            <a:r>
              <a:rPr lang="ru-RU" sz="1800" dirty="0" smtClean="0"/>
              <a:t>КАФЕДРА ОРГАНІЗАЦІЇ ТА ЕКОНОМІКИ ФАРМАЦІЇ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idx="1"/>
          </p:nvPr>
        </p:nvSpPr>
        <p:spPr>
          <a:xfrm>
            <a:off x="677334" y="2160590"/>
            <a:ext cx="8596668" cy="2876924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ru-RU" sz="3600" i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Нові</a:t>
            </a:r>
            <a:r>
              <a:rPr lang="ru-RU" sz="3600" i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напрямки в </a:t>
            </a:r>
            <a:r>
              <a:rPr lang="ru-RU" sz="3600" i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покращенні</a:t>
            </a:r>
            <a:r>
              <a:rPr lang="ru-RU" sz="3600" i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i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споживчих</a:t>
            </a:r>
            <a:r>
              <a:rPr lang="ru-RU" sz="3600" i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i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властивостей</a:t>
            </a:r>
            <a:r>
              <a:rPr lang="ru-RU" sz="3600" i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i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фармацевтичних</a:t>
            </a:r>
            <a:r>
              <a:rPr lang="ru-RU" sz="3600" i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та </a:t>
            </a:r>
            <a:r>
              <a:rPr lang="ru-RU" sz="3600" i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медичних</a:t>
            </a:r>
            <a:r>
              <a:rPr lang="ru-RU" sz="3600" i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i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виробів</a:t>
            </a:r>
            <a:endParaRPr lang="ru-RU" sz="3600" i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3654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5178182" cy="3880773"/>
          </a:xfrm>
        </p:spPr>
        <p:txBody>
          <a:bodyPr>
            <a:norm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задовольняти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(бути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та/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хвороб)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(не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спричиняють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небезпечних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430" y="2160589"/>
            <a:ext cx="3342314" cy="334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76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073791"/>
            <a:ext cx="5698299" cy="4967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ЛП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всеохоплюючою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концепцією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гарантуватися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оптимального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практик: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GMP, GLP, GCP, GDP, GPP, GSP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стандартами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спроможної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790" y="1812153"/>
            <a:ext cx="3003827" cy="300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0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з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споживчих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якостей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фармацевтичних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правильна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750" y="2437425"/>
            <a:ext cx="5959980" cy="3881437"/>
          </a:xfrm>
        </p:spPr>
      </p:pic>
    </p:spTree>
    <p:extLst>
      <p:ext uri="{BB962C8B-B14F-4D97-AF65-F5344CB8AC3E}">
        <p14:creationId xmlns:p14="http://schemas.microsoft.com/office/powerpoint/2010/main" val="15933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62731"/>
            <a:ext cx="4859400" cy="537863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(лат. 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sterilis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безплідний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них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072" y="805342"/>
            <a:ext cx="3340768" cy="434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0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</a:t>
            </a: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0664" y="1799862"/>
            <a:ext cx="5436066" cy="3880773"/>
          </a:xfrm>
        </p:spPr>
        <p:txBody>
          <a:bodyPr/>
          <a:lstStyle/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плазмовий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озоновий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гласперленовий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09" y="2257231"/>
            <a:ext cx="3705392" cy="246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7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Плазмова</a:t>
            </a:r>
            <a:r>
              <a:rPr lang="ru-RU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endParaRPr lang="ru-RU" sz="40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5488574" cy="3880773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плазмова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Плазмова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стерилізація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є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найбільш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сучасним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методом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стерилізації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що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відбувається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сухій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атмосфері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при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низькій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температурі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(до 55°С)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46" y="2160589"/>
            <a:ext cx="2830453" cy="283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5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7059" y="721453"/>
            <a:ext cx="5824134" cy="53199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Даний метод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альтернативу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низькотемпературної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газової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окисом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етилену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парах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формальдегіду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окису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етилену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обмежують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стерилізуючого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агента і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подальшої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тривалої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вентиляції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стерилізованих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32" y="3257986"/>
            <a:ext cx="4103451" cy="26562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10703" y="3813946"/>
            <a:ext cx="47565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в </a:t>
            </a:r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сухій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атмосфері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36 ° С.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43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етиленоксидом</a:t>
            </a:r>
            <a:r>
              <a:rPr lang="ru-RU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(ЕО), (оксидом </a:t>
            </a:r>
            <a:r>
              <a:rPr lang="ru-RU" i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етилену</a:t>
            </a:r>
            <a:r>
              <a:rPr lang="ru-RU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C₂H₄O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5" y="2160589"/>
            <a:ext cx="4356060" cy="3880773"/>
          </a:xfrm>
        </p:spPr>
        <p:txBody>
          <a:bodyPr>
            <a:normAutofit/>
          </a:bodyPr>
          <a:lstStyle/>
          <a:p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Етиленоксид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EO) </a:t>
            </a:r>
            <a:r>
              <a:rPr lang="en-US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органічна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гетероциклічна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яка 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нормальних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безбарвний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газ з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солодкуватим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запахом, є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токсичним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канцерогенним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Суміш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етиленоксиду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відрізняється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наявністю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особливих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дезінфікуючих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вбиває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переважну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мікроскопічних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Суміш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парів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етиленоксиду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повітрям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вогненебезпечної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вибухонебезпечною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255" y="2533475"/>
            <a:ext cx="3711747" cy="263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98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6859" y="569914"/>
            <a:ext cx="8596668" cy="1363661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етиленоксидом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(оксидом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етилену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є одним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найпоширеніших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низькотемпературну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етилену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30-40°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6859" y="1933575"/>
            <a:ext cx="90773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етиленоксидом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EO)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знищувати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мікроорганізмів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тому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бактерії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пріони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спори з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поверхонь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інструменту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Хірургічні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стоматологічні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пластику,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здатного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деформуватися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агресивних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зонди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катетери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Устаткування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одноразового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шприци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ін'єкцій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дезінфекція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приміщенням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герметично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закриту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упаковку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біоматеріалів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смол,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протезів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Імплантуються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електрокардіостимулятори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інтраокулярних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лінз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ендопротези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клапанів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протези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екстракорпорального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кровообігу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оптичні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ендоскопічне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лапароскопічних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865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11729"/>
            <a:ext cx="3827554" cy="55296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плазмоутворювачі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гази О2, Н2, </a:t>
            </a:r>
            <a:r>
              <a:rPr lang="en-US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He, H2O2, CH2O, C2H4O 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газів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мікроорганізми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руйнівний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зв’язків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високоенергетичних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електронів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нейтральних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часток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радіаційний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УФ та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рентгенівське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ВЧ, НВЧ)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хімічний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радикалів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2000" i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94" y="1894782"/>
            <a:ext cx="4145292" cy="276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3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необхідна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плазмова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i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нестійких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високої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вологості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вузькими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довгими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каналами.</a:t>
            </a:r>
          </a:p>
          <a:p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короткий час.</a:t>
            </a:r>
          </a:p>
          <a:p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практично </a:t>
            </a:r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номенклатури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Економія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лікарняних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ремонт і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закупівлю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медичної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і </a:t>
            </a:r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охорона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98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повинен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плазмовий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стерилізатор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5" y="2160589"/>
            <a:ext cx="4330894" cy="388077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ЦГЗ ЛПУ для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надходять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відділень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з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розташованих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невеликих ЛПУ.</a:t>
            </a:r>
          </a:p>
          <a:p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оперблоці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швидкої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непланової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50" y="2801380"/>
            <a:ext cx="3710342" cy="259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5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Щорічно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США проводиться до 5,5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мільйона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циклів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десятків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низькотемпературних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стерилізаторів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92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плазмового</a:t>
            </a:r>
            <a:r>
              <a:rPr lang="ru-RU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стерилізатора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5413073" cy="388077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Універсальний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стерилізатор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для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більшості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типів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медичних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виробів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ru-RU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Мобільність</a:t>
            </a:r>
            <a:r>
              <a:rPr lang="ru-RU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і </a:t>
            </a:r>
            <a:r>
              <a:rPr lang="ru-RU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оперативність</a:t>
            </a:r>
            <a:r>
              <a:rPr lang="ru-RU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стерилізації</a:t>
            </a:r>
            <a:r>
              <a:rPr lang="ru-RU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.</a:t>
            </a:r>
          </a:p>
          <a:p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Просте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управління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за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допомогою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русифікованого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дисплея і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інтерфейсу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ru-RU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Не </a:t>
            </a:r>
            <a:r>
              <a:rPr lang="ru-RU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вимагає</a:t>
            </a:r>
            <a:r>
              <a:rPr lang="ru-RU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спеціального</a:t>
            </a:r>
            <a:r>
              <a:rPr lang="ru-RU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приміщення</a:t>
            </a:r>
            <a:r>
              <a:rPr lang="ru-RU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.</a:t>
            </a:r>
          </a:p>
          <a:p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Живлення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від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однофазної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електричної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мережі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220 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407" y="2456033"/>
            <a:ext cx="3271707" cy="328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7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3299" y="598674"/>
            <a:ext cx="6720301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4D95B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4D95B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4D95B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4D95B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</a:t>
            </a:r>
            <a:r>
              <a:rPr lang="ru-RU" altLang="ru-RU" sz="2800" dirty="0">
                <a:solidFill>
                  <a:srgbClr val="4D95B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4D95B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приладу</a:t>
            </a:r>
            <a:r>
              <a:rPr lang="ru-RU" altLang="ru-RU" sz="2800" dirty="0" smtClean="0">
                <a:solidFill>
                  <a:srgbClr val="4D95B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800" dirty="0" smtClean="0">
                <a:solidFill>
                  <a:srgbClr val="4D95B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sz="2800" dirty="0" err="1" smtClean="0">
                <a:solidFill>
                  <a:srgbClr val="4D95B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плазмової</a:t>
            </a:r>
            <a:r>
              <a:rPr lang="ru-RU" altLang="ru-RU" sz="2800" dirty="0" smtClean="0">
                <a:solidFill>
                  <a:srgbClr val="4D95B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4D95B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altLang="ru-RU" sz="2800" dirty="0">
                <a:solidFill>
                  <a:srgbClr val="4D95B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815915"/>
              </p:ext>
            </p:extLst>
          </p:nvPr>
        </p:nvGraphicFramePr>
        <p:xfrm>
          <a:off x="1354716" y="2175304"/>
          <a:ext cx="3148778" cy="3902340"/>
        </p:xfrm>
        <a:graphic>
          <a:graphicData uri="http://schemas.openxmlformats.org/drawingml/2006/table">
            <a:tbl>
              <a:tblPr/>
              <a:tblGrid>
                <a:gridCol w="1574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4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36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Загальні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розміри</a:t>
                      </a:r>
                      <a:endParaRPr lang="ru-RU" sz="9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810 х 620 х 1510 мм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98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Камера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глибина: 650 мм; діаметр: 450 мм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8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Матеріал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камери</a:t>
                      </a:r>
                      <a:endParaRPr lang="ru-RU" sz="9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нержавіюча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сталь 12Х18Н10Т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6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Вага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275 кг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62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Умови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експлуатації</a:t>
                      </a:r>
                      <a:endParaRPr lang="ru-RU" sz="9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Т = 10 – 43 °C;</a:t>
                      </a:r>
                      <a:b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</a:b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відносна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вологість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: 80 %</a:t>
                      </a:r>
                      <a:b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</a:b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атмосферний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тиск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: 600-800 Тор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982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Споживана потужність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середня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- 500 Вт;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пікова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- 1100 Вт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305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Система керування: (повністю автоматична)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вбудований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мікроконтролер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на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основі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процесора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80c31,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звукова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сигналізація</a:t>
                      </a:r>
                      <a:endParaRPr lang="ru-RU" sz="9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982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Максимальна температура виробів, що стерилізуються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60 °C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305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Тривалість циклу обробки (від завантаження до розвантаження)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15-45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хв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28953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Час повної стерилізації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для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відкритих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поверхонь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упакованих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виробів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: 5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хв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.;</a:t>
                      </a:r>
                      <a:b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</a:b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для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виробів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з глухими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отворами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з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діаметром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3 мм та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довжиною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650 мм: 30 </a:t>
                      </a:r>
                      <a:r>
                        <a:rPr lang="ru-RU" sz="900" dirty="0" err="1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хв</a:t>
                      </a:r>
                      <a:r>
                        <a:rPr lang="ru-RU" sz="9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</a:p>
                  </a:txBody>
                  <a:tcPr marL="23667" marR="23667" marT="23667" marB="23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873" y="2106779"/>
            <a:ext cx="3280096" cy="328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68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</a:t>
            </a:r>
            <a:r>
              <a:rPr lang="ru-RU" sz="40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40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endParaRPr lang="ru-RU" sz="40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5" y="2160589"/>
            <a:ext cx="4481262" cy="4215044"/>
          </a:xfrm>
        </p:spPr>
        <p:txBody>
          <a:bodyPr>
            <a:normAutofit lnSpcReduction="10000"/>
          </a:bodyPr>
          <a:lstStyle/>
          <a:p>
            <a:r>
              <a:rPr lang="ru-RU" sz="2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Теплова </a:t>
            </a:r>
            <a:r>
              <a:rPr lang="ru-RU" sz="26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sz="2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традиційний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безсумнівну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з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причин.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стерилізувати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кінцевій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герметичній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упаковці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тривалій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забезпечений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надійною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апаратурою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доступний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важливий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аспект, очевидно, прямо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пов’язаний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попереднім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741" y="2500691"/>
            <a:ext cx="3815020" cy="286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5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98128" y="553716"/>
            <a:ext cx="3670156" cy="5209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знезаражування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латексу й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водяною парою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тиском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стерилізаторах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(авто-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клавах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Вона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тисках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насиченої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водяної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пари і температурах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7" y="696287"/>
            <a:ext cx="4577093" cy="305288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3134" y="4456462"/>
            <a:ext cx="51228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— </a:t>
            </a:r>
            <a:r>
              <a:rPr lang="ru-RU" dirty="0" err="1" smtClean="0">
                <a:solidFill>
                  <a:srgbClr val="C00000"/>
                </a:solidFill>
              </a:rPr>
              <a:t>тиск</a:t>
            </a:r>
            <a:r>
              <a:rPr lang="ru-RU" dirty="0" smtClean="0">
                <a:solidFill>
                  <a:srgbClr val="C00000"/>
                </a:solidFill>
              </a:rPr>
              <a:t> пари 0,11 МПа при 120 ± 2 °С; t = 45 </a:t>
            </a:r>
            <a:r>
              <a:rPr lang="ru-RU" dirty="0" err="1" smtClean="0">
                <a:solidFill>
                  <a:srgbClr val="C00000"/>
                </a:solidFill>
              </a:rPr>
              <a:t>хв</a:t>
            </a:r>
            <a:r>
              <a:rPr lang="ru-RU" dirty="0" smtClean="0">
                <a:solidFill>
                  <a:srgbClr val="C00000"/>
                </a:solidFill>
              </a:rPr>
              <a:t>;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— </a:t>
            </a:r>
            <a:r>
              <a:rPr lang="ru-RU" dirty="0" err="1" smtClean="0">
                <a:solidFill>
                  <a:srgbClr val="C00000"/>
                </a:solidFill>
              </a:rPr>
              <a:t>тиск</a:t>
            </a:r>
            <a:r>
              <a:rPr lang="ru-RU" dirty="0" smtClean="0">
                <a:solidFill>
                  <a:srgbClr val="C00000"/>
                </a:solidFill>
              </a:rPr>
              <a:t> пари 0,20 МПа при 132 ± 2 °С; t = 20 </a:t>
            </a:r>
            <a:r>
              <a:rPr lang="ru-RU" dirty="0" err="1" smtClean="0">
                <a:solidFill>
                  <a:srgbClr val="C00000"/>
                </a:solidFill>
              </a:rPr>
              <a:t>хв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55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i="1" u="sng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sz="3200" i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сухим </a:t>
            </a:r>
            <a:r>
              <a:rPr lang="ru-RU" sz="3200" i="1" u="sng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гарячим</a:t>
            </a:r>
            <a:r>
              <a:rPr lang="ru-RU" sz="3200" i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u="sng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повітрям</a:t>
            </a:r>
            <a:r>
              <a:rPr lang="ru-RU" sz="3200" i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370313"/>
            <a:ext cx="8596668" cy="3880773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тривалості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теплопровідності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обгортають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пергаментним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папером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фольгою і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конверти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Конверти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завантажують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стерилізатори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стерилізують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темпера-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160—200 °С. За стандартами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при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180 °С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стерилізаційна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витримка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60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160 °С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2,5 год.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високої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 °С—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відповідним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скороченням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стерилізаційної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витримки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812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2501" y="373734"/>
            <a:ext cx="8596668" cy="3880773"/>
          </a:xfrm>
        </p:spPr>
        <p:txBody>
          <a:bodyPr>
            <a:normAutofit/>
          </a:bodyPr>
          <a:lstStyle/>
          <a:p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Погана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проникність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сухого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шкідлива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температурах на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стерилізуються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,—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гуму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т.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.—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обмежують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одержало такого широкого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пара.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 є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надійним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в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єдино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можливим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668" y="2558641"/>
            <a:ext cx="3804407" cy="38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6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Стерилізація</a:t>
            </a:r>
            <a:r>
              <a:rPr lang="ru-RU" dirty="0"/>
              <a:t> </a:t>
            </a:r>
            <a:r>
              <a:rPr lang="ru-RU" dirty="0" err="1"/>
              <a:t>ультрафіолетовим</a:t>
            </a:r>
            <a:r>
              <a:rPr lang="ru-RU" dirty="0"/>
              <a:t> та </a:t>
            </a:r>
            <a:r>
              <a:rPr lang="ru-RU" dirty="0" err="1"/>
              <a:t>інфрачервоним</a:t>
            </a:r>
            <a:r>
              <a:rPr lang="ru-RU" dirty="0"/>
              <a:t> </a:t>
            </a:r>
            <a:r>
              <a:rPr lang="ru-RU" dirty="0" err="1"/>
              <a:t>світлом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1463455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Невидиме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інфрачервоне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довжиною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хвиль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0,66 до 500 мкм (1 мкм = 0,0001 см)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займає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спектра, яка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червоними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променями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видимої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ультракороткими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радіохвилями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7334" y="3692740"/>
            <a:ext cx="42805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0070C0"/>
                </a:solidFill>
              </a:rPr>
              <a:t>Безперечною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перевагою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цього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потенційно</a:t>
            </a:r>
            <a:r>
              <a:rPr lang="ru-RU" dirty="0" smtClean="0">
                <a:solidFill>
                  <a:srgbClr val="0070C0"/>
                </a:solidFill>
              </a:rPr>
              <a:t> «</a:t>
            </a:r>
            <a:r>
              <a:rPr lang="ru-RU" dirty="0" err="1" smtClean="0">
                <a:solidFill>
                  <a:srgbClr val="0070C0"/>
                </a:solidFill>
              </a:rPr>
              <a:t>працездатного</a:t>
            </a:r>
            <a:r>
              <a:rPr lang="ru-RU" dirty="0" smtClean="0">
                <a:solidFill>
                  <a:srgbClr val="0070C0"/>
                </a:solidFill>
              </a:rPr>
              <a:t>» методу перед</a:t>
            </a:r>
          </a:p>
          <a:p>
            <a:r>
              <a:rPr lang="ru-RU" dirty="0" err="1" smtClean="0">
                <a:solidFill>
                  <a:srgbClr val="0070C0"/>
                </a:solidFill>
              </a:rPr>
              <a:t>традиційним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автоклавуванням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можна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вважати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можливість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відмови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від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err="1" smtClean="0">
                <a:solidFill>
                  <a:srgbClr val="0070C0"/>
                </a:solidFill>
              </a:rPr>
              <a:t>небезпечної</a:t>
            </a:r>
            <a:r>
              <a:rPr lang="ru-RU" dirty="0" smtClean="0">
                <a:solidFill>
                  <a:srgbClr val="0070C0"/>
                </a:solidFill>
              </a:rPr>
              <a:t> в </a:t>
            </a:r>
            <a:r>
              <a:rPr lang="ru-RU" dirty="0" err="1" smtClean="0">
                <a:solidFill>
                  <a:srgbClr val="0070C0"/>
                </a:solidFill>
              </a:rPr>
              <a:t>роботі</a:t>
            </a:r>
            <a:r>
              <a:rPr lang="ru-RU" dirty="0" smtClean="0">
                <a:solidFill>
                  <a:srgbClr val="0070C0"/>
                </a:solidFill>
              </a:rPr>
              <a:t> й </a:t>
            </a:r>
            <a:r>
              <a:rPr lang="ru-RU" dirty="0" err="1" smtClean="0">
                <a:solidFill>
                  <a:srgbClr val="0070C0"/>
                </a:solidFill>
              </a:rPr>
              <a:t>нетехнологічної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перегрітої</a:t>
            </a:r>
            <a:r>
              <a:rPr lang="ru-RU" dirty="0" smtClean="0">
                <a:solidFill>
                  <a:srgbClr val="0070C0"/>
                </a:solidFill>
              </a:rPr>
              <a:t> пари.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736" y="3692740"/>
            <a:ext cx="2768367" cy="20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04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недоліків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УФ-методу </a:t>
            </a:r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віднести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явища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неповна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складної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конфігурації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щілини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отвори,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сховані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променів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достатньої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глибини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УФ-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промені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цілком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поглинаються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перших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атомних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шарах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обробляти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предмети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непроникних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УФ-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променів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упаковках; 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УФ-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великих дозах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призводити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руйнації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полімерних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молекул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поверхневих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стерилізованих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пластмаси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поліетилену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час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УФ-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випромінюванням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великий, вона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тривати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годин</a:t>
            </a:r>
          </a:p>
        </p:txBody>
      </p:sp>
    </p:spTree>
    <p:extLst>
      <p:ext uri="{BB962C8B-B14F-4D97-AF65-F5344CB8AC3E}">
        <p14:creationId xmlns:p14="http://schemas.microsoft.com/office/powerpoint/2010/main" val="190638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i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Радіаційна</a:t>
            </a:r>
            <a:r>
              <a:rPr lang="ru-RU" sz="40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sz="40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4993624" cy="4424769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придатний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обмеженому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обсязі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віднести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вивчених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аспектах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виключаючи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теплової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коли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йдеться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нешкідливість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опроміненої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Причина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дещо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парадоксального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явища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усьому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полімерних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є одним з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стерильності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зазначених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958" y="2543874"/>
            <a:ext cx="3822147" cy="276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23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технологічність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безупинного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автоматизованого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універсальність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практично для будь-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виду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оптимальних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опромінення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заданої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надійності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простота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простим методам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дозиметрії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поглинутої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енергії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58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4927" y="637562"/>
            <a:ext cx="6165909" cy="4236441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(як правило, 20—30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кГр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устаткування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високопродуктивної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установок для персоналу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38" y="3422063"/>
            <a:ext cx="2839917" cy="290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8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Ультразвукова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4666453" cy="3880773"/>
          </a:xfrm>
        </p:spPr>
        <p:txBody>
          <a:bodyPr/>
          <a:lstStyle/>
          <a:p>
            <a:r>
              <a:rPr lang="ru-RU" sz="2400" b="1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Ультразвукова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(УЗ)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стерилізаційна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обмежено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для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стерильних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рідких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систем: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емульсій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суспензій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441" y="2365695"/>
            <a:ext cx="3796561" cy="252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9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5330" y="247899"/>
            <a:ext cx="7426431" cy="4986831"/>
          </a:xfrm>
        </p:spPr>
        <p:txBody>
          <a:bodyPr>
            <a:norm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УЗ-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кавітаційному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водяні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очевидно,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споріднені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механізмами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радіаційно-хімічних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стабільності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УЗстерилізації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спільного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аналогічними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проблемами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радіаційної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перебігом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сонохімічними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перетвореннями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релаксації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локальних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тисків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і одним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мабуть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розроблених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радіаційної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стабілізації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уведення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добавок.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78" y="4035104"/>
            <a:ext cx="4222682" cy="23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8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6861" y="197565"/>
            <a:ext cx="6704978" cy="3880773"/>
          </a:xfrm>
        </p:spPr>
        <p:txBody>
          <a:bodyPr>
            <a:normAutofit/>
          </a:bodyPr>
          <a:lstStyle/>
          <a:p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ультразвуку при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послідовна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ультразвуком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частот. При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перша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сенсибілізує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мікроорганізми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(але не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інактивує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не повинна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сонохімічних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друга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(яка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призводити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псування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спричиняє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інактивацію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сенсибілізованих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першій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мікроорганізмів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час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менший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прямому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впливі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ультразвуку на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частоті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Тим самим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глибина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розпаду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складових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препарату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знижена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89" y="4018326"/>
            <a:ext cx="2276912" cy="227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8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Підводячи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підсумки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наступне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Знищення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підпорядковується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експоненціальним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стерилізантів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холодна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інструментарію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дезінфекції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031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2894" y="2454203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err="1" smtClean="0">
                <a:solidFill>
                  <a:srgbClr val="002060"/>
                </a:solidFill>
              </a:rPr>
              <a:t>Дякую</a:t>
            </a:r>
            <a:r>
              <a:rPr lang="ru-RU" sz="6000" dirty="0" smtClean="0">
                <a:solidFill>
                  <a:srgbClr val="002060"/>
                </a:solidFill>
              </a:rPr>
              <a:t> за </a:t>
            </a:r>
            <a:r>
              <a:rPr lang="ru-RU" sz="6000" dirty="0" err="1" smtClean="0">
                <a:solidFill>
                  <a:srgbClr val="002060"/>
                </a:solidFill>
              </a:rPr>
              <a:t>увагу</a:t>
            </a:r>
            <a:r>
              <a:rPr lang="ru-RU" sz="6000" dirty="0" smtClean="0">
                <a:solidFill>
                  <a:srgbClr val="002060"/>
                </a:solidFill>
              </a:rPr>
              <a:t>!</a:t>
            </a:r>
            <a:endParaRPr lang="ru-RU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0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3.xml><?xml version="1.0" encoding="utf-8"?>
<a:theme xmlns:a="http://schemas.openxmlformats.org/drawingml/2006/main" name="2_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4.xml><?xml version="1.0" encoding="utf-8"?>
<a:theme xmlns:a="http://schemas.openxmlformats.org/drawingml/2006/main" name="3_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5.xml><?xml version="1.0" encoding="utf-8"?>
<a:theme xmlns:a="http://schemas.openxmlformats.org/drawingml/2006/main" name="4_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6.xml><?xml version="1.0" encoding="utf-8"?>
<a:theme xmlns:a="http://schemas.openxmlformats.org/drawingml/2006/main" name="5_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7.xml><?xml version="1.0" encoding="utf-8"?>
<a:theme xmlns:a="http://schemas.openxmlformats.org/drawingml/2006/main" name="6_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8.xml><?xml version="1.0" encoding="utf-8"?>
<a:theme xmlns:a="http://schemas.openxmlformats.org/drawingml/2006/main" name="7_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Override1.xml><?xml version="1.0" encoding="utf-8"?>
<a:themeOverride xmlns:a="http://schemas.openxmlformats.org/drawingml/2006/main">
  <a:clrScheme name="Желтый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CE8D3E"/>
    </a:accent3>
    <a:accent4>
      <a:srgbClr val="EC7016"/>
    </a:accent4>
    <a:accent5>
      <a:srgbClr val="E64823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2.xml><?xml version="1.0" encoding="utf-8"?>
<a:themeOverride xmlns:a="http://schemas.openxmlformats.org/drawingml/2006/main">
  <a:clrScheme name="Желтый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CE8D3E"/>
    </a:accent3>
    <a:accent4>
      <a:srgbClr val="EC7016"/>
    </a:accent4>
    <a:accent5>
      <a:srgbClr val="E64823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3.xml><?xml version="1.0" encoding="utf-8"?>
<a:themeOverride xmlns:a="http://schemas.openxmlformats.org/drawingml/2006/main">
  <a:clrScheme name="Фиолетовый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</a:themeOverride>
</file>

<file path=ppt/theme/themeOverride4.xml><?xml version="1.0" encoding="utf-8"?>
<a:themeOverride xmlns:a="http://schemas.openxmlformats.org/drawingml/2006/main">
  <a:clrScheme name="Фиолетовый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</a:themeOverride>
</file>

<file path=ppt/theme/themeOverride5.xml><?xml version="1.0" encoding="utf-8"?>
<a:themeOverride xmlns:a="http://schemas.openxmlformats.org/drawingml/2006/main">
  <a:clrScheme name="Фиолетовый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</a:themeOverride>
</file>

<file path=ppt/theme/themeOverride6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7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8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213</TotalTime>
  <Words>1755</Words>
  <Application>Microsoft Office PowerPoint</Application>
  <PresentationFormat>Широкоэкранный</PresentationFormat>
  <Paragraphs>110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30</vt:i4>
      </vt:variant>
    </vt:vector>
  </HeadingPairs>
  <TitlesOfParts>
    <vt:vector size="42" baseType="lpstr">
      <vt:lpstr>Arial</vt:lpstr>
      <vt:lpstr>Times New Roman</vt:lpstr>
      <vt:lpstr>Trebuchet MS</vt:lpstr>
      <vt:lpstr>Wingdings 3</vt:lpstr>
      <vt:lpstr>Грань</vt:lpstr>
      <vt:lpstr>1_Грань</vt:lpstr>
      <vt:lpstr>2_Грань</vt:lpstr>
      <vt:lpstr>3_Грань</vt:lpstr>
      <vt:lpstr>4_Грань</vt:lpstr>
      <vt:lpstr>5_Грань</vt:lpstr>
      <vt:lpstr>6_Грань</vt:lpstr>
      <vt:lpstr>7_Грань</vt:lpstr>
      <vt:lpstr>ОДЕСЬКИЙ НАЦІОНАЛЬНИЙ МЕДИЧНИЙ УНІВЕРСИТЕТ ФАРМАЦЕВТИЧНИЙ ФАКУЛЬТЕТ КАФЕДРА ОРГАНІЗАЦІЇ ТА ЕКОНОМІКИ ФАРМАЦІЇ  </vt:lpstr>
      <vt:lpstr>Якість лікарських засобів.</vt:lpstr>
      <vt:lpstr>Презентация PowerPoint</vt:lpstr>
      <vt:lpstr>Одним з методів підвищення споживчих якостей фармацевтичних та медичних виробів є правильна стерилізація.</vt:lpstr>
      <vt:lpstr>Презентация PowerPoint</vt:lpstr>
      <vt:lpstr>Сучасні методи стерилізації:</vt:lpstr>
      <vt:lpstr>Плазмова стерилізація</vt:lpstr>
      <vt:lpstr>Презентация PowerPoint</vt:lpstr>
      <vt:lpstr>Стерилізація етиленоксидом (ЕО), (оксидом етилену) - C₂H₄O</vt:lpstr>
      <vt:lpstr>Презентация PowerPoint</vt:lpstr>
      <vt:lpstr>Презентация PowerPoint</vt:lpstr>
      <vt:lpstr>Для чого необхідна плазмова стерилізація? </vt:lpstr>
      <vt:lpstr>Де повинен працювати плазмовий стерилізатор? </vt:lpstr>
      <vt:lpstr>Використання плазмової стерилізації </vt:lpstr>
      <vt:lpstr>Переваги плазмового стерилізатора </vt:lpstr>
      <vt:lpstr>Презентация PowerPoint</vt:lpstr>
      <vt:lpstr>Традиційні методи стерилізації</vt:lpstr>
      <vt:lpstr>Презентация PowerPoint</vt:lpstr>
      <vt:lpstr>Стерилізація сухим гарячим повітрям. </vt:lpstr>
      <vt:lpstr>Презентация PowerPoint</vt:lpstr>
      <vt:lpstr>Стерилізація ультрафіолетовим та інфрачервоним світлом.</vt:lpstr>
      <vt:lpstr>До недоліків УФ-методу стерилізації можна віднести такі явища:</vt:lpstr>
      <vt:lpstr>Радіаційна стерилізація.</vt:lpstr>
      <vt:lpstr>Переваги радіаційного методу такі:</vt:lpstr>
      <vt:lpstr>Презентация PowerPoint</vt:lpstr>
      <vt:lpstr>Ультразвукова стерилізація.</vt:lpstr>
      <vt:lpstr>Презентация PowerPoint</vt:lpstr>
      <vt:lpstr>Презентация PowerPoint</vt:lpstr>
      <vt:lpstr>Підводячи підсумки, слід зазначити наступне.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 «Нові напрямки в покращенні споживчих властивостей фармацевтичних та медичних виробів»</dc:title>
  <dc:creator>Ярослав Марценюк</dc:creator>
  <cp:lastModifiedBy>Степанова Оксана Анатольевна</cp:lastModifiedBy>
  <cp:revision>19</cp:revision>
  <dcterms:created xsi:type="dcterms:W3CDTF">2021-01-11T10:16:17Z</dcterms:created>
  <dcterms:modified xsi:type="dcterms:W3CDTF">2021-01-25T12:03:53Z</dcterms:modified>
</cp:coreProperties>
</file>