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58" r:id="rId3"/>
    <p:sldId id="259" r:id="rId4"/>
    <p:sldId id="260" r:id="rId5"/>
    <p:sldId id="261" r:id="rId6"/>
    <p:sldId id="290" r:id="rId7"/>
    <p:sldId id="262" r:id="rId8"/>
    <p:sldId id="293" r:id="rId9"/>
    <p:sldId id="295" r:id="rId10"/>
    <p:sldId id="263" r:id="rId11"/>
    <p:sldId id="264" r:id="rId12"/>
    <p:sldId id="265" r:id="rId13"/>
    <p:sldId id="266" r:id="rId14"/>
    <p:sldId id="299" r:id="rId15"/>
    <p:sldId id="297" r:id="rId16"/>
    <p:sldId id="267" r:id="rId17"/>
    <p:sldId id="268" r:id="rId18"/>
    <p:sldId id="269" r:id="rId19"/>
    <p:sldId id="270" r:id="rId20"/>
    <p:sldId id="274" r:id="rId21"/>
    <p:sldId id="272" r:id="rId22"/>
    <p:sldId id="273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305" r:id="rId32"/>
    <p:sldId id="306" r:id="rId33"/>
    <p:sldId id="307" r:id="rId34"/>
    <p:sldId id="308" r:id="rId35"/>
    <p:sldId id="310" r:id="rId36"/>
    <p:sldId id="311" r:id="rId37"/>
    <p:sldId id="314" r:id="rId38"/>
    <p:sldId id="315" r:id="rId39"/>
    <p:sldId id="319" r:id="rId40"/>
    <p:sldId id="320" r:id="rId41"/>
    <p:sldId id="284" r:id="rId42"/>
    <p:sldId id="287" r:id="rId43"/>
    <p:sldId id="289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3F08D73-2570-4D6B-9C44-DC52960D86D4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0B551D3-DBB2-4534-BD36-474349ECE65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f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3091" y="624110"/>
            <a:ext cx="11627706" cy="12808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  <a:b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ОРГАНІЗАЦІЇ ТА ЕКОНОМІКИ ФАРМАЦІЇ</a:t>
            </a:r>
            <a:r>
              <a:rPr lang="ru-RU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47301" y="1924453"/>
            <a:ext cx="9193236" cy="377762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Times New Roman" pitchFamily="18" charset="0"/>
              </a:rPr>
              <a:t>Товарознавчий </a:t>
            </a:r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  <a:cs typeface="Times New Roman" pitchFamily="18" charset="0"/>
              </a:rPr>
              <a:t>аналіз технічних засобів для травматології</a:t>
            </a:r>
          </a:p>
          <a:p>
            <a:pPr marL="0" indent="0">
              <a:buNone/>
            </a:pPr>
            <a:endParaRPr lang="uk-UA" sz="3600" dirty="0" smtClean="0">
              <a:solidFill>
                <a:schemeClr val="accent6">
                  <a:lumMod val="75000"/>
                </a:schemeClr>
              </a:solidFill>
              <a:latin typeface="Franklin Gothic Demi Cond" panose="020B0706030402020204" pitchFamily="34" charset="0"/>
            </a:endParaRP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 algn="r">
              <a:buNone/>
            </a:pPr>
            <a:r>
              <a:rPr lang="uk-UA" sz="1500" dirty="0" smtClean="0">
                <a:solidFill>
                  <a:schemeClr val="tx1"/>
                </a:solidFill>
              </a:rPr>
              <a:t>                                                                                                     </a:t>
            </a:r>
            <a:endParaRPr lang="uk-UA" sz="15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Медицина - это... Что такое Медицина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023" y="3305562"/>
            <a:ext cx="2009775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94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4593" y="278675"/>
            <a:ext cx="9580019" cy="8098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Зміст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11540" y="1517631"/>
            <a:ext cx="8915400" cy="44481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02920" indent="-457200">
              <a:buFont typeface="+mj-lt"/>
              <a:buAutoNum type="arabicPeriod"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Товарні види, асортимент інструментів а обладнання, які застосовуються при роботі з гіпсом.</a:t>
            </a:r>
          </a:p>
          <a:p>
            <a:pPr marL="502920" indent="-457200">
              <a:buFont typeface="+mj-lt"/>
              <a:buAutoNum type="arabicPeriod"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Інструменти для скелетного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витяжіння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02920" indent="-457200">
              <a:buFont typeface="+mj-lt"/>
              <a:buAutoNum type="arabicPeriod"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Інструменти, які застосовуються при остеосинтезі.</a:t>
            </a:r>
          </a:p>
          <a:p>
            <a:pPr marL="502920" indent="-457200">
              <a:buFont typeface="+mj-lt"/>
              <a:buAutoNum type="arabicPeriod"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Види медичних шин.</a:t>
            </a:r>
          </a:p>
          <a:p>
            <a:pPr marL="502920" indent="-457200">
              <a:buFont typeface="+mj-lt"/>
              <a:buAutoNum type="arabicPeriod"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Технічні вимоги до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інструментів,що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застосовуються в травматології</a:t>
            </a:r>
          </a:p>
          <a:p>
            <a:pPr marL="4572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66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279176" y="904783"/>
            <a:ext cx="7956645" cy="488361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45720" indent="0" algn="just">
              <a:buNone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один з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найпоширеніших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мінералів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широко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лікарській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кристали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видобувається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гіпсового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каменю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перемелюють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млинах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обпікаються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 печах.</a:t>
            </a:r>
          </a:p>
          <a:p>
            <a:pPr marL="4572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 складу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напівводних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сернокислую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сіль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CaSO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 · H </a:t>
            </a:r>
            <a:r>
              <a:rPr lang="en-US" sz="1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 O).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Випускається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порошку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білого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кольору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241" y="2684060"/>
            <a:ext cx="5516809" cy="29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1606" y="479882"/>
            <a:ext cx="8911687" cy="11146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гіпсових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пов’язок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23764" y="1727806"/>
            <a:ext cx="8534400" cy="3474720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pPr marL="388620" indent="-3429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Іммобілізація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переломів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Іммобілізація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змінених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суглобів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деформацій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деформацій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Невідкладне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гіпсування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відливок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протезування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Іммобілізація, як метод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м’яких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при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переломів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875" y="4161915"/>
            <a:ext cx="2456125" cy="245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6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2714" y="103856"/>
            <a:ext cx="8911687" cy="64443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err="1"/>
              <a:t>Проби</a:t>
            </a:r>
            <a:r>
              <a:rPr lang="ru-RU" sz="2000" dirty="0"/>
              <a:t> на </a:t>
            </a:r>
            <a:r>
              <a:rPr lang="ru-RU" sz="2000" dirty="0" err="1"/>
              <a:t>якість</a:t>
            </a:r>
            <a:r>
              <a:rPr lang="ru-RU" sz="2000" dirty="0"/>
              <a:t> </a:t>
            </a:r>
            <a:r>
              <a:rPr lang="ru-RU" sz="2000" dirty="0" err="1"/>
              <a:t>гіпсу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4025" y="1078173"/>
            <a:ext cx="6632812" cy="534992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воду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співвідношенні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1:1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змішують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виготовляють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кульку; через 7-10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вона повинна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затвердіти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розбиватися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падінні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1м.</a:t>
            </a:r>
          </a:p>
          <a:p>
            <a:pPr marL="45720" indent="0" algn="just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Готується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кашка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водою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консистенції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рідкої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сметани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розмазують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тонким шаром на блюдечку,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доброякісний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твердіє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5-6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притисненні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пальцем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повинен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роздавлюватися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повинна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виступати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волога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Накладають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кисть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передпліччя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виготовлену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2-3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шарів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нагіпсованого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змоченого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водою бинта лонгету: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доброякісний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твердіє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5-7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і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знятті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руки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шина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кришиться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зберігаючи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надану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форму.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1026" name="Picture 2" descr="C:\Users\Admin\Desktop\snyat-gi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155" y="1524188"/>
            <a:ext cx="3730863" cy="3730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16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71181" y="403973"/>
            <a:ext cx="9899178" cy="30352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насипають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металевий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посуд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підігрівають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електричній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плитці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Над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тримають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дзеркальце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дзеркальце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запітніло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виділяється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водяна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пара.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непридатний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вологу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Невелику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змішати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водою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запах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запах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тухлих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яєць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виділяє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сірководень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придатний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стисканні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порошку у кулаку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повинен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вільно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проходити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пальцями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розтискуванні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кулака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долоні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залишатися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незначна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вважається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придатним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намочуванні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гарячою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водою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твердіє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швидше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холодною –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повільніше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Звичайно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змочування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воду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+30-35С.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9220" name="Picture 4" descr="C:\Users\Admin\Desktop\snyatie-gipsovix-povyazok-2C8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632" y="3604582"/>
            <a:ext cx="5336276" cy="3001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26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6" y="304802"/>
            <a:ext cx="8911687" cy="74022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err="1">
                <a:latin typeface="Times New Roman" pitchFamily="18" charset="0"/>
                <a:cs typeface="Times New Roman" panose="02020603050405020304" pitchFamily="18" charset="0"/>
              </a:rPr>
              <a:t>Устаткування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інструментарій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6387" y="1149455"/>
            <a:ext cx="6209211" cy="4876800"/>
          </a:xfrm>
        </p:spPr>
        <p:txBody>
          <a:bodyPr>
            <a:normAutofit/>
          </a:bodyPr>
          <a:lstStyle/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Гіпсовий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порошок 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фабричний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гіпсовий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бинт).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Марлеві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бинти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Ємність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бинтів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Ємність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води (миска).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Плоский лоток.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Вода.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Спеціальний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стіл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накладання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гіпсу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Вата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Інструменти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гіпсом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ножиці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пила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розрізання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гіпсових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пов’язок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щипці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відгинання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країв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гіпсової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пов’язки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Захисний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клейончасті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фартухи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нарукавники,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гумові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рукавички)</a:t>
            </a:r>
          </a:p>
          <a:p>
            <a:pPr marL="502920" indent="-457200" algn="just">
              <a:buFont typeface="+mj-lt"/>
              <a:buAutoNum type="arabicPeriod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505" y="4716643"/>
            <a:ext cx="1686169" cy="1686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769" y="1441295"/>
            <a:ext cx="2178412" cy="1599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068" y="2219551"/>
            <a:ext cx="2045350" cy="1641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809" y="1441295"/>
            <a:ext cx="2014483" cy="2129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Щипцы для отгибания краев гипсовых повязок по Wolff. Длина 25 см, размеры  рабочей части 80 х 15 мм, цена 909.82 грн., купить в Киеве — Prom.ua  (ID#32538465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615" y="5559728"/>
            <a:ext cx="2255520" cy="1136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Гумові рукавички для прибирання купити в Києві, Україні за доступною ціною  | СУХО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235" y="4120171"/>
            <a:ext cx="1424365" cy="173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Фартук медицинский в Украине. Сравнить цены, купить потребительские товары  на маркетплейсе Prom.u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639" y="4008638"/>
            <a:ext cx="1578052" cy="2199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23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34AA1B-ED8A-4ACF-AF8D-2CE0A18272F6}"/>
              </a:ext>
            </a:extLst>
          </p:cNvPr>
          <p:cNvSpPr/>
          <p:nvPr/>
        </p:nvSpPr>
        <p:spPr>
          <a:xfrm>
            <a:off x="363908" y="246183"/>
            <a:ext cx="5239009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Щипці для відгинання країв гіпсових пов’язок </a:t>
            </a:r>
            <a:r>
              <a:rPr lang="uk-U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мають глухий замок і м’яку пружину для розведення половинок. Виготовляють із сталі 45 і нікелюють. </a:t>
            </a:r>
            <a:endParaRPr lang="ru-RU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3FAD93-690E-4689-A4C9-0809EFE6F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59" y="1505744"/>
            <a:ext cx="5296358" cy="20920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01B9E75-4F42-43CE-8483-F0378B53A87B}"/>
              </a:ext>
            </a:extLst>
          </p:cNvPr>
          <p:cNvSpPr/>
          <p:nvPr/>
        </p:nvSpPr>
        <p:spPr>
          <a:xfrm>
            <a:off x="6545353" y="246183"/>
            <a:ext cx="5388902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Ножиці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розрізання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гіпсових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пов'язок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420 мм,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масивними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рукоятками.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сталі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8А,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нікелюють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 рукоятки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матовими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E2F25A-44CD-4A40-97BE-346576492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334" y="1505743"/>
            <a:ext cx="4271889" cy="2092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9167B9D-1353-467A-85D5-E111B7F9C815}"/>
              </a:ext>
            </a:extLst>
          </p:cNvPr>
          <p:cNvSpPr/>
          <p:nvPr/>
        </p:nvSpPr>
        <p:spPr>
          <a:xfrm>
            <a:off x="462177" y="4026370"/>
            <a:ext cx="5042469" cy="255454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Пилка для 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розрізання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гіпсових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пов'язок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186 мм,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розрізання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затверділих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гіпсових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пов'язок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Полотно пилки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струментальної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сталі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7А,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загартовуютьі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покривають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хромом.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Гостроту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пилки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перевіряють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розпилювання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сухої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гіпсової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пов'язки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глибину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10 мм і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100 мм. При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нитки бинта не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витягуватися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зубцями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пили, а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зубці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залишкову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деформацію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462CE9B-5BE5-4F3E-9942-18F801FEA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7356" y="4066382"/>
            <a:ext cx="4572000" cy="2571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28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945C0F-6825-491F-AA49-7084967A841C}"/>
              </a:ext>
            </a:extLst>
          </p:cNvPr>
          <p:cNvSpPr/>
          <p:nvPr/>
        </p:nvSpPr>
        <p:spPr>
          <a:xfrm>
            <a:off x="265946" y="365424"/>
            <a:ext cx="5276725" cy="255454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розрізання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</a:t>
            </a:r>
            <a:r>
              <a:rPr lang="en-US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ових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пов'язок</a:t>
            </a:r>
            <a:r>
              <a:rPr lang="ru-RU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застосовусться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розрізання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rinc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ових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пов'язок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завтовшки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 20 мм. При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лапка (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робоча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водиться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пов'язку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3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боків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лапки с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пилки-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ножі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коливальні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рухи (800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хвилину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за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електродяигуна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Бокові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ножів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щільно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прилягати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 лапки. Головка з ножами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зні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матися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Аппарат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рукоятки для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апаратом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руху, в одной з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вмонтований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вмикач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F3C235-C53F-4F71-8F6E-CCC036BDA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648" y="363670"/>
            <a:ext cx="4143392" cy="2323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4F4EBB-9D8E-4D52-9839-B5FFBF159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781" y="3798631"/>
            <a:ext cx="3356902" cy="262424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946D20-D960-4360-9E1B-E54DC95E1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648" y="3467193"/>
            <a:ext cx="4297571" cy="302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821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538" y="319880"/>
            <a:ext cx="8911687" cy="38317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66013" y="1201003"/>
            <a:ext cx="6894847" cy="460103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502920" indent="-457200" algn="just">
              <a:buFont typeface="+mj-lt"/>
              <a:buAutoNum type="arabicPeriod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Гіпсова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пов’язка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накладатися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так,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захвачувати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суглоба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пов’язані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зламаною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кісткою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гіпсової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пов’язки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опущений у воду, повинен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знаходитися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до того часу,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виділяються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бульбашки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Однотипні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витки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гіпсового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бинта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накладати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так,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кожний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наступний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виток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перекривав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половину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попереднього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Накладання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гіпсової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пов’язки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не повинно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займати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10-15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закінчення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гіпсової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пов’язки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прямо на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пов’язці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написати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дату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травми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дату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накладання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гіпсової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пов’язки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передбачуваний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день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зняття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пов’язки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схему характеру перелому.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Пов’язка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висихає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за 36-72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419" y="1053603"/>
            <a:ext cx="1980252" cy="2290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722" y="3873139"/>
            <a:ext cx="2309949" cy="23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7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6" y="278674"/>
            <a:ext cx="8911687" cy="9056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err="1">
                <a:latin typeface="Times New Roman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гіпсового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бинта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64538" y="1236756"/>
            <a:ext cx="6400799" cy="268015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насипають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кінець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рукою, а другою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розгортають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 на 30-40 см.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розгорнуту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рівномірно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насипають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розгладжують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втирають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бинт ребром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долоні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руки.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Просочену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обома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руками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нещільно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скручують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валик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зсувають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розкручуючи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30-40 см бинт,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втирали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Знову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втирають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скочують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бинта.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Таким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чином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продовжують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закінчать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втирання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бинт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Виготовлений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вкладають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суху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ємність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098" name="Picture 2" descr="C:\Users\Admin\Desktop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291" y="2340313"/>
            <a:ext cx="3398293" cy="2834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323188_3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292" y="4242071"/>
            <a:ext cx="3230041" cy="2462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63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5838" y="241242"/>
            <a:ext cx="8911687" cy="62701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циркулярної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гіпсової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8932" y="1055430"/>
            <a:ext cx="9527957" cy="267041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виймання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бинта з води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кінець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руку, а головку – у праву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починають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бинтувати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бинтуванні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права рука весь час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розкочує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розгладжує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Кожним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наступним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туром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покривати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попередній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2/3.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випинання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підрізують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ножицями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притискають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бинтують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пригладжують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шари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накладеного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з’єднатися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ціле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пов’язка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чітко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конфігурації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бинтування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кінцівці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фізіологічного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накладанні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циркулярної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пов’язки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кінчики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пальців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залишають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відкритими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стежити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станом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кінцівки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пов’язку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прибинтовують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марлевим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бинтом.</a:t>
            </a:r>
          </a:p>
        </p:txBody>
      </p:sp>
      <p:pic>
        <p:nvPicPr>
          <p:cNvPr id="8194" name="Picture 2" descr="C:\Users\Admin\Desktop\chem-otlichaetsya-gips-ot-alebast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705" y="3775722"/>
            <a:ext cx="4115394" cy="2743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03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377" y="446691"/>
            <a:ext cx="8911687" cy="60379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Знімання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гіпсових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59809" y="1595436"/>
            <a:ext cx="6400799" cy="19529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знімання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пов’язок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спеціальний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інструментарій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ножиці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електропила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кусачки Вольфа,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розширювач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зняття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пов’язки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іммобілізована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залишатися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нерухомою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знімається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співробітництвом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хворого.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254" y="4131210"/>
            <a:ext cx="2516777" cy="2516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Пила Джильи — Википед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655" y="4131210"/>
            <a:ext cx="1788523" cy="223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snyatie-gipsovix-povyazok-F3FE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643" y="1595435"/>
            <a:ext cx="3581803" cy="23917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74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14388F-BBCA-4B0A-A099-D04692BF3815}"/>
              </a:ext>
            </a:extLst>
          </p:cNvPr>
          <p:cNvSpPr/>
          <p:nvPr/>
        </p:nvSpPr>
        <p:spPr>
          <a:xfrm>
            <a:off x="3777993" y="0"/>
            <a:ext cx="46360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Медичні</a:t>
            </a:r>
            <a:r>
              <a:rPr lang="ru-RU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шини</a:t>
            </a:r>
            <a:endParaRPr lang="ru-RU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606D31-1612-4981-B3CE-31723CEB61D4}"/>
              </a:ext>
            </a:extLst>
          </p:cNvPr>
          <p:cNvSpPr txBox="1"/>
          <p:nvPr/>
        </p:nvSpPr>
        <p:spPr>
          <a:xfrm>
            <a:off x="390377" y="1680423"/>
            <a:ext cx="5705622" cy="32932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Листові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іммобілізаціі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нижиіх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інцівок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штаби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прокладки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пінополіуретану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чохол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поліетилену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Ширина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мм,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товщина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20-22 мм.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випускакть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комплектом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п'ять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штук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комплекту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иходять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п'ять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бавовняних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косинок і три лямки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ріяними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на П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повинно бути складок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горбків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іммобілізації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променево-зап'ясткового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суглоба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пальців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переломах стегна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дротяні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драбинчасті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Крамера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C11C86-2DEA-4E93-91DF-6B8E47CD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264" y="1380776"/>
            <a:ext cx="5207359" cy="3892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016187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D5D5FE-1580-46EA-93B6-5BA7B516F0A6}"/>
              </a:ext>
            </a:extLst>
          </p:cNvPr>
          <p:cNvSpPr txBox="1"/>
          <p:nvPr/>
        </p:nvSpPr>
        <p:spPr>
          <a:xfrm>
            <a:off x="854613" y="310488"/>
            <a:ext cx="5775960" cy="25545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Фанерні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іммобілізації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пролежнів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підкладають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вату.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фанерних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Єланського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транстортної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іммобілізації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хворого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фанери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складаеться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половинок,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з'еднаних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шкіряними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петлями.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виїмка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потилиці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боках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три пари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отворів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них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шнурів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кріпиться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тулуба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плечей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809C22-593E-4E3C-9BE8-03904D191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838" y="294163"/>
            <a:ext cx="3427827" cy="25708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1F042F-5BC0-4262-8FD7-66A9E9967101}"/>
              </a:ext>
            </a:extLst>
          </p:cNvPr>
          <p:cNvSpPr txBox="1"/>
          <p:nvPr/>
        </p:nvSpPr>
        <p:spPr>
          <a:xfrm>
            <a:off x="1140070" y="3429000"/>
            <a:ext cx="9804595" cy="28007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Шина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пластмасова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іммобілізації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гомілки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стопи.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армована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дротом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боках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отвори,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шнура,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шину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Шину перед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тримають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стане пластичною,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гомілки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передпліччя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додаеться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шнур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завдовжки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150см.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шину не треба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підкладати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прокладку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прибинтовувати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шину без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води.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екстензійних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витягання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Дітерихса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складасться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дерев'яних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планок (шин).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Коротшу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розмішщують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стегна,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довшу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половинок, шину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подовжувати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вкорочувати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07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3935" y="260089"/>
            <a:ext cx="8911687" cy="40930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 для скелетного </a:t>
            </a:r>
            <a:r>
              <a:rPr lang="uk-UA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витяжіння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37165" y="1015265"/>
            <a:ext cx="8157462" cy="2546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Накладають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скелетне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витягання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переломах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метою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репозиції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відламків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Тяга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методі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переломів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клеми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переломів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гомілки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п'яткову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при переломах стегна,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горбистість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великогомілкової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виростки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стегна, при переломах плеча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ліктьовий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відросток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ліктьової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Admin\Desktop\d4832ad7f1d3ba20a510446dc7c2da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90" y="3739488"/>
            <a:ext cx="6193964" cy="2606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2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164481" y="828452"/>
            <a:ext cx="4336868" cy="4152091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Скелетне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витяжіння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виростки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стегна;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горбистість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великогомілкової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3 -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ліктьовий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відросток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щиколотки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п'яткова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кістка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проведеної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виростки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стегна;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витягування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переломі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стегна;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дриль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ЦИТО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шпиці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кістку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 - 6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дуга ЦИТО для скелетного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витягання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ключ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зміцнення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дузі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клема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скелетного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витягнення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124" name="Picture 4" descr="скелетне витягув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176" y="975896"/>
            <a:ext cx="4308469" cy="4966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22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97559" y="526414"/>
            <a:ext cx="6735753" cy="553865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скелетного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витягання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потрібен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стерильних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інструментів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Кіршнера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дриль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пошарове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знеболення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шкіри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підшкірної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клітковини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м'язів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окістя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виходу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переломі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стегнової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надвиростки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стегнової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горбкуватість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великогомілкової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ззовні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переломах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гомілки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п'яткову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переломі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плечової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ліктьовий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відросток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середини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назовні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виходу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підшкірну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клітковину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шкіру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проколюють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вручну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ушкодила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шкіру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ділянках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входу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виходу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фіксують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стерильні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марлеві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кульки.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попередження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міграції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закріплюють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спеціальними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фіксаторами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дузі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Кіршнера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натягують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вона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прогиналась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прорізала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м'які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Кінцівку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укладають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середньофізіологічному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на шину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Белера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верхню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абдукційний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типу ЦІТО.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вантажу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масою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м'язів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величиною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уламків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переломах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стегнової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величина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вантажу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-15%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при переломах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гомілки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10%,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рівняється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першій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цифрі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146" name="Picture 2" descr="C:\Users\Admin\Desktop\44150622292d66262ed3617832676c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328" y="1501254"/>
            <a:ext cx="4447907" cy="3335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67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173" y="393056"/>
            <a:ext cx="8911687" cy="7750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Інструменти,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які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застосовуються при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остеосинтезі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69659" y="1277431"/>
            <a:ext cx="7879307" cy="238017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Остеосинтез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грец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osteon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уламків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правильному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консолідації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цілісності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Стабільно-функціональний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остеосинтез – вид оперативного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переломів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ранньої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суміжних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суглобів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післяопераційному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задовільний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анатомо-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працездатності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7170" name="Picture 2" descr="C:\Users\Admin\Desktop\osteo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53" y="4058487"/>
            <a:ext cx="5183898" cy="16759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osteosynthes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620" y="3891415"/>
            <a:ext cx="4782440" cy="2692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47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01355" y="378272"/>
            <a:ext cx="8915400" cy="492715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Інструменти остеосинтезу: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Admin\Desktop\INSTRUMENT_1024x768_38-ukr-606x4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138" y="4080679"/>
            <a:ext cx="3186646" cy="2361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INSTRUMENT_1024x768_1-1-606x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686" y="1205933"/>
            <a:ext cx="3365551" cy="2499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dmin\Desktop\INSTRUMENT_1024x768_15-1-606x4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225" y="4235250"/>
            <a:ext cx="3237765" cy="2398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Admin\Desktop\INSTRUMENT_1024x768_34-ukr-606x44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072" y="1205933"/>
            <a:ext cx="3497558" cy="2591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3810" y="330928"/>
            <a:ext cx="8911687" cy="71410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остеосинтезу: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5449" y="1898583"/>
            <a:ext cx="4346227" cy="33374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способом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внутрішній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–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накістковий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екстрамедулярний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внутрішньокістковий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інтрамедулярний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комбінований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зовнішній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зовнішній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наскрізний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– остеосинтез,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обов'язковим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елементом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шкірою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конструкція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зовнішньої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стрижні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9" y="1326192"/>
            <a:ext cx="4655967" cy="32445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39599" y="4932613"/>
            <a:ext cx="5338355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Внутрішній</a:t>
            </a:r>
            <a:r>
              <a:rPr lang="ru-RU" sz="14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накістковий</a:t>
            </a:r>
            <a:r>
              <a:rPr lang="ru-RU" sz="14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екстрамедулярний</a:t>
            </a:r>
            <a:r>
              <a:rPr lang="ru-RU" sz="14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остеосинтез поперечного перелому </a:t>
            </a:r>
            <a:r>
              <a:rPr lang="ru-RU" sz="14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променевої</a:t>
            </a:r>
            <a:r>
              <a:rPr lang="ru-RU" sz="14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4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комбінованою</a:t>
            </a:r>
            <a:r>
              <a:rPr lang="ru-RU" sz="14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пластиною та </a:t>
            </a:r>
            <a:r>
              <a:rPr lang="ru-RU" sz="14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гвинтами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76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1230" y="278675"/>
            <a:ext cx="8911687" cy="5138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За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41556" y="1123926"/>
            <a:ext cx="9198981" cy="45671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88620" indent="-342900" algn="just">
              <a:buFont typeface="+mj-lt"/>
              <a:buAutoNum type="arabicPeriod"/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 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остеосинтез,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виконано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первинній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хірургічній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обробці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відкритого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перелому;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відтермінований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 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остеосинтез,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загоєння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ран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Покази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первинного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остеосинтезу –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складні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гвинтоподібні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багатоуламкові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подвійні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множинні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переломи,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відкриті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переломи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одночасним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ушкодженням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магістральних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стабільний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остеосинтез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накладанні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швів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нерухомість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уламків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важливою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умовою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успішного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відновлення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стінки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Важлива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умова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первинного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остеосинтезу – мала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ймовірність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післяопераційних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кращі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пов'язкою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кістковим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витягненням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умов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повноцінної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Покази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відтермінованого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остеосинтезу –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відкриті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діафізарні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переломи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довгих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трубчастих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уламків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нестійкі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відкриті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переломи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металоостеосинтез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виконували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тяжкий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загальний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проводили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первинну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обробку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неуспішність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витягнення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гіпсової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пов'язки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87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911" y="312339"/>
            <a:ext cx="8911687" cy="33092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медичних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88488" y="1180012"/>
            <a:ext cx="7118282" cy="47548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якправило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стандартизованітовари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в першу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підійдуть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важливовідзначити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несучої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опори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іматеріалу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імпровізовані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виготовитьнайпростіше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першоїмедичної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дощечку.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оперативно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хворого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шини-протези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усуненнядефектів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шінірующего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пристосування.Зараз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Шини-протезидопоможуть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переломах ребер.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іммобілізації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кінцівокзустрічаються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простодротова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Дитерихса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абопневматична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C:\Users\Admin\Desktop\ptb-brace-for-tibial-fracture-250x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045" y="898240"/>
            <a:ext cx="21336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\Desktop\Без названия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109" y="3415968"/>
            <a:ext cx="2599471" cy="2599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41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911" y="343631"/>
            <a:ext cx="8911687" cy="93181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05217" y="649634"/>
            <a:ext cx="9335069" cy="553280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endParaRPr lang="ru-RU" sz="2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Вакуумні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шини</a:t>
            </a:r>
            <a:endParaRPr lang="ru-RU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Виготовляють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еластичного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пластику,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набагато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товстішого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міцнішого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пневмошини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Загалом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прямокутної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двохстінкові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внутрішнє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заповнене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специфічними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пластиковими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"кульками", є один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клапанів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металічні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 помпа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зворотньої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тяги,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липкі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стрічки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ремені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Специфічні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шини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02920" indent="-4572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Комірець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Шанса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Тазове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кільце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шина, бандаж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 (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англ. </a:t>
            </a:r>
            <a:r>
              <a: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 Pelvic Sling II, SAM Sling Pelvic Binder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Шина «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Кендрік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Еланського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02920" indent="-4572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Картонні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одноразові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02920" indent="-4572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Ортодонтійні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02920" indent="-457200" algn="just"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Щелепно-лицеві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стрічкові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Васильєва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Тигерштедта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02920" indent="-4572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Беллера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27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502" y="542225"/>
            <a:ext cx="8911687" cy="91730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Дротяна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Крамера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55696" y="1833348"/>
            <a:ext cx="7319062" cy="380317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 з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найфункціональніших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практичній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Виготовляється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корозійно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стійкого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(дроту),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0,30 м до 1,50 м.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Початково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придумана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знерухомлення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верхньої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кінцівки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недоліком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швидка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зношуваність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легкістю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вирішити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проблему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зміщенні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кістки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Особливість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криється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звичайної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решітки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зтонкого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дроту.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Шина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покрита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щільною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тканиною.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цікавовідзначити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варіантах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бинта. про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гнучкість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говорити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доводиться.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можебути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зручно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хворого.</a:t>
            </a:r>
          </a:p>
        </p:txBody>
      </p:sp>
      <p:pic>
        <p:nvPicPr>
          <p:cNvPr id="12290" name="Picture 2" descr="C:\Users\Admin\Desktop\1574_281902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818" y="2350566"/>
            <a:ext cx="3248025" cy="2695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33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380" y="376811"/>
            <a:ext cx="8911687" cy="80989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Дитерихса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7482" y="1469283"/>
            <a:ext cx="8611736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Придумана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витягання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нижньої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кінцівки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Зроблена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дерева.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4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довжина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регулюється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мінімальна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м.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недолік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функціональність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накладати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вага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0" i="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Представлене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активно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використовувалося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привідкритих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переломах. Тут є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зроблені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здерева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Відразу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варто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сказати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шина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Детеріхса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витримати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великунавантаження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недоліків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дорожнеча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довга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частинапристосування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виготовляється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широкої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дошки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отвори на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невеликій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відстані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один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одного.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аніше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короткідошки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шину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підбирали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звичайною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втулкою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а зараз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різніваріанти</a:t>
            </a:r>
            <a:r>
              <a:rPr lang="ru-RU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Admin\Desktop\unnamed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538" y="4199764"/>
            <a:ext cx="4785365" cy="23696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Шина Дитерихса ШД-01 для фиксации бедра купить в медтехник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14" y="3980536"/>
            <a:ext cx="2893326" cy="280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29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0161" y="431141"/>
            <a:ext cx="8911687" cy="8621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шина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37229" y="2063437"/>
            <a:ext cx="5377217" cy="331892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Придумана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витягання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нижньої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кінцівки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Зроблена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дерева.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4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довжина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регулюється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мінімальна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м.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недолік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функціональність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накладати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вага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герметична камера, яка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всередині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ураженакінцівку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нерухомому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принадністьпристосування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тому,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володіє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відмінною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жорсткістю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іпри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ураженої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ділянки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Таким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чином,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створюється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невеликий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надлишковий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4338" name="Picture 2" descr="C:\Users\Admin\Desktop\TW6004N-6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157" y="272955"/>
            <a:ext cx="3553986" cy="355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Харьковские волонтеры разработали рацпредложения для спасения раненых в  зоне АТО - Новости Харькова. Главное™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374" y="3826942"/>
            <a:ext cx="2729552" cy="272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88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7127" y="199390"/>
            <a:ext cx="8911687" cy="45284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Шина-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комір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23080" y="859810"/>
            <a:ext cx="8693624" cy="5581934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Ортопедичними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комірами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(шиною Шанца)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спеціальний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аксесуар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фіксує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шийний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відділ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хребта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потрібному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опори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голови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зняття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навантажень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м'язів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зв'язок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стабілізації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хребта.</a:t>
            </a:r>
          </a:p>
          <a:p>
            <a:pPr marL="45720" indent="0" algn="just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Так, шина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зберігає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шию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потрібному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певний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обмежує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хребців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поступового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корекції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шийного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відділу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витягування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масажу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marL="45720" indent="0" algn="just">
              <a:buNone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Шини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основному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класифікують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матеріалом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Такими </a:t>
            </a:r>
            <a:r>
              <a:rPr lang="ru-RU" sz="1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варіантами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є: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02920" indent="-457200" algn="just">
              <a:buFont typeface="+mj-lt"/>
              <a:buAutoNum type="arabicPeriod"/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М'які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коміри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легкого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витягування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шийних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хребців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больових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відчуттях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тривалій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сидячій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виробу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поролон,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пористі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міцні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02920" indent="-457200" algn="just">
              <a:buFont typeface="+mj-lt"/>
              <a:buAutoNum type="arabicPeriod"/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Надувна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шина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міцний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гнучкий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конструкції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основою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розміщується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надувний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регулюється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спеціальною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грушею.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комір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витягування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хребетного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стовпа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стимуляції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кровотоку,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хребта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обмеження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рухливості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Жорсткі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варіанти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Діляться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жорсткості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Головне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підтримувати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голову,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зняти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м'язів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хребців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246" y="1207854"/>
            <a:ext cx="2831883" cy="2831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33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5810" y="516535"/>
            <a:ext cx="8911687" cy="10363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 вимоги до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інструментів,що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застосовуються в травматології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64275" y="2420202"/>
            <a:ext cx="6277969" cy="294926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Травматологія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найдавніший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розділ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з'явився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основою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хірургії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Травматологія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грец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uma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рана,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logos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слово,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вчення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минулому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травматологія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величезною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своїм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розміром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дисципліною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охоплювала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час в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травматології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розглядаються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наслідки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механічного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1266" name="Picture 2" descr="Травматологія та ортопедія, прийом травматолога, ортопеда в Києві | Клініка  Меділен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573" y="2914604"/>
            <a:ext cx="3308443" cy="2454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4586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65809" y="1854926"/>
            <a:ext cx="9506993" cy="3777622"/>
          </a:xfrm>
        </p:spPr>
        <p:txBody>
          <a:bodyPr/>
          <a:lstStyle/>
          <a:p>
            <a:pPr marL="45720" lvl="0" indent="0" algn="just">
              <a:buNone/>
            </a:pPr>
            <a:r>
              <a:rPr lang="uk-UA" altLang="ru-RU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 вимоги:</a:t>
            </a:r>
          </a:p>
          <a:p>
            <a:pPr marL="45720" lvl="0" indent="0" algn="just">
              <a:buNone/>
            </a:pPr>
            <a:r>
              <a:rPr lang="uk-UA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полотна повинні бути рівними і прямолінійними;</a:t>
            </a:r>
          </a:p>
          <a:p>
            <a:pPr marL="45720" lvl="0" indent="0" algn="just">
              <a:buNone/>
            </a:pPr>
            <a:r>
              <a:rPr lang="uk-UA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вільно вставлятися у прорізі дуги і легко вийматися;</a:t>
            </a:r>
          </a:p>
          <a:p>
            <a:pPr marL="45720" lvl="0" indent="0" algn="just">
              <a:buNone/>
            </a:pPr>
            <a:r>
              <a:rPr lang="uk-UA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зубці на полотні повинні бути гострими, однакового профілю і висоти, рівномірно розведені;</a:t>
            </a:r>
          </a:p>
          <a:p>
            <a:pPr marL="45720" lvl="0" indent="0" algn="just">
              <a:buNone/>
            </a:pPr>
            <a:r>
              <a:rPr lang="uk-UA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полотно повинно </a:t>
            </a:r>
            <a:r>
              <a:rPr lang="uk-UA" alt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  </a:t>
            </a:r>
            <a:r>
              <a:rPr lang="uk-UA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добре натягнутим і надійно зафіксованим, щоб не </a:t>
            </a:r>
            <a:r>
              <a:rPr lang="uk-UA" alt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 повздовжн</a:t>
            </a:r>
            <a:r>
              <a:rPr lang="uk-UA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  і поперечних хитань.</a:t>
            </a:r>
          </a:p>
          <a:p>
            <a:pPr marL="45720" lvl="0" indent="0" algn="just">
              <a:buNone/>
            </a:pPr>
            <a:r>
              <a:rPr lang="uk-UA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uk-UA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пили </a:t>
            </a:r>
            <a:r>
              <a:rPr lang="uk-UA" alt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 вуглецевої сталі В </a:t>
            </a:r>
            <a:r>
              <a:rPr lang="uk-UA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7А, В 9А.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10" name="AutoShape 13" descr="Практичне заняття №1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307975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20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B187A9-9077-425F-8A31-7D05789D4A54}"/>
              </a:ext>
            </a:extLst>
          </p:cNvPr>
          <p:cNvSpPr/>
          <p:nvPr/>
        </p:nvSpPr>
        <p:spPr>
          <a:xfrm>
            <a:off x="2690953" y="0"/>
            <a:ext cx="63611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Травматологічні інструменти</a:t>
            </a:r>
            <a:endParaRPr lang="ru-RU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DDDAF0-DDCC-4076-92A2-909D0145AFBB}"/>
              </a:ext>
            </a:extLst>
          </p:cNvPr>
          <p:cNvSpPr txBox="1"/>
          <p:nvPr/>
        </p:nvSpPr>
        <p:spPr>
          <a:xfrm>
            <a:off x="235634" y="767081"/>
            <a:ext cx="1127174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05384-D6CD-42C1-8754-D8D06AA1EC14}"/>
              </a:ext>
            </a:extLst>
          </p:cNvPr>
          <p:cNvSpPr txBox="1"/>
          <p:nvPr/>
        </p:nvSpPr>
        <p:spPr>
          <a:xfrm>
            <a:off x="1994095" y="1568133"/>
            <a:ext cx="7515666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Розпатори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відшаровування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вигнуті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Распаторы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наточені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Реберний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розпатор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відшаровування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ребра.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распаторов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травматологи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загостреними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елеваторами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CC3C83-10E6-4B0E-B27D-EDFB4B30D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07" y="3230959"/>
            <a:ext cx="4431114" cy="31417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51E954-AB68-409B-8637-9B7E1F5E9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174" y="3291959"/>
            <a:ext cx="4660519" cy="317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12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4C74C2-8E55-47AB-A0AE-A34CD1247A97}"/>
              </a:ext>
            </a:extLst>
          </p:cNvPr>
          <p:cNvSpPr txBox="1"/>
          <p:nvPr/>
        </p:nvSpPr>
        <p:spPr>
          <a:xfrm>
            <a:off x="1051558" y="649181"/>
            <a:ext cx="9541413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Долота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жолобуваті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наборі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номерами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великих.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номерів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уникнути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плутанини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напилком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насічки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ручці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долота.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долото носить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остеотома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7B5734-436D-4C23-BC19-DA4259807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34" y="1903608"/>
            <a:ext cx="10792532" cy="37516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1B34E8-FC0E-453C-9A3D-8F4D660D7E6C}"/>
              </a:ext>
            </a:extLst>
          </p:cNvPr>
          <p:cNvSpPr txBox="1"/>
          <p:nvPr/>
        </p:nvSpPr>
        <p:spPr>
          <a:xfrm>
            <a:off x="1051558" y="5893977"/>
            <a:ext cx="60983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а-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жолобуваті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б-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плоскі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33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05CAAA-07DE-470C-9D6E-B5FD0B2442FE}"/>
              </a:ext>
            </a:extLst>
          </p:cNvPr>
          <p:cNvSpPr txBox="1"/>
          <p:nvPr/>
        </p:nvSpPr>
        <p:spPr>
          <a:xfrm>
            <a:off x="1627749" y="872086"/>
            <a:ext cx="893650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Молотки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нержавіючої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двосторонній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молоток,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ударна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Гумовою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забивають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трансплантати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осколки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 п.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38500D-211C-41D9-BBAD-22B4FD849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84" y="2330570"/>
            <a:ext cx="5683316" cy="3788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70F26C-0C48-476B-8B8B-F794C943E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360" y="2030448"/>
            <a:ext cx="4389120" cy="438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1036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BAD580-7C52-480A-AB6C-AC84605BB2B7}"/>
              </a:ext>
            </a:extLst>
          </p:cNvPr>
          <p:cNvSpPr txBox="1"/>
          <p:nvPr/>
        </p:nvSpPr>
        <p:spPr>
          <a:xfrm>
            <a:off x="376311" y="871085"/>
            <a:ext cx="6098344" cy="28007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вискоблювання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секвестректомії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трепанації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верхньощелепної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гайморової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пазухи і т. д.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ріжучою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кромкою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клиноподібної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Рукоятка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D4F6B5-B0BD-4BBC-BA93-1B0512718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468" y="4456248"/>
            <a:ext cx="9717063" cy="19650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2C6311-FAAD-43DC-A93A-F461C648B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861" y="436746"/>
            <a:ext cx="3996536" cy="366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21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152BFD-9B4F-4A1E-8A69-6F74D2151E79}"/>
              </a:ext>
            </a:extLst>
          </p:cNvPr>
          <p:cNvSpPr txBox="1"/>
          <p:nvPr/>
        </p:nvSpPr>
        <p:spPr>
          <a:xfrm>
            <a:off x="249701" y="357903"/>
            <a:ext cx="4772465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За формою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ложки;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65A011-30B1-415F-988A-C728635C2C67}"/>
              </a:ext>
            </a:extLst>
          </p:cNvPr>
          <p:cNvSpPr txBox="1"/>
          <p:nvPr/>
        </p:nvSpPr>
        <p:spPr>
          <a:xfrm>
            <a:off x="249701" y="2498352"/>
            <a:ext cx="4317610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8-14 мм);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4-7 мм);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2-3 мм).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038862-E45A-4E3D-9821-B3751F9D5772}"/>
              </a:ext>
            </a:extLst>
          </p:cNvPr>
          <p:cNvSpPr txBox="1"/>
          <p:nvPr/>
        </p:nvSpPr>
        <p:spPr>
          <a:xfrm>
            <a:off x="5843955" y="484513"/>
            <a:ext cx="6098344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12-14 см);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15-17 см);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18-23 см).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878532-80D0-47DB-9476-98ABA0F9EB83}"/>
              </a:ext>
            </a:extLst>
          </p:cNvPr>
          <p:cNvSpPr txBox="1"/>
          <p:nvPr/>
        </p:nvSpPr>
        <p:spPr>
          <a:xfrm>
            <a:off x="5843955" y="2852294"/>
            <a:ext cx="6098344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4. 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кісткові</a:t>
            </a:r>
            <a:r>
              <a:rPr lang="ru-RU" dirty="0"/>
              <a:t> ложки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бувають</a:t>
            </a:r>
            <a:r>
              <a:rPr lang="ru-RU" dirty="0"/>
              <a:t> </a:t>
            </a:r>
            <a:r>
              <a:rPr lang="ru-RU" dirty="0" err="1"/>
              <a:t>односторонніми</a:t>
            </a:r>
            <a:r>
              <a:rPr lang="ru-RU" dirty="0"/>
              <a:t> (ложка Брунса), </a:t>
            </a:r>
            <a:r>
              <a:rPr lang="ru-RU" dirty="0" err="1"/>
              <a:t>рідше-двосторонніми</a:t>
            </a:r>
            <a:r>
              <a:rPr lang="ru-RU" dirty="0"/>
              <a:t> (</a:t>
            </a:r>
            <a:r>
              <a:rPr lang="ru-RU" dirty="0" err="1"/>
              <a:t>гостра</a:t>
            </a:r>
            <a:r>
              <a:rPr lang="ru-RU" dirty="0"/>
              <a:t> </a:t>
            </a:r>
            <a:r>
              <a:rPr lang="ru-RU" dirty="0" err="1"/>
              <a:t>кісткова</a:t>
            </a:r>
            <a:r>
              <a:rPr lang="ru-RU" dirty="0"/>
              <a:t> ложка </a:t>
            </a:r>
            <a:r>
              <a:rPr lang="ru-RU" dirty="0" err="1"/>
              <a:t>Фолькмана</a:t>
            </a:r>
            <a:r>
              <a:rPr lang="ru-RU" dirty="0"/>
              <a:t>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C06434-0F4B-48A5-97D7-6A59BF1A5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166" y="4684216"/>
            <a:ext cx="5895721" cy="181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1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F013E8-2E10-4B5B-A758-A006FE29B77A}"/>
              </a:ext>
            </a:extLst>
          </p:cNvPr>
          <p:cNvSpPr txBox="1"/>
          <p:nvPr/>
        </p:nvSpPr>
        <p:spPr>
          <a:xfrm>
            <a:off x="291904" y="478191"/>
            <a:ext cx="6098344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Пети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Лучкова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ампутаціях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вузькій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циркулярними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пилами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дротяною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пилкою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Джиглі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03FF83-5B91-4073-BD7C-F20D4F0BE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810" y="347662"/>
            <a:ext cx="4686300" cy="61626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32BFC8-C3BE-4A52-84A6-197951C13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97" y="2272300"/>
            <a:ext cx="5641358" cy="3762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4278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60A0AC-D571-470A-AB76-760E34384D8A}"/>
              </a:ext>
            </a:extLst>
          </p:cNvPr>
          <p:cNvSpPr txBox="1"/>
          <p:nvPr/>
        </p:nvSpPr>
        <p:spPr>
          <a:xfrm>
            <a:off x="320040" y="416563"/>
            <a:ext cx="11581228" cy="20621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розсічення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скушування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ран,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ампутації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отворів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трепанації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губки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ріжучими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кромками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гвинтовий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замок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ординарний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рукоятки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підсилюють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упорами,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пружину.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Люера-хірургічний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Листоно-кісткові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кусачки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загостреними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поверхнями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реберні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(Дуайена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Штилля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скусиванія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ребер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Дальгрена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черепі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7DBB6D-2AD7-4B7C-BB9C-DEE88A95E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58437"/>
            <a:ext cx="6602400" cy="293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4A3BAB-421B-4C5B-B9F3-77B6FB55519C}"/>
              </a:ext>
            </a:extLst>
          </p:cNvPr>
          <p:cNvSpPr txBox="1"/>
          <p:nvPr/>
        </p:nvSpPr>
        <p:spPr>
          <a:xfrm>
            <a:off x="7353886" y="3863917"/>
            <a:ext cx="3984674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Люера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1-губки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ріжучими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крайками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2-гвинтовий замок;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3-рукоятки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підсилюючими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упорами;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4-пластинчаста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пружина</a:t>
            </a:r>
          </a:p>
        </p:txBody>
      </p:sp>
    </p:spTree>
    <p:extLst>
      <p:ext uri="{BB962C8B-B14F-4D97-AF65-F5344CB8AC3E}">
        <p14:creationId xmlns:p14="http://schemas.microsoft.com/office/powerpoint/2010/main" val="3544965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D68605-8B50-4653-B7DC-7480A8A24DF4}"/>
              </a:ext>
            </a:extLst>
          </p:cNvPr>
          <p:cNvSpPr txBox="1"/>
          <p:nvPr/>
        </p:nvSpPr>
        <p:spPr>
          <a:xfrm>
            <a:off x="488852" y="525753"/>
            <a:ext cx="5057775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Листона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5380BF-58F7-4AAA-9D05-FD55A312D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29" y="2419862"/>
            <a:ext cx="5057775" cy="31718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D87130-11B0-436C-8CC4-40F70845B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13" y="2081212"/>
            <a:ext cx="5057775" cy="2695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EDEFDE-6422-4242-B95F-37FD509F717C}"/>
              </a:ext>
            </a:extLst>
          </p:cNvPr>
          <p:cNvSpPr txBox="1"/>
          <p:nvPr/>
        </p:nvSpPr>
        <p:spPr>
          <a:xfrm>
            <a:off x="6645375" y="525753"/>
            <a:ext cx="4835253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Штилля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25DFC51D-4AFF-4528-897A-4D9EF95E153C}"/>
              </a:ext>
            </a:extLst>
          </p:cNvPr>
          <p:cNvSpPr/>
          <p:nvPr/>
        </p:nvSpPr>
        <p:spPr>
          <a:xfrm>
            <a:off x="8468752" y="1069145"/>
            <a:ext cx="801858" cy="8299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EA2D6A18-E982-43AA-9FA6-5581CBA8F69C}"/>
              </a:ext>
            </a:extLst>
          </p:cNvPr>
          <p:cNvSpPr/>
          <p:nvPr/>
        </p:nvSpPr>
        <p:spPr>
          <a:xfrm>
            <a:off x="2349305" y="1202957"/>
            <a:ext cx="900332" cy="8995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833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4545B0-C5D3-4B13-A099-A72AD0754A73}"/>
              </a:ext>
            </a:extLst>
          </p:cNvPr>
          <p:cNvSpPr txBox="1"/>
          <p:nvPr/>
        </p:nvSpPr>
        <p:spPr>
          <a:xfrm>
            <a:off x="896815" y="385076"/>
            <a:ext cx="3281290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реберні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Штилля-Гирца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C58F8A-D14C-4B57-B593-053E333CF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1335"/>
            <a:ext cx="6213838" cy="2867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D595B9-C97C-4EE1-A0EA-ACFB0E2923F4}"/>
              </a:ext>
            </a:extLst>
          </p:cNvPr>
          <p:cNvSpPr txBox="1"/>
          <p:nvPr/>
        </p:nvSpPr>
        <p:spPr>
          <a:xfrm>
            <a:off x="7438292" y="385076"/>
            <a:ext cx="3046828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Дальгрена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0A3B19-36E1-43B9-8A0B-5CC13166B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478" y="2501336"/>
            <a:ext cx="5057775" cy="2867025"/>
          </a:xfrm>
          <a:prstGeom prst="rect">
            <a:avLst/>
          </a:prstGeom>
        </p:spPr>
      </p:pic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980A191F-1953-498A-AFD6-F9D885E1B4D8}"/>
              </a:ext>
            </a:extLst>
          </p:cNvPr>
          <p:cNvSpPr/>
          <p:nvPr/>
        </p:nvSpPr>
        <p:spPr>
          <a:xfrm>
            <a:off x="1983545" y="928468"/>
            <a:ext cx="1237957" cy="13223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3125A77-A4FB-4E5D-9AC4-976335BC3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1603" y="941865"/>
            <a:ext cx="1274174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16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D6F3EB-F7A6-4502-9CFE-8AC41789CA39}"/>
              </a:ext>
            </a:extLst>
          </p:cNvPr>
          <p:cNvSpPr txBox="1"/>
          <p:nvPr/>
        </p:nvSpPr>
        <p:spPr>
          <a:xfrm>
            <a:off x="584761" y="1036544"/>
            <a:ext cx="5294361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кусачки: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1-Едсона;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2-Люера;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3-Люера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передачею;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4-Листона;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5-кусачки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-Петерсона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ламінектомії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4D649E-EF52-4E9D-ADC9-265D30F6A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81" y="3539253"/>
            <a:ext cx="5057775" cy="2409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039491-9E82-4D42-A011-1CC07FF4EC06}"/>
              </a:ext>
            </a:extLst>
          </p:cNvPr>
          <p:cNvSpPr txBox="1"/>
          <p:nvPr/>
        </p:nvSpPr>
        <p:spPr>
          <a:xfrm>
            <a:off x="6093656" y="1528986"/>
            <a:ext cx="6098344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ложечка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Фолькмана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№2, 2 шт., №4, 2 шт. (1);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елеватор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Freer (2);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розпатор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№4, №2( 3);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молоток (4)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B43DDA-B9E4-4CCA-AF12-5B51997AF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844" y="2739153"/>
            <a:ext cx="5057775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6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962" y="460339"/>
            <a:ext cx="10207035" cy="69972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Пили 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00752" y="1655977"/>
            <a:ext cx="7915702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розпилювання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твердих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тканин (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резекціях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ампутаціях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і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кістковопластичних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just"/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 робочого інструмен</a:t>
            </a: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 ( або полотна);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 пристосування для кріплення полот</a:t>
            </a: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( триматель полотна 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Пили медичні бу</a:t>
            </a: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вають: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 дугові;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 рамочні;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 листові;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 дротові;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 анатомічні;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для розрізання гіпсових пов'язок.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362" name="Picture 2" descr="C:\Users\Admin\Desktop\Без названия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332" y="3317970"/>
            <a:ext cx="2013188" cy="2895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Admin\Desktop\pyla_ Engel-200x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526" y="4631044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Admin\Desktop\658989398234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372" y="2395135"/>
            <a:ext cx="2857784" cy="2857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30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7519" y="283615"/>
            <a:ext cx="8911687" cy="72631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24187" y="1232848"/>
            <a:ext cx="9780374" cy="46356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нормативним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документом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інструментів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товарознавчого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131 є ГОСТ 19126-2007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того,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інструменти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належать, 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таким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технічним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вимогам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виготовлені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корозійностійких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повинно бути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тріщин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раковин,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забоїн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подряпин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викришених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задирок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розшарування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припікання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(окалин,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шліфування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полірування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слідів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мастила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інструменти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тривалий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безперервно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6 годин) контакт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виготовлені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корозійностійких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сплавів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з’єднання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міцним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гвинт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вісь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замкових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з’єднань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інструментів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розклепані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замку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бути легким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плавним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корозійна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стійкість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експлуатації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транспортування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стійкість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циклу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дезінфекції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передстерилізаційного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очищення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стерилізації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7723" y="1697206"/>
            <a:ext cx="868334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Дякую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22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3788</Words>
  <Application>Microsoft Office PowerPoint</Application>
  <PresentationFormat>Широкоэкранный</PresentationFormat>
  <Paragraphs>246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9" baseType="lpstr">
      <vt:lpstr>Arial</vt:lpstr>
      <vt:lpstr>Franklin Gothic Demi Cond</vt:lpstr>
      <vt:lpstr>Georgia</vt:lpstr>
      <vt:lpstr>Times New Roman</vt:lpstr>
      <vt:lpstr>Trebuchet MS</vt:lpstr>
      <vt:lpstr>Воздушный поток</vt:lpstr>
      <vt:lpstr>ОДЕСЬКИЙ НАЦІОНАЛЬНИЙ МЕДИЧНИЙ УНІВЕРСИТЕТ ФАРМАЦЕВТИЧНИЙ ФАКУЛЬТЕТ КАФЕДРА ОРГАНІЗАЦІЇ ТА ЕКОНОМІКИ ФАРМАЦІЇ </vt:lpstr>
      <vt:lpstr>Зміст</vt:lpstr>
      <vt:lpstr>Презентация PowerPoint</vt:lpstr>
      <vt:lpstr>Показання до застосування гіпсових пов’язок  </vt:lpstr>
      <vt:lpstr>Проби на якість гіпсу </vt:lpstr>
      <vt:lpstr>Презентация PowerPoint</vt:lpstr>
      <vt:lpstr>Устаткування та інструментарій  </vt:lpstr>
      <vt:lpstr>Презентация PowerPoint</vt:lpstr>
      <vt:lpstr>Презентация PowerPoint</vt:lpstr>
      <vt:lpstr>Основні вимоги до гіпсових пов’язок </vt:lpstr>
      <vt:lpstr>Виготовлення гіпсового бинта </vt:lpstr>
      <vt:lpstr>Накладання циркулярної гіпсової пов’язки </vt:lpstr>
      <vt:lpstr>Знімання гіпсових пов’язок </vt:lpstr>
      <vt:lpstr>Презентация PowerPoint</vt:lpstr>
      <vt:lpstr>Презентация PowerPoint</vt:lpstr>
      <vt:lpstr>Інструменти для скелетного витяжіння </vt:lpstr>
      <vt:lpstr>Презентация PowerPoint</vt:lpstr>
      <vt:lpstr>Презентация PowerPoint</vt:lpstr>
      <vt:lpstr>Інструменти,  які застосовуються при остеосинтезі</vt:lpstr>
      <vt:lpstr>Презентация PowerPoint</vt:lpstr>
      <vt:lpstr>Класифікація методів остеосинтезу:</vt:lpstr>
      <vt:lpstr> За терміном застосування</vt:lpstr>
      <vt:lpstr>Види медичних шин </vt:lpstr>
      <vt:lpstr>Види шин, застосування </vt:lpstr>
      <vt:lpstr>Дротяна шина Крамера </vt:lpstr>
      <vt:lpstr>Шина Дитерихса </vt:lpstr>
      <vt:lpstr>Пневматична шина </vt:lpstr>
      <vt:lpstr>Шина-комір </vt:lpstr>
      <vt:lpstr>Технічні вимоги до інструментів,що застосовуються в травматології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Пили медичні</vt:lpstr>
      <vt:lpstr>Особливості зберігання медичних інструментів </vt:lpstr>
      <vt:lpstr>Дякую за увагу!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Анатолий</dc:creator>
  <cp:lastModifiedBy>Степанова Оксана Анатольевна</cp:lastModifiedBy>
  <cp:revision>38</cp:revision>
  <dcterms:created xsi:type="dcterms:W3CDTF">2021-01-07T11:43:59Z</dcterms:created>
  <dcterms:modified xsi:type="dcterms:W3CDTF">2021-01-25T12:37:29Z</dcterms:modified>
</cp:coreProperties>
</file>