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4"/>
  </p:notesMasterIdLst>
  <p:sldIdLst>
    <p:sldId id="259" r:id="rId2"/>
    <p:sldId id="261" r:id="rId3"/>
    <p:sldId id="256" r:id="rId4"/>
    <p:sldId id="262" r:id="rId5"/>
    <p:sldId id="309" r:id="rId6"/>
    <p:sldId id="263" r:id="rId7"/>
    <p:sldId id="298" r:id="rId8"/>
    <p:sldId id="299" r:id="rId9"/>
    <p:sldId id="321" r:id="rId10"/>
    <p:sldId id="271" r:id="rId11"/>
    <p:sldId id="302" r:id="rId12"/>
    <p:sldId id="304" r:id="rId13"/>
    <p:sldId id="306" r:id="rId14"/>
    <p:sldId id="307" r:id="rId15"/>
    <p:sldId id="319" r:id="rId16"/>
    <p:sldId id="305" r:id="rId17"/>
    <p:sldId id="310" r:id="rId18"/>
    <p:sldId id="272" r:id="rId19"/>
    <p:sldId id="301" r:id="rId20"/>
    <p:sldId id="303" r:id="rId21"/>
    <p:sldId id="311" r:id="rId22"/>
    <p:sldId id="322" r:id="rId23"/>
    <p:sldId id="317" r:id="rId24"/>
    <p:sldId id="315" r:id="rId25"/>
    <p:sldId id="318" r:id="rId26"/>
    <p:sldId id="316" r:id="rId27"/>
    <p:sldId id="273" r:id="rId28"/>
    <p:sldId id="274" r:id="rId29"/>
    <p:sldId id="275" r:id="rId30"/>
    <p:sldId id="300" r:id="rId31"/>
    <p:sldId id="320" r:id="rId32"/>
    <p:sldId id="26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996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>
      <p:cViewPr varScale="1">
        <p:scale>
          <a:sx n="109" d="100"/>
          <a:sy n="109" d="100"/>
        </p:scale>
        <p:origin x="16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FDC2C-6ED0-4962-AB8B-2149AC5CE7D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948A1-3F31-4E0E-ACFE-565240BDAC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578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39BA-FB20-41B4-986A-C15F0CB934F0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D4B26-97C5-4A79-BD43-169E67EE8632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4CBD1-D9B9-400D-8547-7B17EF6C0049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C825F-01C1-4B48-A650-599DCD16DFCD}" type="datetime1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D928-86CB-4057-9C10-8AF3A02515F5}" type="datetime1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5AE6-77C7-41A3-8338-9278E5CC08B4}" type="datetime1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060E-B92E-4617-BBBB-67243B5A9067}" type="datetime1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9FB2-C37F-49EF-9842-C8807E08F13B}" type="datetime1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1212-D652-4541-BB5E-9A8E3198A4D3}" type="datetime1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C5F2-1956-40EF-9D91-04925904CF2F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717D0-5CAC-40DB-AA8D-678D3D864361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64D7E62B-6201-4F49-99CC-77C2E84EA858}" type="datetime1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8997"/>
            <a:ext cx="6127480" cy="1208909"/>
          </a:xfrm>
        </p:spPr>
        <p:txBody>
          <a:bodyPr>
            <a:noAutofit/>
          </a:bodyPr>
          <a:lstStyle/>
          <a:p>
            <a:pPr lvl="0" algn="ctr"/>
            <a:r>
              <a:rPr lang="uk-UA" sz="1600" b="1" dirty="0" smtClean="0">
                <a:solidFill>
                  <a:schemeClr val="tx2"/>
                </a:solidFill>
                <a:latin typeface="+mn-lt"/>
              </a:rPr>
              <a:t>ОДЕСЬКИЙ НАЦІОНАЛЬНИЙ МЕДИЧНИЙ УНІВЕРСИТЕТ</a:t>
            </a:r>
            <a:br>
              <a:rPr lang="uk-UA" sz="1600" b="1" dirty="0" smtClean="0">
                <a:solidFill>
                  <a:schemeClr val="tx2"/>
                </a:solidFill>
                <a:latin typeface="+mn-lt"/>
              </a:rPr>
            </a:br>
            <a:r>
              <a:rPr lang="uk-UA" sz="1600" b="1" dirty="0" smtClean="0">
                <a:solidFill>
                  <a:schemeClr val="tx2"/>
                </a:solidFill>
                <a:latin typeface="+mn-lt"/>
              </a:rPr>
              <a:t>Фармацевтичний факультет</a:t>
            </a:r>
            <a:br>
              <a:rPr lang="uk-UA" sz="1600" b="1" dirty="0" smtClean="0">
                <a:solidFill>
                  <a:schemeClr val="tx2"/>
                </a:solidFill>
                <a:latin typeface="+mn-lt"/>
              </a:rPr>
            </a:br>
            <a:r>
              <a:rPr lang="uk-UA" sz="1600" b="1" dirty="0">
                <a:solidFill>
                  <a:schemeClr val="tx2"/>
                </a:solidFill>
                <a:latin typeface="+mn-lt"/>
              </a:rPr>
              <a:t>Кафедра організації та економіки фармації</a:t>
            </a:r>
            <a:r>
              <a:rPr lang="ru-RU" sz="1600" b="1" dirty="0">
                <a:solidFill>
                  <a:schemeClr val="tx2"/>
                </a:solidFill>
                <a:latin typeface="+mn-lt"/>
              </a:rPr>
              <a:t/>
            </a:r>
            <a:br>
              <a:rPr lang="ru-RU" sz="1600" b="1" dirty="0">
                <a:solidFill>
                  <a:schemeClr val="tx2"/>
                </a:solidFill>
                <a:latin typeface="+mn-lt"/>
              </a:rPr>
            </a:br>
            <a:endParaRPr lang="ru-RU" sz="16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Picture 2" descr="Почему бренды в Европе переносят digital-маркетинг от внешних подрядчиков в  in-house. Исследов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04" y="1484784"/>
            <a:ext cx="4419239" cy="2884013"/>
          </a:xfrm>
          <a:prstGeom prst="ellipse">
            <a:avLst/>
          </a:prstGeom>
          <a:ln w="63500" cap="rnd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536" y="4368797"/>
            <a:ext cx="8496944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996600"/>
                </a:solidFill>
              </a:rPr>
              <a:t>Товарознавчий</a:t>
            </a:r>
            <a:r>
              <a:rPr lang="ru-RU" b="1" dirty="0" smtClean="0">
                <a:solidFill>
                  <a:srgbClr val="996600"/>
                </a:solidFill>
              </a:rPr>
              <a:t> </a:t>
            </a:r>
            <a:r>
              <a:rPr lang="ru-RU" b="1" dirty="0" err="1">
                <a:solidFill>
                  <a:srgbClr val="996600"/>
                </a:solidFill>
              </a:rPr>
              <a:t>аналіз</a:t>
            </a:r>
            <a:r>
              <a:rPr lang="ru-RU" b="1" dirty="0">
                <a:solidFill>
                  <a:srgbClr val="996600"/>
                </a:solidFill>
              </a:rPr>
              <a:t> </a:t>
            </a:r>
            <a:r>
              <a:rPr lang="ru-RU" b="1" dirty="0" err="1">
                <a:solidFill>
                  <a:srgbClr val="996600"/>
                </a:solidFill>
              </a:rPr>
              <a:t>обладнання</a:t>
            </a:r>
            <a:r>
              <a:rPr lang="ru-RU" b="1" dirty="0">
                <a:solidFill>
                  <a:srgbClr val="996600"/>
                </a:solidFill>
              </a:rPr>
              <a:t> для </a:t>
            </a:r>
            <a:r>
              <a:rPr lang="ru-RU" b="1" dirty="0" err="1" smtClean="0">
                <a:solidFill>
                  <a:srgbClr val="996600"/>
                </a:solidFill>
              </a:rPr>
              <a:t>дезінфекції</a:t>
            </a:r>
            <a:r>
              <a:rPr lang="ru-RU" b="1" dirty="0">
                <a:solidFill>
                  <a:srgbClr val="996600"/>
                </a:solidFill>
              </a:rPr>
              <a:t>, </a:t>
            </a:r>
            <a:r>
              <a:rPr lang="ru-RU" b="1" dirty="0" err="1">
                <a:solidFill>
                  <a:srgbClr val="996600"/>
                </a:solidFill>
              </a:rPr>
              <a:t>передстерилізаційної</a:t>
            </a:r>
            <a:r>
              <a:rPr lang="ru-RU" b="1" dirty="0">
                <a:solidFill>
                  <a:srgbClr val="996600"/>
                </a:solidFill>
              </a:rPr>
              <a:t> </a:t>
            </a:r>
            <a:r>
              <a:rPr lang="ru-RU" b="1" dirty="0" err="1">
                <a:solidFill>
                  <a:srgbClr val="996600"/>
                </a:solidFill>
              </a:rPr>
              <a:t>обробки</a:t>
            </a:r>
            <a:r>
              <a:rPr lang="ru-RU" b="1" dirty="0">
                <a:solidFill>
                  <a:srgbClr val="996600"/>
                </a:solidFill>
              </a:rPr>
              <a:t> та </a:t>
            </a:r>
            <a:r>
              <a:rPr lang="ru-RU" b="1" dirty="0" err="1">
                <a:solidFill>
                  <a:srgbClr val="996600"/>
                </a:solidFill>
              </a:rPr>
              <a:t>стерилізації</a:t>
            </a:r>
            <a:r>
              <a:rPr lang="ru-RU" b="1" dirty="0">
                <a:solidFill>
                  <a:srgbClr val="9966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30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15616" y="18331"/>
            <a:ext cx="6925816" cy="746373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питання теми:</a:t>
            </a:r>
            <a:endParaRPr lang="ru-RU" sz="2800" b="1" dirty="0">
              <a:solidFill>
                <a:srgbClr val="99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1870819"/>
            <a:ext cx="735962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996600"/>
              </a:buClr>
            </a:pPr>
            <a:r>
              <a:rPr lang="ru-RU" sz="1600" dirty="0" err="1"/>
              <a:t>Поняття</a:t>
            </a:r>
            <a:r>
              <a:rPr lang="ru-RU" sz="1600" dirty="0"/>
              <a:t> про </a:t>
            </a:r>
            <a:r>
              <a:rPr lang="ru-RU" sz="1600" dirty="0" err="1" smtClean="0"/>
              <a:t>дезінфекцію</a:t>
            </a:r>
            <a:r>
              <a:rPr lang="ru-RU" sz="1600" dirty="0"/>
              <a:t>, </a:t>
            </a:r>
            <a:r>
              <a:rPr lang="ru-RU" sz="1600" dirty="0" err="1"/>
              <a:t>стерилізацію</a:t>
            </a:r>
            <a:r>
              <a:rPr lang="ru-RU" sz="1600" dirty="0"/>
              <a:t> та </a:t>
            </a:r>
            <a:r>
              <a:rPr lang="ru-RU" sz="1600" dirty="0" err="1"/>
              <a:t>передстерилізаційну</a:t>
            </a:r>
            <a:r>
              <a:rPr lang="ru-RU" sz="1600" dirty="0"/>
              <a:t> </a:t>
            </a:r>
            <a:r>
              <a:rPr lang="ru-RU" sz="1600" dirty="0" err="1" smtClean="0"/>
              <a:t>обробку</a:t>
            </a:r>
            <a:r>
              <a:rPr lang="ru-RU" sz="1600" dirty="0" smtClean="0"/>
              <a:t>.</a:t>
            </a:r>
          </a:p>
          <a:p>
            <a:pPr algn="just">
              <a:buClr>
                <a:srgbClr val="996600"/>
              </a:buClr>
            </a:pPr>
            <a:endParaRPr lang="uk-UA" sz="1600" dirty="0"/>
          </a:p>
          <a:p>
            <a:pPr algn="just">
              <a:buClr>
                <a:srgbClr val="996600"/>
              </a:buClr>
            </a:pPr>
            <a:endParaRPr lang="uk-UA" sz="1600" dirty="0" smtClean="0"/>
          </a:p>
          <a:p>
            <a:pPr algn="just">
              <a:buClr>
                <a:srgbClr val="996600"/>
              </a:buClr>
            </a:pPr>
            <a:endParaRPr lang="ru-RU" sz="1600" dirty="0" smtClean="0"/>
          </a:p>
          <a:p>
            <a:pPr algn="just">
              <a:buClr>
                <a:srgbClr val="996600"/>
              </a:buClr>
            </a:pPr>
            <a:r>
              <a:rPr lang="ru-RU" sz="1600" dirty="0" err="1" smtClean="0"/>
              <a:t>Методи</a:t>
            </a:r>
            <a:r>
              <a:rPr lang="ru-RU" sz="1600" dirty="0" smtClean="0"/>
              <a:t> </a:t>
            </a:r>
            <a:r>
              <a:rPr lang="ru-RU" sz="1600" dirty="0" err="1" smtClean="0"/>
              <a:t>дезінфекції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/>
              <a:t>стерилізації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у </a:t>
            </a:r>
            <a:r>
              <a:rPr lang="ru-RU" sz="1600" dirty="0" err="1"/>
              <a:t>фармації</a:t>
            </a:r>
            <a:r>
              <a:rPr lang="ru-RU" sz="1600" dirty="0"/>
              <a:t> і </a:t>
            </a:r>
            <a:r>
              <a:rPr lang="ru-RU" sz="1600" dirty="0" err="1" smtClean="0"/>
              <a:t>медицині</a:t>
            </a:r>
            <a:r>
              <a:rPr lang="ru-RU" sz="1600" dirty="0" smtClean="0"/>
              <a:t>.</a:t>
            </a:r>
          </a:p>
          <a:p>
            <a:pPr algn="just">
              <a:buClr>
                <a:srgbClr val="996600"/>
              </a:buClr>
            </a:pPr>
            <a:endParaRPr lang="uk-UA" sz="1600" dirty="0"/>
          </a:p>
          <a:p>
            <a:pPr algn="just">
              <a:buClr>
                <a:srgbClr val="996600"/>
              </a:buClr>
            </a:pPr>
            <a:endParaRPr lang="ru-RU" sz="1600" dirty="0" smtClean="0"/>
          </a:p>
          <a:p>
            <a:pPr algn="just">
              <a:buClr>
                <a:srgbClr val="996600"/>
              </a:buClr>
            </a:pPr>
            <a:endParaRPr lang="ru-RU" sz="1600" dirty="0" smtClean="0"/>
          </a:p>
          <a:p>
            <a:pPr algn="just">
              <a:buClr>
                <a:srgbClr val="996600"/>
              </a:buClr>
            </a:pPr>
            <a:r>
              <a:rPr lang="ru-RU" sz="1600" dirty="0" err="1" smtClean="0"/>
              <a:t>Фізичні</a:t>
            </a:r>
            <a:r>
              <a:rPr lang="ru-RU" sz="1600" dirty="0" smtClean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 smtClean="0"/>
              <a:t>дезінфекції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/>
              <a:t>стерилізації</a:t>
            </a:r>
            <a:r>
              <a:rPr lang="ru-RU" sz="1600" dirty="0"/>
              <a:t> (</a:t>
            </a:r>
            <a:r>
              <a:rPr lang="ru-RU" sz="1600" dirty="0" err="1"/>
              <a:t>теплова</a:t>
            </a:r>
            <a:r>
              <a:rPr lang="ru-RU" sz="1600" dirty="0"/>
              <a:t> </a:t>
            </a:r>
            <a:r>
              <a:rPr lang="ru-RU" sz="1600" dirty="0" err="1"/>
              <a:t>стерилізація</a:t>
            </a:r>
            <a:r>
              <a:rPr lang="ru-RU" sz="1600" dirty="0"/>
              <a:t>, </a:t>
            </a:r>
            <a:r>
              <a:rPr lang="ru-RU" sz="1600" dirty="0" err="1"/>
              <a:t>стерилізація</a:t>
            </a:r>
            <a:r>
              <a:rPr lang="ru-RU" sz="1600" dirty="0"/>
              <a:t> </a:t>
            </a:r>
            <a:r>
              <a:rPr lang="ru-RU" sz="1600" dirty="0" err="1"/>
              <a:t>інфрачервоним</a:t>
            </a:r>
            <a:r>
              <a:rPr lang="ru-RU" sz="1600" dirty="0"/>
              <a:t>, </a:t>
            </a:r>
            <a:r>
              <a:rPr lang="ru-RU" sz="1600" dirty="0" err="1"/>
              <a:t>зверхвисокочастотним</a:t>
            </a:r>
            <a:r>
              <a:rPr lang="ru-RU" sz="1600" dirty="0"/>
              <a:t>, </a:t>
            </a:r>
            <a:r>
              <a:rPr lang="ru-RU" sz="1600" dirty="0" err="1"/>
              <a:t>ультрафіолетовим</a:t>
            </a:r>
            <a:r>
              <a:rPr lang="ru-RU" sz="1600" dirty="0"/>
              <a:t> </a:t>
            </a:r>
            <a:r>
              <a:rPr lang="ru-RU" sz="1600" dirty="0" err="1"/>
              <a:t>випромінюваннями</a:t>
            </a:r>
            <a:r>
              <a:rPr lang="ru-RU" sz="1600" dirty="0"/>
              <a:t>, </a:t>
            </a:r>
            <a:r>
              <a:rPr lang="ru-RU" sz="1600" dirty="0" err="1"/>
              <a:t>радіаційна</a:t>
            </a:r>
            <a:r>
              <a:rPr lang="ru-RU" sz="1600" dirty="0"/>
              <a:t> і </a:t>
            </a:r>
            <a:r>
              <a:rPr lang="ru-RU" sz="1600" dirty="0" err="1"/>
              <a:t>плазмова</a:t>
            </a:r>
            <a:r>
              <a:rPr lang="ru-RU" sz="1600" dirty="0"/>
              <a:t> </a:t>
            </a:r>
            <a:r>
              <a:rPr lang="ru-RU" sz="1600" dirty="0" err="1"/>
              <a:t>стерилізація</a:t>
            </a:r>
            <a:r>
              <a:rPr lang="ru-RU" sz="1600" dirty="0"/>
              <a:t>) </a:t>
            </a:r>
            <a:r>
              <a:rPr lang="ru-RU" sz="1600" dirty="0" err="1"/>
              <a:t>медичних</a:t>
            </a:r>
            <a:r>
              <a:rPr lang="ru-RU" sz="1600" dirty="0"/>
              <a:t> і </a:t>
            </a:r>
            <a:r>
              <a:rPr lang="ru-RU" sz="1600" dirty="0" err="1"/>
              <a:t>фармацевтичних</a:t>
            </a:r>
            <a:r>
              <a:rPr lang="ru-RU" sz="1600" dirty="0"/>
              <a:t> </a:t>
            </a:r>
            <a:r>
              <a:rPr lang="ru-RU" sz="1600" dirty="0" err="1" smtClean="0"/>
              <a:t>виробів</a:t>
            </a:r>
            <a:r>
              <a:rPr lang="ru-RU" sz="1600" dirty="0" smtClean="0"/>
              <a:t>.</a:t>
            </a:r>
          </a:p>
          <a:p>
            <a:pPr algn="just">
              <a:buClr>
                <a:srgbClr val="996600"/>
              </a:buClr>
            </a:pPr>
            <a:endParaRPr lang="uk-UA" sz="1600" dirty="0" smtClean="0"/>
          </a:p>
          <a:p>
            <a:pPr algn="just">
              <a:buClr>
                <a:srgbClr val="996600"/>
              </a:buClr>
            </a:pPr>
            <a:endParaRPr lang="ru-RU" sz="1600" dirty="0" smtClean="0"/>
          </a:p>
          <a:p>
            <a:pPr algn="just">
              <a:buClr>
                <a:srgbClr val="996600"/>
              </a:buClr>
            </a:pPr>
            <a:r>
              <a:rPr lang="ru-RU" sz="1600" dirty="0" err="1" smtClean="0"/>
              <a:t>Хімічні</a:t>
            </a:r>
            <a:r>
              <a:rPr lang="ru-RU" sz="1600" dirty="0" smtClean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 smtClean="0"/>
              <a:t>дезінфекції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/>
              <a:t>стерилізації</a:t>
            </a:r>
            <a:r>
              <a:rPr lang="ru-RU" sz="1600" dirty="0"/>
              <a:t> </a:t>
            </a:r>
            <a:r>
              <a:rPr lang="ru-RU" sz="1600" dirty="0" err="1"/>
              <a:t>медичних</a:t>
            </a:r>
            <a:r>
              <a:rPr lang="ru-RU" sz="1600" dirty="0"/>
              <a:t> </a:t>
            </a:r>
            <a:r>
              <a:rPr lang="ru-RU" sz="1600" dirty="0" err="1"/>
              <a:t>виробів</a:t>
            </a:r>
            <a:r>
              <a:rPr lang="ru-RU" sz="1600" dirty="0"/>
              <a:t>. </a:t>
            </a:r>
          </a:p>
          <a:p>
            <a:pPr algn="just">
              <a:buClr>
                <a:srgbClr val="996600"/>
              </a:buClr>
            </a:pPr>
            <a:r>
              <a:rPr lang="ru-RU" sz="1600" dirty="0" err="1" smtClean="0"/>
              <a:t>Агенти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для </a:t>
            </a:r>
            <a:r>
              <a:rPr lang="ru-RU" sz="1600" dirty="0" err="1"/>
              <a:t>хімічної</a:t>
            </a:r>
            <a:r>
              <a:rPr lang="ru-RU" sz="1600" dirty="0"/>
              <a:t> </a:t>
            </a:r>
            <a:r>
              <a:rPr lang="ru-RU" sz="1600" dirty="0" err="1" smtClean="0"/>
              <a:t>дезінфекції</a:t>
            </a:r>
            <a:r>
              <a:rPr lang="ru-RU" sz="1600" dirty="0" smtClean="0"/>
              <a:t> і </a:t>
            </a:r>
            <a:r>
              <a:rPr lang="ru-RU" sz="1600" dirty="0" err="1"/>
              <a:t>стерилізації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sp>
        <p:nvSpPr>
          <p:cNvPr id="13" name="Прямоугольник: скругленные углы 15">
            <a:extLst>
              <a:ext uri="{FF2B5EF4-FFF2-40B4-BE49-F238E27FC236}">
                <a16:creationId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678452" y="1945663"/>
            <a:ext cx="361932" cy="362711"/>
          </a:xfrm>
          <a:prstGeom prst="roundRect">
            <a:avLst/>
          </a:prstGeom>
          <a:gradFill flip="none" rotWithShape="1">
            <a:gsLst>
              <a:gs pos="0">
                <a:srgbClr val="996600">
                  <a:tint val="66000"/>
                  <a:satMod val="160000"/>
                </a:srgbClr>
              </a:gs>
              <a:gs pos="50000">
                <a:srgbClr val="996600">
                  <a:tint val="44500"/>
                  <a:satMod val="160000"/>
                </a:srgbClr>
              </a:gs>
              <a:gs pos="100000">
                <a:srgbClr val="9966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5">
            <a:extLst>
              <a:ext uri="{FF2B5EF4-FFF2-40B4-BE49-F238E27FC236}">
                <a16:creationId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678452" y="2927780"/>
            <a:ext cx="361932" cy="362711"/>
          </a:xfrm>
          <a:prstGeom prst="roundRect">
            <a:avLst/>
          </a:prstGeom>
          <a:gradFill flip="none" rotWithShape="1">
            <a:gsLst>
              <a:gs pos="0">
                <a:srgbClr val="996600">
                  <a:tint val="66000"/>
                  <a:satMod val="160000"/>
                </a:srgbClr>
              </a:gs>
              <a:gs pos="50000">
                <a:srgbClr val="996600">
                  <a:tint val="44500"/>
                  <a:satMod val="160000"/>
                </a:srgbClr>
              </a:gs>
              <a:gs pos="100000">
                <a:srgbClr val="9966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5">
            <a:extLst>
              <a:ext uri="{FF2B5EF4-FFF2-40B4-BE49-F238E27FC236}">
                <a16:creationId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678452" y="3936550"/>
            <a:ext cx="361932" cy="362711"/>
          </a:xfrm>
          <a:prstGeom prst="roundRect">
            <a:avLst/>
          </a:prstGeom>
          <a:gradFill flip="none" rotWithShape="1">
            <a:gsLst>
              <a:gs pos="0">
                <a:srgbClr val="996600">
                  <a:tint val="66000"/>
                  <a:satMod val="160000"/>
                </a:srgbClr>
              </a:gs>
              <a:gs pos="50000">
                <a:srgbClr val="996600">
                  <a:tint val="44500"/>
                  <a:satMod val="160000"/>
                </a:srgbClr>
              </a:gs>
              <a:gs pos="100000">
                <a:srgbClr val="9966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678452" y="5048306"/>
            <a:ext cx="361932" cy="362711"/>
          </a:xfrm>
          <a:prstGeom prst="roundRect">
            <a:avLst/>
          </a:prstGeom>
          <a:gradFill flip="none" rotWithShape="1">
            <a:gsLst>
              <a:gs pos="0">
                <a:srgbClr val="996600">
                  <a:tint val="66000"/>
                  <a:satMod val="160000"/>
                </a:srgbClr>
              </a:gs>
              <a:gs pos="50000">
                <a:srgbClr val="996600">
                  <a:tint val="44500"/>
                  <a:satMod val="160000"/>
                </a:srgbClr>
              </a:gs>
              <a:gs pos="100000">
                <a:srgbClr val="9966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1" name="Picture 13" descr="C:\Users\Owner\Desktop\question-mark-sign-brown-gradient-icon-on-bubble-vector-102665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85588" cy="1682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2000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95716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7"/>
          <p:cNvSpPr txBox="1">
            <a:spLocks/>
          </p:cNvSpPr>
          <p:nvPr/>
        </p:nvSpPr>
        <p:spPr>
          <a:xfrm>
            <a:off x="1196680" y="0"/>
            <a:ext cx="6925816" cy="7504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3200" dirty="0" smtClean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800" dirty="0" smtClean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поняття:</a:t>
            </a:r>
            <a:endParaRPr lang="ru-RU" sz="2800" dirty="0">
              <a:solidFill>
                <a:srgbClr val="99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60551" y="2492896"/>
            <a:ext cx="4639432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/>
              <a:t>Дезінфекційний</a:t>
            </a:r>
            <a:r>
              <a:rPr lang="ru-RU" sz="1600" b="1" dirty="0"/>
              <a:t> </a:t>
            </a:r>
            <a:r>
              <a:rPr lang="ru-RU" sz="1600" b="1" dirty="0" err="1"/>
              <a:t>засіб</a:t>
            </a:r>
            <a:r>
              <a:rPr lang="ru-RU" sz="1600" b="1" dirty="0"/>
              <a:t> </a:t>
            </a:r>
            <a:r>
              <a:rPr lang="ru-RU" sz="1600" dirty="0"/>
              <a:t>— </a:t>
            </a:r>
            <a:r>
              <a:rPr lang="ru-RU" sz="1600" dirty="0" err="1"/>
              <a:t>речовина</a:t>
            </a:r>
            <a:r>
              <a:rPr lang="ru-RU" sz="1600" dirty="0"/>
              <a:t> </a:t>
            </a:r>
            <a:r>
              <a:rPr lang="ru-RU" sz="1600" dirty="0" err="1"/>
              <a:t>хімічного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біологічного</a:t>
            </a:r>
            <a:r>
              <a:rPr lang="ru-RU" sz="1600" dirty="0"/>
              <a:t> </a:t>
            </a:r>
            <a:r>
              <a:rPr lang="ru-RU" sz="1600" dirty="0" err="1"/>
              <a:t>походження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суміш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для </a:t>
            </a:r>
            <a:r>
              <a:rPr lang="ru-RU" sz="1600" dirty="0" err="1"/>
              <a:t>знищення</a:t>
            </a:r>
            <a:r>
              <a:rPr lang="ru-RU" sz="1600" dirty="0"/>
              <a:t> </a:t>
            </a:r>
            <a:r>
              <a:rPr lang="ru-RU" sz="1600" dirty="0" err="1"/>
              <a:t>збудників</a:t>
            </a:r>
            <a:r>
              <a:rPr lang="ru-RU" sz="1600" dirty="0"/>
              <a:t> </a:t>
            </a:r>
            <a:r>
              <a:rPr lang="ru-RU" sz="1600" dirty="0" err="1"/>
              <a:t>інфекційних</a:t>
            </a:r>
            <a:r>
              <a:rPr lang="ru-RU" sz="1600" dirty="0"/>
              <a:t> хвороб у </a:t>
            </a:r>
            <a:r>
              <a:rPr lang="ru-RU" sz="1600" dirty="0" err="1"/>
              <a:t>середовищі</a:t>
            </a:r>
            <a:r>
              <a:rPr lang="ru-RU" sz="1600" dirty="0"/>
              <a:t> </a:t>
            </a:r>
            <a:r>
              <a:rPr lang="ru-RU" sz="1600" dirty="0" err="1"/>
              <a:t>життєдіяльності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(</a:t>
            </a:r>
            <a:r>
              <a:rPr lang="ru-RU" sz="1600" dirty="0" err="1"/>
              <a:t>дезінфекція</a:t>
            </a:r>
            <a:r>
              <a:rPr lang="ru-RU" sz="1600" dirty="0"/>
              <a:t>) та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переносників</a:t>
            </a:r>
            <a:r>
              <a:rPr lang="ru-RU" sz="1600" dirty="0"/>
              <a:t> — комах, </a:t>
            </a:r>
            <a:r>
              <a:rPr lang="ru-RU" sz="1600" dirty="0" err="1"/>
              <a:t>кліщів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 (</a:t>
            </a:r>
            <a:r>
              <a:rPr lang="ru-RU" sz="1600" dirty="0" err="1"/>
              <a:t>дезінсекція</a:t>
            </a:r>
            <a:r>
              <a:rPr lang="ru-RU" sz="1600" dirty="0"/>
              <a:t>) і </a:t>
            </a:r>
            <a:r>
              <a:rPr lang="ru-RU" sz="1600" dirty="0" err="1"/>
              <a:t>гризунів</a:t>
            </a:r>
            <a:r>
              <a:rPr lang="ru-RU" sz="1600" dirty="0"/>
              <a:t> (</a:t>
            </a:r>
            <a:r>
              <a:rPr lang="ru-RU" sz="1600" dirty="0" err="1"/>
              <a:t>дератизація</a:t>
            </a:r>
            <a:r>
              <a:rPr lang="ru-RU" sz="1600" dirty="0"/>
              <a:t>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5676" y="2892866"/>
            <a:ext cx="4144416" cy="181588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600" b="1" dirty="0"/>
              <a:t>Дезінфекція</a:t>
            </a:r>
            <a:r>
              <a:rPr lang="uk-UA" sz="1600" dirty="0"/>
              <a:t> – комплекс заходів, які спрямовані на знищення патогенних та умовно патогенних мікроорганізмів на об’єктах навколишнього середовища, які є потенційними чинниками передачі збудників інфекційних захворювань, фізичними, хімічними і біологічними методами.</a:t>
            </a:r>
            <a:endParaRPr lang="ru-RU" sz="1600" dirty="0"/>
          </a:p>
        </p:txBody>
      </p:sp>
      <p:pic>
        <p:nvPicPr>
          <p:cNvPr id="5122" name="Picture 2" descr="Анонимный поисковик DuckDuckGo будет сотрудничать с Apple | 2019-01-16 |  Новости | Robin Bob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26" y="173435"/>
            <a:ext cx="1688955" cy="11540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360551" y="1143451"/>
            <a:ext cx="463943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/>
              <a:t>Стерилізація</a:t>
            </a:r>
            <a:r>
              <a:rPr lang="ru-RU" sz="1600" dirty="0"/>
              <a:t> – </a:t>
            </a:r>
            <a:r>
              <a:rPr lang="ru-RU" sz="1600" dirty="0" err="1"/>
              <a:t>процес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забезпечує</a:t>
            </a:r>
            <a:r>
              <a:rPr lang="ru-RU" sz="1600" dirty="0"/>
              <a:t> </a:t>
            </a:r>
            <a:r>
              <a:rPr lang="ru-RU" sz="1600" dirty="0" err="1"/>
              <a:t>загибель</a:t>
            </a:r>
            <a:r>
              <a:rPr lang="ru-RU" sz="1600" dirty="0"/>
              <a:t> </a:t>
            </a:r>
            <a:r>
              <a:rPr lang="ru-RU" sz="1600" dirty="0" err="1"/>
              <a:t>вегетативних</a:t>
            </a:r>
            <a:r>
              <a:rPr lang="ru-RU" sz="1600" dirty="0"/>
              <a:t> та </a:t>
            </a:r>
            <a:r>
              <a:rPr lang="ru-RU" sz="1600" dirty="0" err="1"/>
              <a:t>спорових</a:t>
            </a:r>
            <a:r>
              <a:rPr lang="ru-RU" sz="1600" dirty="0"/>
              <a:t> форм </a:t>
            </a:r>
            <a:r>
              <a:rPr lang="ru-RU" sz="1600" dirty="0" err="1"/>
              <a:t>патогенних</a:t>
            </a:r>
            <a:r>
              <a:rPr lang="ru-RU" sz="1600" dirty="0"/>
              <a:t> та </a:t>
            </a:r>
            <a:r>
              <a:rPr lang="ru-RU" sz="1600" dirty="0" err="1"/>
              <a:t>непатогенних</a:t>
            </a:r>
            <a:r>
              <a:rPr lang="ru-RU" sz="1600" dirty="0"/>
              <a:t> </a:t>
            </a:r>
            <a:r>
              <a:rPr lang="ru-RU" sz="1600" dirty="0" err="1"/>
              <a:t>мікроорганізмів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8705" y="1700808"/>
            <a:ext cx="4171886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/>
              <a:t>Передстерилізаційна</a:t>
            </a:r>
            <a:r>
              <a:rPr lang="ru-RU" sz="1600" b="1" dirty="0"/>
              <a:t> </a:t>
            </a:r>
            <a:r>
              <a:rPr lang="ru-RU" sz="1600" b="1" dirty="0" err="1"/>
              <a:t>обробка</a:t>
            </a:r>
            <a:r>
              <a:rPr lang="ru-RU" sz="1600" b="1" dirty="0"/>
              <a:t> </a:t>
            </a:r>
            <a:r>
              <a:rPr lang="ru-RU" sz="1600" dirty="0"/>
              <a:t>– </a:t>
            </a:r>
            <a:r>
              <a:rPr lang="ru-RU" sz="1600" dirty="0" err="1"/>
              <a:t>видалення</a:t>
            </a:r>
            <a:r>
              <a:rPr lang="ru-RU" sz="1600" dirty="0"/>
              <a:t> </a:t>
            </a:r>
            <a:r>
              <a:rPr lang="ru-RU" sz="1600" dirty="0" err="1"/>
              <a:t>забруднення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медичного</a:t>
            </a:r>
            <a:r>
              <a:rPr lang="ru-RU" sz="1600" dirty="0"/>
              <a:t> </a:t>
            </a:r>
            <a:r>
              <a:rPr lang="ru-RU" sz="1600" dirty="0" err="1"/>
              <a:t>призначення</a:t>
            </a:r>
            <a:r>
              <a:rPr lang="ru-RU" sz="1600" dirty="0"/>
              <a:t>, </a:t>
            </a:r>
            <a:r>
              <a:rPr lang="ru-RU" sz="1600" dirty="0" err="1"/>
              <a:t>котрі</a:t>
            </a:r>
            <a:r>
              <a:rPr lang="ru-RU" sz="1600" dirty="0"/>
              <a:t> </a:t>
            </a:r>
            <a:r>
              <a:rPr lang="ru-RU" sz="1600" dirty="0" err="1"/>
              <a:t>потребують</a:t>
            </a:r>
            <a:r>
              <a:rPr lang="ru-RU" sz="1600" dirty="0"/>
              <a:t> </a:t>
            </a:r>
            <a:r>
              <a:rPr lang="ru-RU" sz="1600" dirty="0" err="1"/>
              <a:t>стерилізації</a:t>
            </a:r>
            <a:r>
              <a:rPr lang="ru-RU" sz="1600" dirty="0"/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75012" y="4537092"/>
            <a:ext cx="463943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Антисептика </a:t>
            </a:r>
            <a:r>
              <a:rPr lang="ru-RU" sz="1600" dirty="0"/>
              <a:t>– </a:t>
            </a:r>
            <a:r>
              <a:rPr lang="ru-RU" sz="1600" dirty="0" err="1"/>
              <a:t>способи</a:t>
            </a:r>
            <a:r>
              <a:rPr lang="ru-RU" sz="1600" dirty="0"/>
              <a:t> </a:t>
            </a:r>
            <a:r>
              <a:rPr lang="ru-RU" sz="1600" dirty="0" err="1"/>
              <a:t>хімічного</a:t>
            </a:r>
            <a:r>
              <a:rPr lang="ru-RU" sz="1600" dirty="0"/>
              <a:t> і </a:t>
            </a:r>
            <a:r>
              <a:rPr lang="ru-RU" sz="1600" dirty="0" err="1"/>
              <a:t>біологічного</a:t>
            </a:r>
            <a:r>
              <a:rPr lang="ru-RU" sz="1600" dirty="0"/>
              <a:t> </a:t>
            </a:r>
            <a:r>
              <a:rPr lang="ru-RU" sz="1600" dirty="0" err="1"/>
              <a:t>знешкодження</a:t>
            </a:r>
            <a:r>
              <a:rPr lang="ru-RU" sz="1600" dirty="0"/>
              <a:t> </a:t>
            </a:r>
            <a:r>
              <a:rPr lang="ru-RU" sz="1600" dirty="0" err="1"/>
              <a:t>хвороботворних</a:t>
            </a:r>
            <a:r>
              <a:rPr lang="ru-RU" sz="1600" dirty="0"/>
              <a:t> та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мікроорганізмів</a:t>
            </a:r>
            <a:r>
              <a:rPr lang="ru-RU" sz="1600" dirty="0"/>
              <a:t>, для </a:t>
            </a:r>
            <a:r>
              <a:rPr lang="ru-RU" sz="1600" dirty="0" err="1"/>
              <a:t>запобігання</a:t>
            </a:r>
            <a:r>
              <a:rPr lang="ru-RU" sz="1600" dirty="0"/>
              <a:t> </a:t>
            </a:r>
            <a:r>
              <a:rPr lang="ru-RU" sz="1600" dirty="0" err="1"/>
              <a:t>зараженню</a:t>
            </a:r>
            <a:r>
              <a:rPr lang="ru-RU" sz="1600" dirty="0"/>
              <a:t> ран.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1147" y="5055443"/>
            <a:ext cx="4131926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Асептика</a:t>
            </a:r>
            <a:r>
              <a:rPr lang="ru-RU" sz="1600" dirty="0"/>
              <a:t> – </a:t>
            </a:r>
            <a:r>
              <a:rPr lang="ru-RU" sz="1600" dirty="0" err="1"/>
              <a:t>попередження</a:t>
            </a:r>
            <a:r>
              <a:rPr lang="ru-RU" sz="1600" dirty="0"/>
              <a:t> </a:t>
            </a:r>
            <a:r>
              <a:rPr lang="ru-RU" sz="1600" dirty="0" err="1"/>
              <a:t>потрапляння</a:t>
            </a:r>
            <a:r>
              <a:rPr lang="ru-RU" sz="1600" dirty="0"/>
              <a:t> </a:t>
            </a:r>
            <a:r>
              <a:rPr lang="ru-RU" sz="1600" dirty="0" err="1"/>
              <a:t>потенційних</a:t>
            </a:r>
            <a:r>
              <a:rPr lang="ru-RU" sz="1600" dirty="0"/>
              <a:t> </a:t>
            </a:r>
            <a:r>
              <a:rPr lang="ru-RU" sz="1600" dirty="0" err="1"/>
              <a:t>збудників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 на </a:t>
            </a:r>
            <a:r>
              <a:rPr lang="ru-RU" sz="1600" dirty="0" err="1"/>
              <a:t>поверхні</a:t>
            </a:r>
            <a:r>
              <a:rPr lang="ru-RU" sz="1600" dirty="0"/>
              <a:t> / в </a:t>
            </a:r>
            <a:r>
              <a:rPr lang="ru-RU" sz="1600" dirty="0" err="1"/>
              <a:t>органи</a:t>
            </a:r>
            <a:r>
              <a:rPr lang="ru-RU" sz="1600" dirty="0"/>
              <a:t> / </a:t>
            </a:r>
            <a:r>
              <a:rPr lang="ru-RU" sz="1600" dirty="0" err="1"/>
              <a:t>порожнини</a:t>
            </a:r>
            <a:r>
              <a:rPr lang="ru-RU" sz="1600" dirty="0"/>
              <a:t> </a:t>
            </a:r>
            <a:r>
              <a:rPr lang="ru-RU" sz="1600" dirty="0" err="1"/>
              <a:t>організму</a:t>
            </a:r>
            <a:r>
              <a:rPr lang="ru-RU" sz="1600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68233" y="6467698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3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85063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1" name="Picture 17" descr="За субсидиями на дезинфекцию для бизнеса и СОНКО уже обратились 30 тыс.  организаци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491205"/>
            <a:ext cx="2817738" cy="15849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12" y="4866852"/>
            <a:ext cx="3060601" cy="1724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881142" cy="5440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dirty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дезінфекції</a:t>
            </a:r>
            <a:endParaRPr lang="ru-RU" sz="2800" dirty="0">
              <a:solidFill>
                <a:srgbClr val="99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769938"/>
            <a:ext cx="88809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Для </a:t>
            </a:r>
            <a:r>
              <a:rPr lang="ru-RU" sz="1400" dirty="0" err="1"/>
              <a:t>проведення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використовують</a:t>
            </a:r>
            <a:r>
              <a:rPr lang="ru-RU" sz="1400" dirty="0"/>
              <a:t> </a:t>
            </a:r>
            <a:r>
              <a:rPr lang="ru-RU" sz="1400" dirty="0" err="1"/>
              <a:t>такі</a:t>
            </a:r>
            <a:r>
              <a:rPr lang="ru-RU" sz="1400" dirty="0"/>
              <a:t> </a:t>
            </a:r>
            <a:r>
              <a:rPr lang="ru-RU" sz="1400" dirty="0" err="1"/>
              <a:t>методи</a:t>
            </a:r>
            <a:r>
              <a:rPr lang="ru-RU" sz="1400" dirty="0"/>
              <a:t> </a:t>
            </a:r>
            <a:r>
              <a:rPr lang="ru-RU" sz="1400" dirty="0" err="1"/>
              <a:t>знезараження</a:t>
            </a:r>
            <a:r>
              <a:rPr lang="ru-RU" sz="1400" dirty="0"/>
              <a:t>: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 err="1" smtClean="0"/>
              <a:t>Фізичні</a:t>
            </a:r>
            <a:r>
              <a:rPr lang="ru-RU" sz="1400" b="1" dirty="0"/>
              <a:t>:</a:t>
            </a:r>
            <a:endParaRPr lang="ru-RU" sz="1400" b="1" dirty="0" smtClean="0"/>
          </a:p>
          <a:p>
            <a:pPr marL="361950" indent="-952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 smtClean="0"/>
              <a:t>Механічні</a:t>
            </a:r>
            <a:r>
              <a:rPr lang="ru-RU" sz="1400" dirty="0" smtClean="0"/>
              <a:t> (</a:t>
            </a:r>
            <a:r>
              <a:rPr lang="ru-RU" sz="1400" dirty="0" err="1"/>
              <a:t>чищення</a:t>
            </a:r>
            <a:r>
              <a:rPr lang="ru-RU" sz="1400" dirty="0"/>
              <a:t>, </a:t>
            </a:r>
            <a:r>
              <a:rPr lang="ru-RU" sz="1400" dirty="0" err="1"/>
              <a:t>вологе</a:t>
            </a:r>
            <a:r>
              <a:rPr lang="ru-RU" sz="1400" dirty="0"/>
              <a:t> </a:t>
            </a:r>
            <a:r>
              <a:rPr lang="ru-RU" sz="1400" dirty="0" err="1"/>
              <a:t>прибирання</a:t>
            </a:r>
            <a:r>
              <a:rPr lang="ru-RU" sz="1400" dirty="0"/>
              <a:t>, </a:t>
            </a:r>
            <a:r>
              <a:rPr lang="ru-RU" sz="1400" dirty="0" err="1"/>
              <a:t>прання</a:t>
            </a:r>
            <a:r>
              <a:rPr lang="ru-RU" sz="1400" dirty="0"/>
              <a:t>, </a:t>
            </a:r>
            <a:r>
              <a:rPr lang="ru-RU" sz="1400" dirty="0" err="1"/>
              <a:t>вибивання</a:t>
            </a:r>
            <a:r>
              <a:rPr lang="ru-RU" sz="1400" dirty="0"/>
              <a:t> </a:t>
            </a:r>
            <a:r>
              <a:rPr lang="ru-RU" sz="1400" dirty="0" err="1" smtClean="0"/>
              <a:t>тощо</a:t>
            </a:r>
            <a:r>
              <a:rPr lang="ru-RU" sz="1400" dirty="0" smtClean="0"/>
              <a:t>);</a:t>
            </a:r>
          </a:p>
          <a:p>
            <a:pPr marL="361950" indent="-952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 smtClean="0"/>
              <a:t>Термічні</a:t>
            </a:r>
            <a:r>
              <a:rPr lang="ru-RU" sz="1400" dirty="0" smtClean="0"/>
              <a:t> (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високої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низької</a:t>
            </a:r>
            <a:r>
              <a:rPr lang="ru-RU" sz="1400" dirty="0"/>
              <a:t> </a:t>
            </a:r>
            <a:r>
              <a:rPr lang="ru-RU" sz="1400" dirty="0" err="1"/>
              <a:t>температури</a:t>
            </a:r>
            <a:r>
              <a:rPr lang="ru-RU" sz="1400" dirty="0"/>
              <a:t>, </a:t>
            </a:r>
            <a:r>
              <a:rPr lang="ru-RU" sz="1400" dirty="0" err="1"/>
              <a:t>водяної</a:t>
            </a:r>
            <a:r>
              <a:rPr lang="ru-RU" sz="1400" dirty="0"/>
              <a:t> пари, </a:t>
            </a:r>
            <a:r>
              <a:rPr lang="ru-RU" sz="1400" dirty="0" err="1"/>
              <a:t>висушування</a:t>
            </a:r>
            <a:r>
              <a:rPr lang="ru-RU" sz="1400" dirty="0"/>
              <a:t>, </a:t>
            </a:r>
            <a:r>
              <a:rPr lang="ru-RU" sz="1400" dirty="0" err="1"/>
              <a:t>випалювання</a:t>
            </a:r>
            <a:r>
              <a:rPr lang="ru-RU" sz="1400" dirty="0"/>
              <a:t> </a:t>
            </a:r>
            <a:r>
              <a:rPr lang="ru-RU" sz="1400" dirty="0" err="1" smtClean="0"/>
              <a:t>тощо</a:t>
            </a:r>
            <a:r>
              <a:rPr lang="ru-RU" sz="1400" dirty="0" smtClean="0"/>
              <a:t>);</a:t>
            </a:r>
          </a:p>
          <a:p>
            <a:pPr marL="361950" indent="-952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 smtClean="0"/>
              <a:t>Променеві</a:t>
            </a:r>
            <a:r>
              <a:rPr lang="ru-RU" sz="1400" dirty="0" smtClean="0"/>
              <a:t> (</a:t>
            </a:r>
            <a:r>
              <a:rPr lang="ru-RU" sz="1400" dirty="0" err="1"/>
              <a:t>ультрафіолетове</a:t>
            </a:r>
            <a:r>
              <a:rPr lang="ru-RU" sz="1400" dirty="0"/>
              <a:t> </a:t>
            </a:r>
            <a:r>
              <a:rPr lang="ru-RU" sz="1400" dirty="0" err="1" smtClean="0"/>
              <a:t>опромінення</a:t>
            </a:r>
            <a:r>
              <a:rPr lang="ru-RU" sz="1400" dirty="0" smtClean="0"/>
              <a:t>, </a:t>
            </a:r>
            <a:r>
              <a:rPr lang="uk-UA" sz="1400" dirty="0" smtClean="0"/>
              <a:t>інфрачервоне опромінення</a:t>
            </a:r>
            <a:r>
              <a:rPr lang="ru-RU" sz="1400" dirty="0" smtClean="0"/>
              <a:t>);</a:t>
            </a:r>
          </a:p>
          <a:p>
            <a:pPr marL="266700" algn="just"/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 err="1" smtClean="0"/>
              <a:t>Хімічні</a:t>
            </a:r>
            <a:r>
              <a:rPr lang="ru-RU" sz="1400" dirty="0" smtClean="0"/>
              <a:t> (вони </a:t>
            </a:r>
            <a:r>
              <a:rPr lang="ru-RU" sz="1400" dirty="0" err="1"/>
              <a:t>ґрунтуються</a:t>
            </a:r>
            <a:r>
              <a:rPr lang="ru-RU" sz="1400" dirty="0"/>
              <a:t> на </a:t>
            </a:r>
            <a:r>
              <a:rPr lang="ru-RU" sz="1400" dirty="0" err="1"/>
              <a:t>використанні</a:t>
            </a:r>
            <a:r>
              <a:rPr lang="ru-RU" sz="1400" dirty="0"/>
              <a:t> </a:t>
            </a:r>
            <a:r>
              <a:rPr lang="ru-RU" sz="1400" dirty="0" err="1"/>
              <a:t>дезінфекційних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властивості</a:t>
            </a:r>
            <a:r>
              <a:rPr lang="ru-RU" sz="1400" dirty="0"/>
              <a:t> </a:t>
            </a:r>
            <a:r>
              <a:rPr lang="ru-RU" sz="1400" dirty="0" err="1"/>
              <a:t>знищувати</a:t>
            </a:r>
            <a:r>
              <a:rPr lang="ru-RU" sz="1400" dirty="0"/>
              <a:t> </a:t>
            </a:r>
            <a:r>
              <a:rPr lang="ru-RU" sz="1400" dirty="0" err="1"/>
              <a:t>хвороботворні</a:t>
            </a:r>
            <a:r>
              <a:rPr lang="ru-RU" sz="1400" dirty="0"/>
              <a:t> </a:t>
            </a:r>
            <a:r>
              <a:rPr lang="ru-RU" sz="1400" dirty="0" err="1" smtClean="0"/>
              <a:t>мікроби</a:t>
            </a:r>
            <a:r>
              <a:rPr lang="ru-RU" sz="1400" dirty="0" smtClean="0"/>
              <a:t>);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 err="1" smtClean="0"/>
              <a:t>Біологічн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err="1"/>
              <a:t>знищення</a:t>
            </a:r>
            <a:r>
              <a:rPr lang="ru-RU" sz="1400" dirty="0"/>
              <a:t> </a:t>
            </a:r>
            <a:r>
              <a:rPr lang="ru-RU" sz="1400" dirty="0" err="1"/>
              <a:t>збудників</a:t>
            </a:r>
            <a:r>
              <a:rPr lang="ru-RU" sz="1400" dirty="0"/>
              <a:t> </a:t>
            </a:r>
            <a:r>
              <a:rPr lang="ru-RU" sz="1400" dirty="0" err="1"/>
              <a:t>інфекційних</a:t>
            </a:r>
            <a:r>
              <a:rPr lang="ru-RU" sz="1400" dirty="0"/>
              <a:t> хвороб у </a:t>
            </a:r>
            <a:r>
              <a:rPr lang="ru-RU" sz="1400" dirty="0" err="1"/>
              <a:t>зовнішньому</a:t>
            </a:r>
            <a:r>
              <a:rPr lang="ru-RU" sz="1400" dirty="0"/>
              <a:t> </a:t>
            </a:r>
            <a:r>
              <a:rPr lang="ru-RU" sz="1400" dirty="0" err="1"/>
              <a:t>середовищі</a:t>
            </a:r>
            <a:r>
              <a:rPr lang="ru-RU" sz="1400" dirty="0"/>
              <a:t> </a:t>
            </a:r>
            <a:r>
              <a:rPr lang="ru-RU" sz="1400" dirty="0" err="1"/>
              <a:t>засобами</a:t>
            </a:r>
            <a:r>
              <a:rPr lang="ru-RU" sz="1400" dirty="0"/>
              <a:t> </a:t>
            </a:r>
            <a:r>
              <a:rPr lang="ru-RU" sz="1400" dirty="0" err="1"/>
              <a:t>природи</a:t>
            </a:r>
            <a:r>
              <a:rPr lang="ru-RU" sz="1400" dirty="0"/>
              <a:t> (за </a:t>
            </a:r>
            <a:r>
              <a:rPr lang="ru-RU" sz="1400" dirty="0" err="1"/>
              <a:t>допомогою</a:t>
            </a:r>
            <a:r>
              <a:rPr lang="ru-RU" sz="1400" dirty="0"/>
              <a:t> </a:t>
            </a:r>
            <a:r>
              <a:rPr lang="ru-RU" sz="1400" dirty="0" err="1"/>
              <a:t>мікробів-антагоністів</a:t>
            </a:r>
            <a:r>
              <a:rPr lang="ru-RU" sz="1400" dirty="0" smtClean="0"/>
              <a:t>). </a:t>
            </a:r>
            <a:r>
              <a:rPr lang="ru-RU" sz="1400" dirty="0" err="1" smtClean="0"/>
              <a:t>Він</a:t>
            </a:r>
            <a:r>
              <a:rPr lang="ru-RU" sz="1400" dirty="0" smtClean="0"/>
              <a:t> </a:t>
            </a:r>
            <a:r>
              <a:rPr lang="ru-RU" sz="1400" dirty="0" err="1"/>
              <a:t>ефективний</a:t>
            </a:r>
            <a:r>
              <a:rPr lang="ru-RU" sz="1400" dirty="0"/>
              <a:t> в основному для </a:t>
            </a:r>
            <a:r>
              <a:rPr lang="ru-RU" sz="1400" dirty="0" err="1"/>
              <a:t>цілей</a:t>
            </a:r>
            <a:r>
              <a:rPr lang="ru-RU" sz="1400" dirty="0"/>
              <a:t> </a:t>
            </a:r>
            <a:r>
              <a:rPr lang="ru-RU" sz="1400" dirty="0" err="1" smtClean="0"/>
              <a:t>знешкодження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мікроогранізмів</a:t>
            </a:r>
            <a:r>
              <a:rPr lang="ru-RU" sz="1400" dirty="0" smtClean="0"/>
              <a:t> у </a:t>
            </a:r>
            <a:r>
              <a:rPr lang="ru-RU" sz="1400" dirty="0"/>
              <a:t>компостах, </a:t>
            </a:r>
            <a:r>
              <a:rPr lang="ru-RU" sz="1400" dirty="0" err="1"/>
              <a:t>біотермічних</a:t>
            </a:r>
            <a:r>
              <a:rPr lang="ru-RU" sz="1400" dirty="0"/>
              <a:t> камерах </a:t>
            </a:r>
            <a:r>
              <a:rPr lang="ru-RU" sz="1400" dirty="0" err="1" smtClean="0"/>
              <a:t>тощо</a:t>
            </a:r>
            <a:r>
              <a:rPr lang="ru-RU" sz="1400" dirty="0"/>
              <a:t>. </a:t>
            </a: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1400" b="1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 err="1" smtClean="0"/>
              <a:t>Комбіновані</a:t>
            </a:r>
            <a:r>
              <a:rPr lang="ru-RU" sz="1400" b="1" dirty="0" smtClean="0"/>
              <a:t> (</a:t>
            </a:r>
            <a:r>
              <a:rPr lang="uk-UA" sz="1400" dirty="0"/>
              <a:t>метод, який ґрунтується на поєднанні декількох з перерахованих вище (проведення вологого прибирання з подальшим ультрафіолетовим опроміненням</a:t>
            </a:r>
            <a:r>
              <a:rPr lang="uk-UA" sz="1400" dirty="0" smtClean="0"/>
              <a:t>).</a:t>
            </a:r>
            <a:endParaRPr lang="ru-RU" sz="1400" dirty="0"/>
          </a:p>
        </p:txBody>
      </p:sp>
      <p:sp>
        <p:nvSpPr>
          <p:cNvPr id="4" name="AutoShape 6" descr="Врач напомнил об опасности популярного способа дезинфекции - РИА Новости,  09.04.2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Врач напомнил об опасности популярного способа дезинфекции - РИА Новости,  09.04.202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Врач напомнил об опасности популярного способа дезинфекции - РИА Новости,  09.04.202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Врач напомнил об опасности популярного способа дезинфекции - РИА Новости,  09.04.202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Врач напомнил об опасности популярного способа дезинфекции - РИА Новости,  09.04.2020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Дезинфекция, профилактика вирусов 21 века! Профилактика помещения против:  гриппа, коронавируса, энтеробиоза, педикулеза со скидкой 65%! во Владимире  на СКИДКОМ.РФ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889" y="4509120"/>
            <a:ext cx="2845717" cy="1549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382000" y="649627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4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2235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543800" cy="1524000"/>
          </a:xfrm>
        </p:spPr>
        <p:txBody>
          <a:bodyPr/>
          <a:lstStyle/>
          <a:p>
            <a:pPr algn="ctr"/>
            <a:r>
              <a:rPr lang="uk-UA" sz="6000" dirty="0" smtClean="0">
                <a:solidFill>
                  <a:srgbClr val="996633"/>
                </a:solidFill>
                <a:latin typeface="+mn-lt"/>
              </a:rPr>
              <a:t>Фізичні методи стерилізації</a:t>
            </a:r>
            <a:endParaRPr lang="ru-RU" sz="6000" dirty="0">
              <a:solidFill>
                <a:srgbClr val="996633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7283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5</a:t>
            </a:fld>
            <a:endParaRPr lang="ru-RU" sz="1600" b="1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852936"/>
            <a:ext cx="3612621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639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00"/>
                </a:solidFill>
                <a:latin typeface="+mn-lt"/>
              </a:rPr>
              <a:t>Термічні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00"/>
                </a:solidFill>
                <a:latin typeface="+mn-lt"/>
              </a:rPr>
              <a:t>методи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00"/>
                </a:solidFill>
                <a:latin typeface="+mn-lt"/>
              </a:rPr>
              <a:t>дезінфекції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</a:p>
        </p:txBody>
      </p:sp>
      <p:pic>
        <p:nvPicPr>
          <p:cNvPr id="8194" name="Picture 2" descr="Когда включают отопление в Москве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5" y="149971"/>
            <a:ext cx="1565075" cy="137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65684" y="1196752"/>
            <a:ext cx="817081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1400" dirty="0" smtClean="0"/>
              <a:t>Теплову </a:t>
            </a:r>
            <a:r>
              <a:rPr lang="ru-RU" sz="1400" dirty="0" err="1" smtClean="0"/>
              <a:t>стерилізацію</a:t>
            </a:r>
            <a:r>
              <a:rPr lang="ru-RU" sz="1400" dirty="0" smtClean="0"/>
              <a:t> </a:t>
            </a:r>
            <a:r>
              <a:rPr lang="ru-RU" sz="1400" dirty="0" err="1"/>
              <a:t>найчастіше</a:t>
            </a:r>
            <a:r>
              <a:rPr lang="ru-RU" sz="1400" dirty="0"/>
              <a:t> </a:t>
            </a:r>
            <a:r>
              <a:rPr lang="ru-RU" sz="1400" b="1" dirty="0" err="1"/>
              <a:t>застосовують</a:t>
            </a:r>
            <a:r>
              <a:rPr lang="ru-RU" sz="1400" b="1" dirty="0"/>
              <a:t> для </a:t>
            </a:r>
            <a:r>
              <a:rPr lang="ru-RU" sz="1400" b="1" dirty="0" err="1"/>
              <a:t>стерилізації</a:t>
            </a:r>
            <a:r>
              <a:rPr lang="ru-RU" sz="1400" b="1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</a:t>
            </a:r>
            <a:r>
              <a:rPr lang="ru-RU" sz="1400" dirty="0" err="1"/>
              <a:t>призначення</a:t>
            </a:r>
            <a:r>
              <a:rPr lang="ru-RU" sz="1400" dirty="0"/>
              <a:t> (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, </a:t>
            </a:r>
            <a:r>
              <a:rPr lang="ru-RU" sz="1400" dirty="0" err="1"/>
              <a:t>виробів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гуми</a:t>
            </a:r>
            <a:r>
              <a:rPr lang="ru-RU" sz="1400" dirty="0"/>
              <a:t>), 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лікарських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для парентерального </a:t>
            </a:r>
            <a:r>
              <a:rPr lang="ru-RU" sz="1400" dirty="0" err="1"/>
              <a:t>введення</a:t>
            </a:r>
            <a:r>
              <a:rPr lang="ru-RU" sz="1400" dirty="0"/>
              <a:t>,  </a:t>
            </a:r>
            <a:r>
              <a:rPr lang="ru-RU" sz="1400" dirty="0" err="1"/>
              <a:t>очних</a:t>
            </a:r>
            <a:r>
              <a:rPr lang="ru-RU" sz="1400" dirty="0"/>
              <a:t> </a:t>
            </a:r>
            <a:r>
              <a:rPr lang="ru-RU" sz="1400" dirty="0" err="1"/>
              <a:t>крапель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50000" algn="just"/>
            <a:endParaRPr lang="ru-RU" sz="1400" dirty="0"/>
          </a:p>
          <a:p>
            <a:pPr indent="450000" algn="just"/>
            <a:r>
              <a:rPr lang="ru-RU" sz="1400" dirty="0" smtClean="0"/>
              <a:t>Теплова </a:t>
            </a:r>
            <a:r>
              <a:rPr lang="ru-RU" sz="1400" dirty="0" err="1"/>
              <a:t>стерилізація</a:t>
            </a:r>
            <a:r>
              <a:rPr lang="ru-RU" sz="1400" dirty="0"/>
              <a:t> </a:t>
            </a:r>
            <a:r>
              <a:rPr lang="ru-RU" sz="1400" dirty="0" err="1"/>
              <a:t>має</a:t>
            </a:r>
            <a:r>
              <a:rPr lang="ru-RU" sz="1400" dirty="0"/>
              <a:t> ряд </a:t>
            </a:r>
            <a:r>
              <a:rPr lang="ru-RU" sz="1400" b="1" dirty="0" err="1"/>
              <a:t>переваг</a:t>
            </a:r>
            <a:r>
              <a:rPr lang="ru-RU" sz="1400" dirty="0"/>
              <a:t> перед </a:t>
            </a:r>
            <a:r>
              <a:rPr lang="ru-RU" sz="1400" dirty="0" err="1"/>
              <a:t>іншими</a:t>
            </a:r>
            <a:r>
              <a:rPr lang="ru-RU" sz="1400" dirty="0"/>
              <a:t> методами </a:t>
            </a:r>
            <a:r>
              <a:rPr lang="ru-RU" sz="1400" dirty="0" err="1"/>
              <a:t>стерилізації</a:t>
            </a:r>
            <a:r>
              <a:rPr lang="ru-RU" sz="1400" dirty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дає</a:t>
            </a:r>
            <a:r>
              <a:rPr lang="ru-RU" sz="1400" dirty="0"/>
              <a:t> </a:t>
            </a:r>
            <a:r>
              <a:rPr lang="ru-RU" sz="1400" dirty="0" err="1"/>
              <a:t>можливість</a:t>
            </a:r>
            <a:r>
              <a:rPr lang="ru-RU" sz="1400" dirty="0"/>
              <a:t> </a:t>
            </a:r>
            <a:r>
              <a:rPr lang="ru-RU" sz="1400" dirty="0" err="1"/>
              <a:t>стерилізувати</a:t>
            </a:r>
            <a:r>
              <a:rPr lang="ru-RU" sz="1400" dirty="0"/>
              <a:t> </a:t>
            </a:r>
            <a:r>
              <a:rPr lang="ru-RU" sz="1400" dirty="0" err="1"/>
              <a:t>вироби</a:t>
            </a:r>
            <a:r>
              <a:rPr lang="ru-RU" sz="1400" dirty="0"/>
              <a:t> в </a:t>
            </a:r>
            <a:r>
              <a:rPr lang="ru-RU" sz="1400" dirty="0" err="1"/>
              <a:t>кінцевому</a:t>
            </a:r>
            <a:r>
              <a:rPr lang="ru-RU" sz="1400" dirty="0"/>
              <a:t> герметичному </a:t>
            </a:r>
            <a:r>
              <a:rPr lang="ru-RU" sz="1400" dirty="0" err="1" smtClean="0"/>
              <a:t>пакуванні</a:t>
            </a:r>
            <a:r>
              <a:rPr lang="ru-RU" sz="1400" dirty="0" smtClean="0"/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забезпечена</a:t>
            </a:r>
            <a:r>
              <a:rPr lang="ru-RU" sz="1400" dirty="0" smtClean="0"/>
              <a:t> </a:t>
            </a:r>
            <a:r>
              <a:rPr lang="ru-RU" sz="1400" dirty="0" err="1"/>
              <a:t>достатньо</a:t>
            </a:r>
            <a:r>
              <a:rPr lang="ru-RU" sz="1400" dirty="0"/>
              <a:t> </a:t>
            </a:r>
            <a:r>
              <a:rPr lang="ru-RU" sz="1400" dirty="0" err="1"/>
              <a:t>надійним</a:t>
            </a:r>
            <a:r>
              <a:rPr lang="ru-RU" sz="1400" dirty="0"/>
              <a:t> </a:t>
            </a:r>
            <a:r>
              <a:rPr lang="ru-RU" sz="1400" dirty="0" err="1" smtClean="0"/>
              <a:t>обладнанням</a:t>
            </a:r>
            <a:r>
              <a:rPr lang="ru-RU" sz="1400" dirty="0" smtClean="0"/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доступна </a:t>
            </a:r>
            <a:r>
              <a:rPr lang="ru-RU" sz="1400" dirty="0"/>
              <a:t>як для </a:t>
            </a:r>
            <a:r>
              <a:rPr lang="ru-RU" sz="1400" dirty="0" err="1"/>
              <a:t>промислових</a:t>
            </a:r>
            <a:r>
              <a:rPr lang="ru-RU" sz="1400" dirty="0"/>
              <a:t> </a:t>
            </a:r>
            <a:r>
              <a:rPr lang="ru-RU" sz="1400" dirty="0" err="1"/>
              <a:t>підприємств</a:t>
            </a:r>
            <a:r>
              <a:rPr lang="ru-RU" sz="1400" dirty="0"/>
              <a:t>, так і для аптек. </a:t>
            </a:r>
            <a:endParaRPr lang="ru-RU" sz="1400" dirty="0" smtClean="0"/>
          </a:p>
          <a:p>
            <a:pPr algn="just"/>
            <a:endParaRPr lang="ru-RU" sz="1400" dirty="0"/>
          </a:p>
          <a:p>
            <a:pPr indent="447675" algn="just"/>
            <a:r>
              <a:rPr lang="ru-RU" sz="1400" dirty="0" smtClean="0"/>
              <a:t>Метод </a:t>
            </a:r>
            <a:r>
              <a:rPr lang="ru-RU" sz="1400" dirty="0" err="1"/>
              <a:t>теплової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поділяють</a:t>
            </a:r>
            <a:r>
              <a:rPr lang="ru-RU" sz="1400" dirty="0"/>
              <a:t> </a:t>
            </a:r>
            <a:r>
              <a:rPr lang="ru-RU" sz="1400" dirty="0" smtClean="0"/>
              <a:t>на: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стерилізацію</a:t>
            </a:r>
            <a:r>
              <a:rPr lang="ru-RU" sz="1400" dirty="0" smtClean="0"/>
              <a:t> </a:t>
            </a:r>
            <a:r>
              <a:rPr lang="ru-RU" sz="1400" dirty="0"/>
              <a:t>водяною парою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тиском</a:t>
            </a:r>
            <a:r>
              <a:rPr lang="ru-RU" sz="1400" dirty="0" smtClean="0"/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текучої</a:t>
            </a:r>
            <a:r>
              <a:rPr lang="ru-RU" sz="1400" dirty="0" smtClean="0"/>
              <a:t> </a:t>
            </a:r>
            <a:r>
              <a:rPr lang="ru-RU" sz="1400" dirty="0"/>
              <a:t>водяною парою,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сухим </a:t>
            </a:r>
            <a:r>
              <a:rPr lang="ru-RU" sz="1400" dirty="0" err="1"/>
              <a:t>гарячим</a:t>
            </a:r>
            <a:r>
              <a:rPr lang="ru-RU" sz="1400" dirty="0"/>
              <a:t> </a:t>
            </a:r>
            <a:r>
              <a:rPr lang="ru-RU" sz="1400" dirty="0" err="1"/>
              <a:t>повітрям</a:t>
            </a:r>
            <a:r>
              <a:rPr lang="ru-RU" sz="1400" dirty="0" smtClean="0"/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кип'ятінням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indent="447675" algn="just"/>
            <a:r>
              <a:rPr lang="ru-RU" sz="1400" b="1" dirty="0" err="1" smtClean="0"/>
              <a:t>Стерилізатори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застосовують</a:t>
            </a:r>
            <a:r>
              <a:rPr lang="ru-RU" sz="1400" dirty="0"/>
              <a:t> для </a:t>
            </a:r>
            <a:r>
              <a:rPr lang="ru-RU" sz="1400" dirty="0" err="1"/>
              <a:t>теплової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, </a:t>
            </a:r>
            <a:r>
              <a:rPr lang="ru-RU" sz="1400" b="1" dirty="0" err="1"/>
              <a:t>класифікують</a:t>
            </a:r>
            <a:r>
              <a:rPr lang="ru-RU" sz="1400" b="1" dirty="0"/>
              <a:t> </a:t>
            </a:r>
            <a:r>
              <a:rPr lang="ru-RU" sz="1400" b="1" dirty="0" smtClean="0"/>
              <a:t>за: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розташуванням</a:t>
            </a:r>
            <a:r>
              <a:rPr lang="ru-RU" sz="1400" dirty="0" smtClean="0"/>
              <a:t> </a:t>
            </a:r>
            <a:r>
              <a:rPr lang="ru-RU" sz="1400" dirty="0" err="1"/>
              <a:t>стерилізаційної</a:t>
            </a:r>
            <a:r>
              <a:rPr lang="ru-RU" sz="1400" dirty="0"/>
              <a:t> </a:t>
            </a:r>
            <a:r>
              <a:rPr lang="ru-RU" sz="1400" dirty="0" err="1"/>
              <a:t>камери</a:t>
            </a:r>
            <a:r>
              <a:rPr lang="ru-RU" sz="1400" dirty="0"/>
              <a:t> - </a:t>
            </a:r>
            <a:r>
              <a:rPr lang="ru-RU" sz="1400" dirty="0" err="1"/>
              <a:t>горизонтальні</a:t>
            </a:r>
            <a:r>
              <a:rPr lang="ru-RU" sz="1400" dirty="0"/>
              <a:t> та </a:t>
            </a:r>
            <a:r>
              <a:rPr lang="ru-RU" sz="1400" dirty="0" err="1" smtClean="0"/>
              <a:t>вертикальні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формою </a:t>
            </a:r>
            <a:r>
              <a:rPr lang="ru-RU" sz="1400" dirty="0" err="1"/>
              <a:t>стерилізаційної</a:t>
            </a:r>
            <a:r>
              <a:rPr lang="ru-RU" sz="1400" dirty="0"/>
              <a:t> </a:t>
            </a:r>
            <a:r>
              <a:rPr lang="ru-RU" sz="1400" dirty="0" err="1"/>
              <a:t>камери</a:t>
            </a:r>
            <a:r>
              <a:rPr lang="ru-RU" sz="1400" dirty="0"/>
              <a:t>-  </a:t>
            </a:r>
            <a:r>
              <a:rPr lang="ru-RU" sz="1400" dirty="0" err="1"/>
              <a:t>круглі</a:t>
            </a:r>
            <a:r>
              <a:rPr lang="ru-RU" sz="1400" dirty="0"/>
              <a:t> та </a:t>
            </a:r>
            <a:r>
              <a:rPr lang="ru-RU" sz="1400" dirty="0" err="1" smtClean="0"/>
              <a:t>прямокутні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умовами</a:t>
            </a:r>
            <a:r>
              <a:rPr lang="ru-RU" sz="1400" dirty="0" smtClean="0"/>
              <a:t> </a:t>
            </a:r>
            <a:r>
              <a:rPr lang="ru-RU" sz="1400" dirty="0" err="1"/>
              <a:t>експлуатації</a:t>
            </a:r>
            <a:r>
              <a:rPr lang="ru-RU" sz="1400" dirty="0"/>
              <a:t> - </a:t>
            </a:r>
            <a:r>
              <a:rPr lang="ru-RU" sz="1400" dirty="0" err="1"/>
              <a:t>однобічні</a:t>
            </a:r>
            <a:r>
              <a:rPr lang="ru-RU" sz="1400" dirty="0"/>
              <a:t> та </a:t>
            </a:r>
            <a:r>
              <a:rPr lang="ru-RU" sz="1400" dirty="0" err="1" smtClean="0"/>
              <a:t>двобічні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стерилізуючим</a:t>
            </a:r>
            <a:r>
              <a:rPr lang="ru-RU" sz="1400" dirty="0" smtClean="0"/>
              <a:t> </a:t>
            </a:r>
            <a:r>
              <a:rPr lang="ru-RU" sz="1400" dirty="0"/>
              <a:t>агентом - </a:t>
            </a:r>
            <a:r>
              <a:rPr lang="ru-RU" sz="1400" dirty="0" err="1"/>
              <a:t>парові</a:t>
            </a:r>
            <a:r>
              <a:rPr lang="ru-RU" sz="1400" dirty="0"/>
              <a:t> </a:t>
            </a:r>
            <a:r>
              <a:rPr lang="ru-RU" sz="1400" dirty="0" err="1"/>
              <a:t>газові</a:t>
            </a:r>
            <a:r>
              <a:rPr lang="ru-RU" sz="1400" dirty="0"/>
              <a:t> та </a:t>
            </a:r>
            <a:r>
              <a:rPr lang="ru-RU" sz="1400" dirty="0" err="1" smtClean="0"/>
              <a:t>повітряні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джерелом</a:t>
            </a:r>
            <a:r>
              <a:rPr lang="ru-RU" sz="1400" dirty="0" smtClean="0"/>
              <a:t> </a:t>
            </a:r>
            <a:r>
              <a:rPr lang="ru-RU" sz="1400" dirty="0" err="1" smtClean="0"/>
              <a:t>паропостачання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способом </a:t>
            </a:r>
            <a:r>
              <a:rPr lang="ru-RU" sz="1400" dirty="0" err="1" smtClean="0"/>
              <a:t>підігріву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способом </a:t>
            </a:r>
            <a:r>
              <a:rPr lang="ru-RU" sz="1400" dirty="0" err="1"/>
              <a:t>отримання</a:t>
            </a:r>
            <a:r>
              <a:rPr lang="ru-RU" sz="1400" dirty="0"/>
              <a:t> пари.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2000" y="6486748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6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00"/>
                </a:solidFill>
                <a:latin typeface="+mn-lt"/>
              </a:rPr>
              <a:t>Термічні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00"/>
                </a:solidFill>
                <a:latin typeface="+mn-lt"/>
              </a:rPr>
              <a:t>методи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00"/>
                </a:solidFill>
                <a:latin typeface="+mn-lt"/>
              </a:rPr>
              <a:t>дезінфекції</a:t>
            </a:r>
            <a:r>
              <a:rPr lang="ru-RU" sz="2800" dirty="0">
                <a:solidFill>
                  <a:srgbClr val="996600"/>
                </a:solidFill>
                <a:latin typeface="+mn-lt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8122" y="1893163"/>
            <a:ext cx="8208911" cy="7386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 smtClean="0"/>
              <a:t>Кип’ятіння</a:t>
            </a:r>
            <a:r>
              <a:rPr lang="ru-RU" sz="1400" b="1" dirty="0" smtClean="0"/>
              <a:t> </a:t>
            </a:r>
            <a:r>
              <a:rPr lang="ru-RU" sz="1400" dirty="0"/>
              <a:t>— </a:t>
            </a:r>
            <a:r>
              <a:rPr lang="ru-RU" sz="1400" dirty="0" err="1"/>
              <a:t>простий</a:t>
            </a:r>
            <a:r>
              <a:rPr lang="ru-RU" sz="1400" dirty="0"/>
              <a:t>, </a:t>
            </a:r>
            <a:r>
              <a:rPr lang="ru-RU" sz="1400" dirty="0" err="1"/>
              <a:t>доступний</a:t>
            </a:r>
            <a:r>
              <a:rPr lang="ru-RU" sz="1400" dirty="0"/>
              <a:t> і </a:t>
            </a:r>
            <a:r>
              <a:rPr lang="ru-RU" sz="1400" dirty="0" err="1"/>
              <a:t>надійний</a:t>
            </a:r>
            <a:r>
              <a:rPr lang="ru-RU" sz="1400" dirty="0"/>
              <a:t> </a:t>
            </a:r>
            <a:r>
              <a:rPr lang="ru-RU" sz="1400" dirty="0" err="1" smtClean="0"/>
              <a:t>спосіб</a:t>
            </a:r>
            <a:r>
              <a:rPr lang="ru-RU" sz="1400" dirty="0" smtClean="0"/>
              <a:t> </a:t>
            </a:r>
            <a:r>
              <a:rPr lang="ru-RU" sz="1400" dirty="0" err="1" smtClean="0"/>
              <a:t>знезараження</a:t>
            </a:r>
            <a:r>
              <a:rPr lang="ru-RU" sz="1400" dirty="0" smtClean="0"/>
              <a:t> </a:t>
            </a:r>
            <a:r>
              <a:rPr lang="ru-RU" sz="1400" dirty="0" err="1"/>
              <a:t>предметів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не </a:t>
            </a:r>
            <a:r>
              <a:rPr lang="ru-RU" sz="1400" dirty="0" err="1"/>
              <a:t>псуються</a:t>
            </a:r>
            <a:r>
              <a:rPr lang="ru-RU" sz="1400" dirty="0"/>
              <a:t> в </a:t>
            </a:r>
            <a:r>
              <a:rPr lang="ru-RU" sz="1400" dirty="0" err="1"/>
              <a:t>киплячій</a:t>
            </a:r>
            <a:r>
              <a:rPr lang="ru-RU" sz="1400" dirty="0"/>
              <a:t> </a:t>
            </a:r>
            <a:r>
              <a:rPr lang="ru-RU" sz="1400" dirty="0" err="1" smtClean="0"/>
              <a:t>воді</a:t>
            </a:r>
            <a:r>
              <a:rPr lang="ru-RU" sz="1400" dirty="0" smtClean="0"/>
              <a:t>. </a:t>
            </a:r>
            <a:r>
              <a:rPr lang="ru-RU" sz="1400" dirty="0" err="1" smtClean="0"/>
              <a:t>Більшість</a:t>
            </a:r>
            <a:r>
              <a:rPr lang="ru-RU" sz="1400" dirty="0" smtClean="0"/>
              <a:t> </a:t>
            </a:r>
            <a:r>
              <a:rPr lang="ru-RU" sz="1400" dirty="0" err="1"/>
              <a:t>бактерій</a:t>
            </a:r>
            <a:r>
              <a:rPr lang="ru-RU" sz="1400" dirty="0"/>
              <a:t> гинуть у </a:t>
            </a:r>
            <a:r>
              <a:rPr lang="ru-RU" sz="1400" dirty="0" err="1"/>
              <a:t>киплячій</a:t>
            </a:r>
            <a:r>
              <a:rPr lang="ru-RU" sz="1400" dirty="0"/>
              <a:t> </a:t>
            </a:r>
            <a:r>
              <a:rPr lang="ru-RU" sz="1400" dirty="0" err="1"/>
              <a:t>воді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миттєво</a:t>
            </a:r>
            <a:r>
              <a:rPr lang="ru-RU" sz="1400" dirty="0"/>
              <a:t>, </a:t>
            </a:r>
            <a:r>
              <a:rPr lang="ru-RU" sz="1400" dirty="0" err="1"/>
              <a:t>або</a:t>
            </a:r>
            <a:endParaRPr lang="ru-RU" sz="1400" dirty="0"/>
          </a:p>
          <a:p>
            <a:pPr algn="just"/>
            <a:r>
              <a:rPr lang="ru-RU" sz="1400" dirty="0" err="1"/>
              <a:t>впродовж</a:t>
            </a:r>
            <a:r>
              <a:rPr lang="ru-RU" sz="1400" dirty="0"/>
              <a:t> 30 </a:t>
            </a:r>
            <a:r>
              <a:rPr lang="ru-RU" sz="1400" dirty="0" err="1"/>
              <a:t>хв</a:t>
            </a:r>
            <a:r>
              <a:rPr lang="ru-RU" sz="1400" dirty="0"/>
              <a:t>. </a:t>
            </a:r>
            <a:r>
              <a:rPr lang="ru-RU" sz="1400" dirty="0" err="1"/>
              <a:t>Кип’ятіння</a:t>
            </a:r>
            <a:r>
              <a:rPr lang="ru-RU" sz="1400" dirty="0"/>
              <a:t> широко </a:t>
            </a:r>
            <a:r>
              <a:rPr lang="ru-RU" sz="1400" dirty="0" err="1"/>
              <a:t>застосовується</a:t>
            </a:r>
            <a:r>
              <a:rPr lang="ru-RU" sz="1400" dirty="0"/>
              <a:t> для </a:t>
            </a:r>
            <a:r>
              <a:rPr lang="ru-RU" sz="1400" dirty="0" err="1"/>
              <a:t>знезараження</a:t>
            </a:r>
            <a:r>
              <a:rPr lang="ru-RU" sz="1400" dirty="0"/>
              <a:t> посуду, </a:t>
            </a:r>
            <a:r>
              <a:rPr lang="ru-RU" sz="1400" dirty="0" err="1"/>
              <a:t>білизни</a:t>
            </a:r>
            <a:r>
              <a:rPr lang="ru-RU" sz="1400" dirty="0"/>
              <a:t>, </a:t>
            </a:r>
            <a:r>
              <a:rPr lang="ru-RU" sz="1400" dirty="0" err="1"/>
              <a:t>рушників</a:t>
            </a:r>
            <a:r>
              <a:rPr lang="ru-RU" sz="1400" dirty="0"/>
              <a:t>, </a:t>
            </a:r>
            <a:r>
              <a:rPr lang="ru-RU" sz="1400" dirty="0" err="1"/>
              <a:t>халатів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2627" y="4869160"/>
            <a:ext cx="8214405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/>
              <a:t>Дія</a:t>
            </a:r>
            <a:r>
              <a:rPr lang="ru-RU" sz="1400" b="1" dirty="0"/>
              <a:t> </a:t>
            </a:r>
            <a:r>
              <a:rPr lang="ru-RU" sz="1400" b="1" dirty="0" err="1"/>
              <a:t>водяної</a:t>
            </a:r>
            <a:r>
              <a:rPr lang="ru-RU" sz="1400" b="1" dirty="0"/>
              <a:t> </a:t>
            </a:r>
            <a:r>
              <a:rPr lang="ru-RU" sz="1400" b="1" dirty="0" err="1"/>
              <a:t>насиченої</a:t>
            </a:r>
            <a:r>
              <a:rPr lang="ru-RU" sz="1400" b="1" dirty="0"/>
              <a:t> пари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надмірним</a:t>
            </a:r>
            <a:r>
              <a:rPr lang="ru-RU" sz="1400" dirty="0"/>
              <a:t> </a:t>
            </a:r>
            <a:r>
              <a:rPr lang="ru-RU" sz="1400" dirty="0" err="1"/>
              <a:t>тиском</a:t>
            </a:r>
            <a:r>
              <a:rPr lang="ru-RU" sz="1400" dirty="0"/>
              <a:t> </a:t>
            </a:r>
            <a:r>
              <a:rPr lang="ru-RU" sz="1400" dirty="0" err="1"/>
              <a:t>здійснюється</a:t>
            </a:r>
            <a:r>
              <a:rPr lang="ru-RU" sz="1400" dirty="0"/>
              <a:t> у паровому </a:t>
            </a:r>
            <a:r>
              <a:rPr lang="ru-RU" sz="1400" dirty="0" err="1"/>
              <a:t>стерилізаторі</a:t>
            </a:r>
            <a:r>
              <a:rPr lang="ru-RU" sz="1400" dirty="0"/>
              <a:t> при </a:t>
            </a:r>
            <a:r>
              <a:rPr lang="ru-RU" sz="1400" dirty="0" err="1" smtClean="0"/>
              <a:t>температурі</a:t>
            </a:r>
            <a:r>
              <a:rPr lang="ru-RU" sz="1400" dirty="0" smtClean="0"/>
              <a:t> 110 </a:t>
            </a:r>
            <a:r>
              <a:rPr lang="ru-RU" sz="1400" dirty="0"/>
              <a:t>°C </a:t>
            </a:r>
            <a:r>
              <a:rPr lang="ru-RU" sz="1400" dirty="0" err="1"/>
              <a:t>впродовж</a:t>
            </a:r>
            <a:r>
              <a:rPr lang="ru-RU" sz="1400" dirty="0"/>
              <a:t> 20 </a:t>
            </a:r>
            <a:r>
              <a:rPr lang="ru-RU" sz="1400" dirty="0" err="1"/>
              <a:t>хв</a:t>
            </a:r>
            <a:r>
              <a:rPr lang="ru-RU" sz="1400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67061" y="3212976"/>
            <a:ext cx="7416824" cy="11695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/>
              <a:t>Дія</a:t>
            </a:r>
            <a:r>
              <a:rPr lang="ru-RU" sz="1400" b="1" dirty="0"/>
              <a:t> сухим </a:t>
            </a:r>
            <a:r>
              <a:rPr lang="ru-RU" sz="1400" b="1" dirty="0" err="1"/>
              <a:t>гарячим</a:t>
            </a:r>
            <a:r>
              <a:rPr lang="ru-RU" sz="1400" b="1" dirty="0"/>
              <a:t> </a:t>
            </a:r>
            <a:r>
              <a:rPr lang="ru-RU" sz="1400" b="1" dirty="0" err="1"/>
              <a:t>повітрям</a:t>
            </a:r>
            <a:r>
              <a:rPr lang="ru-RU" sz="1400" b="1" dirty="0"/>
              <a:t> </a:t>
            </a:r>
            <a:r>
              <a:rPr lang="ru-RU" sz="1400" dirty="0" err="1"/>
              <a:t>здійснюється</a:t>
            </a:r>
            <a:r>
              <a:rPr lang="ru-RU" sz="1400" dirty="0"/>
              <a:t> у </a:t>
            </a:r>
            <a:r>
              <a:rPr lang="ru-RU" sz="1400" dirty="0" err="1"/>
              <a:t>повітряному</a:t>
            </a:r>
            <a:r>
              <a:rPr lang="ru-RU" sz="1400" dirty="0"/>
              <a:t> </a:t>
            </a:r>
            <a:r>
              <a:rPr lang="ru-RU" sz="1400" dirty="0" err="1"/>
              <a:t>стерилізаторі</a:t>
            </a:r>
            <a:r>
              <a:rPr lang="ru-RU" sz="1400" dirty="0"/>
              <a:t> при </a:t>
            </a:r>
            <a:r>
              <a:rPr lang="ru-RU" sz="1400" dirty="0" err="1"/>
              <a:t>температурі</a:t>
            </a:r>
            <a:r>
              <a:rPr lang="ru-RU" sz="1400" dirty="0"/>
              <a:t> 180 °C </a:t>
            </a:r>
            <a:r>
              <a:rPr lang="ru-RU" sz="1400" dirty="0" err="1"/>
              <a:t>впродовж</a:t>
            </a:r>
            <a:r>
              <a:rPr lang="ru-RU" sz="1400" dirty="0"/>
              <a:t> 60 </a:t>
            </a:r>
            <a:r>
              <a:rPr lang="ru-RU" sz="1400" dirty="0" err="1"/>
              <a:t>хв</a:t>
            </a:r>
            <a:r>
              <a:rPr lang="ru-RU" sz="1400" dirty="0"/>
              <a:t>.</a:t>
            </a:r>
          </a:p>
          <a:p>
            <a:pPr algn="just"/>
            <a:r>
              <a:rPr lang="ru-RU" sz="1400" dirty="0" err="1"/>
              <a:t>Нагрівання</a:t>
            </a:r>
            <a:r>
              <a:rPr lang="ru-RU" sz="1400" dirty="0"/>
              <a:t> до </a:t>
            </a:r>
            <a:r>
              <a:rPr lang="ru-RU" sz="1400" dirty="0" err="1"/>
              <a:t>високої</a:t>
            </a:r>
            <a:r>
              <a:rPr lang="ru-RU" sz="1400" dirty="0"/>
              <a:t> </a:t>
            </a:r>
            <a:r>
              <a:rPr lang="ru-RU" sz="1400" dirty="0" err="1"/>
              <a:t>температури</a:t>
            </a:r>
            <a:r>
              <a:rPr lang="ru-RU" sz="1400" dirty="0"/>
              <a:t> </a:t>
            </a:r>
            <a:r>
              <a:rPr lang="ru-RU" sz="1400" dirty="0" err="1"/>
              <a:t>призводить</a:t>
            </a:r>
            <a:r>
              <a:rPr lang="ru-RU" sz="1400" dirty="0"/>
              <a:t> до </a:t>
            </a:r>
            <a:r>
              <a:rPr lang="ru-RU" sz="1400" dirty="0" err="1"/>
              <a:t>загибелі</a:t>
            </a:r>
            <a:r>
              <a:rPr lang="ru-RU" sz="1400" dirty="0"/>
              <a:t> </a:t>
            </a:r>
            <a:r>
              <a:rPr lang="ru-RU" sz="1400" dirty="0" err="1"/>
              <a:t>всіх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, у тому </a:t>
            </a:r>
            <a:r>
              <a:rPr lang="ru-RU" sz="1400" dirty="0" err="1"/>
              <a:t>числі</a:t>
            </a:r>
            <a:r>
              <a:rPr lang="ru-RU" sz="1400" dirty="0"/>
              <a:t> і </a:t>
            </a:r>
            <a:r>
              <a:rPr lang="ru-RU" sz="1400" dirty="0" err="1"/>
              <a:t>спорових</a:t>
            </a:r>
            <a:r>
              <a:rPr lang="ru-RU" sz="1400" dirty="0"/>
              <a:t> форм.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для </a:t>
            </a:r>
            <a:r>
              <a:rPr lang="ru-RU" sz="1400" dirty="0" err="1"/>
              <a:t>швидкої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металевих</a:t>
            </a:r>
            <a:r>
              <a:rPr lang="ru-RU" sz="1400" dirty="0"/>
              <a:t> </a:t>
            </a:r>
            <a:r>
              <a:rPr lang="ru-RU" sz="1400" dirty="0" err="1"/>
              <a:t>предметів</a:t>
            </a:r>
            <a:endParaRPr lang="ru-RU" sz="1400" dirty="0"/>
          </a:p>
          <a:p>
            <a:pPr algn="just"/>
            <a:r>
              <a:rPr lang="ru-RU" sz="1400" dirty="0"/>
              <a:t>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прожарення</a:t>
            </a:r>
            <a:r>
              <a:rPr lang="ru-RU" sz="1400" dirty="0"/>
              <a:t> над </a:t>
            </a:r>
            <a:r>
              <a:rPr lang="ru-RU" sz="1400" dirty="0" err="1"/>
              <a:t>полум’ям</a:t>
            </a:r>
            <a:r>
              <a:rPr lang="ru-RU" sz="1400" dirty="0"/>
              <a:t> газового пальника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спиртівки</a:t>
            </a:r>
            <a:r>
              <a:rPr lang="ru-RU" sz="1400" dirty="0"/>
              <a:t>.</a:t>
            </a:r>
          </a:p>
        </p:txBody>
      </p:sp>
      <p:pic>
        <p:nvPicPr>
          <p:cNvPr id="8194" name="Picture 2" descr="Когда включают отопление в Москве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" y="141240"/>
            <a:ext cx="1565075" cy="137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3375" y="645817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7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34696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996600"/>
                </a:solidFill>
                <a:latin typeface="+mn-lt"/>
              </a:rPr>
              <a:t>Паровий</a:t>
            </a:r>
            <a:r>
              <a:rPr lang="ru-RU" sz="2800" dirty="0" smtClean="0">
                <a:solidFill>
                  <a:srgbClr val="996600"/>
                </a:solidFill>
                <a:latin typeface="+mn-lt"/>
              </a:rPr>
              <a:t> метод</a:t>
            </a:r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8194" name="Picture 2" descr="Когда включают отопление в Москве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" y="141240"/>
            <a:ext cx="1565075" cy="137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340768"/>
            <a:ext cx="78172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 err="1"/>
              <a:t>Паровий</a:t>
            </a:r>
            <a:r>
              <a:rPr lang="ru-RU" sz="1400" dirty="0"/>
              <a:t> метод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здійснюється</a:t>
            </a:r>
            <a:r>
              <a:rPr lang="ru-RU" sz="1400" dirty="0"/>
              <a:t> </a:t>
            </a:r>
            <a:r>
              <a:rPr lang="ru-RU" sz="1400" dirty="0" err="1"/>
              <a:t>насиченою</a:t>
            </a:r>
            <a:r>
              <a:rPr lang="ru-RU" sz="1400" dirty="0"/>
              <a:t> водяною парою в </a:t>
            </a:r>
            <a:r>
              <a:rPr lang="ru-RU" sz="1400" dirty="0" err="1"/>
              <a:t>парових</a:t>
            </a:r>
            <a:r>
              <a:rPr lang="ru-RU" sz="1400" dirty="0"/>
              <a:t> </a:t>
            </a:r>
            <a:r>
              <a:rPr lang="ru-RU" sz="1400" dirty="0" err="1"/>
              <a:t>стерилізаторах</a:t>
            </a:r>
            <a:r>
              <a:rPr lang="ru-RU" sz="1400" dirty="0"/>
              <a:t> ( </a:t>
            </a:r>
            <a:r>
              <a:rPr lang="ru-RU" sz="1400" dirty="0" smtClean="0"/>
              <a:t>автоклавах) </a:t>
            </a:r>
            <a:r>
              <a:rPr lang="ru-RU" sz="1400" dirty="0"/>
              <a:t>при </a:t>
            </a:r>
            <a:r>
              <a:rPr lang="ru-RU" sz="1400" dirty="0" err="1"/>
              <a:t>надлишкових</a:t>
            </a:r>
            <a:r>
              <a:rPr lang="ru-RU" sz="1400" dirty="0"/>
              <a:t> </a:t>
            </a:r>
            <a:r>
              <a:rPr lang="ru-RU" sz="1400" dirty="0" err="1"/>
              <a:t>тиску</a:t>
            </a:r>
            <a:r>
              <a:rPr lang="ru-RU" sz="1400" dirty="0"/>
              <a:t> пари і </a:t>
            </a:r>
            <a:r>
              <a:rPr lang="ru-RU" sz="1400" dirty="0" err="1"/>
              <a:t>температурі</a:t>
            </a:r>
            <a:r>
              <a:rPr lang="ru-RU" sz="1400" dirty="0" smtClean="0"/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при 120°С </a:t>
            </a:r>
            <a:r>
              <a:rPr lang="ru-RU" sz="1400" dirty="0"/>
              <a:t>та </a:t>
            </a:r>
            <a:r>
              <a:rPr lang="ru-RU" sz="1400" dirty="0" err="1"/>
              <a:t>тиску</a:t>
            </a:r>
            <a:r>
              <a:rPr lang="ru-RU" sz="1400" dirty="0"/>
              <a:t> 1 атм. – 1 год;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при </a:t>
            </a:r>
            <a:r>
              <a:rPr lang="ru-RU" sz="1400" dirty="0"/>
              <a:t>127° С та </a:t>
            </a:r>
            <a:r>
              <a:rPr lang="ru-RU" sz="1400" dirty="0" err="1"/>
              <a:t>тиску</a:t>
            </a:r>
            <a:r>
              <a:rPr lang="ru-RU" sz="1400" dirty="0"/>
              <a:t> 1,1 атм. – 45 </a:t>
            </a:r>
            <a:r>
              <a:rPr lang="ru-RU" sz="1400" dirty="0" err="1"/>
              <a:t>хв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при </a:t>
            </a:r>
            <a:r>
              <a:rPr lang="ru-RU" sz="1400" dirty="0"/>
              <a:t>134° С та </a:t>
            </a:r>
            <a:r>
              <a:rPr lang="ru-RU" sz="1400" dirty="0" err="1"/>
              <a:t>тиску</a:t>
            </a:r>
            <a:r>
              <a:rPr lang="ru-RU" sz="1400" dirty="0"/>
              <a:t> 2 атм. – 20 </a:t>
            </a:r>
            <a:r>
              <a:rPr lang="ru-RU" sz="1400" dirty="0" err="1" smtClean="0"/>
              <a:t>хв</a:t>
            </a:r>
            <a:r>
              <a:rPr lang="ru-RU" sz="1400" dirty="0" smtClean="0"/>
              <a:t>.</a:t>
            </a:r>
          </a:p>
          <a:p>
            <a:pPr indent="447675" algn="just"/>
            <a:r>
              <a:rPr lang="ru-RU" sz="1400" dirty="0" smtClean="0"/>
              <a:t>В </a:t>
            </a:r>
            <a:r>
              <a:rPr lang="ru-RU" sz="1400" dirty="0"/>
              <a:t>аптеках, </a:t>
            </a:r>
            <a:r>
              <a:rPr lang="ru-RU" sz="1400" dirty="0" err="1"/>
              <a:t>лікувальних</a:t>
            </a:r>
            <a:r>
              <a:rPr lang="ru-RU" sz="1400" dirty="0"/>
              <a:t> закладах </a:t>
            </a:r>
            <a:r>
              <a:rPr lang="ru-RU" sz="1400" dirty="0" err="1"/>
              <a:t>використовують</a:t>
            </a:r>
            <a:r>
              <a:rPr lang="ru-RU" sz="1400" dirty="0"/>
              <a:t> </a:t>
            </a:r>
            <a:r>
              <a:rPr lang="ru-RU" sz="1400" dirty="0" err="1"/>
              <a:t>круглі</a:t>
            </a:r>
            <a:r>
              <a:rPr lang="ru-RU" sz="1400" dirty="0"/>
              <a:t> </a:t>
            </a:r>
            <a:r>
              <a:rPr lang="ru-RU" sz="1400" dirty="0" err="1"/>
              <a:t>парові</a:t>
            </a:r>
            <a:r>
              <a:rPr lang="ru-RU" sz="1400" dirty="0"/>
              <a:t> </a:t>
            </a:r>
            <a:r>
              <a:rPr lang="ru-RU" sz="1400" dirty="0" err="1"/>
              <a:t>вертикальні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горизонтальні</a:t>
            </a:r>
            <a:r>
              <a:rPr lang="ru-RU" sz="1400" dirty="0"/>
              <a:t> </a:t>
            </a:r>
            <a:r>
              <a:rPr lang="ru-RU" sz="1400" dirty="0" err="1"/>
              <a:t>стерилізатори</a:t>
            </a:r>
            <a:r>
              <a:rPr lang="ru-RU" sz="1400" dirty="0"/>
              <a:t> з </a:t>
            </a:r>
            <a:r>
              <a:rPr lang="ru-RU" sz="1400" dirty="0" err="1"/>
              <a:t>електричним</a:t>
            </a:r>
            <a:r>
              <a:rPr lang="ru-RU" sz="1400" dirty="0"/>
              <a:t> </a:t>
            </a:r>
            <a:r>
              <a:rPr lang="ru-RU" sz="1400" dirty="0" err="1"/>
              <a:t>нагрівом</a:t>
            </a:r>
            <a:r>
              <a:rPr lang="ru-RU" sz="1400" dirty="0"/>
              <a:t> типу ВК-30,  ВК-75, ГК-100,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прямокутної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типу ГП-400, ГП-560 та </a:t>
            </a:r>
            <a:r>
              <a:rPr lang="ru-RU" sz="1400" dirty="0" err="1"/>
              <a:t>інші</a:t>
            </a:r>
            <a:r>
              <a:rPr lang="ru-RU" sz="1400" dirty="0" smtClean="0"/>
              <a:t>.</a:t>
            </a:r>
          </a:p>
          <a:p>
            <a:pPr indent="447675" algn="just"/>
            <a:endParaRPr lang="ru-RU" sz="1400" dirty="0"/>
          </a:p>
        </p:txBody>
      </p:sp>
      <p:pic>
        <p:nvPicPr>
          <p:cNvPr id="9220" name="Picture 4" descr="ООО МЕДМАРТ – автоклавы для стерилизации медицинских инструментов и  приспособлени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95" y="3933055"/>
            <a:ext cx="2936828" cy="2202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8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55916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996600"/>
                </a:solidFill>
                <a:latin typeface="+mn-lt"/>
              </a:rPr>
              <a:t>Паровий</a:t>
            </a:r>
            <a:r>
              <a:rPr lang="ru-RU" sz="2800" dirty="0" smtClean="0">
                <a:solidFill>
                  <a:srgbClr val="996600"/>
                </a:solidFill>
                <a:latin typeface="+mn-lt"/>
              </a:rPr>
              <a:t> метод</a:t>
            </a:r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8194" name="Picture 2" descr="Когда включают отопление в Москве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" y="141240"/>
            <a:ext cx="1565075" cy="137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13570" y="836712"/>
            <a:ext cx="63050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endParaRPr lang="ru-RU" sz="1400" dirty="0" smtClean="0"/>
          </a:p>
          <a:p>
            <a:pPr indent="447675" algn="just"/>
            <a:r>
              <a:rPr lang="uk-UA" sz="1600" dirty="0" smtClean="0"/>
              <a:t>Схема вертикального парового стерилізатора ВК-30 ( Рис. 1):</a:t>
            </a:r>
          </a:p>
          <a:p>
            <a:pPr indent="447675" algn="just"/>
            <a:endParaRPr lang="ru-RU" sz="1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96" y="1700808"/>
            <a:ext cx="5738539" cy="3099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9633" y="4813195"/>
            <a:ext cx="77548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Рис.1: 1-кожух</a:t>
            </a:r>
            <a:r>
              <a:rPr lang="ru-RU" sz="1400" dirty="0"/>
              <a:t>, 3-вентиль, 4-камера </a:t>
            </a:r>
            <a:r>
              <a:rPr lang="ru-RU" sz="1400" dirty="0" smtClean="0"/>
              <a:t>водопарова,7-колонка </a:t>
            </a:r>
            <a:r>
              <a:rPr lang="ru-RU" sz="1400" dirty="0" err="1" smtClean="0"/>
              <a:t>водовказівна</a:t>
            </a:r>
            <a:r>
              <a:rPr lang="ru-RU" sz="1400" dirty="0" smtClean="0"/>
              <a:t>, </a:t>
            </a:r>
            <a:r>
              <a:rPr lang="ru-RU" sz="1400" dirty="0"/>
              <a:t>8-вентиль, 9-воронка, 11-камера </a:t>
            </a:r>
            <a:r>
              <a:rPr lang="ru-RU" sz="1400" dirty="0" err="1" smtClean="0"/>
              <a:t>стерилізационна</a:t>
            </a:r>
            <a:r>
              <a:rPr lang="ru-RU" sz="1400" dirty="0" smtClean="0"/>
              <a:t> 12-кришка</a:t>
            </a:r>
            <a:r>
              <a:rPr lang="ru-RU" sz="1400" dirty="0"/>
              <a:t>, 13-прижим, 15-манометр </a:t>
            </a:r>
            <a:r>
              <a:rPr lang="ru-RU" sz="1400" dirty="0" err="1" smtClean="0"/>
              <a:t>електроконтактний</a:t>
            </a:r>
            <a:r>
              <a:rPr lang="ru-RU" sz="1400" dirty="0"/>
              <a:t>, 18-манометр, 19-клапан </a:t>
            </a:r>
            <a:r>
              <a:rPr lang="ru-RU" sz="1400" dirty="0" err="1" smtClean="0"/>
              <a:t>передохоронний</a:t>
            </a:r>
            <a:r>
              <a:rPr lang="ru-RU" sz="1400" dirty="0" smtClean="0"/>
              <a:t>, </a:t>
            </a:r>
            <a:r>
              <a:rPr lang="ru-RU" sz="1400" dirty="0"/>
              <a:t>20-вентиль, 21-коробка, 25-вентиль, </a:t>
            </a:r>
            <a:r>
              <a:rPr lang="ru-RU" sz="1400" dirty="0" smtClean="0"/>
              <a:t>26-електронагрівач, 27-електрощит</a:t>
            </a:r>
            <a:r>
              <a:rPr lang="ru-RU" sz="1400" dirty="0"/>
              <a:t>, 28-лампа </a:t>
            </a:r>
            <a:r>
              <a:rPr lang="ru-RU" sz="1400" dirty="0" err="1" smtClean="0"/>
              <a:t>сигнальна</a:t>
            </a:r>
            <a:r>
              <a:rPr lang="ru-RU" sz="1400" dirty="0" smtClean="0"/>
              <a:t>, 29-рукояткавимкача, </a:t>
            </a:r>
            <a:r>
              <a:rPr lang="ru-RU" sz="1400" dirty="0"/>
              <a:t>30-лампа </a:t>
            </a:r>
            <a:r>
              <a:rPr lang="ru-RU" sz="1400" dirty="0" err="1" smtClean="0"/>
              <a:t>сигнальна</a:t>
            </a:r>
            <a:r>
              <a:rPr lang="ru-RU" sz="1400" dirty="0" smtClean="0"/>
              <a:t>, </a:t>
            </a:r>
            <a:r>
              <a:rPr lang="ru-RU" sz="1400" dirty="0"/>
              <a:t>31-датчик </a:t>
            </a:r>
            <a:r>
              <a:rPr lang="ru-RU" sz="1400" dirty="0" err="1" smtClean="0"/>
              <a:t>рівня</a:t>
            </a:r>
            <a:r>
              <a:rPr lang="ru-RU" sz="1400" dirty="0"/>
              <a:t>, </a:t>
            </a:r>
            <a:r>
              <a:rPr lang="ru-RU" sz="1400" dirty="0" smtClean="0"/>
              <a:t>32-передохороник.</a:t>
            </a:r>
            <a:endParaRPr lang="ru-RU" sz="1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9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57647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367636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 err="1"/>
              <a:t>Ультрафіолетові</a:t>
            </a:r>
            <a:r>
              <a:rPr lang="ru-RU" sz="1400" dirty="0"/>
              <a:t> </a:t>
            </a:r>
            <a:r>
              <a:rPr lang="ru-RU" sz="1400" dirty="0" err="1"/>
              <a:t>промені</a:t>
            </a:r>
            <a:r>
              <a:rPr lang="ru-RU" sz="1400" dirty="0"/>
              <a:t> </a:t>
            </a:r>
            <a:r>
              <a:rPr lang="ru-RU" sz="1400" dirty="0" err="1"/>
              <a:t>бактерицидних</a:t>
            </a:r>
            <a:r>
              <a:rPr lang="ru-RU" sz="1400" dirty="0"/>
              <a:t> </a:t>
            </a:r>
            <a:r>
              <a:rPr lang="ru-RU" sz="1400" dirty="0" smtClean="0"/>
              <a:t>ламп ( рис. 2)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велику</a:t>
            </a:r>
            <a:r>
              <a:rPr lang="ru-RU" sz="1400" dirty="0"/>
              <a:t> </a:t>
            </a:r>
            <a:r>
              <a:rPr lang="ru-RU" sz="1400" dirty="0" err="1"/>
              <a:t>бактерицидну</a:t>
            </a:r>
            <a:r>
              <a:rPr lang="ru-RU" sz="1400" dirty="0"/>
              <a:t> </a:t>
            </a:r>
            <a:r>
              <a:rPr lang="ru-RU" sz="1400" dirty="0" err="1"/>
              <a:t>здатність</a:t>
            </a:r>
            <a:r>
              <a:rPr lang="ru-RU" sz="1400" dirty="0"/>
              <a:t> і широко </a:t>
            </a:r>
            <a:r>
              <a:rPr lang="ru-RU" sz="1400" dirty="0" err="1"/>
              <a:t>застосовуються</a:t>
            </a:r>
            <a:r>
              <a:rPr lang="ru-RU" sz="1400" dirty="0"/>
              <a:t>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приміщень</a:t>
            </a:r>
            <a:r>
              <a:rPr lang="ru-RU" sz="1400" dirty="0"/>
              <a:t>. </a:t>
            </a:r>
            <a:r>
              <a:rPr lang="ru-RU" sz="1400" dirty="0" err="1"/>
              <a:t>Промисловість</a:t>
            </a:r>
            <a:r>
              <a:rPr lang="ru-RU" sz="1400" dirty="0"/>
              <a:t> </a:t>
            </a:r>
            <a:r>
              <a:rPr lang="ru-RU" sz="1400" dirty="0" err="1"/>
              <a:t>випускає</a:t>
            </a:r>
            <a:r>
              <a:rPr lang="ru-RU" sz="1400" dirty="0"/>
              <a:t> </a:t>
            </a:r>
            <a:r>
              <a:rPr lang="ru-RU" sz="1400" dirty="0" err="1"/>
              <a:t>настінні</a:t>
            </a:r>
            <a:r>
              <a:rPr lang="ru-RU" sz="1400" dirty="0"/>
              <a:t>, </a:t>
            </a:r>
            <a:r>
              <a:rPr lang="ru-RU" sz="1400" dirty="0" err="1"/>
              <a:t>стельові</a:t>
            </a:r>
            <a:r>
              <a:rPr lang="ru-RU" sz="1400" dirty="0"/>
              <a:t>, </a:t>
            </a:r>
            <a:r>
              <a:rPr lang="ru-RU" sz="1400" dirty="0" err="1"/>
              <a:t>стаціонарні</a:t>
            </a:r>
            <a:r>
              <a:rPr lang="ru-RU" sz="1400" dirty="0"/>
              <a:t>, </a:t>
            </a:r>
            <a:r>
              <a:rPr lang="ru-RU" sz="1400" dirty="0" err="1"/>
              <a:t>пересувні</a:t>
            </a:r>
            <a:r>
              <a:rPr lang="ru-RU" sz="1400" dirty="0"/>
              <a:t> і </a:t>
            </a:r>
            <a:r>
              <a:rPr lang="ru-RU" sz="1400" dirty="0" err="1"/>
              <a:t>комбіновані</a:t>
            </a:r>
            <a:r>
              <a:rPr lang="ru-RU" sz="1400" dirty="0"/>
              <a:t> </a:t>
            </a:r>
            <a:r>
              <a:rPr lang="ru-RU" sz="1400" dirty="0" err="1"/>
              <a:t>ультрафіолетові</a:t>
            </a:r>
            <a:r>
              <a:rPr lang="ru-RU" sz="1400" dirty="0"/>
              <a:t> установки </a:t>
            </a:r>
            <a:r>
              <a:rPr lang="ru-RU" sz="1400" dirty="0" err="1"/>
              <a:t>різної</a:t>
            </a:r>
            <a:r>
              <a:rPr lang="ru-RU" sz="1400" dirty="0"/>
              <a:t> </a:t>
            </a:r>
            <a:r>
              <a:rPr lang="ru-RU" sz="1400" dirty="0" err="1"/>
              <a:t>потужності</a:t>
            </a:r>
            <a:r>
              <a:rPr lang="ru-RU" sz="1400" dirty="0"/>
              <a:t> </a:t>
            </a:r>
            <a:r>
              <a:rPr lang="ru-RU" sz="1400" dirty="0" err="1"/>
              <a:t>випромінювання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застосовуються</a:t>
            </a:r>
            <a:r>
              <a:rPr lang="ru-RU" sz="1400" dirty="0"/>
              <a:t> в </a:t>
            </a:r>
            <a:r>
              <a:rPr lang="ru-RU" sz="1400" dirty="0" err="1"/>
              <a:t>мікробіологічних</a:t>
            </a:r>
            <a:r>
              <a:rPr lang="ru-RU" sz="1400" dirty="0"/>
              <a:t> </a:t>
            </a:r>
            <a:r>
              <a:rPr lang="ru-RU" sz="1400" dirty="0" err="1" smtClean="0"/>
              <a:t>лабораторіях</a:t>
            </a:r>
            <a:r>
              <a:rPr lang="ru-RU" sz="1400" dirty="0" smtClean="0"/>
              <a:t>.</a:t>
            </a:r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ctr"/>
            <a:r>
              <a:rPr lang="uk-UA" sz="1400" dirty="0" smtClean="0"/>
              <a:t>Рис. 2: Бактерицидні </a:t>
            </a:r>
            <a:r>
              <a:rPr lang="uk-UA" sz="1400" dirty="0" err="1" smtClean="0"/>
              <a:t>безозонові</a:t>
            </a:r>
            <a:r>
              <a:rPr lang="uk-UA" sz="1400" dirty="0" smtClean="0"/>
              <a:t> лампи </a:t>
            </a:r>
            <a:endParaRPr lang="ru-RU" sz="1400" dirty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err="1" smtClean="0">
                <a:solidFill>
                  <a:srgbClr val="996600"/>
                </a:solidFill>
                <a:latin typeface="+mn-lt"/>
              </a:rPr>
              <a:t>Ульрафіолетовий</a:t>
            </a:r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вид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10244" name="Picture 4" descr="купить Бактерицидная лампа безозоновая BactoSfera ОББ 15П (Украина) в Киеве  и Украи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4156087" cy="349639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10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Стерилізація за допомогою інфрачервоних променів 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5365" y="980728"/>
            <a:ext cx="806489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400" dirty="0" err="1"/>
              <a:t>Нові</a:t>
            </a:r>
            <a:r>
              <a:rPr lang="ru-RU" sz="1400" dirty="0"/>
              <a:t> </a:t>
            </a:r>
            <a:r>
              <a:rPr lang="ru-RU" sz="1400" dirty="0" err="1"/>
              <a:t>методи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знайшли</a:t>
            </a:r>
            <a:r>
              <a:rPr lang="ru-RU" sz="1400" dirty="0"/>
              <a:t> </a:t>
            </a:r>
            <a:r>
              <a:rPr lang="ru-RU" sz="1400" dirty="0" err="1"/>
              <a:t>своє</a:t>
            </a:r>
            <a:r>
              <a:rPr lang="ru-RU" sz="1400" dirty="0"/>
              <a:t> </a:t>
            </a:r>
            <a:r>
              <a:rPr lang="ru-RU" sz="1400" dirty="0" err="1"/>
              <a:t>віддзеркалення</a:t>
            </a:r>
            <a:r>
              <a:rPr lang="ru-RU" sz="1400" dirty="0"/>
              <a:t> в </a:t>
            </a:r>
            <a:r>
              <a:rPr lang="ru-RU" sz="1400" dirty="0" err="1"/>
              <a:t>стерилізаторі</a:t>
            </a:r>
            <a:r>
              <a:rPr lang="ru-RU" sz="1400" dirty="0"/>
              <a:t> </a:t>
            </a:r>
            <a:r>
              <a:rPr lang="ru-RU" sz="1400" dirty="0" err="1"/>
              <a:t>інфрачервоної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, </a:t>
            </a:r>
            <a:r>
              <a:rPr lang="ru-RU" sz="1400" dirty="0" err="1"/>
              <a:t>призначеному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та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металевих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 в </a:t>
            </a:r>
            <a:r>
              <a:rPr lang="ru-RU" sz="1400" dirty="0" err="1"/>
              <a:t>стоматології</a:t>
            </a:r>
            <a:r>
              <a:rPr lang="ru-RU" sz="1400" dirty="0"/>
              <a:t>, </a:t>
            </a:r>
            <a:r>
              <a:rPr lang="ru-RU" sz="1400" dirty="0" err="1"/>
              <a:t>мікрохірургії</a:t>
            </a:r>
            <a:r>
              <a:rPr lang="ru-RU" sz="1400" dirty="0"/>
              <a:t>, </a:t>
            </a:r>
            <a:r>
              <a:rPr lang="ru-RU" sz="1400" dirty="0" err="1"/>
              <a:t>офтальмології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областях </a:t>
            </a:r>
            <a:r>
              <a:rPr lang="ru-RU" sz="1400" dirty="0" err="1"/>
              <a:t>медицини</a:t>
            </a:r>
            <a:r>
              <a:rPr lang="ru-RU" sz="1400" dirty="0"/>
              <a:t>.</a:t>
            </a:r>
          </a:p>
          <a:p>
            <a:pPr indent="542925" algn="just"/>
            <a:r>
              <a:rPr lang="ru-RU" sz="1400" dirty="0" err="1" smtClean="0"/>
              <a:t>Висока</a:t>
            </a:r>
            <a:r>
              <a:rPr lang="ru-RU" sz="1400" dirty="0" smtClean="0"/>
              <a:t> </a:t>
            </a:r>
            <a:r>
              <a:rPr lang="ru-RU" sz="1400" dirty="0" err="1"/>
              <a:t>ефективність</a:t>
            </a:r>
            <a:r>
              <a:rPr lang="ru-RU" sz="1400" dirty="0"/>
              <a:t> ІЧ-</a:t>
            </a:r>
            <a:r>
              <a:rPr lang="ru-RU" sz="1400" dirty="0" err="1"/>
              <a:t>стерилізуючої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 </a:t>
            </a:r>
            <a:r>
              <a:rPr lang="ru-RU" sz="1400" dirty="0" err="1"/>
              <a:t>забезпечує</a:t>
            </a:r>
            <a:r>
              <a:rPr lang="ru-RU" sz="1400" dirty="0"/>
              <a:t> </a:t>
            </a:r>
            <a:r>
              <a:rPr lang="ru-RU" sz="1400" dirty="0" err="1"/>
              <a:t>повне</a:t>
            </a:r>
            <a:r>
              <a:rPr lang="ru-RU" sz="1400" dirty="0"/>
              <a:t> </a:t>
            </a:r>
            <a:r>
              <a:rPr lang="ru-RU" sz="1400" dirty="0" err="1"/>
              <a:t>знищення</a:t>
            </a:r>
            <a:r>
              <a:rPr lang="ru-RU" sz="1400" dirty="0"/>
              <a:t> </a:t>
            </a:r>
            <a:r>
              <a:rPr lang="ru-RU" sz="1400" dirty="0" err="1"/>
              <a:t>усіх</a:t>
            </a:r>
            <a:r>
              <a:rPr lang="ru-RU" sz="1400" dirty="0"/>
              <a:t> </a:t>
            </a:r>
            <a:r>
              <a:rPr lang="ru-RU" sz="1400" dirty="0" err="1"/>
              <a:t>досліджених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, у тому </a:t>
            </a:r>
            <a:r>
              <a:rPr lang="ru-RU" sz="1400" dirty="0" err="1"/>
              <a:t>числі</a:t>
            </a:r>
            <a:r>
              <a:rPr lang="ru-RU" sz="1400" dirty="0"/>
              <a:t> таких як: </a:t>
            </a:r>
            <a:r>
              <a:rPr lang="en-US" sz="1400" dirty="0"/>
              <a:t>S. epidermidis, S. aureus, S. </a:t>
            </a:r>
            <a:r>
              <a:rPr lang="en-US" sz="1400" dirty="0" err="1"/>
              <a:t>sarina</a:t>
            </a:r>
            <a:r>
              <a:rPr lang="en-US" sz="1400" dirty="0"/>
              <a:t> </a:t>
            </a:r>
            <a:r>
              <a:rPr lang="en-US" sz="1400" dirty="0" err="1"/>
              <a:t>flava</a:t>
            </a:r>
            <a:r>
              <a:rPr lang="en-US" sz="1400" dirty="0"/>
              <a:t>, </a:t>
            </a:r>
            <a:r>
              <a:rPr lang="en-US" sz="1400" dirty="0" err="1"/>
              <a:t>Citrobacterdiversus</a:t>
            </a:r>
            <a:r>
              <a:rPr lang="en-US" sz="1400" dirty="0"/>
              <a:t>, Str. pneumonia, Bacillus cereus.</a:t>
            </a:r>
          </a:p>
          <a:p>
            <a:pPr indent="542925" algn="just"/>
            <a:r>
              <a:rPr lang="ru-RU" sz="1400" dirty="0" err="1" smtClean="0"/>
              <a:t>Швидкий</a:t>
            </a:r>
            <a:r>
              <a:rPr lang="ru-RU" sz="1400" dirty="0"/>
              <a:t>, </a:t>
            </a:r>
            <a:r>
              <a:rPr lang="ru-RU" sz="1400" dirty="0" err="1"/>
              <a:t>протягом</a:t>
            </a:r>
            <a:r>
              <a:rPr lang="ru-RU" sz="1400" dirty="0"/>
              <a:t> 30 секунд, </a:t>
            </a:r>
            <a:r>
              <a:rPr lang="ru-RU" sz="1400" dirty="0" err="1"/>
              <a:t>вихід</a:t>
            </a:r>
            <a:r>
              <a:rPr lang="ru-RU" sz="1400" dirty="0"/>
              <a:t> на режим 200±3°С, короткий цикл </a:t>
            </a:r>
            <a:r>
              <a:rPr lang="ru-RU" sz="1400" dirty="0" err="1"/>
              <a:t>процесу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- </a:t>
            </a:r>
            <a:r>
              <a:rPr lang="ru-RU" sz="1400" dirty="0" err="1"/>
              <a:t>від</a:t>
            </a:r>
            <a:r>
              <a:rPr lang="ru-RU" sz="1400" dirty="0"/>
              <a:t> 1 до 10 </a:t>
            </a:r>
            <a:r>
              <a:rPr lang="ru-RU" sz="1400" dirty="0" err="1"/>
              <a:t>хвилин</a:t>
            </a:r>
            <a:r>
              <a:rPr lang="ru-RU" sz="1400" dirty="0"/>
              <a:t>, в </a:t>
            </a:r>
            <a:r>
              <a:rPr lang="ru-RU" sz="1400" dirty="0" err="1"/>
              <a:t>залежності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вибраного</a:t>
            </a:r>
            <a:r>
              <a:rPr lang="ru-RU" sz="1400" dirty="0"/>
              <a:t> режиму, разом з </a:t>
            </a:r>
            <a:r>
              <a:rPr lang="ru-RU" sz="1400" dirty="0" err="1"/>
              <a:t>низькою</a:t>
            </a:r>
            <a:r>
              <a:rPr lang="ru-RU" sz="1400" dirty="0"/>
              <a:t> </a:t>
            </a:r>
            <a:r>
              <a:rPr lang="ru-RU" sz="1400" dirty="0" err="1"/>
              <a:t>енергоємністю</a:t>
            </a:r>
            <a:r>
              <a:rPr lang="ru-RU" sz="1400" dirty="0"/>
              <a:t>, </a:t>
            </a:r>
            <a:r>
              <a:rPr lang="ru-RU" sz="1400" dirty="0" err="1"/>
              <a:t>незрівняні</a:t>
            </a:r>
            <a:r>
              <a:rPr lang="ru-RU" sz="1400" dirty="0"/>
              <a:t> по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ні</a:t>
            </a:r>
            <a:r>
              <a:rPr lang="ru-RU" sz="1400" dirty="0"/>
              <a:t> з одним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вживаних</a:t>
            </a:r>
            <a:r>
              <a:rPr lang="ru-RU" sz="1400" dirty="0"/>
              <a:t> до </a:t>
            </a:r>
            <a:r>
              <a:rPr lang="ru-RU" sz="1400" dirty="0" err="1"/>
              <a:t>теперішнього</a:t>
            </a:r>
            <a:r>
              <a:rPr lang="ru-RU" sz="1400" dirty="0"/>
              <a:t> часу </a:t>
            </a:r>
            <a:r>
              <a:rPr lang="ru-RU" sz="1400" dirty="0" err="1"/>
              <a:t>методів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. </a:t>
            </a:r>
            <a:r>
              <a:rPr lang="ru-RU" sz="1400" dirty="0" err="1"/>
              <a:t>Стерилізатор</a:t>
            </a:r>
            <a:r>
              <a:rPr lang="ru-RU" sz="1400" dirty="0"/>
              <a:t> ІЧ-</a:t>
            </a:r>
            <a:r>
              <a:rPr lang="ru-RU" sz="1400" dirty="0" err="1"/>
              <a:t>стерилизації</a:t>
            </a:r>
            <a:r>
              <a:rPr lang="ru-RU" sz="1400" dirty="0"/>
              <a:t> </a:t>
            </a:r>
            <a:r>
              <a:rPr lang="ru-RU" sz="1400" dirty="0" err="1"/>
              <a:t>простий</a:t>
            </a:r>
            <a:r>
              <a:rPr lang="ru-RU" sz="1400" dirty="0"/>
              <a:t> в </a:t>
            </a:r>
            <a:r>
              <a:rPr lang="ru-RU" sz="1400" dirty="0" err="1"/>
              <a:t>експлуатації</a:t>
            </a:r>
            <a:r>
              <a:rPr lang="ru-RU" sz="1400" dirty="0"/>
              <a:t>, не </a:t>
            </a:r>
            <a:r>
              <a:rPr lang="ru-RU" sz="1400" dirty="0" err="1"/>
              <a:t>вимагає</a:t>
            </a:r>
            <a:r>
              <a:rPr lang="ru-RU" sz="1400" dirty="0"/>
              <a:t> </a:t>
            </a:r>
            <a:r>
              <a:rPr lang="ru-RU" sz="1400" dirty="0" err="1"/>
              <a:t>спеціально</a:t>
            </a:r>
            <a:r>
              <a:rPr lang="ru-RU" sz="1400" dirty="0"/>
              <a:t> </a:t>
            </a:r>
            <a:r>
              <a:rPr lang="ru-RU" sz="1400" dirty="0" err="1"/>
              <a:t>навчених</a:t>
            </a:r>
            <a:r>
              <a:rPr lang="ru-RU" sz="1400" dirty="0"/>
              <a:t> </a:t>
            </a:r>
            <a:r>
              <a:rPr lang="ru-RU" sz="1400" dirty="0" err="1"/>
              <a:t>операторів</a:t>
            </a:r>
            <a:r>
              <a:rPr lang="ru-RU" sz="1400" dirty="0"/>
              <a:t>, а сам метод </a:t>
            </a:r>
            <a:r>
              <a:rPr lang="ru-RU" sz="1400" dirty="0" err="1"/>
              <a:t>відноситься</a:t>
            </a:r>
            <a:r>
              <a:rPr lang="ru-RU" sz="1400" dirty="0"/>
              <a:t> до </a:t>
            </a:r>
            <a:r>
              <a:rPr lang="ru-RU" sz="1400" dirty="0" err="1"/>
              <a:t>екологічно</a:t>
            </a:r>
            <a:r>
              <a:rPr lang="ru-RU" sz="1400" dirty="0"/>
              <a:t> </a:t>
            </a:r>
            <a:r>
              <a:rPr lang="ru-RU" sz="1400" dirty="0" err="1"/>
              <a:t>чистих</a:t>
            </a:r>
            <a:r>
              <a:rPr lang="ru-RU" sz="1400" dirty="0"/>
              <a:t> </a:t>
            </a:r>
            <a:r>
              <a:rPr lang="ru-RU" sz="1400" dirty="0" err="1"/>
              <a:t>технологій</a:t>
            </a:r>
            <a:r>
              <a:rPr lang="ru-RU" sz="1400" dirty="0"/>
              <a:t>. На </a:t>
            </a:r>
            <a:r>
              <a:rPr lang="ru-RU" sz="1400" dirty="0" err="1"/>
              <a:t>відміну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парової</a:t>
            </a:r>
            <a:r>
              <a:rPr lang="ru-RU" sz="1400" dirty="0"/>
              <a:t>, </a:t>
            </a:r>
            <a:r>
              <a:rPr lang="ru-RU" sz="1400" dirty="0" err="1"/>
              <a:t>повітряної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гласперленової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, при ІЧ-</a:t>
            </a:r>
            <a:r>
              <a:rPr lang="ru-RU" sz="1400" dirty="0" err="1"/>
              <a:t>стерилизації</a:t>
            </a:r>
            <a:r>
              <a:rPr lang="ru-RU" sz="1400" dirty="0"/>
              <a:t> </a:t>
            </a:r>
            <a:r>
              <a:rPr lang="ru-RU" sz="1400" dirty="0" err="1"/>
              <a:t>відсутня</a:t>
            </a:r>
            <a:r>
              <a:rPr lang="ru-RU" sz="1400" dirty="0"/>
              <a:t> </a:t>
            </a:r>
            <a:r>
              <a:rPr lang="ru-RU" sz="1400" dirty="0" err="1"/>
              <a:t>агресивна</a:t>
            </a:r>
            <a:r>
              <a:rPr lang="ru-RU" sz="1400" dirty="0"/>
              <a:t> </a:t>
            </a:r>
            <a:r>
              <a:rPr lang="ru-RU" sz="1400" dirty="0" err="1"/>
              <a:t>дія</a:t>
            </a:r>
            <a:r>
              <a:rPr lang="ru-RU" sz="1400" dirty="0"/>
              <a:t> </a:t>
            </a:r>
            <a:r>
              <a:rPr lang="ru-RU" sz="1400" dirty="0" err="1"/>
              <a:t>стерилізуючого</a:t>
            </a:r>
            <a:r>
              <a:rPr lang="ru-RU" sz="1400" dirty="0"/>
              <a:t> агента (</a:t>
            </a:r>
            <a:r>
              <a:rPr lang="ru-RU" sz="1400" dirty="0" err="1"/>
              <a:t>інфрачервоного</a:t>
            </a:r>
            <a:r>
              <a:rPr lang="ru-RU" sz="1400" dirty="0"/>
              <a:t> </a:t>
            </a:r>
            <a:r>
              <a:rPr lang="ru-RU" sz="1400" dirty="0" err="1"/>
              <a:t>випромінювання</a:t>
            </a:r>
            <a:r>
              <a:rPr lang="ru-RU" sz="1400" dirty="0"/>
              <a:t>) на </a:t>
            </a:r>
            <a:r>
              <a:rPr lang="ru-RU" sz="1400" dirty="0" err="1"/>
              <a:t>різальний</a:t>
            </a:r>
            <a:r>
              <a:rPr lang="ru-RU" sz="1400" dirty="0"/>
              <a:t> </a:t>
            </a:r>
            <a:r>
              <a:rPr lang="ru-RU" sz="1400" dirty="0" err="1"/>
              <a:t>інструмент</a:t>
            </a:r>
            <a:r>
              <a:rPr lang="ru-RU" sz="1400" dirty="0"/>
              <a:t>.</a:t>
            </a:r>
          </a:p>
        </p:txBody>
      </p:sp>
      <p:pic>
        <p:nvPicPr>
          <p:cNvPr id="18434" name="Picture 2" descr="Выбор инфракрасного стерилизатора - обзор модел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933056"/>
            <a:ext cx="3402657" cy="2637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72425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11</a:t>
            </a:fld>
            <a:endParaRPr lang="ru-RU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97443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Гласперленова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стерилізація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56792"/>
            <a:ext cx="412026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400" dirty="0" err="1" smtClean="0"/>
              <a:t>Гласперленова</a:t>
            </a:r>
            <a:r>
              <a:rPr lang="ru-RU" sz="1400" dirty="0" smtClean="0"/>
              <a:t> </a:t>
            </a:r>
            <a:r>
              <a:rPr lang="ru-RU" sz="1400" dirty="0" err="1"/>
              <a:t>стерилізація</a:t>
            </a:r>
            <a:r>
              <a:rPr lang="ru-RU" sz="1400" dirty="0"/>
              <a:t> </a:t>
            </a:r>
            <a:r>
              <a:rPr lang="ru-RU" sz="1400" dirty="0" err="1"/>
              <a:t>здійснюється</a:t>
            </a:r>
            <a:r>
              <a:rPr lang="ru-RU" sz="1400" dirty="0"/>
              <a:t> в </a:t>
            </a:r>
            <a:r>
              <a:rPr lang="ru-RU" sz="1400" dirty="0" err="1" smtClean="0"/>
              <a:t>стерилізаторах</a:t>
            </a:r>
            <a:r>
              <a:rPr lang="ru-RU" sz="1400" dirty="0" smtClean="0"/>
              <a:t> (</a:t>
            </a:r>
            <a:r>
              <a:rPr lang="uk-UA" sz="1400" dirty="0"/>
              <a:t>Рис. </a:t>
            </a:r>
            <a:r>
              <a:rPr lang="uk-UA" sz="1400" dirty="0" smtClean="0"/>
              <a:t>3)</a:t>
            </a:r>
            <a:r>
              <a:rPr lang="ru-RU" sz="1400" dirty="0" smtClean="0"/>
              <a:t>, </a:t>
            </a:r>
            <a:r>
              <a:rPr lang="ru-RU" sz="1400" dirty="0" err="1"/>
              <a:t>стерилізуючим</a:t>
            </a:r>
            <a:r>
              <a:rPr lang="ru-RU" sz="1400" dirty="0"/>
              <a:t> </a:t>
            </a:r>
            <a:r>
              <a:rPr lang="ru-RU" sz="1400" dirty="0" err="1"/>
              <a:t>засобом</a:t>
            </a:r>
            <a:r>
              <a:rPr lang="ru-RU" sz="1400" dirty="0"/>
              <a:t> в </a:t>
            </a:r>
            <a:r>
              <a:rPr lang="ru-RU" sz="1400" dirty="0" err="1"/>
              <a:t>яких</a:t>
            </a:r>
            <a:r>
              <a:rPr lang="ru-RU" sz="1400" dirty="0"/>
              <a:t> є </a:t>
            </a:r>
            <a:r>
              <a:rPr lang="ru-RU" sz="1400" dirty="0" err="1"/>
              <a:t>середовище</a:t>
            </a:r>
            <a:r>
              <a:rPr lang="ru-RU" sz="1400" dirty="0"/>
              <a:t> </a:t>
            </a:r>
            <a:r>
              <a:rPr lang="ru-RU" sz="1400" dirty="0" err="1"/>
              <a:t>нагрітих</a:t>
            </a:r>
            <a:r>
              <a:rPr lang="ru-RU" sz="1400" dirty="0"/>
              <a:t> </a:t>
            </a:r>
            <a:r>
              <a:rPr lang="ru-RU" sz="1400" dirty="0" err="1"/>
              <a:t>скляних</a:t>
            </a:r>
            <a:r>
              <a:rPr lang="ru-RU" sz="1400" dirty="0"/>
              <a:t> </a:t>
            </a:r>
            <a:r>
              <a:rPr lang="ru-RU" sz="1400" dirty="0" err="1"/>
              <a:t>кульок</a:t>
            </a:r>
            <a:r>
              <a:rPr lang="ru-RU" sz="1400" dirty="0"/>
              <a:t> при </a:t>
            </a:r>
            <a:r>
              <a:rPr lang="ru-RU" sz="1400" dirty="0" err="1"/>
              <a:t>робочій</a:t>
            </a:r>
            <a:r>
              <a:rPr lang="ru-RU" sz="1400" dirty="0"/>
              <a:t> </a:t>
            </a:r>
            <a:r>
              <a:rPr lang="ru-RU" sz="1400" dirty="0" err="1"/>
              <a:t>температурі</a:t>
            </a:r>
            <a:r>
              <a:rPr lang="ru-RU" sz="1400" dirty="0"/>
              <a:t> 190-330°С. При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сухі</a:t>
            </a:r>
            <a:r>
              <a:rPr lang="ru-RU" sz="1400" dirty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 </a:t>
            </a:r>
            <a:r>
              <a:rPr lang="ru-RU" sz="1400" dirty="0" err="1"/>
              <a:t>поміщають</a:t>
            </a:r>
            <a:r>
              <a:rPr lang="ru-RU" sz="1400" dirty="0"/>
              <a:t> в </a:t>
            </a:r>
            <a:r>
              <a:rPr lang="ru-RU" sz="1400" dirty="0" err="1"/>
              <a:t>середовище</a:t>
            </a:r>
            <a:r>
              <a:rPr lang="ru-RU" sz="1400" dirty="0"/>
              <a:t> </a:t>
            </a:r>
            <a:r>
              <a:rPr lang="ru-RU" sz="1400" dirty="0" err="1"/>
              <a:t>розжарених</a:t>
            </a:r>
            <a:r>
              <a:rPr lang="ru-RU" sz="1400" dirty="0"/>
              <a:t> </a:t>
            </a:r>
            <a:r>
              <a:rPr lang="ru-RU" sz="1400" dirty="0" err="1"/>
              <a:t>скляних</a:t>
            </a:r>
            <a:r>
              <a:rPr lang="ru-RU" sz="1400" dirty="0"/>
              <a:t> гранул на </a:t>
            </a:r>
            <a:r>
              <a:rPr lang="ru-RU" sz="1400" dirty="0" err="1"/>
              <a:t>глибину</a:t>
            </a:r>
            <a:r>
              <a:rPr lang="ru-RU" sz="1400" dirty="0"/>
              <a:t> </a:t>
            </a:r>
            <a:r>
              <a:rPr lang="ru-RU" sz="1400" dirty="0" err="1"/>
              <a:t>більше</a:t>
            </a:r>
            <a:r>
              <a:rPr lang="ru-RU" sz="1400" dirty="0"/>
              <a:t> 15 мм. </a:t>
            </a:r>
            <a:r>
              <a:rPr lang="ru-RU" sz="1400" dirty="0" err="1"/>
              <a:t>Цим</a:t>
            </a:r>
            <a:r>
              <a:rPr lang="ru-RU" sz="1400" dirty="0"/>
              <a:t> методом </a:t>
            </a:r>
            <a:r>
              <a:rPr lang="ru-RU" sz="1400" dirty="0" err="1"/>
              <a:t>можуть</a:t>
            </a:r>
            <a:r>
              <a:rPr lang="ru-RU" sz="1400" dirty="0"/>
              <a:t> бути </a:t>
            </a:r>
            <a:r>
              <a:rPr lang="ru-RU" sz="1400" dirty="0" err="1"/>
              <a:t>простерилізовані</a:t>
            </a:r>
            <a:r>
              <a:rPr lang="ru-RU" sz="1400" dirty="0"/>
              <a:t> </a:t>
            </a:r>
            <a:r>
              <a:rPr lang="ru-RU" sz="1400" dirty="0" err="1"/>
              <a:t>тільки</a:t>
            </a:r>
            <a:r>
              <a:rPr lang="ru-RU" sz="1400" dirty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, </a:t>
            </a:r>
            <a:r>
              <a:rPr lang="ru-RU" sz="1400" dirty="0" err="1"/>
              <a:t>розмір</a:t>
            </a:r>
            <a:r>
              <a:rPr lang="ru-RU" sz="1400" dirty="0"/>
              <a:t> </a:t>
            </a:r>
            <a:r>
              <a:rPr lang="ru-RU" sz="1400" dirty="0" err="1"/>
              <a:t>яких</a:t>
            </a:r>
            <a:r>
              <a:rPr lang="ru-RU" sz="1400" dirty="0"/>
              <a:t> не </a:t>
            </a:r>
            <a:r>
              <a:rPr lang="ru-RU" sz="1400" dirty="0" err="1"/>
              <a:t>перевищує</a:t>
            </a:r>
            <a:r>
              <a:rPr lang="ru-RU" sz="1400" dirty="0"/>
              <a:t> 52 мм, вони </a:t>
            </a:r>
            <a:r>
              <a:rPr lang="ru-RU" sz="1400" dirty="0" err="1"/>
              <a:t>мають</a:t>
            </a:r>
            <a:r>
              <a:rPr lang="ru-RU" sz="1400" dirty="0"/>
              <a:t> бути </a:t>
            </a:r>
            <a:r>
              <a:rPr lang="ru-RU" sz="1400" dirty="0" err="1"/>
              <a:t>цілком</a:t>
            </a:r>
            <a:r>
              <a:rPr lang="ru-RU" sz="1400" dirty="0"/>
              <a:t> </a:t>
            </a:r>
            <a:r>
              <a:rPr lang="ru-RU" sz="1400" dirty="0" err="1"/>
              <a:t>занурені</a:t>
            </a:r>
            <a:r>
              <a:rPr lang="ru-RU" sz="1400" dirty="0"/>
              <a:t> в камеру на 20-180 с </a:t>
            </a:r>
            <a:r>
              <a:rPr lang="ru-RU" sz="1400" dirty="0" err="1"/>
              <a:t>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розміру</a:t>
            </a:r>
            <a:r>
              <a:rPr lang="ru-RU" sz="1400" dirty="0"/>
              <a:t>.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вироби</a:t>
            </a:r>
            <a:r>
              <a:rPr lang="ru-RU" sz="1400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</a:t>
            </a:r>
            <a:r>
              <a:rPr lang="ru-RU" sz="1400" dirty="0" err="1"/>
              <a:t>відразу</a:t>
            </a:r>
            <a:r>
              <a:rPr lang="ru-RU" sz="1400" dirty="0"/>
              <a:t> за </a:t>
            </a:r>
            <a:r>
              <a:rPr lang="ru-RU" sz="1400" dirty="0" err="1"/>
              <a:t>призначенням</a:t>
            </a:r>
            <a:r>
              <a:rPr lang="ru-RU" sz="1400" dirty="0"/>
              <a:t>. </a:t>
            </a:r>
            <a:r>
              <a:rPr lang="ru-RU" sz="1400" dirty="0" err="1"/>
              <a:t>Висока</a:t>
            </a:r>
            <a:r>
              <a:rPr lang="ru-RU" sz="1400" dirty="0"/>
              <a:t> </a:t>
            </a:r>
            <a:r>
              <a:rPr lang="ru-RU" sz="1400" dirty="0" err="1"/>
              <a:t>робоча</a:t>
            </a:r>
            <a:r>
              <a:rPr lang="ru-RU" sz="1400" dirty="0"/>
              <a:t> температура і </a:t>
            </a:r>
            <a:r>
              <a:rPr lang="ru-RU" sz="1400" dirty="0" err="1"/>
              <a:t>неможливість</a:t>
            </a:r>
            <a:r>
              <a:rPr lang="ru-RU" sz="1400" dirty="0"/>
              <a:t> </a:t>
            </a:r>
            <a:r>
              <a:rPr lang="ru-RU" sz="1400" dirty="0" err="1"/>
              <a:t>повного</a:t>
            </a:r>
            <a:r>
              <a:rPr lang="ru-RU" sz="1400" dirty="0"/>
              <a:t> </a:t>
            </a:r>
            <a:r>
              <a:rPr lang="ru-RU" sz="1400" dirty="0" err="1"/>
              <a:t>занурення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 в </a:t>
            </a:r>
            <a:r>
              <a:rPr lang="ru-RU" sz="1400" dirty="0" err="1"/>
              <a:t>стерилізуюче</a:t>
            </a:r>
            <a:r>
              <a:rPr lang="ru-RU" sz="1400" dirty="0"/>
              <a:t> </a:t>
            </a:r>
            <a:r>
              <a:rPr lang="ru-RU" sz="1400" dirty="0" err="1"/>
              <a:t>середовище</a:t>
            </a:r>
            <a:r>
              <a:rPr lang="ru-RU" sz="1400" dirty="0"/>
              <a:t> </a:t>
            </a:r>
            <a:r>
              <a:rPr lang="ru-RU" sz="1400" dirty="0" err="1"/>
              <a:t>обмежують</a:t>
            </a:r>
            <a:r>
              <a:rPr lang="ru-RU" sz="1400" dirty="0"/>
              <a:t> </a:t>
            </a:r>
            <a:r>
              <a:rPr lang="ru-RU" sz="1400" dirty="0" err="1"/>
              <a:t>можливість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широкого </a:t>
            </a:r>
            <a:r>
              <a:rPr lang="ru-RU" sz="1400" dirty="0" err="1"/>
              <a:t>асортименту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.</a:t>
            </a:r>
          </a:p>
        </p:txBody>
      </p:sp>
      <p:pic>
        <p:nvPicPr>
          <p:cNvPr id="21508" name="Picture 4" descr="Стерилизатор для инструментов sterilized (шариковый), цена 45 руб., купить  в Минске — Deal.by (ID#8727363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726" y="1124744"/>
            <a:ext cx="4179355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6991" y="5805264"/>
            <a:ext cx="3386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/>
              <a:t>Рис. </a:t>
            </a:r>
            <a:r>
              <a:rPr lang="uk-UA" sz="1600" dirty="0" smtClean="0"/>
              <a:t>3: </a:t>
            </a:r>
            <a:r>
              <a:rPr lang="uk-UA" sz="1600" dirty="0" err="1" smtClean="0"/>
              <a:t>Гласперленовий</a:t>
            </a:r>
            <a:r>
              <a:rPr lang="uk-UA" sz="1600" dirty="0" smtClean="0"/>
              <a:t> стерилізатор</a:t>
            </a:r>
            <a:endParaRPr lang="ru-RU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629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12</a:t>
            </a:fld>
            <a:endParaRPr lang="ru-RU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7226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936" y="682298"/>
            <a:ext cx="878497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 smtClean="0"/>
              <a:t>Переваги</a:t>
            </a:r>
            <a:r>
              <a:rPr lang="ru-RU" sz="1400" b="1" dirty="0" smtClean="0"/>
              <a:t> </a:t>
            </a:r>
            <a:r>
              <a:rPr lang="ru-RU" sz="1400" b="1" dirty="0" err="1"/>
              <a:t>радіаційного</a:t>
            </a:r>
            <a:r>
              <a:rPr lang="ru-RU" sz="1400" b="1" dirty="0"/>
              <a:t> методу </a:t>
            </a:r>
            <a:r>
              <a:rPr lang="ru-RU" sz="1400" b="1" dirty="0" err="1"/>
              <a:t>такі</a:t>
            </a:r>
            <a:r>
              <a:rPr lang="ru-RU" sz="1400" dirty="0"/>
              <a:t>: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технологічність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ru-RU" sz="1400" dirty="0" err="1"/>
              <a:t>можливість</a:t>
            </a:r>
            <a:r>
              <a:rPr lang="ru-RU" sz="1400" dirty="0"/>
              <a:t> </a:t>
            </a:r>
            <a:r>
              <a:rPr lang="ru-RU" sz="1400" dirty="0" err="1"/>
              <a:t>організації</a:t>
            </a:r>
            <a:r>
              <a:rPr lang="ru-RU" sz="1400" dirty="0"/>
              <a:t> </a:t>
            </a:r>
            <a:r>
              <a:rPr lang="ru-RU" sz="1400" dirty="0" err="1"/>
              <a:t>безупинного</a:t>
            </a:r>
            <a:r>
              <a:rPr lang="ru-RU" sz="1400" dirty="0"/>
              <a:t> </a:t>
            </a:r>
            <a:r>
              <a:rPr lang="ru-RU" sz="1400" dirty="0" err="1"/>
              <a:t>автоматизованого</a:t>
            </a:r>
            <a:r>
              <a:rPr lang="ru-RU" sz="1400" dirty="0"/>
              <a:t> </a:t>
            </a:r>
            <a:r>
              <a:rPr lang="ru-RU" sz="1400" dirty="0" err="1"/>
              <a:t>процесу</a:t>
            </a:r>
            <a:r>
              <a:rPr lang="ru-RU" sz="1400" dirty="0"/>
              <a:t>);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універсальність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err="1"/>
              <a:t>можливість</a:t>
            </a:r>
            <a:r>
              <a:rPr lang="ru-RU" sz="1400" dirty="0"/>
              <a:t> </a:t>
            </a:r>
            <a:r>
              <a:rPr lang="ru-RU" sz="1400" dirty="0" err="1" smtClean="0"/>
              <a:t>забезпечення</a:t>
            </a:r>
            <a:r>
              <a:rPr lang="ru-RU" sz="1400" dirty="0" smtClean="0"/>
              <a:t> </a:t>
            </a:r>
            <a:r>
              <a:rPr lang="ru-RU" sz="1400" dirty="0" err="1"/>
              <a:t>високої</a:t>
            </a:r>
            <a:r>
              <a:rPr lang="ru-RU" sz="1400" dirty="0"/>
              <a:t>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практично для будь- </a:t>
            </a:r>
            <a:r>
              <a:rPr lang="ru-RU" sz="1400" dirty="0" err="1"/>
              <a:t>якого</a:t>
            </a:r>
            <a:r>
              <a:rPr lang="ru-RU" sz="1400" dirty="0"/>
              <a:t> </a:t>
            </a:r>
            <a:endParaRPr lang="ru-RU" sz="1400" dirty="0" smtClean="0"/>
          </a:p>
          <a:p>
            <a:pPr algn="just"/>
            <a:r>
              <a:rPr lang="ru-RU" sz="1400" dirty="0" smtClean="0"/>
              <a:t>виду </a:t>
            </a:r>
            <a:r>
              <a:rPr lang="ru-RU" sz="1400" dirty="0" err="1"/>
              <a:t>об’єкта</a:t>
            </a:r>
            <a:r>
              <a:rPr lang="ru-RU" sz="1400" dirty="0"/>
              <a:t> при </a:t>
            </a:r>
            <a:r>
              <a:rPr lang="ru-RU" sz="1400" dirty="0" err="1"/>
              <a:t>оптимальних</a:t>
            </a:r>
            <a:r>
              <a:rPr lang="ru-RU" sz="1400" dirty="0"/>
              <a:t> </a:t>
            </a:r>
            <a:r>
              <a:rPr lang="ru-RU" sz="1400" dirty="0" err="1"/>
              <a:t>умовах</a:t>
            </a:r>
            <a:r>
              <a:rPr lang="ru-RU" sz="1400" dirty="0"/>
              <a:t> </a:t>
            </a:r>
            <a:r>
              <a:rPr lang="ru-RU" sz="1400" dirty="0" err="1"/>
              <a:t>опромінення</a:t>
            </a:r>
            <a:r>
              <a:rPr lang="ru-RU" sz="1400" dirty="0" smtClean="0"/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м</a:t>
            </a:r>
            <a:r>
              <a:rPr lang="ru-RU" sz="1400" dirty="0" err="1" smtClean="0"/>
              <a:t>ожливість</a:t>
            </a:r>
            <a:r>
              <a:rPr lang="ru-RU" sz="1400" dirty="0" smtClean="0"/>
              <a:t> </a:t>
            </a:r>
            <a:r>
              <a:rPr lang="ru-RU" sz="1400" dirty="0" err="1"/>
              <a:t>досягнення</a:t>
            </a:r>
            <a:r>
              <a:rPr lang="ru-RU" sz="1400" dirty="0"/>
              <a:t> будь-</a:t>
            </a:r>
            <a:r>
              <a:rPr lang="ru-RU" sz="1400" dirty="0" err="1"/>
              <a:t>якої</a:t>
            </a:r>
            <a:r>
              <a:rPr lang="ru-RU" sz="1400" dirty="0"/>
              <a:t> </a:t>
            </a:r>
            <a:r>
              <a:rPr lang="ru-RU" sz="1400" dirty="0" err="1"/>
              <a:t>заданої</a:t>
            </a:r>
            <a:r>
              <a:rPr lang="ru-RU" sz="1400" dirty="0"/>
              <a:t> </a:t>
            </a:r>
            <a:r>
              <a:rPr lang="ru-RU" sz="1400" dirty="0" err="1"/>
              <a:t>надійності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;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простота </a:t>
            </a:r>
            <a:r>
              <a:rPr lang="ru-RU" sz="1400" dirty="0"/>
              <a:t>контролю </a:t>
            </a:r>
            <a:r>
              <a:rPr lang="ru-RU" sz="1400" dirty="0" err="1"/>
              <a:t>ефективності</a:t>
            </a:r>
            <a:r>
              <a:rPr lang="ru-RU" sz="1400" dirty="0"/>
              <a:t> </a:t>
            </a:r>
            <a:r>
              <a:rPr lang="ru-RU" sz="1400" dirty="0" err="1"/>
              <a:t>процесу</a:t>
            </a:r>
            <a:r>
              <a:rPr lang="ru-RU" sz="1400" dirty="0"/>
              <a:t> </a:t>
            </a:r>
            <a:r>
              <a:rPr lang="ru-RU" sz="1400" dirty="0" err="1" smtClean="0"/>
              <a:t>завдяки</a:t>
            </a:r>
            <a:r>
              <a:rPr lang="ru-RU" sz="1400" dirty="0" smtClean="0"/>
              <a:t> </a:t>
            </a:r>
            <a:r>
              <a:rPr lang="ru-RU" sz="1400" dirty="0"/>
              <a:t>простим методам </a:t>
            </a:r>
            <a:r>
              <a:rPr lang="ru-RU" sz="1400" dirty="0" err="1"/>
              <a:t>дозиметрії</a:t>
            </a:r>
            <a:r>
              <a:rPr lang="ru-RU" sz="1400" dirty="0"/>
              <a:t> </a:t>
            </a:r>
            <a:r>
              <a:rPr lang="ru-RU" sz="1400" dirty="0" err="1"/>
              <a:t>поглинутої</a:t>
            </a:r>
            <a:r>
              <a:rPr lang="ru-RU" sz="1400" dirty="0"/>
              <a:t> </a:t>
            </a:r>
            <a:r>
              <a:rPr lang="ru-RU" sz="1400" dirty="0" err="1"/>
              <a:t>енергії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dirty="0" err="1" smtClean="0"/>
              <a:t>Досить</a:t>
            </a:r>
            <a:r>
              <a:rPr lang="ru-RU" sz="1400" dirty="0" smtClean="0"/>
              <a:t> </a:t>
            </a:r>
            <a:r>
              <a:rPr lang="ru-RU" sz="1400" dirty="0" err="1"/>
              <a:t>чітко</a:t>
            </a:r>
            <a:r>
              <a:rPr lang="ru-RU" sz="1400" dirty="0"/>
              <a:t> </a:t>
            </a:r>
            <a:r>
              <a:rPr lang="ru-RU" sz="1400" dirty="0" err="1"/>
              <a:t>встановлено</a:t>
            </a:r>
            <a:r>
              <a:rPr lang="ru-RU" sz="1400" dirty="0"/>
              <a:t> </a:t>
            </a:r>
            <a:r>
              <a:rPr lang="ru-RU" sz="1400" dirty="0" err="1"/>
              <a:t>типові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 </a:t>
            </a:r>
            <a:r>
              <a:rPr lang="ru-RU" sz="1400" dirty="0" err="1"/>
              <a:t>випромінювання</a:t>
            </a:r>
            <a:r>
              <a:rPr lang="ru-RU" sz="1400" dirty="0"/>
              <a:t>, </a:t>
            </a:r>
            <a:r>
              <a:rPr lang="ru-RU" sz="1400" dirty="0" err="1"/>
              <a:t>необхідні</a:t>
            </a:r>
            <a:r>
              <a:rPr lang="ru-RU" sz="1400" dirty="0"/>
              <a:t> для </a:t>
            </a:r>
            <a:r>
              <a:rPr lang="ru-RU" sz="1400" dirty="0" err="1"/>
              <a:t>надійної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електронами</a:t>
            </a:r>
            <a:r>
              <a:rPr lang="ru-RU" sz="1400" dirty="0"/>
              <a:t> (як правило, 20—30 </a:t>
            </a:r>
            <a:r>
              <a:rPr lang="ru-RU" sz="1400" dirty="0" err="1"/>
              <a:t>кГр</a:t>
            </a:r>
            <a:r>
              <a:rPr lang="ru-RU" sz="1400" dirty="0"/>
              <a:t>), </a:t>
            </a:r>
            <a:r>
              <a:rPr lang="ru-RU" sz="1400" dirty="0" err="1"/>
              <a:t>розроблено</a:t>
            </a:r>
            <a:r>
              <a:rPr lang="ru-RU" sz="1400" dirty="0"/>
              <a:t> </a:t>
            </a:r>
            <a:r>
              <a:rPr lang="ru-RU" sz="1400" dirty="0" err="1"/>
              <a:t>радіаційне</a:t>
            </a:r>
            <a:r>
              <a:rPr lang="ru-RU" sz="1400" dirty="0"/>
              <a:t> </a:t>
            </a:r>
            <a:r>
              <a:rPr lang="ru-RU" sz="1400" dirty="0" err="1"/>
              <a:t>устаткування</a:t>
            </a:r>
            <a:r>
              <a:rPr lang="ru-RU" sz="1400" dirty="0"/>
              <a:t> для </a:t>
            </a:r>
            <a:r>
              <a:rPr lang="ru-RU" sz="1400" dirty="0" err="1"/>
              <a:t>високопродуктивної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, </a:t>
            </a:r>
            <a:r>
              <a:rPr lang="ru-RU" sz="1400" dirty="0" err="1"/>
              <a:t>вирішено</a:t>
            </a:r>
            <a:r>
              <a:rPr lang="ru-RU" sz="1400" dirty="0"/>
              <a:t> </a:t>
            </a:r>
            <a:r>
              <a:rPr lang="ru-RU" sz="1400" dirty="0" err="1"/>
              <a:t>питання</a:t>
            </a:r>
            <a:r>
              <a:rPr lang="ru-RU" sz="1400" dirty="0"/>
              <a:t> </a:t>
            </a:r>
            <a:r>
              <a:rPr lang="ru-RU" sz="1400" dirty="0" err="1"/>
              <a:t>безпеки</a:t>
            </a:r>
            <a:r>
              <a:rPr lang="ru-RU" sz="1400" dirty="0"/>
              <a:t> </a:t>
            </a:r>
            <a:r>
              <a:rPr lang="ru-RU" sz="1400" dirty="0" err="1"/>
              <a:t>роботи</a:t>
            </a:r>
            <a:r>
              <a:rPr lang="ru-RU" sz="1400" dirty="0"/>
              <a:t> установок для персоналу і </a:t>
            </a:r>
            <a:r>
              <a:rPr lang="ru-RU" sz="1400" dirty="0" err="1"/>
              <a:t>населення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dirty="0" smtClean="0"/>
              <a:t>Є </a:t>
            </a:r>
            <a:r>
              <a:rPr lang="ru-RU" sz="1400" dirty="0"/>
              <a:t>два </a:t>
            </a:r>
            <a:r>
              <a:rPr lang="ru-RU" sz="1400" dirty="0" err="1"/>
              <a:t>види</a:t>
            </a:r>
            <a:r>
              <a:rPr lang="ru-RU" sz="1400" dirty="0"/>
              <a:t> </a:t>
            </a:r>
            <a:r>
              <a:rPr lang="ru-RU" sz="1400" dirty="0" err="1"/>
              <a:t>устаткування</a:t>
            </a:r>
            <a:r>
              <a:rPr lang="ru-RU" sz="1400" dirty="0"/>
              <a:t> для </a:t>
            </a:r>
            <a:r>
              <a:rPr lang="ru-RU" sz="1400" dirty="0" err="1"/>
              <a:t>опромінення</a:t>
            </a:r>
            <a:r>
              <a:rPr lang="ru-RU" sz="1400" dirty="0"/>
              <a:t> — установки з </a:t>
            </a:r>
            <a:r>
              <a:rPr lang="ru-RU" sz="1400" dirty="0" smtClean="0"/>
              <a:t>кобальтом-60( рис. 4) </a:t>
            </a:r>
            <a:r>
              <a:rPr lang="ru-RU" sz="1400" dirty="0"/>
              <a:t>і </a:t>
            </a:r>
            <a:r>
              <a:rPr lang="ru-RU" sz="1400" dirty="0" err="1"/>
              <a:t>прискорювачі</a:t>
            </a:r>
            <a:r>
              <a:rPr lang="ru-RU" sz="1400" dirty="0"/>
              <a:t> </a:t>
            </a:r>
            <a:r>
              <a:rPr lang="ru-RU" sz="1400" dirty="0" err="1"/>
              <a:t>електронів</a:t>
            </a:r>
            <a:r>
              <a:rPr lang="ru-RU" sz="1400" dirty="0"/>
              <a:t>. </a:t>
            </a:r>
            <a:r>
              <a:rPr lang="ru-RU" sz="1400" dirty="0" err="1"/>
              <a:t>Обидва</a:t>
            </a:r>
            <a:r>
              <a:rPr lang="ru-RU" sz="1400" dirty="0"/>
              <a:t>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види</a:t>
            </a:r>
            <a:r>
              <a:rPr lang="ru-RU" sz="1400" dirty="0"/>
              <a:t> </a:t>
            </a:r>
            <a:r>
              <a:rPr lang="ru-RU" sz="1400" dirty="0" err="1"/>
              <a:t>призначаються</a:t>
            </a:r>
            <a:r>
              <a:rPr lang="ru-RU" sz="1400" dirty="0"/>
              <a:t> для </a:t>
            </a:r>
            <a:r>
              <a:rPr lang="ru-RU" sz="1400" dirty="0" err="1"/>
              <a:t>задоволення</a:t>
            </a:r>
            <a:r>
              <a:rPr lang="ru-RU" sz="1400" dirty="0"/>
              <a:t> </a:t>
            </a:r>
            <a:r>
              <a:rPr lang="ru-RU" sz="1400" dirty="0" err="1"/>
              <a:t>вимог</a:t>
            </a:r>
            <a:r>
              <a:rPr lang="ru-RU" sz="1400" dirty="0"/>
              <a:t> великого </a:t>
            </a:r>
            <a:r>
              <a:rPr lang="ru-RU" sz="1400" dirty="0" err="1"/>
              <a:t>промислового</a:t>
            </a:r>
            <a:r>
              <a:rPr lang="ru-RU" sz="1400" dirty="0"/>
              <a:t> </a:t>
            </a:r>
            <a:r>
              <a:rPr lang="ru-RU" sz="1400" dirty="0" err="1"/>
              <a:t>виробництва</a:t>
            </a:r>
            <a:r>
              <a:rPr lang="ru-RU" sz="1400" dirty="0"/>
              <a:t>. У </a:t>
            </a:r>
            <a:r>
              <a:rPr lang="ru-RU" sz="1400" dirty="0" err="1"/>
              <a:t>порівнянні</a:t>
            </a:r>
            <a:r>
              <a:rPr lang="ru-RU" sz="1400" dirty="0"/>
              <a:t> з </a:t>
            </a:r>
            <a:r>
              <a:rPr lang="ru-RU" sz="1400" dirty="0" err="1"/>
              <a:t>масивними</a:t>
            </a:r>
            <a:r>
              <a:rPr lang="ru-RU" sz="1400" dirty="0"/>
              <a:t> </a:t>
            </a:r>
            <a:r>
              <a:rPr lang="ru-RU" sz="1400" dirty="0" err="1"/>
              <a:t>розмірами</a:t>
            </a:r>
            <a:r>
              <a:rPr lang="ru-RU" sz="1400" dirty="0"/>
              <a:t> установки з кобальтом-60 </a:t>
            </a:r>
            <a:r>
              <a:rPr lang="ru-RU" sz="1400" dirty="0" err="1"/>
              <a:t>розміри</a:t>
            </a:r>
            <a:r>
              <a:rPr lang="ru-RU" sz="1400" dirty="0"/>
              <a:t> </a:t>
            </a:r>
            <a:r>
              <a:rPr lang="ru-RU" sz="1400" dirty="0" err="1"/>
              <a:t>прискорювача</a:t>
            </a:r>
            <a:r>
              <a:rPr lang="ru-RU" sz="1400" dirty="0"/>
              <a:t> </a:t>
            </a:r>
            <a:r>
              <a:rPr lang="ru-RU" sz="1400" dirty="0" err="1"/>
              <a:t>електронів</a:t>
            </a:r>
            <a:r>
              <a:rPr lang="ru-RU" sz="1400" dirty="0"/>
              <a:t> </a:t>
            </a:r>
            <a:r>
              <a:rPr lang="ru-RU" sz="1400" dirty="0" err="1"/>
              <a:t>невеликі</a:t>
            </a:r>
            <a:r>
              <a:rPr lang="ru-RU" sz="1400" dirty="0"/>
              <a:t>. Пучок </a:t>
            </a:r>
            <a:r>
              <a:rPr lang="ru-RU" sz="1400" dirty="0" err="1"/>
              <a:t>електронів</a:t>
            </a:r>
            <a:r>
              <a:rPr lang="ru-RU" sz="1400" dirty="0"/>
              <a:t> </a:t>
            </a:r>
            <a:r>
              <a:rPr lang="ru-RU" sz="1400" dirty="0" err="1"/>
              <a:t>спрямовується</a:t>
            </a:r>
            <a:r>
              <a:rPr lang="ru-RU" sz="1400" dirty="0"/>
              <a:t> на </a:t>
            </a:r>
            <a:r>
              <a:rPr lang="ru-RU" sz="1400" dirty="0" err="1"/>
              <a:t>стрічку</a:t>
            </a:r>
            <a:r>
              <a:rPr lang="ru-RU" sz="1400" dirty="0"/>
              <a:t> </a:t>
            </a:r>
            <a:r>
              <a:rPr lang="ru-RU" sz="1400" dirty="0" err="1"/>
              <a:t>конвейєра</a:t>
            </a:r>
            <a:r>
              <a:rPr lang="ru-RU" sz="1400" dirty="0"/>
              <a:t>, на </a:t>
            </a:r>
            <a:r>
              <a:rPr lang="ru-RU" sz="1400" dirty="0" err="1"/>
              <a:t>якій</a:t>
            </a:r>
            <a:r>
              <a:rPr lang="ru-RU" sz="1400" dirty="0"/>
              <a:t> </a:t>
            </a:r>
            <a:r>
              <a:rPr lang="ru-RU" sz="1400" dirty="0" err="1"/>
              <a:t>знаходяться</a:t>
            </a:r>
            <a:r>
              <a:rPr lang="ru-RU" sz="1400" dirty="0"/>
              <a:t> </a:t>
            </a:r>
            <a:r>
              <a:rPr lang="ru-RU" sz="1400" dirty="0" err="1"/>
              <a:t>предмети</a:t>
            </a:r>
            <a:r>
              <a:rPr lang="ru-RU" sz="1400" dirty="0"/>
              <a:t> </a:t>
            </a:r>
            <a:r>
              <a:rPr lang="ru-RU" sz="1400" dirty="0" err="1"/>
              <a:t>однакового</a:t>
            </a:r>
            <a:r>
              <a:rPr lang="ru-RU" sz="1400" dirty="0"/>
              <a:t> </a:t>
            </a:r>
            <a:r>
              <a:rPr lang="ru-RU" sz="1400" dirty="0" err="1"/>
              <a:t>розміру</a:t>
            </a:r>
            <a:r>
              <a:rPr lang="ru-RU" sz="1400" dirty="0"/>
              <a:t>, </a:t>
            </a:r>
            <a:r>
              <a:rPr lang="ru-RU" sz="1400" dirty="0" err="1"/>
              <a:t>наприклад</a:t>
            </a:r>
            <a:r>
              <a:rPr lang="ru-RU" sz="1400" dirty="0"/>
              <a:t>, упаковки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шовним</a:t>
            </a:r>
            <a:r>
              <a:rPr lang="ru-RU" sz="1400" dirty="0"/>
              <a:t> </a:t>
            </a:r>
            <a:r>
              <a:rPr lang="ru-RU" sz="1400" dirty="0" err="1"/>
              <a:t>матеріалом</a:t>
            </a:r>
            <a:r>
              <a:rPr lang="ru-RU" sz="1400" dirty="0"/>
              <a:t>, </a:t>
            </a:r>
            <a:r>
              <a:rPr lang="ru-RU" sz="1400" dirty="0" err="1"/>
              <a:t>шприци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 При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іонізуючим</a:t>
            </a:r>
            <a:r>
              <a:rPr lang="ru-RU" sz="1400" dirty="0"/>
              <a:t> </a:t>
            </a:r>
            <a:r>
              <a:rPr lang="ru-RU" sz="1400" dirty="0" err="1"/>
              <a:t>випромінюванням</a:t>
            </a:r>
            <a:r>
              <a:rPr lang="ru-RU" sz="1400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</a:t>
            </a:r>
            <a:r>
              <a:rPr lang="ru-RU" sz="1400" dirty="0" err="1"/>
              <a:t>радіоактивні</a:t>
            </a:r>
            <a:r>
              <a:rPr lang="ru-RU" sz="1400" dirty="0"/>
              <a:t> </a:t>
            </a:r>
            <a:r>
              <a:rPr lang="ru-RU" sz="1400" dirty="0" err="1"/>
              <a:t>джерела</a:t>
            </a:r>
            <a:r>
              <a:rPr lang="ru-RU" sz="1400" dirty="0"/>
              <a:t> на </a:t>
            </a:r>
            <a:r>
              <a:rPr lang="ru-RU" sz="1400" dirty="0" err="1"/>
              <a:t>основі</a:t>
            </a:r>
            <a:r>
              <a:rPr lang="ru-RU" sz="1400" dirty="0"/>
              <a:t> </a:t>
            </a:r>
            <a:r>
              <a:rPr lang="ru-RU" sz="1400" dirty="0" smtClean="0"/>
              <a:t>Со 60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en-US" sz="1400" dirty="0"/>
              <a:t>Cs132. </a:t>
            </a:r>
            <a:r>
              <a:rPr lang="ru-RU" sz="1400" dirty="0" err="1"/>
              <a:t>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виду і </a:t>
            </a:r>
            <a:r>
              <a:rPr lang="ru-RU" sz="1400" dirty="0" err="1"/>
              <a:t>властивостей</a:t>
            </a:r>
            <a:r>
              <a:rPr lang="ru-RU" sz="1400" dirty="0"/>
              <a:t> </a:t>
            </a:r>
            <a:r>
              <a:rPr lang="ru-RU" sz="1400" dirty="0" err="1"/>
              <a:t>предметів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стерилізуються</a:t>
            </a:r>
            <a:r>
              <a:rPr lang="ru-RU" sz="1400" dirty="0"/>
              <a:t> (</a:t>
            </a:r>
            <a:r>
              <a:rPr lang="ru-RU" sz="1400" dirty="0" err="1"/>
              <a:t>шовні</a:t>
            </a:r>
            <a:r>
              <a:rPr lang="ru-RU" sz="1400" dirty="0"/>
              <a:t> й </a:t>
            </a:r>
            <a:r>
              <a:rPr lang="ru-RU" sz="1400" dirty="0" err="1"/>
              <a:t>перев’язувальні</a:t>
            </a:r>
            <a:r>
              <a:rPr lang="ru-RU" sz="1400" dirty="0"/>
              <a:t> </a:t>
            </a:r>
            <a:r>
              <a:rPr lang="ru-RU" sz="1400" dirty="0" err="1"/>
              <a:t>матеріали</a:t>
            </a:r>
            <a:r>
              <a:rPr lang="ru-RU" sz="1400" dirty="0"/>
              <a:t>, </a:t>
            </a:r>
            <a:r>
              <a:rPr lang="ru-RU" sz="1400" dirty="0" err="1"/>
              <a:t>хірургічні</a:t>
            </a:r>
            <a:r>
              <a:rPr lang="ru-RU" sz="1400" dirty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, </a:t>
            </a:r>
            <a:r>
              <a:rPr lang="ru-RU" sz="1400" dirty="0" err="1"/>
              <a:t>лікарські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), </a:t>
            </a:r>
            <a:r>
              <a:rPr lang="ru-RU" sz="1400" dirty="0" err="1"/>
              <a:t>слід</a:t>
            </a:r>
            <a:r>
              <a:rPr lang="ru-RU" sz="1400" dirty="0"/>
              <a:t> </a:t>
            </a:r>
            <a:r>
              <a:rPr lang="ru-RU" sz="1400" dirty="0" err="1"/>
              <a:t>обирати</a:t>
            </a:r>
            <a:r>
              <a:rPr lang="ru-RU" sz="1400" dirty="0"/>
              <a:t> </a:t>
            </a:r>
            <a:r>
              <a:rPr lang="ru-RU" sz="1400" dirty="0" err="1"/>
              <a:t>чітко</a:t>
            </a:r>
            <a:r>
              <a:rPr lang="ru-RU" sz="1400" dirty="0"/>
              <a:t> </a:t>
            </a:r>
            <a:r>
              <a:rPr lang="ru-RU" sz="1400" dirty="0" err="1"/>
              <a:t>визначену</a:t>
            </a:r>
            <a:r>
              <a:rPr lang="ru-RU" sz="1400" dirty="0"/>
              <a:t> дозу </a:t>
            </a:r>
            <a:r>
              <a:rPr lang="ru-RU" sz="1400" dirty="0" err="1"/>
              <a:t>поглинутої</a:t>
            </a:r>
            <a:r>
              <a:rPr lang="ru-RU" sz="1400" dirty="0"/>
              <a:t> </a:t>
            </a:r>
            <a:r>
              <a:rPr lang="ru-RU" sz="1400" dirty="0" err="1"/>
              <a:t>потужності</a:t>
            </a:r>
            <a:r>
              <a:rPr lang="ru-RU" sz="1400" dirty="0"/>
              <a:t> </a:t>
            </a:r>
            <a:r>
              <a:rPr lang="ru-RU" sz="1400" dirty="0" err="1"/>
              <a:t>іонізуючого</a:t>
            </a:r>
            <a:r>
              <a:rPr lang="ru-RU" sz="1400" dirty="0"/>
              <a:t> </a:t>
            </a:r>
            <a:r>
              <a:rPr lang="ru-RU" sz="1400" dirty="0" err="1"/>
              <a:t>випромінювання</a:t>
            </a:r>
            <a:r>
              <a:rPr lang="ru-RU" sz="1400" dirty="0"/>
              <a:t>.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пов’язано</a:t>
            </a:r>
            <a:r>
              <a:rPr lang="ru-RU" sz="1400" dirty="0"/>
              <a:t> з </a:t>
            </a:r>
            <a:r>
              <a:rPr lang="ru-RU" sz="1400" dirty="0" err="1"/>
              <a:t>можливістю</a:t>
            </a:r>
            <a:r>
              <a:rPr lang="ru-RU" sz="1400" dirty="0"/>
              <a:t> </a:t>
            </a:r>
            <a:r>
              <a:rPr lang="ru-RU" sz="1400" dirty="0" err="1"/>
              <a:t>виникнення</a:t>
            </a:r>
            <a:r>
              <a:rPr lang="ru-RU" sz="1400" dirty="0"/>
              <a:t> </a:t>
            </a:r>
            <a:r>
              <a:rPr lang="ru-RU" sz="1400" dirty="0" err="1"/>
              <a:t>наведеної</a:t>
            </a:r>
            <a:r>
              <a:rPr lang="ru-RU" sz="1400" dirty="0"/>
              <a:t> </a:t>
            </a:r>
            <a:r>
              <a:rPr lang="ru-RU" sz="1400" dirty="0" err="1"/>
              <a:t>радіації</a:t>
            </a:r>
            <a:r>
              <a:rPr lang="ru-RU" sz="1400" dirty="0"/>
              <a:t> в </a:t>
            </a:r>
            <a:r>
              <a:rPr lang="ru-RU" sz="1400" dirty="0" err="1"/>
              <a:t>стерилізованих</a:t>
            </a:r>
            <a:r>
              <a:rPr lang="ru-RU" sz="1400" dirty="0"/>
              <a:t> предметах. </a:t>
            </a:r>
            <a:r>
              <a:rPr lang="ru-RU" sz="1400" dirty="0" err="1"/>
              <a:t>Енергія</a:t>
            </a:r>
            <a:r>
              <a:rPr lang="ru-RU" sz="1400" dirty="0"/>
              <a:t> </a:t>
            </a:r>
            <a:r>
              <a:rPr lang="ru-RU" sz="1400" dirty="0" err="1"/>
              <a:t>випромінювання</a:t>
            </a:r>
            <a:r>
              <a:rPr lang="ru-RU" sz="1400" dirty="0"/>
              <a:t> не повинна </a:t>
            </a:r>
            <a:r>
              <a:rPr lang="ru-RU" sz="1400" dirty="0" err="1"/>
              <a:t>перевищувати</a:t>
            </a:r>
            <a:r>
              <a:rPr lang="ru-RU" sz="1400" dirty="0"/>
              <a:t> 6 </a:t>
            </a:r>
            <a:r>
              <a:rPr lang="ru-RU" sz="1400" dirty="0" err="1" smtClean="0"/>
              <a:t>МеВ</a:t>
            </a:r>
            <a:r>
              <a:rPr lang="ru-RU" sz="1400" dirty="0" smtClean="0"/>
              <a:t>.</a:t>
            </a:r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just"/>
            <a:endParaRPr lang="uk-UA" sz="1400" dirty="0" smtClean="0"/>
          </a:p>
          <a:p>
            <a:pPr indent="447675" algn="just"/>
            <a:endParaRPr lang="uk-UA" sz="1400" dirty="0"/>
          </a:p>
          <a:p>
            <a:pPr indent="447675" algn="ctr"/>
            <a:r>
              <a:rPr lang="uk-UA" sz="1400" dirty="0"/>
              <a:t>Рис. </a:t>
            </a:r>
            <a:r>
              <a:rPr lang="uk-UA" sz="1400" dirty="0" smtClean="0"/>
              <a:t>4: Радіаційний стерилізатор з кобальтом - 60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20845" y="159078"/>
            <a:ext cx="3791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 smtClean="0">
                <a:solidFill>
                  <a:srgbClr val="996633"/>
                </a:solidFill>
              </a:rPr>
              <a:t>Радіаційна</a:t>
            </a:r>
            <a:r>
              <a:rPr lang="ru-RU" sz="2800" dirty="0" smtClean="0">
                <a:solidFill>
                  <a:srgbClr val="996633"/>
                </a:solidFill>
              </a:rPr>
              <a:t> </a:t>
            </a:r>
            <a:r>
              <a:rPr lang="ru-RU" sz="2800" dirty="0" err="1" smtClean="0">
                <a:solidFill>
                  <a:srgbClr val="996633"/>
                </a:solidFill>
              </a:rPr>
              <a:t>стерилізація</a:t>
            </a:r>
            <a:endParaRPr lang="ru-RU" sz="2800" dirty="0">
              <a:solidFill>
                <a:srgbClr val="996633"/>
              </a:solidFill>
            </a:endParaRPr>
          </a:p>
        </p:txBody>
      </p:sp>
      <p:pic>
        <p:nvPicPr>
          <p:cNvPr id="24578" name="Picture 2" descr="Другие виды стерилиз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802" y="4664373"/>
            <a:ext cx="2335510" cy="182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84416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13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3703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59632" y="0"/>
            <a:ext cx="6737126" cy="8367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77976"/>
            <a:ext cx="3621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solidFill>
                  <a:srgbClr val="996633"/>
                </a:solidFill>
              </a:rPr>
              <a:t>Плазмова</a:t>
            </a:r>
            <a:r>
              <a:rPr lang="ru-RU" sz="2800" dirty="0" smtClean="0">
                <a:solidFill>
                  <a:srgbClr val="996633"/>
                </a:solidFill>
              </a:rPr>
              <a:t> </a:t>
            </a:r>
            <a:r>
              <a:rPr lang="ru-RU" sz="2800" dirty="0" err="1">
                <a:solidFill>
                  <a:srgbClr val="996633"/>
                </a:solidFill>
              </a:rPr>
              <a:t>стерилізація</a:t>
            </a:r>
            <a:endParaRPr lang="ru-RU" sz="2800" dirty="0">
              <a:solidFill>
                <a:srgbClr val="99663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9811" y="1628800"/>
            <a:ext cx="8236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/>
              <a:t>До </a:t>
            </a:r>
            <a:r>
              <a:rPr lang="ru-RU" sz="1400" b="1" dirty="0" err="1"/>
              <a:t>переваг</a:t>
            </a:r>
            <a:r>
              <a:rPr lang="ru-RU" sz="1400" b="1" dirty="0"/>
              <a:t> </a:t>
            </a:r>
            <a:r>
              <a:rPr lang="ru-RU" sz="1400" dirty="0" err="1"/>
              <a:t>плазмових</a:t>
            </a:r>
            <a:r>
              <a:rPr lang="ru-RU" sz="1400" dirty="0"/>
              <a:t> </a:t>
            </a:r>
            <a:r>
              <a:rPr lang="ru-RU" sz="1400" dirty="0" err="1"/>
              <a:t>методів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належать: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висока</a:t>
            </a:r>
            <a:r>
              <a:rPr lang="ru-RU" sz="1400" dirty="0" smtClean="0"/>
              <a:t> </a:t>
            </a:r>
            <a:r>
              <a:rPr lang="ru-RU" sz="1400" dirty="0" err="1"/>
              <a:t>ефективність</a:t>
            </a:r>
            <a:r>
              <a:rPr lang="ru-RU" sz="1400" dirty="0"/>
              <a:t> і </a:t>
            </a:r>
            <a:r>
              <a:rPr lang="ru-RU" sz="1400" dirty="0" err="1"/>
              <a:t>швидкість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 smtClean="0"/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/>
              <a:t>універсальність</a:t>
            </a:r>
            <a:r>
              <a:rPr lang="ru-RU" sz="1400" dirty="0"/>
              <a:t> </a:t>
            </a:r>
            <a:r>
              <a:rPr lang="ru-RU" sz="1400" dirty="0" err="1"/>
              <a:t>методів</a:t>
            </a:r>
            <a:r>
              <a:rPr lang="ru-RU" sz="1400" dirty="0"/>
              <a:t> по </a:t>
            </a:r>
            <a:r>
              <a:rPr lang="ru-RU" sz="1400" dirty="0" err="1"/>
              <a:t>відношенню</a:t>
            </a:r>
            <a:r>
              <a:rPr lang="ru-RU" sz="1400" dirty="0"/>
              <a:t> до </a:t>
            </a:r>
            <a:r>
              <a:rPr lang="ru-RU" sz="1400" dirty="0" err="1"/>
              <a:t>видів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знищуються</a:t>
            </a:r>
            <a:r>
              <a:rPr lang="ru-RU" sz="1400" dirty="0"/>
              <a:t>, і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стерилізованих</a:t>
            </a:r>
            <a:r>
              <a:rPr lang="ru-RU" sz="1400" dirty="0" smtClean="0"/>
              <a:t> </a:t>
            </a:r>
            <a:r>
              <a:rPr lang="ru-RU" sz="1400" dirty="0" err="1"/>
              <a:t>предметів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стерилізуються</a:t>
            </a:r>
            <a:r>
              <a:rPr lang="ru-RU" sz="1400" dirty="0"/>
              <a:t>, </a:t>
            </a:r>
            <a:endParaRPr lang="ru-RU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екологічна</a:t>
            </a:r>
            <a:r>
              <a:rPr lang="ru-RU" sz="1400" dirty="0" smtClean="0"/>
              <a:t> </a:t>
            </a:r>
            <a:r>
              <a:rPr lang="ru-RU" sz="1400" dirty="0" err="1"/>
              <a:t>безпека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dirty="0" err="1" smtClean="0"/>
              <a:t>Низькотемпературна</a:t>
            </a:r>
            <a:r>
              <a:rPr lang="ru-RU" sz="1400" dirty="0" smtClean="0"/>
              <a:t> </a:t>
            </a:r>
            <a:r>
              <a:rPr lang="ru-RU" sz="1400" dirty="0"/>
              <a:t>плазма </a:t>
            </a:r>
            <a:r>
              <a:rPr lang="ru-RU" sz="1400" dirty="0" err="1"/>
              <a:t>являє</a:t>
            </a:r>
            <a:r>
              <a:rPr lang="ru-RU" sz="1400" dirty="0"/>
              <a:t> собою </a:t>
            </a:r>
            <a:r>
              <a:rPr lang="ru-RU" sz="1400" dirty="0" err="1"/>
              <a:t>частково</a:t>
            </a:r>
            <a:r>
              <a:rPr lang="ru-RU" sz="1400" dirty="0"/>
              <a:t> </a:t>
            </a:r>
            <a:r>
              <a:rPr lang="ru-RU" sz="1400" dirty="0" err="1"/>
              <a:t>іонізований</a:t>
            </a:r>
            <a:r>
              <a:rPr lang="ru-RU" sz="1400" dirty="0"/>
              <a:t> газ, температура </a:t>
            </a:r>
            <a:r>
              <a:rPr lang="ru-RU" sz="1400" dirty="0" err="1"/>
              <a:t>іонного</a:t>
            </a:r>
            <a:r>
              <a:rPr lang="ru-RU" sz="1400" dirty="0"/>
              <a:t> та нейтрального </a:t>
            </a:r>
            <a:r>
              <a:rPr lang="ru-RU" sz="1400" dirty="0" err="1"/>
              <a:t>компонентів</a:t>
            </a:r>
            <a:r>
              <a:rPr lang="ru-RU" sz="1400" dirty="0"/>
              <a:t> </a:t>
            </a:r>
            <a:r>
              <a:rPr lang="ru-RU" sz="1400" dirty="0" err="1"/>
              <a:t>якого</a:t>
            </a:r>
            <a:r>
              <a:rPr lang="ru-RU" sz="1400" dirty="0"/>
              <a:t> </a:t>
            </a:r>
            <a:r>
              <a:rPr lang="ru-RU" sz="1400" dirty="0" err="1"/>
              <a:t>наближена</a:t>
            </a:r>
            <a:r>
              <a:rPr lang="ru-RU" sz="1400" dirty="0"/>
              <a:t> до </a:t>
            </a:r>
            <a:r>
              <a:rPr lang="ru-RU" sz="1400" dirty="0" err="1"/>
              <a:t>кімнатних</a:t>
            </a:r>
            <a:r>
              <a:rPr lang="ru-RU" sz="1400" dirty="0"/>
              <a:t> температур. </a:t>
            </a:r>
            <a:endParaRPr lang="ru-RU" sz="1400" dirty="0" smtClean="0"/>
          </a:p>
          <a:p>
            <a:pPr indent="447675" algn="just"/>
            <a:r>
              <a:rPr lang="ru-RU" sz="1400" b="1" dirty="0" smtClean="0"/>
              <a:t>Як </a:t>
            </a:r>
            <a:r>
              <a:rPr lang="ru-RU" sz="1400" b="1" dirty="0" err="1"/>
              <a:t>плазмоутворювачі</a:t>
            </a:r>
            <a:r>
              <a:rPr lang="ru-RU" sz="1400" b="1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гази О2, Н2, </a:t>
            </a:r>
            <a:r>
              <a:rPr lang="en-US" sz="1400" dirty="0" err="1"/>
              <a:t>Ar</a:t>
            </a:r>
            <a:r>
              <a:rPr lang="en-US" sz="1400" dirty="0"/>
              <a:t>, He, H2O2, CH2O, C2H4O </a:t>
            </a:r>
            <a:r>
              <a:rPr lang="ru-RU" sz="1400" dirty="0"/>
              <a:t>та </a:t>
            </a:r>
            <a:r>
              <a:rPr lang="ru-RU" sz="1400" dirty="0" err="1"/>
              <a:t>інші</a:t>
            </a:r>
            <a:r>
              <a:rPr lang="ru-RU" sz="1400" dirty="0"/>
              <a:t>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різноманітні</a:t>
            </a:r>
            <a:r>
              <a:rPr lang="ru-RU" sz="1400" dirty="0"/>
              <a:t> </a:t>
            </a:r>
            <a:r>
              <a:rPr lang="ru-RU" sz="1400" dirty="0" err="1"/>
              <a:t>суміші</a:t>
            </a:r>
            <a:r>
              <a:rPr lang="ru-RU" sz="1400" dirty="0"/>
              <a:t> </a:t>
            </a:r>
            <a:r>
              <a:rPr lang="ru-RU" sz="1400" dirty="0" err="1"/>
              <a:t>газів</a:t>
            </a:r>
            <a:r>
              <a:rPr lang="ru-RU" sz="1400" dirty="0"/>
              <a:t>. </a:t>
            </a:r>
            <a:r>
              <a:rPr lang="ru-RU" sz="1400" dirty="0" err="1"/>
              <a:t>Механізми</a:t>
            </a:r>
            <a:r>
              <a:rPr lang="ru-RU" sz="1400" dirty="0"/>
              <a:t> </a:t>
            </a:r>
            <a:r>
              <a:rPr lang="ru-RU" sz="1400" dirty="0" err="1"/>
              <a:t>впливу</a:t>
            </a:r>
            <a:r>
              <a:rPr lang="ru-RU" sz="1400" dirty="0"/>
              <a:t> </a:t>
            </a:r>
            <a:r>
              <a:rPr lang="ru-RU" sz="1400" dirty="0" err="1"/>
              <a:t>плазми</a:t>
            </a:r>
            <a:r>
              <a:rPr lang="ru-RU" sz="1400" dirty="0"/>
              <a:t> на </a:t>
            </a:r>
            <a:r>
              <a:rPr lang="ru-RU" sz="1400" dirty="0" err="1"/>
              <a:t>мікроорганізми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бути </a:t>
            </a:r>
            <a:r>
              <a:rPr lang="ru-RU" sz="1400" dirty="0" err="1"/>
              <a:t>такі</a:t>
            </a:r>
            <a:r>
              <a:rPr lang="ru-RU" sz="1400" dirty="0"/>
              <a:t>: </a:t>
            </a:r>
            <a:r>
              <a:rPr lang="ru-RU" sz="1400" dirty="0" err="1"/>
              <a:t>руйнівний</a:t>
            </a:r>
            <a:r>
              <a:rPr lang="ru-RU" sz="1400" dirty="0"/>
              <a:t> для </a:t>
            </a:r>
            <a:r>
              <a:rPr lang="ru-RU" sz="1400" dirty="0" err="1"/>
              <a:t>хімічних</a:t>
            </a:r>
            <a:r>
              <a:rPr lang="ru-RU" sz="1400" dirty="0"/>
              <a:t> </a:t>
            </a:r>
            <a:r>
              <a:rPr lang="ru-RU" sz="1400" dirty="0" err="1"/>
              <a:t>зв’язків</a:t>
            </a:r>
            <a:r>
              <a:rPr lang="ru-RU" sz="1400" dirty="0"/>
              <a:t> </a:t>
            </a:r>
            <a:r>
              <a:rPr lang="ru-RU" sz="1400" dirty="0" err="1"/>
              <a:t>вплив</a:t>
            </a:r>
            <a:r>
              <a:rPr lang="ru-RU" sz="1400" dirty="0"/>
              <a:t> </a:t>
            </a:r>
            <a:r>
              <a:rPr lang="ru-RU" sz="1400" dirty="0" err="1"/>
              <a:t>високоенергетичних</a:t>
            </a:r>
            <a:r>
              <a:rPr lang="ru-RU" sz="1400" dirty="0"/>
              <a:t> </a:t>
            </a:r>
            <a:r>
              <a:rPr lang="ru-RU" sz="1400" dirty="0" err="1"/>
              <a:t>електронів</a:t>
            </a:r>
            <a:r>
              <a:rPr lang="ru-RU" sz="1400" dirty="0"/>
              <a:t>, </a:t>
            </a:r>
            <a:r>
              <a:rPr lang="ru-RU" sz="1400" dirty="0" err="1"/>
              <a:t>іонів</a:t>
            </a:r>
            <a:r>
              <a:rPr lang="ru-RU" sz="1400" dirty="0"/>
              <a:t>, </a:t>
            </a:r>
            <a:r>
              <a:rPr lang="ru-RU" sz="1400" dirty="0" err="1"/>
              <a:t>нейтральних</a:t>
            </a:r>
            <a:r>
              <a:rPr lang="ru-RU" sz="1400" dirty="0"/>
              <a:t> </a:t>
            </a:r>
            <a:r>
              <a:rPr lang="ru-RU" sz="1400" dirty="0" err="1"/>
              <a:t>часток</a:t>
            </a:r>
            <a:r>
              <a:rPr lang="ru-RU" sz="1400" dirty="0"/>
              <a:t>; </a:t>
            </a:r>
            <a:r>
              <a:rPr lang="ru-RU" sz="1400" dirty="0" err="1"/>
              <a:t>радіаційний</a:t>
            </a:r>
            <a:r>
              <a:rPr lang="ru-RU" sz="1400" dirty="0"/>
              <a:t> </a:t>
            </a:r>
            <a:r>
              <a:rPr lang="ru-RU" sz="1400" dirty="0" err="1"/>
              <a:t>вплив</a:t>
            </a:r>
            <a:r>
              <a:rPr lang="ru-RU" sz="1400" dirty="0"/>
              <a:t> УФ та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видів</a:t>
            </a:r>
            <a:r>
              <a:rPr lang="ru-RU" sz="1400" dirty="0"/>
              <a:t> (</a:t>
            </a:r>
            <a:r>
              <a:rPr lang="ru-RU" sz="1400" dirty="0" err="1"/>
              <a:t>рентгенівське</a:t>
            </a:r>
            <a:r>
              <a:rPr lang="ru-RU" sz="1400" dirty="0"/>
              <a:t>, ВЧ, НВЧ) </a:t>
            </a:r>
            <a:r>
              <a:rPr lang="ru-RU" sz="1400" dirty="0" err="1"/>
              <a:t>випромінювання</a:t>
            </a:r>
            <a:r>
              <a:rPr lang="ru-RU" sz="1400" dirty="0"/>
              <a:t>; </a:t>
            </a:r>
            <a:r>
              <a:rPr lang="ru-RU" sz="1400" dirty="0" err="1"/>
              <a:t>хімічний</a:t>
            </a:r>
            <a:r>
              <a:rPr lang="ru-RU" sz="1400" dirty="0"/>
              <a:t> </a:t>
            </a:r>
            <a:r>
              <a:rPr lang="ru-RU" sz="1400" dirty="0" err="1"/>
              <a:t>вплив</a:t>
            </a:r>
            <a:r>
              <a:rPr lang="ru-RU" sz="1400" dirty="0"/>
              <a:t> </a:t>
            </a:r>
            <a:r>
              <a:rPr lang="ru-RU" sz="1400" dirty="0" err="1"/>
              <a:t>радикалів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плазми</a:t>
            </a:r>
            <a:r>
              <a:rPr lang="ru-RU" sz="1400" dirty="0"/>
              <a:t>. </a:t>
            </a:r>
            <a:endParaRPr lang="ru-RU" sz="14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65579" y="6486748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14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3703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59632" y="0"/>
            <a:ext cx="6737126" cy="6791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77976"/>
            <a:ext cx="3621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solidFill>
                  <a:srgbClr val="996633"/>
                </a:solidFill>
              </a:rPr>
              <a:t>Плазмова</a:t>
            </a:r>
            <a:r>
              <a:rPr lang="ru-RU" sz="2800" dirty="0" smtClean="0">
                <a:solidFill>
                  <a:srgbClr val="996633"/>
                </a:solidFill>
              </a:rPr>
              <a:t> </a:t>
            </a:r>
            <a:r>
              <a:rPr lang="ru-RU" sz="2800" dirty="0" err="1">
                <a:solidFill>
                  <a:srgbClr val="996633"/>
                </a:solidFill>
              </a:rPr>
              <a:t>стерилізація</a:t>
            </a:r>
            <a:endParaRPr lang="ru-RU" sz="2800" dirty="0">
              <a:solidFill>
                <a:srgbClr val="99663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132856"/>
            <a:ext cx="4690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smtClean="0"/>
              <a:t>Суть </a:t>
            </a:r>
            <a:r>
              <a:rPr lang="ru-RU" sz="1400" b="1" dirty="0" err="1" smtClean="0"/>
              <a:t>роботи</a:t>
            </a:r>
            <a:r>
              <a:rPr lang="ru-RU" sz="1400" b="1" dirty="0" smtClean="0"/>
              <a:t> </a:t>
            </a:r>
            <a:r>
              <a:rPr lang="ru-RU" sz="1400" dirty="0" err="1" smtClean="0"/>
              <a:t>плазмового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стерилізатора</a:t>
            </a:r>
            <a:r>
              <a:rPr lang="ru-RU" sz="1400" dirty="0" smtClean="0"/>
              <a:t> (рис. 5). У </a:t>
            </a:r>
            <a:r>
              <a:rPr lang="ru-RU" sz="1400" dirty="0" err="1"/>
              <a:t>низькотемпературній</a:t>
            </a:r>
            <a:r>
              <a:rPr lang="ru-RU" sz="1400" dirty="0"/>
              <a:t> </a:t>
            </a:r>
            <a:r>
              <a:rPr lang="ru-RU" sz="1400" dirty="0" err="1"/>
              <a:t>плазмі</a:t>
            </a:r>
            <a:r>
              <a:rPr lang="ru-RU" sz="1400" dirty="0"/>
              <a:t> з </a:t>
            </a:r>
            <a:r>
              <a:rPr lang="ru-RU" sz="1400" dirty="0" err="1"/>
              <a:t>тиском</a:t>
            </a:r>
            <a:r>
              <a:rPr lang="ru-RU" sz="1400" dirty="0"/>
              <a:t> Р 133 Па </a:t>
            </a:r>
            <a:r>
              <a:rPr lang="ru-RU" sz="1400" dirty="0" err="1"/>
              <a:t>електрони</a:t>
            </a:r>
            <a:r>
              <a:rPr lang="ru-RU" sz="1400" dirty="0"/>
              <a:t>, </a:t>
            </a:r>
            <a:r>
              <a:rPr lang="ru-RU" sz="1400" dirty="0" err="1"/>
              <a:t>щільність</a:t>
            </a:r>
            <a:r>
              <a:rPr lang="ru-RU" sz="1400" dirty="0"/>
              <a:t> </a:t>
            </a:r>
            <a:r>
              <a:rPr lang="ru-RU" sz="1400" dirty="0" err="1"/>
              <a:t>яких</a:t>
            </a:r>
            <a:r>
              <a:rPr lang="ru-RU" sz="1400" dirty="0"/>
              <a:t> </a:t>
            </a:r>
            <a:r>
              <a:rPr lang="ru-RU" sz="1400" dirty="0" err="1"/>
              <a:t>лежить</a:t>
            </a:r>
            <a:r>
              <a:rPr lang="ru-RU" sz="1400" dirty="0"/>
              <a:t> в </a:t>
            </a:r>
            <a:r>
              <a:rPr lang="ru-RU" sz="1400" dirty="0" err="1"/>
              <a:t>інтервалі</a:t>
            </a:r>
            <a:r>
              <a:rPr lang="ru-RU" sz="1400" dirty="0"/>
              <a:t> </a:t>
            </a:r>
            <a:r>
              <a:rPr lang="en-US" sz="1400" dirty="0"/>
              <a:t>n ~ 1010— 1014 </a:t>
            </a:r>
            <a:r>
              <a:rPr lang="ru-RU" sz="1400" dirty="0"/>
              <a:t>см–3, </a:t>
            </a:r>
            <a:r>
              <a:rPr lang="ru-RU" sz="1400" dirty="0" err="1"/>
              <a:t>роблячи</a:t>
            </a:r>
            <a:r>
              <a:rPr lang="ru-RU" sz="1400" dirty="0"/>
              <a:t> </a:t>
            </a:r>
            <a:r>
              <a:rPr lang="ru-RU" sz="1400" dirty="0" err="1"/>
              <a:t>коливальні</a:t>
            </a:r>
            <a:r>
              <a:rPr lang="ru-RU" sz="1400" dirty="0"/>
              <a:t> </a:t>
            </a:r>
            <a:r>
              <a:rPr lang="ru-RU" sz="1400" dirty="0" err="1"/>
              <a:t>рухи</a:t>
            </a:r>
            <a:r>
              <a:rPr lang="ru-RU" sz="1400" dirty="0"/>
              <a:t> в </a:t>
            </a:r>
            <a:r>
              <a:rPr lang="ru-RU" sz="1400" dirty="0" err="1"/>
              <a:t>індукційному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ємнісному</a:t>
            </a:r>
            <a:r>
              <a:rPr lang="ru-RU" sz="1400" dirty="0"/>
              <a:t> </a:t>
            </a:r>
            <a:r>
              <a:rPr lang="ru-RU" sz="1400" dirty="0" err="1"/>
              <a:t>змінному</a:t>
            </a:r>
            <a:r>
              <a:rPr lang="ru-RU" sz="1400" dirty="0"/>
              <a:t> </a:t>
            </a:r>
            <a:r>
              <a:rPr lang="ru-RU" sz="1400" dirty="0" err="1"/>
              <a:t>зовнішньому</a:t>
            </a:r>
            <a:r>
              <a:rPr lang="ru-RU" sz="1400" dirty="0"/>
              <a:t> </a:t>
            </a:r>
            <a:r>
              <a:rPr lang="ru-RU" sz="1400" dirty="0" err="1"/>
              <a:t>полі</a:t>
            </a:r>
            <a:r>
              <a:rPr lang="ru-RU" sz="1400" dirty="0"/>
              <a:t>, </a:t>
            </a:r>
            <a:r>
              <a:rPr lang="ru-RU" sz="1400" dirty="0" err="1"/>
              <a:t>зіштовхуючись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молекулами, </a:t>
            </a:r>
            <a:r>
              <a:rPr lang="ru-RU" sz="1400" dirty="0" err="1"/>
              <a:t>передають</a:t>
            </a:r>
            <a:r>
              <a:rPr lang="ru-RU" sz="1400" dirty="0"/>
              <a:t> </a:t>
            </a:r>
            <a:r>
              <a:rPr lang="ru-RU" sz="1400" dirty="0" err="1"/>
              <a:t>енергію</a:t>
            </a:r>
            <a:r>
              <a:rPr lang="ru-RU" sz="1400" dirty="0"/>
              <a:t> в </a:t>
            </a:r>
            <a:r>
              <a:rPr lang="ru-RU" sz="1400" dirty="0" err="1"/>
              <a:t>їхні</a:t>
            </a:r>
            <a:r>
              <a:rPr lang="ru-RU" sz="1400" dirty="0"/>
              <a:t> </a:t>
            </a:r>
            <a:r>
              <a:rPr lang="ru-RU" sz="1400" dirty="0" err="1"/>
              <a:t>внутрішні</a:t>
            </a:r>
            <a:r>
              <a:rPr lang="ru-RU" sz="1400" dirty="0"/>
              <a:t> </a:t>
            </a:r>
            <a:r>
              <a:rPr lang="ru-RU" sz="1400" dirty="0" err="1"/>
              <a:t>ступені</a:t>
            </a:r>
            <a:r>
              <a:rPr lang="ru-RU" sz="1400" dirty="0"/>
              <a:t> </a:t>
            </a:r>
            <a:r>
              <a:rPr lang="ru-RU" sz="1400" dirty="0" err="1"/>
              <a:t>свободи</a:t>
            </a:r>
            <a:r>
              <a:rPr lang="ru-RU" sz="1400" dirty="0"/>
              <a:t>. 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значно</a:t>
            </a:r>
            <a:r>
              <a:rPr lang="ru-RU" sz="1400" dirty="0"/>
              <a:t> </a:t>
            </a:r>
            <a:r>
              <a:rPr lang="ru-RU" sz="1400" dirty="0" err="1"/>
              <a:t>збільшується</a:t>
            </a:r>
            <a:r>
              <a:rPr lang="ru-RU" sz="1400" dirty="0"/>
              <a:t> </a:t>
            </a:r>
            <a:r>
              <a:rPr lang="ru-RU" sz="1400" dirty="0" err="1"/>
              <a:t>реакційна</a:t>
            </a:r>
            <a:r>
              <a:rPr lang="ru-RU" sz="1400" dirty="0"/>
              <a:t>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усередині</a:t>
            </a:r>
            <a:r>
              <a:rPr lang="ru-RU" sz="1400" dirty="0"/>
              <a:t> </a:t>
            </a:r>
            <a:r>
              <a:rPr lang="ru-RU" sz="1400" dirty="0" err="1"/>
              <a:t>кожної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молекул </a:t>
            </a:r>
            <a:r>
              <a:rPr lang="ru-RU" sz="1400" dirty="0" err="1"/>
              <a:t>плазмоутворюючого</a:t>
            </a:r>
            <a:r>
              <a:rPr lang="ru-RU" sz="1400" dirty="0"/>
              <a:t> газу </a:t>
            </a:r>
            <a:r>
              <a:rPr lang="ru-RU" sz="1400" dirty="0" err="1"/>
              <a:t>між</a:t>
            </a:r>
            <a:r>
              <a:rPr lang="ru-RU" sz="1400" dirty="0"/>
              <a:t> </a:t>
            </a:r>
            <a:r>
              <a:rPr lang="ru-RU" sz="1400" dirty="0" err="1"/>
              <a:t>різними</a:t>
            </a:r>
            <a:r>
              <a:rPr lang="ru-RU" sz="1400" dirty="0"/>
              <a:t> </a:t>
            </a:r>
            <a:r>
              <a:rPr lang="ru-RU" sz="1400" dirty="0" err="1"/>
              <a:t>групами</a:t>
            </a:r>
            <a:r>
              <a:rPr lang="ru-RU" sz="1400" dirty="0"/>
              <a:t> молекул,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між</a:t>
            </a:r>
            <a:r>
              <a:rPr lang="ru-RU" sz="1400" dirty="0"/>
              <a:t> плазмою і молекулярною структурою </a:t>
            </a:r>
            <a:r>
              <a:rPr lang="ru-RU" sz="1400" dirty="0" err="1"/>
              <a:t>мікроорганізмів</a:t>
            </a:r>
            <a:endParaRPr lang="ru-RU" sz="1400" dirty="0"/>
          </a:p>
        </p:txBody>
      </p:sp>
      <p:pic>
        <p:nvPicPr>
          <p:cNvPr id="23554" name="Picture 2" descr="Стерилизатор низкотемпературный пероксидно-плазменный HMTS-80 :: Каталог ::  Плазменная стерилиза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040" y="1322088"/>
            <a:ext cx="3082754" cy="430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53642" y="5751512"/>
            <a:ext cx="2942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Рис</a:t>
            </a:r>
            <a:r>
              <a:rPr lang="ru-RU" sz="1600" dirty="0"/>
              <a:t>. </a:t>
            </a:r>
            <a:r>
              <a:rPr lang="ru-RU" sz="1600" dirty="0" smtClean="0"/>
              <a:t>5: </a:t>
            </a:r>
            <a:r>
              <a:rPr lang="ru-RU" sz="1600" dirty="0" err="1" smtClean="0"/>
              <a:t>Плазмовий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стерилізатор</a:t>
            </a:r>
            <a:endParaRPr lang="ru-RU" sz="16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15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1934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 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7264" y="159078"/>
            <a:ext cx="5118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 smtClean="0">
                <a:solidFill>
                  <a:srgbClr val="996633"/>
                </a:solidFill>
              </a:rPr>
              <a:t>Надвисокочастотна</a:t>
            </a:r>
            <a:r>
              <a:rPr lang="ru-RU" sz="2800" dirty="0" smtClean="0">
                <a:solidFill>
                  <a:srgbClr val="996633"/>
                </a:solidFill>
              </a:rPr>
              <a:t> </a:t>
            </a:r>
            <a:r>
              <a:rPr lang="ru-RU" sz="2800" dirty="0" err="1" smtClean="0">
                <a:solidFill>
                  <a:srgbClr val="996633"/>
                </a:solidFill>
              </a:rPr>
              <a:t>стерилізація</a:t>
            </a:r>
            <a:endParaRPr lang="ru-RU" sz="2800" dirty="0">
              <a:solidFill>
                <a:srgbClr val="996633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00130" y="1607969"/>
            <a:ext cx="7632847" cy="21287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767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cs typeface="Arial" pitchFamily="34" charset="0"/>
              </a:rPr>
              <a:t>Надвисокочастотна (СВЧ) стерилізація, або стерилізація </a:t>
            </a:r>
            <a:r>
              <a:rPr kumimoji="0" lang="uk-UA" altLang="ru-RU" sz="1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cs typeface="Arial" pitchFamily="34" charset="0"/>
              </a:rPr>
              <a:t>сверхвисокочастотними</a:t>
            </a: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cs typeface="Arial" pitchFamily="34" charset="0"/>
              </a:rPr>
              <a:t> струмами (електромагнітне випромінювання), малоефективна, шкідлива для персоналу, проте при цьому час експозиції мінімальний.</a:t>
            </a: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  <a:p>
            <a:pPr lvl="0" indent="4476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/>
              <a:t>Досі</a:t>
            </a:r>
            <a:r>
              <a:rPr lang="ru-RU" sz="1400" dirty="0" smtClean="0"/>
              <a:t> </a:t>
            </a:r>
            <a:r>
              <a:rPr lang="ru-RU" sz="1400" dirty="0"/>
              <a:t>у </a:t>
            </a:r>
            <a:r>
              <a:rPr lang="ru-RU" sz="1400" dirty="0" err="1"/>
              <a:t>дослідників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займаються</a:t>
            </a:r>
            <a:r>
              <a:rPr lang="ru-RU" sz="1400" dirty="0"/>
              <a:t> </a:t>
            </a:r>
            <a:r>
              <a:rPr lang="ru-RU" sz="1400" dirty="0" err="1"/>
              <a:t>вивченням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 </a:t>
            </a:r>
            <a:r>
              <a:rPr lang="ru-RU" sz="1400" dirty="0" err="1"/>
              <a:t>надвисокочастотного</a:t>
            </a:r>
            <a:r>
              <a:rPr lang="ru-RU" sz="1400" dirty="0"/>
              <a:t> (</a:t>
            </a:r>
            <a:r>
              <a:rPr lang="ru-RU" sz="1400" dirty="0" smtClean="0"/>
              <a:t>НВЧ) </a:t>
            </a:r>
            <a:r>
              <a:rPr lang="ru-RU" sz="1400" dirty="0" err="1" smtClean="0"/>
              <a:t>випромінювання</a:t>
            </a:r>
            <a:r>
              <a:rPr lang="ru-RU" sz="1400" dirty="0" smtClean="0"/>
              <a:t> </a:t>
            </a:r>
            <a:r>
              <a:rPr lang="ru-RU" sz="1400" dirty="0"/>
              <a:t>на </a:t>
            </a:r>
            <a:r>
              <a:rPr lang="ru-RU" sz="1400" dirty="0" err="1"/>
              <a:t>мікроорганізми</a:t>
            </a:r>
            <a:r>
              <a:rPr lang="ru-RU" sz="1400" dirty="0"/>
              <a:t>, </a:t>
            </a:r>
            <a:r>
              <a:rPr lang="ru-RU" sz="1400" dirty="0" err="1"/>
              <a:t>немає</a:t>
            </a:r>
            <a:r>
              <a:rPr lang="ru-RU" sz="1400" dirty="0"/>
              <a:t> </a:t>
            </a:r>
            <a:r>
              <a:rPr lang="ru-RU" sz="1400" dirty="0" err="1"/>
              <a:t>єдиної</a:t>
            </a:r>
            <a:r>
              <a:rPr lang="ru-RU" sz="1400" dirty="0"/>
              <a:t> точки </a:t>
            </a:r>
            <a:r>
              <a:rPr lang="ru-RU" sz="1400" dirty="0" err="1"/>
              <a:t>зору</a:t>
            </a:r>
            <a:r>
              <a:rPr lang="ru-RU" sz="1400" dirty="0"/>
              <a:t> на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механізм</a:t>
            </a:r>
            <a:r>
              <a:rPr lang="ru-RU" sz="1400" dirty="0"/>
              <a:t> </a:t>
            </a:r>
            <a:r>
              <a:rPr lang="ru-RU" sz="1400" dirty="0" err="1"/>
              <a:t>інактивації</a:t>
            </a:r>
            <a:r>
              <a:rPr lang="ru-RU" sz="1400" dirty="0"/>
              <a:t>. </a:t>
            </a:r>
            <a:r>
              <a:rPr lang="ru-RU" sz="1400" dirty="0" err="1"/>
              <a:t>Існують</a:t>
            </a:r>
            <a:r>
              <a:rPr lang="ru-RU" sz="1400" dirty="0"/>
              <a:t> </a:t>
            </a:r>
            <a:r>
              <a:rPr lang="ru-RU" sz="1400" dirty="0" err="1"/>
              <a:t>гіпотези</a:t>
            </a:r>
            <a:r>
              <a:rPr lang="ru-RU" sz="1400" dirty="0"/>
              <a:t> про </a:t>
            </a:r>
            <a:r>
              <a:rPr lang="ru-RU" sz="1400" dirty="0" err="1"/>
              <a:t>винятково</a:t>
            </a:r>
            <a:r>
              <a:rPr lang="ru-RU" sz="1400" dirty="0"/>
              <a:t> </a:t>
            </a:r>
            <a:r>
              <a:rPr lang="ru-RU" sz="1400" dirty="0" err="1"/>
              <a:t>тепловий</a:t>
            </a:r>
            <a:r>
              <a:rPr lang="ru-RU" sz="1400" dirty="0"/>
              <a:t> </a:t>
            </a:r>
            <a:r>
              <a:rPr lang="ru-RU" sz="1400" dirty="0" err="1"/>
              <a:t>механізм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 НВЧ-</a:t>
            </a:r>
            <a:r>
              <a:rPr lang="ru-RU" sz="1400" dirty="0" err="1"/>
              <a:t>опромінення</a:t>
            </a:r>
            <a:r>
              <a:rPr lang="ru-RU" sz="1400" dirty="0"/>
              <a:t> на </a:t>
            </a:r>
            <a:r>
              <a:rPr lang="ru-RU" sz="1400" dirty="0" err="1"/>
              <a:t>біологічні</a:t>
            </a:r>
            <a:r>
              <a:rPr lang="ru-RU" sz="1400" dirty="0"/>
              <a:t> </a:t>
            </a:r>
            <a:r>
              <a:rPr lang="ru-RU" sz="1400" dirty="0" err="1"/>
              <a:t>об’єкти</a:t>
            </a:r>
            <a:r>
              <a:rPr lang="ru-RU" sz="1400" dirty="0"/>
              <a:t>; не </a:t>
            </a:r>
            <a:r>
              <a:rPr lang="ru-RU" sz="1400" dirty="0" err="1"/>
              <a:t>менш</a:t>
            </a:r>
            <a:r>
              <a:rPr lang="ru-RU" sz="1400" dirty="0"/>
              <a:t> </a:t>
            </a:r>
            <a:r>
              <a:rPr lang="ru-RU" sz="1400" dirty="0" err="1"/>
              <a:t>поширені</a:t>
            </a:r>
            <a:r>
              <a:rPr lang="ru-RU" sz="1400" dirty="0"/>
              <a:t> </a:t>
            </a:r>
            <a:r>
              <a:rPr lang="ru-RU" sz="1400" dirty="0" err="1"/>
              <a:t>уявлення</a:t>
            </a:r>
            <a:r>
              <a:rPr lang="ru-RU" sz="1400" dirty="0"/>
              <a:t> про те, </a:t>
            </a:r>
            <a:r>
              <a:rPr lang="ru-RU" sz="1400" dirty="0" err="1"/>
              <a:t>що</a:t>
            </a:r>
            <a:r>
              <a:rPr lang="ru-RU" sz="1400" dirty="0"/>
              <a:t>, </a:t>
            </a:r>
            <a:r>
              <a:rPr lang="ru-RU" sz="1400" dirty="0" err="1"/>
              <a:t>крім</a:t>
            </a:r>
            <a:r>
              <a:rPr lang="ru-RU" sz="1400" dirty="0"/>
              <a:t> </a:t>
            </a:r>
            <a:r>
              <a:rPr lang="ru-RU" sz="1400" dirty="0" err="1"/>
              <a:t>теплових</a:t>
            </a:r>
            <a:r>
              <a:rPr lang="ru-RU" sz="1400" dirty="0"/>
              <a:t> </a:t>
            </a:r>
            <a:r>
              <a:rPr lang="ru-RU" sz="1400" dirty="0" err="1"/>
              <a:t>ефектів</a:t>
            </a:r>
            <a:r>
              <a:rPr lang="ru-RU" sz="1400" dirty="0"/>
              <a:t>, при </a:t>
            </a:r>
            <a:r>
              <a:rPr lang="ru-RU" sz="1400" dirty="0" err="1"/>
              <a:t>інактивації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місце</a:t>
            </a:r>
            <a:r>
              <a:rPr lang="ru-RU" sz="1400" dirty="0"/>
              <a:t> </a:t>
            </a:r>
            <a:r>
              <a:rPr lang="ru-RU" sz="1400" dirty="0" err="1"/>
              <a:t>специфічний</a:t>
            </a:r>
            <a:r>
              <a:rPr lang="ru-RU" sz="1400" dirty="0"/>
              <a:t> </a:t>
            </a:r>
            <a:r>
              <a:rPr lang="ru-RU" sz="1400" dirty="0" err="1"/>
              <a:t>вплив</a:t>
            </a:r>
            <a:r>
              <a:rPr lang="ru-RU" sz="1400" dirty="0"/>
              <a:t> НВЧ-</a:t>
            </a:r>
            <a:r>
              <a:rPr lang="ru-RU" sz="1400" dirty="0" err="1"/>
              <a:t>випромінювання</a:t>
            </a:r>
            <a:r>
              <a:rPr lang="ru-RU" sz="1400" dirty="0"/>
              <a:t> на </a:t>
            </a:r>
            <a:r>
              <a:rPr lang="ru-RU" sz="1400" dirty="0" err="1"/>
              <a:t>компоненти</a:t>
            </a:r>
            <a:r>
              <a:rPr lang="ru-RU" sz="1400" dirty="0"/>
              <a:t> </a:t>
            </a:r>
            <a:r>
              <a:rPr lang="ru-RU" sz="1400" dirty="0" err="1"/>
              <a:t>клітин</a:t>
            </a:r>
            <a:r>
              <a:rPr lang="ru-RU" sz="1400" dirty="0"/>
              <a:t>. НВЧ-</a:t>
            </a:r>
            <a:r>
              <a:rPr lang="ru-RU" sz="1400" dirty="0" err="1"/>
              <a:t>опромінення</a:t>
            </a:r>
            <a:r>
              <a:rPr lang="ru-RU" sz="1400" dirty="0"/>
              <a:t> </a:t>
            </a:r>
            <a:r>
              <a:rPr lang="ru-RU" sz="1400" dirty="0" err="1"/>
              <a:t>поки</a:t>
            </a:r>
            <a:r>
              <a:rPr lang="ru-RU" sz="1400" dirty="0"/>
              <a:t> </a:t>
            </a:r>
            <a:r>
              <a:rPr lang="ru-RU" sz="1400" dirty="0" err="1"/>
              <a:t>що</a:t>
            </a:r>
            <a:r>
              <a:rPr lang="ru-RU" sz="1400" dirty="0"/>
              <a:t> для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лікарських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практично не </a:t>
            </a:r>
            <a:r>
              <a:rPr lang="ru-RU" sz="1400" dirty="0" err="1"/>
              <a:t>використовується</a:t>
            </a:r>
            <a:r>
              <a:rPr lang="ru-RU" sz="1400" dirty="0"/>
              <a:t>. </a:t>
            </a:r>
            <a:r>
              <a:rPr lang="ru-RU" sz="1400" dirty="0" err="1"/>
              <a:t>Нагрівання</a:t>
            </a:r>
            <a:r>
              <a:rPr lang="ru-RU" sz="1400" dirty="0"/>
              <a:t> у НВЧ-полях </a:t>
            </a:r>
            <a:r>
              <a:rPr lang="ru-RU" sz="1400" dirty="0" err="1"/>
              <a:t>можна</a:t>
            </a:r>
            <a:r>
              <a:rPr lang="ru-RU" sz="1400" dirty="0"/>
              <a:t> </a:t>
            </a:r>
            <a:r>
              <a:rPr lang="ru-RU" sz="1400" dirty="0" err="1"/>
              <a:t>застосовувати</a:t>
            </a:r>
            <a:r>
              <a:rPr lang="ru-RU" sz="1400" dirty="0"/>
              <a:t> для </a:t>
            </a:r>
            <a:r>
              <a:rPr lang="ru-RU" sz="1400" dirty="0" err="1"/>
              <a:t>теплової</a:t>
            </a:r>
            <a:r>
              <a:rPr lang="ru-RU" sz="1400" dirty="0"/>
              <a:t> </a:t>
            </a:r>
            <a:r>
              <a:rPr lang="ru-RU" sz="1400" dirty="0" err="1"/>
              <a:t>стерилізації</a:t>
            </a:r>
            <a:r>
              <a:rPr lang="ru-RU" sz="1400" dirty="0"/>
              <a:t> у </a:t>
            </a:r>
            <a:r>
              <a:rPr lang="ru-RU" sz="1400" dirty="0" err="1"/>
              <a:t>варіанті</a:t>
            </a:r>
            <a:r>
              <a:rPr lang="ru-RU" sz="1400" dirty="0"/>
              <a:t> </a:t>
            </a:r>
            <a:r>
              <a:rPr lang="ru-RU" sz="1400" dirty="0" err="1"/>
              <a:t>швидкої</a:t>
            </a:r>
            <a:r>
              <a:rPr lang="ru-RU" sz="1400" dirty="0"/>
              <a:t> </a:t>
            </a:r>
            <a:r>
              <a:rPr lang="ru-RU" sz="1400" dirty="0" err="1"/>
              <a:t>високотемпературної</a:t>
            </a:r>
            <a:r>
              <a:rPr lang="ru-RU" sz="1400" dirty="0"/>
              <a:t> </a:t>
            </a:r>
            <a:r>
              <a:rPr lang="ru-RU" sz="1400" dirty="0" err="1"/>
              <a:t>обробки</a:t>
            </a:r>
            <a:r>
              <a:rPr lang="ru-RU" sz="1400" dirty="0"/>
              <a:t>.</a:t>
            </a:r>
            <a:endParaRPr kumimoji="0" lang="uk-UA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16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07040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8280920" cy="1524000"/>
          </a:xfrm>
        </p:spPr>
        <p:txBody>
          <a:bodyPr/>
          <a:lstStyle/>
          <a:p>
            <a:pPr algn="ctr"/>
            <a:r>
              <a:rPr lang="uk-UA" sz="6000" dirty="0" smtClean="0">
                <a:solidFill>
                  <a:srgbClr val="996633"/>
                </a:solidFill>
                <a:latin typeface="+mn-lt"/>
              </a:rPr>
              <a:t>Хімічні методи стерилізації</a:t>
            </a:r>
            <a:endParaRPr lang="ru-RU" sz="6000" dirty="0">
              <a:solidFill>
                <a:srgbClr val="996633"/>
              </a:solidFill>
              <a:latin typeface="+mn-lt"/>
            </a:endParaRPr>
          </a:p>
        </p:txBody>
      </p:sp>
      <p:pic>
        <p:nvPicPr>
          <p:cNvPr id="26626" name="Picture 2" descr="Правила дезинфекции и стерилизации инструментов в салонах красоты | Новости  Украины | InfoRes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84614"/>
            <a:ext cx="4761756" cy="31697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45817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17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13365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6160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Хімічні методи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2464" y="620688"/>
            <a:ext cx="8553139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/>
              <a:t>До </a:t>
            </a:r>
            <a:r>
              <a:rPr lang="ru-RU" sz="1400" dirty="0" err="1"/>
              <a:t>хімічних</a:t>
            </a:r>
            <a:r>
              <a:rPr lang="ru-RU" sz="1400" dirty="0"/>
              <a:t> </a:t>
            </a:r>
            <a:r>
              <a:rPr lang="ru-RU" sz="1400" dirty="0" err="1"/>
              <a:t>дезінфікуючих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, </a:t>
            </a:r>
            <a:r>
              <a:rPr lang="ru-RU" sz="1400" dirty="0" err="1"/>
              <a:t>вживаних</a:t>
            </a:r>
            <a:r>
              <a:rPr lang="ru-RU" sz="1400" dirty="0"/>
              <a:t> в ЛПУ, </a:t>
            </a:r>
            <a:r>
              <a:rPr lang="ru-RU" sz="1400" dirty="0" err="1"/>
              <a:t>пред'являються</a:t>
            </a:r>
            <a:r>
              <a:rPr lang="ru-RU" sz="1400" dirty="0"/>
              <a:t> </a:t>
            </a:r>
            <a:r>
              <a:rPr lang="ru-RU" sz="1400" dirty="0" err="1"/>
              <a:t>наступні</a:t>
            </a:r>
            <a:r>
              <a:rPr lang="ru-RU" sz="1400" dirty="0"/>
              <a:t> </a:t>
            </a:r>
            <a:r>
              <a:rPr lang="ru-RU" sz="1400" dirty="0" err="1"/>
              <a:t>вимоги</a:t>
            </a:r>
            <a:r>
              <a:rPr lang="ru-RU" sz="1400" dirty="0"/>
              <a:t>:</a:t>
            </a:r>
          </a:p>
          <a:p>
            <a:pPr indent="447675" algn="just"/>
            <a:r>
              <a:rPr lang="ru-RU" sz="1400" b="1" dirty="0" err="1"/>
              <a:t>Антимікробна</a:t>
            </a:r>
            <a:r>
              <a:rPr lang="ru-RU" sz="1400" b="1" dirty="0"/>
              <a:t> </a:t>
            </a:r>
            <a:r>
              <a:rPr lang="ru-RU" sz="1400" b="1" dirty="0" err="1"/>
              <a:t>активність</a:t>
            </a:r>
            <a:r>
              <a:rPr lang="ru-RU" sz="1400" b="1" dirty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повинні</a:t>
            </a:r>
            <a:r>
              <a:rPr lang="ru-RU" sz="1400" dirty="0"/>
              <a:t> </a:t>
            </a: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smtClean="0"/>
              <a:t>м</a:t>
            </a:r>
            <a:r>
              <a:rPr lang="uk-UA" sz="1400" dirty="0" smtClean="0"/>
              <a:t>і</a:t>
            </a:r>
            <a:r>
              <a:rPr lang="ru-RU" sz="1400" dirty="0" err="1" smtClean="0"/>
              <a:t>кробоцидну</a:t>
            </a:r>
            <a:r>
              <a:rPr lang="ru-RU" sz="1400" dirty="0" smtClean="0"/>
              <a:t> </a:t>
            </a:r>
            <a:r>
              <a:rPr lang="ru-RU" sz="1400" dirty="0" err="1"/>
              <a:t>дію</a:t>
            </a:r>
            <a:r>
              <a:rPr lang="ru-RU" sz="1400" dirty="0"/>
              <a:t> (</a:t>
            </a:r>
            <a:r>
              <a:rPr lang="ru-RU" sz="1400" dirty="0" err="1"/>
              <a:t>бактерицидним</a:t>
            </a:r>
            <a:r>
              <a:rPr lang="ru-RU" sz="1400" dirty="0"/>
              <a:t>, </a:t>
            </a:r>
            <a:r>
              <a:rPr lang="ru-RU" sz="1400" dirty="0" err="1"/>
              <a:t>туберкулоцидним</a:t>
            </a:r>
            <a:r>
              <a:rPr lang="ru-RU" sz="1400" dirty="0"/>
              <a:t>, </a:t>
            </a:r>
            <a:r>
              <a:rPr lang="ru-RU" sz="1400" dirty="0" err="1"/>
              <a:t>вірулоцидним</a:t>
            </a:r>
            <a:r>
              <a:rPr lang="ru-RU" sz="1400" dirty="0"/>
              <a:t>, </a:t>
            </a:r>
            <a:r>
              <a:rPr lang="ru-RU" sz="1400" dirty="0" err="1" smtClean="0"/>
              <a:t>фунгіцидним</a:t>
            </a:r>
            <a:r>
              <a:rPr lang="ru-RU" sz="1400" dirty="0" smtClean="0"/>
              <a:t>,</a:t>
            </a:r>
          </a:p>
          <a:p>
            <a:pPr algn="just"/>
            <a:r>
              <a:rPr lang="ru-RU" sz="1400" dirty="0" err="1" smtClean="0"/>
              <a:t>спороцидним</a:t>
            </a:r>
            <a:r>
              <a:rPr lang="ru-RU" sz="1400" dirty="0"/>
              <a:t>), </a:t>
            </a:r>
            <a:r>
              <a:rPr lang="ru-RU" sz="1400" dirty="0" err="1"/>
              <a:t>тобто</a:t>
            </a:r>
            <a:r>
              <a:rPr lang="ru-RU" sz="1400" dirty="0"/>
              <a:t> "</a:t>
            </a:r>
            <a:r>
              <a:rPr lang="ru-RU" sz="1400" dirty="0" err="1"/>
              <a:t>вбивати</a:t>
            </a:r>
            <a:r>
              <a:rPr lang="ru-RU" sz="1400" dirty="0"/>
              <a:t>" </a:t>
            </a:r>
            <a:r>
              <a:rPr lang="ru-RU" sz="1400" dirty="0" err="1"/>
              <a:t>мікроорганізми</a:t>
            </a:r>
            <a:r>
              <a:rPr lang="ru-RU" sz="1400" dirty="0"/>
              <a:t>. Не </a:t>
            </a:r>
            <a:r>
              <a:rPr lang="ru-RU" sz="1400" dirty="0" err="1"/>
              <a:t>придатні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тільки</a:t>
            </a:r>
            <a:r>
              <a:rPr lang="ru-RU" sz="1400" dirty="0"/>
              <a:t> </a:t>
            </a:r>
            <a:r>
              <a:rPr lang="ru-RU" sz="1400" dirty="0" err="1"/>
              <a:t>затримують</a:t>
            </a:r>
            <a:r>
              <a:rPr lang="ru-RU" sz="1400" dirty="0"/>
              <a:t> </a:t>
            </a:r>
            <a:r>
              <a:rPr lang="ru-RU" sz="1400" dirty="0" err="1"/>
              <a:t>ріст</a:t>
            </a:r>
            <a:r>
              <a:rPr lang="ru-RU" sz="1400" dirty="0"/>
              <a:t> </a:t>
            </a:r>
            <a:r>
              <a:rPr lang="ru-RU" sz="1400" dirty="0" err="1"/>
              <a:t>мікроорганізмів</a:t>
            </a:r>
            <a:r>
              <a:rPr lang="ru-RU" sz="1400" dirty="0"/>
              <a:t>, </a:t>
            </a:r>
            <a:r>
              <a:rPr lang="ru-RU" sz="1400" dirty="0" err="1"/>
              <a:t>тобто</a:t>
            </a:r>
            <a:r>
              <a:rPr lang="ru-RU" sz="1400" dirty="0"/>
              <a:t> </a:t>
            </a:r>
            <a:r>
              <a:rPr lang="ru-RU" sz="1400" dirty="0" err="1"/>
              <a:t>ті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мікробостатичну</a:t>
            </a:r>
            <a:r>
              <a:rPr lang="ru-RU" sz="1400" dirty="0"/>
              <a:t> </a:t>
            </a:r>
            <a:r>
              <a:rPr lang="ru-RU" sz="1400" dirty="0" err="1"/>
              <a:t>дію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мати</a:t>
            </a:r>
            <a:r>
              <a:rPr lang="ru-RU" sz="1400" dirty="0"/>
              <a:t> широкий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</a:t>
            </a:r>
            <a:r>
              <a:rPr lang="ru-RU" sz="1400" dirty="0" err="1"/>
              <a:t>тобто</a:t>
            </a:r>
            <a:r>
              <a:rPr lang="ru-RU" sz="1400" dirty="0"/>
              <a:t> </a:t>
            </a:r>
            <a:r>
              <a:rPr lang="ru-RU" sz="1400" dirty="0" err="1"/>
              <a:t>знищувати</a:t>
            </a:r>
            <a:r>
              <a:rPr lang="ru-RU" sz="1400" dirty="0"/>
              <a:t> </a:t>
            </a:r>
            <a:r>
              <a:rPr lang="ru-RU" sz="1400" dirty="0" err="1"/>
              <a:t>патогенні</a:t>
            </a:r>
            <a:r>
              <a:rPr lang="ru-RU" sz="1400" dirty="0"/>
              <a:t> і </a:t>
            </a:r>
            <a:r>
              <a:rPr lang="ru-RU" sz="1400" dirty="0" err="1"/>
              <a:t>умовно-патогенні</a:t>
            </a:r>
            <a:r>
              <a:rPr lang="ru-RU" sz="1400" dirty="0"/>
              <a:t> </a:t>
            </a:r>
            <a:r>
              <a:rPr lang="ru-RU" sz="1400" dirty="0" err="1"/>
              <a:t>бактерії</a:t>
            </a:r>
            <a:r>
              <a:rPr lang="ru-RU" sz="1400" dirty="0"/>
              <a:t>,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віруси</a:t>
            </a:r>
            <a:r>
              <a:rPr lang="ru-RU" sz="1400" dirty="0" smtClean="0"/>
              <a:t>, </a:t>
            </a:r>
            <a:r>
              <a:rPr lang="ru-RU" sz="1400" dirty="0" err="1" smtClean="0"/>
              <a:t>гриби</a:t>
            </a:r>
            <a:r>
              <a:rPr lang="ru-RU" sz="1400" dirty="0" smtClean="0"/>
              <a:t>, </a:t>
            </a:r>
            <a:r>
              <a:rPr lang="ru-RU" sz="1400" dirty="0" err="1" smtClean="0"/>
              <a:t>спорові</a:t>
            </a:r>
            <a:r>
              <a:rPr lang="ru-RU" sz="1400" dirty="0" smtClean="0"/>
              <a:t> </a:t>
            </a:r>
            <a:r>
              <a:rPr lang="ru-RU" sz="1400" dirty="0" err="1" smtClean="0"/>
              <a:t>форми</a:t>
            </a:r>
            <a:r>
              <a:rPr lang="ru-RU" sz="1400" dirty="0" smtClean="0"/>
              <a:t> </a:t>
            </a:r>
            <a:r>
              <a:rPr lang="ru-RU" sz="1400" dirty="0" err="1" smtClean="0"/>
              <a:t>бацил</a:t>
            </a:r>
            <a:r>
              <a:rPr lang="ru-RU" sz="14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мати</a:t>
            </a:r>
            <a:r>
              <a:rPr lang="ru-RU" sz="1400" dirty="0" smtClean="0"/>
              <a:t> </a:t>
            </a:r>
            <a:r>
              <a:rPr lang="ru-RU" sz="1400" dirty="0" err="1"/>
              <a:t>високу</a:t>
            </a:r>
            <a:r>
              <a:rPr lang="ru-RU" sz="1400" dirty="0"/>
              <a:t> </a:t>
            </a:r>
            <a:r>
              <a:rPr lang="ru-RU" sz="1400" dirty="0" err="1"/>
              <a:t>ефективність</a:t>
            </a:r>
            <a:r>
              <a:rPr lang="ru-RU" sz="1400" dirty="0"/>
              <a:t>, </a:t>
            </a:r>
            <a:r>
              <a:rPr lang="ru-RU" sz="1400" dirty="0" err="1"/>
              <a:t>тобто</a:t>
            </a:r>
            <a:r>
              <a:rPr lang="ru-RU" sz="1400" dirty="0"/>
              <a:t> </a:t>
            </a:r>
            <a:r>
              <a:rPr lang="ru-RU" sz="1400" dirty="0" err="1"/>
              <a:t>забезпечувати</a:t>
            </a:r>
            <a:r>
              <a:rPr lang="ru-RU" sz="1400" dirty="0"/>
              <a:t> </a:t>
            </a:r>
            <a:r>
              <a:rPr lang="ru-RU" sz="1400" dirty="0" err="1"/>
              <a:t>знезараження</a:t>
            </a:r>
            <a:r>
              <a:rPr lang="ru-RU" sz="1400" dirty="0"/>
              <a:t> </a:t>
            </a:r>
            <a:r>
              <a:rPr lang="ru-RU" sz="1400" dirty="0" err="1"/>
              <a:t>об'єкту</a:t>
            </a:r>
            <a:r>
              <a:rPr lang="ru-RU" sz="1400" dirty="0"/>
              <a:t> при </a:t>
            </a:r>
            <a:r>
              <a:rPr lang="ru-RU" sz="1400" dirty="0" err="1"/>
              <a:t>використанні</a:t>
            </a:r>
            <a:r>
              <a:rPr lang="ru-RU" sz="1400" dirty="0"/>
              <a:t> в </a:t>
            </a:r>
            <a:r>
              <a:rPr lang="ru-RU" sz="1400" dirty="0" smtClean="0"/>
              <a:t>невеликих</a:t>
            </a:r>
          </a:p>
          <a:p>
            <a:pPr algn="just"/>
            <a:r>
              <a:rPr lang="ru-RU" sz="1400" dirty="0" err="1" smtClean="0"/>
              <a:t>концентраціях</a:t>
            </a:r>
            <a:r>
              <a:rPr lang="ru-RU" sz="1400" dirty="0" smtClean="0"/>
              <a:t> </a:t>
            </a:r>
            <a:r>
              <a:rPr lang="ru-RU" sz="1400" dirty="0"/>
              <a:t>в </a:t>
            </a:r>
            <a:r>
              <a:rPr lang="ru-RU" sz="1400" dirty="0" err="1"/>
              <a:t>короткі</a:t>
            </a:r>
            <a:r>
              <a:rPr lang="ru-RU" sz="1400" dirty="0"/>
              <a:t> </a:t>
            </a:r>
            <a:r>
              <a:rPr lang="ru-RU" sz="1400" dirty="0" err="1"/>
              <a:t>терміни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err="1"/>
              <a:t>залишкову</a:t>
            </a:r>
            <a:r>
              <a:rPr lang="ru-RU" sz="1400" dirty="0"/>
              <a:t> </a:t>
            </a:r>
            <a:r>
              <a:rPr lang="ru-RU" sz="1400" dirty="0" err="1"/>
              <a:t>антимікробну</a:t>
            </a:r>
            <a:r>
              <a:rPr lang="ru-RU" sz="1400" dirty="0"/>
              <a:t> </a:t>
            </a:r>
            <a:r>
              <a:rPr lang="ru-RU" sz="1400" dirty="0" err="1"/>
              <a:t>дію</a:t>
            </a:r>
            <a:r>
              <a:rPr lang="ru-RU" sz="1400" dirty="0"/>
              <a:t>, </a:t>
            </a: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err="1"/>
              <a:t>незначну</a:t>
            </a:r>
            <a:r>
              <a:rPr lang="ru-RU" sz="1400" dirty="0"/>
              <a:t> </a:t>
            </a:r>
            <a:r>
              <a:rPr lang="ru-RU" sz="1400" dirty="0" err="1"/>
              <a:t>залежність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наявності</a:t>
            </a:r>
            <a:r>
              <a:rPr lang="ru-RU" sz="1400" dirty="0"/>
              <a:t> </a:t>
            </a:r>
            <a:r>
              <a:rPr lang="ru-RU" sz="1400" dirty="0" err="1"/>
              <a:t>забруднень</a:t>
            </a:r>
            <a:r>
              <a:rPr lang="ru-RU" sz="1400" dirty="0"/>
              <a:t>,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зміни</a:t>
            </a:r>
            <a:r>
              <a:rPr lang="ru-RU" sz="1400" dirty="0" smtClean="0"/>
              <a:t> </a:t>
            </a:r>
            <a:r>
              <a:rPr lang="en-US" sz="1400" dirty="0"/>
              <a:t>pH </a:t>
            </a:r>
            <a:r>
              <a:rPr lang="ru-RU" sz="1400" dirty="0"/>
              <a:t>і </a:t>
            </a:r>
            <a:r>
              <a:rPr lang="ru-RU" sz="1400" dirty="0" err="1"/>
              <a:t>пониження</a:t>
            </a:r>
            <a:r>
              <a:rPr lang="ru-RU" sz="1400" dirty="0"/>
              <a:t> </a:t>
            </a:r>
            <a:r>
              <a:rPr lang="ru-RU" sz="1400" dirty="0" err="1"/>
              <a:t>температури</a:t>
            </a:r>
            <a:r>
              <a:rPr lang="ru-RU" sz="1400" dirty="0"/>
              <a:t>.</a:t>
            </a:r>
          </a:p>
          <a:p>
            <a:pPr indent="447675" algn="just"/>
            <a:r>
              <a:rPr lang="ru-RU" sz="1400" b="1" dirty="0"/>
              <a:t>По </a:t>
            </a:r>
            <a:r>
              <a:rPr lang="ru-RU" sz="1400" b="1" dirty="0" err="1"/>
              <a:t>токсичності</a:t>
            </a:r>
            <a:r>
              <a:rPr lang="ru-RU" sz="1400" b="1" dirty="0"/>
              <a:t> </a:t>
            </a:r>
            <a:r>
              <a:rPr lang="ru-RU" sz="1400" b="1" dirty="0" err="1"/>
              <a:t>усі</a:t>
            </a:r>
            <a:r>
              <a:rPr lang="ru-RU" sz="1400" b="1" dirty="0"/>
              <a:t> </a:t>
            </a:r>
            <a:r>
              <a:rPr lang="ru-RU" sz="1400" b="1" dirty="0" err="1"/>
              <a:t>дезінфікуючі</a:t>
            </a:r>
            <a:r>
              <a:rPr lang="ru-RU" sz="1400" b="1" dirty="0"/>
              <a:t> </a:t>
            </a:r>
            <a:r>
              <a:rPr lang="ru-RU" sz="1400" b="1" dirty="0" err="1"/>
              <a:t>засоби</a:t>
            </a:r>
            <a:r>
              <a:rPr lang="ru-RU" sz="1400" b="1" dirty="0"/>
              <a:t> </a:t>
            </a:r>
            <a:r>
              <a:rPr lang="ru-RU" sz="1400" b="1" dirty="0" err="1"/>
              <a:t>підрозділяють</a:t>
            </a:r>
            <a:r>
              <a:rPr lang="ru-RU" sz="1400" b="1" dirty="0"/>
              <a:t> на 4 </a:t>
            </a:r>
            <a:r>
              <a:rPr lang="ru-RU" sz="1400" b="1" dirty="0" err="1"/>
              <a:t>класи</a:t>
            </a:r>
            <a:r>
              <a:rPr lang="ru-RU" sz="1400" b="1" dirty="0"/>
              <a:t>. У ЛПУ </a:t>
            </a:r>
            <a:r>
              <a:rPr lang="ru-RU" sz="1400" b="1" dirty="0" err="1"/>
              <a:t>дозволяється</a:t>
            </a:r>
            <a:r>
              <a:rPr lang="ru-RU" sz="1400" b="1" dirty="0"/>
              <a:t> </a:t>
            </a:r>
            <a:r>
              <a:rPr lang="ru-RU" sz="1400" b="1" dirty="0" err="1"/>
              <a:t>використовувати</a:t>
            </a:r>
            <a:r>
              <a:rPr lang="ru-RU" sz="1400" b="1" dirty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засоби</a:t>
            </a:r>
            <a:r>
              <a:rPr lang="ru-RU" sz="1400" dirty="0"/>
              <a:t> 2 </a:t>
            </a:r>
            <a:r>
              <a:rPr lang="ru-RU" sz="1400" dirty="0" err="1"/>
              <a:t>класу</a:t>
            </a:r>
            <a:r>
              <a:rPr lang="ru-RU" sz="1400" dirty="0"/>
              <a:t> </a:t>
            </a:r>
            <a:r>
              <a:rPr lang="ru-RU" sz="1400" dirty="0" err="1"/>
              <a:t>небезпеки</a:t>
            </a:r>
            <a:r>
              <a:rPr lang="ru-RU" sz="1400" dirty="0"/>
              <a:t> -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засобами</a:t>
            </a:r>
            <a:r>
              <a:rPr lang="ru-RU" sz="1400" dirty="0"/>
              <a:t> </a:t>
            </a:r>
            <a:r>
              <a:rPr lang="ru-RU" sz="1400" dirty="0" err="1"/>
              <a:t>захисту</a:t>
            </a:r>
            <a:r>
              <a:rPr lang="ru-RU" sz="1400" dirty="0"/>
              <a:t> </a:t>
            </a:r>
            <a:r>
              <a:rPr lang="ru-RU" sz="1400" dirty="0" err="1"/>
              <a:t>органів</a:t>
            </a:r>
            <a:r>
              <a:rPr lang="ru-RU" sz="1400" dirty="0"/>
              <a:t> </a:t>
            </a:r>
            <a:r>
              <a:rPr lang="ru-RU" sz="1400" dirty="0" err="1"/>
              <a:t>дихання</a:t>
            </a:r>
            <a:r>
              <a:rPr lang="ru-RU" sz="1400" dirty="0"/>
              <a:t>, очей, </a:t>
            </a:r>
            <a:r>
              <a:rPr lang="ru-RU" sz="1400" dirty="0" err="1"/>
              <a:t>шкіри</a:t>
            </a:r>
            <a:r>
              <a:rPr lang="ru-RU" sz="1400" dirty="0"/>
              <a:t>, за </a:t>
            </a:r>
            <a:r>
              <a:rPr lang="ru-RU" sz="1400" dirty="0" err="1"/>
              <a:t>відсутності</a:t>
            </a:r>
            <a:r>
              <a:rPr lang="ru-RU" sz="1400" dirty="0"/>
              <a:t> </a:t>
            </a:r>
            <a:r>
              <a:rPr lang="ru-RU" sz="1400" dirty="0" err="1"/>
              <a:t>хворих</a:t>
            </a:r>
            <a:r>
              <a:rPr lang="ru-RU" sz="1400" dirty="0"/>
              <a:t> і </a:t>
            </a:r>
            <a:r>
              <a:rPr lang="ru-RU" sz="1400" dirty="0" err="1"/>
              <a:t>пацієнтів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засоби</a:t>
            </a:r>
            <a:r>
              <a:rPr lang="ru-RU" sz="1400" dirty="0"/>
              <a:t> 3 </a:t>
            </a:r>
            <a:r>
              <a:rPr lang="ru-RU" sz="1400" dirty="0" err="1"/>
              <a:t>класу</a:t>
            </a:r>
            <a:r>
              <a:rPr lang="ru-RU" sz="1400" dirty="0"/>
              <a:t> </a:t>
            </a:r>
            <a:r>
              <a:rPr lang="ru-RU" sz="1400" dirty="0" err="1"/>
              <a:t>небезпеки</a:t>
            </a:r>
            <a:r>
              <a:rPr lang="ru-RU" sz="1400" dirty="0"/>
              <a:t> - без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захисту</a:t>
            </a:r>
            <a:r>
              <a:rPr lang="ru-RU" sz="1400" dirty="0"/>
              <a:t>, за </a:t>
            </a:r>
            <a:r>
              <a:rPr lang="ru-RU" sz="1400" dirty="0" err="1"/>
              <a:t>відсутності</a:t>
            </a:r>
            <a:r>
              <a:rPr lang="ru-RU" sz="1400" dirty="0"/>
              <a:t> </a:t>
            </a:r>
            <a:r>
              <a:rPr lang="ru-RU" sz="1400" dirty="0" err="1"/>
              <a:t>хворих</a:t>
            </a:r>
            <a:r>
              <a:rPr lang="ru-RU" sz="1400" dirty="0"/>
              <a:t> і </a:t>
            </a:r>
            <a:r>
              <a:rPr lang="ru-RU" sz="1400" dirty="0" err="1"/>
              <a:t>пацієнтів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засоби</a:t>
            </a:r>
            <a:r>
              <a:rPr lang="ru-RU" sz="1400" dirty="0"/>
              <a:t> 4 </a:t>
            </a:r>
            <a:r>
              <a:rPr lang="ru-RU" sz="1400" dirty="0" err="1"/>
              <a:t>класу</a:t>
            </a:r>
            <a:r>
              <a:rPr lang="ru-RU" sz="1400" dirty="0"/>
              <a:t> </a:t>
            </a:r>
            <a:r>
              <a:rPr lang="ru-RU" sz="1400" dirty="0" err="1"/>
              <a:t>небезпеки</a:t>
            </a:r>
            <a:r>
              <a:rPr lang="ru-RU" sz="1400" dirty="0"/>
              <a:t> - без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захисту</a:t>
            </a:r>
            <a:r>
              <a:rPr lang="ru-RU" sz="1400" dirty="0"/>
              <a:t>, у </a:t>
            </a:r>
            <a:r>
              <a:rPr lang="ru-RU" sz="1400" dirty="0" err="1"/>
              <a:t>присутності</a:t>
            </a:r>
            <a:r>
              <a:rPr lang="ru-RU" sz="1400" dirty="0"/>
              <a:t> </a:t>
            </a:r>
            <a:r>
              <a:rPr lang="ru-RU" sz="1400" dirty="0" err="1"/>
              <a:t>хворих</a:t>
            </a:r>
            <a:r>
              <a:rPr lang="ru-RU" sz="1400" dirty="0"/>
              <a:t> і </a:t>
            </a:r>
            <a:r>
              <a:rPr lang="ru-RU" sz="1400" dirty="0" err="1"/>
              <a:t>пацієнтів</a:t>
            </a:r>
            <a:r>
              <a:rPr lang="ru-RU" sz="1400" dirty="0"/>
              <a:t>.</a:t>
            </a:r>
          </a:p>
          <a:p>
            <a:pPr indent="447675" algn="just"/>
            <a:r>
              <a:rPr lang="ru-RU" sz="1400" b="1" dirty="0"/>
              <a:t>За </a:t>
            </a:r>
            <a:r>
              <a:rPr lang="ru-RU" sz="1400" b="1" dirty="0" err="1"/>
              <a:t>фізико-хімічними</a:t>
            </a:r>
            <a:r>
              <a:rPr lang="ru-RU" sz="1400" b="1" dirty="0"/>
              <a:t> </a:t>
            </a:r>
            <a:r>
              <a:rPr lang="ru-RU" sz="1400" b="1" dirty="0" err="1"/>
              <a:t>властивостями</a:t>
            </a:r>
            <a:r>
              <a:rPr lang="ru-RU" sz="1400" b="1" dirty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err="1"/>
              <a:t>велику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діючої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швидко</a:t>
            </a:r>
            <a:r>
              <a:rPr lang="ru-RU" sz="1400" dirty="0"/>
              <a:t> </a:t>
            </a:r>
            <a:r>
              <a:rPr lang="ru-RU" sz="1400" dirty="0" err="1"/>
              <a:t>розчинятися</a:t>
            </a:r>
            <a:r>
              <a:rPr lang="ru-RU" sz="1400" dirty="0"/>
              <a:t> у </a:t>
            </a:r>
            <a:r>
              <a:rPr lang="ru-RU" sz="1400" dirty="0" err="1"/>
              <a:t>воді</a:t>
            </a:r>
            <a:r>
              <a:rPr lang="ru-RU" sz="1400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err="1"/>
              <a:t>стабільність</a:t>
            </a:r>
            <a:r>
              <a:rPr lang="ru-RU" sz="1400" dirty="0"/>
              <a:t> </a:t>
            </a:r>
            <a:r>
              <a:rPr lang="ru-RU" sz="1400" dirty="0" err="1"/>
              <a:t>дезінфікуючого</a:t>
            </a:r>
            <a:r>
              <a:rPr lang="ru-RU" sz="1400" dirty="0"/>
              <a:t> </a:t>
            </a:r>
            <a:r>
              <a:rPr lang="ru-RU" sz="1400" dirty="0" err="1"/>
              <a:t>засобу</a:t>
            </a:r>
            <a:r>
              <a:rPr lang="ru-RU" sz="1400" dirty="0"/>
              <a:t> </a:t>
            </a:r>
            <a:r>
              <a:rPr lang="ru-RU" sz="1400" dirty="0" err="1"/>
              <a:t>декілька</a:t>
            </a:r>
            <a:r>
              <a:rPr lang="ru-RU" sz="1400" dirty="0"/>
              <a:t> </a:t>
            </a:r>
            <a:r>
              <a:rPr lang="ru-RU" sz="1400" dirty="0" err="1"/>
              <a:t>хвилин</a:t>
            </a:r>
            <a:r>
              <a:rPr lang="ru-RU" sz="1400" dirty="0"/>
              <a:t> (3-5), </a:t>
            </a:r>
            <a:r>
              <a:rPr lang="ru-RU" sz="1400" dirty="0" err="1"/>
              <a:t>робочих</a:t>
            </a:r>
            <a:r>
              <a:rPr lang="ru-RU" sz="1400" dirty="0"/>
              <a:t> </a:t>
            </a:r>
            <a:r>
              <a:rPr lang="ru-RU" sz="1400" dirty="0" err="1"/>
              <a:t>розчинів</a:t>
            </a:r>
            <a:r>
              <a:rPr lang="ru-RU" sz="1400" dirty="0"/>
              <a:t> - </a:t>
            </a:r>
            <a:r>
              <a:rPr lang="ru-RU" sz="1400" dirty="0" err="1"/>
              <a:t>декілька</a:t>
            </a:r>
            <a:r>
              <a:rPr lang="ru-RU" sz="1400" dirty="0"/>
              <a:t> годин;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зміст</a:t>
            </a:r>
            <a:r>
              <a:rPr lang="ru-RU" sz="1400" dirty="0" smtClean="0"/>
              <a:t> </a:t>
            </a:r>
            <a:r>
              <a:rPr lang="ru-RU" sz="1400" dirty="0" err="1"/>
              <a:t>діючих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, </a:t>
            </a:r>
            <a:r>
              <a:rPr lang="ru-RU" sz="1400" dirty="0" err="1"/>
              <a:t>фізико-хімічні</a:t>
            </a:r>
            <a:r>
              <a:rPr lang="ru-RU" sz="1400" dirty="0"/>
              <a:t> </a:t>
            </a:r>
            <a:r>
              <a:rPr lang="ru-RU" sz="1400" dirty="0" err="1"/>
              <a:t>показники</a:t>
            </a:r>
            <a:r>
              <a:rPr lang="ru-RU" sz="1400" dirty="0"/>
              <a:t> </a:t>
            </a:r>
            <a:r>
              <a:rPr lang="ru-RU" sz="1400" dirty="0" err="1"/>
              <a:t>повинні</a:t>
            </a:r>
            <a:r>
              <a:rPr lang="ru-RU" sz="1400" dirty="0"/>
              <a:t> </a:t>
            </a:r>
            <a:r>
              <a:rPr lang="ru-RU" sz="1400" dirty="0" err="1"/>
              <a:t>відповідати</a:t>
            </a:r>
            <a:r>
              <a:rPr lang="ru-RU" sz="1400" dirty="0"/>
              <a:t> </a:t>
            </a:r>
            <a:r>
              <a:rPr lang="ru-RU" sz="1400" dirty="0" err="1"/>
              <a:t>вимогам</a:t>
            </a:r>
            <a:r>
              <a:rPr lang="ru-RU" sz="1400" dirty="0"/>
              <a:t> нормативно-</a:t>
            </a:r>
            <a:r>
              <a:rPr lang="ru-RU" sz="1400" dirty="0" err="1"/>
              <a:t>методичних</a:t>
            </a:r>
            <a:r>
              <a:rPr lang="ru-RU" sz="1400" dirty="0"/>
              <a:t> </a:t>
            </a:r>
            <a:r>
              <a:rPr lang="ru-RU" sz="1400" dirty="0" err="1"/>
              <a:t>документів</a:t>
            </a:r>
            <a:r>
              <a:rPr lang="ru-RU" sz="14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/>
              <a:t>Дезинфікуючі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не </a:t>
            </a:r>
            <a:r>
              <a:rPr lang="ru-RU" sz="1400" dirty="0" err="1"/>
              <a:t>повинні</a:t>
            </a:r>
            <a:r>
              <a:rPr lang="ru-RU" sz="1400" dirty="0"/>
              <a:t> </a:t>
            </a:r>
            <a:r>
              <a:rPr lang="ru-RU" sz="1400" dirty="0" err="1"/>
              <a:t>мати</a:t>
            </a:r>
            <a:r>
              <a:rPr lang="ru-RU" sz="1400" dirty="0"/>
              <a:t> </a:t>
            </a:r>
            <a:r>
              <a:rPr lang="ru-RU" sz="1400" dirty="0" err="1"/>
              <a:t>корозійної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, </a:t>
            </a:r>
            <a:r>
              <a:rPr lang="ru-RU" sz="1400" dirty="0" err="1"/>
              <a:t>руйнувати</a:t>
            </a:r>
            <a:r>
              <a:rPr lang="ru-RU" sz="1400" dirty="0"/>
              <a:t> і </a:t>
            </a:r>
            <a:r>
              <a:rPr lang="ru-RU" sz="1400" dirty="0" err="1"/>
              <a:t>знебарвлювати</a:t>
            </a:r>
            <a:r>
              <a:rPr lang="ru-RU" sz="1400" dirty="0"/>
              <a:t> </a:t>
            </a:r>
            <a:r>
              <a:rPr lang="ru-RU" sz="1400" dirty="0" err="1"/>
              <a:t>тканини</a:t>
            </a:r>
            <a:r>
              <a:rPr lang="ru-RU" sz="1400" dirty="0"/>
              <a:t>,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шпалери</a:t>
            </a:r>
            <a:r>
              <a:rPr lang="ru-RU" sz="1400" dirty="0"/>
              <a:t>, </a:t>
            </a:r>
            <a:r>
              <a:rPr lang="ru-RU" sz="1400" dirty="0" err="1"/>
              <a:t>ушкоджувати</a:t>
            </a:r>
            <a:r>
              <a:rPr lang="ru-RU" sz="1400" dirty="0"/>
              <a:t> </a:t>
            </a:r>
            <a:r>
              <a:rPr lang="ru-RU" sz="1400" dirty="0" err="1"/>
              <a:t>лаковані</a:t>
            </a:r>
            <a:r>
              <a:rPr lang="ru-RU" sz="1400" dirty="0"/>
              <a:t>, </a:t>
            </a:r>
            <a:r>
              <a:rPr lang="ru-RU" sz="1400" dirty="0" err="1"/>
              <a:t>поліровані</a:t>
            </a:r>
            <a:r>
              <a:rPr lang="ru-RU" sz="1400" dirty="0"/>
              <a:t>, </a:t>
            </a:r>
            <a:r>
              <a:rPr lang="ru-RU" sz="1400" dirty="0" err="1"/>
              <a:t>синтетичні</a:t>
            </a:r>
            <a:r>
              <a:rPr lang="ru-RU" sz="1400" dirty="0"/>
              <a:t> </a:t>
            </a:r>
            <a:r>
              <a:rPr lang="ru-RU" sz="1400" dirty="0" err="1"/>
              <a:t>поверхні</a:t>
            </a:r>
            <a:r>
              <a:rPr lang="ru-RU" sz="1400" dirty="0"/>
              <a:t> і тому </a:t>
            </a:r>
            <a:r>
              <a:rPr lang="ru-RU" sz="1400" dirty="0" err="1"/>
              <a:t>подібне</a:t>
            </a:r>
            <a:r>
              <a:rPr lang="ru-RU" sz="1400" dirty="0"/>
              <a:t>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забруднювати</a:t>
            </a:r>
            <a:r>
              <a:rPr lang="ru-RU" sz="1400" dirty="0"/>
              <a:t> </a:t>
            </a:r>
            <a:r>
              <a:rPr lang="ru-RU" sz="1400" dirty="0" err="1"/>
              <a:t>довкілля</a:t>
            </a:r>
            <a:r>
              <a:rPr lang="ru-RU" sz="1400" dirty="0"/>
              <a:t>. </a:t>
            </a:r>
            <a:r>
              <a:rPr lang="ru-RU" sz="1400" dirty="0" err="1"/>
              <a:t>Бажано</a:t>
            </a:r>
            <a:r>
              <a:rPr lang="ru-RU" sz="1400" dirty="0"/>
              <a:t>, </a:t>
            </a:r>
            <a:r>
              <a:rPr lang="ru-RU" sz="1400" dirty="0" err="1"/>
              <a:t>щоб</a:t>
            </a:r>
            <a:r>
              <a:rPr lang="ru-RU" sz="1400" dirty="0"/>
              <a:t>, </a:t>
            </a:r>
            <a:r>
              <a:rPr lang="ru-RU" sz="1400" dirty="0" err="1"/>
              <a:t>окрім</a:t>
            </a:r>
            <a:r>
              <a:rPr lang="ru-RU" sz="1400" dirty="0"/>
              <a:t> </a:t>
            </a:r>
            <a:r>
              <a:rPr lang="ru-RU" sz="1400" dirty="0" err="1"/>
              <a:t>основної</a:t>
            </a:r>
            <a:r>
              <a:rPr lang="ru-RU" sz="1400" dirty="0"/>
              <a:t>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мали</a:t>
            </a:r>
            <a:r>
              <a:rPr lang="ru-RU" sz="1400" dirty="0"/>
              <a:t> </a:t>
            </a:r>
            <a:r>
              <a:rPr lang="ru-RU" sz="1400" dirty="0" err="1"/>
              <a:t>позитивні</a:t>
            </a:r>
            <a:r>
              <a:rPr lang="ru-RU" sz="1400" dirty="0"/>
              <a:t> </a:t>
            </a:r>
            <a:r>
              <a:rPr lang="ru-RU" sz="1400" dirty="0" err="1"/>
              <a:t>побічні</a:t>
            </a:r>
            <a:r>
              <a:rPr lang="ru-RU" sz="1400" dirty="0"/>
              <a:t> </a:t>
            </a:r>
            <a:r>
              <a:rPr lang="ru-RU" sz="1400" dirty="0" err="1"/>
              <a:t>властивості</a:t>
            </a:r>
            <a:r>
              <a:rPr lang="ru-RU" sz="1400" dirty="0"/>
              <a:t>: </a:t>
            </a:r>
            <a:r>
              <a:rPr lang="ru-RU" sz="1400" dirty="0" err="1"/>
              <a:t>миючу</a:t>
            </a:r>
            <a:r>
              <a:rPr lang="ru-RU" sz="1400" dirty="0"/>
              <a:t>, </a:t>
            </a:r>
            <a:r>
              <a:rPr lang="ru-RU" sz="1400" dirty="0" err="1"/>
              <a:t>таку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дезодорує</a:t>
            </a:r>
            <a:r>
              <a:rPr lang="ru-RU" sz="1400" dirty="0"/>
              <a:t>, </a:t>
            </a:r>
            <a:r>
              <a:rPr lang="ru-RU" sz="1400" dirty="0" err="1"/>
              <a:t>відбілюючу</a:t>
            </a:r>
            <a:r>
              <a:rPr lang="ru-RU" sz="1400" dirty="0"/>
              <a:t>, </a:t>
            </a:r>
            <a:r>
              <a:rPr lang="ru-RU" sz="1400" dirty="0" err="1"/>
              <a:t>чистячу</a:t>
            </a:r>
            <a:r>
              <a:rPr lang="ru-RU" sz="1400" dirty="0"/>
              <a:t>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мали</a:t>
            </a:r>
            <a:r>
              <a:rPr lang="ru-RU" sz="1400" dirty="0"/>
              <a:t> </a:t>
            </a:r>
            <a:r>
              <a:rPr lang="ru-RU" sz="1400" dirty="0" err="1"/>
              <a:t>гомогенізуючу</a:t>
            </a:r>
            <a:r>
              <a:rPr lang="ru-RU" sz="1400" dirty="0"/>
              <a:t> </a:t>
            </a:r>
            <a:r>
              <a:rPr lang="ru-RU" sz="1400" dirty="0" err="1"/>
              <a:t>здатність</a:t>
            </a:r>
            <a:r>
              <a:rPr lang="ru-RU" sz="1400" dirty="0"/>
              <a:t> при </a:t>
            </a:r>
            <a:r>
              <a:rPr lang="ru-RU" sz="1400" dirty="0" err="1"/>
              <a:t>знезараженні</a:t>
            </a:r>
            <a:r>
              <a:rPr lang="ru-RU" sz="1400" dirty="0"/>
              <a:t> </a:t>
            </a:r>
            <a:r>
              <a:rPr lang="ru-RU" sz="1400" dirty="0" err="1"/>
              <a:t>біологічних</a:t>
            </a:r>
            <a:r>
              <a:rPr lang="ru-RU" sz="1400" dirty="0"/>
              <a:t> </a:t>
            </a:r>
            <a:r>
              <a:rPr lang="ru-RU" sz="1400" dirty="0" err="1"/>
              <a:t>виділень</a:t>
            </a:r>
            <a:r>
              <a:rPr lang="ru-RU" sz="1400" dirty="0"/>
              <a:t> (</a:t>
            </a:r>
            <a:r>
              <a:rPr lang="ru-RU" sz="1400" dirty="0" err="1"/>
              <a:t>сечовина</a:t>
            </a:r>
            <a:r>
              <a:rPr lang="ru-RU" sz="1400" dirty="0"/>
              <a:t>, </a:t>
            </a:r>
            <a:r>
              <a:rPr lang="ru-RU" sz="1400" dirty="0" err="1"/>
              <a:t>гній</a:t>
            </a:r>
            <a:r>
              <a:rPr lang="ru-RU" sz="1400" dirty="0"/>
              <a:t> та </a:t>
            </a:r>
            <a:r>
              <a:rPr lang="ru-RU" sz="1400" dirty="0" err="1"/>
              <a:t>ін</a:t>
            </a:r>
            <a:r>
              <a:rPr lang="ru-RU" sz="1400" dirty="0"/>
              <a:t>.) і </a:t>
            </a:r>
            <a:r>
              <a:rPr lang="ru-RU" sz="1400" dirty="0" err="1"/>
              <a:t>залишків</a:t>
            </a:r>
            <a:r>
              <a:rPr lang="ru-RU" sz="1400" dirty="0"/>
              <a:t> </a:t>
            </a:r>
            <a:r>
              <a:rPr lang="ru-RU" sz="1400" dirty="0" err="1"/>
              <a:t>їжі</a:t>
            </a:r>
            <a:r>
              <a:rPr lang="ru-RU" sz="1400" dirty="0"/>
              <a:t>.</a:t>
            </a:r>
          </a:p>
          <a:p>
            <a:pPr indent="447675" algn="just"/>
            <a:endParaRPr lang="ru-RU" sz="1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72425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18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Хімічні методи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12776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 err="1"/>
              <a:t>Хімічні</a:t>
            </a:r>
            <a:r>
              <a:rPr lang="ru-RU" sz="1400" dirty="0"/>
              <a:t> </a:t>
            </a:r>
            <a:r>
              <a:rPr lang="ru-RU" sz="1400" dirty="0" err="1"/>
              <a:t>дезінфекційні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поділяють</a:t>
            </a:r>
            <a:r>
              <a:rPr lang="ru-RU" sz="1400" dirty="0"/>
              <a:t>: </a:t>
            </a:r>
            <a:endParaRPr lang="ru-RU" sz="1400" dirty="0" smtClean="0"/>
          </a:p>
          <a:p>
            <a:pPr indent="447675" algn="just"/>
            <a:endParaRPr lang="uk-UA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м’якої</a:t>
            </a:r>
            <a:r>
              <a:rPr lang="ru-RU" sz="1400" dirty="0"/>
              <a:t> </a:t>
            </a:r>
            <a:r>
              <a:rPr lang="ru-RU" sz="1400" dirty="0" err="1"/>
              <a:t>дезінфекціі</a:t>
            </a:r>
            <a:r>
              <a:rPr lang="ru-RU" sz="1400" dirty="0"/>
              <a:t> (</a:t>
            </a:r>
            <a:r>
              <a:rPr lang="ru-RU" sz="1400" dirty="0" err="1"/>
              <a:t>застосовують</a:t>
            </a:r>
            <a:r>
              <a:rPr lang="ru-RU" sz="1400" dirty="0"/>
              <a:t>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, </a:t>
            </a:r>
            <a:r>
              <a:rPr lang="ru-RU" sz="1400" dirty="0" err="1"/>
              <a:t>хірургічних</a:t>
            </a:r>
            <a:r>
              <a:rPr lang="ru-RU" sz="1400" dirty="0"/>
              <a:t> </a:t>
            </a:r>
            <a:r>
              <a:rPr lang="ru-RU" sz="1400" dirty="0" err="1" smtClean="0"/>
              <a:t>інструментів</a:t>
            </a:r>
            <a:r>
              <a:rPr lang="ru-RU" sz="1400" dirty="0" smtClean="0"/>
              <a:t>,</a:t>
            </a:r>
          </a:p>
          <a:p>
            <a:pPr algn="just"/>
            <a:r>
              <a:rPr lang="ru-RU" sz="1400" dirty="0" err="1" smtClean="0"/>
              <a:t>незначно</a:t>
            </a:r>
            <a:r>
              <a:rPr lang="ru-RU" sz="1400" dirty="0" smtClean="0"/>
              <a:t> </a:t>
            </a:r>
            <a:r>
              <a:rPr lang="ru-RU" sz="1400" dirty="0" err="1"/>
              <a:t>забрудненої</a:t>
            </a:r>
            <a:r>
              <a:rPr lang="ru-RU" sz="1400" dirty="0"/>
              <a:t> </a:t>
            </a:r>
            <a:r>
              <a:rPr lang="ru-RU" sz="1400" dirty="0" err="1"/>
              <a:t>білизни</a:t>
            </a:r>
            <a:r>
              <a:rPr lang="ru-RU" sz="1400" dirty="0"/>
              <a:t>); </a:t>
            </a:r>
            <a:endParaRPr lang="uk-UA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засоби</a:t>
            </a:r>
            <a:r>
              <a:rPr lang="ru-RU" sz="1400" dirty="0" smtClean="0"/>
              <a:t> </a:t>
            </a:r>
            <a:r>
              <a:rPr lang="ru-RU" sz="1400" dirty="0" err="1"/>
              <a:t>потужної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(для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дуже</a:t>
            </a:r>
            <a:r>
              <a:rPr lang="ru-RU" sz="1400" dirty="0"/>
              <a:t> </a:t>
            </a:r>
            <a:r>
              <a:rPr lang="ru-RU" sz="1400" dirty="0" err="1"/>
              <a:t>забруднених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, </a:t>
            </a:r>
            <a:r>
              <a:rPr lang="ru-RU" sz="1400" dirty="0" err="1"/>
              <a:t>вуличного</a:t>
            </a:r>
            <a:r>
              <a:rPr lang="ru-RU" sz="1400" dirty="0"/>
              <a:t> </a:t>
            </a:r>
            <a:r>
              <a:rPr lang="ru-RU" sz="1400" dirty="0" err="1"/>
              <a:t>взуття</a:t>
            </a:r>
            <a:r>
              <a:rPr lang="ru-RU" sz="1400" dirty="0"/>
              <a:t>, </a:t>
            </a:r>
            <a:r>
              <a:rPr lang="ru-RU" sz="1400" dirty="0" err="1"/>
              <a:t>меблів</a:t>
            </a:r>
            <a:r>
              <a:rPr lang="ru-RU" sz="1400" dirty="0"/>
              <a:t>,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туалетів</a:t>
            </a:r>
            <a:r>
              <a:rPr lang="ru-RU" sz="1400" dirty="0"/>
              <a:t>, </a:t>
            </a:r>
            <a:r>
              <a:rPr lang="ru-RU" sz="1400" dirty="0" err="1"/>
              <a:t>предметів</a:t>
            </a:r>
            <a:r>
              <a:rPr lang="ru-RU" sz="1400" dirty="0"/>
              <a:t> догляду за </a:t>
            </a:r>
            <a:r>
              <a:rPr lang="ru-RU" sz="1400" dirty="0" err="1"/>
              <a:t>хворими</a:t>
            </a:r>
            <a:r>
              <a:rPr lang="ru-RU" sz="1400" dirty="0"/>
              <a:t>); </a:t>
            </a:r>
            <a:endParaRPr lang="uk-UA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/>
              <a:t>засоби</a:t>
            </a:r>
            <a:r>
              <a:rPr lang="ru-RU" sz="1400" dirty="0" smtClean="0"/>
              <a:t> </a:t>
            </a:r>
            <a:r>
              <a:rPr lang="ru-RU" sz="1400" dirty="0"/>
              <a:t>для </a:t>
            </a:r>
            <a:r>
              <a:rPr lang="ru-RU" sz="1400" dirty="0" err="1"/>
              <a:t>хімічної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повітря</a:t>
            </a:r>
            <a:r>
              <a:rPr lang="ru-RU" sz="1400" dirty="0"/>
              <a:t> </a:t>
            </a:r>
            <a:r>
              <a:rPr lang="ru-RU" sz="1400" dirty="0" err="1"/>
              <a:t>закритих</a:t>
            </a:r>
            <a:r>
              <a:rPr lang="ru-RU" sz="1400" dirty="0"/>
              <a:t> </a:t>
            </a:r>
            <a:r>
              <a:rPr lang="ru-RU" sz="1400" dirty="0" err="1"/>
              <a:t>приміщень</a:t>
            </a:r>
            <a:r>
              <a:rPr lang="ru-RU" sz="1400" dirty="0"/>
              <a:t>, </a:t>
            </a:r>
            <a:r>
              <a:rPr lang="ru-RU" sz="1400" dirty="0" err="1"/>
              <a:t>поверхні</a:t>
            </a:r>
            <a:r>
              <a:rPr lang="ru-RU" sz="1400" dirty="0"/>
              <a:t> </a:t>
            </a:r>
            <a:r>
              <a:rPr lang="ru-RU" sz="1400" dirty="0" err="1"/>
              <a:t>меблів</a:t>
            </a:r>
            <a:r>
              <a:rPr lang="ru-RU" sz="1400" dirty="0"/>
              <a:t>, </a:t>
            </a:r>
            <a:r>
              <a:rPr lang="ru-RU" sz="1400" dirty="0" err="1"/>
              <a:t>апаратури</a:t>
            </a:r>
            <a:r>
              <a:rPr lang="ru-RU" sz="1400" dirty="0"/>
              <a:t>,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освітлювальних</a:t>
            </a:r>
            <a:r>
              <a:rPr lang="ru-RU" sz="1400" dirty="0" smtClean="0"/>
              <a:t> </a:t>
            </a:r>
            <a:r>
              <a:rPr lang="ru-RU" sz="1400" dirty="0" err="1"/>
              <a:t>приладів</a:t>
            </a:r>
            <a:r>
              <a:rPr lang="ru-RU" sz="1400" dirty="0"/>
              <a:t>. </a:t>
            </a:r>
          </a:p>
        </p:txBody>
      </p:sp>
      <p:pic>
        <p:nvPicPr>
          <p:cNvPr id="12290" name="Picture 2" descr="Дезінфекція та Засоби (Препарати) Для її Провед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64" y="3251875"/>
            <a:ext cx="5957000" cy="2769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72425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19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0804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515" y="1484784"/>
            <a:ext cx="90561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161925"/>
            <a:r>
              <a:rPr lang="ru-RU" sz="1400" dirty="0" err="1"/>
              <a:t>Дезінфікуючі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відносяться</a:t>
            </a:r>
            <a:r>
              <a:rPr lang="ru-RU" sz="1400" dirty="0"/>
              <a:t> до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хімічних</a:t>
            </a:r>
            <a:r>
              <a:rPr lang="ru-RU" sz="1400" dirty="0"/>
              <a:t> </a:t>
            </a:r>
            <a:r>
              <a:rPr lang="ru-RU" sz="1400" dirty="0" err="1"/>
              <a:t>груп</a:t>
            </a:r>
            <a:r>
              <a:rPr lang="ru-RU" sz="1400" dirty="0"/>
              <a:t> </a:t>
            </a:r>
            <a:r>
              <a:rPr lang="ru-RU" sz="1400" dirty="0" err="1"/>
              <a:t>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приналежності</a:t>
            </a:r>
            <a:r>
              <a:rPr lang="ru-RU" sz="1400" dirty="0"/>
              <a:t> тих,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входять</a:t>
            </a:r>
            <a:r>
              <a:rPr lang="ru-RU" sz="1400" dirty="0"/>
              <a:t> до </a:t>
            </a:r>
            <a:r>
              <a:rPr lang="ru-RU" sz="1400" dirty="0" err="1"/>
              <a:t>їх</a:t>
            </a:r>
            <a:r>
              <a:rPr lang="ru-RU" sz="1400" dirty="0"/>
              <a:t> складу активно </a:t>
            </a:r>
            <a:r>
              <a:rPr lang="ru-RU" sz="1400" dirty="0" err="1"/>
              <a:t>діючих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 (ДВ). </a:t>
            </a:r>
            <a:r>
              <a:rPr lang="ru-RU" sz="1400" dirty="0" err="1"/>
              <a:t>Враховуючи</a:t>
            </a:r>
            <a:r>
              <a:rPr lang="ru-RU" sz="1400" dirty="0"/>
              <a:t> </a:t>
            </a:r>
            <a:r>
              <a:rPr lang="ru-RU" sz="1400" dirty="0" err="1"/>
              <a:t>сказане</a:t>
            </a:r>
            <a:r>
              <a:rPr lang="ru-RU" sz="1400" dirty="0"/>
              <a:t>, </a:t>
            </a:r>
            <a:r>
              <a:rPr lang="ru-RU" sz="1400" dirty="0" err="1"/>
              <a:t>усі</a:t>
            </a:r>
            <a:r>
              <a:rPr lang="ru-RU" sz="1400" dirty="0"/>
              <a:t> </a:t>
            </a:r>
            <a:r>
              <a:rPr lang="ru-RU" sz="1400" dirty="0" err="1"/>
              <a:t>дезінфікуючі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розподілені</a:t>
            </a:r>
            <a:r>
              <a:rPr lang="ru-RU" sz="1400" dirty="0"/>
              <a:t> по </a:t>
            </a:r>
            <a:r>
              <a:rPr lang="ru-RU" sz="1400" dirty="0" err="1"/>
              <a:t>наступних</a:t>
            </a:r>
            <a:r>
              <a:rPr lang="ru-RU" sz="1400" dirty="0"/>
              <a:t> </a:t>
            </a:r>
            <a:r>
              <a:rPr lang="ru-RU" sz="1400" dirty="0" err="1"/>
              <a:t>групах</a:t>
            </a:r>
            <a:r>
              <a:rPr lang="ru-RU" sz="1400" dirty="0"/>
              <a:t>:</a:t>
            </a:r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Галоїдовмісні</a:t>
            </a:r>
            <a:r>
              <a:rPr lang="ru-RU" sz="1400" dirty="0" smtClean="0"/>
              <a:t>;</a:t>
            </a:r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Кисневмісні</a:t>
            </a:r>
            <a:r>
              <a:rPr lang="ru-RU" sz="1400" dirty="0" smtClean="0"/>
              <a:t>;</a:t>
            </a:r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Альдегідсвмісні</a:t>
            </a:r>
            <a:r>
              <a:rPr lang="ru-RU" sz="1400" dirty="0" smtClean="0"/>
              <a:t>;</a:t>
            </a:r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Гуанідинвмісні</a:t>
            </a:r>
            <a:r>
              <a:rPr lang="ru-RU" sz="1400" dirty="0"/>
              <a:t>;</a:t>
            </a:r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Спиртвмісні</a:t>
            </a:r>
            <a:r>
              <a:rPr lang="ru-RU" sz="1400" dirty="0"/>
              <a:t>;</a:t>
            </a:r>
            <a:endParaRPr lang="ru-RU" sz="1400" dirty="0" smtClean="0"/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err="1" smtClean="0"/>
              <a:t>Фенолвмісні</a:t>
            </a:r>
            <a:r>
              <a:rPr lang="ru-RU" sz="1400" dirty="0"/>
              <a:t>;</a:t>
            </a:r>
            <a:endParaRPr lang="ru-RU" sz="1400" dirty="0" smtClean="0"/>
          </a:p>
          <a:p>
            <a:pPr marL="285750" indent="161925">
              <a:buFont typeface="Arial" panose="020B0604020202020204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 err="1"/>
              <a:t>основі</a:t>
            </a:r>
            <a:r>
              <a:rPr lang="ru-RU" sz="1400" dirty="0"/>
              <a:t> </a:t>
            </a:r>
            <a:r>
              <a:rPr lang="ru-RU" sz="1400" dirty="0" smtClean="0"/>
              <a:t>кислот (для </a:t>
            </a:r>
            <a:r>
              <a:rPr lang="ru-RU" sz="1400" dirty="0" err="1" smtClean="0"/>
              <a:t>дезінфекції</a:t>
            </a:r>
            <a:r>
              <a:rPr lang="ru-RU" sz="1400" dirty="0" smtClean="0"/>
              <a:t> </a:t>
            </a:r>
            <a:r>
              <a:rPr lang="ru-RU" sz="1400" dirty="0" err="1" smtClean="0"/>
              <a:t>використовуються</a:t>
            </a:r>
            <a:r>
              <a:rPr lang="ru-RU" sz="1400" dirty="0" smtClean="0"/>
              <a:t> </a:t>
            </a:r>
            <a:r>
              <a:rPr lang="ru-RU" sz="1400" dirty="0" err="1" smtClean="0"/>
              <a:t>неорганічні</a:t>
            </a:r>
            <a:r>
              <a:rPr lang="ru-RU" sz="1400" dirty="0" smtClean="0"/>
              <a:t> і </a:t>
            </a:r>
            <a:r>
              <a:rPr lang="ru-RU" sz="1400" dirty="0" err="1" smtClean="0"/>
              <a:t>органічні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кислоти</a:t>
            </a:r>
            <a:r>
              <a:rPr lang="ru-RU" sz="1400" dirty="0" smtClean="0"/>
              <a:t>. </a:t>
            </a:r>
            <a:r>
              <a:rPr lang="ru-RU" sz="1400" dirty="0" err="1" smtClean="0"/>
              <a:t>Неорганічні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кислоти</a:t>
            </a:r>
            <a:r>
              <a:rPr lang="ru-RU" sz="1400" dirty="0" smtClean="0"/>
              <a:t> </a:t>
            </a:r>
            <a:r>
              <a:rPr lang="ru-RU" sz="1400" dirty="0" err="1" smtClean="0"/>
              <a:t>мають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сильніший</a:t>
            </a:r>
            <a:r>
              <a:rPr lang="ru-RU" sz="1400" dirty="0" smtClean="0"/>
              <a:t> і </a:t>
            </a:r>
            <a:r>
              <a:rPr lang="ru-RU" sz="1400" dirty="0" err="1" smtClean="0"/>
              <a:t>ширший</a:t>
            </a:r>
            <a:r>
              <a:rPr lang="ru-RU" sz="1400" dirty="0" smtClean="0"/>
              <a:t> спектр </a:t>
            </a:r>
            <a:r>
              <a:rPr lang="ru-RU" sz="1400" dirty="0" err="1" smtClean="0"/>
              <a:t>антимікробної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дії</a:t>
            </a:r>
            <a:r>
              <a:rPr lang="ru-RU" sz="1400" dirty="0" smtClean="0"/>
              <a:t>, </a:t>
            </a:r>
            <a:r>
              <a:rPr lang="ru-RU" sz="1400" dirty="0" err="1" smtClean="0"/>
              <a:t>ніж</a:t>
            </a:r>
            <a:r>
              <a:rPr lang="ru-RU" sz="1400" dirty="0" smtClean="0"/>
              <a:t> </a:t>
            </a:r>
            <a:r>
              <a:rPr lang="ru-RU" sz="1400" dirty="0" err="1" smtClean="0"/>
              <a:t>органічні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кислоти</a:t>
            </a:r>
            <a:r>
              <a:rPr lang="ru-RU" sz="1400" dirty="0" smtClean="0"/>
              <a:t>).</a:t>
            </a:r>
            <a:endParaRPr lang="ru-RU" sz="1400" dirty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1563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20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9032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2328" y="1916832"/>
            <a:ext cx="652357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7675"/>
            <a:r>
              <a:rPr lang="ru-RU" sz="1400" b="1" dirty="0" err="1" smtClean="0"/>
              <a:t>Галоїдовмісні</a:t>
            </a:r>
            <a:r>
              <a:rPr lang="ru-RU" sz="1400" dirty="0"/>
              <a:t> (</a:t>
            </a:r>
            <a:r>
              <a:rPr lang="ru-RU" sz="1400" dirty="0" err="1"/>
              <a:t>хлорвмісні</a:t>
            </a:r>
            <a:r>
              <a:rPr lang="ru-RU" sz="1400" dirty="0"/>
              <a:t>, </a:t>
            </a:r>
            <a:r>
              <a:rPr lang="ru-RU" sz="1400" dirty="0" err="1"/>
              <a:t>йодвмісні</a:t>
            </a:r>
            <a:r>
              <a:rPr lang="ru-RU" sz="1400" dirty="0"/>
              <a:t>, </a:t>
            </a:r>
            <a:r>
              <a:rPr lang="ru-RU" sz="1400" dirty="0" err="1"/>
              <a:t>бромвмісні</a:t>
            </a:r>
            <a:r>
              <a:rPr lang="ru-RU" sz="1400" dirty="0"/>
              <a:t> та </a:t>
            </a:r>
            <a:r>
              <a:rPr lang="ru-RU" sz="1400" dirty="0" err="1"/>
              <a:t>ін</a:t>
            </a:r>
            <a:r>
              <a:rPr lang="ru-RU" sz="1400" dirty="0"/>
              <a:t>.), де </a:t>
            </a:r>
            <a:r>
              <a:rPr lang="ru-RU" sz="1400" dirty="0" err="1"/>
              <a:t>активними</a:t>
            </a:r>
            <a:r>
              <a:rPr lang="ru-RU" sz="1400" dirty="0"/>
              <a:t> </a:t>
            </a:r>
            <a:r>
              <a:rPr lang="ru-RU" sz="1400" dirty="0" err="1"/>
              <a:t>діючими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 є хлор, йод, бром і </a:t>
            </a:r>
            <a:r>
              <a:rPr lang="ru-RU" sz="1400" dirty="0" err="1"/>
              <a:t>композиційні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основі</a:t>
            </a:r>
            <a:r>
              <a:rPr lang="ru-RU" sz="1400" dirty="0"/>
              <a:t>. Як </a:t>
            </a:r>
            <a:r>
              <a:rPr lang="ru-RU" sz="1400" dirty="0" err="1"/>
              <a:t>діюча</a:t>
            </a:r>
            <a:r>
              <a:rPr lang="ru-RU" sz="1400" dirty="0"/>
              <a:t> </a:t>
            </a:r>
            <a:r>
              <a:rPr lang="ru-RU" sz="1400" dirty="0" err="1"/>
              <a:t>речовина</a:t>
            </a:r>
            <a:r>
              <a:rPr lang="ru-RU" sz="1400" dirty="0"/>
              <a:t> йод входить в ряд </a:t>
            </a:r>
            <a:r>
              <a:rPr lang="ru-RU" sz="1400" dirty="0" err="1"/>
              <a:t>шкірних</a:t>
            </a:r>
            <a:r>
              <a:rPr lang="ru-RU" sz="1400" dirty="0"/>
              <a:t> </a:t>
            </a:r>
            <a:r>
              <a:rPr lang="ru-RU" sz="1400" dirty="0" err="1"/>
              <a:t>антисептиків</a:t>
            </a:r>
            <a:r>
              <a:rPr lang="ru-RU" sz="1400" dirty="0"/>
              <a:t>, </a:t>
            </a:r>
            <a:r>
              <a:rPr lang="ru-RU" sz="1400" dirty="0" err="1"/>
              <a:t>дозволених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ін'єкційного</a:t>
            </a:r>
            <a:r>
              <a:rPr lang="ru-RU" sz="1400" dirty="0"/>
              <a:t> і </a:t>
            </a:r>
            <a:r>
              <a:rPr lang="ru-RU" sz="1400" dirty="0" err="1"/>
              <a:t>операційного</a:t>
            </a:r>
            <a:r>
              <a:rPr lang="ru-RU" sz="1400" dirty="0"/>
              <a:t> </a:t>
            </a:r>
            <a:r>
              <a:rPr lang="ru-RU" sz="1400" dirty="0" err="1"/>
              <a:t>полів</a:t>
            </a:r>
            <a:r>
              <a:rPr lang="ru-RU" sz="1400" dirty="0"/>
              <a:t>.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популярні</a:t>
            </a:r>
            <a:r>
              <a:rPr lang="ru-RU" sz="1400" dirty="0"/>
              <a:t> </a:t>
            </a:r>
            <a:r>
              <a:rPr lang="ru-RU" sz="1400" dirty="0" err="1"/>
              <a:t>хлорвмісні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 (</a:t>
            </a:r>
            <a:r>
              <a:rPr lang="ru-RU" sz="1400" dirty="0" err="1"/>
              <a:t>неорганічні</a:t>
            </a:r>
            <a:r>
              <a:rPr lang="ru-RU" sz="1400" dirty="0"/>
              <a:t> і </a:t>
            </a:r>
            <a:r>
              <a:rPr lang="ru-RU" sz="1400" dirty="0" err="1"/>
              <a:t>органічні</a:t>
            </a:r>
            <a:r>
              <a:rPr lang="ru-RU" sz="1400" dirty="0"/>
              <a:t>),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обумовлено</a:t>
            </a:r>
            <a:r>
              <a:rPr lang="ru-RU" sz="1400" dirty="0"/>
              <a:t> </a:t>
            </a:r>
            <a:r>
              <a:rPr lang="ru-RU" sz="1400" dirty="0" err="1"/>
              <a:t>звичними</a:t>
            </a:r>
            <a:r>
              <a:rPr lang="ru-RU" sz="1400" dirty="0"/>
              <a:t> і </a:t>
            </a:r>
            <a:r>
              <a:rPr lang="ru-RU" sz="1400" dirty="0" err="1"/>
              <a:t>відпрацьованими</a:t>
            </a:r>
            <a:r>
              <a:rPr lang="ru-RU" sz="1400" dirty="0"/>
              <a:t> </a:t>
            </a:r>
            <a:r>
              <a:rPr lang="ru-RU" sz="1400" dirty="0" err="1"/>
              <a:t>десятиліттями</a:t>
            </a:r>
            <a:r>
              <a:rPr lang="ru-RU" sz="1400" dirty="0"/>
              <a:t> </a:t>
            </a:r>
            <a:r>
              <a:rPr lang="ru-RU" sz="1400" dirty="0" err="1"/>
              <a:t>навичками</a:t>
            </a:r>
            <a:r>
              <a:rPr lang="ru-RU" sz="1400" dirty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і </a:t>
            </a:r>
            <a:r>
              <a:rPr lang="ru-RU" sz="1400" dirty="0" err="1"/>
              <a:t>економічними</a:t>
            </a:r>
            <a:r>
              <a:rPr lang="ru-RU" sz="1400" dirty="0"/>
              <a:t> причинами. </a:t>
            </a:r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4760" y="4238510"/>
            <a:ext cx="6421138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/>
              <a:t>Хлорвмісні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застосовують</a:t>
            </a:r>
            <a:r>
              <a:rPr lang="ru-RU" sz="1400" dirty="0"/>
              <a:t> в основному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</a:t>
            </a:r>
            <a:r>
              <a:rPr lang="ru-RU" sz="1400" dirty="0" err="1"/>
              <a:t>призначення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скла</a:t>
            </a:r>
            <a:r>
              <a:rPr lang="ru-RU" sz="1400" dirty="0"/>
              <a:t>, </a:t>
            </a:r>
            <a:r>
              <a:rPr lang="ru-RU" sz="1400" dirty="0" err="1"/>
              <a:t>пластмаси</a:t>
            </a:r>
            <a:r>
              <a:rPr lang="ru-RU" sz="1400" dirty="0"/>
              <a:t>, </a:t>
            </a:r>
            <a:r>
              <a:rPr lang="ru-RU" sz="1400" dirty="0" err="1"/>
              <a:t>гуми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корозійностійких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. Вони </a:t>
            </a:r>
            <a:r>
              <a:rPr lang="ru-RU" sz="1400" dirty="0" err="1"/>
              <a:t>мають</a:t>
            </a:r>
            <a:r>
              <a:rPr lang="ru-RU" sz="1400" dirty="0"/>
              <a:t> широкий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але </a:t>
            </a:r>
            <a:r>
              <a:rPr lang="ru-RU" sz="1400" dirty="0" err="1"/>
              <a:t>подразнюють</a:t>
            </a:r>
            <a:r>
              <a:rPr lang="ru-RU" sz="1400" dirty="0"/>
              <a:t> </a:t>
            </a:r>
            <a:r>
              <a:rPr lang="ru-RU" sz="1400" dirty="0" err="1"/>
              <a:t>верхні</a:t>
            </a:r>
            <a:r>
              <a:rPr lang="ru-RU" sz="1400" dirty="0"/>
              <a:t> </a:t>
            </a:r>
            <a:r>
              <a:rPr lang="ru-RU" sz="1400" dirty="0" err="1"/>
              <a:t>дихальні</a:t>
            </a:r>
            <a:r>
              <a:rPr lang="ru-RU" sz="1400" dirty="0"/>
              <a:t> шляхи і </a:t>
            </a:r>
            <a:r>
              <a:rPr lang="ru-RU" sz="1400" dirty="0" err="1"/>
              <a:t>слизові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 очей,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стійкий</a:t>
            </a:r>
            <a:r>
              <a:rPr lang="ru-RU" sz="1400" dirty="0"/>
              <a:t> запах і </a:t>
            </a:r>
            <a:r>
              <a:rPr lang="ru-RU" sz="1400" dirty="0" err="1"/>
              <a:t>сприяють</a:t>
            </a:r>
            <a:r>
              <a:rPr lang="ru-RU" sz="1400" dirty="0"/>
              <a:t> </a:t>
            </a:r>
            <a:r>
              <a:rPr lang="ru-RU" sz="1400" dirty="0" err="1"/>
              <a:t>корозії</a:t>
            </a:r>
            <a:r>
              <a:rPr lang="ru-RU" sz="1400" dirty="0"/>
              <a:t> </a:t>
            </a:r>
            <a:r>
              <a:rPr lang="ru-RU" sz="1400" dirty="0" err="1"/>
              <a:t>металу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34820" name="Picture 4" descr="Химические свойства галогенов | Дистанционные уро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30" y="1988840"/>
            <a:ext cx="2079901" cy="36492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520656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21</a:t>
            </a:fld>
            <a:endParaRPr lang="ru-RU" sz="16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39883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401" y="3789040"/>
            <a:ext cx="7416824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/>
              <a:t>Кисневмісні</a:t>
            </a:r>
            <a:r>
              <a:rPr lang="ru-RU" sz="1400" b="1" dirty="0"/>
              <a:t>:</a:t>
            </a:r>
            <a:r>
              <a:rPr lang="ru-RU" sz="1400" dirty="0"/>
              <a:t> активно </a:t>
            </a:r>
            <a:r>
              <a:rPr lang="ru-RU" sz="1400" dirty="0" err="1"/>
              <a:t>діючими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 є </a:t>
            </a:r>
            <a:r>
              <a:rPr lang="ru-RU" sz="1400" dirty="0" err="1"/>
              <a:t>активний</a:t>
            </a:r>
            <a:r>
              <a:rPr lang="ru-RU" sz="1400" dirty="0"/>
              <a:t> </a:t>
            </a:r>
            <a:r>
              <a:rPr lang="ru-RU" sz="1400" dirty="0" err="1"/>
              <a:t>кисень</a:t>
            </a:r>
            <a:r>
              <a:rPr lang="ru-RU" sz="1400" dirty="0"/>
              <a:t> у </a:t>
            </a:r>
            <a:r>
              <a:rPr lang="ru-RU" sz="1400" dirty="0" err="1"/>
              <a:t>складі</a:t>
            </a:r>
            <a:r>
              <a:rPr lang="ru-RU" sz="1400" dirty="0"/>
              <a:t> </a:t>
            </a:r>
            <a:r>
              <a:rPr lang="ru-RU" sz="1400" dirty="0" err="1"/>
              <a:t>перекису</a:t>
            </a:r>
            <a:r>
              <a:rPr lang="ru-RU" sz="1400" dirty="0"/>
              <a:t> </a:t>
            </a:r>
            <a:r>
              <a:rPr lang="ru-RU" sz="1400" dirty="0" err="1"/>
              <a:t>водню</a:t>
            </a:r>
            <a:r>
              <a:rPr lang="ru-RU" sz="1400" dirty="0"/>
              <a:t>, </a:t>
            </a:r>
            <a:r>
              <a:rPr lang="ru-RU" sz="1400" dirty="0" err="1"/>
              <a:t>перекисних</a:t>
            </a:r>
            <a:r>
              <a:rPr lang="ru-RU" sz="1400" dirty="0"/>
              <a:t> </a:t>
            </a:r>
            <a:r>
              <a:rPr lang="ru-RU" sz="1400" dirty="0" err="1"/>
              <a:t>з'єднань</a:t>
            </a:r>
            <a:r>
              <a:rPr lang="ru-RU" sz="1400" dirty="0"/>
              <a:t>, </a:t>
            </a:r>
            <a:r>
              <a:rPr lang="ru-RU" sz="1400" dirty="0" err="1"/>
              <a:t>надкислот</a:t>
            </a:r>
            <a:r>
              <a:rPr lang="ru-RU" sz="1400" dirty="0"/>
              <a:t>, </a:t>
            </a:r>
            <a:r>
              <a:rPr lang="ru-RU" sz="1400" dirty="0" err="1"/>
              <a:t>перборати</a:t>
            </a:r>
            <a:r>
              <a:rPr lang="ru-RU" sz="1400" dirty="0"/>
              <a:t>, озон і </a:t>
            </a:r>
            <a:r>
              <a:rPr lang="ru-RU" sz="1400" dirty="0" err="1"/>
              <a:t>композиційні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основі</a:t>
            </a:r>
            <a:r>
              <a:rPr lang="ru-RU" sz="1400" dirty="0"/>
              <a:t>. </a:t>
            </a:r>
            <a:r>
              <a:rPr lang="ru-RU" sz="1400" dirty="0" err="1"/>
              <a:t>Більшість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широкий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не </a:t>
            </a:r>
            <a:r>
              <a:rPr lang="ru-RU" sz="1400" dirty="0" err="1"/>
              <a:t>мають</a:t>
            </a:r>
            <a:r>
              <a:rPr lang="ru-RU" sz="1400" dirty="0"/>
              <a:t> запаху, але </a:t>
            </a:r>
            <a:r>
              <a:rPr lang="ru-RU" sz="1400" dirty="0" err="1"/>
              <a:t>сприяють</a:t>
            </a:r>
            <a:r>
              <a:rPr lang="ru-RU" sz="1400" dirty="0"/>
              <a:t> </a:t>
            </a:r>
            <a:r>
              <a:rPr lang="ru-RU" sz="1400" dirty="0" err="1"/>
              <a:t>корозії</a:t>
            </a:r>
            <a:r>
              <a:rPr lang="ru-RU" sz="1400" dirty="0"/>
              <a:t> </a:t>
            </a:r>
            <a:r>
              <a:rPr lang="ru-RU" sz="1400" dirty="0" err="1"/>
              <a:t>металу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Механізм</a:t>
            </a:r>
            <a:r>
              <a:rPr lang="ru-RU" sz="1400" b="1" dirty="0" smtClean="0"/>
              <a:t> </a:t>
            </a:r>
            <a:r>
              <a:rPr lang="ru-RU" sz="1400" b="1" dirty="0" err="1"/>
              <a:t>дії</a:t>
            </a:r>
            <a:r>
              <a:rPr lang="ru-RU" sz="1400" b="1" dirty="0"/>
              <a:t> </a:t>
            </a:r>
            <a:r>
              <a:rPr lang="ru-RU" sz="1400" dirty="0" err="1"/>
              <a:t>кисневмісних</a:t>
            </a:r>
            <a:r>
              <a:rPr lang="ru-RU" sz="1400" dirty="0"/>
              <a:t> </a:t>
            </a:r>
            <a:r>
              <a:rPr lang="ru-RU" sz="1400" dirty="0" err="1"/>
              <a:t>з'єднань</a:t>
            </a:r>
            <a:r>
              <a:rPr lang="ru-RU" sz="1400" dirty="0"/>
              <a:t> </a:t>
            </a:r>
            <a:r>
              <a:rPr lang="ru-RU" sz="1400" dirty="0" err="1"/>
              <a:t>заснований</a:t>
            </a:r>
            <a:r>
              <a:rPr lang="ru-RU" sz="1400" dirty="0"/>
              <a:t> на </a:t>
            </a:r>
            <a:r>
              <a:rPr lang="ru-RU" sz="1400" dirty="0" err="1"/>
              <a:t>виділенні</a:t>
            </a:r>
            <a:r>
              <a:rPr lang="ru-RU" sz="1400" dirty="0"/>
              <a:t> </a:t>
            </a:r>
            <a:r>
              <a:rPr lang="ru-RU" sz="1400" dirty="0" err="1"/>
              <a:t>гідроксильних</a:t>
            </a:r>
            <a:r>
              <a:rPr lang="ru-RU" sz="1400" dirty="0"/>
              <a:t> </a:t>
            </a:r>
            <a:r>
              <a:rPr lang="ru-RU" sz="1400" dirty="0" err="1"/>
              <a:t>вільних</a:t>
            </a:r>
            <a:r>
              <a:rPr lang="ru-RU" sz="1400" dirty="0"/>
              <a:t> </a:t>
            </a:r>
            <a:r>
              <a:rPr lang="ru-RU" sz="1400" dirty="0" err="1"/>
              <a:t>радикалів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бактерицидні</a:t>
            </a:r>
            <a:r>
              <a:rPr lang="ru-RU" sz="1400" dirty="0"/>
              <a:t>, </a:t>
            </a:r>
            <a:r>
              <a:rPr lang="ru-RU" sz="1400" dirty="0" err="1"/>
              <a:t>противірусні</a:t>
            </a:r>
            <a:r>
              <a:rPr lang="ru-RU" sz="1400" dirty="0"/>
              <a:t>, </a:t>
            </a:r>
            <a:r>
              <a:rPr lang="ru-RU" sz="1400" dirty="0" err="1"/>
              <a:t>спороцидні</a:t>
            </a:r>
            <a:r>
              <a:rPr lang="ru-RU" sz="1400" dirty="0"/>
              <a:t>, </a:t>
            </a:r>
            <a:r>
              <a:rPr lang="ru-RU" sz="1400" dirty="0" err="1"/>
              <a:t>фунгіцидні</a:t>
            </a:r>
            <a:r>
              <a:rPr lang="ru-RU" sz="1400" dirty="0"/>
              <a:t> </a:t>
            </a:r>
            <a:r>
              <a:rPr lang="ru-RU" sz="1400" dirty="0" err="1"/>
              <a:t>властивостями</a:t>
            </a:r>
            <a:r>
              <a:rPr lang="ru-RU" sz="1400" dirty="0"/>
              <a:t> і </a:t>
            </a:r>
            <a:r>
              <a:rPr lang="ru-RU" sz="1400" dirty="0" err="1"/>
              <a:t>активність</a:t>
            </a:r>
            <a:r>
              <a:rPr lang="ru-RU" sz="1400" dirty="0"/>
              <a:t> </a:t>
            </a:r>
            <a:r>
              <a:rPr lang="ru-RU" sz="1400" dirty="0" err="1"/>
              <a:t>проти</a:t>
            </a:r>
            <a:r>
              <a:rPr lang="ru-RU" sz="1400" dirty="0"/>
              <a:t> </a:t>
            </a:r>
            <a:r>
              <a:rPr lang="ru-RU" sz="1400" dirty="0" err="1"/>
              <a:t>мікобактерій</a:t>
            </a:r>
            <a:r>
              <a:rPr lang="ru-RU" sz="1400" dirty="0"/>
              <a:t> </a:t>
            </a:r>
            <a:r>
              <a:rPr lang="ru-RU" sz="1400" dirty="0" err="1"/>
              <a:t>туберкульозу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Представники</a:t>
            </a:r>
            <a:r>
              <a:rPr lang="ru-RU" sz="1400" b="1" dirty="0"/>
              <a:t>:</a:t>
            </a:r>
            <a:r>
              <a:rPr lang="ru-RU" sz="1400" dirty="0"/>
              <a:t> ПВК, "</a:t>
            </a:r>
            <a:r>
              <a:rPr lang="ru-RU" sz="1400" dirty="0" err="1"/>
              <a:t>Пероксимед</a:t>
            </a:r>
            <a:r>
              <a:rPr lang="ru-RU" sz="1400" dirty="0"/>
              <a:t>", "</a:t>
            </a:r>
            <a:r>
              <a:rPr lang="ru-RU" sz="1400" dirty="0" err="1"/>
              <a:t>Перамін</a:t>
            </a:r>
            <a:r>
              <a:rPr lang="ru-RU" sz="1400" dirty="0"/>
              <a:t>", "</a:t>
            </a:r>
            <a:r>
              <a:rPr lang="ru-RU" sz="1400" dirty="0" err="1"/>
              <a:t>Віркон</a:t>
            </a:r>
            <a:r>
              <a:rPr lang="ru-RU" sz="1400" dirty="0"/>
              <a:t>", "</a:t>
            </a:r>
            <a:r>
              <a:rPr lang="ru-RU" sz="1400" dirty="0" err="1"/>
              <a:t>БебіДез</a:t>
            </a:r>
            <a:r>
              <a:rPr lang="ru-RU" sz="1400" dirty="0"/>
              <a:t> Ультра", "</a:t>
            </a:r>
            <a:r>
              <a:rPr lang="ru-RU" sz="1400" dirty="0" err="1"/>
              <a:t>Секусепт</a:t>
            </a:r>
            <a:r>
              <a:rPr lang="ru-RU" sz="1400" dirty="0"/>
              <a:t> </a:t>
            </a:r>
            <a:r>
              <a:rPr lang="ru-RU" sz="1400" dirty="0" err="1"/>
              <a:t>пульвер</a:t>
            </a:r>
            <a:r>
              <a:rPr lang="ru-RU" sz="1400" dirty="0"/>
              <a:t>", "</a:t>
            </a:r>
            <a:r>
              <a:rPr lang="ru-RU" sz="1400" dirty="0" err="1"/>
              <a:t>Секусепт</a:t>
            </a:r>
            <a:r>
              <a:rPr lang="ru-RU" sz="1400" dirty="0"/>
              <a:t> актив", "</a:t>
            </a:r>
            <a:r>
              <a:rPr lang="ru-RU" sz="1400" dirty="0" err="1"/>
              <a:t>Абсолюцид</a:t>
            </a:r>
            <a:r>
              <a:rPr lang="ru-RU" sz="1400" dirty="0"/>
              <a:t>", "</a:t>
            </a:r>
            <a:r>
              <a:rPr lang="ru-RU" sz="1400" dirty="0" err="1"/>
              <a:t>Аніоксид</a:t>
            </a:r>
            <a:r>
              <a:rPr lang="ru-RU" sz="1400" dirty="0"/>
              <a:t> 1000", "НУ </a:t>
            </a:r>
            <a:r>
              <a:rPr lang="ru-RU" sz="1400" dirty="0" err="1"/>
              <a:t>Сайдекс</a:t>
            </a:r>
            <a:r>
              <a:rPr lang="ru-RU" sz="1400" dirty="0"/>
              <a:t>", "Дезоксон-1", "Дезоксон-4", "</a:t>
            </a:r>
            <a:r>
              <a:rPr lang="ru-RU" sz="1400" dirty="0" err="1"/>
              <a:t>Кліндезиноксі</a:t>
            </a:r>
            <a:r>
              <a:rPr lang="ru-RU" sz="1400" dirty="0"/>
              <a:t>".</a:t>
            </a:r>
          </a:p>
        </p:txBody>
      </p:sp>
      <p:sp>
        <p:nvSpPr>
          <p:cNvPr id="4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1026" name="Picture 2" descr="Пероксимед - средство для дезинфекции поверхностей в помещения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8916"/>
            <a:ext cx="1316335" cy="2427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БэбиДез Ультра дезинфицирующее средство (1 л, концентрат) - Косметика в  Уссурийск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46871"/>
            <a:ext cx="1284623" cy="2427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Купить Средство дезинфицирующее ДЕЗЕКОН с дозатором (1л) по лучшей цене  (268 грн с НДС) в Харькове, Киеве, Львове, Донецке, Одессе,  Днепропетровске. Доставка по Украине. Описание, характеристики, отзывы,  инструкция, ТУ, сертификаты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681" y="1194782"/>
            <a:ext cx="237626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22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02904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65600"/>
            <a:ext cx="7776864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7675"/>
            <a:r>
              <a:rPr lang="ru-RU" sz="1400" b="1" dirty="0" err="1" smtClean="0"/>
              <a:t>Альдегідсвмісні</a:t>
            </a:r>
            <a:r>
              <a:rPr lang="ru-RU" sz="1400" dirty="0" smtClean="0"/>
              <a:t>:</a:t>
            </a:r>
            <a:r>
              <a:rPr lang="ru-RU" sz="1400" dirty="0"/>
              <a:t> активно </a:t>
            </a:r>
            <a:r>
              <a:rPr lang="ru-RU" sz="1400" dirty="0" err="1"/>
              <a:t>діючими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 є </a:t>
            </a:r>
            <a:r>
              <a:rPr lang="ru-RU" sz="1400" dirty="0" err="1"/>
              <a:t>формальдегід</a:t>
            </a:r>
            <a:r>
              <a:rPr lang="ru-RU" sz="1400" dirty="0"/>
              <a:t>, </a:t>
            </a:r>
            <a:r>
              <a:rPr lang="ru-RU" sz="1400" dirty="0" err="1"/>
              <a:t>глутаровий</a:t>
            </a:r>
            <a:r>
              <a:rPr lang="ru-RU" sz="1400" dirty="0"/>
              <a:t> </a:t>
            </a:r>
            <a:r>
              <a:rPr lang="ru-RU" sz="1400" dirty="0" err="1"/>
              <a:t>альдегід</a:t>
            </a:r>
            <a:r>
              <a:rPr lang="ru-RU" sz="1400" dirty="0"/>
              <a:t>, </a:t>
            </a:r>
            <a:r>
              <a:rPr lang="ru-RU" sz="1400" dirty="0" err="1"/>
              <a:t>ортофталевий</a:t>
            </a:r>
            <a:r>
              <a:rPr lang="ru-RU" sz="1400" dirty="0"/>
              <a:t> </a:t>
            </a:r>
            <a:r>
              <a:rPr lang="ru-RU" sz="1400" dirty="0" err="1"/>
              <a:t>альдегід</a:t>
            </a:r>
            <a:r>
              <a:rPr lang="ru-RU" sz="1400" dirty="0"/>
              <a:t>, </a:t>
            </a:r>
            <a:r>
              <a:rPr lang="ru-RU" sz="1400" dirty="0" err="1"/>
              <a:t>альдегід</a:t>
            </a:r>
            <a:r>
              <a:rPr lang="ru-RU" sz="1400" dirty="0"/>
              <a:t> </a:t>
            </a:r>
            <a:r>
              <a:rPr lang="ru-RU" sz="1400" dirty="0" err="1"/>
              <a:t>бурштинової</a:t>
            </a:r>
            <a:r>
              <a:rPr lang="ru-RU" sz="1400" dirty="0"/>
              <a:t> </a:t>
            </a:r>
            <a:r>
              <a:rPr lang="ru-RU" sz="1400" dirty="0" err="1"/>
              <a:t>кислоти</a:t>
            </a:r>
            <a:r>
              <a:rPr lang="ru-RU" sz="1400" dirty="0"/>
              <a:t>, </a:t>
            </a:r>
            <a:r>
              <a:rPr lang="ru-RU" sz="1400" dirty="0" err="1"/>
              <a:t>гліоксаль</a:t>
            </a:r>
            <a:r>
              <a:rPr lang="ru-RU" sz="1400" dirty="0"/>
              <a:t> і </a:t>
            </a:r>
            <a:r>
              <a:rPr lang="ru-RU" sz="1400" dirty="0" err="1"/>
              <a:t>композиційні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основі</a:t>
            </a:r>
            <a:r>
              <a:rPr lang="ru-RU" sz="1400" dirty="0"/>
              <a:t>. </a:t>
            </a:r>
            <a:r>
              <a:rPr lang="ru-RU" sz="1400" dirty="0" err="1"/>
              <a:t>Головним</a:t>
            </a:r>
            <a:r>
              <a:rPr lang="ru-RU" sz="1400" dirty="0"/>
              <a:t> </a:t>
            </a:r>
            <a:r>
              <a:rPr lang="ru-RU" sz="1400" dirty="0" err="1"/>
              <a:t>достоїнством</a:t>
            </a:r>
            <a:r>
              <a:rPr lang="ru-RU" sz="1400" dirty="0"/>
              <a:t> </a:t>
            </a:r>
            <a:r>
              <a:rPr lang="ru-RU" sz="1400" dirty="0" err="1"/>
              <a:t>альдегідовмісних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є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чудових</a:t>
            </a:r>
            <a:r>
              <a:rPr lang="ru-RU" sz="1400" dirty="0"/>
              <a:t> </a:t>
            </a:r>
            <a:r>
              <a:rPr lang="ru-RU" sz="1400" dirty="0" err="1"/>
              <a:t>біоцидних</a:t>
            </a:r>
            <a:r>
              <a:rPr lang="ru-RU" sz="1400" dirty="0"/>
              <a:t> </a:t>
            </a:r>
            <a:r>
              <a:rPr lang="ru-RU" sz="1400" dirty="0" err="1"/>
              <a:t>властивостей</a:t>
            </a:r>
            <a:r>
              <a:rPr lang="ru-RU" sz="1400" dirty="0"/>
              <a:t> (</a:t>
            </a:r>
            <a:r>
              <a:rPr lang="ru-RU" sz="1400" dirty="0" err="1"/>
              <a:t>мають</a:t>
            </a:r>
            <a:r>
              <a:rPr lang="ru-RU" sz="1400" dirty="0"/>
              <a:t> широкий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), </a:t>
            </a:r>
            <a:r>
              <a:rPr lang="ru-RU" sz="1400" dirty="0" err="1"/>
              <a:t>активність</a:t>
            </a:r>
            <a:r>
              <a:rPr lang="ru-RU" sz="1400" dirty="0"/>
              <a:t> у </a:t>
            </a:r>
            <a:r>
              <a:rPr lang="ru-RU" sz="1400" dirty="0" err="1"/>
              <a:t>присутності</a:t>
            </a:r>
            <a:r>
              <a:rPr lang="ru-RU" sz="1400" dirty="0"/>
              <a:t> </a:t>
            </a:r>
            <a:r>
              <a:rPr lang="ru-RU" sz="1400" dirty="0" err="1"/>
              <a:t>органічних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, </a:t>
            </a:r>
            <a:r>
              <a:rPr lang="ru-RU" sz="1400" dirty="0" err="1"/>
              <a:t>відсутність</a:t>
            </a:r>
            <a:r>
              <a:rPr lang="ru-RU" sz="1400" dirty="0"/>
              <a:t> </a:t>
            </a:r>
            <a:r>
              <a:rPr lang="ru-RU" sz="1400" dirty="0" err="1"/>
              <a:t>корозії</a:t>
            </a:r>
            <a:r>
              <a:rPr lang="ru-RU" sz="1400" dirty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</a:t>
            </a:r>
            <a:r>
              <a:rPr lang="ru-RU" sz="1400" dirty="0" err="1"/>
              <a:t>інструментарію</a:t>
            </a:r>
            <a:r>
              <a:rPr lang="ru-RU" sz="1400" dirty="0"/>
              <a:t> і </a:t>
            </a:r>
            <a:r>
              <a:rPr lang="ru-RU" sz="1400" dirty="0" err="1"/>
              <a:t>устаткування</a:t>
            </a:r>
            <a:r>
              <a:rPr lang="ru-RU" sz="1400" dirty="0"/>
              <a:t>, </a:t>
            </a:r>
            <a:r>
              <a:rPr lang="ru-RU" sz="1400" dirty="0" err="1"/>
              <a:t>можливість</a:t>
            </a:r>
            <a:r>
              <a:rPr lang="ru-RU" sz="1400" dirty="0"/>
              <a:t> </a:t>
            </a:r>
            <a:r>
              <a:rPr lang="ru-RU" sz="1400" dirty="0" err="1"/>
              <a:t>використання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лінз</a:t>
            </a:r>
            <a:r>
              <a:rPr lang="ru-RU" sz="1400" dirty="0"/>
              <a:t>, </a:t>
            </a:r>
            <a:r>
              <a:rPr lang="ru-RU" sz="1400" dirty="0" err="1"/>
              <a:t>пластикових</a:t>
            </a:r>
            <a:r>
              <a:rPr lang="ru-RU" sz="1400" dirty="0"/>
              <a:t> і </a:t>
            </a:r>
            <a:r>
              <a:rPr lang="ru-RU" sz="1400" dirty="0" err="1"/>
              <a:t>гумових</a:t>
            </a:r>
            <a:r>
              <a:rPr lang="ru-RU" sz="1400" dirty="0"/>
              <a:t> деталей. Тому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з'єднання</a:t>
            </a:r>
            <a:r>
              <a:rPr lang="ru-RU" sz="1400" dirty="0"/>
              <a:t> </a:t>
            </a:r>
            <a:r>
              <a:rPr lang="ru-RU" sz="1400" dirty="0" err="1"/>
              <a:t>показані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з </a:t>
            </a:r>
            <a:r>
              <a:rPr lang="ru-RU" sz="1400" dirty="0" err="1"/>
              <a:t>термолабільних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, особливо </a:t>
            </a:r>
            <a:r>
              <a:rPr lang="ru-RU" sz="1400" dirty="0" err="1"/>
              <a:t>приладів</a:t>
            </a:r>
            <a:r>
              <a:rPr lang="ru-RU" sz="1400" dirty="0"/>
              <a:t> з волоконною оптикою в </a:t>
            </a:r>
            <a:r>
              <a:rPr lang="ru-RU" sz="1400" dirty="0" err="1"/>
              <a:t>інтересах</a:t>
            </a:r>
            <a:r>
              <a:rPr lang="ru-RU" sz="1400" dirty="0"/>
              <a:t>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збереження</a:t>
            </a:r>
            <a:r>
              <a:rPr lang="ru-RU" sz="1400" dirty="0"/>
              <a:t> </a:t>
            </a:r>
            <a:r>
              <a:rPr lang="ru-RU" sz="1400" dirty="0" err="1"/>
              <a:t>цього</a:t>
            </a:r>
            <a:r>
              <a:rPr lang="ru-RU" sz="1400" dirty="0"/>
              <a:t> складного </a:t>
            </a:r>
            <a:r>
              <a:rPr lang="ru-RU" sz="1400" dirty="0" err="1"/>
              <a:t>устаткування</a:t>
            </a:r>
            <a:r>
              <a:rPr lang="ru-RU" sz="1400" dirty="0"/>
              <a:t> не </a:t>
            </a:r>
            <a:r>
              <a:rPr lang="ru-RU" sz="1400" dirty="0" err="1"/>
              <a:t>лише</a:t>
            </a:r>
            <a:r>
              <a:rPr lang="ru-RU" sz="1400" dirty="0"/>
              <a:t> з </a:t>
            </a:r>
            <a:r>
              <a:rPr lang="ru-RU" sz="1400" dirty="0" err="1"/>
              <a:t>економічної</a:t>
            </a:r>
            <a:r>
              <a:rPr lang="ru-RU" sz="1400" dirty="0"/>
              <a:t>, але і з </a:t>
            </a:r>
            <a:r>
              <a:rPr lang="ru-RU" sz="1400" dirty="0" err="1"/>
              <a:t>гігієнічної</a:t>
            </a:r>
            <a:r>
              <a:rPr lang="ru-RU" sz="1400" dirty="0"/>
              <a:t> точки </a:t>
            </a:r>
            <a:r>
              <a:rPr lang="ru-RU" sz="1400" dirty="0" err="1"/>
              <a:t>зору</a:t>
            </a:r>
            <a:r>
              <a:rPr lang="ru-RU" sz="1400" dirty="0"/>
              <a:t> : в </a:t>
            </a:r>
            <a:r>
              <a:rPr lang="ru-RU" sz="1400" dirty="0" err="1"/>
              <a:t>мікротріщинах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затримуватися</a:t>
            </a:r>
            <a:r>
              <a:rPr lang="ru-RU" sz="1400" dirty="0"/>
              <a:t> </a:t>
            </a:r>
            <a:r>
              <a:rPr lang="ru-RU" sz="1400" dirty="0" err="1"/>
              <a:t>важкодоступні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мікроорганізми</a:t>
            </a:r>
            <a:r>
              <a:rPr lang="ru-RU" sz="1400" dirty="0"/>
              <a:t>. </a:t>
            </a:r>
            <a:r>
              <a:rPr lang="ru-RU" sz="1400" dirty="0" err="1"/>
              <a:t>Проте</a:t>
            </a:r>
            <a:r>
              <a:rPr lang="ru-RU" sz="1400" dirty="0"/>
              <a:t>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 </a:t>
            </a:r>
            <a:r>
              <a:rPr lang="ru-RU" sz="1400" dirty="0" err="1"/>
              <a:t>фіксують</a:t>
            </a:r>
            <a:r>
              <a:rPr lang="ru-RU" sz="1400" dirty="0"/>
              <a:t> </a:t>
            </a:r>
            <a:r>
              <a:rPr lang="ru-RU" sz="1400" dirty="0" err="1"/>
              <a:t>білкові</a:t>
            </a:r>
            <a:r>
              <a:rPr lang="ru-RU" sz="1400" dirty="0"/>
              <a:t> </a:t>
            </a:r>
            <a:r>
              <a:rPr lang="ru-RU" sz="1400" dirty="0" err="1"/>
              <a:t>забруднення</a:t>
            </a:r>
            <a:r>
              <a:rPr lang="ru-RU" sz="1400" dirty="0"/>
              <a:t> на </a:t>
            </a:r>
            <a:r>
              <a:rPr lang="ru-RU" sz="1400" dirty="0" err="1"/>
              <a:t>об'єктах</a:t>
            </a:r>
            <a:r>
              <a:rPr lang="ru-RU" sz="1400" dirty="0"/>
              <a:t>, </a:t>
            </a:r>
            <a:r>
              <a:rPr lang="ru-RU" sz="1400" dirty="0" err="1"/>
              <a:t>подразнюють</a:t>
            </a:r>
            <a:r>
              <a:rPr lang="ru-RU" sz="1400" dirty="0"/>
              <a:t> </a:t>
            </a:r>
            <a:r>
              <a:rPr lang="ru-RU" sz="1400" dirty="0" err="1"/>
              <a:t>верхні</a:t>
            </a:r>
            <a:r>
              <a:rPr lang="ru-RU" sz="1400" dirty="0"/>
              <a:t> </a:t>
            </a:r>
            <a:r>
              <a:rPr lang="ru-RU" sz="1400" dirty="0" err="1"/>
              <a:t>дихальні</a:t>
            </a:r>
            <a:r>
              <a:rPr lang="ru-RU" sz="1400" dirty="0"/>
              <a:t> шляхи. </a:t>
            </a:r>
            <a:r>
              <a:rPr lang="ru-RU" sz="1400" dirty="0" err="1"/>
              <a:t>Представники</a:t>
            </a:r>
            <a:r>
              <a:rPr lang="ru-RU" sz="1400" dirty="0"/>
              <a:t>: "</a:t>
            </a:r>
            <a:r>
              <a:rPr lang="ru-RU" sz="1400" dirty="0" err="1"/>
              <a:t>Гігасепт</a:t>
            </a:r>
            <a:r>
              <a:rPr lang="ru-RU" sz="1400" dirty="0"/>
              <a:t> ФФ", "</a:t>
            </a:r>
            <a:r>
              <a:rPr lang="ru-RU" sz="1400" dirty="0" err="1"/>
              <a:t>Сайдекс</a:t>
            </a:r>
            <a:r>
              <a:rPr lang="ru-RU" sz="1400" dirty="0"/>
              <a:t> ОПА", "</a:t>
            </a:r>
            <a:r>
              <a:rPr lang="ru-RU" sz="1400" dirty="0" err="1"/>
              <a:t>Офаль</a:t>
            </a:r>
            <a:r>
              <a:rPr lang="ru-RU" sz="1400" dirty="0"/>
              <a:t>" і "</a:t>
            </a:r>
            <a:r>
              <a:rPr lang="ru-RU" sz="1400" dirty="0" err="1"/>
              <a:t>Вертапь</a:t>
            </a:r>
            <a:r>
              <a:rPr lang="ru-RU" sz="1400" dirty="0"/>
              <a:t> </a:t>
            </a:r>
            <a:r>
              <a:rPr lang="ru-RU" sz="1400" dirty="0" err="1"/>
              <a:t>орто</a:t>
            </a:r>
            <a:r>
              <a:rPr lang="ru-RU" sz="1400" dirty="0"/>
              <a:t>", "</a:t>
            </a:r>
            <a:r>
              <a:rPr lang="ru-RU" sz="1400" dirty="0" err="1"/>
              <a:t>Глутарал</a:t>
            </a:r>
            <a:r>
              <a:rPr lang="ru-RU" sz="1400" dirty="0"/>
              <a:t>", "</a:t>
            </a:r>
            <a:r>
              <a:rPr lang="ru-RU" sz="1400" dirty="0" err="1"/>
              <a:t>Біанол</a:t>
            </a:r>
            <a:r>
              <a:rPr lang="ru-RU" sz="1400" dirty="0"/>
              <a:t>", "</a:t>
            </a:r>
            <a:r>
              <a:rPr lang="ru-RU" sz="1400" dirty="0" err="1"/>
              <a:t>Еригід</a:t>
            </a:r>
            <a:r>
              <a:rPr lang="ru-RU" sz="1400" dirty="0"/>
              <a:t> форте", "</a:t>
            </a:r>
            <a:r>
              <a:rPr lang="ru-RU" sz="1400" dirty="0" err="1"/>
              <a:t>Сайдекс</a:t>
            </a:r>
            <a:r>
              <a:rPr lang="ru-RU" sz="1400" dirty="0"/>
              <a:t>", "</a:t>
            </a:r>
            <a:r>
              <a:rPr lang="ru-RU" sz="1400" dirty="0" err="1"/>
              <a:t>Колдспор</a:t>
            </a:r>
            <a:r>
              <a:rPr lang="ru-RU" sz="1400" dirty="0"/>
              <a:t>", "Лізоформін-3000", "</a:t>
            </a:r>
            <a:r>
              <a:rPr lang="ru-RU" sz="1400" dirty="0" err="1"/>
              <a:t>Септодор-форті</a:t>
            </a:r>
            <a:r>
              <a:rPr lang="ru-RU" sz="1400" dirty="0"/>
              <a:t>", "</a:t>
            </a:r>
            <a:r>
              <a:rPr lang="ru-RU" sz="1400" dirty="0" err="1"/>
              <a:t>Секусепт-форті</a:t>
            </a:r>
            <a:r>
              <a:rPr lang="ru-RU" sz="1400" dirty="0"/>
              <a:t>", "</a:t>
            </a:r>
            <a:r>
              <a:rPr lang="ru-RU" sz="1400" dirty="0" err="1"/>
              <a:t>Деконес</a:t>
            </a:r>
            <a:r>
              <a:rPr lang="ru-RU" sz="1400" dirty="0"/>
              <a:t> 50ФФ", "</a:t>
            </a:r>
            <a:r>
              <a:rPr lang="ru-RU" sz="1400" dirty="0" err="1"/>
              <a:t>Кліндезин-форті</a:t>
            </a:r>
            <a:r>
              <a:rPr lang="ru-RU" sz="1400" dirty="0"/>
              <a:t>", "</a:t>
            </a:r>
            <a:r>
              <a:rPr lang="ru-RU" sz="1400" dirty="0" err="1"/>
              <a:t>Кліндезин</a:t>
            </a:r>
            <a:r>
              <a:rPr lang="ru-RU" sz="1400" dirty="0"/>
              <a:t> 3000"</a:t>
            </a:r>
          </a:p>
          <a:p>
            <a:endParaRPr lang="ru-RU" sz="1400" dirty="0" smtClean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14067" y="4437112"/>
            <a:ext cx="5976664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7675"/>
            <a:r>
              <a:rPr lang="ru-RU" sz="1400" b="1" dirty="0" err="1"/>
              <a:t>Фенолвмісні</a:t>
            </a:r>
            <a:r>
              <a:rPr lang="ru-RU" sz="1400" b="1" dirty="0"/>
              <a:t>.</a:t>
            </a:r>
            <a:r>
              <a:rPr lang="ru-RU" sz="1400" dirty="0"/>
              <a:t> До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дезінфікуючих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, </a:t>
            </a:r>
            <a:r>
              <a:rPr lang="ru-RU" sz="1400" dirty="0" err="1"/>
              <a:t>дозволених</a:t>
            </a:r>
            <a:r>
              <a:rPr lang="ru-RU" sz="1400" dirty="0"/>
              <a:t> для </a:t>
            </a:r>
            <a:r>
              <a:rPr lang="ru-RU" sz="1400" dirty="0" err="1"/>
              <a:t>застосування</a:t>
            </a:r>
            <a:r>
              <a:rPr lang="ru-RU" sz="1400" dirty="0"/>
              <a:t> в ЛПУ, </a:t>
            </a:r>
            <a:r>
              <a:rPr lang="ru-RU" sz="1400" dirty="0" err="1"/>
              <a:t>відносяться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основі</a:t>
            </a:r>
            <a:r>
              <a:rPr lang="ru-RU" sz="1400" dirty="0"/>
              <a:t> 2-біфенола. Вони не </a:t>
            </a:r>
            <a:r>
              <a:rPr lang="ru-RU" sz="1400" dirty="0" err="1"/>
              <a:t>активні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</a:t>
            </a:r>
            <a:r>
              <a:rPr lang="ru-RU" sz="1400" dirty="0" err="1"/>
              <a:t>вірусів</a:t>
            </a:r>
            <a:r>
              <a:rPr lang="ru-RU" sz="1400" dirty="0"/>
              <a:t> і </a:t>
            </a:r>
            <a:r>
              <a:rPr lang="ru-RU" sz="1400" dirty="0" err="1"/>
              <a:t>спорових</a:t>
            </a:r>
            <a:r>
              <a:rPr lang="ru-RU" sz="1400" dirty="0"/>
              <a:t> форм </a:t>
            </a:r>
            <a:r>
              <a:rPr lang="ru-RU" sz="1400" dirty="0" err="1"/>
              <a:t>бактерій</a:t>
            </a:r>
            <a:r>
              <a:rPr lang="ru-RU" sz="1400" dirty="0"/>
              <a:t>.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популярний</a:t>
            </a:r>
            <a:r>
              <a:rPr lang="ru-RU" sz="1400" dirty="0"/>
              <a:t> препарат - "</a:t>
            </a:r>
            <a:r>
              <a:rPr lang="ru-RU" sz="1400" dirty="0" err="1"/>
              <a:t>Амоцид</a:t>
            </a:r>
            <a:r>
              <a:rPr lang="ru-RU" sz="1400" dirty="0"/>
              <a:t>", </a:t>
            </a:r>
            <a:r>
              <a:rPr lang="ru-RU" sz="1400" dirty="0" err="1"/>
              <a:t>розроблений</a:t>
            </a:r>
            <a:r>
              <a:rPr lang="ru-RU" sz="1400" dirty="0"/>
              <a:t> для </a:t>
            </a:r>
            <a:r>
              <a:rPr lang="ru-RU" sz="1400" dirty="0" err="1"/>
              <a:t>протитуберкульозних</a:t>
            </a:r>
            <a:r>
              <a:rPr lang="ru-RU" sz="1400" dirty="0"/>
              <a:t> </a:t>
            </a:r>
            <a:r>
              <a:rPr lang="ru-RU" sz="1400" dirty="0" err="1"/>
              <a:t>установ</a:t>
            </a:r>
            <a:r>
              <a:rPr lang="ru-RU" sz="1400" dirty="0"/>
              <a:t>.</a:t>
            </a:r>
          </a:p>
          <a:p>
            <a:r>
              <a:rPr lang="ru-RU" sz="1400" dirty="0"/>
              <a:t>На </a:t>
            </a:r>
            <a:r>
              <a:rPr lang="ru-RU" sz="1400" dirty="0" err="1"/>
              <a:t>основі</a:t>
            </a:r>
            <a:r>
              <a:rPr lang="ru-RU" sz="1400" dirty="0"/>
              <a:t> кислот.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</a:t>
            </a:r>
            <a:r>
              <a:rPr lang="ru-RU" sz="1400" dirty="0" err="1"/>
              <a:t>неорганічні</a:t>
            </a:r>
            <a:r>
              <a:rPr lang="ru-RU" sz="1400" dirty="0"/>
              <a:t> і </a:t>
            </a:r>
            <a:r>
              <a:rPr lang="ru-RU" sz="1400" dirty="0" err="1"/>
              <a:t>органічні</a:t>
            </a:r>
            <a:r>
              <a:rPr lang="ru-RU" sz="1400" dirty="0"/>
              <a:t> </a:t>
            </a:r>
            <a:r>
              <a:rPr lang="ru-RU" sz="1400" dirty="0" err="1"/>
              <a:t>кислоти</a:t>
            </a:r>
            <a:r>
              <a:rPr lang="ru-RU" sz="1400" dirty="0"/>
              <a:t>. </a:t>
            </a:r>
            <a:r>
              <a:rPr lang="ru-RU" sz="1400" dirty="0" err="1"/>
              <a:t>Неорганічні</a:t>
            </a:r>
            <a:r>
              <a:rPr lang="ru-RU" sz="1400" dirty="0"/>
              <a:t> </a:t>
            </a:r>
            <a:r>
              <a:rPr lang="ru-RU" sz="1400" dirty="0" err="1"/>
              <a:t>кислоти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сильніший</a:t>
            </a:r>
            <a:r>
              <a:rPr lang="ru-RU" sz="1400" dirty="0"/>
              <a:t> і </a:t>
            </a:r>
            <a:r>
              <a:rPr lang="ru-RU" sz="1400" dirty="0" err="1"/>
              <a:t>ширший</a:t>
            </a:r>
            <a:r>
              <a:rPr lang="ru-RU" sz="1400" dirty="0"/>
              <a:t>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органічні</a:t>
            </a:r>
            <a:r>
              <a:rPr lang="ru-RU" sz="1400" dirty="0"/>
              <a:t> </a:t>
            </a:r>
            <a:r>
              <a:rPr lang="ru-RU" sz="1400" dirty="0" err="1"/>
              <a:t>кислоти</a:t>
            </a:r>
            <a:r>
              <a:rPr lang="ru-RU" sz="1400" dirty="0"/>
              <a:t>.</a:t>
            </a:r>
          </a:p>
        </p:txBody>
      </p:sp>
      <p:pic>
        <p:nvPicPr>
          <p:cNvPr id="28674" name="Picture 2" descr="Ацетальдегид 🎓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74143"/>
            <a:ext cx="2698362" cy="25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23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08205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10" y="1318022"/>
            <a:ext cx="90561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 smtClean="0"/>
              <a:t>Спиртовмісні</a:t>
            </a:r>
            <a:r>
              <a:rPr lang="ru-RU" sz="1400" dirty="0"/>
              <a:t>. До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входять</a:t>
            </a:r>
            <a:r>
              <a:rPr lang="ru-RU" sz="1400" dirty="0"/>
              <a:t> </a:t>
            </a:r>
            <a:r>
              <a:rPr lang="ru-RU" sz="1400" dirty="0" err="1"/>
              <a:t>дезінфікуючі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, </a:t>
            </a:r>
            <a:r>
              <a:rPr lang="ru-RU" sz="1400" dirty="0" err="1"/>
              <a:t>діючою</a:t>
            </a:r>
            <a:r>
              <a:rPr lang="ru-RU" sz="1400" dirty="0"/>
              <a:t> </a:t>
            </a:r>
            <a:r>
              <a:rPr lang="ru-RU" sz="1400" dirty="0" err="1"/>
              <a:t>речовиною</a:t>
            </a:r>
            <a:r>
              <a:rPr lang="ru-RU" sz="1400" dirty="0"/>
              <a:t> </a:t>
            </a:r>
            <a:r>
              <a:rPr lang="ru-RU" sz="1400" dirty="0" err="1"/>
              <a:t>яких</a:t>
            </a:r>
            <a:r>
              <a:rPr lang="ru-RU" sz="1400" dirty="0"/>
              <a:t> є </a:t>
            </a:r>
            <a:r>
              <a:rPr lang="ru-RU" sz="1400" dirty="0" err="1"/>
              <a:t>спирти</a:t>
            </a:r>
            <a:r>
              <a:rPr lang="ru-RU" sz="1400" dirty="0"/>
              <a:t>: </a:t>
            </a:r>
            <a:r>
              <a:rPr lang="ru-RU" sz="1400" dirty="0" err="1"/>
              <a:t>етанол</a:t>
            </a:r>
            <a:r>
              <a:rPr lang="ru-RU" sz="1400" dirty="0"/>
              <a:t>, </a:t>
            </a:r>
            <a:r>
              <a:rPr lang="ru-RU" sz="1400" dirty="0" err="1"/>
              <a:t>пропанол</a:t>
            </a:r>
            <a:r>
              <a:rPr lang="ru-RU" sz="1400" dirty="0"/>
              <a:t>- 1, </a:t>
            </a:r>
            <a:r>
              <a:rPr lang="ru-RU" sz="1400" dirty="0" err="1"/>
              <a:t>пропанол</a:t>
            </a:r>
            <a:r>
              <a:rPr lang="ru-RU" sz="1400" dirty="0"/>
              <a:t>- 2, 2 - </a:t>
            </a:r>
            <a:r>
              <a:rPr lang="ru-RU" sz="1400" dirty="0" err="1"/>
              <a:t>этиленгексанол</a:t>
            </a:r>
            <a:r>
              <a:rPr lang="ru-RU" sz="1400" dirty="0"/>
              <a:t>, н-</a:t>
            </a:r>
            <a:r>
              <a:rPr lang="ru-RU" sz="1400" dirty="0" err="1"/>
              <a:t>пропанол</a:t>
            </a:r>
            <a:r>
              <a:rPr lang="ru-RU" sz="1400" dirty="0"/>
              <a:t>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композиційні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основі</a:t>
            </a:r>
            <a:r>
              <a:rPr lang="ru-RU" sz="1400" dirty="0"/>
              <a:t> у </a:t>
            </a:r>
            <a:r>
              <a:rPr lang="ru-RU" sz="1400" dirty="0" err="1"/>
              <a:t>поєднанні</a:t>
            </a:r>
            <a:r>
              <a:rPr lang="ru-RU" sz="1400" dirty="0"/>
              <a:t> з </a:t>
            </a:r>
            <a:r>
              <a:rPr lang="ru-RU" sz="1400" dirty="0" err="1"/>
              <a:t>іншими</a:t>
            </a:r>
            <a:r>
              <a:rPr lang="ru-RU" sz="1400" dirty="0"/>
              <a:t> </a:t>
            </a:r>
            <a:r>
              <a:rPr lang="ru-RU" sz="1400" dirty="0" err="1"/>
              <a:t>діючими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. </a:t>
            </a:r>
            <a:r>
              <a:rPr lang="ru-RU" sz="1400" dirty="0" err="1"/>
              <a:t>Дезінфікуючі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бактеріостатичні</a:t>
            </a:r>
            <a:r>
              <a:rPr lang="ru-RU" sz="1400" dirty="0"/>
              <a:t>, </a:t>
            </a:r>
            <a:r>
              <a:rPr lang="ru-RU" sz="1400" dirty="0" err="1"/>
              <a:t>туберкулоцидні</a:t>
            </a:r>
            <a:r>
              <a:rPr lang="ru-RU" sz="1400" dirty="0"/>
              <a:t>, </a:t>
            </a:r>
            <a:r>
              <a:rPr lang="ru-RU" sz="1400" dirty="0" err="1"/>
              <a:t>фунгіцидні</a:t>
            </a:r>
            <a:r>
              <a:rPr lang="ru-RU" sz="1400" dirty="0"/>
              <a:t> </a:t>
            </a:r>
            <a:r>
              <a:rPr lang="ru-RU" sz="1400" dirty="0" err="1"/>
              <a:t>властивості</a:t>
            </a:r>
            <a:r>
              <a:rPr lang="ru-RU" sz="1400" dirty="0"/>
              <a:t>, </a:t>
            </a:r>
            <a:r>
              <a:rPr lang="ru-RU" sz="1400" dirty="0" err="1"/>
              <a:t>проте</a:t>
            </a:r>
            <a:r>
              <a:rPr lang="ru-RU" sz="1400" dirty="0"/>
              <a:t>, не </a:t>
            </a:r>
            <a:r>
              <a:rPr lang="ru-RU" sz="1400" dirty="0" err="1"/>
              <a:t>знищують</a:t>
            </a:r>
            <a:r>
              <a:rPr lang="ru-RU" sz="1400" dirty="0"/>
              <a:t> спори </a:t>
            </a:r>
            <a:r>
              <a:rPr lang="ru-RU" sz="1400" dirty="0" err="1"/>
              <a:t>бактерій</a:t>
            </a:r>
            <a:r>
              <a:rPr lang="ru-RU" sz="1400" dirty="0"/>
              <a:t>.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широке</a:t>
            </a:r>
            <a:r>
              <a:rPr lang="ru-RU" sz="1400" dirty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похідні</a:t>
            </a:r>
            <a:r>
              <a:rPr lang="ru-RU" sz="1400" dirty="0"/>
              <a:t> </a:t>
            </a:r>
            <a:r>
              <a:rPr lang="ru-RU" sz="1400" dirty="0" err="1"/>
              <a:t>спиртів</a:t>
            </a:r>
            <a:r>
              <a:rPr lang="ru-RU" sz="1400" dirty="0"/>
              <a:t> </a:t>
            </a:r>
            <a:r>
              <a:rPr lang="ru-RU" sz="1400" dirty="0" err="1"/>
              <a:t>знаходять</a:t>
            </a:r>
            <a:r>
              <a:rPr lang="ru-RU" sz="1400" dirty="0"/>
              <a:t> як </a:t>
            </a:r>
            <a:r>
              <a:rPr lang="ru-RU" sz="1400" dirty="0" err="1"/>
              <a:t>шкірні</a:t>
            </a:r>
            <a:r>
              <a:rPr lang="ru-RU" sz="1400" dirty="0"/>
              <a:t> антисептики для </a:t>
            </a:r>
            <a:r>
              <a:rPr lang="ru-RU" sz="1400" dirty="0" err="1"/>
              <a:t>обробки</a:t>
            </a:r>
            <a:r>
              <a:rPr lang="ru-RU" sz="1400" dirty="0"/>
              <a:t> рук, </a:t>
            </a:r>
            <a:r>
              <a:rPr lang="ru-RU" sz="1400" dirty="0" err="1"/>
              <a:t>ін'єкційного</a:t>
            </a:r>
            <a:r>
              <a:rPr lang="ru-RU" sz="1400" dirty="0"/>
              <a:t> і </a:t>
            </a:r>
            <a:r>
              <a:rPr lang="ru-RU" sz="1400" dirty="0" err="1"/>
              <a:t>операційного</a:t>
            </a:r>
            <a:r>
              <a:rPr lang="ru-RU" sz="1400" dirty="0"/>
              <a:t> поля, </a:t>
            </a:r>
            <a:r>
              <a:rPr lang="ru-RU" sz="1400" dirty="0" err="1"/>
              <a:t>зокрема</a:t>
            </a:r>
            <a:r>
              <a:rPr lang="ru-RU" sz="1400" dirty="0"/>
              <a:t>, </a:t>
            </a:r>
            <a:r>
              <a:rPr lang="ru-RU" sz="1400" dirty="0" err="1"/>
              <a:t>препарати</a:t>
            </a:r>
            <a:r>
              <a:rPr lang="ru-RU" sz="1400" dirty="0"/>
              <a:t> "АХД 2000-спеціаль", "</a:t>
            </a:r>
            <a:r>
              <a:rPr lang="ru-RU" sz="1400" dirty="0" err="1"/>
              <a:t>Кліндезин-еліт</a:t>
            </a:r>
            <a:r>
              <a:rPr lang="ru-RU" sz="1400" dirty="0"/>
              <a:t>", "</a:t>
            </a:r>
            <a:r>
              <a:rPr lang="ru-RU" sz="1400" dirty="0" err="1"/>
              <a:t>Лізанін</a:t>
            </a:r>
            <a:r>
              <a:rPr lang="ru-RU" sz="1400" dirty="0"/>
              <a:t>", "ЛІЗАНІН-ОП", "ЛІЗАНІН-ОП РЕД" (ЗАТ "</a:t>
            </a:r>
            <a:r>
              <a:rPr lang="ru-RU" sz="1400" dirty="0" err="1"/>
              <a:t>Петроспирт</a:t>
            </a:r>
            <a:r>
              <a:rPr lang="ru-RU" sz="1400" dirty="0"/>
              <a:t>"), "</a:t>
            </a:r>
            <a:r>
              <a:rPr lang="ru-RU" sz="1400" dirty="0" err="1"/>
              <a:t>Стериліум</a:t>
            </a:r>
            <a:r>
              <a:rPr lang="ru-RU" sz="1400" dirty="0"/>
              <a:t>" (</a:t>
            </a:r>
            <a:r>
              <a:rPr lang="ru-RU" sz="1400" dirty="0" err="1"/>
              <a:t>фірма</a:t>
            </a:r>
            <a:r>
              <a:rPr lang="ru-RU" sz="1400" dirty="0"/>
              <a:t> "</a:t>
            </a:r>
            <a:r>
              <a:rPr lang="en-US" sz="1400" dirty="0"/>
              <a:t>Bode </a:t>
            </a:r>
            <a:r>
              <a:rPr lang="en-US" sz="1400" dirty="0" err="1"/>
              <a:t>Chemie</a:t>
            </a:r>
            <a:r>
              <a:rPr lang="en-US" sz="1400" dirty="0"/>
              <a:t>"), "</a:t>
            </a:r>
            <a:r>
              <a:rPr lang="ru-RU" sz="1400" dirty="0" err="1"/>
              <a:t>Ізосепт</a:t>
            </a:r>
            <a:r>
              <a:rPr lang="ru-RU" sz="1400" dirty="0"/>
              <a:t>", "</a:t>
            </a:r>
            <a:r>
              <a:rPr lang="ru-RU" sz="1400" dirty="0" err="1"/>
              <a:t>Оллсепт</a:t>
            </a:r>
            <a:r>
              <a:rPr lang="ru-RU" sz="1400" dirty="0"/>
              <a:t> О" (</a:t>
            </a:r>
            <a:r>
              <a:rPr lang="ru-RU" sz="1400" dirty="0" err="1"/>
              <a:t>фірма</a:t>
            </a:r>
            <a:r>
              <a:rPr lang="ru-RU" sz="1400" dirty="0"/>
              <a:t> "</a:t>
            </a:r>
            <a:r>
              <a:rPr lang="ru-RU" sz="1400" dirty="0" err="1"/>
              <a:t>Ерісан</a:t>
            </a:r>
            <a:r>
              <a:rPr lang="ru-RU" sz="1400" dirty="0"/>
              <a:t>"), "</a:t>
            </a:r>
            <a:r>
              <a:rPr lang="ru-RU" sz="1400" dirty="0" err="1"/>
              <a:t>Октеніман</a:t>
            </a:r>
            <a:r>
              <a:rPr lang="ru-RU" sz="1400" dirty="0"/>
              <a:t>", "</a:t>
            </a:r>
            <a:r>
              <a:rPr lang="ru-RU" sz="1400" dirty="0" err="1"/>
              <a:t>Октенідерм</a:t>
            </a:r>
            <a:r>
              <a:rPr lang="ru-RU" sz="1400" dirty="0"/>
              <a:t>", "</a:t>
            </a:r>
            <a:r>
              <a:rPr lang="ru-RU" sz="1400" dirty="0" err="1"/>
              <a:t>Октенісепт</a:t>
            </a:r>
            <a:r>
              <a:rPr lang="ru-RU" sz="1400" dirty="0"/>
              <a:t>", "</a:t>
            </a:r>
            <a:r>
              <a:rPr lang="ru-RU" sz="1400" dirty="0" err="1"/>
              <a:t>Ізисепт</a:t>
            </a:r>
            <a:r>
              <a:rPr lang="ru-RU" sz="1400" dirty="0"/>
              <a:t>", "</a:t>
            </a:r>
            <a:r>
              <a:rPr lang="ru-RU" sz="1400" dirty="0" err="1"/>
              <a:t>Предез</a:t>
            </a:r>
            <a:r>
              <a:rPr lang="ru-RU" sz="1400" dirty="0"/>
              <a:t>". </a:t>
            </a:r>
            <a:r>
              <a:rPr lang="ru-RU" sz="1400" dirty="0" err="1"/>
              <a:t>Спиртвмісні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аерозольних</a:t>
            </a:r>
            <a:r>
              <a:rPr lang="ru-RU" sz="1400" dirty="0"/>
              <a:t> форм для </a:t>
            </a:r>
            <a:r>
              <a:rPr lang="ru-RU" sz="1400" dirty="0" err="1"/>
              <a:t>знезараження</a:t>
            </a:r>
            <a:r>
              <a:rPr lang="ru-RU" sz="1400" dirty="0"/>
              <a:t> </a:t>
            </a:r>
            <a:r>
              <a:rPr lang="ru-RU" sz="1400" dirty="0" err="1"/>
              <a:t>поверхонь</a:t>
            </a:r>
            <a:r>
              <a:rPr lang="ru-RU" sz="1400" dirty="0"/>
              <a:t> і </a:t>
            </a:r>
            <a:r>
              <a:rPr lang="ru-RU" sz="1400" dirty="0" err="1"/>
              <a:t>важкодоступних</a:t>
            </a:r>
            <a:r>
              <a:rPr lang="ru-RU" sz="1400" dirty="0"/>
              <a:t> </a:t>
            </a:r>
            <a:r>
              <a:rPr lang="ru-RU" sz="1400" dirty="0" err="1"/>
              <a:t>місць</a:t>
            </a:r>
            <a:r>
              <a:rPr lang="ru-RU" sz="1400" dirty="0"/>
              <a:t> - "Аеродезин-2000", "</a:t>
            </a:r>
            <a:r>
              <a:rPr lang="ru-RU" sz="1400" dirty="0" err="1"/>
              <a:t>Інцидин</a:t>
            </a:r>
            <a:r>
              <a:rPr lang="ru-RU" sz="1400" dirty="0"/>
              <a:t> </a:t>
            </a:r>
            <a:r>
              <a:rPr lang="ru-RU" sz="1400" dirty="0" err="1"/>
              <a:t>Ліквід</a:t>
            </a:r>
            <a:r>
              <a:rPr lang="ru-RU" sz="1400" dirty="0"/>
              <a:t>", "</a:t>
            </a:r>
            <a:r>
              <a:rPr lang="ru-RU" sz="1400" dirty="0" err="1"/>
              <a:t>Мікроцид</a:t>
            </a:r>
            <a:r>
              <a:rPr lang="ru-RU" sz="1400" dirty="0"/>
              <a:t>".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 </a:t>
            </a:r>
            <a:r>
              <a:rPr lang="ru-RU" sz="1400" dirty="0" err="1"/>
              <a:t>використовують</a:t>
            </a:r>
            <a:r>
              <a:rPr lang="ru-RU" sz="1400" dirty="0"/>
              <a:t> </a:t>
            </a:r>
            <a:r>
              <a:rPr lang="ru-RU" sz="1400" dirty="0" err="1"/>
              <a:t>етиловий</a:t>
            </a:r>
            <a:r>
              <a:rPr lang="ru-RU" sz="1400" dirty="0"/>
              <a:t> спирт в 70% </a:t>
            </a:r>
            <a:r>
              <a:rPr lang="ru-RU" sz="1400" dirty="0" err="1"/>
              <a:t>концентрації</a:t>
            </a:r>
            <a:r>
              <a:rPr lang="ru-RU" sz="1400" dirty="0"/>
              <a:t> (час </a:t>
            </a:r>
            <a:r>
              <a:rPr lang="ru-RU" sz="1400" dirty="0" err="1"/>
              <a:t>знезараження</a:t>
            </a:r>
            <a:r>
              <a:rPr lang="ru-RU" sz="1400" dirty="0"/>
              <a:t> не </a:t>
            </a:r>
            <a:r>
              <a:rPr lang="ru-RU" sz="1400" dirty="0" err="1"/>
              <a:t>менше</a:t>
            </a:r>
            <a:r>
              <a:rPr lang="ru-RU" sz="1400" dirty="0"/>
              <a:t> 30 </a:t>
            </a:r>
            <a:r>
              <a:rPr lang="ru-RU" sz="1400" dirty="0" err="1"/>
              <a:t>хв</a:t>
            </a:r>
            <a:r>
              <a:rPr lang="ru-RU" sz="1400" dirty="0"/>
              <a:t>) і ряд </a:t>
            </a:r>
            <a:r>
              <a:rPr lang="ru-RU" sz="1400" dirty="0" err="1"/>
              <a:t>дезінфікуючих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, </a:t>
            </a:r>
            <a:r>
              <a:rPr lang="ru-RU" sz="1400" dirty="0" err="1"/>
              <a:t>пропаноли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містять</a:t>
            </a:r>
            <a:r>
              <a:rPr lang="ru-RU" sz="1400" dirty="0"/>
              <a:t>, </a:t>
            </a:r>
            <a:r>
              <a:rPr lang="ru-RU" sz="1400" dirty="0" err="1"/>
              <a:t>ізопропанол</a:t>
            </a:r>
            <a:r>
              <a:rPr lang="ru-RU" sz="1400" dirty="0"/>
              <a:t> (ИД- 200, "</a:t>
            </a:r>
            <a:r>
              <a:rPr lang="ru-RU" sz="1400" dirty="0" err="1"/>
              <a:t>Гротанат</a:t>
            </a:r>
            <a:r>
              <a:rPr lang="ru-RU" sz="1400" dirty="0"/>
              <a:t>-ванна для </a:t>
            </a:r>
            <a:r>
              <a:rPr lang="ru-RU" sz="1400" dirty="0" err="1"/>
              <a:t>борів</a:t>
            </a:r>
            <a:r>
              <a:rPr lang="ru-RU" sz="1400" dirty="0" smtClean="0"/>
              <a:t>").</a:t>
            </a:r>
            <a:endParaRPr lang="ru-RU" sz="1400" dirty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30722" name="Picture 2" descr="Этилов комплекс: почему в магазинах так быстро закончились антисептики |  Статьи | Извест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73974"/>
            <a:ext cx="4431578" cy="24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24</a:t>
            </a:fld>
            <a:endParaRPr lang="ru-RU" sz="16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08205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indent="447675" algn="just"/>
            <a:r>
              <a:rPr lang="ru-RU" sz="1400" b="1" dirty="0" err="1"/>
              <a:t>Поверхнево-активні</a:t>
            </a:r>
            <a:r>
              <a:rPr lang="ru-RU" sz="1400" b="1" dirty="0"/>
              <a:t> </a:t>
            </a:r>
            <a:r>
              <a:rPr lang="ru-RU" sz="1400" b="1" dirty="0" err="1"/>
              <a:t>речовини</a:t>
            </a:r>
            <a:r>
              <a:rPr lang="ru-RU" sz="1400" b="1" dirty="0"/>
              <a:t> </a:t>
            </a:r>
            <a:r>
              <a:rPr lang="ru-RU" sz="1400" dirty="0"/>
              <a:t>(ПАР). До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відносяться</a:t>
            </a:r>
            <a:r>
              <a:rPr lang="ru-RU" sz="1400" dirty="0"/>
              <a:t> </a:t>
            </a:r>
            <a:r>
              <a:rPr lang="ru-RU" sz="1400" dirty="0" err="1"/>
              <a:t>ті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антимікробну</a:t>
            </a:r>
            <a:r>
              <a:rPr lang="ru-RU" sz="1400" dirty="0"/>
              <a:t> </a:t>
            </a:r>
            <a:r>
              <a:rPr lang="ru-RU" sz="1400" dirty="0" err="1"/>
              <a:t>дію</a:t>
            </a:r>
            <a:r>
              <a:rPr lang="ru-RU" sz="1400" dirty="0"/>
              <a:t> </a:t>
            </a:r>
            <a:r>
              <a:rPr lang="ru-RU" sz="1400" dirty="0" err="1"/>
              <a:t>четвертинно-амонієві</a:t>
            </a:r>
            <a:r>
              <a:rPr lang="ru-RU" sz="1400" dirty="0"/>
              <a:t> </a:t>
            </a:r>
            <a:r>
              <a:rPr lang="ru-RU" sz="1400" dirty="0" err="1"/>
              <a:t>з'єднання</a:t>
            </a:r>
            <a:r>
              <a:rPr lang="ru-RU" sz="1400" dirty="0"/>
              <a:t>, </a:t>
            </a:r>
            <a:r>
              <a:rPr lang="ru-RU" sz="1400" dirty="0" err="1"/>
              <a:t>аміни</a:t>
            </a:r>
            <a:r>
              <a:rPr lang="ru-RU" sz="1400" dirty="0"/>
              <a:t> і </a:t>
            </a:r>
            <a:r>
              <a:rPr lang="ru-RU" sz="1400" dirty="0" err="1"/>
              <a:t>амфолітні</a:t>
            </a:r>
            <a:r>
              <a:rPr lang="ru-RU" sz="1400" dirty="0"/>
              <a:t> </a:t>
            </a:r>
            <a:r>
              <a:rPr lang="ru-RU" sz="1400" dirty="0" err="1"/>
              <a:t>поверхневі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. </a:t>
            </a:r>
            <a:r>
              <a:rPr lang="ru-RU" sz="1400" dirty="0" err="1"/>
              <a:t>Відмітними</a:t>
            </a:r>
            <a:r>
              <a:rPr lang="ru-RU" sz="1400" dirty="0"/>
              <a:t> </a:t>
            </a:r>
            <a:r>
              <a:rPr lang="ru-RU" sz="1400" dirty="0" err="1"/>
              <a:t>особливостями</a:t>
            </a:r>
            <a:r>
              <a:rPr lang="ru-RU" sz="1400" dirty="0"/>
              <a:t> </a:t>
            </a:r>
            <a:r>
              <a:rPr lang="ru-RU" sz="1400" dirty="0" err="1"/>
              <a:t>поверхнево-активних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 є: </a:t>
            </a:r>
            <a:r>
              <a:rPr lang="ru-RU" sz="1400" dirty="0" err="1"/>
              <a:t>вузький</a:t>
            </a:r>
            <a:r>
              <a:rPr lang="ru-RU" sz="1400" dirty="0"/>
              <a:t>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, </a:t>
            </a:r>
            <a:r>
              <a:rPr lang="ru-RU" sz="1400" dirty="0" err="1"/>
              <a:t>миюча</a:t>
            </a:r>
            <a:r>
              <a:rPr lang="ru-RU" sz="1400" dirty="0"/>
              <a:t> </a:t>
            </a:r>
            <a:r>
              <a:rPr lang="ru-RU" sz="1400" dirty="0" err="1"/>
              <a:t>дія</a:t>
            </a:r>
            <a:r>
              <a:rPr lang="ru-RU" sz="1400" dirty="0"/>
              <a:t>, </a:t>
            </a:r>
            <a:r>
              <a:rPr lang="ru-RU" sz="1400" dirty="0" err="1"/>
              <a:t>відсутність</a:t>
            </a:r>
            <a:r>
              <a:rPr lang="ru-RU" sz="1400" dirty="0"/>
              <a:t> запаху і </a:t>
            </a:r>
            <a:r>
              <a:rPr lang="ru-RU" sz="1400" dirty="0" err="1"/>
              <a:t>корозійного</a:t>
            </a:r>
            <a:r>
              <a:rPr lang="ru-RU" sz="1400" dirty="0"/>
              <a:t> </a:t>
            </a:r>
            <a:r>
              <a:rPr lang="ru-RU" sz="1400" dirty="0" err="1"/>
              <a:t>ефекту</a:t>
            </a:r>
            <a:r>
              <a:rPr lang="ru-RU" sz="1400" dirty="0"/>
              <a:t>. ПАВ </a:t>
            </a:r>
            <a:r>
              <a:rPr lang="ru-RU" sz="1400" dirty="0" err="1"/>
              <a:t>змінюють</a:t>
            </a:r>
            <a:r>
              <a:rPr lang="ru-RU" sz="1400" dirty="0"/>
              <a:t> </a:t>
            </a:r>
            <a:r>
              <a:rPr lang="ru-RU" sz="1400" dirty="0" err="1"/>
              <a:t>проникність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 </a:t>
            </a:r>
            <a:r>
              <a:rPr lang="ru-RU" sz="1400" dirty="0" err="1"/>
              <a:t>мікробної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1400" dirty="0"/>
              <a:t>, тому широко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в </a:t>
            </a:r>
            <a:r>
              <a:rPr lang="ru-RU" sz="1400" dirty="0" err="1"/>
              <a:t>композиційних</a:t>
            </a:r>
            <a:r>
              <a:rPr lang="ru-RU" sz="1400" dirty="0"/>
              <a:t> </a:t>
            </a:r>
            <a:r>
              <a:rPr lang="ru-RU" sz="1400" dirty="0" err="1"/>
              <a:t>засобах</a:t>
            </a:r>
            <a:r>
              <a:rPr lang="ru-RU" sz="1400" dirty="0"/>
              <a:t> у </a:t>
            </a:r>
            <a:r>
              <a:rPr lang="ru-RU" sz="1400" dirty="0" err="1"/>
              <a:t>поєднанні</a:t>
            </a:r>
            <a:r>
              <a:rPr lang="ru-RU" sz="1400" dirty="0"/>
              <a:t> з </a:t>
            </a:r>
            <a:r>
              <a:rPr lang="ru-RU" sz="1400" dirty="0" err="1"/>
              <a:t>іншими</a:t>
            </a:r>
            <a:r>
              <a:rPr lang="ru-RU" sz="1400" dirty="0"/>
              <a:t> </a:t>
            </a:r>
            <a:r>
              <a:rPr lang="ru-RU" sz="1400" dirty="0" err="1"/>
              <a:t>дезінфікуючими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. </a:t>
            </a:r>
            <a:r>
              <a:rPr lang="ru-RU" sz="1400" dirty="0" err="1"/>
              <a:t>Четвертинні</a:t>
            </a:r>
            <a:r>
              <a:rPr lang="ru-RU" sz="1400" dirty="0"/>
              <a:t> </a:t>
            </a:r>
            <a:r>
              <a:rPr lang="ru-RU" sz="1400" dirty="0" err="1"/>
              <a:t>амонієві</a:t>
            </a:r>
            <a:r>
              <a:rPr lang="ru-RU" sz="1400" dirty="0"/>
              <a:t> </a:t>
            </a:r>
            <a:r>
              <a:rPr lang="ru-RU" sz="1400" dirty="0" err="1"/>
              <a:t>з'єднання</a:t>
            </a:r>
            <a:r>
              <a:rPr lang="ru-RU" sz="1400" dirty="0"/>
              <a:t>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бактерицидну</a:t>
            </a:r>
            <a:r>
              <a:rPr lang="ru-RU" sz="1400" dirty="0"/>
              <a:t>, </a:t>
            </a:r>
            <a:r>
              <a:rPr lang="ru-RU" sz="1400" dirty="0" err="1"/>
              <a:t>фунгіцидну</a:t>
            </a:r>
            <a:r>
              <a:rPr lang="ru-RU" sz="1400" dirty="0"/>
              <a:t> і </a:t>
            </a:r>
            <a:r>
              <a:rPr lang="ru-RU" sz="1400" dirty="0" err="1"/>
              <a:t>вирулоцидну</a:t>
            </a:r>
            <a:r>
              <a:rPr lang="ru-RU" sz="1400" dirty="0"/>
              <a:t> </a:t>
            </a:r>
            <a:r>
              <a:rPr lang="ru-RU" sz="1400" dirty="0" err="1"/>
              <a:t>активність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</a:t>
            </a:r>
            <a:r>
              <a:rPr lang="ru-RU" sz="1400" dirty="0" err="1"/>
              <a:t>ліпофільних</a:t>
            </a:r>
            <a:r>
              <a:rPr lang="ru-RU" sz="1400" dirty="0"/>
              <a:t> </a:t>
            </a:r>
            <a:r>
              <a:rPr lang="ru-RU" sz="1400" dirty="0" err="1"/>
              <a:t>вірусів</a:t>
            </a:r>
            <a:r>
              <a:rPr lang="ru-RU" sz="1400" dirty="0"/>
              <a:t>, але не </a:t>
            </a:r>
            <a:r>
              <a:rPr lang="ru-RU" sz="1400" dirty="0" err="1"/>
              <a:t>мають</a:t>
            </a:r>
            <a:r>
              <a:rPr lang="ru-RU" sz="1400" dirty="0"/>
              <a:t> </a:t>
            </a:r>
            <a:r>
              <a:rPr lang="ru-RU" sz="1400" dirty="0" err="1"/>
              <a:t>спороцидної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і часто </a:t>
            </a:r>
            <a:r>
              <a:rPr lang="ru-RU" sz="1400" dirty="0" err="1"/>
              <a:t>неефективні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</a:t>
            </a:r>
            <a:r>
              <a:rPr lang="ru-RU" sz="1400" dirty="0" err="1"/>
              <a:t>мікобактерій</a:t>
            </a:r>
            <a:r>
              <a:rPr lang="ru-RU" sz="1400" dirty="0"/>
              <a:t> </a:t>
            </a:r>
            <a:r>
              <a:rPr lang="ru-RU" sz="1400" dirty="0" err="1"/>
              <a:t>туберкульозу</a:t>
            </a:r>
            <a:r>
              <a:rPr lang="ru-RU" sz="1400" dirty="0"/>
              <a:t> і не </a:t>
            </a:r>
            <a:r>
              <a:rPr lang="ru-RU" sz="1400" dirty="0" err="1"/>
              <a:t>діють</a:t>
            </a:r>
            <a:r>
              <a:rPr lang="ru-RU" sz="1400" dirty="0"/>
              <a:t> на </a:t>
            </a:r>
            <a:r>
              <a:rPr lang="ru-RU" sz="1400" dirty="0" err="1"/>
              <a:t>гідрофільні</a:t>
            </a:r>
            <a:r>
              <a:rPr lang="ru-RU" sz="1400" dirty="0"/>
              <a:t> </a:t>
            </a:r>
            <a:r>
              <a:rPr lang="ru-RU" sz="1400" dirty="0" err="1"/>
              <a:t>віруси</a:t>
            </a:r>
            <a:r>
              <a:rPr lang="ru-RU" sz="1400" dirty="0"/>
              <a:t>. </a:t>
            </a:r>
            <a:r>
              <a:rPr lang="ru-RU" sz="1400" dirty="0" err="1"/>
              <a:t>Представники</a:t>
            </a:r>
            <a:r>
              <a:rPr lang="ru-RU" sz="1400" dirty="0"/>
              <a:t>: "</a:t>
            </a:r>
            <a:r>
              <a:rPr lang="ru-RU" sz="1400" dirty="0" err="1"/>
              <a:t>Лізафін</a:t>
            </a:r>
            <a:r>
              <a:rPr lang="ru-RU" sz="1400" dirty="0"/>
              <a:t>", "</a:t>
            </a:r>
            <a:r>
              <a:rPr lang="ru-RU" sz="1400" dirty="0" err="1"/>
              <a:t>Аламінол</a:t>
            </a:r>
            <a:r>
              <a:rPr lang="ru-RU" sz="1400" dirty="0"/>
              <a:t>", "</a:t>
            </a:r>
            <a:r>
              <a:rPr lang="ru-RU" sz="1400" dirty="0" err="1"/>
              <a:t>Деконекс</a:t>
            </a:r>
            <a:r>
              <a:rPr lang="ru-RU" sz="1400" dirty="0"/>
              <a:t> 50 плюс", "</a:t>
            </a:r>
            <a:r>
              <a:rPr lang="ru-RU" sz="1400" dirty="0" err="1"/>
              <a:t>Деконекс</a:t>
            </a:r>
            <a:r>
              <a:rPr lang="ru-RU" sz="1400" dirty="0"/>
              <a:t> </a:t>
            </a:r>
            <a:r>
              <a:rPr lang="ru-RU" sz="1400" dirty="0" err="1"/>
              <a:t>Денталь</a:t>
            </a:r>
            <a:r>
              <a:rPr lang="ru-RU" sz="1400" dirty="0"/>
              <a:t> ББ", "</a:t>
            </a:r>
            <a:r>
              <a:rPr lang="ru-RU" sz="1400" dirty="0" err="1"/>
              <a:t>Діабак</a:t>
            </a:r>
            <a:r>
              <a:rPr lang="ru-RU" sz="1400" dirty="0"/>
              <a:t>", "</a:t>
            </a:r>
            <a:r>
              <a:rPr lang="ru-RU" sz="1400" dirty="0" err="1"/>
              <a:t>Ерісандез</a:t>
            </a:r>
            <a:r>
              <a:rPr lang="ru-RU" sz="1400" dirty="0"/>
              <a:t>", "</a:t>
            </a:r>
            <a:r>
              <a:rPr lang="ru-RU" sz="1400" dirty="0" err="1"/>
              <a:t>Кліндезин</a:t>
            </a:r>
            <a:r>
              <a:rPr lang="ru-RU" sz="1400" dirty="0"/>
              <a:t> </a:t>
            </a:r>
            <a:r>
              <a:rPr lang="ru-RU" sz="1400" dirty="0" err="1"/>
              <a:t>спеціаль</a:t>
            </a:r>
            <a:r>
              <a:rPr lang="ru-RU" sz="1400" dirty="0"/>
              <a:t>", "</a:t>
            </a:r>
            <a:r>
              <a:rPr lang="ru-RU" sz="1400" dirty="0" err="1"/>
              <a:t>Велтолен</a:t>
            </a:r>
            <a:r>
              <a:rPr lang="ru-RU" sz="1400" dirty="0"/>
              <a:t>", "</a:t>
            </a:r>
            <a:r>
              <a:rPr lang="ru-RU" sz="1400" dirty="0" err="1"/>
              <a:t>Ніка</a:t>
            </a:r>
            <a:r>
              <a:rPr lang="ru-RU" sz="1400" dirty="0"/>
              <a:t> </a:t>
            </a:r>
            <a:r>
              <a:rPr lang="ru-RU" sz="1400" dirty="0" err="1"/>
              <a:t>дез</a:t>
            </a:r>
            <a:r>
              <a:rPr lang="ru-RU" sz="1400" dirty="0"/>
              <a:t>".</a:t>
            </a:r>
          </a:p>
        </p:txBody>
      </p:sp>
      <p:pic>
        <p:nvPicPr>
          <p:cNvPr id="36866" name="Picture 2" descr="Моющие средства и ПАВ - OOO «АльфаХимГрупп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53358"/>
            <a:ext cx="5472608" cy="3119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86748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25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9527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486" y="1628800"/>
            <a:ext cx="49625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 smtClean="0"/>
              <a:t>Гуанідинвмісні</a:t>
            </a:r>
            <a:r>
              <a:rPr lang="ru-RU" sz="1400" dirty="0"/>
              <a:t>. До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дезінфікуючих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входять</a:t>
            </a:r>
            <a:r>
              <a:rPr lang="ru-RU" sz="1400" dirty="0"/>
              <a:t> </a:t>
            </a:r>
            <a:r>
              <a:rPr lang="ru-RU" sz="1400" dirty="0" err="1"/>
              <a:t>препарати</a:t>
            </a:r>
            <a:r>
              <a:rPr lang="ru-RU" sz="1400" dirty="0"/>
              <a:t>, активно </a:t>
            </a:r>
            <a:r>
              <a:rPr lang="ru-RU" sz="1400" dirty="0" err="1"/>
              <a:t>діючими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 </a:t>
            </a:r>
            <a:r>
              <a:rPr lang="ru-RU" sz="1400" dirty="0" err="1"/>
              <a:t>яких</a:t>
            </a:r>
            <a:r>
              <a:rPr lang="ru-RU" sz="1400" dirty="0"/>
              <a:t> є : </a:t>
            </a:r>
            <a:r>
              <a:rPr lang="ru-RU" sz="1400" dirty="0" err="1"/>
              <a:t>полігексаметиленгуанідин</a:t>
            </a:r>
            <a:r>
              <a:rPr lang="ru-RU" sz="1400" dirty="0"/>
              <a:t> фосфат, </a:t>
            </a:r>
            <a:r>
              <a:rPr lang="ru-RU" sz="1400" dirty="0" err="1"/>
              <a:t>полігексаметиленгуанідин</a:t>
            </a:r>
            <a:r>
              <a:rPr lang="ru-RU" sz="1400" dirty="0"/>
              <a:t> гидрохлорид, </a:t>
            </a:r>
            <a:r>
              <a:rPr lang="ru-RU" sz="1400" dirty="0" err="1"/>
              <a:t>хлоргексидин</a:t>
            </a:r>
            <a:r>
              <a:rPr lang="ru-RU" sz="1400" dirty="0"/>
              <a:t> </a:t>
            </a:r>
            <a:r>
              <a:rPr lang="ru-RU" sz="1400" dirty="0" err="1"/>
              <a:t>біглюконат</a:t>
            </a:r>
            <a:r>
              <a:rPr lang="ru-RU" sz="1400" dirty="0"/>
              <a:t>, ацетат </a:t>
            </a:r>
            <a:r>
              <a:rPr lang="ru-RU" sz="1400" dirty="0" err="1"/>
              <a:t>кокоспропілендіамінгуанідин</a:t>
            </a:r>
            <a:r>
              <a:rPr lang="ru-RU" sz="1400" dirty="0"/>
              <a:t> і </a:t>
            </a:r>
            <a:r>
              <a:rPr lang="ru-RU" sz="1400" dirty="0" err="1"/>
              <a:t>композиційні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 на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основі</a:t>
            </a:r>
            <a:r>
              <a:rPr lang="ru-RU" sz="1400" dirty="0"/>
              <a:t>. </a:t>
            </a:r>
            <a:r>
              <a:rPr lang="ru-RU" sz="1400" dirty="0" err="1"/>
              <a:t>Особливістю</a:t>
            </a:r>
            <a:r>
              <a:rPr lang="ru-RU" sz="1400" dirty="0"/>
              <a:t>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є </a:t>
            </a:r>
            <a:r>
              <a:rPr lang="ru-RU" sz="1400" dirty="0" err="1"/>
              <a:t>утворення</a:t>
            </a:r>
            <a:r>
              <a:rPr lang="ru-RU" sz="1400" dirty="0"/>
              <a:t> на </a:t>
            </a:r>
            <a:r>
              <a:rPr lang="ru-RU" sz="1400" dirty="0" err="1"/>
              <a:t>оброблених</a:t>
            </a:r>
            <a:r>
              <a:rPr lang="ru-RU" sz="1400" dirty="0"/>
              <a:t> </a:t>
            </a:r>
            <a:r>
              <a:rPr lang="ru-RU" sz="1400" dirty="0" err="1"/>
              <a:t>поверхнях</a:t>
            </a:r>
            <a:r>
              <a:rPr lang="ru-RU" sz="1400" dirty="0"/>
              <a:t> </a:t>
            </a:r>
            <a:r>
              <a:rPr lang="ru-RU" sz="1400" dirty="0" err="1"/>
              <a:t>плівки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забезпечує</a:t>
            </a:r>
            <a:r>
              <a:rPr lang="ru-RU" sz="1400" dirty="0"/>
              <a:t> </a:t>
            </a:r>
            <a:r>
              <a:rPr lang="ru-RU" sz="1400" dirty="0" err="1"/>
              <a:t>тривалу</a:t>
            </a:r>
            <a:r>
              <a:rPr lang="ru-RU" sz="1400" dirty="0"/>
              <a:t> </a:t>
            </a:r>
            <a:r>
              <a:rPr lang="ru-RU" sz="1400" dirty="0" err="1"/>
              <a:t>залишкову</a:t>
            </a:r>
            <a:r>
              <a:rPr lang="ru-RU" sz="1400" dirty="0"/>
              <a:t> </a:t>
            </a:r>
            <a:r>
              <a:rPr lang="ru-RU" sz="1400" dirty="0" err="1"/>
              <a:t>бактерицидну</a:t>
            </a:r>
            <a:r>
              <a:rPr lang="ru-RU" sz="1400" dirty="0"/>
              <a:t> </a:t>
            </a:r>
            <a:r>
              <a:rPr lang="ru-RU" sz="1400" dirty="0" err="1"/>
              <a:t>дію</a:t>
            </a:r>
            <a:r>
              <a:rPr lang="ru-RU" sz="1400" dirty="0"/>
              <a:t>. </a:t>
            </a:r>
            <a:r>
              <a:rPr lang="ru-RU" sz="1400" dirty="0" err="1"/>
              <a:t>Проте</a:t>
            </a:r>
            <a:r>
              <a:rPr lang="ru-RU" sz="1400" dirty="0"/>
              <a:t>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</a:t>
            </a:r>
            <a:r>
              <a:rPr lang="ru-RU" sz="1400" dirty="0" err="1"/>
              <a:t>цієї</a:t>
            </a:r>
            <a:r>
              <a:rPr lang="ru-RU" sz="1400" dirty="0"/>
              <a:t>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</a:t>
            </a:r>
            <a:r>
              <a:rPr lang="ru-RU" sz="1400" dirty="0" err="1"/>
              <a:t>вузький</a:t>
            </a:r>
            <a:r>
              <a:rPr lang="ru-RU" sz="1400" dirty="0"/>
              <a:t> -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з'єднання</a:t>
            </a:r>
            <a:r>
              <a:rPr lang="ru-RU" sz="1400" dirty="0"/>
              <a:t> </a:t>
            </a:r>
            <a:r>
              <a:rPr lang="ru-RU" sz="1400" dirty="0" err="1"/>
              <a:t>активні</a:t>
            </a:r>
            <a:r>
              <a:rPr lang="ru-RU" sz="1400" dirty="0"/>
              <a:t> </a:t>
            </a:r>
            <a:r>
              <a:rPr lang="ru-RU" sz="1400" dirty="0" err="1"/>
              <a:t>відносно</a:t>
            </a:r>
            <a:r>
              <a:rPr lang="ru-RU" sz="1400" dirty="0"/>
              <a:t> </a:t>
            </a:r>
            <a:r>
              <a:rPr lang="ru-RU" sz="1400" dirty="0" err="1"/>
              <a:t>бактерій</a:t>
            </a:r>
            <a:r>
              <a:rPr lang="ru-RU" sz="1400" dirty="0"/>
              <a:t>, за </a:t>
            </a:r>
            <a:r>
              <a:rPr lang="ru-RU" sz="1400" dirty="0" err="1"/>
              <a:t>винятком</a:t>
            </a:r>
            <a:r>
              <a:rPr lang="ru-RU" sz="1400" dirty="0"/>
              <a:t> </a:t>
            </a:r>
            <a:r>
              <a:rPr lang="ru-RU" sz="1400" dirty="0" err="1"/>
              <a:t>мікобактерій</a:t>
            </a:r>
            <a:r>
              <a:rPr lang="ru-RU" sz="1400" dirty="0"/>
              <a:t> </a:t>
            </a:r>
            <a:r>
              <a:rPr lang="ru-RU" sz="1400" dirty="0" err="1"/>
              <a:t>туберкульозу</a:t>
            </a:r>
            <a:r>
              <a:rPr lang="ru-RU" sz="1400" dirty="0"/>
              <a:t>, але не </a:t>
            </a:r>
            <a:r>
              <a:rPr lang="ru-RU" sz="1400" dirty="0" err="1"/>
              <a:t>проявляють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до </a:t>
            </a:r>
            <a:r>
              <a:rPr lang="ru-RU" sz="1400" dirty="0" err="1"/>
              <a:t>вірусів</a:t>
            </a:r>
            <a:r>
              <a:rPr lang="ru-RU" sz="1400" dirty="0"/>
              <a:t>, </a:t>
            </a:r>
            <a:r>
              <a:rPr lang="ru-RU" sz="1400" dirty="0" err="1"/>
              <a:t>грибів</a:t>
            </a:r>
            <a:r>
              <a:rPr lang="ru-RU" sz="1400" dirty="0"/>
              <a:t>, спор. Спектр </a:t>
            </a:r>
            <a:r>
              <a:rPr lang="ru-RU" sz="1400" dirty="0" err="1"/>
              <a:t>антимікробної</a:t>
            </a:r>
            <a:r>
              <a:rPr lang="ru-RU" sz="1400" dirty="0"/>
              <a:t> </a:t>
            </a:r>
            <a:r>
              <a:rPr lang="ru-RU" sz="1400" dirty="0" err="1"/>
              <a:t>активності</a:t>
            </a:r>
            <a:r>
              <a:rPr lang="ru-RU" sz="1400" dirty="0"/>
              <a:t> </a:t>
            </a:r>
            <a:r>
              <a:rPr lang="ru-RU" sz="1400" dirty="0" err="1"/>
              <a:t>можна</a:t>
            </a:r>
            <a:r>
              <a:rPr lang="ru-RU" sz="1400" dirty="0"/>
              <a:t> </a:t>
            </a:r>
            <a:r>
              <a:rPr lang="ru-RU" sz="1400" dirty="0" err="1"/>
              <a:t>розширити</a:t>
            </a:r>
            <a:r>
              <a:rPr lang="ru-RU" sz="1400" dirty="0"/>
              <a:t> при </a:t>
            </a:r>
            <a:r>
              <a:rPr lang="ru-RU" sz="1400" dirty="0" err="1"/>
              <a:t>поєднанні</a:t>
            </a:r>
            <a:r>
              <a:rPr lang="ru-RU" sz="1400" dirty="0"/>
              <a:t> з </a:t>
            </a:r>
            <a:r>
              <a:rPr lang="ru-RU" sz="1400" dirty="0" err="1"/>
              <a:t>поверхнево-активними</a:t>
            </a:r>
            <a:r>
              <a:rPr lang="ru-RU" sz="1400" dirty="0"/>
              <a:t> </a:t>
            </a:r>
            <a:r>
              <a:rPr lang="ru-RU" sz="1400" dirty="0" err="1"/>
              <a:t>речовинами</a:t>
            </a:r>
            <a:r>
              <a:rPr lang="ru-RU" sz="1400" dirty="0"/>
              <a:t>. "</a:t>
            </a:r>
            <a:r>
              <a:rPr lang="ru-RU" sz="1400" dirty="0" err="1"/>
              <a:t>Лізоформин-спеціаль</a:t>
            </a:r>
            <a:r>
              <a:rPr lang="ru-RU" sz="1400" dirty="0"/>
              <a:t>", "</a:t>
            </a:r>
            <a:r>
              <a:rPr lang="ru-RU" sz="1400" dirty="0" err="1"/>
              <a:t>Лізетол</a:t>
            </a:r>
            <a:r>
              <a:rPr lang="ru-RU" sz="1400" dirty="0"/>
              <a:t> АФ", "</a:t>
            </a:r>
            <a:r>
              <a:rPr lang="ru-RU" sz="1400" dirty="0" err="1"/>
              <a:t>Фіам</a:t>
            </a:r>
            <a:r>
              <a:rPr lang="ru-RU" sz="1400" dirty="0"/>
              <a:t>-супер", "</a:t>
            </a:r>
            <a:r>
              <a:rPr lang="ru-RU" sz="1400" dirty="0" err="1"/>
              <a:t>Плівасепт</a:t>
            </a:r>
            <a:r>
              <a:rPr lang="ru-RU" sz="1400" dirty="0"/>
              <a:t>" (</a:t>
            </a:r>
            <a:r>
              <a:rPr lang="ru-RU" sz="1400" dirty="0" err="1"/>
              <a:t>різні</a:t>
            </a:r>
            <a:r>
              <a:rPr lang="ru-RU" sz="1400" dirty="0"/>
              <a:t> </a:t>
            </a:r>
            <a:r>
              <a:rPr lang="ru-RU" sz="1400" dirty="0" err="1"/>
              <a:t>модифи-кації</a:t>
            </a:r>
            <a:r>
              <a:rPr lang="ru-RU" sz="1400" dirty="0"/>
              <a:t>), "</a:t>
            </a:r>
            <a:r>
              <a:rPr lang="ru-RU" sz="1400" dirty="0" err="1"/>
              <a:t>Дезин</a:t>
            </a:r>
            <a:r>
              <a:rPr lang="ru-RU" sz="1400" dirty="0"/>
              <a:t>", "</a:t>
            </a:r>
            <a:r>
              <a:rPr lang="ru-RU" sz="1400" dirty="0" err="1"/>
              <a:t>Авансепт</a:t>
            </a:r>
            <a:r>
              <a:rPr lang="ru-RU" sz="1400" dirty="0"/>
              <a:t>", "</a:t>
            </a:r>
            <a:r>
              <a:rPr lang="ru-RU" sz="1400" dirty="0" err="1"/>
              <a:t>Трилокс</a:t>
            </a:r>
            <a:r>
              <a:rPr lang="ru-RU" sz="1400" dirty="0"/>
              <a:t>", </a:t>
            </a:r>
            <a:r>
              <a:rPr lang="ru-RU" sz="1400" dirty="0" err="1"/>
              <a:t>спиртові</a:t>
            </a:r>
            <a:r>
              <a:rPr lang="ru-RU" sz="1400" dirty="0"/>
              <a:t> </a:t>
            </a:r>
            <a:r>
              <a:rPr lang="ru-RU" sz="1400" dirty="0" err="1"/>
              <a:t>розчини</a:t>
            </a:r>
            <a:r>
              <a:rPr lang="ru-RU" sz="1400" dirty="0"/>
              <a:t> </a:t>
            </a:r>
            <a:r>
              <a:rPr lang="ru-RU" sz="1400" dirty="0" err="1"/>
              <a:t>хлоргексидину</a:t>
            </a:r>
            <a:r>
              <a:rPr lang="ru-RU" sz="1400" dirty="0"/>
              <a:t> </a:t>
            </a:r>
            <a:r>
              <a:rPr lang="ru-RU" sz="1400" dirty="0" err="1"/>
              <a:t>біглюконата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dirty="0" smtClean="0">
                <a:solidFill>
                  <a:srgbClr val="996600"/>
                </a:solidFill>
                <a:latin typeface="+mn-lt"/>
              </a:rPr>
              <a:t>Класифікація хімічних засобів стерилізації</a:t>
            </a:r>
            <a:endParaRPr lang="ru-RU" sz="2800" dirty="0">
              <a:solidFill>
                <a:srgbClr val="996600"/>
              </a:solidFill>
              <a:latin typeface="+mn-lt"/>
            </a:endParaRPr>
          </a:p>
        </p:txBody>
      </p:sp>
      <p:pic>
        <p:nvPicPr>
          <p:cNvPr id="29700" name="Picture 4" descr="Авансепт спрей, готовый раствор, 0,5 л - Дезли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236" y="1340768"/>
            <a:ext cx="2506783" cy="458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62900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26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08205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Вітчизняні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дезінфекційні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засоби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167" y="1556792"/>
            <a:ext cx="864096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/>
              <a:t>Бланідас</a:t>
            </a:r>
            <a:r>
              <a:rPr lang="ru-RU" sz="1400" b="1" dirty="0"/>
              <a:t> марка А </a:t>
            </a:r>
            <a:r>
              <a:rPr lang="ru-RU" sz="1400" dirty="0"/>
              <a:t>— </a:t>
            </a:r>
            <a:r>
              <a:rPr lang="ru-RU" sz="1400" dirty="0" err="1"/>
              <a:t>універсальний</a:t>
            </a:r>
            <a:r>
              <a:rPr lang="ru-RU" sz="1400" dirty="0"/>
              <a:t> </a:t>
            </a:r>
            <a:r>
              <a:rPr lang="ru-RU" sz="1400" dirty="0" err="1"/>
              <a:t>хлоровмісний</a:t>
            </a:r>
            <a:r>
              <a:rPr lang="ru-RU" sz="1400" dirty="0"/>
              <a:t> </a:t>
            </a:r>
            <a:r>
              <a:rPr lang="ru-RU" sz="1400" dirty="0" err="1"/>
              <a:t>порошкоподібний</a:t>
            </a:r>
            <a:r>
              <a:rPr lang="ru-RU" sz="1400" dirty="0"/>
              <a:t> </a:t>
            </a:r>
            <a:r>
              <a:rPr lang="ru-RU" sz="1400" dirty="0" err="1"/>
              <a:t>засіб</a:t>
            </a:r>
            <a:r>
              <a:rPr lang="ru-RU" sz="1400" dirty="0"/>
              <a:t> для </a:t>
            </a:r>
            <a:r>
              <a:rPr lang="ru-RU" sz="1400" dirty="0" err="1"/>
              <a:t>знезараження</a:t>
            </a:r>
            <a:r>
              <a:rPr lang="ru-RU" sz="1400" dirty="0"/>
              <a:t> </a:t>
            </a:r>
            <a:r>
              <a:rPr lang="ru-RU" sz="1400" dirty="0" err="1"/>
              <a:t>використаних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одноразового </a:t>
            </a:r>
            <a:r>
              <a:rPr lang="ru-RU" sz="1400" dirty="0" err="1"/>
              <a:t>використання</a:t>
            </a:r>
            <a:r>
              <a:rPr lang="ru-RU" sz="1400" dirty="0"/>
              <a:t>, </a:t>
            </a:r>
            <a:r>
              <a:rPr lang="ru-RU" sz="1400" dirty="0" err="1"/>
              <a:t>перев’язувального</a:t>
            </a:r>
            <a:r>
              <a:rPr lang="ru-RU" sz="1400" dirty="0"/>
              <a:t> </a:t>
            </a:r>
            <a:r>
              <a:rPr lang="ru-RU" sz="1400" dirty="0" err="1"/>
              <a:t>матеріалу</a:t>
            </a:r>
            <a:r>
              <a:rPr lang="ru-RU" sz="1400" dirty="0"/>
              <a:t>, </a:t>
            </a:r>
            <a:r>
              <a:rPr lang="ru-RU" sz="1400" dirty="0" err="1"/>
              <a:t>харчових</a:t>
            </a:r>
            <a:r>
              <a:rPr lang="ru-RU" sz="1400" dirty="0"/>
              <a:t> </a:t>
            </a:r>
            <a:r>
              <a:rPr lang="ru-RU" sz="1400" dirty="0" err="1"/>
              <a:t>відходів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Хлорне</a:t>
            </a:r>
            <a:r>
              <a:rPr lang="ru-RU" sz="1400" b="1" dirty="0" smtClean="0"/>
              <a:t> </a:t>
            </a:r>
            <a:r>
              <a:rPr lang="ru-RU" sz="1400" b="1" dirty="0" err="1"/>
              <a:t>вапно</a:t>
            </a:r>
            <a:r>
              <a:rPr lang="ru-RU" sz="1400" b="1" dirty="0"/>
              <a:t> </a:t>
            </a:r>
            <a:r>
              <a:rPr lang="ru-RU" sz="1400" dirty="0"/>
              <a:t>— </a:t>
            </a:r>
            <a:r>
              <a:rPr lang="ru-RU" sz="1400" dirty="0" err="1"/>
              <a:t>типовий</a:t>
            </a:r>
            <a:r>
              <a:rPr lang="ru-RU" sz="1400" dirty="0"/>
              <a:t> </a:t>
            </a:r>
            <a:r>
              <a:rPr lang="ru-RU" sz="1400" dirty="0" err="1"/>
              <a:t>дезінфекційний</a:t>
            </a:r>
            <a:r>
              <a:rPr lang="ru-RU" sz="1400" dirty="0"/>
              <a:t> </a:t>
            </a:r>
            <a:r>
              <a:rPr lang="ru-RU" sz="1400" dirty="0" err="1"/>
              <a:t>засіб</a:t>
            </a:r>
            <a:r>
              <a:rPr lang="ru-RU" sz="1400" dirty="0"/>
              <a:t>, з </a:t>
            </a:r>
            <a:r>
              <a:rPr lang="ru-RU" sz="1400" dirty="0" err="1"/>
              <a:t>якого</a:t>
            </a:r>
            <a:r>
              <a:rPr lang="ru-RU" sz="1400" dirty="0"/>
              <a:t> легко </a:t>
            </a:r>
            <a:r>
              <a:rPr lang="ru-RU" sz="1400" dirty="0" err="1"/>
              <a:t>вивільняється</a:t>
            </a:r>
            <a:r>
              <a:rPr lang="ru-RU" sz="1400" dirty="0"/>
              <a:t> </a:t>
            </a:r>
            <a:r>
              <a:rPr lang="ru-RU" sz="1400" dirty="0" err="1"/>
              <a:t>активний</a:t>
            </a:r>
            <a:r>
              <a:rPr lang="ru-RU" sz="1400" dirty="0"/>
              <a:t> хлор.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протимікробна</a:t>
            </a:r>
            <a:r>
              <a:rPr lang="ru-RU" sz="1400" dirty="0"/>
              <a:t> </a:t>
            </a:r>
            <a:r>
              <a:rPr lang="ru-RU" sz="1400" dirty="0" err="1"/>
              <a:t>дія</a:t>
            </a:r>
            <a:r>
              <a:rPr lang="ru-RU" sz="1400" dirty="0"/>
              <a:t> </a:t>
            </a:r>
            <a:r>
              <a:rPr lang="ru-RU" sz="1400" dirty="0" err="1"/>
              <a:t>проявляється</a:t>
            </a:r>
            <a:r>
              <a:rPr lang="ru-RU" sz="1400" dirty="0"/>
              <a:t> </a:t>
            </a:r>
            <a:r>
              <a:rPr lang="ru-RU" sz="1400" dirty="0" err="1"/>
              <a:t>дуже</a:t>
            </a:r>
            <a:r>
              <a:rPr lang="ru-RU" sz="1400" dirty="0"/>
              <a:t> </a:t>
            </a:r>
            <a:r>
              <a:rPr lang="ru-RU" sz="1400" dirty="0" err="1"/>
              <a:t>швидко</a:t>
            </a:r>
            <a:r>
              <a:rPr lang="ru-RU" sz="1400" dirty="0"/>
              <a:t>, але вона </a:t>
            </a:r>
            <a:r>
              <a:rPr lang="ru-RU" sz="1400" dirty="0" err="1"/>
              <a:t>недовготривала</a:t>
            </a:r>
            <a:r>
              <a:rPr lang="ru-RU" sz="1400" dirty="0"/>
              <a:t>. Для </a:t>
            </a:r>
            <a:r>
              <a:rPr lang="ru-RU" sz="1400" dirty="0" err="1"/>
              <a:t>виготовлення</a:t>
            </a:r>
            <a:r>
              <a:rPr lang="ru-RU" sz="1400" dirty="0"/>
              <a:t> </a:t>
            </a:r>
            <a:r>
              <a:rPr lang="ru-RU" sz="1400" dirty="0" err="1"/>
              <a:t>розчинів</a:t>
            </a:r>
            <a:r>
              <a:rPr lang="ru-RU" sz="1400" dirty="0"/>
              <a:t> </a:t>
            </a:r>
            <a:r>
              <a:rPr lang="ru-RU" sz="1400" dirty="0" err="1"/>
              <a:t>використовуються</a:t>
            </a:r>
            <a:r>
              <a:rPr lang="ru-RU" sz="1400" dirty="0"/>
              <a:t> </a:t>
            </a:r>
            <a:r>
              <a:rPr lang="ru-RU" sz="1400" dirty="0" err="1"/>
              <a:t>лише</a:t>
            </a:r>
            <a:r>
              <a:rPr lang="ru-RU" sz="1400" dirty="0"/>
              <a:t> </a:t>
            </a:r>
            <a:r>
              <a:rPr lang="ru-RU" sz="1400" dirty="0" err="1"/>
              <a:t>ті</a:t>
            </a:r>
            <a:r>
              <a:rPr lang="ru-RU" sz="1400" dirty="0"/>
              <a:t> </a:t>
            </a:r>
            <a:r>
              <a:rPr lang="ru-RU" sz="1400" dirty="0" err="1"/>
              <a:t>порції</a:t>
            </a:r>
            <a:r>
              <a:rPr lang="ru-RU" sz="1400" dirty="0"/>
              <a:t> хлорного </a:t>
            </a:r>
            <a:r>
              <a:rPr lang="ru-RU" sz="1400" dirty="0" err="1"/>
              <a:t>вапна</a:t>
            </a:r>
            <a:r>
              <a:rPr lang="ru-RU" sz="1400" dirty="0"/>
              <a:t>, в </a:t>
            </a:r>
            <a:r>
              <a:rPr lang="ru-RU" sz="1400" dirty="0" err="1"/>
              <a:t>яких</a:t>
            </a:r>
            <a:r>
              <a:rPr lang="ru-RU" sz="1400" dirty="0"/>
              <a:t> </a:t>
            </a:r>
            <a:r>
              <a:rPr lang="ru-RU" sz="1400" dirty="0" err="1"/>
              <a:t>міститься</a:t>
            </a:r>
            <a:r>
              <a:rPr lang="ru-RU" sz="1400" dirty="0"/>
              <a:t> не </a:t>
            </a:r>
            <a:r>
              <a:rPr lang="ru-RU" sz="1400" dirty="0" err="1"/>
              <a:t>менше</a:t>
            </a:r>
            <a:r>
              <a:rPr lang="ru-RU" sz="1400" dirty="0"/>
              <a:t> 32% </a:t>
            </a:r>
            <a:r>
              <a:rPr lang="ru-RU" sz="1400" dirty="0" err="1"/>
              <a:t>вільного</a:t>
            </a:r>
            <a:r>
              <a:rPr lang="ru-RU" sz="1400" dirty="0"/>
              <a:t> хлору. </a:t>
            </a:r>
            <a:r>
              <a:rPr lang="ru-RU" sz="1400" dirty="0" err="1"/>
              <a:t>Розчин</a:t>
            </a:r>
            <a:r>
              <a:rPr lang="ru-RU" sz="1400" dirty="0"/>
              <a:t> йоду </a:t>
            </a:r>
            <a:r>
              <a:rPr lang="ru-RU" sz="1400" dirty="0" err="1"/>
              <a:t>спиртовий</a:t>
            </a:r>
            <a:r>
              <a:rPr lang="ru-RU" sz="1400" dirty="0"/>
              <a:t> — </a:t>
            </a:r>
            <a:r>
              <a:rPr lang="ru-RU" sz="1400" dirty="0" err="1"/>
              <a:t>це</a:t>
            </a:r>
            <a:r>
              <a:rPr lang="ru-RU" sz="1400" dirty="0"/>
              <a:t> 5 %-</a:t>
            </a:r>
            <a:r>
              <a:rPr lang="ru-RU" sz="1400" dirty="0" err="1"/>
              <a:t>вий</a:t>
            </a:r>
            <a:r>
              <a:rPr lang="ru-RU" sz="1400" dirty="0"/>
              <a:t> водно-</a:t>
            </a:r>
            <a:r>
              <a:rPr lang="ru-RU" sz="1400" dirty="0" err="1"/>
              <a:t>спиртовий</a:t>
            </a:r>
            <a:r>
              <a:rPr lang="ru-RU" sz="1400" dirty="0"/>
              <a:t> </a:t>
            </a:r>
            <a:r>
              <a:rPr lang="ru-RU" sz="1400" dirty="0" err="1"/>
              <a:t>розчин</a:t>
            </a:r>
            <a:r>
              <a:rPr lang="ru-RU" sz="1400" dirty="0"/>
              <a:t>. </a:t>
            </a:r>
            <a:r>
              <a:rPr lang="ru-RU" sz="1400" dirty="0" err="1"/>
              <a:t>Містить</a:t>
            </a:r>
            <a:r>
              <a:rPr lang="ru-RU" sz="1400" dirty="0"/>
              <a:t>: йоду — 5 г, </a:t>
            </a:r>
            <a:r>
              <a:rPr lang="ru-RU" sz="1400" dirty="0" err="1"/>
              <a:t>калію</a:t>
            </a:r>
            <a:r>
              <a:rPr lang="ru-RU" sz="1400" dirty="0"/>
              <a:t> йодиду — 2 г, води і спирту </a:t>
            </a:r>
            <a:r>
              <a:rPr lang="ru-RU" sz="1400" dirty="0" err="1"/>
              <a:t>етилового</a:t>
            </a:r>
            <a:r>
              <a:rPr lang="ru-RU" sz="1400" dirty="0"/>
              <a:t> 95%-</a:t>
            </a:r>
            <a:r>
              <a:rPr lang="ru-RU" sz="1400" dirty="0" err="1"/>
              <a:t>вого</a:t>
            </a:r>
            <a:r>
              <a:rPr lang="ru-RU" sz="1400" dirty="0"/>
              <a:t> — </a:t>
            </a:r>
            <a:r>
              <a:rPr lang="ru-RU" sz="1400" dirty="0" err="1"/>
              <a:t>порівну</a:t>
            </a:r>
            <a:r>
              <a:rPr lang="ru-RU" sz="1400" dirty="0"/>
              <a:t> до 100 мл. Широко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як антисептик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операційного</a:t>
            </a:r>
            <a:r>
              <a:rPr lang="ru-RU" sz="1400" dirty="0"/>
              <a:t> поля, </a:t>
            </a:r>
            <a:r>
              <a:rPr lang="ru-RU" sz="1400" dirty="0" err="1"/>
              <a:t>країв</a:t>
            </a:r>
            <a:r>
              <a:rPr lang="ru-RU" sz="1400" dirty="0"/>
              <a:t> рани, рук </a:t>
            </a:r>
            <a:r>
              <a:rPr lang="ru-RU" sz="1400" dirty="0" err="1"/>
              <a:t>хірурга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dirty="0" err="1" smtClean="0"/>
              <a:t>Замінником</a:t>
            </a:r>
            <a:r>
              <a:rPr lang="ru-RU" sz="1400" dirty="0" smtClean="0"/>
              <a:t> </a:t>
            </a:r>
            <a:r>
              <a:rPr lang="ru-RU" sz="1400" dirty="0" err="1"/>
              <a:t>розчину</a:t>
            </a:r>
            <a:r>
              <a:rPr lang="ru-RU" sz="1400" dirty="0"/>
              <a:t> йоду спиртового для </a:t>
            </a:r>
            <a:r>
              <a:rPr lang="ru-RU" sz="1400" dirty="0" err="1"/>
              <a:t>знезараження</a:t>
            </a:r>
            <a:r>
              <a:rPr lang="ru-RU" sz="1400" dirty="0"/>
              <a:t> </a:t>
            </a:r>
            <a:r>
              <a:rPr lang="ru-RU" sz="1400" dirty="0" err="1"/>
              <a:t>операційного</a:t>
            </a:r>
            <a:r>
              <a:rPr lang="ru-RU" sz="1400" dirty="0"/>
              <a:t> поля є </a:t>
            </a:r>
            <a:r>
              <a:rPr lang="ru-RU" sz="1400" b="1" dirty="0" err="1"/>
              <a:t>йодонат</a:t>
            </a:r>
            <a:r>
              <a:rPr lang="ru-RU" sz="1400" b="1" dirty="0"/>
              <a:t>.</a:t>
            </a:r>
            <a:r>
              <a:rPr lang="ru-RU" sz="1400" dirty="0"/>
              <a:t>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водний</a:t>
            </a:r>
            <a:r>
              <a:rPr lang="ru-RU" sz="1400" dirty="0"/>
              <a:t> </a:t>
            </a:r>
            <a:r>
              <a:rPr lang="ru-RU" sz="1400" dirty="0" err="1"/>
              <a:t>розчин</a:t>
            </a:r>
            <a:r>
              <a:rPr lang="ru-RU" sz="1400" dirty="0"/>
              <a:t> </a:t>
            </a:r>
            <a:r>
              <a:rPr lang="ru-RU" sz="1400" dirty="0" err="1"/>
              <a:t>поверхнево</a:t>
            </a:r>
            <a:r>
              <a:rPr lang="ru-RU" sz="1400" dirty="0"/>
              <a:t> </a:t>
            </a:r>
            <a:r>
              <a:rPr lang="ru-RU" sz="1400" dirty="0" err="1"/>
              <a:t>активної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 в </a:t>
            </a:r>
            <a:r>
              <a:rPr lang="ru-RU" sz="1400" dirty="0" err="1"/>
              <a:t>поєднанні</a:t>
            </a:r>
            <a:r>
              <a:rPr lang="ru-RU" sz="1400" dirty="0"/>
              <a:t> з йодом, </a:t>
            </a:r>
            <a:r>
              <a:rPr lang="ru-RU" sz="1400" dirty="0" err="1"/>
              <a:t>вміст</a:t>
            </a:r>
            <a:r>
              <a:rPr lang="ru-RU" sz="1400" dirty="0"/>
              <a:t> </a:t>
            </a:r>
            <a:r>
              <a:rPr lang="ru-RU" sz="1400" dirty="0" err="1"/>
              <a:t>якого</a:t>
            </a:r>
            <a:r>
              <a:rPr lang="ru-RU" sz="1400" dirty="0"/>
              <a:t> в </a:t>
            </a:r>
            <a:r>
              <a:rPr lang="ru-RU" sz="1400" dirty="0" err="1"/>
              <a:t>препараті</a:t>
            </a:r>
            <a:r>
              <a:rPr lang="ru-RU" sz="1400" dirty="0"/>
              <a:t> — 4,5%.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Розчин</a:t>
            </a:r>
            <a:r>
              <a:rPr lang="ru-RU" sz="1400" b="1" dirty="0" smtClean="0"/>
              <a:t> </a:t>
            </a:r>
            <a:r>
              <a:rPr lang="ru-RU" sz="1400" b="1" dirty="0" err="1"/>
              <a:t>Люголя</a:t>
            </a:r>
            <a:r>
              <a:rPr lang="ru-RU" sz="1400" b="1" dirty="0"/>
              <a:t> </a:t>
            </a:r>
            <a:r>
              <a:rPr lang="ru-RU" sz="1400" dirty="0"/>
              <a:t>— </a:t>
            </a:r>
            <a:r>
              <a:rPr lang="ru-RU" sz="1400" dirty="0" err="1"/>
              <a:t>розчин</a:t>
            </a:r>
            <a:r>
              <a:rPr lang="ru-RU" sz="1400" dirty="0"/>
              <a:t> йоду у водному </a:t>
            </a:r>
            <a:r>
              <a:rPr lang="ru-RU" sz="1400" dirty="0" err="1"/>
              <a:t>розчині</a:t>
            </a:r>
            <a:r>
              <a:rPr lang="ru-RU" sz="1400" dirty="0"/>
              <a:t> </a:t>
            </a:r>
            <a:r>
              <a:rPr lang="ru-RU" sz="1400" dirty="0" err="1"/>
              <a:t>калію</a:t>
            </a:r>
            <a:r>
              <a:rPr lang="ru-RU" sz="1400" dirty="0"/>
              <a:t> йодиду. </a:t>
            </a:r>
            <a:r>
              <a:rPr lang="ru-RU" sz="1400" dirty="0" err="1"/>
              <a:t>Його</a:t>
            </a:r>
            <a:r>
              <a:rPr lang="ru-RU" sz="1400" dirty="0"/>
              <a:t> склад: йоду — 1 </a:t>
            </a:r>
            <a:r>
              <a:rPr lang="ru-RU" sz="1400" dirty="0" err="1"/>
              <a:t>частина</a:t>
            </a:r>
            <a:r>
              <a:rPr lang="ru-RU" sz="1400" dirty="0"/>
              <a:t>, </a:t>
            </a:r>
            <a:r>
              <a:rPr lang="ru-RU" sz="1400" dirty="0" err="1"/>
              <a:t>калію</a:t>
            </a:r>
            <a:r>
              <a:rPr lang="ru-RU" sz="1400" dirty="0"/>
              <a:t> йодиду — 2 </a:t>
            </a:r>
            <a:r>
              <a:rPr lang="ru-RU" sz="1400" dirty="0" err="1"/>
              <a:t>частини</a:t>
            </a:r>
            <a:r>
              <a:rPr lang="ru-RU" sz="1400" dirty="0"/>
              <a:t>, води — 17 </a:t>
            </a:r>
            <a:r>
              <a:rPr lang="ru-RU" sz="1400" dirty="0" err="1"/>
              <a:t>частин</a:t>
            </a:r>
            <a:r>
              <a:rPr lang="ru-RU" sz="1400" dirty="0"/>
              <a:t>. </a:t>
            </a:r>
            <a:r>
              <a:rPr lang="ru-RU" sz="1400" dirty="0" err="1"/>
              <a:t>Використовують</a:t>
            </a:r>
            <a:r>
              <a:rPr lang="ru-RU" sz="1400" dirty="0"/>
              <a:t> </a:t>
            </a:r>
            <a:r>
              <a:rPr lang="ru-RU" sz="1400" dirty="0" err="1"/>
              <a:t>зовнішньо</a:t>
            </a:r>
            <a:r>
              <a:rPr lang="ru-RU" sz="1400" dirty="0"/>
              <a:t>, </a:t>
            </a:r>
            <a:r>
              <a:rPr lang="ru-RU" sz="1400" dirty="0" err="1"/>
              <a:t>головним</a:t>
            </a:r>
            <a:r>
              <a:rPr lang="ru-RU" sz="1400" dirty="0"/>
              <a:t> чином для </a:t>
            </a:r>
            <a:r>
              <a:rPr lang="ru-RU" sz="1400" dirty="0" err="1"/>
              <a:t>змащування</a:t>
            </a:r>
            <a:r>
              <a:rPr lang="ru-RU" sz="1400" dirty="0"/>
              <a:t> </a:t>
            </a:r>
            <a:r>
              <a:rPr lang="ru-RU" sz="1400" dirty="0" err="1"/>
              <a:t>слизової</a:t>
            </a:r>
            <a:r>
              <a:rPr lang="ru-RU" sz="1400" dirty="0"/>
              <a:t> </a:t>
            </a:r>
            <a:r>
              <a:rPr lang="ru-RU" sz="1400" dirty="0" err="1"/>
              <a:t>оболонки</a:t>
            </a:r>
            <a:r>
              <a:rPr lang="ru-RU" sz="1400" dirty="0"/>
              <a:t> глотки і </a:t>
            </a:r>
            <a:r>
              <a:rPr lang="ru-RU" sz="1400" dirty="0" err="1"/>
              <a:t>гортані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smtClean="0"/>
              <a:t>Спирт </a:t>
            </a:r>
            <a:r>
              <a:rPr lang="ru-RU" sz="1400" b="1" dirty="0" err="1"/>
              <a:t>етиловий</a:t>
            </a:r>
            <a:r>
              <a:rPr lang="ru-RU" sz="1400" b="1" dirty="0"/>
              <a:t> </a:t>
            </a:r>
            <a:r>
              <a:rPr lang="ru-RU" sz="1400" dirty="0"/>
              <a:t>— </a:t>
            </a:r>
            <a:r>
              <a:rPr lang="ru-RU" sz="1400" dirty="0" err="1"/>
              <a:t>застосовують</a:t>
            </a:r>
            <a:r>
              <a:rPr lang="ru-RU" sz="1400" dirty="0"/>
              <a:t> для </a:t>
            </a:r>
            <a:r>
              <a:rPr lang="ru-RU" sz="1400" dirty="0" err="1"/>
              <a:t>дезінфекції</a:t>
            </a:r>
            <a:r>
              <a:rPr lang="ru-RU" sz="1400" dirty="0"/>
              <a:t> (70%-</a:t>
            </a:r>
            <a:r>
              <a:rPr lang="ru-RU" sz="1400" dirty="0" err="1"/>
              <a:t>вий</a:t>
            </a:r>
            <a:r>
              <a:rPr lang="ru-RU" sz="1400" dirty="0"/>
              <a:t> </a:t>
            </a:r>
            <a:r>
              <a:rPr lang="ru-RU" sz="1400" dirty="0" err="1"/>
              <a:t>розчин</a:t>
            </a:r>
            <a:r>
              <a:rPr lang="ru-RU" sz="1400" dirty="0"/>
              <a:t>) і </a:t>
            </a:r>
            <a:r>
              <a:rPr lang="ru-RU" sz="1400" dirty="0" err="1"/>
              <a:t>дублення</a:t>
            </a:r>
            <a:r>
              <a:rPr lang="ru-RU" sz="1400" dirty="0"/>
              <a:t> (96%-</a:t>
            </a:r>
            <a:r>
              <a:rPr lang="ru-RU" sz="1400" dirty="0" err="1"/>
              <a:t>вий</a:t>
            </a:r>
            <a:r>
              <a:rPr lang="ru-RU" sz="1400" dirty="0"/>
              <a:t> </a:t>
            </a:r>
            <a:r>
              <a:rPr lang="ru-RU" sz="1400" dirty="0" err="1"/>
              <a:t>розчин</a:t>
            </a:r>
            <a:r>
              <a:rPr lang="ru-RU" sz="1400" dirty="0"/>
              <a:t>) рук </a:t>
            </a:r>
            <a:r>
              <a:rPr lang="ru-RU" sz="1400" dirty="0" err="1"/>
              <a:t>хірурга</a:t>
            </a:r>
            <a:r>
              <a:rPr lang="ru-RU" sz="1400" dirty="0"/>
              <a:t>, </a:t>
            </a:r>
            <a:r>
              <a:rPr lang="ru-RU" sz="1400" dirty="0" err="1"/>
              <a:t>зберігання</a:t>
            </a:r>
            <a:r>
              <a:rPr lang="ru-RU" sz="1400" dirty="0"/>
              <a:t> стерильного </a:t>
            </a:r>
            <a:r>
              <a:rPr lang="ru-RU" sz="1400" dirty="0" err="1"/>
              <a:t>шовку</a:t>
            </a:r>
            <a:r>
              <a:rPr lang="ru-RU" sz="1400" dirty="0"/>
              <a:t>,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ріжучого</a:t>
            </a:r>
            <a:r>
              <a:rPr lang="ru-RU" sz="1400" dirty="0"/>
              <a:t> </a:t>
            </a:r>
            <a:r>
              <a:rPr lang="ru-RU" sz="1400" dirty="0" err="1"/>
              <a:t>інструментарію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Діамантовий</a:t>
            </a:r>
            <a:r>
              <a:rPr lang="ru-RU" sz="1400" b="1" dirty="0" smtClean="0"/>
              <a:t> </a:t>
            </a:r>
            <a:r>
              <a:rPr lang="ru-RU" sz="1400" b="1" dirty="0" err="1"/>
              <a:t>зелений</a:t>
            </a:r>
            <a:r>
              <a:rPr lang="ru-RU" sz="1400" b="1" dirty="0"/>
              <a:t> </a:t>
            </a:r>
            <a:r>
              <a:rPr lang="ru-RU" sz="1400" dirty="0"/>
              <a:t>—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активний</a:t>
            </a:r>
            <a:r>
              <a:rPr lang="ru-RU" sz="1400" dirty="0"/>
              <a:t> антисептик з </a:t>
            </a:r>
            <a:r>
              <a:rPr lang="ru-RU" sz="1400" dirty="0" err="1"/>
              <a:t>групи</a:t>
            </a:r>
            <a:r>
              <a:rPr lang="ru-RU" sz="1400" dirty="0"/>
              <a:t> </a:t>
            </a:r>
            <a:r>
              <a:rPr lang="ru-RU" sz="1400" dirty="0" err="1"/>
              <a:t>барвників</a:t>
            </a:r>
            <a:r>
              <a:rPr lang="ru-RU" sz="1400" dirty="0"/>
              <a:t>. У </a:t>
            </a:r>
            <a:r>
              <a:rPr lang="ru-RU" sz="1400" dirty="0" err="1"/>
              <a:t>вигляді</a:t>
            </a:r>
            <a:r>
              <a:rPr lang="ru-RU" sz="1400" dirty="0"/>
              <a:t> 1—2%-</a:t>
            </a:r>
            <a:r>
              <a:rPr lang="ru-RU" sz="1400" dirty="0" err="1"/>
              <a:t>вих</a:t>
            </a:r>
            <a:r>
              <a:rPr lang="ru-RU" sz="1400" dirty="0"/>
              <a:t> </a:t>
            </a:r>
            <a:r>
              <a:rPr lang="ru-RU" sz="1400" dirty="0" err="1"/>
              <a:t>спиртових</a:t>
            </a:r>
            <a:r>
              <a:rPr lang="ru-RU" sz="1400" dirty="0"/>
              <a:t> </a:t>
            </a:r>
            <a:r>
              <a:rPr lang="ru-RU" sz="1400" dirty="0" err="1"/>
              <a:t>чи</a:t>
            </a:r>
            <a:r>
              <a:rPr lang="ru-RU" sz="1400" dirty="0"/>
              <a:t> </a:t>
            </a:r>
            <a:r>
              <a:rPr lang="ru-RU" sz="1400" dirty="0" err="1"/>
              <a:t>водних</a:t>
            </a:r>
            <a:r>
              <a:rPr lang="ru-RU" sz="1400" dirty="0"/>
              <a:t> </a:t>
            </a:r>
            <a:r>
              <a:rPr lang="ru-RU" sz="1400" dirty="0" err="1"/>
              <a:t>розчинів</a:t>
            </a:r>
            <a:r>
              <a:rPr lang="ru-RU" sz="1400" dirty="0"/>
              <a:t>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шкіри</a:t>
            </a:r>
            <a:r>
              <a:rPr lang="ru-RU" sz="1400" dirty="0"/>
              <a:t> при </a:t>
            </a:r>
            <a:r>
              <a:rPr lang="ru-RU" sz="1400" dirty="0" err="1"/>
              <a:t>наявності</a:t>
            </a:r>
            <a:r>
              <a:rPr lang="ru-RU" sz="1400" dirty="0"/>
              <a:t> </a:t>
            </a:r>
            <a:r>
              <a:rPr lang="ru-RU" sz="1400" dirty="0" err="1"/>
              <a:t>подряпин</a:t>
            </a:r>
            <a:r>
              <a:rPr lang="ru-RU" sz="1400" dirty="0"/>
              <a:t>, </a:t>
            </a:r>
            <a:r>
              <a:rPr lang="ru-RU" sz="1400" dirty="0" err="1"/>
              <a:t>екскоріацій</a:t>
            </a:r>
            <a:r>
              <a:rPr lang="ru-RU" sz="1400" dirty="0"/>
              <a:t>, для </a:t>
            </a:r>
            <a:r>
              <a:rPr lang="ru-RU" sz="1400" dirty="0" err="1"/>
              <a:t>знезараження</a:t>
            </a:r>
            <a:r>
              <a:rPr lang="ru-RU" sz="1400" dirty="0"/>
              <a:t> </a:t>
            </a:r>
            <a:r>
              <a:rPr lang="ru-RU" sz="1400" dirty="0" err="1"/>
              <a:t>операційного</a:t>
            </a:r>
            <a:r>
              <a:rPr lang="ru-RU" sz="1400" dirty="0"/>
              <a:t> поля. </a:t>
            </a:r>
            <a:r>
              <a:rPr lang="ru-RU" sz="1400" dirty="0" err="1"/>
              <a:t>Використовується</a:t>
            </a:r>
            <a:r>
              <a:rPr lang="ru-RU" sz="1400" dirty="0"/>
              <a:t> </a:t>
            </a:r>
            <a:r>
              <a:rPr lang="ru-RU" sz="1400" dirty="0" err="1"/>
              <a:t>також</a:t>
            </a:r>
            <a:r>
              <a:rPr lang="ru-RU" sz="1400" dirty="0"/>
              <a:t> при </a:t>
            </a:r>
            <a:r>
              <a:rPr lang="ru-RU" sz="1400" dirty="0" err="1"/>
              <a:t>лікуванні</a:t>
            </a:r>
            <a:r>
              <a:rPr lang="ru-RU" sz="1400" dirty="0"/>
              <a:t> </a:t>
            </a:r>
            <a:r>
              <a:rPr lang="ru-RU" sz="1400" dirty="0" err="1"/>
              <a:t>піодермій</a:t>
            </a:r>
            <a:r>
              <a:rPr lang="ru-RU" sz="1400" dirty="0"/>
              <a:t>, </a:t>
            </a:r>
            <a:r>
              <a:rPr lang="ru-RU" sz="1400" dirty="0" err="1"/>
              <a:t>блефаритів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. </a:t>
            </a:r>
          </a:p>
          <a:p>
            <a:pPr indent="447675" algn="just"/>
            <a:r>
              <a:rPr lang="ru-RU" sz="1400" dirty="0"/>
              <a:t>У наш час з 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розповсюдженням</a:t>
            </a:r>
            <a:r>
              <a:rPr lang="ru-RU" sz="1400" dirty="0" smtClean="0"/>
              <a:t> </a:t>
            </a:r>
            <a:r>
              <a:rPr lang="ru-RU" sz="1400" dirty="0" err="1" smtClean="0"/>
              <a:t>коронав</a:t>
            </a:r>
            <a:r>
              <a:rPr lang="uk-UA" sz="1400" dirty="0" smtClean="0"/>
              <a:t>і</a:t>
            </a:r>
            <a:r>
              <a:rPr lang="ru-RU" sz="1400" dirty="0" err="1" smtClean="0"/>
              <a:t>русної</a:t>
            </a:r>
            <a:r>
              <a:rPr lang="ru-RU" sz="1400" dirty="0" smtClean="0"/>
              <a:t> </a:t>
            </a:r>
            <a:r>
              <a:rPr lang="ru-RU" sz="1400" dirty="0" err="1" smtClean="0"/>
              <a:t>інфекції</a:t>
            </a:r>
            <a:r>
              <a:rPr lang="ru-RU" sz="1400" dirty="0" smtClean="0"/>
              <a:t> ( </a:t>
            </a:r>
            <a:r>
              <a:rPr lang="ru-RU" sz="1400" dirty="0" err="1" smtClean="0"/>
              <a:t>збудника</a:t>
            </a:r>
            <a:r>
              <a:rPr lang="ru-RU" sz="1400" dirty="0" smtClean="0"/>
              <a:t> </a:t>
            </a:r>
            <a:r>
              <a:rPr lang="en-US" sz="1400" dirty="0" smtClean="0"/>
              <a:t>COVID-19</a:t>
            </a:r>
            <a:r>
              <a:rPr lang="uk-UA" sz="1400" dirty="0" smtClean="0"/>
              <a:t>) оптимальним за ціною та якістю є такий антисептик </a:t>
            </a:r>
            <a:r>
              <a:rPr lang="uk-UA" sz="1400" dirty="0"/>
              <a:t>як </a:t>
            </a:r>
            <a:r>
              <a:rPr lang="uk-UA" sz="1400" b="1" dirty="0" smtClean="0"/>
              <a:t>АХД</a:t>
            </a:r>
            <a:r>
              <a:rPr lang="uk-UA" sz="1400" dirty="0" smtClean="0"/>
              <a:t> ( Склад: 1-пропанол </a:t>
            </a:r>
            <a:r>
              <a:rPr lang="uk-UA" sz="1400" dirty="0"/>
              <a:t>(спирт </a:t>
            </a:r>
            <a:r>
              <a:rPr lang="uk-UA" sz="1400" dirty="0" err="1"/>
              <a:t>пропіловий</a:t>
            </a:r>
            <a:r>
              <a:rPr lang="uk-UA" sz="1400" dirty="0"/>
              <a:t>) - 40%, 2-пропанол (спирт </a:t>
            </a:r>
            <a:r>
              <a:rPr lang="uk-UA" sz="1400" dirty="0" err="1"/>
              <a:t>ізопропіловий</a:t>
            </a:r>
            <a:r>
              <a:rPr lang="uk-UA" sz="1400" dirty="0"/>
              <a:t>) - 35%, </a:t>
            </a:r>
            <a:r>
              <a:rPr lang="uk-UA" sz="1400" dirty="0" err="1"/>
              <a:t>алкілдіметілбензіламоніум</a:t>
            </a:r>
            <a:r>
              <a:rPr lang="uk-UA" sz="1400" dirty="0"/>
              <a:t> хлорид - 0,15% (діючі речовини</a:t>
            </a:r>
            <a:r>
              <a:rPr lang="uk-UA" sz="1400" dirty="0" smtClean="0"/>
              <a:t>)).</a:t>
            </a:r>
            <a:endParaRPr lang="ru-RU" sz="1400" dirty="0" smtClean="0"/>
          </a:p>
        </p:txBody>
      </p:sp>
      <p:pic>
        <p:nvPicPr>
          <p:cNvPr id="13316" name="Picture 4" descr="Украина Крым Карта - Бесплатное изображение на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112" y="-82971"/>
            <a:ext cx="187220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27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Бриллиантовый зеленый 1% раствор 20 мл - инструкция, цена, состав. Купить в  Аптека Доброго Дня | аналоги, отзывы на Add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55920"/>
            <a:ext cx="2669282" cy="26692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7"/>
          <p:cNvSpPr txBox="1">
            <a:spLocks/>
          </p:cNvSpPr>
          <p:nvPr/>
        </p:nvSpPr>
        <p:spPr>
          <a:xfrm>
            <a:off x="1219250" y="4664"/>
            <a:ext cx="6737126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Вітчизняні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дезінфекційні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засоби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pic>
        <p:nvPicPr>
          <p:cNvPr id="14340" name="Picture 4" descr="Известь хлорная 1 сорт, хлорка, хлорне вапно,гипохлорит кальция (Болгария):  продажа, цена в Киеве. хлориды от &quot;ООО &quot;Торговый Двор &quot;УТС&quot;&quot; - 95223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53810"/>
            <a:ext cx="2011437" cy="30042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Люголя цена в аптеках Броваров, забронировать и купить со скидкой |  Tabletki.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43261"/>
            <a:ext cx="2674218" cy="26742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ysoform Средство для дезинфекции АХД 2000 Экспресс 1000 мл (АХД2000 1000)  купить в интернет-магазине: цены на дезинфицирующее средство, средство для  стерилизации инструмента Lysoform Средство для дезинфекции АХД 2000  Экспресс 1000 мл (АХД20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237" y="3343533"/>
            <a:ext cx="2704678" cy="27046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Бланідас Актив, 1л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37978"/>
            <a:ext cx="2867161" cy="32998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Украина Крым Карта - Бесплатное изображение на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112" y="-82971"/>
            <a:ext cx="187220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28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1043608" y="-21679"/>
            <a:ext cx="7056784" cy="8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Дезінфекційні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засоби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іноземного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rgbClr val="996633"/>
                </a:solidFill>
                <a:latin typeface="+mn-lt"/>
              </a:rPr>
              <a:t>виробництва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pic>
        <p:nvPicPr>
          <p:cNvPr id="15362" name="Picture 2" descr="Иконка земной шар - Png картинки и иконки без 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405" y="116632"/>
            <a:ext cx="1069379" cy="106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818" y="980728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b="1" dirty="0" err="1" smtClean="0"/>
              <a:t>Бацилол</a:t>
            </a:r>
            <a:r>
              <a:rPr lang="ru-RU" sz="1400" b="1" dirty="0" smtClean="0"/>
              <a:t> </a:t>
            </a:r>
            <a:r>
              <a:rPr lang="ru-RU" sz="1400" b="1" dirty="0"/>
              <a:t>АФ </a:t>
            </a:r>
            <a:r>
              <a:rPr lang="ru-RU" sz="1400" dirty="0" smtClean="0"/>
              <a:t>є </a:t>
            </a:r>
            <a:r>
              <a:rPr lang="ru-RU" sz="1400" dirty="0" err="1"/>
              <a:t>комбінацією</a:t>
            </a:r>
            <a:r>
              <a:rPr lang="ru-RU" sz="1400" dirty="0"/>
              <a:t> </a:t>
            </a:r>
            <a:r>
              <a:rPr lang="ru-RU" sz="1400" dirty="0" err="1"/>
              <a:t>спиртів</a:t>
            </a:r>
            <a:r>
              <a:rPr lang="ru-RU" sz="1400" dirty="0"/>
              <a:t> і </a:t>
            </a:r>
            <a:r>
              <a:rPr lang="ru-RU" sz="1400" dirty="0" err="1"/>
              <a:t>допоміжних</a:t>
            </a:r>
            <a:r>
              <a:rPr lang="ru-RU" sz="1400" dirty="0"/>
              <a:t> </a:t>
            </a:r>
            <a:r>
              <a:rPr lang="ru-RU" sz="1400" dirty="0" err="1"/>
              <a:t>речовин</a:t>
            </a:r>
            <a:r>
              <a:rPr lang="ru-RU" sz="1400" dirty="0"/>
              <a:t>. </a:t>
            </a:r>
            <a:r>
              <a:rPr lang="ru-RU" sz="1400" dirty="0" err="1"/>
              <a:t>Цей</a:t>
            </a:r>
            <a:r>
              <a:rPr lang="ru-RU" sz="1400" dirty="0"/>
              <a:t> </a:t>
            </a:r>
            <a:r>
              <a:rPr lang="ru-RU" sz="1400" dirty="0" err="1"/>
              <a:t>готовий</a:t>
            </a:r>
            <a:r>
              <a:rPr lang="ru-RU" sz="1400" dirty="0"/>
              <a:t> до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 smtClean="0"/>
              <a:t>розчин</a:t>
            </a:r>
            <a:r>
              <a:rPr lang="ru-RU" sz="1400" dirty="0" smtClean="0"/>
              <a:t> </a:t>
            </a:r>
            <a:r>
              <a:rPr lang="ru-RU" sz="1400" dirty="0" err="1" smtClean="0"/>
              <a:t>має</a:t>
            </a:r>
            <a:r>
              <a:rPr lang="ru-RU" sz="1400" dirty="0" smtClean="0"/>
              <a:t> </a:t>
            </a:r>
            <a:r>
              <a:rPr lang="ru-RU" sz="1400" dirty="0" err="1"/>
              <a:t>сильний</a:t>
            </a:r>
            <a:r>
              <a:rPr lang="ru-RU" sz="1400" dirty="0"/>
              <a:t> </a:t>
            </a:r>
            <a:r>
              <a:rPr lang="ru-RU" sz="1400" dirty="0" err="1"/>
              <a:t>спиртовий</a:t>
            </a:r>
            <a:r>
              <a:rPr lang="ru-RU" sz="1400" dirty="0"/>
              <a:t> запах. </a:t>
            </a:r>
            <a:r>
              <a:rPr lang="ru-RU" sz="1400" dirty="0" err="1"/>
              <a:t>Засіб</a:t>
            </a:r>
            <a:r>
              <a:rPr lang="ru-RU" sz="1400" dirty="0"/>
              <a:t> </a:t>
            </a:r>
            <a:r>
              <a:rPr lang="ru-RU" sz="1400" dirty="0" err="1"/>
              <a:t>може</a:t>
            </a:r>
            <a:r>
              <a:rPr lang="ru-RU" sz="1400" dirty="0"/>
              <a:t> </a:t>
            </a:r>
            <a:r>
              <a:rPr lang="ru-RU" sz="1400" dirty="0" err="1"/>
              <a:t>використовуватися</a:t>
            </a:r>
            <a:r>
              <a:rPr lang="ru-RU" sz="1400" dirty="0"/>
              <a:t> для </a:t>
            </a:r>
            <a:r>
              <a:rPr lang="ru-RU" sz="1400" dirty="0" err="1"/>
              <a:t>поточної</a:t>
            </a:r>
            <a:r>
              <a:rPr lang="ru-RU" sz="1400" dirty="0"/>
              <a:t>, </a:t>
            </a:r>
            <a:r>
              <a:rPr lang="ru-RU" sz="1400" dirty="0" err="1"/>
              <a:t>завершальної</a:t>
            </a:r>
            <a:r>
              <a:rPr lang="ru-RU" sz="1400" dirty="0"/>
              <a:t> і </a:t>
            </a:r>
            <a:r>
              <a:rPr lang="ru-RU" sz="1400" dirty="0" err="1"/>
              <a:t>профілактичної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в </a:t>
            </a:r>
            <a:r>
              <a:rPr lang="ru-RU" sz="1400" dirty="0" err="1"/>
              <a:t>установах</a:t>
            </a:r>
            <a:r>
              <a:rPr lang="ru-RU" sz="1400" dirty="0"/>
              <a:t> </a:t>
            </a:r>
            <a:r>
              <a:rPr lang="ru-RU" sz="1400" dirty="0" err="1"/>
              <a:t>охорони</a:t>
            </a:r>
            <a:r>
              <a:rPr lang="ru-RU" sz="1400" dirty="0"/>
              <a:t> </a:t>
            </a:r>
            <a:r>
              <a:rPr lang="ru-RU" sz="1400" dirty="0" err="1"/>
              <a:t>здоров’я</a:t>
            </a:r>
            <a:r>
              <a:rPr lang="ru-RU" sz="1400" dirty="0"/>
              <a:t>, </a:t>
            </a:r>
            <a:r>
              <a:rPr lang="ru-RU" sz="1400" dirty="0" err="1"/>
              <a:t>лабораторіях</a:t>
            </a:r>
            <a:r>
              <a:rPr lang="ru-RU" sz="1400" dirty="0"/>
              <a:t>, аптеках,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smtClean="0"/>
              <a:t>пунктах.</a:t>
            </a:r>
          </a:p>
          <a:p>
            <a:pPr indent="447675" algn="just"/>
            <a:r>
              <a:rPr lang="ru-RU" sz="1400" b="1" dirty="0" err="1" smtClean="0"/>
              <a:t>Екоцид</a:t>
            </a:r>
            <a:r>
              <a:rPr lang="ru-RU" sz="1400" dirty="0" smtClean="0"/>
              <a:t> </a:t>
            </a:r>
            <a:r>
              <a:rPr lang="ru-RU" sz="1400" dirty="0"/>
              <a:t>— </a:t>
            </a:r>
            <a:r>
              <a:rPr lang="ru-RU" sz="1400" dirty="0" err="1"/>
              <a:t>гранульований</a:t>
            </a:r>
            <a:r>
              <a:rPr lang="ru-RU" sz="1400" dirty="0"/>
              <a:t> порошок </a:t>
            </a:r>
            <a:r>
              <a:rPr lang="ru-RU" sz="1400" dirty="0" err="1"/>
              <a:t>рожево-сірого</a:t>
            </a:r>
            <a:r>
              <a:rPr lang="ru-RU" sz="1400" dirty="0"/>
              <a:t> </a:t>
            </a:r>
            <a:r>
              <a:rPr lang="ru-RU" sz="1400" dirty="0" err="1"/>
              <a:t>кольору</a:t>
            </a:r>
            <a:r>
              <a:rPr lang="ru-RU" sz="1400" dirty="0"/>
              <a:t> з легким запахом лимона. </a:t>
            </a:r>
            <a:r>
              <a:rPr lang="ru-RU" sz="1400" dirty="0" err="1"/>
              <a:t>Засіб</a:t>
            </a:r>
            <a:r>
              <a:rPr lang="ru-RU" sz="1400" dirty="0"/>
              <a:t> є </a:t>
            </a:r>
            <a:r>
              <a:rPr lang="ru-RU" sz="1400" dirty="0" err="1"/>
              <a:t>легкорозчинним</a:t>
            </a:r>
            <a:r>
              <a:rPr lang="ru-RU" sz="1400" dirty="0"/>
              <a:t> у </a:t>
            </a:r>
            <a:r>
              <a:rPr lang="ru-RU" sz="1400" dirty="0" err="1"/>
              <a:t>воді</a:t>
            </a:r>
            <a:r>
              <a:rPr lang="ru-RU" sz="1400" dirty="0"/>
              <a:t>. </a:t>
            </a:r>
            <a:r>
              <a:rPr lang="ru-RU" sz="1400" dirty="0" err="1"/>
              <a:t>Призначається</a:t>
            </a:r>
            <a:r>
              <a:rPr lang="ru-RU" sz="1400" dirty="0"/>
              <a:t> для </a:t>
            </a:r>
            <a:r>
              <a:rPr lang="ru-RU" sz="1400" dirty="0" err="1"/>
              <a:t>проведення</a:t>
            </a:r>
            <a:r>
              <a:rPr lang="ru-RU" sz="1400" dirty="0"/>
              <a:t> </a:t>
            </a:r>
            <a:r>
              <a:rPr lang="ru-RU" sz="1400" dirty="0" err="1"/>
              <a:t>дезінфекцій</a:t>
            </a:r>
            <a:r>
              <a:rPr lang="ru-RU" sz="1400" dirty="0"/>
              <a:t> і </a:t>
            </a:r>
            <a:r>
              <a:rPr lang="ru-RU" sz="1400" dirty="0" err="1"/>
              <a:t>передстерилізаційних</a:t>
            </a:r>
            <a:r>
              <a:rPr lang="ru-RU" sz="1400" dirty="0"/>
              <a:t> </a:t>
            </a:r>
            <a:r>
              <a:rPr lang="ru-RU" sz="1400" dirty="0" err="1"/>
              <a:t>очищень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предметів</a:t>
            </a:r>
            <a:r>
              <a:rPr lang="ru-RU" sz="1400" dirty="0"/>
              <a:t>, у тому </a:t>
            </a:r>
            <a:r>
              <a:rPr lang="ru-RU" sz="1400" dirty="0" err="1"/>
              <a:t>числі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 для </a:t>
            </a:r>
            <a:r>
              <a:rPr lang="ru-RU" sz="1400" dirty="0" err="1"/>
              <a:t>стоматології</a:t>
            </a:r>
            <a:r>
              <a:rPr lang="ru-RU" sz="1400" dirty="0"/>
              <a:t> і </a:t>
            </a:r>
            <a:r>
              <a:rPr lang="ru-RU" sz="1400" dirty="0" err="1"/>
              <a:t>хірургії</a:t>
            </a:r>
            <a:r>
              <a:rPr lang="ru-RU" sz="1400" dirty="0"/>
              <a:t>. </a:t>
            </a:r>
            <a:r>
              <a:rPr lang="ru-RU" sz="1400" dirty="0" err="1"/>
              <a:t>Засіб</a:t>
            </a:r>
            <a:r>
              <a:rPr lang="ru-RU" sz="1400" dirty="0"/>
              <a:t> </a:t>
            </a:r>
            <a:r>
              <a:rPr lang="ru-RU" sz="1400" dirty="0" err="1"/>
              <a:t>можна</a:t>
            </a:r>
            <a:r>
              <a:rPr lang="ru-RU" sz="1400" dirty="0"/>
              <a:t> </a:t>
            </a:r>
            <a:r>
              <a:rPr lang="ru-RU" sz="1400" dirty="0" err="1"/>
              <a:t>використовувати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з </a:t>
            </a:r>
            <a:r>
              <a:rPr lang="ru-RU" sz="1400" dirty="0" err="1"/>
              <a:t>металів</a:t>
            </a:r>
            <a:r>
              <a:rPr lang="ru-RU" sz="1400" dirty="0"/>
              <a:t>, </a:t>
            </a:r>
            <a:r>
              <a:rPr lang="ru-RU" sz="1400" dirty="0" err="1"/>
              <a:t>гуми</a:t>
            </a:r>
            <a:r>
              <a:rPr lang="ru-RU" sz="1400" dirty="0"/>
              <a:t>, </a:t>
            </a:r>
            <a:r>
              <a:rPr lang="ru-RU" sz="1400" dirty="0" err="1"/>
              <a:t>скла</a:t>
            </a:r>
            <a:r>
              <a:rPr lang="ru-RU" sz="1400" dirty="0"/>
              <a:t> і </a:t>
            </a:r>
            <a:r>
              <a:rPr lang="ru-RU" sz="1400" dirty="0" err="1"/>
              <a:t>пластмаси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Мікробак</a:t>
            </a:r>
            <a:r>
              <a:rPr lang="ru-RU" sz="1400" b="1" dirty="0" smtClean="0"/>
              <a:t> </a:t>
            </a:r>
            <a:r>
              <a:rPr lang="ru-RU" sz="1400" b="1" dirty="0"/>
              <a:t>форте </a:t>
            </a:r>
            <a:r>
              <a:rPr lang="ru-RU" sz="1400" dirty="0" err="1" smtClean="0"/>
              <a:t>застосовується</a:t>
            </a:r>
            <a:r>
              <a:rPr lang="ru-RU" sz="1400" dirty="0" smtClean="0"/>
              <a:t> </a:t>
            </a:r>
            <a:r>
              <a:rPr lang="ru-RU" sz="1400" dirty="0"/>
              <a:t>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поверхонь</a:t>
            </a:r>
            <a:r>
              <a:rPr lang="ru-RU" sz="1400" dirty="0"/>
              <a:t> </a:t>
            </a:r>
            <a:r>
              <a:rPr lang="ru-RU" sz="1400" dirty="0" err="1"/>
              <a:t>обладнання</a:t>
            </a:r>
            <a:r>
              <a:rPr lang="ru-RU" sz="1400" dirty="0"/>
              <a:t> та </a:t>
            </a:r>
            <a:r>
              <a:rPr lang="ru-RU" sz="1400" dirty="0" err="1"/>
              <a:t>устаткування</a:t>
            </a:r>
            <a:r>
              <a:rPr lang="ru-RU" sz="1400" dirty="0"/>
              <a:t> (</a:t>
            </a:r>
            <a:r>
              <a:rPr lang="ru-RU" sz="1400" dirty="0" err="1"/>
              <a:t>медичних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приладів</a:t>
            </a:r>
            <a:r>
              <a:rPr lang="ru-RU" sz="1400" dirty="0"/>
              <a:t>, </a:t>
            </a:r>
            <a:r>
              <a:rPr lang="ru-RU" sz="1400" dirty="0" err="1"/>
              <a:t>апаратів</a:t>
            </a:r>
            <a:r>
              <a:rPr lang="ru-RU" sz="1400" dirty="0"/>
              <a:t> з </a:t>
            </a:r>
            <a:r>
              <a:rPr lang="ru-RU" sz="1400" dirty="0" err="1"/>
              <a:t>лакофарбовим</a:t>
            </a:r>
            <a:r>
              <a:rPr lang="ru-RU" sz="1400" dirty="0"/>
              <a:t>, </a:t>
            </a:r>
            <a:r>
              <a:rPr lang="ru-RU" sz="1400" dirty="0" err="1"/>
              <a:t>гальванічним</a:t>
            </a:r>
            <a:r>
              <a:rPr lang="ru-RU" sz="1400" dirty="0"/>
              <a:t> та </a:t>
            </a:r>
            <a:r>
              <a:rPr lang="ru-RU" sz="1400" dirty="0" err="1"/>
              <a:t>полімерним</a:t>
            </a:r>
            <a:r>
              <a:rPr lang="ru-RU" sz="1400" dirty="0"/>
              <a:t> </a:t>
            </a:r>
            <a:r>
              <a:rPr lang="ru-RU" sz="1400" dirty="0" err="1"/>
              <a:t>покриттям</a:t>
            </a:r>
            <a:r>
              <a:rPr lang="ru-RU" sz="1400" dirty="0"/>
              <a:t> і </a:t>
            </a:r>
            <a:r>
              <a:rPr lang="ru-RU" sz="1400" dirty="0" err="1"/>
              <a:t>виготовлених</a:t>
            </a:r>
            <a:r>
              <a:rPr lang="ru-RU" sz="1400" dirty="0"/>
              <a:t> </a:t>
            </a:r>
            <a:r>
              <a:rPr lang="ru-RU" sz="1400" dirty="0" err="1"/>
              <a:t>зі</a:t>
            </a:r>
            <a:r>
              <a:rPr lang="ru-RU" sz="1400" dirty="0"/>
              <a:t> </a:t>
            </a:r>
            <a:r>
              <a:rPr lang="ru-RU" sz="1400" dirty="0" err="1"/>
              <a:t>скла</a:t>
            </a:r>
            <a:r>
              <a:rPr lang="ru-RU" sz="1400" dirty="0"/>
              <a:t>, </a:t>
            </a:r>
            <a:r>
              <a:rPr lang="ru-RU" sz="1400" dirty="0" err="1"/>
              <a:t>гуми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корозійнонестійких</a:t>
            </a:r>
            <a:r>
              <a:rPr lang="ru-RU" sz="1400" dirty="0"/>
              <a:t> і </a:t>
            </a:r>
            <a:r>
              <a:rPr lang="ru-RU" sz="1400" dirty="0" err="1"/>
              <a:t>корозійностійких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) в </a:t>
            </a:r>
            <a:r>
              <a:rPr lang="ru-RU" sz="1400" dirty="0" err="1"/>
              <a:t>усіх</a:t>
            </a:r>
            <a:r>
              <a:rPr lang="ru-RU" sz="1400" dirty="0"/>
              <a:t> </a:t>
            </a:r>
            <a:r>
              <a:rPr lang="ru-RU" sz="1400" dirty="0" err="1"/>
              <a:t>галузях</a:t>
            </a:r>
            <a:r>
              <a:rPr lang="ru-RU" sz="1400" dirty="0"/>
              <a:t> </a:t>
            </a:r>
            <a:r>
              <a:rPr lang="ru-RU" sz="1400" dirty="0" err="1"/>
              <a:t>призначення</a:t>
            </a:r>
            <a:r>
              <a:rPr lang="ru-RU" sz="1400" dirty="0"/>
              <a:t>; </a:t>
            </a:r>
            <a:r>
              <a:rPr lang="ru-RU" sz="1400" dirty="0" err="1"/>
              <a:t>медичного</a:t>
            </a:r>
            <a:r>
              <a:rPr lang="ru-RU" sz="1400" dirty="0"/>
              <a:t> </a:t>
            </a:r>
            <a:r>
              <a:rPr lang="ru-RU" sz="1400" dirty="0" err="1"/>
              <a:t>інструментарію</a:t>
            </a:r>
            <a:r>
              <a:rPr lang="ru-RU" sz="1400" dirty="0"/>
              <a:t>, </a:t>
            </a:r>
            <a:r>
              <a:rPr lang="ru-RU" sz="1400" dirty="0" err="1"/>
              <a:t>виготовленого</a:t>
            </a:r>
            <a:r>
              <a:rPr lang="ru-RU" sz="1400" dirty="0"/>
              <a:t> з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, </a:t>
            </a:r>
            <a:r>
              <a:rPr lang="ru-RU" sz="1400" dirty="0" err="1"/>
              <a:t>включаючи</a:t>
            </a:r>
            <a:r>
              <a:rPr lang="ru-RU" sz="1400" dirty="0"/>
              <a:t> </a:t>
            </a:r>
            <a:r>
              <a:rPr lang="ru-RU" sz="1400" dirty="0" err="1"/>
              <a:t>хірургічні</a:t>
            </a:r>
            <a:r>
              <a:rPr lang="ru-RU" sz="1400" dirty="0"/>
              <a:t> та </a:t>
            </a:r>
            <a:r>
              <a:rPr lang="ru-RU" sz="1400" dirty="0" err="1"/>
              <a:t>стоматологічні</a:t>
            </a:r>
            <a:r>
              <a:rPr lang="ru-RU" sz="1400" dirty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, за </a:t>
            </a:r>
            <a:r>
              <a:rPr lang="ru-RU" sz="1400" dirty="0" err="1"/>
              <a:t>винятком</a:t>
            </a:r>
            <a:r>
              <a:rPr lang="ru-RU" sz="1400" dirty="0"/>
              <a:t> </a:t>
            </a:r>
            <a:r>
              <a:rPr lang="ru-RU" sz="1400" dirty="0" err="1"/>
              <a:t>жорстких</a:t>
            </a:r>
            <a:r>
              <a:rPr lang="ru-RU" sz="1400" dirty="0"/>
              <a:t> і </a:t>
            </a:r>
            <a:r>
              <a:rPr lang="ru-RU" sz="1400" dirty="0" err="1"/>
              <a:t>гнучких</a:t>
            </a:r>
            <a:r>
              <a:rPr lang="ru-RU" sz="1400" dirty="0"/>
              <a:t> </a:t>
            </a:r>
            <a:r>
              <a:rPr lang="ru-RU" sz="1400" dirty="0" err="1"/>
              <a:t>ендоскопів</a:t>
            </a:r>
            <a:r>
              <a:rPr lang="ru-RU" sz="1400" dirty="0"/>
              <a:t> та </a:t>
            </a:r>
            <a:r>
              <a:rPr lang="ru-RU" sz="1400" dirty="0" err="1"/>
              <a:t>інструментів</a:t>
            </a:r>
            <a:r>
              <a:rPr lang="ru-RU" sz="1400" dirty="0"/>
              <a:t> до них; </a:t>
            </a:r>
            <a:r>
              <a:rPr lang="ru-RU" sz="1400" dirty="0" err="1"/>
              <a:t>виробів</a:t>
            </a:r>
            <a:r>
              <a:rPr lang="ru-RU" sz="1400" dirty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</a:t>
            </a:r>
            <a:r>
              <a:rPr lang="ru-RU" sz="1400" dirty="0" err="1"/>
              <a:t>призначення</a:t>
            </a:r>
            <a:r>
              <a:rPr lang="ru-RU" sz="1400" dirty="0"/>
              <a:t> </a:t>
            </a:r>
            <a:r>
              <a:rPr lang="ru-RU" sz="1400" dirty="0" err="1"/>
              <a:t>зі</a:t>
            </a:r>
            <a:r>
              <a:rPr lang="ru-RU" sz="1400" dirty="0"/>
              <a:t> </a:t>
            </a:r>
            <a:r>
              <a:rPr lang="ru-RU" sz="1400" dirty="0" err="1"/>
              <a:t>скла</a:t>
            </a:r>
            <a:r>
              <a:rPr lang="ru-RU" sz="1400" dirty="0"/>
              <a:t>, </a:t>
            </a:r>
            <a:r>
              <a:rPr lang="ru-RU" sz="1400" dirty="0" err="1"/>
              <a:t>гуми</a:t>
            </a:r>
            <a:r>
              <a:rPr lang="ru-RU" sz="1400" dirty="0"/>
              <a:t>, </a:t>
            </a:r>
            <a:r>
              <a:rPr lang="ru-RU" sz="1400" dirty="0" err="1"/>
              <a:t>металів</a:t>
            </a:r>
            <a:r>
              <a:rPr lang="ru-RU" sz="1400" dirty="0"/>
              <a:t> та </a:t>
            </a:r>
            <a:r>
              <a:rPr lang="ru-RU" sz="1400" dirty="0" err="1"/>
              <a:t>полімерних</a:t>
            </a:r>
            <a:r>
              <a:rPr lang="ru-RU" sz="1400" dirty="0"/>
              <a:t> </a:t>
            </a:r>
            <a:r>
              <a:rPr lang="ru-RU" sz="1400" dirty="0" err="1"/>
              <a:t>матеріалів</a:t>
            </a:r>
            <a:r>
              <a:rPr lang="ru-RU" sz="1400" dirty="0"/>
              <a:t> (</a:t>
            </a:r>
            <a:r>
              <a:rPr lang="ru-RU" sz="1400" dirty="0" err="1"/>
              <a:t>слиновідсмоктувальні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, </a:t>
            </a:r>
            <a:r>
              <a:rPr lang="ru-RU" sz="1400" dirty="0" err="1"/>
              <a:t>з’ємні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r>
              <a:rPr lang="ru-RU" sz="1400" dirty="0"/>
              <a:t> наркозно-</a:t>
            </a:r>
            <a:r>
              <a:rPr lang="ru-RU" sz="1400" dirty="0" err="1"/>
              <a:t>дихальної</a:t>
            </a:r>
            <a:r>
              <a:rPr lang="ru-RU" sz="1400" dirty="0"/>
              <a:t> </a:t>
            </a:r>
            <a:r>
              <a:rPr lang="ru-RU" sz="1400" dirty="0" err="1"/>
              <a:t>апаратури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); </a:t>
            </a:r>
            <a:r>
              <a:rPr lang="ru-RU" sz="1400" dirty="0" err="1"/>
              <a:t>предметів</a:t>
            </a:r>
            <a:r>
              <a:rPr lang="ru-RU" sz="1400" dirty="0"/>
              <a:t> догляду за </a:t>
            </a:r>
            <a:r>
              <a:rPr lang="ru-RU" sz="1400" dirty="0" err="1"/>
              <a:t>хворими</a:t>
            </a:r>
            <a:r>
              <a:rPr lang="ru-RU" sz="1400" dirty="0"/>
              <a:t> (</a:t>
            </a:r>
            <a:r>
              <a:rPr lang="ru-RU" sz="1400" dirty="0" err="1"/>
              <a:t>підкладних</a:t>
            </a:r>
            <a:r>
              <a:rPr lang="ru-RU" sz="1400" dirty="0"/>
              <a:t> суден, </a:t>
            </a:r>
            <a:r>
              <a:rPr lang="ru-RU" sz="1400" dirty="0" err="1"/>
              <a:t>пузирів</a:t>
            </a:r>
            <a:r>
              <a:rPr lang="ru-RU" sz="1400" dirty="0"/>
              <a:t> для </a:t>
            </a:r>
            <a:r>
              <a:rPr lang="ru-RU" sz="1400" dirty="0" err="1"/>
              <a:t>льоду</a:t>
            </a:r>
            <a:r>
              <a:rPr lang="ru-RU" sz="1400" dirty="0"/>
              <a:t>, </a:t>
            </a:r>
            <a:r>
              <a:rPr lang="ru-RU" sz="1400" dirty="0" err="1"/>
              <a:t>грілок</a:t>
            </a:r>
            <a:r>
              <a:rPr lang="ru-RU" sz="1400" dirty="0"/>
              <a:t> </a:t>
            </a:r>
            <a:r>
              <a:rPr lang="ru-RU" sz="1400" dirty="0" err="1"/>
              <a:t>тощо</a:t>
            </a:r>
            <a:r>
              <a:rPr lang="ru-RU" sz="1400" dirty="0"/>
              <a:t>) та </a:t>
            </a:r>
            <a:r>
              <a:rPr lang="ru-RU" sz="1400" dirty="0" err="1" smtClean="0"/>
              <a:t>ін</a:t>
            </a:r>
            <a:r>
              <a:rPr lang="ru-RU" sz="1400" dirty="0" smtClean="0"/>
              <a:t>.</a:t>
            </a:r>
          </a:p>
          <a:p>
            <a:pPr indent="447675" algn="just"/>
            <a:r>
              <a:rPr lang="ru-RU" sz="1400" b="1" dirty="0" err="1" smtClean="0"/>
              <a:t>Йодобак</a:t>
            </a:r>
            <a:r>
              <a:rPr lang="ru-RU" sz="1400" b="1" dirty="0" smtClean="0"/>
              <a:t> </a:t>
            </a:r>
            <a:r>
              <a:rPr lang="ru-RU" sz="1400" dirty="0" err="1"/>
              <a:t>застосовується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слизових</a:t>
            </a:r>
            <a:r>
              <a:rPr lang="ru-RU" sz="1400" dirty="0"/>
              <a:t> </a:t>
            </a:r>
            <a:r>
              <a:rPr lang="ru-RU" sz="1400" dirty="0" err="1"/>
              <a:t>оболонок</a:t>
            </a:r>
            <a:r>
              <a:rPr lang="ru-RU" sz="1400" dirty="0"/>
              <a:t>, </a:t>
            </a:r>
            <a:r>
              <a:rPr lang="ru-RU" sz="1400" dirty="0" err="1"/>
              <a:t>шкіри</a:t>
            </a:r>
            <a:r>
              <a:rPr lang="ru-RU" sz="1400" dirty="0"/>
              <a:t>, ран, </a:t>
            </a:r>
            <a:r>
              <a:rPr lang="ru-RU" sz="1400" dirty="0" err="1"/>
              <a:t>виразок</a:t>
            </a:r>
            <a:r>
              <a:rPr lang="ru-RU" sz="1400" dirty="0"/>
              <a:t>, </a:t>
            </a:r>
            <a:r>
              <a:rPr lang="ru-RU" sz="1400" dirty="0" err="1"/>
              <a:t>пролежнів</a:t>
            </a:r>
            <a:r>
              <a:rPr lang="ru-RU" sz="1400" dirty="0"/>
              <a:t>, </a:t>
            </a:r>
            <a:r>
              <a:rPr lang="ru-RU" sz="1400" dirty="0" err="1"/>
              <a:t>операційного</a:t>
            </a:r>
            <a:r>
              <a:rPr lang="ru-RU" sz="1400" dirty="0"/>
              <a:t> поля. </a:t>
            </a:r>
            <a:r>
              <a:rPr lang="ru-RU" sz="1400" dirty="0" err="1"/>
              <a:t>Має</a:t>
            </a:r>
            <a:r>
              <a:rPr lang="ru-RU" sz="1400" dirty="0"/>
              <a:t> </a:t>
            </a:r>
            <a:r>
              <a:rPr lang="ru-RU" sz="1400" dirty="0" err="1"/>
              <a:t>бактерицидну</a:t>
            </a:r>
            <a:r>
              <a:rPr lang="ru-RU" sz="1400" dirty="0"/>
              <a:t>, </a:t>
            </a:r>
            <a:r>
              <a:rPr lang="ru-RU" sz="1400" dirty="0" err="1"/>
              <a:t>спороцидну</a:t>
            </a:r>
            <a:r>
              <a:rPr lang="ru-RU" sz="1400" dirty="0"/>
              <a:t> і </a:t>
            </a:r>
            <a:r>
              <a:rPr lang="ru-RU" sz="1400" dirty="0" err="1"/>
              <a:t>віруліцидну</a:t>
            </a:r>
            <a:r>
              <a:rPr lang="ru-RU" sz="1400" dirty="0"/>
              <a:t> </a:t>
            </a:r>
            <a:r>
              <a:rPr lang="ru-RU" sz="1400" dirty="0" err="1"/>
              <a:t>дію</a:t>
            </a:r>
            <a:r>
              <a:rPr lang="ru-RU" sz="1400" dirty="0"/>
              <a:t>. </a:t>
            </a:r>
            <a:r>
              <a:rPr lang="ru-RU" sz="1400" dirty="0" err="1"/>
              <a:t>Знищує</a:t>
            </a:r>
            <a:r>
              <a:rPr lang="ru-RU" sz="1400" dirty="0"/>
              <a:t> </a:t>
            </a:r>
            <a:r>
              <a:rPr lang="ru-RU" sz="1400" dirty="0" err="1"/>
              <a:t>мікобактерії</a:t>
            </a:r>
            <a:r>
              <a:rPr lang="ru-RU" sz="1400" dirty="0"/>
              <a:t> </a:t>
            </a:r>
            <a:r>
              <a:rPr lang="ru-RU" sz="1400" dirty="0" err="1"/>
              <a:t>туберкульозу</a:t>
            </a:r>
            <a:r>
              <a:rPr lang="ru-RU" sz="1400" dirty="0"/>
              <a:t>. </a:t>
            </a:r>
            <a:endParaRPr lang="ru-RU" sz="1400" dirty="0" smtClean="0"/>
          </a:p>
          <a:p>
            <a:pPr indent="447675" algn="just"/>
            <a:r>
              <a:rPr lang="ru-RU" sz="1400" b="1" dirty="0" err="1" smtClean="0"/>
              <a:t>Хлорамін</a:t>
            </a:r>
            <a:r>
              <a:rPr lang="ru-RU" sz="1400" b="1" dirty="0" smtClean="0"/>
              <a:t> </a:t>
            </a:r>
            <a:r>
              <a:rPr lang="ru-RU" sz="1400" b="1" dirty="0"/>
              <a:t>Б</a:t>
            </a:r>
            <a:r>
              <a:rPr lang="ru-RU" sz="1400" dirty="0"/>
              <a:t> </a:t>
            </a:r>
            <a:r>
              <a:rPr lang="ru-RU" sz="1400" dirty="0" smtClean="0"/>
              <a:t>— </a:t>
            </a:r>
            <a:r>
              <a:rPr lang="ru-RU" sz="1400" dirty="0"/>
              <a:t>1—3 %-</a:t>
            </a:r>
            <a:r>
              <a:rPr lang="ru-RU" sz="1400" dirty="0" err="1"/>
              <a:t>вий</a:t>
            </a:r>
            <a:r>
              <a:rPr lang="ru-RU" sz="1400" dirty="0"/>
              <a:t> </a:t>
            </a:r>
            <a:r>
              <a:rPr lang="ru-RU" sz="1400" dirty="0" err="1"/>
              <a:t>розчин</a:t>
            </a:r>
            <a:r>
              <a:rPr lang="ru-RU" sz="1400" dirty="0"/>
              <a:t> препарату </a:t>
            </a:r>
            <a:r>
              <a:rPr lang="ru-RU" sz="1400" dirty="0" err="1"/>
              <a:t>застосовують</a:t>
            </a:r>
            <a:r>
              <a:rPr lang="ru-RU" sz="1400" dirty="0"/>
              <a:t> для </a:t>
            </a:r>
            <a:r>
              <a:rPr lang="ru-RU" sz="1400" dirty="0" err="1"/>
              <a:t>дезінфекції</a:t>
            </a:r>
            <a:r>
              <a:rPr lang="ru-RU" sz="1400" dirty="0"/>
              <a:t> </a:t>
            </a:r>
            <a:r>
              <a:rPr lang="ru-RU" sz="1400" dirty="0" err="1"/>
              <a:t>предметів</a:t>
            </a:r>
            <a:r>
              <a:rPr lang="ru-RU" sz="1400" dirty="0"/>
              <a:t> догляду за </a:t>
            </a:r>
            <a:r>
              <a:rPr lang="ru-RU" sz="1400" dirty="0" err="1"/>
              <a:t>хворими</a:t>
            </a:r>
            <a:r>
              <a:rPr lang="ru-RU" sz="1400" dirty="0"/>
              <a:t>, рук, </a:t>
            </a:r>
            <a:r>
              <a:rPr lang="ru-RU" sz="1400" dirty="0" err="1"/>
              <a:t>неметалевих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, </a:t>
            </a:r>
            <a:r>
              <a:rPr lang="ru-RU" sz="1400" dirty="0" err="1"/>
              <a:t>катетерів</a:t>
            </a:r>
            <a:r>
              <a:rPr lang="ru-RU" sz="1400" dirty="0"/>
              <a:t>, </a:t>
            </a:r>
            <a:r>
              <a:rPr lang="ru-RU" sz="1400" dirty="0" err="1"/>
              <a:t>дренажних</a:t>
            </a:r>
            <a:r>
              <a:rPr lang="ru-RU" sz="1400" dirty="0"/>
              <a:t> трубок, </a:t>
            </a:r>
            <a:r>
              <a:rPr lang="ru-RU" sz="1400" dirty="0" err="1"/>
              <a:t>рукавичок</a:t>
            </a:r>
            <a:r>
              <a:rPr lang="ru-RU" sz="1400" dirty="0"/>
              <a:t>. </a:t>
            </a:r>
          </a:p>
        </p:txBody>
      </p:sp>
      <p:pic>
        <p:nvPicPr>
          <p:cNvPr id="15364" name="Picture 4" descr="Хлорамин Б купить оптом, цена - Система Оптиму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78" y="5085183"/>
            <a:ext cx="2054106" cy="16611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Микробак форте (Mikrobac forte) 5л: продажа, цена в Ирпене. антисептические  средства для кожи от &quot;Интернет-магазин &quot;Красотка&quot;&quot; - 5845710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885" y="5055814"/>
            <a:ext cx="2136229" cy="1588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Бациллол аф 5л цена, фото, где купить Киев, Flagma.ua #36940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460" y="5077150"/>
            <a:ext cx="2349649" cy="16691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195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29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6698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324" y="1700808"/>
            <a:ext cx="85811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 err="1"/>
              <a:t>Передстерилізаційне</a:t>
            </a:r>
            <a:r>
              <a:rPr lang="ru-RU" sz="1400" dirty="0"/>
              <a:t> </a:t>
            </a:r>
            <a:r>
              <a:rPr lang="ru-RU" sz="1400" dirty="0" err="1"/>
              <a:t>очищення</a:t>
            </a:r>
            <a:r>
              <a:rPr lang="ru-RU" sz="1400" dirty="0"/>
              <a:t> є другим </a:t>
            </a:r>
            <a:r>
              <a:rPr lang="ru-RU" sz="1400" dirty="0" err="1"/>
              <a:t>етапом</a:t>
            </a:r>
            <a:r>
              <a:rPr lang="ru-RU" sz="1400" dirty="0"/>
              <a:t>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інструментів</a:t>
            </a:r>
            <a:r>
              <a:rPr lang="ru-RU" sz="1400" dirty="0"/>
              <a:t>, яка проводиться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дезінфекції</a:t>
            </a:r>
            <a:r>
              <a:rPr lang="ru-RU" sz="1400" dirty="0"/>
              <a:t> і </a:t>
            </a:r>
            <a:r>
              <a:rPr lang="ru-RU" sz="1400" dirty="0" err="1"/>
              <a:t>відмивання</a:t>
            </a:r>
            <a:r>
              <a:rPr lang="ru-RU" sz="1400" dirty="0"/>
              <a:t> </a:t>
            </a:r>
            <a:r>
              <a:rPr lang="ru-RU" sz="1400" dirty="0" err="1"/>
              <a:t>виробів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дезінфектанта</a:t>
            </a:r>
            <a:r>
              <a:rPr lang="ru-RU" sz="1400" dirty="0"/>
              <a:t>, з метою остаточного </a:t>
            </a:r>
            <a:r>
              <a:rPr lang="ru-RU" sz="1400" dirty="0" err="1"/>
              <a:t>видалення</a:t>
            </a:r>
            <a:r>
              <a:rPr lang="ru-RU" sz="1400" dirty="0"/>
              <a:t> </a:t>
            </a:r>
            <a:r>
              <a:rPr lang="ru-RU" sz="1400" dirty="0" err="1"/>
              <a:t>залишків</a:t>
            </a:r>
            <a:r>
              <a:rPr lang="ru-RU" sz="1400" dirty="0"/>
              <a:t> </a:t>
            </a:r>
            <a:r>
              <a:rPr lang="ru-RU" sz="1400" dirty="0" err="1"/>
              <a:t>білкових</a:t>
            </a:r>
            <a:r>
              <a:rPr lang="ru-RU" sz="1400" dirty="0"/>
              <a:t>, </a:t>
            </a:r>
            <a:r>
              <a:rPr lang="ru-RU" sz="1400" dirty="0" err="1"/>
              <a:t>жирових</a:t>
            </a:r>
            <a:r>
              <a:rPr lang="ru-RU" sz="1400" dirty="0"/>
              <a:t>, </a:t>
            </a:r>
            <a:r>
              <a:rPr lang="ru-RU" sz="1400" dirty="0" err="1"/>
              <a:t>механічних</a:t>
            </a:r>
            <a:r>
              <a:rPr lang="ru-RU" sz="1400" dirty="0"/>
              <a:t> </a:t>
            </a:r>
            <a:r>
              <a:rPr lang="ru-RU" sz="1400" dirty="0" err="1"/>
              <a:t>забруднень</a:t>
            </a:r>
            <a:r>
              <a:rPr lang="ru-RU" sz="1400" dirty="0"/>
              <a:t>, </a:t>
            </a:r>
            <a:r>
              <a:rPr lang="ru-RU" sz="1400" dirty="0" err="1"/>
              <a:t>лікарських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і так </a:t>
            </a:r>
            <a:r>
              <a:rPr lang="ru-RU" sz="1400" dirty="0" err="1"/>
              <a:t>далі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err="1" smtClean="0"/>
              <a:t>Підготовка</a:t>
            </a:r>
            <a:r>
              <a:rPr lang="ru-RU" sz="1400" dirty="0" smtClean="0"/>
              <a:t> </a:t>
            </a:r>
            <a:r>
              <a:rPr lang="ru-RU" sz="1400" dirty="0"/>
              <a:t>до </a:t>
            </a:r>
            <a:r>
              <a:rPr lang="ru-RU" sz="1400" dirty="0" err="1"/>
              <a:t>стерилізації</a:t>
            </a:r>
            <a:r>
              <a:rPr lang="ru-RU" sz="1400" dirty="0"/>
              <a:t> </a:t>
            </a:r>
            <a:r>
              <a:rPr lang="ru-RU" sz="1400" dirty="0" err="1"/>
              <a:t>інструментарію</a:t>
            </a:r>
            <a:r>
              <a:rPr lang="ru-RU" sz="1400" dirty="0"/>
              <a:t> (</a:t>
            </a:r>
            <a:r>
              <a:rPr lang="ru-RU" sz="1400" dirty="0" err="1"/>
              <a:t>передстерилізаційна</a:t>
            </a:r>
            <a:r>
              <a:rPr lang="ru-RU" sz="1400" dirty="0"/>
              <a:t> </a:t>
            </a:r>
            <a:r>
              <a:rPr lang="ru-RU" sz="1400" dirty="0" err="1"/>
              <a:t>обробка</a:t>
            </a:r>
            <a:r>
              <a:rPr lang="ru-RU" sz="1400" dirty="0"/>
              <a:t>) :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Використані</a:t>
            </a:r>
            <a:r>
              <a:rPr lang="ru-RU" sz="1400" dirty="0" smtClean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 </a:t>
            </a:r>
            <a:r>
              <a:rPr lang="ru-RU" sz="1400" dirty="0" err="1"/>
              <a:t>залити</a:t>
            </a:r>
            <a:r>
              <a:rPr lang="ru-RU" sz="1400" dirty="0"/>
              <a:t> </a:t>
            </a:r>
            <a:r>
              <a:rPr lang="ru-RU" sz="1400" dirty="0" err="1"/>
              <a:t>розчином</a:t>
            </a:r>
            <a:r>
              <a:rPr lang="ru-RU" sz="1400" dirty="0"/>
              <a:t> </a:t>
            </a:r>
            <a:r>
              <a:rPr lang="ru-RU" sz="1400" dirty="0" err="1"/>
              <a:t>дезінфектанта</a:t>
            </a:r>
            <a:r>
              <a:rPr lang="ru-RU" sz="1400" dirty="0"/>
              <a:t> (на 1 год 3 % р-ном </a:t>
            </a:r>
            <a:r>
              <a:rPr lang="ru-RU" sz="1400" dirty="0" err="1"/>
              <a:t>хлораміну</a:t>
            </a:r>
            <a:r>
              <a:rPr lang="ru-RU" sz="1400" dirty="0"/>
              <a:t>);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Промити</a:t>
            </a:r>
            <a:r>
              <a:rPr lang="ru-RU" sz="1400" dirty="0" smtClean="0"/>
              <a:t>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протягом</a:t>
            </a:r>
            <a:r>
              <a:rPr lang="ru-RU" sz="1400" dirty="0"/>
              <a:t> 30 сек </a:t>
            </a:r>
            <a:r>
              <a:rPr lang="ru-RU" sz="1400" dirty="0" err="1"/>
              <a:t>під</a:t>
            </a:r>
            <a:r>
              <a:rPr lang="ru-RU" sz="1400" dirty="0"/>
              <a:t> проточною водою;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Інструменти</a:t>
            </a:r>
            <a:r>
              <a:rPr lang="ru-RU" sz="1400" dirty="0" smtClean="0"/>
              <a:t> </a:t>
            </a:r>
            <a:r>
              <a:rPr lang="ru-RU" sz="1400" dirty="0" err="1"/>
              <a:t>залити</a:t>
            </a:r>
            <a:r>
              <a:rPr lang="ru-RU" sz="1400" dirty="0"/>
              <a:t> теплим </a:t>
            </a:r>
            <a:r>
              <a:rPr lang="ru-RU" sz="1400" dirty="0" err="1"/>
              <a:t>миючим</a:t>
            </a:r>
            <a:r>
              <a:rPr lang="ru-RU" sz="1400" dirty="0"/>
              <a:t> </a:t>
            </a:r>
            <a:r>
              <a:rPr lang="ru-RU" sz="1400" dirty="0" err="1"/>
              <a:t>розчином</a:t>
            </a:r>
            <a:r>
              <a:rPr lang="ru-RU" sz="1400" dirty="0"/>
              <a:t> на 15 </a:t>
            </a:r>
            <a:r>
              <a:rPr lang="ru-RU" sz="1400" dirty="0" err="1"/>
              <a:t>хв</a:t>
            </a:r>
            <a:r>
              <a:rPr lang="ru-RU" sz="1400" dirty="0" smtClean="0"/>
              <a:t>;</a:t>
            </a:r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Старанно</a:t>
            </a:r>
            <a:r>
              <a:rPr lang="ru-RU" sz="1400" dirty="0"/>
              <a:t>, у </a:t>
            </a:r>
            <a:r>
              <a:rPr lang="ru-RU" sz="1400" dirty="0" err="1"/>
              <a:t>миючому</a:t>
            </a:r>
            <a:r>
              <a:rPr lang="ru-RU" sz="1400" dirty="0"/>
              <a:t> </a:t>
            </a:r>
            <a:r>
              <a:rPr lang="ru-RU" sz="1400" dirty="0" err="1"/>
              <a:t>розчині</a:t>
            </a:r>
            <a:r>
              <a:rPr lang="ru-RU" sz="1400" dirty="0"/>
              <a:t>, </a:t>
            </a:r>
            <a:r>
              <a:rPr lang="ru-RU" sz="1400" dirty="0" err="1"/>
              <a:t>мити</a:t>
            </a:r>
            <a:r>
              <a:rPr lang="ru-RU" sz="1400" dirty="0"/>
              <a:t> </a:t>
            </a:r>
            <a:r>
              <a:rPr lang="ru-RU" sz="1400" dirty="0" err="1"/>
              <a:t>щіткою</a:t>
            </a:r>
            <a:r>
              <a:rPr lang="ru-RU" sz="1400" dirty="0"/>
              <a:t> </a:t>
            </a:r>
            <a:r>
              <a:rPr lang="ru-RU" sz="1400" dirty="0" err="1"/>
              <a:t>кожний</a:t>
            </a:r>
            <a:r>
              <a:rPr lang="ru-RU" sz="1400" dirty="0"/>
              <a:t> </a:t>
            </a:r>
            <a:r>
              <a:rPr lang="ru-RU" sz="1400" dirty="0" err="1"/>
              <a:t>інструмент</a:t>
            </a:r>
            <a:r>
              <a:rPr lang="ru-RU" sz="1400" dirty="0"/>
              <a:t> 30 сек;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smtClean="0"/>
              <a:t>Повторно </a:t>
            </a:r>
            <a:r>
              <a:rPr lang="ru-RU" sz="1400" dirty="0" err="1"/>
              <a:t>промити</a:t>
            </a:r>
            <a:r>
              <a:rPr lang="ru-RU" sz="1400" dirty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проточною водою;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Промити</a:t>
            </a:r>
            <a:r>
              <a:rPr lang="ru-RU" sz="1400" dirty="0" smtClean="0"/>
              <a:t> </a:t>
            </a:r>
            <a:r>
              <a:rPr lang="ru-RU" sz="1400" dirty="0" err="1"/>
              <a:t>інструменти</a:t>
            </a:r>
            <a:r>
              <a:rPr lang="ru-RU" sz="1400" dirty="0"/>
              <a:t> </a:t>
            </a:r>
            <a:r>
              <a:rPr lang="ru-RU" sz="1400" dirty="0" err="1"/>
              <a:t>дистильованою</a:t>
            </a:r>
            <a:r>
              <a:rPr lang="ru-RU" sz="1400" dirty="0"/>
              <a:t> водою </a:t>
            </a:r>
            <a:r>
              <a:rPr lang="ru-RU" sz="1400" dirty="0" err="1"/>
              <a:t>протягом</a:t>
            </a:r>
            <a:r>
              <a:rPr lang="ru-RU" sz="1400" dirty="0"/>
              <a:t> 5 </a:t>
            </a:r>
            <a:r>
              <a:rPr lang="ru-RU" sz="1400" dirty="0" err="1"/>
              <a:t>хв</a:t>
            </a:r>
            <a:r>
              <a:rPr lang="ru-RU" sz="1400" dirty="0"/>
              <a:t>; </a:t>
            </a:r>
            <a:endParaRPr lang="ru-RU" sz="1400" dirty="0" smtClean="0"/>
          </a:p>
          <a:p>
            <a:pPr marL="342900" indent="-342900" algn="just">
              <a:buAutoNum type="arabicParenR"/>
            </a:pPr>
            <a:r>
              <a:rPr lang="ru-RU" sz="1400" dirty="0" err="1" smtClean="0"/>
              <a:t>Просушити</a:t>
            </a:r>
            <a:r>
              <a:rPr lang="ru-RU" sz="1400" dirty="0" smtClean="0"/>
              <a:t> </a:t>
            </a:r>
            <a:r>
              <a:rPr lang="ru-RU" sz="1400" dirty="0" err="1"/>
              <a:t>гарячим</a:t>
            </a:r>
            <a:r>
              <a:rPr lang="ru-RU" sz="1400" dirty="0"/>
              <a:t> </a:t>
            </a:r>
            <a:r>
              <a:rPr lang="ru-RU" sz="1400" dirty="0" err="1"/>
              <a:t>повітрям</a:t>
            </a:r>
            <a:r>
              <a:rPr lang="ru-RU" sz="1400" dirty="0"/>
              <a:t> при </a:t>
            </a:r>
            <a:r>
              <a:rPr lang="en-US" sz="1400" dirty="0"/>
              <a:t>t 85°</a:t>
            </a:r>
            <a:r>
              <a:rPr lang="ru-RU" sz="1400" dirty="0"/>
              <a:t>С. </a:t>
            </a:r>
          </a:p>
          <a:p>
            <a:pPr marL="342900" indent="-342900">
              <a:buAutoNum type="arabicParenR"/>
            </a:pPr>
            <a:endParaRPr lang="ru-RU" sz="1400" dirty="0" smtClean="0"/>
          </a:p>
          <a:p>
            <a:pPr marL="342900" indent="-342900">
              <a:buAutoNum type="arabicParenR"/>
            </a:pPr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043608" y="-21679"/>
            <a:ext cx="7056784" cy="6423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Передстерилізаційне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очищення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  <a:p>
            <a:pPr algn="ctr"/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30</a:t>
            </a:fld>
            <a:endParaRPr lang="ru-RU" sz="16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87945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9694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400" dirty="0" err="1" smtClean="0"/>
              <a:t>Якість</a:t>
            </a:r>
            <a:r>
              <a:rPr lang="ru-RU" sz="1400" dirty="0" smtClean="0"/>
              <a:t> </a:t>
            </a:r>
            <a:r>
              <a:rPr lang="ru-RU" sz="1400" dirty="0" err="1"/>
              <a:t>передстерилізаційної</a:t>
            </a:r>
            <a:r>
              <a:rPr lang="ru-RU" sz="1400" dirty="0"/>
              <a:t> </a:t>
            </a:r>
            <a:r>
              <a:rPr lang="ru-RU" sz="1400" dirty="0" err="1"/>
              <a:t>обробки</a:t>
            </a:r>
            <a:r>
              <a:rPr lang="ru-RU" sz="1400" dirty="0"/>
              <a:t> повинна </a:t>
            </a:r>
            <a:r>
              <a:rPr lang="ru-RU" sz="1400" dirty="0" err="1"/>
              <a:t>постійно</a:t>
            </a:r>
            <a:r>
              <a:rPr lang="ru-RU" sz="1400" dirty="0"/>
              <a:t> </a:t>
            </a:r>
            <a:r>
              <a:rPr lang="ru-RU" sz="1400" dirty="0" err="1"/>
              <a:t>перевірятися</a:t>
            </a:r>
            <a:r>
              <a:rPr lang="ru-RU" sz="1400" dirty="0"/>
              <a:t> шляхом постановки проб на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залишків</a:t>
            </a:r>
            <a:r>
              <a:rPr lang="ru-RU" sz="1400" dirty="0"/>
              <a:t> </a:t>
            </a:r>
            <a:r>
              <a:rPr lang="ru-RU" sz="1400" dirty="0" err="1"/>
              <a:t>крові</a:t>
            </a:r>
            <a:r>
              <a:rPr lang="ru-RU" sz="1400" dirty="0"/>
              <a:t> та </a:t>
            </a:r>
            <a:r>
              <a:rPr lang="ru-RU" sz="1400" dirty="0" err="1"/>
              <a:t>миючих</a:t>
            </a:r>
            <a:r>
              <a:rPr lang="ru-RU" sz="1400" dirty="0"/>
              <a:t> </a:t>
            </a:r>
            <a:r>
              <a:rPr lang="ru-RU" sz="1400" dirty="0" err="1" smtClean="0"/>
              <a:t>засобів</a:t>
            </a:r>
            <a:r>
              <a:rPr lang="ru-RU" sz="1400" dirty="0" smtClean="0"/>
              <a:t> ( табл. 2):</a:t>
            </a:r>
          </a:p>
          <a:p>
            <a:pPr marL="342900" indent="-342900" algn="just">
              <a:buAutoNum type="arabicParenR"/>
            </a:pPr>
            <a:endParaRPr lang="ru-RU" sz="1400" dirty="0"/>
          </a:p>
          <a:p>
            <a:pPr marL="342900" indent="-342900" algn="just">
              <a:buAutoNum type="arabicParenR"/>
            </a:pPr>
            <a:endParaRPr lang="ru-RU" sz="1400" dirty="0" smtClean="0"/>
          </a:p>
          <a:p>
            <a:pPr marL="342900" indent="-342900" algn="just">
              <a:buAutoNum type="arabicParenR"/>
            </a:pPr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  <a:p>
            <a:pPr indent="447675" algn="just"/>
            <a:r>
              <a:rPr lang="ru-RU" sz="1400" dirty="0" err="1" smtClean="0"/>
              <a:t>Передстерилізаційне</a:t>
            </a:r>
            <a:r>
              <a:rPr lang="ru-RU" sz="1400" dirty="0" smtClean="0"/>
              <a:t> </a:t>
            </a:r>
            <a:r>
              <a:rPr lang="ru-RU" sz="1400" dirty="0" err="1"/>
              <a:t>очищення</a:t>
            </a:r>
            <a:r>
              <a:rPr lang="ru-RU" sz="1400" dirty="0"/>
              <a:t> </a:t>
            </a:r>
            <a:r>
              <a:rPr lang="ru-RU" sz="1400" dirty="0" err="1"/>
              <a:t>проводять</a:t>
            </a:r>
            <a:r>
              <a:rPr lang="ru-RU" sz="1400" dirty="0"/>
              <a:t> </a:t>
            </a:r>
            <a:r>
              <a:rPr lang="ru-RU" sz="1400" dirty="0" err="1"/>
              <a:t>ручним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механізованим</a:t>
            </a:r>
            <a:r>
              <a:rPr lang="ru-RU" sz="1400" dirty="0"/>
              <a:t> способом (за </a:t>
            </a:r>
            <a:r>
              <a:rPr lang="ru-RU" sz="1400" dirty="0" err="1"/>
              <a:t>допомогою</a:t>
            </a:r>
            <a:r>
              <a:rPr lang="ru-RU" sz="1400" dirty="0"/>
              <a:t> </a:t>
            </a:r>
            <a:r>
              <a:rPr lang="ru-RU" sz="1400" dirty="0" err="1"/>
              <a:t>спеціального</a:t>
            </a:r>
            <a:r>
              <a:rPr lang="ru-RU" sz="1400" dirty="0"/>
              <a:t> </a:t>
            </a:r>
            <a:r>
              <a:rPr lang="ru-RU" sz="1400" dirty="0" err="1"/>
              <a:t>устаткування</a:t>
            </a:r>
            <a:r>
              <a:rPr lang="ru-RU" sz="1400" dirty="0"/>
              <a:t>, </a:t>
            </a:r>
            <a:r>
              <a:rPr lang="ru-RU" sz="1400" dirty="0" err="1"/>
              <a:t>наприклад</a:t>
            </a:r>
            <a:r>
              <a:rPr lang="ru-RU" sz="1400" dirty="0"/>
              <a:t>, </a:t>
            </a:r>
            <a:r>
              <a:rPr lang="ru-RU" sz="1400" dirty="0" err="1"/>
              <a:t>ультразвукових</a:t>
            </a:r>
            <a:r>
              <a:rPr lang="ru-RU" sz="1400" dirty="0"/>
              <a:t> установок - "Сережка", "Кристалл-5", "УЗВ", "</a:t>
            </a:r>
            <a:r>
              <a:rPr lang="ru-RU" sz="1400" dirty="0" err="1"/>
              <a:t>Ультраест</a:t>
            </a:r>
            <a:r>
              <a:rPr lang="ru-RU" sz="1400" dirty="0"/>
              <a:t>", "УВ-1", "УЗУМИ-15"). </a:t>
            </a:r>
          </a:p>
        </p:txBody>
      </p:sp>
      <p:sp>
        <p:nvSpPr>
          <p:cNvPr id="3" name="Заголовок 7"/>
          <p:cNvSpPr txBox="1">
            <a:spLocks/>
          </p:cNvSpPr>
          <p:nvPr/>
        </p:nvSpPr>
        <p:spPr>
          <a:xfrm>
            <a:off x="1043608" y="-21679"/>
            <a:ext cx="7056784" cy="6423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solidFill>
                  <a:srgbClr val="996633"/>
                </a:solidFill>
                <a:latin typeface="+mn-lt"/>
              </a:rPr>
              <a:t>Передстерилізаційне</a:t>
            </a:r>
            <a:r>
              <a:rPr lang="ru-RU" sz="2800" dirty="0">
                <a:solidFill>
                  <a:srgbClr val="996633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rgbClr val="996633"/>
                </a:solidFill>
                <a:latin typeface="+mn-lt"/>
              </a:rPr>
              <a:t>очищення</a:t>
            </a:r>
            <a:endParaRPr lang="ru-RU" sz="2800" dirty="0">
              <a:solidFill>
                <a:srgbClr val="996633"/>
              </a:solidFill>
              <a:latin typeface="+mn-lt"/>
            </a:endParaRPr>
          </a:p>
          <a:p>
            <a:pPr algn="ctr"/>
            <a:endParaRPr lang="ru-RU" sz="2800" dirty="0">
              <a:solidFill>
                <a:srgbClr val="996633"/>
              </a:solidFill>
              <a:latin typeface="+mn-lt"/>
            </a:endParaRPr>
          </a:p>
        </p:txBody>
      </p:sp>
      <p:pic>
        <p:nvPicPr>
          <p:cNvPr id="17410" name="Picture 2" descr="C:\Users\Owner\Desktop\photo_2021-01-04_16-26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07970"/>
            <a:ext cx="5466480" cy="334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1950" y="6477223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latin typeface="+mn-lt"/>
              </a:rPr>
              <a:t>31</a:t>
            </a:fld>
            <a:endParaRPr lang="ru-RU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27505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чему бренды в Европе переносят digital-маркетинг от внешних подрядчиков в  in-house. Исследов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04" y="1484784"/>
            <a:ext cx="4419239" cy="2884013"/>
          </a:xfrm>
          <a:prstGeom prst="ellipse">
            <a:avLst/>
          </a:prstGeom>
          <a:ln w="63500" cap="rnd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536" y="4368797"/>
            <a:ext cx="8496944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tx2"/>
                </a:solidFill>
              </a:rPr>
              <a:t>Дякую за увагу!</a:t>
            </a:r>
            <a:endParaRPr lang="ru-RU" sz="2400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0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Другая 11">
      <a:dk1>
        <a:sysClr val="windowText" lastClr="000000"/>
      </a:dk1>
      <a:lt1>
        <a:sysClr val="window" lastClr="FFFFFF"/>
      </a:lt1>
      <a:dk2>
        <a:srgbClr val="575F6D"/>
      </a:dk2>
      <a:lt2>
        <a:srgbClr val="ACC1E8"/>
      </a:lt2>
      <a:accent1>
        <a:srgbClr val="EEF1F6"/>
      </a:accent1>
      <a:accent2>
        <a:srgbClr val="BDE296"/>
      </a:accent2>
      <a:accent3>
        <a:srgbClr val="7B87AA"/>
      </a:accent3>
      <a:accent4>
        <a:srgbClr val="92D050"/>
      </a:accent4>
      <a:accent5>
        <a:srgbClr val="ACC1E8"/>
      </a:accent5>
      <a:accent6>
        <a:srgbClr val="777C84"/>
      </a:accent6>
      <a:hlink>
        <a:srgbClr val="B9BEC7"/>
      </a:hlink>
      <a:folHlink>
        <a:srgbClr val="92D05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517</TotalTime>
  <Words>3864</Words>
  <Application>Microsoft Office PowerPoint</Application>
  <PresentationFormat>Экран (4:3)</PresentationFormat>
  <Paragraphs>281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Impact</vt:lpstr>
      <vt:lpstr>Times New Roman</vt:lpstr>
      <vt:lpstr>Wingdings</vt:lpstr>
      <vt:lpstr>NewsPrint</vt:lpstr>
      <vt:lpstr>ОДЕСЬКИЙ НАЦІОНАЛЬНИЙ МЕДИЧНИЙ УНІВЕРСИТЕТ Фармацевтичний факультет Кафедра організації та економіки фармації </vt:lpstr>
      <vt:lpstr>Основні питання теми:</vt:lpstr>
      <vt:lpstr>Презентация PowerPoint</vt:lpstr>
      <vt:lpstr>Презентация PowerPoint</vt:lpstr>
      <vt:lpstr>Фізичні методи стерилізації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Хімічні методи стерилізації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Степанова Оксана Анатольевна</cp:lastModifiedBy>
  <cp:revision>42</cp:revision>
  <dcterms:created xsi:type="dcterms:W3CDTF">2021-01-04T08:24:46Z</dcterms:created>
  <dcterms:modified xsi:type="dcterms:W3CDTF">2021-01-25T12:49:50Z</dcterms:modified>
</cp:coreProperties>
</file>