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8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73" r:id="rId14"/>
    <p:sldId id="269" r:id="rId15"/>
    <p:sldId id="270" r:id="rId16"/>
    <p:sldId id="271" r:id="rId17"/>
    <p:sldId id="266" r:id="rId18"/>
    <p:sldId id="267" r:id="rId19"/>
    <p:sldId id="274" r:id="rId20"/>
    <p:sldId id="275" r:id="rId21"/>
    <p:sldId id="280" r:id="rId22"/>
    <p:sldId id="276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7" r:id="rId31"/>
    <p:sldId id="28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EBDB6CB-84E5-423F-B37B-E68EED0DECF6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492C923-5240-487F-B332-B2797E05A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Лабораторные лабораторные пробирки, лабораторное оборудование | Премиум Фото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91680" y="188640"/>
            <a:ext cx="5616624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 </a:t>
            </a:r>
          </a:p>
          <a:p>
            <a:pPr algn="ctr"/>
            <a:r>
              <a:rPr lang="uk-UA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Фармацевтичний факультет</a:t>
            </a:r>
          </a:p>
          <a:p>
            <a:pPr lvl="0" algn="ctr"/>
            <a:r>
              <a:rPr lang="uk-UA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Кафедра організації та економіки фармації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276872"/>
            <a:ext cx="7848872" cy="156966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Товарознавчий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лабораторного та аптечного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Аптечне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малої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штучний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силікат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отриманий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охолодженні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склоутворюючих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Порезка, шлифовка стекла и зеркал, фацет Хмельницкий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124744"/>
            <a:ext cx="2592288" cy="259228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95536" y="1124744"/>
            <a:ext cx="4968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сировинними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матеріалами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кварцовий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вапняк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сода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мінеральні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pic>
        <p:nvPicPr>
          <p:cNvPr id="30722" name="Picture 2" descr="Кварцовий пісок у мішках. Різні фракції. Високого очищення. Купити Киї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3024336" cy="2520280"/>
          </a:xfrm>
          <a:prstGeom prst="rect">
            <a:avLst/>
          </a:prstGeom>
          <a:noFill/>
        </p:spPr>
      </p:pic>
      <p:pic>
        <p:nvPicPr>
          <p:cNvPr id="30724" name="Picture 4" descr="Вапняк - Svalter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933056"/>
            <a:ext cx="3358375" cy="246280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80648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Класифікація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лабораторного посуду</a:t>
            </a:r>
            <a:endParaRPr lang="ru-RU"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052736"/>
            <a:ext cx="80648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Лабораторний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посуд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класифікувати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 матеріалом: </a:t>
            </a:r>
          </a:p>
          <a:p>
            <a:pPr marL="342900" indent="-34290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 з простого скла ;</a:t>
            </a:r>
          </a:p>
          <a:p>
            <a:pPr marL="342900" indent="-34290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 з спеціального скла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“пайрекс”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 з кварцу ;</a:t>
            </a:r>
          </a:p>
          <a:p>
            <a:pPr marL="342900" indent="-34290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з фарфору;    </a:t>
            </a:r>
          </a:p>
          <a:p>
            <a:pPr marL="342900" indent="-342900"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 призначенням: </a:t>
            </a:r>
          </a:p>
          <a:p>
            <a:pPr marL="342900" indent="-342900" algn="just">
              <a:buFontTx/>
              <a:buChar char="-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Загального призначення (пробірки, стакани, колби, лійки);</a:t>
            </a:r>
          </a:p>
          <a:p>
            <a:pPr marL="342900" indent="-342900" algn="just">
              <a:buFontTx/>
              <a:buChar char="-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Спеціального призначення 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склянки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Дрекселя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склянки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Вульфа,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Вюрца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marL="342900" indent="-342900"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Char char="-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Хімічний лабораторний посуд — опис, види, признач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4427984" cy="2817809"/>
          </a:xfrm>
          <a:prstGeom prst="rect">
            <a:avLst/>
          </a:prstGeom>
          <a:noFill/>
        </p:spPr>
      </p:pic>
      <p:pic>
        <p:nvPicPr>
          <p:cNvPr id="29700" name="Picture 4" descr="1.2. Посуд спеціального призначенн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3789040"/>
            <a:ext cx="2471459" cy="2817118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88640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Пробірки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268760"/>
            <a:ext cx="78488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посуд для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практичних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лабораторних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 них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досліди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рідкими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твердими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газоподібними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Звичайні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виготовляють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легкоплавкого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виготовляються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спеціального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тугоплавкого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кварцу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звичайних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простих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пробірок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градуйовані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центрифужні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конічною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нижньою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одним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боковими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патрубками,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приладів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лабораторних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розміром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 13х120 мм; 15х150 мм; 17х150 мм; 18х180 мм; 21х200 мм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робирки градуированные SIMAX, Чехия"/>
          <p:cNvPicPr>
            <a:picLocks noChangeAspect="1" noChangeArrowheads="1"/>
          </p:cNvPicPr>
          <p:nvPr/>
        </p:nvPicPr>
        <p:blipFill>
          <a:blip r:embed="rId2" cstate="print"/>
          <a:srcRect l="35704" r="33249" b="9281"/>
          <a:stretch>
            <a:fillRect/>
          </a:stretch>
        </p:blipFill>
        <p:spPr bwMode="auto">
          <a:xfrm>
            <a:off x="539552" y="548680"/>
            <a:ext cx="1440160" cy="5616624"/>
          </a:xfrm>
          <a:prstGeom prst="rect">
            <a:avLst/>
          </a:prstGeom>
          <a:noFill/>
        </p:spPr>
      </p:pic>
      <p:pic>
        <p:nvPicPr>
          <p:cNvPr id="45058" name="Picture 2" descr="Пробирки 10 мл нестерильные цилиндрические с ободком градуированные 16x100  мм 250 шт/уп, цена 230.62 грн., купить в Одессе — Prom.ua (ID#16808614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564904"/>
            <a:ext cx="3439269" cy="3439269"/>
          </a:xfrm>
          <a:prstGeom prst="rect">
            <a:avLst/>
          </a:prstGeom>
          <a:noFill/>
        </p:spPr>
      </p:pic>
      <p:pic>
        <p:nvPicPr>
          <p:cNvPr id="45060" name="Picture 4" descr="Лабораторная пробирки цилиндрические без делений и без пробки eximlab® из  пластмассы. Купить по выгодным ценам - Eximla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340768"/>
            <a:ext cx="3802983" cy="489654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67600" cy="648072"/>
          </a:xfrm>
        </p:spPr>
        <p:txBody>
          <a:bodyPr/>
          <a:lstStyle/>
          <a:p>
            <a:pPr algn="ctr"/>
            <a:r>
              <a:rPr lang="uk-UA" dirty="0" smtClean="0"/>
              <a:t>Колби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124744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Звичайні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виготовляють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легкоплавкого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Є такі види колб: 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колба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плоскодонна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вузькошийкова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місткість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50, 100, 250, 500, 700, 1000 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мл;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колба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плоскодонна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широкошийкова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широкій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шийці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пробірці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отворів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вставляти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скляних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трубок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термометр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Місткість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колб- 100, 250, 500 і1000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мл;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3)колба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круглодонна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вузькою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довгою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шийкою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водяній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масляній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перегонці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низькокиплячих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легко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розбризкуються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Колба плоскодонна, КП-2-500 ТС, ХС купити - СТАРКО"/>
          <p:cNvPicPr>
            <a:picLocks noChangeAspect="1" noChangeArrowheads="1"/>
          </p:cNvPicPr>
          <p:nvPr/>
        </p:nvPicPr>
        <p:blipFill>
          <a:blip r:embed="rId2" cstate="print"/>
          <a:srcRect t="10204" b="3066"/>
          <a:stretch>
            <a:fillRect/>
          </a:stretch>
        </p:blipFill>
        <p:spPr bwMode="auto">
          <a:xfrm>
            <a:off x="2843808" y="4409728"/>
            <a:ext cx="2822848" cy="2448272"/>
          </a:xfrm>
          <a:prstGeom prst="rect">
            <a:avLst/>
          </a:prstGeom>
          <a:noFill/>
        </p:spPr>
      </p:pic>
      <p:sp>
        <p:nvSpPr>
          <p:cNvPr id="27652" name="AutoShape 4" descr="Колба плоскодонная купить Украина, колба термостойкая плоскодонная, колба  стеклянная лабораторная, лабораторная посуда Украи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Колба плоскодонная купить Украина, колба термостойкая плоскодонная, колба  стеклянная лабораторная, лабораторная посуда Украи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6" name="AutoShape 8" descr="Колба плоскодонная купить Украина, колба термостойкая плоскодонная, колба  стеклянная лабораторная, лабораторная посуда Украи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8" name="AutoShape 10" descr="Колба плоскодонная купить Украина, колба термостойкая плоскодонная, колба  стеклянная лабораторная, лабораторная посуда Украи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60" name="Picture 12" descr="Колба круглодонная - купить по низкой цене в Киеве и в Украине 68654 -  Inkluz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365104"/>
            <a:ext cx="2492896" cy="2492896"/>
          </a:xfrm>
          <a:prstGeom prst="rect">
            <a:avLst/>
          </a:prstGeom>
          <a:noFill/>
        </p:spPr>
      </p:pic>
      <p:pic>
        <p:nvPicPr>
          <p:cNvPr id="27662" name="Picture 14" descr="Колба плоскодонна скляна купити онлайн — СТАРКО"/>
          <p:cNvPicPr>
            <a:picLocks noChangeAspect="1" noChangeArrowheads="1"/>
          </p:cNvPicPr>
          <p:nvPr/>
        </p:nvPicPr>
        <p:blipFill>
          <a:blip r:embed="rId4" cstate="print"/>
          <a:srcRect l="26028" t="15120" r="28613" b="12641"/>
          <a:stretch>
            <a:fillRect/>
          </a:stretch>
        </p:blipFill>
        <p:spPr bwMode="auto">
          <a:xfrm>
            <a:off x="827584" y="3761656"/>
            <a:ext cx="1944216" cy="309634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850106"/>
          </a:xfrm>
        </p:spPr>
        <p:txBody>
          <a:bodyPr/>
          <a:lstStyle/>
          <a:p>
            <a:pPr algn="ctr"/>
            <a:r>
              <a:rPr lang="uk-UA" dirty="0" smtClean="0"/>
              <a:t>Колби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806489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 колбу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круглодонну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широкошийкову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перегонки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зворотним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холодильником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фракційної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перегонки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дефлегмоторами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Нагрівають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водяній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Місткість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колб 100, 250, 500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1000 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мл;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5) колба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вузькошийкова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Ерленмейєра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термостійка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рівномірніше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круглодонній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титруванні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Місткість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— 50, 100, 250, 500, 750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1000 м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6) колба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широкошийкова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перегонки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екстрагування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Місткість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— 50, 100, 250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500 мл.</a:t>
            </a:r>
          </a:p>
          <a:p>
            <a:endParaRPr lang="ru-RU" dirty="0"/>
          </a:p>
        </p:txBody>
      </p:sp>
      <p:sp>
        <p:nvSpPr>
          <p:cNvPr id="26626" name="AutoShape 2" descr="Колба плоскодонна 50 мл — Купити шкільне обладна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8" name="AutoShape 4" descr="Колба плоскодонна 50 мл — Купити шкільне обладна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1" name="Picture 7" descr="https://images.ua.prom.st/2067683749_w640_h640_kolba-konichna-250ml.jpg"/>
          <p:cNvPicPr>
            <a:picLocks noChangeAspect="1" noChangeArrowheads="1"/>
          </p:cNvPicPr>
          <p:nvPr/>
        </p:nvPicPr>
        <p:blipFill>
          <a:blip r:embed="rId2" cstate="print"/>
          <a:srcRect l="32351" t="9081" r="31893" b="9190"/>
          <a:stretch>
            <a:fillRect/>
          </a:stretch>
        </p:blipFill>
        <p:spPr bwMode="auto">
          <a:xfrm>
            <a:off x="6012160" y="4005064"/>
            <a:ext cx="1512168" cy="2592288"/>
          </a:xfrm>
          <a:prstGeom prst="rect">
            <a:avLst/>
          </a:prstGeom>
          <a:noFill/>
        </p:spPr>
      </p:pic>
      <p:sp>
        <p:nvSpPr>
          <p:cNvPr id="26633" name="AutoShape 9" descr="Колба коническая купить Украина, лабораторная колба купить, термостойкая  колб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4" name="Picture 10" descr="C:\Users\Admin\Desktop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005064"/>
            <a:ext cx="2520280" cy="2520280"/>
          </a:xfrm>
          <a:prstGeom prst="rect">
            <a:avLst/>
          </a:prstGeom>
          <a:noFill/>
        </p:spPr>
      </p:pic>
      <p:pic>
        <p:nvPicPr>
          <p:cNvPr id="26636" name="Picture 12" descr="Колба круглодонна. Купити за низькими цінами Колба круглодонна в Києві,  Харкові, Дніпрі, Львові | Steklopribor.co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005064"/>
            <a:ext cx="2664296" cy="266429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62074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Стакани хімічні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8488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стакани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виготовляють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тонкого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низькі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носиком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Місткість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стаканів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50, 100, 300, 500, 750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1000 мл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стаканів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лабораторіях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товстостінні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батарейні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стакани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фарфорові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стакани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носиком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b="1" dirty="0"/>
          </a:p>
          <a:p>
            <a:endParaRPr lang="ru-RU" dirty="0"/>
          </a:p>
        </p:txBody>
      </p:sp>
      <p:pic>
        <p:nvPicPr>
          <p:cNvPr id="25602" name="Picture 2" descr="Стакан лабораторный термостойкий"/>
          <p:cNvPicPr>
            <a:picLocks noChangeAspect="1" noChangeArrowheads="1"/>
          </p:cNvPicPr>
          <p:nvPr/>
        </p:nvPicPr>
        <p:blipFill>
          <a:blip r:embed="rId2" cstate="print"/>
          <a:srcRect t="29425" b="22137"/>
          <a:stretch>
            <a:fillRect/>
          </a:stretch>
        </p:blipFill>
        <p:spPr bwMode="auto">
          <a:xfrm>
            <a:off x="1547664" y="3356992"/>
            <a:ext cx="5400600" cy="261591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62074"/>
          </a:xfrm>
        </p:spPr>
        <p:txBody>
          <a:bodyPr/>
          <a:lstStyle/>
          <a:p>
            <a:pPr algn="ctr"/>
            <a:r>
              <a:rPr lang="uk-UA" dirty="0" smtClean="0"/>
              <a:t>Лійки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78488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Лійки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иготовляють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фарфору,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пластмас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Звичайна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конусна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лійка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призначена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фільтрування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вливання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посуд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вузькою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шийкою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стікала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кінець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лійки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скошений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Діаметри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лійок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35, 55, 70, 100, 150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200 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мм. </a:t>
            </a:r>
          </a:p>
          <a:p>
            <a:pPr algn="just"/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Лійки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запобіжні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петлею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кульковим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розширенням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приладах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добування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газів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Кіппа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Вульфа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Лійки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ділильні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розділення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перемішуються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собою,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екстрагування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Лійки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крапельні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кулястої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циліндрічної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краном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вихідного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отвору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притертою пробкою. 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коли треба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пускати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краплях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4578" name="Picture 2" descr="10 шт. мини пластиковая воронка Маленький рот жидкие масляные воронки  лабораторные принадлежности Инструменты школьные экспериментальные  принадлежности - купить недорого в интернет-магазине с доставкой: сравнение  цен, характеристики,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265712"/>
            <a:ext cx="2592288" cy="2592288"/>
          </a:xfrm>
          <a:prstGeom prst="rect">
            <a:avLst/>
          </a:prstGeom>
          <a:noFill/>
        </p:spPr>
      </p:pic>
      <p:pic>
        <p:nvPicPr>
          <p:cNvPr id="24580" name="Picture 4" descr="Купити Лійка лабораторна для кабінету біології | DIDACT.COM.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695598"/>
            <a:ext cx="1800200" cy="216240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634082"/>
          </a:xfrm>
        </p:spPr>
        <p:txBody>
          <a:bodyPr/>
          <a:lstStyle/>
          <a:p>
            <a:pPr algn="ctr"/>
            <a:r>
              <a:rPr lang="uk-UA" dirty="0" smtClean="0"/>
              <a:t>Крапельниці, крапельні піпетки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556792"/>
            <a:ext cx="74888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Крапельниця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пляшечка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краплинами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иготовляють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крапельниці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50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мл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тонкостінного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чайничка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тубусом.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3554" name="Picture 2" descr="Крапельниця. Купити за низькими цінами Крапельниця в Києві, Харкові,  Дніпрі, Львові | Steklopribor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852936"/>
            <a:ext cx="3515544" cy="3515544"/>
          </a:xfrm>
          <a:prstGeom prst="rect">
            <a:avLst/>
          </a:prstGeom>
          <a:noFill/>
        </p:spPr>
      </p:pic>
      <p:pic>
        <p:nvPicPr>
          <p:cNvPr id="23556" name="Picture 4" descr="Крапельниця. Купити за низькими цінами Крапельниця в Києві, Харкові,  Дніпрі, Львові | Steklopribor.com"/>
          <p:cNvPicPr>
            <a:picLocks noChangeAspect="1" noChangeArrowheads="1"/>
          </p:cNvPicPr>
          <p:nvPr/>
        </p:nvPicPr>
        <p:blipFill>
          <a:blip r:embed="rId3" cstate="print"/>
          <a:srcRect l="14925" t="8030" r="11940" b="6895"/>
          <a:stretch>
            <a:fillRect/>
          </a:stretch>
        </p:blipFill>
        <p:spPr bwMode="auto">
          <a:xfrm>
            <a:off x="4860032" y="2420888"/>
            <a:ext cx="3528392" cy="41044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/>
              <a:t>Кристалізатори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196752"/>
            <a:ext cx="820891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Кристалізатор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низький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товстостінний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циліндричний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посуд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носиком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кристалізацації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солей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 них проводить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водяній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бані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2530" name="Picture 2" descr="Кристалізатор / Кристаллизатор, цена 410 грн., купить в Киеве — Prom.ua  (ID#1002825592)"/>
          <p:cNvPicPr>
            <a:picLocks noChangeAspect="1" noChangeArrowheads="1"/>
          </p:cNvPicPr>
          <p:nvPr/>
        </p:nvPicPr>
        <p:blipFill>
          <a:blip r:embed="rId2" cstate="print"/>
          <a:srcRect t="15150" b="10614"/>
          <a:stretch>
            <a:fillRect/>
          </a:stretch>
        </p:blipFill>
        <p:spPr bwMode="auto">
          <a:xfrm>
            <a:off x="323528" y="3068960"/>
            <a:ext cx="4073979" cy="3024336"/>
          </a:xfrm>
          <a:prstGeom prst="rect">
            <a:avLst/>
          </a:prstGeom>
          <a:noFill/>
        </p:spPr>
      </p:pic>
      <p:pic>
        <p:nvPicPr>
          <p:cNvPr id="22532" name="Picture 4" descr="КРИСТАЛЛИЗАТОР С ВЫХОДНЫМ ВЫХОДОМ 70 мм 100 мл BORO 3.3. купить в Украине  из Европы: цена в интернет-магазине LuxPL"/>
          <p:cNvPicPr>
            <a:picLocks noChangeAspect="1" noChangeArrowheads="1"/>
          </p:cNvPicPr>
          <p:nvPr/>
        </p:nvPicPr>
        <p:blipFill>
          <a:blip r:embed="rId3" cstate="print"/>
          <a:srcRect l="7560" t="15120" r="7769" b="13817"/>
          <a:stretch>
            <a:fillRect/>
          </a:stretch>
        </p:blipFill>
        <p:spPr bwMode="auto">
          <a:xfrm>
            <a:off x="4572000" y="2996952"/>
            <a:ext cx="3775057" cy="316835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/>
          <a:lstStyle/>
          <a:p>
            <a:pPr algn="ctr"/>
            <a:r>
              <a:rPr lang="uk-UA" dirty="0" smtClean="0"/>
              <a:t>Якість скляного посуду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225689"/>
            <a:ext cx="79208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скляного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посуду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декоративних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повинно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вимогам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ГОСТ 30407-96 «Посуд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декоративні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Загальні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».  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На виробах допускаються, що не псують товарного вигляду: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оброблені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сколи;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свиль;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«мошка»;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переоплавлення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краю;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сліди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сліди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ножиць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сліди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дистировки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поліровки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недоведення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подовження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малюнка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дефекти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декорування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препаратами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дорогоцінних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люстровими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силікатними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фарбами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одним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виступом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верхній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кромці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стаканів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натрій-кальій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силікатного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хвилястість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граней;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відступ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малюнку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зразка-еталона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викликане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усунення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дефектів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778098"/>
          </a:xfrm>
        </p:spPr>
        <p:txBody>
          <a:bodyPr/>
          <a:lstStyle/>
          <a:p>
            <a:pPr algn="ctr"/>
            <a:r>
              <a:rPr lang="uk-UA" dirty="0" smtClean="0"/>
              <a:t>Якість скляного посуду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допускаються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відколи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прорізані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прилиплі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шматочки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ріжучі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обсипаючі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частинки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наскрізні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насічки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сторонні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включення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Фотография на тему Разбитая пробирка | PressF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638549"/>
            <a:ext cx="5715000" cy="30308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850106"/>
          </a:xfrm>
        </p:spPr>
        <p:txBody>
          <a:bodyPr/>
          <a:lstStyle/>
          <a:p>
            <a:pPr algn="ctr"/>
            <a:r>
              <a:rPr lang="uk-UA" dirty="0" smtClean="0"/>
              <a:t>Маркування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556792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наносять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паперову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етикетку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наклеюють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силікатного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клею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допускається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споживчої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груповий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індивідуальної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групового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паперу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транспортної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наносять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паперову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етикетку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штампом. 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Допускається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наносити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споживчу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тару,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упаковану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транспортну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36" name="AutoShape 4" descr="Untitl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634082"/>
          </a:xfrm>
        </p:spPr>
        <p:txBody>
          <a:bodyPr/>
          <a:lstStyle/>
          <a:p>
            <a:pPr algn="ctr"/>
            <a:r>
              <a:rPr lang="uk-UA" dirty="0" smtClean="0"/>
              <a:t>Маркування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412776"/>
            <a:ext cx="806489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маркуванні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споживчої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груповий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індивідуальної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групової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упаковки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паперу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вказують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наступні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товарний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знак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найменування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підприємства-виробника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найменування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артикул;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одиниці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упаковки (для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групової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номер контролера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пакувальника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позначення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стандарту.</a:t>
            </a:r>
          </a:p>
          <a:p>
            <a:endParaRPr lang="ru-RU" dirty="0"/>
          </a:p>
        </p:txBody>
      </p:sp>
      <p:pic>
        <p:nvPicPr>
          <p:cNvPr id="4" name="Picture 2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059056" cy="2629273"/>
          </a:xfrm>
          <a:prstGeom prst="rect">
            <a:avLst/>
          </a:prstGeom>
          <a:noFill/>
        </p:spPr>
      </p:pic>
      <p:pic>
        <p:nvPicPr>
          <p:cNvPr id="5" name="Picture 7" descr="C:\Users\Admin\Desktop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573016"/>
            <a:ext cx="2520280" cy="2906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850106"/>
          </a:xfrm>
        </p:spPr>
        <p:txBody>
          <a:bodyPr/>
          <a:lstStyle/>
          <a:p>
            <a:pPr algn="ctr"/>
            <a:r>
              <a:rPr lang="uk-UA" dirty="0" smtClean="0"/>
              <a:t>Упаковка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340769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упаковують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споживчу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транспортну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тару.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Конкретні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упаковки,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транспортуванні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брутто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вказують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договорах про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постачання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виробником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споживачем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6386" name="Picture 2" descr="Виробництво картонної упаковки: виготовлення картонних коробок в Києві | ПП  Василіс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56992"/>
            <a:ext cx="7990856" cy="24555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850106"/>
          </a:xfrm>
        </p:spPr>
        <p:txBody>
          <a:bodyPr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Засоби малої механізації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79208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Це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ристрої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апарати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 аптечному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метою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прискорення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полегшення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фармацевта та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uk-UA" dirty="0"/>
          </a:p>
          <a:p>
            <a:pPr algn="just"/>
            <a:r>
              <a:rPr lang="ru-RU" b="1" dirty="0" smtClean="0"/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технологічних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процесах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потребують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зусиль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займають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фільтрування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а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операціях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21506" name="Picture 2" descr="Наука та виробництво —новий рівень партнерства в розробці та впровадженні  інноваційних лікарських засобів | Еженедельник АПТЕ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573016"/>
            <a:ext cx="4320480" cy="30378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/>
          <a:lstStyle/>
          <a:p>
            <a:pPr algn="ctr"/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792088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Засоби малої механізації застосовуються на початковій стадії  миття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аптечного посуду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мийні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конструкції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вітчизняного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зарубіжного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гідравлічний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принцип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миття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(АРМ-1000, ММБ 3, «Лабор-19»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.) 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/>
              <a:t>Зазвичай</a:t>
            </a:r>
            <a:r>
              <a:rPr lang="ru-RU" sz="1600" dirty="0" smtClean="0"/>
              <a:t> вони </a:t>
            </a:r>
            <a:r>
              <a:rPr lang="ru-RU" sz="1600" dirty="0" err="1" smtClean="0"/>
              <a:t>складаються</a:t>
            </a:r>
            <a:r>
              <a:rPr lang="ru-RU" sz="1600" dirty="0" smtClean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 </a:t>
            </a:r>
            <a:r>
              <a:rPr lang="ru-RU" sz="1600" dirty="0" err="1" smtClean="0"/>
              <a:t>ванни</a:t>
            </a:r>
            <a:r>
              <a:rPr lang="ru-RU" sz="1600" dirty="0" smtClean="0"/>
              <a:t> для </a:t>
            </a:r>
            <a:r>
              <a:rPr lang="ru-RU" sz="1600" dirty="0" err="1" smtClean="0"/>
              <a:t>замочування</a:t>
            </a:r>
            <a:r>
              <a:rPr lang="ru-RU" sz="1600" dirty="0" smtClean="0"/>
              <a:t> та </a:t>
            </a:r>
            <a:r>
              <a:rPr lang="ru-RU" sz="1600" dirty="0" err="1" smtClean="0"/>
              <a:t>ополіскування</a:t>
            </a:r>
            <a:r>
              <a:rPr lang="ru-RU" sz="1600" dirty="0" smtClean="0"/>
              <a:t> посуду, </a:t>
            </a:r>
            <a:r>
              <a:rPr lang="ru-RU" sz="1600" dirty="0" err="1" smtClean="0"/>
              <a:t>сітчастих</a:t>
            </a:r>
            <a:r>
              <a:rPr lang="ru-RU" sz="1600" dirty="0" smtClean="0"/>
              <a:t> </a:t>
            </a:r>
            <a:r>
              <a:rPr lang="ru-RU" sz="1600" dirty="0" err="1" smtClean="0"/>
              <a:t>кошиків</a:t>
            </a:r>
            <a:r>
              <a:rPr lang="ru-RU" sz="1600" dirty="0" smtClean="0"/>
              <a:t>, </a:t>
            </a:r>
            <a:r>
              <a:rPr lang="ru-RU" sz="1600" dirty="0" err="1" smtClean="0"/>
              <a:t>пристосувань</a:t>
            </a:r>
            <a:r>
              <a:rPr lang="ru-RU" sz="1600" dirty="0" smtClean="0"/>
              <a:t> для </a:t>
            </a:r>
            <a:r>
              <a:rPr lang="ru-RU" sz="1600" dirty="0" err="1" smtClean="0"/>
              <a:t>фіксації</a:t>
            </a:r>
            <a:r>
              <a:rPr lang="ru-RU" sz="1600" dirty="0" smtClean="0"/>
              <a:t> посуду, водяного насоса </a:t>
            </a:r>
            <a:r>
              <a:rPr lang="ru-RU" sz="1600" dirty="0" err="1" smtClean="0"/>
              <a:t>тощо</a:t>
            </a:r>
            <a:r>
              <a:rPr lang="ru-RU" sz="1600" dirty="0" smtClean="0"/>
              <a:t>. 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/>
              <a:t>Миття</a:t>
            </a:r>
            <a:r>
              <a:rPr lang="ru-RU" sz="1600" dirty="0" smtClean="0"/>
              <a:t> </a:t>
            </a:r>
            <a:r>
              <a:rPr lang="ru-RU" sz="1600" dirty="0" err="1" smtClean="0"/>
              <a:t>виконується</a:t>
            </a:r>
            <a:r>
              <a:rPr lang="ru-RU" sz="1600" dirty="0" smtClean="0"/>
              <a:t> шляхом </a:t>
            </a:r>
            <a:r>
              <a:rPr lang="ru-RU" sz="1600" dirty="0" err="1" smtClean="0"/>
              <a:t>занурення</a:t>
            </a:r>
            <a:r>
              <a:rPr lang="ru-RU" sz="1600" dirty="0" smtClean="0"/>
              <a:t> посуду у ванну </a:t>
            </a:r>
            <a:r>
              <a:rPr lang="ru-RU" sz="1600" dirty="0" err="1" smtClean="0"/>
              <a:t>з</a:t>
            </a:r>
            <a:r>
              <a:rPr lang="ru-RU" sz="1600" dirty="0" smtClean="0"/>
              <a:t> водою </a:t>
            </a:r>
            <a:r>
              <a:rPr lang="ru-RU" sz="1600" dirty="0" err="1" smtClean="0"/>
              <a:t>або</a:t>
            </a:r>
            <a:r>
              <a:rPr lang="ru-RU" sz="1600" dirty="0" smtClean="0"/>
              <a:t> методом </a:t>
            </a:r>
            <a:r>
              <a:rPr lang="ru-RU" sz="1600" dirty="0" err="1" smtClean="0"/>
              <a:t>шприцування</a:t>
            </a:r>
            <a:r>
              <a:rPr lang="ru-RU" sz="1600" dirty="0" smtClean="0"/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Глава 10 средства механизации технологических процессов, лекарственных  препаратов аптечного производства средства механизации для мытья,  дезинфекции и стерилизации аптечной посуд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181617"/>
            <a:ext cx="6480720" cy="267638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78098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628800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виготовленні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ЛП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порошку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Замість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ступок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малогабаритні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конструкції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лопатевими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мішалками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обертаються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 24 тис. об/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апарати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Ісламгулова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Лопатіна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Литература для студентов фармацевтических институтов т ехнология  лекарственных форм в двух томах том - страница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429000"/>
            <a:ext cx="3352800" cy="30861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малогабаритні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дискові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кульові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(типу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Ексцельсіор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», «Лабор-2181»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.),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пропису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окремі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змішувачі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(ЗЦЛ-150, ЗЦЛ-9).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1.3.1. Подрібнювання - Бібліотека BukLib.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996952"/>
            <a:ext cx="2920560" cy="31523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 </a:t>
            </a:r>
            <a:r>
              <a:rPr lang="ru-RU" dirty="0" err="1" smtClean="0"/>
              <a:t>Класифікація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 для </a:t>
            </a:r>
            <a:r>
              <a:rPr lang="ru-RU" dirty="0" err="1" smtClean="0"/>
              <a:t>подрібнення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8488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За способом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ріжучі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стираючі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роздавлюючі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ударно-відцентрові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ударні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1.дробарки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великого,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середнього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дрібного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дроблення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млини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тонкого,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  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колоїдного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За характером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робочого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інструменту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дискові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кульові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роторні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молоткові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     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вальцеві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412776"/>
            <a:ext cx="77768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Дозатор 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автоматичного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ручного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заданої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сипучих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дозуючі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розділити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3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варіанти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   </a:t>
            </a:r>
            <a:r>
              <a:rPr lang="ru-RU" sz="1600" dirty="0" err="1" smtClean="0"/>
              <a:t>Об'ємні</a:t>
            </a:r>
            <a:r>
              <a:rPr lang="ru-RU" sz="1600" dirty="0" smtClean="0"/>
              <a:t> </a:t>
            </a:r>
            <a:r>
              <a:rPr lang="ru-RU" sz="1600" dirty="0" err="1" smtClean="0"/>
              <a:t>дозатори</a:t>
            </a:r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   </a:t>
            </a:r>
            <a:r>
              <a:rPr lang="ru-RU" sz="1600" dirty="0" err="1" smtClean="0"/>
              <a:t>Масові</a:t>
            </a:r>
            <a:r>
              <a:rPr lang="ru-RU" sz="1600" dirty="0" smtClean="0"/>
              <a:t> </a:t>
            </a:r>
            <a:r>
              <a:rPr lang="ru-RU" sz="1600" dirty="0" err="1" smtClean="0"/>
              <a:t>дозатори</a:t>
            </a:r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   </a:t>
            </a:r>
            <a:r>
              <a:rPr lang="ru-RU" sz="1600" dirty="0" err="1" smtClean="0"/>
              <a:t>Вагові</a:t>
            </a:r>
            <a:r>
              <a:rPr lang="ru-RU" sz="1600" dirty="0" smtClean="0"/>
              <a:t> </a:t>
            </a:r>
            <a:r>
              <a:rPr lang="ru-RU" sz="1600" dirty="0" err="1" smtClean="0"/>
              <a:t>дозатори</a:t>
            </a:r>
            <a:endParaRPr lang="ru-RU" sz="1600" dirty="0" smtClean="0"/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прискорення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розроблені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дозатори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(ДП-2, ДВА-1, 5 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об’ємом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(ложка-дозатор ТК-3, ДПР-2).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прилад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автоматизованого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розфасовування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упаковки ЛП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полімерну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плівку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розроблений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П.П.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Печерським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Дозатор порошков ТК-3: продажа, цена в Туле. лабораторное оборудование,  общее от &quot;ООО &quot;Стэнлипол-Проект&quot;&quot; - 239715535"/>
          <p:cNvPicPr>
            <a:picLocks noChangeAspect="1" noChangeArrowheads="1"/>
          </p:cNvPicPr>
          <p:nvPr/>
        </p:nvPicPr>
        <p:blipFill>
          <a:blip r:embed="rId2" cstate="print"/>
          <a:srcRect l="7560" t="11356" b="15641"/>
          <a:stretch>
            <a:fillRect/>
          </a:stretch>
        </p:blipFill>
        <p:spPr bwMode="auto">
          <a:xfrm>
            <a:off x="2555776" y="4365104"/>
            <a:ext cx="4248472" cy="223358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77809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412776"/>
            <a:ext cx="77768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прискорення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розчинник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перемішують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мішалок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вигляду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смужколопатевих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пропелерних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магнітних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Мішалка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магнітна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ММЗМ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ємностях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немагнітних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плоским дном.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Мішалка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МІ-2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ЛП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технологічному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1266" name="Picture 2" descr="Купить Мешалка магнитная ММ-5 (подогрев, наружный датчик) – MICROmed"/>
          <p:cNvPicPr>
            <a:picLocks noChangeAspect="1" noChangeArrowheads="1"/>
          </p:cNvPicPr>
          <p:nvPr/>
        </p:nvPicPr>
        <p:blipFill>
          <a:blip r:embed="rId2" cstate="print"/>
          <a:srcRect l="8206" t="14634" r="8096" b="15854"/>
          <a:stretch>
            <a:fillRect/>
          </a:stretch>
        </p:blipFill>
        <p:spPr bwMode="auto">
          <a:xfrm>
            <a:off x="2987824" y="3573016"/>
            <a:ext cx="2736304" cy="305822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706090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55679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аптеці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установки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бюреткові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УБ-10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УБ-16,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дозатори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аптечні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ДРА-250, ДР-10, АС‑1-10, автомат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розливний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(АР-1050).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 автоматах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флаконів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здійснюють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стисненого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Аптечная бюретк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780928"/>
            <a:ext cx="1939039" cy="3543326"/>
          </a:xfrm>
          <a:prstGeom prst="rect">
            <a:avLst/>
          </a:prstGeom>
          <a:noFill/>
        </p:spPr>
      </p:pic>
      <p:pic>
        <p:nvPicPr>
          <p:cNvPr id="10244" name="Picture 4" descr="Browsing Аптечна технологія лiкiв by Title"/>
          <p:cNvPicPr>
            <a:picLocks noChangeAspect="1" noChangeArrowheads="1"/>
          </p:cNvPicPr>
          <p:nvPr/>
        </p:nvPicPr>
        <p:blipFill>
          <a:blip r:embed="rId3" cstate="print"/>
          <a:srcRect t="6313"/>
          <a:stretch>
            <a:fillRect/>
          </a:stretch>
        </p:blipFill>
        <p:spPr bwMode="auto">
          <a:xfrm>
            <a:off x="2987824" y="3068960"/>
            <a:ext cx="5544616" cy="341403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484785"/>
            <a:ext cx="76328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мазей. 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1. Установка для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мазей УПМ-1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нагріванням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корпус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водяною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лазнею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нижній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електропривод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редуктором,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робочий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посудину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набір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мішалок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/>
              <a:t>2.  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Нагрівач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розігріву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плавлення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мазевих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основ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жирів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підстава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стійкою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відбивач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нагрівальним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Універсальна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фасувальна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машина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об'ємного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мазей,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лініментів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Настільні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тубонаповнювальне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машинки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туби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маззю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/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850106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77768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Апарати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інфундирні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закрита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тара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витяжок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ЛРС. 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витяжок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ЛРС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апарати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інфундирні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електоропідігрівом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(АІ-3),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створюються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оптимальні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екстракції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 метою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продуктивності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витяжок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готують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великій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запропоновані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удосконалені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АІ-3000, АІ-14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АІ-3М.</a:t>
            </a:r>
          </a:p>
          <a:p>
            <a:pPr algn="just"/>
            <a:endParaRPr lang="uk-UA" b="1" dirty="0" smtClean="0"/>
          </a:p>
        </p:txBody>
      </p:sp>
      <p:pic>
        <p:nvPicPr>
          <p:cNvPr id="7170" name="Picture 2" descr="2.6 Апаратура, що використовується для виготовлення настоїв і відварів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573016"/>
            <a:ext cx="4065578" cy="2903984"/>
          </a:xfrm>
          <a:prstGeom prst="rect">
            <a:avLst/>
          </a:prstGeom>
          <a:noFill/>
        </p:spPr>
      </p:pic>
      <p:pic>
        <p:nvPicPr>
          <p:cNvPr id="7172" name="Picture 4" descr="Медицина, здоровье: Настої та відвари з сировини, що містить глікозиди,  Курсовая рабо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496688"/>
            <a:ext cx="4392488" cy="295761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778098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844824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суспензій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дезінтеграції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змішувач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суспензій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електричний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ЗЕС‑1.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Гомогенізація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досягається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багаторазовому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проходженні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пульпи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щілинах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ротором та статором.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суспензій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пристосовано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подрібнювач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тканин РТ-2,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ніж-мішалка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обертається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подрібнює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Размельчитель тканей РТ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717032"/>
            <a:ext cx="1519436" cy="284549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850106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844824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супозиторіїв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жирових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основ,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виливання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супозиторіїв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супозиторний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мазевих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супозиторних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основ, тугоплавких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парафіну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ступці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електричні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нагрівачі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відсікачем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Засоби механізації у технології ректальних лікарських форм -  UA.TextReferat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140968"/>
            <a:ext cx="1944216" cy="3315139"/>
          </a:xfrm>
          <a:prstGeom prst="rect">
            <a:avLst/>
          </a:prstGeom>
          <a:noFill/>
        </p:spPr>
      </p:pic>
      <p:sp>
        <p:nvSpPr>
          <p:cNvPr id="5124" name="AutoShape 4" descr="Принципи підбору основ для м'яких лікарських форм (стр. 8 из 11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5" name="Picture 5" descr="C:\Users\Admin\Desktop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140968"/>
            <a:ext cx="3672408" cy="352807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850106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556792"/>
            <a:ext cx="7848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фільтрування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ін’єкцій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апаратів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працюють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вакуумом (АФРП, УФР-1, УФР-2,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фільтр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ХНДХФІ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мембранні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фільтри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(УСФ-293-7).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фільтрують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скляні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фільтри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№ 3 та 4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скляні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лійки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заповнені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стерильним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фільтрувальним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матеріалом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(тканиною,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папером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марлею) у герметично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закриті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скляні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збірники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створюють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розрідження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вакуумного насоса.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Продуктивність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фільтрування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складає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 100 л/г.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візуального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контролю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ін’єкційних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прилад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УК-2,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солюціоскоп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негатоскоп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(НС-2).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3.2. Виробництво ін'єкційних розчинів - Бібліотека BukLib.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933056"/>
            <a:ext cx="5544616" cy="227053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850106"/>
          </a:xfrm>
        </p:spPr>
        <p:txBody>
          <a:bodyPr/>
          <a:lstStyle/>
          <a:p>
            <a:r>
              <a:rPr lang="uk-UA" dirty="0" smtClean="0"/>
              <a:t>Застосування засобів малої механізації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772816"/>
            <a:ext cx="7848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технологічних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операціях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Закатка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флаконів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рідкими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ЛП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алюмінієвими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ковпачками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виконується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приладом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обтискання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ковпачків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важільним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приводом ПОК-1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напівавтоматичними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закатувальними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машинами ЗП-1, ЗПА, ЗМФ та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звести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мінімуму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деформацію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ковпачків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первинному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розроблені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зняття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алюмінієвих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ковпачків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ПСК-1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ПСК‑2. З метою повторного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алюмінієвих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ковпачків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здійснює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розвальцьовування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прокатування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Автоматична машина укупорки флаконів VCM, GF S.p.A.: фото, характерист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84566"/>
            <a:ext cx="4176464" cy="277343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Лабораторные лабораторные пробирки, лабораторное оборудование | Премиум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2348880"/>
            <a:ext cx="8136904" cy="12241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7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</a:t>
            </a:r>
            <a:r>
              <a:rPr lang="ru-RU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7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</TotalTime>
  <Words>2156</Words>
  <Application>Microsoft Office PowerPoint</Application>
  <PresentationFormat>Экран (4:3)</PresentationFormat>
  <Paragraphs>193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Колби </vt:lpstr>
      <vt:lpstr>Колби </vt:lpstr>
      <vt:lpstr>Стакани хімічні</vt:lpstr>
      <vt:lpstr>Лійки</vt:lpstr>
      <vt:lpstr>Крапельниці, крапельні піпетки</vt:lpstr>
      <vt:lpstr>Кристалізатори </vt:lpstr>
      <vt:lpstr>Якість скляного посуду</vt:lpstr>
      <vt:lpstr>Якість скляного посуду</vt:lpstr>
      <vt:lpstr>Маркування </vt:lpstr>
      <vt:lpstr>Маркування</vt:lpstr>
      <vt:lpstr>Упаковка</vt:lpstr>
      <vt:lpstr>Засоби малої механізації </vt:lpstr>
      <vt:lpstr>Застосування засобів малої механізації </vt:lpstr>
      <vt:lpstr>Застосування засобів малої механізації </vt:lpstr>
      <vt:lpstr>Застосування засобів малої механізації </vt:lpstr>
      <vt:lpstr> Класифікація обладнання для подрібнення</vt:lpstr>
      <vt:lpstr>Застосування засобів малої механізації </vt:lpstr>
      <vt:lpstr>Застосування засобів малої механізації </vt:lpstr>
      <vt:lpstr>Застосування засобів малої механізації </vt:lpstr>
      <vt:lpstr>Застосування засобів малої механізації </vt:lpstr>
      <vt:lpstr>Застосування засобів малої механізації </vt:lpstr>
      <vt:lpstr>Застосування засобів малої механізації </vt:lpstr>
      <vt:lpstr>Застосування засобів малої механізації </vt:lpstr>
      <vt:lpstr>Застосування засобів малої механізації </vt:lpstr>
      <vt:lpstr>Застосування засобів малої механізації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Степанова Оксана Анатольевна</cp:lastModifiedBy>
  <cp:revision>41</cp:revision>
  <dcterms:created xsi:type="dcterms:W3CDTF">2021-01-07T18:51:10Z</dcterms:created>
  <dcterms:modified xsi:type="dcterms:W3CDTF">2021-01-25T13:36:02Z</dcterms:modified>
</cp:coreProperties>
</file>