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6" r:id="rId3"/>
    <p:sldId id="259" r:id="rId4"/>
    <p:sldId id="291" r:id="rId5"/>
    <p:sldId id="283" r:id="rId6"/>
    <p:sldId id="262" r:id="rId7"/>
    <p:sldId id="290" r:id="rId8"/>
    <p:sldId id="266" r:id="rId9"/>
    <p:sldId id="267" r:id="rId10"/>
    <p:sldId id="265" r:id="rId11"/>
    <p:sldId id="264" r:id="rId12"/>
    <p:sldId id="268" r:id="rId13"/>
    <p:sldId id="269" r:id="rId14"/>
    <p:sldId id="271" r:id="rId15"/>
    <p:sldId id="270" r:id="rId16"/>
    <p:sldId id="288" r:id="rId17"/>
    <p:sldId id="277" r:id="rId18"/>
    <p:sldId id="263" r:id="rId19"/>
    <p:sldId id="272" r:id="rId20"/>
    <p:sldId id="273" r:id="rId21"/>
    <p:sldId id="276" r:id="rId22"/>
    <p:sldId id="274" r:id="rId23"/>
    <p:sldId id="275" r:id="rId24"/>
    <p:sldId id="278" r:id="rId25"/>
    <p:sldId id="279" r:id="rId26"/>
    <p:sldId id="280" r:id="rId27"/>
    <p:sldId id="281" r:id="rId28"/>
    <p:sldId id="282" r:id="rId29"/>
    <p:sldId id="292" r:id="rId30"/>
    <p:sldId id="289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361951-93AA-47E5-A201-CDC8D04753B4}" v="77" dt="2021-01-08T14:59:14.4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33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246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28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619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884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864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161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744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98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9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984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4728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782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594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466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69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03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1314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sldNum="0"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1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68" b="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132856"/>
            <a:ext cx="7533643" cy="1045095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tx1"/>
                </a:solidFill>
              </a:rPr>
              <a:t>ТЕМА: </a:t>
            </a:r>
            <a:r>
              <a:rPr lang="ru-RU" sz="1600" dirty="0" smtClean="0">
                <a:solidFill>
                  <a:schemeClr val="tx1"/>
                </a:solidFill>
              </a:rPr>
              <a:t>ТОВАРОЗНАВЧИЙ АНАЛІЗ ПРИЛАДІВ ДЛЯ ОГЛЯДУ, ЕНДОСКОПІЇ </a:t>
            </a:r>
            <a:r>
              <a:rPr lang="ru-RU" sz="1600" smtClean="0">
                <a:solidFill>
                  <a:schemeClr val="tx1"/>
                </a:solidFill>
              </a:rPr>
              <a:t>ТА ІНТРОСКОПІЇ</a:t>
            </a: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260648"/>
            <a:ext cx="63739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600" dirty="0">
                <a:latin typeface="Times New Roman"/>
                <a:cs typeface="Times New Roman"/>
              </a:rPr>
              <a:t>МІНІСТЕРСТВО ОХОРОНИ ЗДОРОВ’Я УКРАЇНИ</a:t>
            </a:r>
            <a:br>
              <a:rPr lang="ru-RU" sz="1600" dirty="0">
                <a:latin typeface="Times New Roman"/>
                <a:cs typeface="Times New Roman"/>
              </a:rPr>
            </a:br>
            <a:r>
              <a:rPr lang="ru-RU" sz="1600" dirty="0">
                <a:latin typeface="Times New Roman"/>
                <a:cs typeface="Times New Roman"/>
              </a:rPr>
              <a:t>ОДЕСЬКИЙ НАЦІОНАЛЬНИЙ МЕДИЧНИЙ УНІВЕРСИТЕТ</a:t>
            </a:r>
            <a:br>
              <a:rPr lang="ru-RU" sz="1600" dirty="0">
                <a:latin typeface="Times New Roman"/>
                <a:cs typeface="Times New Roman"/>
              </a:rPr>
            </a:br>
            <a:r>
              <a:rPr lang="ru-RU" sz="1600" dirty="0">
                <a:latin typeface="Times New Roman"/>
                <a:cs typeface="Times New Roman"/>
              </a:rPr>
              <a:t>Кафедра </a:t>
            </a:r>
            <a:r>
              <a:rPr lang="ru-RU" sz="1600" dirty="0" err="1">
                <a:latin typeface="Times New Roman"/>
                <a:cs typeface="Times New Roman"/>
              </a:rPr>
              <a:t>організації</a:t>
            </a:r>
            <a:r>
              <a:rPr lang="ru-RU" sz="1600" dirty="0">
                <a:latin typeface="Times New Roman"/>
                <a:cs typeface="Times New Roman"/>
              </a:rPr>
              <a:t> та </a:t>
            </a:r>
            <a:r>
              <a:rPr lang="ru-RU" sz="1600" dirty="0" err="1">
                <a:latin typeface="Times New Roman"/>
                <a:cs typeface="Times New Roman"/>
              </a:rPr>
              <a:t>економіки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r>
              <a:rPr lang="ru-RU" sz="1600" dirty="0" err="1">
                <a:latin typeface="Times New Roman"/>
                <a:cs typeface="Times New Roman"/>
              </a:rPr>
              <a:t>фармації</a:t>
            </a:r>
            <a:endParaRPr lang="ru-RU" sz="1600" dirty="0">
              <a:latin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36510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Роботу </a:t>
            </a:r>
            <a:r>
              <a:rPr lang="ru-RU" dirty="0" err="1"/>
              <a:t>виконала</a:t>
            </a:r>
            <a:r>
              <a:rPr lang="ru-RU" dirty="0"/>
              <a:t>: </a:t>
            </a:r>
            <a:br>
              <a:rPr lang="ru-RU" dirty="0"/>
            </a:br>
            <a:r>
              <a:rPr lang="ru-RU" dirty="0"/>
              <a:t>студентка ІV курсу 2 </a:t>
            </a:r>
            <a:r>
              <a:rPr lang="ru-RU" dirty="0" err="1"/>
              <a:t>групи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денної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Новохацька Анна </a:t>
            </a:r>
            <a:r>
              <a:rPr lang="ru-RU" dirty="0" err="1"/>
              <a:t>Вікторівна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Викладач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Степанова Оксана </a:t>
            </a:r>
            <a:r>
              <a:rPr lang="ru-RU" dirty="0" err="1"/>
              <a:t>Анатоліївна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856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4" r="27543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0" y="1363413"/>
            <a:ext cx="3844211" cy="4131184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Відомо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ззовні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отримує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зорового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аналізатора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діагностиці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широко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прилади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оглянути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вухо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горло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лежать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порівняно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неглибоко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дослідити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внутрішні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глибоко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шлунок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дванадцятипала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кишка,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стравохід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пряма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сигмовидна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кишка,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черевна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огляди стали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можливими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винаходом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приладів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огляду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ендоскопії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інтроскопії</a:t>
            </a:r>
          </a:p>
          <a:p>
            <a:pPr marL="68580" indent="0">
              <a:lnSpc>
                <a:spcPct val="90000"/>
              </a:lnSpc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31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22007"/>
            <a:ext cx="2497746" cy="1641986"/>
          </a:xfrm>
        </p:spPr>
        <p:txBody>
          <a:bodyPr>
            <a:normAutofit/>
          </a:bodyPr>
          <a:lstStyle/>
          <a:p>
            <a:pPr algn="ctr"/>
            <a:r>
              <a:rPr lang="ru-RU" sz="1600" dirty="0"/>
              <a:t>ЕНДОСКОПІЯ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6E2FAE-FA60-497B-B2CB-7702C6FF3A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3168352" cy="460851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dirty="0"/>
              <a:t> </a:t>
            </a:r>
            <a:r>
              <a:rPr lang="ru-RU" sz="1600" dirty="0" err="1"/>
              <a:t>Ендоскопія</a:t>
            </a:r>
            <a:r>
              <a:rPr lang="ru-RU" sz="1600" dirty="0"/>
              <a:t> –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узагальнена</a:t>
            </a:r>
            <a:r>
              <a:rPr lang="ru-RU" sz="1600" dirty="0"/>
              <a:t> </a:t>
            </a:r>
            <a:r>
              <a:rPr lang="ru-RU" sz="1600" dirty="0" err="1"/>
              <a:t>назва</a:t>
            </a:r>
            <a:r>
              <a:rPr lang="ru-RU" sz="1600" dirty="0"/>
              <a:t> </a:t>
            </a:r>
            <a:r>
              <a:rPr lang="ru-RU" sz="1600" dirty="0" err="1"/>
              <a:t>діагностичного</a:t>
            </a:r>
            <a:r>
              <a:rPr lang="ru-RU" sz="1600" dirty="0"/>
              <a:t> </a:t>
            </a:r>
            <a:r>
              <a:rPr lang="ru-RU" sz="1600" dirty="0" smtClean="0"/>
              <a:t>методу,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дозволяє</a:t>
            </a:r>
            <a:r>
              <a:rPr lang="ru-RU" sz="1600" dirty="0"/>
              <a:t> </a:t>
            </a:r>
            <a:r>
              <a:rPr lang="ru-RU" sz="1600" dirty="0" err="1"/>
              <a:t>візуалізувати</a:t>
            </a:r>
            <a:r>
              <a:rPr lang="ru-RU" sz="1600" dirty="0"/>
              <a:t> </a:t>
            </a:r>
            <a:r>
              <a:rPr lang="ru-RU" sz="1600" dirty="0" err="1"/>
              <a:t>порожнисті</a:t>
            </a:r>
            <a:r>
              <a:rPr lang="ru-RU" sz="1600" dirty="0"/>
              <a:t> </a:t>
            </a:r>
            <a:r>
              <a:rPr lang="ru-RU" sz="1600" dirty="0" err="1"/>
              <a:t>органи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середини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гнучких</a:t>
            </a:r>
            <a:r>
              <a:rPr lang="ru-RU" sz="1600" dirty="0"/>
              <a:t> </a:t>
            </a:r>
            <a:r>
              <a:rPr lang="ru-RU" sz="1600" dirty="0" err="1"/>
              <a:t>ендоскопів</a:t>
            </a:r>
            <a:r>
              <a:rPr lang="ru-RU" sz="1600" dirty="0"/>
              <a:t> з камерою. </a:t>
            </a:r>
          </a:p>
          <a:p>
            <a:pPr>
              <a:lnSpc>
                <a:spcPct val="90000"/>
              </a:lnSpc>
            </a:pPr>
            <a:r>
              <a:rPr lang="ru-RU" sz="1600" dirty="0" err="1"/>
              <a:t>Ендоскопи</a:t>
            </a:r>
            <a:r>
              <a:rPr lang="ru-RU" sz="1600" dirty="0"/>
              <a:t> –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прилади</a:t>
            </a:r>
            <a:r>
              <a:rPr lang="ru-RU" sz="1600" dirty="0"/>
              <a:t>, </a:t>
            </a:r>
            <a:r>
              <a:rPr lang="ru-RU" sz="1600" dirty="0" err="1"/>
              <a:t>різні</a:t>
            </a:r>
            <a:r>
              <a:rPr lang="ru-RU" sz="1600" dirty="0"/>
              <a:t> за </a:t>
            </a:r>
            <a:r>
              <a:rPr lang="ru-RU" sz="1600" dirty="0" err="1"/>
              <a:t>будовою</a:t>
            </a:r>
            <a:r>
              <a:rPr lang="ru-RU" sz="1600" dirty="0"/>
              <a:t> – </a:t>
            </a:r>
            <a:r>
              <a:rPr lang="ru-RU" sz="1600" dirty="0" err="1"/>
              <a:t>жорсткі</a:t>
            </a:r>
            <a:r>
              <a:rPr lang="ru-RU" sz="1600" dirty="0"/>
              <a:t> (</a:t>
            </a:r>
            <a:r>
              <a:rPr lang="ru-RU" sz="1600" dirty="0" err="1"/>
              <a:t>складаються</a:t>
            </a:r>
            <a:r>
              <a:rPr lang="ru-RU" sz="1600" dirty="0"/>
              <a:t> з </a:t>
            </a:r>
            <a:r>
              <a:rPr lang="ru-RU" sz="1600" dirty="0" err="1"/>
              <a:t>металевої</a:t>
            </a:r>
            <a:r>
              <a:rPr lang="ru-RU" sz="1600" dirty="0"/>
              <a:t> трубки) і </a:t>
            </a:r>
            <a:r>
              <a:rPr lang="ru-RU" sz="1600" dirty="0" err="1"/>
              <a:t>гнучкі</a:t>
            </a:r>
            <a:r>
              <a:rPr lang="ru-RU" sz="1600" dirty="0"/>
              <a:t> – </a:t>
            </a:r>
            <a:r>
              <a:rPr lang="ru-RU" sz="1600" dirty="0" err="1"/>
              <a:t>пластикові</a:t>
            </a:r>
            <a:r>
              <a:rPr lang="ru-RU" sz="1600" dirty="0"/>
              <a:t>, з </a:t>
            </a:r>
            <a:r>
              <a:rPr lang="ru-RU" sz="1600" dirty="0" err="1"/>
              <a:t>оптичною</a:t>
            </a:r>
            <a:r>
              <a:rPr lang="ru-RU" sz="1600" dirty="0"/>
              <a:t> та </a:t>
            </a:r>
            <a:r>
              <a:rPr lang="ru-RU" sz="1600" dirty="0" err="1"/>
              <a:t>освітлювальної</a:t>
            </a:r>
            <a:r>
              <a:rPr lang="ru-RU" sz="1600" dirty="0"/>
              <a:t> системами (</a:t>
            </a:r>
            <a:r>
              <a:rPr lang="ru-RU" sz="1600" dirty="0" err="1"/>
              <a:t>фіброскопи</a:t>
            </a:r>
            <a:r>
              <a:rPr lang="ru-RU" sz="1600" dirty="0"/>
              <a:t>) </a:t>
            </a:r>
            <a:r>
              <a:rPr lang="ru-RU" sz="1600" dirty="0" err="1"/>
              <a:t>або</a:t>
            </a:r>
            <a:r>
              <a:rPr lang="ru-RU" sz="1600" dirty="0"/>
              <a:t> з ПЗС матрицею – </a:t>
            </a:r>
            <a:r>
              <a:rPr lang="ru-RU" sz="1600" dirty="0" err="1"/>
              <a:t>відеоендоскопи</a:t>
            </a:r>
            <a:r>
              <a:rPr lang="ru-RU" sz="1600" dirty="0"/>
              <a:t> (як </a:t>
            </a:r>
            <a:r>
              <a:rPr lang="ru-RU" sz="1600" dirty="0" err="1"/>
              <a:t>цифрові</a:t>
            </a:r>
            <a:r>
              <a:rPr lang="ru-RU" sz="1600" dirty="0"/>
              <a:t> </a:t>
            </a:r>
            <a:r>
              <a:rPr lang="ru-RU" sz="1600" dirty="0" err="1"/>
              <a:t>фотопарати</a:t>
            </a:r>
            <a:r>
              <a:rPr lang="ru-RU" sz="1600" dirty="0"/>
              <a:t>, </a:t>
            </a:r>
            <a:r>
              <a:rPr lang="ru-RU" sz="1600" dirty="0" err="1"/>
              <a:t>відеокамери</a:t>
            </a:r>
            <a:r>
              <a:rPr lang="ru-RU" sz="1600" dirty="0"/>
              <a:t> та </a:t>
            </a:r>
            <a:r>
              <a:rPr lang="ru-RU" sz="1600" dirty="0" err="1"/>
              <a:t>ін</a:t>
            </a:r>
            <a:r>
              <a:rPr lang="ru-RU" sz="1600" dirty="0"/>
              <a:t>.).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71500"/>
            <a:ext cx="6007604" cy="587017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4298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055380" cy="528010"/>
          </a:xfrm>
        </p:spPr>
        <p:txBody>
          <a:bodyPr/>
          <a:lstStyle/>
          <a:p>
            <a:pPr algn="ctr"/>
            <a:r>
              <a:rPr lang="ru-RU" sz="1600" b="1" dirty="0"/>
              <a:t>ВИДИ </a:t>
            </a:r>
            <a:r>
              <a:rPr lang="ru-RU" sz="1600" b="1" dirty="0" smtClean="0"/>
              <a:t>ЕНДОСКОПІЇ</a:t>
            </a:r>
            <a:endParaRPr lang="ru-RU" sz="1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621427"/>
              </p:ext>
            </p:extLst>
          </p:nvPr>
        </p:nvGraphicFramePr>
        <p:xfrm>
          <a:off x="251520" y="692696"/>
          <a:ext cx="8656191" cy="6060633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7260">
                <a:tc>
                  <a:txBody>
                    <a:bodyPr/>
                    <a:lstStyle/>
                    <a:p>
                      <a:pPr algn="ctr"/>
                      <a:r>
                        <a:rPr lang="ru-RU" sz="1400" cap="none" spc="0" dirty="0" smtClean="0"/>
                        <a:t>НАЗВА ІНСТРУМЕНТУ</a:t>
                      </a:r>
                      <a:endParaRPr lang="ru-RU" sz="1400" b="1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cap="none" spc="0" dirty="0" smtClean="0"/>
                        <a:t>НАЗВА ПРОЦЕДУРИ</a:t>
                      </a:r>
                      <a:endParaRPr lang="ru-RU" sz="1400" b="1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cap="none" spc="0" dirty="0" smtClean="0"/>
                        <a:t>ЯКА ДІЛЯНКА ТІЛА ОГЛЯДАЄТЬСЯ</a:t>
                      </a:r>
                      <a:endParaRPr lang="ru-RU" sz="1400" b="1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913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Артроскоп</a:t>
                      </a:r>
                      <a:r>
                        <a:rPr lang="ru-RU" sz="1400" cap="none" spc="0"/>
                        <a:t>	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Артроскопія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cap="none" spc="0" dirty="0"/>
                        <a:t>Суглоби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564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Бронхоскоп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Бронхоскопія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cap="none" spc="0" dirty="0"/>
                        <a:t>Трахея (</a:t>
                      </a:r>
                      <a:r>
                        <a:rPr lang="ru-RU" sz="1400" cap="none" spc="0" dirty="0" err="1"/>
                        <a:t>тріщина</a:t>
                      </a:r>
                      <a:r>
                        <a:rPr lang="ru-RU" sz="1400" cap="none" spc="0" dirty="0"/>
                        <a:t>) і бронхи </a:t>
                      </a:r>
                      <a:r>
                        <a:rPr lang="ru-RU" sz="1400" cap="none" spc="0" dirty="0" err="1"/>
                        <a:t>легенів</a:t>
                      </a:r>
                      <a:r>
                        <a:rPr lang="ru-RU" sz="1400" cap="none" spc="0" dirty="0"/>
                        <a:t>	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564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Колоноскоп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Колоноскопія</a:t>
                      </a:r>
                      <a:r>
                        <a:rPr lang="ru-RU" sz="1400" cap="none" spc="0" dirty="0"/>
                        <a:t>	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cap="none" spc="0" dirty="0"/>
                        <a:t>Вся </a:t>
                      </a:r>
                      <a:r>
                        <a:rPr lang="ru-RU" sz="1400" cap="none" spc="0" dirty="0" err="1"/>
                        <a:t>довжина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товстої</a:t>
                      </a:r>
                      <a:r>
                        <a:rPr lang="ru-RU" sz="1400" cap="none" spc="0" dirty="0"/>
                        <a:t> кишки і </a:t>
                      </a:r>
                      <a:r>
                        <a:rPr lang="ru-RU" sz="1400" cap="none" spc="0" dirty="0" err="1"/>
                        <a:t>товстої</a:t>
                      </a:r>
                      <a:r>
                        <a:rPr lang="ru-RU" sz="1400" cap="none" spc="0" dirty="0"/>
                        <a:t> кишки	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913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Кольпоскоп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Кольпоскопія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cap="none" spc="0" dirty="0" err="1"/>
                        <a:t>Піхви</a:t>
                      </a:r>
                      <a:r>
                        <a:rPr lang="ru-RU" sz="1400" cap="none" spc="0" dirty="0"/>
                        <a:t> та </a:t>
                      </a:r>
                      <a:r>
                        <a:rPr lang="ru-RU" sz="1400" cap="none" spc="0" dirty="0" err="1"/>
                        <a:t>шийки</a:t>
                      </a:r>
                      <a:r>
                        <a:rPr lang="ru-RU" sz="1400" cap="none" spc="0" dirty="0"/>
                        <a:t> матки	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358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/>
                        <a:t>Цистоскоп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Цистоскопія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Всередині</a:t>
                      </a:r>
                      <a:r>
                        <a:rPr lang="ru-RU" sz="1400" cap="none" spc="0"/>
                        <a:t> </a:t>
                      </a:r>
                      <a:r>
                        <a:rPr lang="ru-RU" sz="1400" cap="none" spc="0" err="1"/>
                        <a:t>сечового</a:t>
                      </a:r>
                      <a:r>
                        <a:rPr lang="ru-RU" sz="1400" cap="none" spc="0"/>
                        <a:t> </a:t>
                      </a:r>
                      <a:r>
                        <a:rPr lang="ru-RU" sz="1400" cap="none" spc="0" err="1"/>
                        <a:t>міхура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143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Езофагоскоп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Езофагоскопія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Стравохід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944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/>
                        <a:t>Гастроскоп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Гастроскопія</a:t>
                      </a:r>
                      <a:r>
                        <a:rPr lang="ru-RU" sz="1400" cap="none" spc="0"/>
                        <a:t>	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Шлунок</a:t>
                      </a:r>
                      <a:r>
                        <a:rPr lang="ru-RU" sz="1400" cap="none" spc="0" dirty="0"/>
                        <a:t> і </a:t>
                      </a:r>
                      <a:r>
                        <a:rPr lang="ru-RU" sz="1400" cap="none" spc="0" dirty="0" err="1"/>
                        <a:t>дванадцятипалої</a:t>
                      </a:r>
                      <a:r>
                        <a:rPr lang="ru-RU" sz="1400" cap="none" spc="0" dirty="0"/>
                        <a:t> кишки (початок </a:t>
                      </a:r>
                      <a:r>
                        <a:rPr lang="ru-RU" sz="1400" cap="none" spc="0" dirty="0" err="1"/>
                        <a:t>тонкої</a:t>
                      </a:r>
                      <a:r>
                        <a:rPr lang="ru-RU" sz="1400" cap="none" spc="0" dirty="0"/>
                        <a:t> кишки)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3425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Лапароскоп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Лапароскопія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Шлунок</a:t>
                      </a:r>
                      <a:r>
                        <a:rPr lang="ru-RU" sz="1400" cap="none" spc="0" dirty="0"/>
                        <a:t>, </a:t>
                      </a:r>
                      <a:r>
                        <a:rPr lang="ru-RU" sz="1400" cap="none" spc="0" dirty="0" err="1"/>
                        <a:t>печінка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або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інший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черевний</a:t>
                      </a:r>
                      <a:r>
                        <a:rPr lang="ru-RU" sz="1400" cap="none" spc="0" dirty="0"/>
                        <a:t> орган, </a:t>
                      </a:r>
                      <a:r>
                        <a:rPr lang="ru-RU" sz="1400" cap="none" spc="0" dirty="0" err="1"/>
                        <a:t>включаючи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жіночі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статеві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органи</a:t>
                      </a:r>
                      <a:r>
                        <a:rPr lang="ru-RU" sz="1400" cap="none" spc="0" dirty="0"/>
                        <a:t> (матка, </a:t>
                      </a:r>
                      <a:r>
                        <a:rPr lang="ru-RU" sz="1400" cap="none" spc="0" dirty="0" err="1"/>
                        <a:t>яєчники</a:t>
                      </a:r>
                      <a:r>
                        <a:rPr lang="ru-RU" sz="1400" cap="none" spc="0" dirty="0"/>
                        <a:t>, </a:t>
                      </a:r>
                      <a:r>
                        <a:rPr lang="ru-RU" sz="1400" cap="none" spc="0" dirty="0" err="1"/>
                        <a:t>маткові</a:t>
                      </a:r>
                      <a:r>
                        <a:rPr lang="ru-RU" sz="1400" cap="none" spc="0" dirty="0"/>
                        <a:t> труби)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772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/>
                        <a:t>Ларингоскоп 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Ларингоскопія</a:t>
                      </a:r>
                      <a:r>
                        <a:rPr lang="ru-RU" sz="1400" cap="none" spc="0" dirty="0"/>
                        <a:t>	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/>
                        <a:t>Гортань 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557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Нейроендоскоп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err="1"/>
                        <a:t>Нейроендоскопія</a:t>
                      </a:r>
                      <a:endParaRPr lang="ru-RU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cap="none" spc="0" dirty="0" err="1"/>
                        <a:t>Області</a:t>
                      </a:r>
                      <a:r>
                        <a:rPr lang="ru-RU" sz="1400" cap="none" spc="0" dirty="0"/>
                        <a:t> головного </a:t>
                      </a:r>
                      <a:r>
                        <a:rPr lang="ru-RU" sz="1400" cap="none" spc="0" dirty="0" err="1" smtClean="0"/>
                        <a:t>мозку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342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Проктоскоп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Проктоскопія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smtClean="0"/>
                        <a:t>Ректальна </a:t>
                      </a:r>
                      <a:r>
                        <a:rPr lang="ru-RU" sz="1400" cap="none" spc="0" dirty="0"/>
                        <a:t>і </a:t>
                      </a:r>
                      <a:r>
                        <a:rPr lang="ru-RU" sz="1400" cap="none" spc="0" dirty="0" err="1"/>
                        <a:t>сигмовидна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smtClean="0"/>
                        <a:t>кишка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9138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Сигмоїдоскоп</a:t>
                      </a:r>
                      <a:r>
                        <a:rPr lang="ru-RU" sz="1400" cap="none" spc="0" dirty="0"/>
                        <a:t>	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Сигмоідоскопія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Сигмовидна</a:t>
                      </a:r>
                      <a:r>
                        <a:rPr lang="ru-RU" sz="1400" cap="none" spc="0" dirty="0"/>
                        <a:t> кишка (</a:t>
                      </a:r>
                      <a:r>
                        <a:rPr lang="ru-RU" sz="1400" cap="none" spc="0" dirty="0" err="1"/>
                        <a:t>нижня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частина</a:t>
                      </a:r>
                      <a:r>
                        <a:rPr lang="ru-RU" sz="1400" cap="none" spc="0" dirty="0"/>
                        <a:t> кишки)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5252"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Торакоскоп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cap="none" spc="0" dirty="0" err="1"/>
                        <a:t>Торакоскопія</a:t>
                      </a:r>
                      <a:r>
                        <a:rPr lang="ru-RU" sz="1400" cap="none" spc="0" dirty="0"/>
                        <a:t>	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cap="none" spc="0" dirty="0" err="1"/>
                        <a:t>Плеура</a:t>
                      </a:r>
                      <a:r>
                        <a:rPr lang="ru-RU" sz="1400" cap="none" spc="0" dirty="0"/>
                        <a:t>, </a:t>
                      </a:r>
                      <a:r>
                        <a:rPr lang="ru-RU" sz="1400" cap="none" spc="0" dirty="0" err="1"/>
                        <a:t>що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покриває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легені</a:t>
                      </a:r>
                      <a:r>
                        <a:rPr lang="ru-RU" sz="1400" cap="none" spc="0" dirty="0"/>
                        <a:t> та </a:t>
                      </a:r>
                      <a:r>
                        <a:rPr lang="ru-RU" sz="1400" cap="none" spc="0" dirty="0" err="1"/>
                        <a:t>структури</a:t>
                      </a:r>
                      <a:r>
                        <a:rPr lang="ru-RU" sz="1400" cap="none" spc="0" dirty="0"/>
                        <a:t>, </a:t>
                      </a:r>
                      <a:r>
                        <a:rPr lang="ru-RU" sz="1400" cap="none" spc="0" dirty="0" err="1"/>
                        <a:t>що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покривають</a:t>
                      </a:r>
                      <a:r>
                        <a:rPr lang="ru-RU" sz="1400" cap="none" spc="0" dirty="0"/>
                        <a:t> </a:t>
                      </a:r>
                      <a:r>
                        <a:rPr lang="ru-RU" sz="1400" cap="none" spc="0" dirty="0" err="1"/>
                        <a:t>серце</a:t>
                      </a:r>
                      <a:endParaRPr lang="ru-RU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0263" marT="16105" marB="12079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8437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9362849A-570D-49DB-954C-63F144E88A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Артроскоп</a:t>
            </a:r>
            <a:endParaRPr lang="en-US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CA42011-E478-428B-9D15-A98E338BF8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Freeform 7">
            <a:extLst>
              <a:ext uri="{FF2B5EF4-FFF2-40B4-BE49-F238E27FC236}">
                <a16:creationId xmlns:a16="http://schemas.microsoft.com/office/drawing/2014/main" id="{9ED2773C-FE51-4632-BA46-036BDCDA6E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3872" y="951903"/>
            <a:ext cx="7598837" cy="1016654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Артроскоп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оптична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система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лінз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освітлювальних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приладів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мікрокамери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 useBgFill="1">
        <p:nvSpPr>
          <p:cNvPr id="143" name="Freeform: Shape 142">
            <a:extLst>
              <a:ext uri="{FF2B5EF4-FFF2-40B4-BE49-F238E27FC236}">
                <a16:creationId xmlns:a16="http://schemas.microsoft.com/office/drawing/2014/main" id="{E02F9158-C4C2-46A8-BE73-A4F77E139F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113" y="3229338"/>
            <a:ext cx="4088720" cy="229990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A close up of a device&#10;&#10;Description automatically generated">
            <a:extLst>
              <a:ext uri="{FF2B5EF4-FFF2-40B4-BE49-F238E27FC236}">
                <a16:creationId xmlns:a16="http://schemas.microsoft.com/office/drawing/2014/main" id="{6404F635-E9D7-48C1-8145-64422D790B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50919" y="3491801"/>
            <a:ext cx="2571750" cy="1771650"/>
          </a:xfrm>
        </p:spPr>
      </p:pic>
      <p:sp>
        <p:nvSpPr>
          <p:cNvPr id="11" name="Прямоугольник 10"/>
          <p:cNvSpPr/>
          <p:nvPr/>
        </p:nvSpPr>
        <p:spPr>
          <a:xfrm>
            <a:off x="3653254" y="5877619"/>
            <a:ext cx="1837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АРТРОСКОПИ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6458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1447799"/>
            <a:ext cx="2815200" cy="322557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БРОНХОСКОП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2" r="8362"/>
          <a:stretch/>
        </p:blipFill>
        <p:spPr bwMode="auto">
          <a:xfrm>
            <a:off x="484899" y="1447799"/>
            <a:ext cx="4870432" cy="457200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31BC2BFE-5889-4996-99A5-30ABEB7CD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104" y="1988840"/>
            <a:ext cx="3384376" cy="294741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Складається з рукоятки,  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гнучкого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стержня,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джерела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світла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відео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- 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фотокамери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.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Пристрій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комплектується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маніпуляторами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для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біопсії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і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видалення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сторонніх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предметів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Вводиться в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ніс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і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слідує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вниз горло,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поки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не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досягне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легенів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, де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світло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і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маленька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камера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допомагають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виявляти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пухлини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,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ознаки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інфекцій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надлишок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слизу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,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кровотечі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будь-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затикання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.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використовуватися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для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взяття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зразків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тканин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слизу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для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певних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лабораторних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+mj-lt"/>
                <a:cs typeface="Times New Roman" pitchFamily="18" charset="0"/>
              </a:rPr>
              <a:t>досліджень</a:t>
            </a:r>
            <a:r>
              <a:rPr lang="ru-RU" sz="1600" dirty="0">
                <a:latin typeface="Times New Roman" pitchFamily="18" charset="0"/>
                <a:ea typeface="+mj-lt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98117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3595105" cy="1016816"/>
          </a:xfrm>
        </p:spPr>
        <p:txBody>
          <a:bodyPr>
            <a:normAutofit/>
          </a:bodyPr>
          <a:lstStyle/>
          <a:p>
            <a:pPr algn="ctr"/>
            <a:r>
              <a:rPr lang="uk-UA" sz="1600" b="1" dirty="0"/>
              <a:t>ЕЗОФАГОСКОП</a:t>
            </a:r>
            <a:endParaRPr lang="ru-RU" sz="16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12677"/>
          <a:stretch/>
        </p:blipFill>
        <p:spPr bwMode="auto">
          <a:xfrm>
            <a:off x="4570809" y="609137"/>
            <a:ext cx="4087416" cy="276629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AC546BE4-C7A3-4A47-9FA5-0866D5E656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793856"/>
            <a:ext cx="3874345" cy="1376504"/>
          </a:xfrm>
        </p:spPr>
        <p:txBody>
          <a:bodyPr>
            <a:normAutofit/>
          </a:bodyPr>
          <a:lstStyle/>
          <a:p>
            <a:r>
              <a:rPr lang="ru-RU" sz="1600" dirty="0" err="1"/>
              <a:t>Прилад</a:t>
            </a:r>
            <a:r>
              <a:rPr lang="ru-RU" sz="1600" dirty="0"/>
              <a:t> для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стравоходу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представляє</a:t>
            </a:r>
            <a:r>
              <a:rPr lang="ru-RU" sz="1600" dirty="0"/>
              <a:t> собою трубку, на одному </a:t>
            </a:r>
            <a:r>
              <a:rPr lang="ru-RU" sz="1600" dirty="0" err="1"/>
              <a:t>кінці</a:t>
            </a:r>
            <a:r>
              <a:rPr lang="ru-RU" sz="1600" dirty="0"/>
              <a:t> </a:t>
            </a:r>
            <a:r>
              <a:rPr lang="ru-RU" sz="1600" dirty="0" err="1"/>
              <a:t>якої</a:t>
            </a:r>
            <a:r>
              <a:rPr lang="ru-RU" sz="1600" dirty="0"/>
              <a:t> </a:t>
            </a:r>
            <a:r>
              <a:rPr lang="ru-RU" sz="1600" dirty="0" err="1"/>
              <a:t>знаходиться</a:t>
            </a:r>
            <a:r>
              <a:rPr lang="ru-RU" sz="1600" dirty="0"/>
              <a:t> </a:t>
            </a:r>
            <a:r>
              <a:rPr lang="ru-RU" sz="1600" dirty="0" err="1"/>
              <a:t>освітлювальний</a:t>
            </a:r>
            <a:r>
              <a:rPr lang="ru-RU" sz="1600" dirty="0"/>
              <a:t> </a:t>
            </a:r>
            <a:r>
              <a:rPr lang="ru-RU" sz="1600" dirty="0" err="1"/>
              <a:t>прилад</a:t>
            </a:r>
            <a:r>
              <a:rPr lang="ru-RU" sz="1600" dirty="0"/>
              <a:t>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4"/>
          <a:stretch/>
        </p:blipFill>
        <p:spPr bwMode="auto">
          <a:xfrm>
            <a:off x="4570809" y="3482108"/>
            <a:ext cx="4087416" cy="276629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20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Ларингоскоп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3" r="5409"/>
          <a:stretch/>
        </p:blipFill>
        <p:spPr bwMode="auto">
          <a:xfrm>
            <a:off x="2051720" y="476672"/>
            <a:ext cx="4752528" cy="414359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A93A089E-0A16-452C-B341-0F769780D2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013176"/>
            <a:ext cx="8712968" cy="1688976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sz="1600" dirty="0" smtClean="0">
                <a:ea typeface="+mj-lt"/>
                <a:cs typeface="+mj-lt"/>
              </a:rPr>
              <a:t>Цей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медичний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ендоскоп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призначений</a:t>
            </a:r>
            <a:r>
              <a:rPr lang="ru-RU" sz="1600" dirty="0">
                <a:ea typeface="+mj-lt"/>
                <a:cs typeface="+mj-lt"/>
              </a:rPr>
              <a:t> для </a:t>
            </a:r>
            <a:r>
              <a:rPr lang="ru-RU" sz="1600" dirty="0" err="1">
                <a:ea typeface="+mj-lt"/>
                <a:cs typeface="+mj-lt"/>
              </a:rPr>
              <a:t>виконання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медичних</a:t>
            </a:r>
            <a:r>
              <a:rPr lang="ru-RU" sz="1600" dirty="0">
                <a:ea typeface="+mj-lt"/>
                <a:cs typeface="+mj-lt"/>
              </a:rPr>
              <a:t> процедур в </a:t>
            </a:r>
            <a:r>
              <a:rPr lang="ru-RU" sz="1600" dirty="0" err="1">
                <a:ea typeface="+mj-lt"/>
                <a:cs typeface="+mj-lt"/>
              </a:rPr>
              <a:t>гортані</a:t>
            </a:r>
            <a:r>
              <a:rPr lang="ru-RU" sz="1600" dirty="0">
                <a:ea typeface="+mj-lt"/>
                <a:cs typeface="+mj-lt"/>
              </a:rPr>
              <a:t> та </a:t>
            </a:r>
            <a:r>
              <a:rPr lang="ru-RU" sz="1600" dirty="0" err="1">
                <a:ea typeface="+mj-lt"/>
                <a:cs typeface="+mj-lt"/>
              </a:rPr>
              <a:t>видалення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сторонніх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тіл</a:t>
            </a:r>
            <a:r>
              <a:rPr lang="ru-RU" sz="1600" dirty="0">
                <a:ea typeface="+mj-lt"/>
                <a:cs typeface="+mj-lt"/>
              </a:rPr>
              <a:t> в </a:t>
            </a:r>
            <a:r>
              <a:rPr lang="ru-RU" sz="1600" dirty="0" err="1">
                <a:ea typeface="+mj-lt"/>
                <a:cs typeface="+mj-lt"/>
              </a:rPr>
              <a:t>горлі</a:t>
            </a:r>
            <a:r>
              <a:rPr lang="ru-RU" sz="1600" dirty="0">
                <a:ea typeface="+mj-lt"/>
                <a:cs typeface="+mj-lt"/>
              </a:rPr>
              <a:t>, </a:t>
            </a:r>
            <a:r>
              <a:rPr lang="ru-RU" sz="1600" dirty="0" err="1">
                <a:ea typeface="+mj-lt"/>
                <a:cs typeface="+mj-lt"/>
              </a:rPr>
              <a:t>поліпів</a:t>
            </a:r>
            <a:r>
              <a:rPr lang="ru-RU" sz="1600" dirty="0">
                <a:ea typeface="+mj-lt"/>
                <a:cs typeface="+mj-lt"/>
              </a:rPr>
              <a:t> з </a:t>
            </a:r>
            <a:r>
              <a:rPr lang="ru-RU" sz="1600" dirty="0" err="1">
                <a:ea typeface="+mj-lt"/>
                <a:cs typeface="+mj-lt"/>
              </a:rPr>
              <a:t>голосових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зв’язок</a:t>
            </a:r>
            <a:r>
              <a:rPr lang="ru-RU" sz="1600" dirty="0">
                <a:ea typeface="+mj-lt"/>
                <a:cs typeface="+mj-lt"/>
              </a:rPr>
              <a:t>, </a:t>
            </a:r>
            <a:r>
              <a:rPr lang="ru-RU" sz="1600" dirty="0" err="1">
                <a:ea typeface="+mj-lt"/>
                <a:cs typeface="+mj-lt"/>
              </a:rPr>
              <a:t>збору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зразків</a:t>
            </a:r>
            <a:r>
              <a:rPr lang="ru-RU" sz="1600" dirty="0">
                <a:ea typeface="+mj-lt"/>
                <a:cs typeface="+mj-lt"/>
              </a:rPr>
              <a:t> тканин, а </a:t>
            </a:r>
            <a:r>
              <a:rPr lang="ru-RU" sz="1600" dirty="0" err="1">
                <a:ea typeface="+mj-lt"/>
                <a:cs typeface="+mj-lt"/>
              </a:rPr>
              <a:t>також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виконання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лазерних</a:t>
            </a:r>
            <a:r>
              <a:rPr lang="ru-RU" sz="1600" dirty="0">
                <a:ea typeface="+mj-lt"/>
                <a:cs typeface="+mj-lt"/>
              </a:rPr>
              <a:t> процедур </a:t>
            </a:r>
            <a:r>
              <a:rPr lang="ru-RU" sz="1600" dirty="0" err="1">
                <a:ea typeface="+mj-lt"/>
                <a:cs typeface="+mj-lt"/>
              </a:rPr>
              <a:t>або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може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використовуватися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лікарем-анестезіологом</a:t>
            </a:r>
            <a:r>
              <a:rPr lang="ru-RU" sz="1600" dirty="0">
                <a:ea typeface="+mj-lt"/>
                <a:cs typeface="+mj-lt"/>
              </a:rPr>
              <a:t> для </a:t>
            </a:r>
            <a:r>
              <a:rPr lang="ru-RU" sz="1600" dirty="0" err="1">
                <a:ea typeface="+mj-lt"/>
                <a:cs typeface="+mj-lt"/>
              </a:rPr>
              <a:t>інтубації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пацієнта</a:t>
            </a:r>
            <a:r>
              <a:rPr lang="ru-RU" sz="1600" dirty="0">
                <a:ea typeface="+mj-lt"/>
                <a:cs typeface="+mj-lt"/>
              </a:rPr>
              <a:t> перед </a:t>
            </a:r>
            <a:r>
              <a:rPr lang="ru-RU" sz="1600" dirty="0" err="1">
                <a:ea typeface="+mj-lt"/>
                <a:cs typeface="+mj-lt"/>
              </a:rPr>
              <a:t>оперативним</a:t>
            </a:r>
            <a:r>
              <a:rPr lang="ru-RU" sz="1600" dirty="0">
                <a:ea typeface="+mj-lt"/>
                <a:cs typeface="+mj-lt"/>
              </a:rPr>
              <a:t> </a:t>
            </a:r>
            <a:r>
              <a:rPr lang="ru-RU" sz="1600" dirty="0" err="1">
                <a:ea typeface="+mj-lt"/>
                <a:cs typeface="+mj-lt"/>
              </a:rPr>
              <a:t>втручанням</a:t>
            </a:r>
            <a:r>
              <a:rPr lang="ru-RU" sz="1600" dirty="0">
                <a:ea typeface="+mj-lt"/>
                <a:cs typeface="+mj-lt"/>
              </a:rPr>
              <a:t>.</a:t>
            </a:r>
          </a:p>
          <a:p>
            <a:pPr marL="342900" indent="-342900" algn="ctr">
              <a:lnSpc>
                <a:spcPct val="90000"/>
              </a:lnSpc>
              <a:buClr>
                <a:srgbClr val="8AD0D6"/>
              </a:buClr>
            </a:pP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2808" y="3861048"/>
            <a:ext cx="2492184" cy="1641987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ЛАРИНГОСКОП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44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75" name="Oval 74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1928219"/>
            <a:ext cx="2863027" cy="3329581"/>
          </a:xfrm>
        </p:spPr>
        <p:txBody>
          <a:bodyPr vert="horz" lIns="91440" tIns="45720" rIns="91440" bIns="45720" rtlCol="0" anchor="b">
            <a:noAutofit/>
          </a:bodyPr>
          <a:lstStyle/>
          <a:p>
            <a:pPr defTabSz="457200">
              <a:lnSpc>
                <a:spcPct val="90000"/>
              </a:lnSpc>
            </a:pPr>
            <a:r>
              <a:rPr lang="en-US" sz="1600" b="0" i="0" kern="12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en-US" sz="1600" b="0" i="0" kern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ендоскопії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верхніх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шлунково-кишкового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тракту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включаючи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шлунок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стравохід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тонку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кишку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дванадцятипалу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кишку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виразки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шлунка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раку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шлунка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стравоходу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целіакії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гастроезофагеальної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рефлюксної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хвороби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(ГЕРХ),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синдрому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Барретта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грижі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стравохідного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отвору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діафрагми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іншого</a:t>
            </a:r>
            <a:r>
              <a:rPr lang="en-US" sz="1600" b="0" i="0" kern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375" y="1412776"/>
            <a:ext cx="5788686" cy="434151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39752" y="5088523"/>
            <a:ext cx="16631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ГАСТРОСКОП 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9415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1" r="6013"/>
          <a:stretch/>
        </p:blipFill>
        <p:spPr bwMode="auto">
          <a:xfrm>
            <a:off x="484899" y="1447799"/>
            <a:ext cx="4870432" cy="457200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6136" y="1988840"/>
            <a:ext cx="2816240" cy="2947415"/>
          </a:xfrm>
        </p:spPr>
        <p:txBody>
          <a:bodyPr>
            <a:normAutofit/>
          </a:bodyPr>
          <a:lstStyle/>
          <a:p>
            <a:r>
              <a:rPr lang="ru-RU" sz="1600" dirty="0" err="1"/>
              <a:t>Використовується</a:t>
            </a:r>
            <a:r>
              <a:rPr lang="ru-RU" sz="1600" dirty="0"/>
              <a:t> для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внутрішньої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r>
              <a:rPr lang="ru-RU" sz="1600" dirty="0"/>
              <a:t> </a:t>
            </a:r>
            <a:r>
              <a:rPr lang="ru-RU" sz="1600" dirty="0" err="1"/>
              <a:t>товстої</a:t>
            </a:r>
            <a:r>
              <a:rPr lang="ru-RU" sz="1600" dirty="0"/>
              <a:t> та </a:t>
            </a:r>
            <a:r>
              <a:rPr lang="ru-RU" sz="1600" dirty="0" err="1"/>
              <a:t>прямої</a:t>
            </a:r>
            <a:r>
              <a:rPr lang="ru-RU" sz="1600" dirty="0"/>
              <a:t> кишки й </a:t>
            </a:r>
            <a:r>
              <a:rPr lang="ru-RU" sz="1600" dirty="0" err="1"/>
              <a:t>виявлення</a:t>
            </a:r>
            <a:r>
              <a:rPr lang="ru-RU" sz="1600" dirty="0"/>
              <a:t> </a:t>
            </a:r>
            <a:r>
              <a:rPr lang="ru-RU" sz="1600" dirty="0" err="1"/>
              <a:t>виразок</a:t>
            </a:r>
            <a:r>
              <a:rPr lang="ru-RU" sz="1600" dirty="0"/>
              <a:t>, </a:t>
            </a:r>
            <a:r>
              <a:rPr lang="ru-RU" sz="1600" dirty="0" err="1"/>
              <a:t>пухлин</a:t>
            </a:r>
            <a:r>
              <a:rPr lang="ru-RU" sz="1600" dirty="0"/>
              <a:t>, </a:t>
            </a:r>
            <a:r>
              <a:rPr lang="ru-RU" sz="1600" dirty="0" err="1"/>
              <a:t>поліпів</a:t>
            </a:r>
            <a:r>
              <a:rPr lang="ru-RU" sz="1600" dirty="0"/>
              <a:t>, </a:t>
            </a:r>
            <a:r>
              <a:rPr lang="ru-RU" sz="1600" dirty="0" err="1"/>
              <a:t>запалень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кровотеч</a:t>
            </a:r>
            <a:r>
              <a:rPr lang="ru-RU" sz="1600" dirty="0"/>
              <a:t>.</a:t>
            </a:r>
          </a:p>
          <a:p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1318" y="1556792"/>
            <a:ext cx="1717594" cy="5760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КОЛОНОСКОП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2687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70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6149" name="Picture 72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6150" name="Oval 74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151" name="Picture 7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6152" name="Picture 78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6153" name="Rectangle 80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54" name="Rectangle 82">
            <a:extLst>
              <a:ext uri="{FF2B5EF4-FFF2-40B4-BE49-F238E27FC236}">
                <a16:creationId xmlns:a16="http://schemas.microsoft.com/office/drawing/2014/main" id="{D67CA421-FA2B-47ED-A101-F8BBEBB297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0209" y="2060848"/>
            <a:ext cx="2508015" cy="233153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1600" b="0" i="0" kern="1200" dirty="0" err="1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Тонка</a:t>
            </a:r>
            <a:r>
              <a:rPr lang="en-US" sz="1600" b="0" i="0" kern="1200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трубка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яка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вводиться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сечовий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міхур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уретру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каменів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пухлин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раку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передміхурової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залози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затикань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неракових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новоутворень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проблем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en-US" sz="1600" b="0" i="0" kern="12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сечоводом</a:t>
            </a:r>
            <a:r>
              <a:rPr lang="en-US" sz="1600" b="0" i="0" kern="12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 useBgFill="1">
        <p:nvSpPr>
          <p:cNvPr id="6155" name="Rectangle 84">
            <a:extLst>
              <a:ext uri="{FF2B5EF4-FFF2-40B4-BE49-F238E27FC236}">
                <a16:creationId xmlns:a16="http://schemas.microsoft.com/office/drawing/2014/main" id="{12425D82-CD5E-45A4-9542-70951E59F2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685" y="639905"/>
            <a:ext cx="5186748" cy="5578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6" name="Rectangle 86">
            <a:extLst>
              <a:ext uri="{FF2B5EF4-FFF2-40B4-BE49-F238E27FC236}">
                <a16:creationId xmlns:a16="http://schemas.microsoft.com/office/drawing/2014/main" id="{221DB897-A621-4D5F-AC81-91199AC437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544" y="1666588"/>
            <a:ext cx="4706688" cy="353001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205854" y="5373216"/>
            <a:ext cx="17304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ЦИСТОСКОП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48662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75" name="Oval 74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EBEBEB"/>
                </a:solidFill>
              </a:rPr>
              <a:t>Дуоденоскоп</a:t>
            </a:r>
            <a:r>
              <a:rPr lang="ru-RU" dirty="0">
                <a:solidFill>
                  <a:srgbClr val="EBEBEB"/>
                </a:solidFill>
              </a:rPr>
              <a:t>. 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7777" y="2132856"/>
            <a:ext cx="2532513" cy="16937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1600" b="0" i="0" kern="1200" dirty="0" err="1" smtClean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Використовується</a:t>
            </a:r>
            <a:r>
              <a:rPr lang="en-US" sz="1600" b="0" i="0" kern="1200" dirty="0" smtClean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для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дослідження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тонкої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кишки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й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видалення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каменів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в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жовчному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міхурі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лікування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панкреатиту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і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дренажу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жовчних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проток</a:t>
            </a:r>
            <a:r>
              <a:rPr lang="en-US" sz="1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85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7" name="Freeform: Shape 86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857465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233" y="1854820"/>
            <a:ext cx="4702997" cy="264543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055377" y="4864179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ДУОДЕНОСКОП</a:t>
            </a:r>
          </a:p>
        </p:txBody>
      </p:sp>
    </p:spTree>
    <p:extLst>
      <p:ext uri="{BB962C8B-B14F-4D97-AF65-F5344CB8AC3E}">
        <p14:creationId xmlns:p14="http://schemas.microsoft.com/office/powerpoint/2010/main" val="1429028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70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8197" name="Picture 72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8198" name="Oval 74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199" name="Picture 76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8200" name="Picture 78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8201" name="Rectangle 80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194" name="Picture 2" descr="Уретероскоп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" r="-2" b="-2"/>
          <a:stretch/>
        </p:blipFill>
        <p:spPr bwMode="auto">
          <a:xfrm>
            <a:off x="20" y="-5"/>
            <a:ext cx="9143752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3753695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9144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257800"/>
            <a:ext cx="8309757" cy="86802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600" dirty="0" err="1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Проходить</a:t>
            </a:r>
            <a:r>
              <a:rPr lang="en-US" sz="1600" dirty="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сечовипускальний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канал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сечовий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міхур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сечоводу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сечовивідних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Довший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тонкіший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цистоскоп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інструмент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причини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затикання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сечі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інфекцій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сечовивідних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аномалій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Уретроскопії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виявити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камені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сечоводі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нирках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аномальні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поліпи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пухлини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рак</a:t>
            </a:r>
            <a:r>
              <a:rPr lang="en-US" sz="1600" dirty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32656"/>
            <a:ext cx="18190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УРЕТЕРОСКОП 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1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055380" cy="1400530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/>
              <a:t>ГІСТЕРОСКОП</a:t>
            </a: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6951" y="1196752"/>
            <a:ext cx="7560840" cy="4195481"/>
          </a:xfrm>
        </p:spPr>
        <p:txBody>
          <a:bodyPr>
            <a:normAutofit/>
          </a:bodyPr>
          <a:lstStyle/>
          <a:p>
            <a:r>
              <a:rPr lang="ru-RU" sz="1600" dirty="0" err="1"/>
              <a:t>Пристрій</a:t>
            </a:r>
            <a:r>
              <a:rPr lang="ru-RU" sz="1600" dirty="0"/>
              <a:t> для </a:t>
            </a:r>
            <a:r>
              <a:rPr lang="ru-RU" sz="1600" dirty="0" err="1"/>
              <a:t>мінімально</a:t>
            </a:r>
            <a:r>
              <a:rPr lang="ru-RU" sz="1600" dirty="0"/>
              <a:t> </a:t>
            </a:r>
            <a:r>
              <a:rPr lang="ru-RU" sz="1600" dirty="0" err="1"/>
              <a:t>інвазивної</a:t>
            </a:r>
            <a:r>
              <a:rPr lang="ru-RU" sz="1600" dirty="0"/>
              <a:t> </a:t>
            </a:r>
            <a:r>
              <a:rPr lang="ru-RU" sz="1600" dirty="0" err="1"/>
              <a:t>процедури</a:t>
            </a:r>
            <a:r>
              <a:rPr lang="ru-RU" sz="1600" dirty="0"/>
              <a:t> </a:t>
            </a:r>
            <a:r>
              <a:rPr lang="ru-RU" sz="1600" dirty="0" err="1"/>
              <a:t>гістероскопії</a:t>
            </a:r>
            <a:r>
              <a:rPr lang="ru-RU" sz="1600" dirty="0"/>
              <a:t>, </a:t>
            </a:r>
            <a:r>
              <a:rPr lang="ru-RU" sz="1600" dirty="0" err="1"/>
              <a:t>введення</a:t>
            </a:r>
            <a:r>
              <a:rPr lang="ru-RU" sz="1600" dirty="0"/>
              <a:t> </a:t>
            </a:r>
            <a:r>
              <a:rPr lang="ru-RU" sz="1600" dirty="0" err="1"/>
              <a:t>крихітної</a:t>
            </a:r>
            <a:r>
              <a:rPr lang="ru-RU" sz="1600" dirty="0"/>
              <a:t> трубки в матку через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шийку</a:t>
            </a:r>
            <a:r>
              <a:rPr lang="ru-RU" sz="1600" dirty="0"/>
              <a:t> для </a:t>
            </a:r>
            <a:r>
              <a:rPr lang="ru-RU" sz="1600" dirty="0" err="1"/>
              <a:t>видалення</a:t>
            </a:r>
            <a:r>
              <a:rPr lang="ru-RU" sz="1600" dirty="0"/>
              <a:t> </a:t>
            </a:r>
            <a:r>
              <a:rPr lang="ru-RU" sz="1600" dirty="0" err="1"/>
              <a:t>поліпів</a:t>
            </a:r>
            <a:r>
              <a:rPr lang="ru-RU" sz="1600" dirty="0"/>
              <a:t>, </a:t>
            </a:r>
            <a:r>
              <a:rPr lang="ru-RU" sz="1600" dirty="0" err="1"/>
              <a:t>міом</a:t>
            </a:r>
            <a:r>
              <a:rPr lang="ru-RU" sz="1600" dirty="0"/>
              <a:t>, </a:t>
            </a:r>
            <a:r>
              <a:rPr lang="ru-RU" sz="1600" dirty="0" err="1"/>
              <a:t>внутрішньоматкових</a:t>
            </a:r>
            <a:r>
              <a:rPr lang="ru-RU" sz="1600" dirty="0"/>
              <a:t> </a:t>
            </a:r>
            <a:r>
              <a:rPr lang="ru-RU" sz="1600" dirty="0" err="1"/>
              <a:t>спайок</a:t>
            </a:r>
            <a:r>
              <a:rPr lang="ru-RU" sz="1600" dirty="0"/>
              <a:t> і </a:t>
            </a:r>
            <a:r>
              <a:rPr lang="ru-RU" sz="1600" dirty="0" err="1"/>
              <a:t>втрачених</a:t>
            </a:r>
            <a:r>
              <a:rPr lang="ru-RU" sz="1600" dirty="0"/>
              <a:t> </a:t>
            </a:r>
            <a:r>
              <a:rPr lang="ru-RU" sz="1600" dirty="0" err="1"/>
              <a:t>внутрішньоматкових</a:t>
            </a:r>
            <a:r>
              <a:rPr lang="ru-RU" sz="1600" dirty="0"/>
              <a:t> </a:t>
            </a:r>
            <a:r>
              <a:rPr lang="ru-RU" sz="1600" dirty="0" err="1"/>
              <a:t>спіралей</a:t>
            </a:r>
            <a:r>
              <a:rPr lang="ru-RU" sz="1600" dirty="0"/>
              <a:t>, </a:t>
            </a:r>
            <a:r>
              <a:rPr lang="ru-RU" sz="1600" dirty="0" err="1"/>
              <a:t>біопсії</a:t>
            </a:r>
            <a:r>
              <a:rPr lang="ru-RU" sz="1600" dirty="0"/>
              <a:t>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r>
              <a:rPr lang="ru-RU" sz="1600" dirty="0"/>
              <a:t> </a:t>
            </a:r>
            <a:r>
              <a:rPr lang="ru-RU" sz="1600" dirty="0" err="1"/>
              <a:t>ендометрію</a:t>
            </a:r>
            <a:r>
              <a:rPr lang="ru-RU" sz="1600" dirty="0"/>
              <a:t>, </a:t>
            </a:r>
            <a:r>
              <a:rPr lang="ru-RU" sz="1600" dirty="0" err="1"/>
              <a:t>катетеризації</a:t>
            </a:r>
            <a:r>
              <a:rPr lang="ru-RU" sz="1600" dirty="0"/>
              <a:t> </a:t>
            </a:r>
            <a:r>
              <a:rPr lang="ru-RU" sz="1600" dirty="0" err="1"/>
              <a:t>маткових</a:t>
            </a:r>
            <a:r>
              <a:rPr lang="ru-RU" sz="1600" dirty="0"/>
              <a:t> труб і </a:t>
            </a:r>
            <a:r>
              <a:rPr lang="ru-RU" sz="1600" dirty="0" err="1"/>
              <a:t>абляції</a:t>
            </a:r>
            <a:r>
              <a:rPr lang="ru-RU" sz="1600" dirty="0"/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397" y="2420887"/>
            <a:ext cx="5472609" cy="410445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59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/>
              <a:t>ІНТРОСКОПІЯ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28800"/>
            <a:ext cx="7848988" cy="4057676"/>
          </a:xfrm>
        </p:spPr>
        <p:txBody>
          <a:bodyPr>
            <a:noAutofit/>
          </a:bodyPr>
          <a:lstStyle/>
          <a:p>
            <a:pPr marL="354330" indent="-285750"/>
            <a:r>
              <a:rPr lang="uk-UA" sz="1600" dirty="0"/>
              <a:t>Інтроскопія - це візуальне спостереження об'єктів, явищ і процесів в оптично непрозорих тілах і середовищах, а також в умовах неповної видимості. У сучасній медицині для візуалізації зображень різних об'єктів використовуються практично весь спектр електромагнітного випромінювання: від радіохвиль до жорсткого гамма-випромінювання. </a:t>
            </a:r>
          </a:p>
          <a:p>
            <a:pPr marL="354330" indent="-285750"/>
            <a:r>
              <a:rPr lang="uk-UA" sz="1600" dirty="0"/>
              <a:t>За допомогою електромагнітного випромінювання можна отримати зображення як зовнішніх, так і внутрішніх структур об'єкта, що досліджується. Наприклад, рентгенівське випромінювання застосовується для отримання візуального зображення кісткових та інших біологічних тканин, а імпульсне </a:t>
            </a:r>
            <a:r>
              <a:rPr lang="uk-UA" sz="1600" dirty="0" err="1"/>
              <a:t>радіо-випромінювання</a:t>
            </a:r>
            <a:r>
              <a:rPr lang="uk-UA" sz="1600" dirty="0"/>
              <a:t> в магнітно-резонансної томографії (МРТ) використовується для отримання зображення кісткового або головного мозку, відокремленого, практично, всебічно кістковою тканиною. Зображення об'єктів в оптичному діапазоні з урахуванням всієї колірної гами містить інформацію про форму біологічних тканин, їх температурні характеристики, про складові крові, локалізацію ділянок запалення тощо. </a:t>
            </a:r>
          </a:p>
        </p:txBody>
      </p:sp>
    </p:spTree>
    <p:extLst>
      <p:ext uri="{BB962C8B-B14F-4D97-AF65-F5344CB8AC3E}">
        <p14:creationId xmlns:p14="http://schemas.microsoft.com/office/powerpoint/2010/main" val="314759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96752"/>
            <a:ext cx="8136904" cy="5184576"/>
          </a:xfrm>
        </p:spPr>
        <p:txBody>
          <a:bodyPr>
            <a:noAutofit/>
          </a:bodyPr>
          <a:lstStyle/>
          <a:p>
            <a:r>
              <a:rPr lang="uk-UA" sz="1600" dirty="0"/>
              <a:t>Поряд з електромагнітним випромінюванням сьогодні в медичній інтроскопії активно використовується ультразвукове випромінювання, за допомогою якого, практично без будь-яких негативних наслідків для пацієнта, вдається отримати зображення його внутрішніх органів. Ультразвукові діагностичні прилади знайшли найбільш широке використання в акушерстві, кардіології, урології та ряді інших областей сучасної </a:t>
            </a:r>
            <a:r>
              <a:rPr lang="uk-UA" sz="1600" dirty="0" smtClean="0"/>
              <a:t>медицини.</a:t>
            </a:r>
          </a:p>
          <a:p>
            <a:r>
              <a:rPr lang="uk-UA" sz="1600" dirty="0" smtClean="0"/>
              <a:t>З </a:t>
            </a:r>
            <a:r>
              <a:rPr lang="uk-UA" sz="1600" dirty="0"/>
              <a:t>кожним роком в практиці медичної інтроскопії розширюється застосування радіоактивних ізотопів. Введення їх в організм людини в мікроскопічних (практично нешкідливих) кількостях, дозволяє отримати зображення внутрішніх органів і їх окремих структур. </a:t>
            </a:r>
            <a:endParaRPr lang="uk-UA" sz="1600" dirty="0" smtClean="0"/>
          </a:p>
          <a:p>
            <a:r>
              <a:rPr lang="uk-UA" sz="1600" dirty="0" smtClean="0"/>
              <a:t>Радіонукліди </a:t>
            </a:r>
            <a:r>
              <a:rPr lang="uk-UA" sz="1600" dirty="0"/>
              <a:t>розподіляються в організмі відповідно до їх хімічної приналежності та можуть накопичуватися в ділянках, що мають ту чи іншу патологію. Отримання зображень цих об'єктів здійснюється шляхом реєстрації радіоактивного випромінювання ізотопів. </a:t>
            </a:r>
            <a:endParaRPr lang="uk-UA" sz="1600" dirty="0" smtClean="0"/>
          </a:p>
          <a:p>
            <a:r>
              <a:rPr lang="uk-UA" sz="1600" dirty="0" smtClean="0"/>
              <a:t>Дана </a:t>
            </a:r>
            <a:r>
              <a:rPr lang="uk-UA" sz="1600" dirty="0"/>
              <a:t>методика є основою позитронної емісійної томографії (ПЕТ), де використовуються радіоактивні ізотопи, що при розпаді випускають позитрони. 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3738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9B8FD4-CDEB-4EB4-B4DE-C89E119389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5A2E3D1D-9E9F-4739-BA14-D4D7FA9FBD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83477" y="0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FFB365B-E9DC-4859-B8AB-CB83EEBE4E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743184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DAB9C8-EB37-4914-A699-C716FC8FE4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512" y="2077739"/>
            <a:ext cx="2642159" cy="3263805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ЗАЛЕЖНО ВІД ДІАПАЗОНУ ЕЛЕКТРОМАГНІТНОГО ВИПРОМІНЮВАННЯ МОЖНА ВИДІЛИТИ НАСТУПНІ ВИДИ МЕДИЧНОЇ ІНТРОСКОПІЇ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3081" y="1645920"/>
            <a:ext cx="4702076" cy="44708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600" dirty="0"/>
              <a:t>Ядерно-</a:t>
            </a:r>
            <a:r>
              <a:rPr lang="ru-RU" sz="1600" dirty="0" err="1"/>
              <a:t>магнітно</a:t>
            </a:r>
            <a:r>
              <a:rPr lang="ru-RU" sz="1600" dirty="0"/>
              <a:t>-</a:t>
            </a:r>
            <a:r>
              <a:rPr lang="ru-RU" sz="1600" dirty="0" err="1"/>
              <a:t>резонансна</a:t>
            </a:r>
            <a:r>
              <a:rPr lang="ru-RU" sz="1600" dirty="0"/>
              <a:t> (ЯМР) </a:t>
            </a:r>
            <a:r>
              <a:rPr lang="ru-RU" sz="1600" dirty="0" err="1"/>
              <a:t>інтроскопія</a:t>
            </a:r>
            <a:r>
              <a:rPr lang="ru-RU" sz="1600" dirty="0"/>
              <a:t> </a:t>
            </a:r>
            <a:r>
              <a:rPr lang="ru-RU" sz="1600" dirty="0" err="1"/>
              <a:t>базується</a:t>
            </a:r>
            <a:r>
              <a:rPr lang="ru-RU" sz="1600" dirty="0"/>
              <a:t> на </a:t>
            </a:r>
            <a:r>
              <a:rPr lang="ru-RU" sz="1600" dirty="0" err="1"/>
              <a:t>основі</a:t>
            </a:r>
            <a:r>
              <a:rPr lang="ru-RU" sz="1600" dirty="0"/>
              <a:t> </a:t>
            </a:r>
            <a:r>
              <a:rPr lang="ru-RU" sz="1600" dirty="0" err="1"/>
              <a:t>радіохвильового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endParaRPr lang="ru-RU" sz="1600" dirty="0"/>
          </a:p>
          <a:p>
            <a:pPr>
              <a:lnSpc>
                <a:spcPct val="90000"/>
              </a:lnSpc>
            </a:pPr>
            <a:r>
              <a:rPr lang="ru-RU" sz="1600" dirty="0" err="1"/>
              <a:t>Інфрачервона</a:t>
            </a:r>
            <a:r>
              <a:rPr lang="ru-RU" sz="1600" dirty="0"/>
              <a:t> </a:t>
            </a:r>
            <a:r>
              <a:rPr lang="ru-RU" sz="1600" dirty="0" err="1"/>
              <a:t>інтроскопія</a:t>
            </a:r>
            <a:r>
              <a:rPr lang="ru-RU" sz="1600" dirty="0"/>
              <a:t> заснована на </a:t>
            </a:r>
            <a:r>
              <a:rPr lang="ru-RU" sz="1600" dirty="0" err="1"/>
              <a:t>інфрачервоному</a:t>
            </a:r>
            <a:r>
              <a:rPr lang="ru-RU" sz="1600" dirty="0"/>
              <a:t> </a:t>
            </a:r>
            <a:r>
              <a:rPr lang="ru-RU" sz="1600" dirty="0" err="1"/>
              <a:t>випромінюванні</a:t>
            </a:r>
            <a:r>
              <a:rPr lang="ru-RU" sz="1600" dirty="0"/>
              <a:t>.</a:t>
            </a:r>
          </a:p>
          <a:p>
            <a:pPr>
              <a:lnSpc>
                <a:spcPct val="90000"/>
              </a:lnSpc>
            </a:pPr>
            <a:r>
              <a:rPr lang="ru-RU" sz="1600" dirty="0" err="1"/>
              <a:t>Ендоскопічна</a:t>
            </a:r>
            <a:r>
              <a:rPr lang="ru-RU" sz="1600" dirty="0"/>
              <a:t> </a:t>
            </a:r>
            <a:r>
              <a:rPr lang="ru-RU" sz="1600" dirty="0" err="1"/>
              <a:t>інтроскопія</a:t>
            </a:r>
            <a:r>
              <a:rPr lang="ru-RU" sz="1600" dirty="0"/>
              <a:t> </a:t>
            </a:r>
            <a:r>
              <a:rPr lang="ru-RU" sz="1600" dirty="0" err="1"/>
              <a:t>використовує</a:t>
            </a:r>
            <a:r>
              <a:rPr lang="ru-RU" sz="1600" dirty="0"/>
              <a:t> </a:t>
            </a:r>
            <a:r>
              <a:rPr lang="ru-RU" sz="1600" dirty="0" err="1"/>
              <a:t>діапазон</a:t>
            </a:r>
            <a:r>
              <a:rPr lang="ru-RU" sz="1600" dirty="0"/>
              <a:t> видимого </a:t>
            </a:r>
            <a:r>
              <a:rPr lang="ru-RU" sz="1600" dirty="0" err="1"/>
              <a:t>випромінювання</a:t>
            </a:r>
            <a:r>
              <a:rPr lang="ru-RU" sz="1600" dirty="0"/>
              <a:t> </a:t>
            </a:r>
          </a:p>
          <a:p>
            <a:pPr>
              <a:lnSpc>
                <a:spcPct val="90000"/>
              </a:lnSpc>
            </a:pPr>
            <a:r>
              <a:rPr lang="ru-RU" sz="1600" dirty="0" err="1"/>
              <a:t>Ультрафіолетова</a:t>
            </a:r>
            <a:r>
              <a:rPr lang="ru-RU" sz="1600" dirty="0"/>
              <a:t> </a:t>
            </a:r>
            <a:r>
              <a:rPr lang="ru-RU" sz="1600" dirty="0" err="1"/>
              <a:t>інтроскопія</a:t>
            </a:r>
            <a:r>
              <a:rPr lang="ru-RU" sz="1600" dirty="0"/>
              <a:t> </a:t>
            </a:r>
            <a:r>
              <a:rPr lang="ru-RU" sz="1600" dirty="0" err="1"/>
              <a:t>використовує</a:t>
            </a:r>
            <a:r>
              <a:rPr lang="ru-RU" sz="1600" dirty="0"/>
              <a:t> область </a:t>
            </a:r>
            <a:r>
              <a:rPr lang="ru-RU" sz="1600" dirty="0" err="1"/>
              <a:t>ультрафиолетове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 </a:t>
            </a:r>
          </a:p>
          <a:p>
            <a:pPr>
              <a:lnSpc>
                <a:spcPct val="90000"/>
              </a:lnSpc>
            </a:pPr>
            <a:r>
              <a:rPr lang="ru-RU" sz="1600" dirty="0" err="1"/>
              <a:t>Рентгенівська</a:t>
            </a:r>
            <a:r>
              <a:rPr lang="ru-RU" sz="1600" dirty="0"/>
              <a:t> </a:t>
            </a:r>
            <a:r>
              <a:rPr lang="ru-RU" sz="1600" dirty="0" err="1"/>
              <a:t>інтроскопія</a:t>
            </a:r>
            <a:r>
              <a:rPr lang="ru-RU" sz="1600" dirty="0"/>
              <a:t> </a:t>
            </a:r>
          </a:p>
          <a:p>
            <a:pPr>
              <a:lnSpc>
                <a:spcPct val="90000"/>
              </a:lnSpc>
            </a:pPr>
            <a:r>
              <a:rPr lang="ru-RU" sz="1600" dirty="0" err="1"/>
              <a:t>Радіонуклідна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радіоізотопна</a:t>
            </a:r>
            <a:r>
              <a:rPr lang="ru-RU" sz="1600" dirty="0"/>
              <a:t> </a:t>
            </a:r>
            <a:r>
              <a:rPr lang="ru-RU" sz="1600" dirty="0" err="1"/>
              <a:t>інтроскопія</a:t>
            </a:r>
            <a:r>
              <a:rPr lang="ru-RU" sz="1600" dirty="0"/>
              <a:t> на </a:t>
            </a:r>
            <a:r>
              <a:rPr lang="ru-RU" sz="1600" dirty="0" err="1"/>
              <a:t>основі</a:t>
            </a:r>
            <a:r>
              <a:rPr lang="ru-RU" sz="1600" dirty="0"/>
              <a:t> гамма-</a:t>
            </a:r>
            <a:r>
              <a:rPr lang="ru-RU" sz="1600" dirty="0" err="1"/>
              <a:t>випромінювання</a:t>
            </a:r>
            <a:endParaRPr lang="ru-RU" sz="1600" dirty="0"/>
          </a:p>
          <a:p>
            <a:pPr>
              <a:lnSpc>
                <a:spcPct val="90000"/>
              </a:lnSpc>
            </a:pPr>
            <a:r>
              <a:rPr lang="ru-RU" sz="1600" dirty="0" err="1"/>
              <a:t>Ультразвукова</a:t>
            </a:r>
            <a:r>
              <a:rPr lang="ru-RU" sz="1600" dirty="0"/>
              <a:t> </a:t>
            </a:r>
            <a:r>
              <a:rPr lang="ru-RU" sz="1600" dirty="0" err="1"/>
              <a:t>інтроскопія</a:t>
            </a:r>
            <a:r>
              <a:rPr lang="ru-RU" sz="1600" dirty="0"/>
              <a:t> заснована на </a:t>
            </a:r>
            <a:r>
              <a:rPr lang="ru-RU" sz="1600" dirty="0" err="1"/>
              <a:t>випромінювання</a:t>
            </a:r>
            <a:r>
              <a:rPr lang="ru-RU" sz="1600" dirty="0"/>
              <a:t> не </a:t>
            </a:r>
            <a:r>
              <a:rPr lang="ru-RU" sz="1600" dirty="0" err="1"/>
              <a:t>електромагнітної</a:t>
            </a:r>
            <a:r>
              <a:rPr lang="ru-RU" sz="1600" dirty="0"/>
              <a:t>, а </a:t>
            </a:r>
            <a:r>
              <a:rPr lang="ru-RU" sz="1600" dirty="0" err="1"/>
              <a:t>акустичної</a:t>
            </a:r>
            <a:r>
              <a:rPr lang="ru-RU" sz="1600" dirty="0"/>
              <a:t> </a:t>
            </a:r>
            <a:r>
              <a:rPr lang="ru-RU" sz="1600" dirty="0" err="1"/>
              <a:t>природи</a:t>
            </a:r>
            <a:r>
              <a:rPr lang="ru-RU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6422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/>
          <a:stretch/>
        </p:blipFill>
        <p:spPr bwMode="auto">
          <a:xfrm>
            <a:off x="0" y="-32732"/>
            <a:ext cx="917140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1" name="Rectangle 69">
            <a:extLst>
              <a:ext uri="{FF2B5EF4-FFF2-40B4-BE49-F238E27FC236}">
                <a16:creationId xmlns:a16="http://schemas.microsoft.com/office/drawing/2014/main" id="{8D489E29-742E-4D34-AB08-CE3217805B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539864" y="1320127"/>
            <a:ext cx="3609635" cy="4195481"/>
          </a:xfrm>
          <a:prstGeom prst="rect">
            <a:avLst/>
          </a:prstGeom>
          <a:solidFill>
            <a:schemeClr val="accent5">
              <a:lumMod val="50000"/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1628800"/>
            <a:ext cx="3312368" cy="374441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dirty="0"/>
              <a:t> </a:t>
            </a:r>
            <a:r>
              <a:rPr lang="ru-RU" sz="1600" dirty="0" err="1"/>
              <a:t>Комп'ютерна</a:t>
            </a:r>
            <a:r>
              <a:rPr lang="ru-RU" sz="1600" dirty="0"/>
              <a:t> </a:t>
            </a:r>
            <a:r>
              <a:rPr lang="ru-RU" sz="1600" dirty="0" err="1"/>
              <a:t>томографія</a:t>
            </a:r>
            <a:r>
              <a:rPr lang="ru-RU" sz="1600" dirty="0"/>
              <a:t> (КТ) –  </a:t>
            </a:r>
            <a:r>
              <a:rPr lang="ru-RU" sz="1600" dirty="0" err="1" smtClean="0"/>
              <a:t>це</a:t>
            </a:r>
            <a:r>
              <a:rPr lang="ru-RU" sz="1600" dirty="0" smtClean="0"/>
              <a:t>  </a:t>
            </a:r>
            <a:r>
              <a:rPr lang="ru-RU" sz="1600" dirty="0" err="1"/>
              <a:t>високоінформативн</a:t>
            </a:r>
            <a:r>
              <a:rPr lang="uk-UA" sz="1600" dirty="0"/>
              <a:t>и</a:t>
            </a:r>
            <a:r>
              <a:rPr lang="ru-RU" sz="1600" dirty="0"/>
              <a:t>й метод</a:t>
            </a:r>
            <a:r>
              <a:rPr lang="en-US" sz="1600" dirty="0"/>
              <a:t> </a:t>
            </a:r>
            <a:r>
              <a:rPr lang="ru-RU" sz="1600" dirty="0" err="1"/>
              <a:t>обстеження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дозволяє</a:t>
            </a:r>
            <a:r>
              <a:rPr lang="ru-RU" sz="1600" dirty="0"/>
              <a:t> за </a:t>
            </a:r>
            <a:r>
              <a:rPr lang="ru-RU" sz="1600" dirty="0" err="1"/>
              <a:t>надзвичайно</a:t>
            </a:r>
            <a:r>
              <a:rPr lang="ru-RU" sz="1600" dirty="0"/>
              <a:t> короткий час </a:t>
            </a:r>
            <a:r>
              <a:rPr lang="ru-RU" sz="1600" dirty="0" err="1"/>
              <a:t>оцінити</a:t>
            </a:r>
            <a:r>
              <a:rPr lang="ru-RU" sz="1600" dirty="0"/>
              <a:t> стан </a:t>
            </a:r>
            <a:r>
              <a:rPr lang="ru-RU" sz="1600" dirty="0" err="1"/>
              <a:t>більшості</a:t>
            </a:r>
            <a:r>
              <a:rPr lang="ru-RU" sz="1600" dirty="0"/>
              <a:t> </a:t>
            </a:r>
            <a:r>
              <a:rPr lang="ru-RU" sz="1600" dirty="0" err="1"/>
              <a:t>внутрішніх</a:t>
            </a:r>
            <a:r>
              <a:rPr lang="ru-RU" sz="1600" dirty="0"/>
              <a:t> </a:t>
            </a:r>
            <a:r>
              <a:rPr lang="ru-RU" sz="1600" dirty="0" err="1"/>
              <a:t>органів</a:t>
            </a:r>
            <a:r>
              <a:rPr lang="ru-RU" sz="1600" dirty="0"/>
              <a:t> </a:t>
            </a:r>
            <a:r>
              <a:rPr lang="ru-RU" sz="1600" dirty="0" err="1"/>
              <a:t>людини</a:t>
            </a:r>
            <a:r>
              <a:rPr lang="ru-RU" sz="1600" dirty="0"/>
              <a:t> без </a:t>
            </a:r>
            <a:r>
              <a:rPr lang="ru-RU" sz="1600" dirty="0" err="1"/>
              <a:t>проникнення</a:t>
            </a:r>
            <a:r>
              <a:rPr lang="ru-RU" sz="1600" dirty="0"/>
              <a:t>, </a:t>
            </a:r>
            <a:r>
              <a:rPr lang="ru-RU" sz="1600" dirty="0" err="1"/>
              <a:t>тобто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спеціального</a:t>
            </a:r>
            <a:r>
              <a:rPr lang="ru-RU" sz="1600" dirty="0"/>
              <a:t> </a:t>
            </a:r>
            <a:r>
              <a:rPr lang="ru-RU" sz="1600" dirty="0" err="1"/>
              <a:t>апарату</a:t>
            </a:r>
            <a:r>
              <a:rPr lang="ru-RU" sz="1600" dirty="0"/>
              <a:t>, в </a:t>
            </a:r>
            <a:r>
              <a:rPr lang="ru-RU" sz="1600" dirty="0" err="1"/>
              <a:t>якому</a:t>
            </a:r>
            <a:r>
              <a:rPr lang="ru-RU" sz="1600" dirty="0"/>
              <a:t> </a:t>
            </a:r>
            <a:r>
              <a:rPr lang="ru-RU" sz="1600" dirty="0" err="1"/>
              <a:t>використовуються</a:t>
            </a:r>
            <a:r>
              <a:rPr lang="ru-RU" sz="1600" dirty="0"/>
              <a:t> </a:t>
            </a:r>
            <a:r>
              <a:rPr lang="ru-RU" sz="1600" dirty="0" err="1"/>
              <a:t>механічні</a:t>
            </a:r>
            <a:r>
              <a:rPr lang="ru-RU" sz="1600" dirty="0"/>
              <a:t> і </a:t>
            </a:r>
            <a:r>
              <a:rPr lang="ru-RU" sz="1600" dirty="0" err="1"/>
              <a:t>електронні</a:t>
            </a:r>
            <a:r>
              <a:rPr lang="ru-RU" sz="1600" dirty="0"/>
              <a:t> </a:t>
            </a:r>
            <a:r>
              <a:rPr lang="ru-RU" sz="1600" dirty="0" err="1"/>
              <a:t>складові</a:t>
            </a:r>
            <a:r>
              <a:rPr lang="ru-RU" sz="1600" dirty="0"/>
              <a:t> </a:t>
            </a:r>
            <a:r>
              <a:rPr lang="ru-RU" sz="1600" dirty="0" err="1"/>
              <a:t>одночасно</a:t>
            </a:r>
            <a:r>
              <a:rPr lang="ru-RU" sz="16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55905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584" y="4212709"/>
            <a:ext cx="7975848" cy="831400"/>
          </a:xfrm>
        </p:spPr>
        <p:txBody>
          <a:bodyPr>
            <a:normAutofit/>
          </a:bodyPr>
          <a:lstStyle/>
          <a:p>
            <a:pPr algn="ctr"/>
            <a:r>
              <a:rPr lang="uk-UA" sz="1600" b="1" dirty="0" smtClean="0"/>
              <a:t>КОМП’ЮТЕРНИЙ ТОМОГРАФ</a:t>
            </a:r>
            <a:endParaRPr lang="ru-RU" sz="1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824043"/>
            <a:ext cx="3528392" cy="293738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846530"/>
            <a:ext cx="3702537" cy="290805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594" y="4797152"/>
            <a:ext cx="8085975" cy="1316931"/>
          </a:xfrm>
        </p:spPr>
        <p:txBody>
          <a:bodyPr>
            <a:normAutofit/>
          </a:bodyPr>
          <a:lstStyle/>
          <a:p>
            <a:pPr algn="ctr"/>
            <a:r>
              <a:rPr lang="ru-RU" sz="1600" dirty="0"/>
              <a:t>Цей </a:t>
            </a:r>
            <a:r>
              <a:rPr lang="ru-RU" sz="1600" dirty="0" err="1"/>
              <a:t>прилад</a:t>
            </a:r>
            <a:r>
              <a:rPr lang="ru-RU" sz="1600" dirty="0"/>
              <a:t> </a:t>
            </a:r>
            <a:r>
              <a:rPr lang="ru-RU" sz="1600" dirty="0" err="1"/>
              <a:t>складається</a:t>
            </a:r>
            <a:r>
              <a:rPr lang="ru-RU" sz="1600" dirty="0"/>
              <a:t> з </a:t>
            </a:r>
            <a:r>
              <a:rPr lang="ru-RU" sz="1600" dirty="0" err="1"/>
              <a:t>кільцеподібного</a:t>
            </a:r>
            <a:r>
              <a:rPr lang="ru-RU" sz="1600" dirty="0"/>
              <a:t> порталу — </a:t>
            </a:r>
            <a:r>
              <a:rPr lang="ru-RU" sz="1600" dirty="0" err="1"/>
              <a:t>гентрі</a:t>
            </a:r>
            <a:r>
              <a:rPr lang="ru-RU" sz="1600" dirty="0"/>
              <a:t>, </a:t>
            </a:r>
            <a:r>
              <a:rPr lang="ru-RU" sz="1600" dirty="0" err="1"/>
              <a:t>всередині</a:t>
            </a:r>
            <a:r>
              <a:rPr lang="ru-RU" sz="1600" dirty="0"/>
              <a:t> </a:t>
            </a:r>
            <a:r>
              <a:rPr lang="ru-RU" sz="1600" dirty="0" err="1"/>
              <a:t>якого</a:t>
            </a:r>
            <a:r>
              <a:rPr lang="ru-RU" sz="1600" dirty="0"/>
              <a:t> </a:t>
            </a:r>
            <a:r>
              <a:rPr lang="ru-RU" sz="1600" dirty="0" err="1"/>
              <a:t>розташовані</a:t>
            </a:r>
            <a:r>
              <a:rPr lang="ru-RU" sz="1600" dirty="0"/>
              <a:t> </a:t>
            </a:r>
            <a:r>
              <a:rPr lang="ru-RU" sz="1600" dirty="0" err="1"/>
              <a:t>детекторні</a:t>
            </a:r>
            <a:r>
              <a:rPr lang="ru-RU" sz="1600" dirty="0"/>
              <a:t> </a:t>
            </a:r>
            <a:r>
              <a:rPr lang="ru-RU" sz="1600" dirty="0" err="1"/>
              <a:t>системи</a:t>
            </a:r>
            <a:r>
              <a:rPr lang="ru-RU" sz="1600" dirty="0"/>
              <a:t> і </a:t>
            </a:r>
            <a:r>
              <a:rPr lang="ru-RU" sz="1600" dirty="0" err="1"/>
              <a:t>рентгенівська</a:t>
            </a:r>
            <a:r>
              <a:rPr lang="ru-RU" sz="1600" dirty="0"/>
              <a:t> трубка, і </a:t>
            </a:r>
            <a:r>
              <a:rPr lang="ru-RU" sz="1600" dirty="0" err="1"/>
              <a:t>спеціального</a:t>
            </a:r>
            <a:r>
              <a:rPr lang="ru-RU" sz="1600" dirty="0"/>
              <a:t> </a:t>
            </a:r>
            <a:r>
              <a:rPr lang="ru-RU" sz="1600" dirty="0" err="1"/>
              <a:t>рухомого</a:t>
            </a:r>
            <a:r>
              <a:rPr lang="ru-RU" sz="1600" dirty="0"/>
              <a:t> стола.</a:t>
            </a:r>
          </a:p>
        </p:txBody>
      </p:sp>
    </p:spTree>
    <p:extLst>
      <p:ext uri="{BB962C8B-B14F-4D97-AF65-F5344CB8AC3E}">
        <p14:creationId xmlns:p14="http://schemas.microsoft.com/office/powerpoint/2010/main" val="241719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9626" y="404664"/>
            <a:ext cx="2894782" cy="64807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dirty="0"/>
              <a:t>КОМП'ЮТЕРНИЙ ТОМОГРАФ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9" r="11056"/>
          <a:stretch/>
        </p:blipFill>
        <p:spPr bwMode="auto">
          <a:xfrm>
            <a:off x="395536" y="1196752"/>
            <a:ext cx="4679201" cy="439248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4737" y="1124744"/>
            <a:ext cx="3961759" cy="566124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1600" dirty="0"/>
              <a:t>Комп'ютерний томограф - це прилад, принцип роботи якого полягає в круговому просвічуванні об'єкта рентгенівським випромінюванням з наступною побудовою пошарового зображення даного об'єкта за допомогою швидкодіючої ЕОМ.</a:t>
            </a:r>
          </a:p>
          <a:p>
            <a:pPr>
              <a:lnSpc>
                <a:spcPct val="90000"/>
              </a:lnSpc>
            </a:pPr>
            <a:r>
              <a:rPr lang="uk-UA" sz="1600" dirty="0"/>
              <a:t>Варто відразу звернути увагу на той факт, що комп'ютерна томографія має цілий ряд переваг в порівнянні зі звичайними рентгенологічними методами дослідження, але найбільш важливою перевагою є можливість визначення щільності тканин і середовищ організму за допомогою денситометрії, за рахунок чого стає можливим процес тонкого диференціювання досліджуваного субстрату, в якості прикладу можна навести рідку або згорнулася кров, заповнену рідиною кісту або пухлина, межі набряку тканини і т. п. </a:t>
            </a:r>
          </a:p>
        </p:txBody>
      </p:sp>
    </p:spTree>
    <p:extLst>
      <p:ext uri="{BB962C8B-B14F-4D97-AF65-F5344CB8AC3E}">
        <p14:creationId xmlns:p14="http://schemas.microsoft.com/office/powerpoint/2010/main" val="4418147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9787B81-C7DF-412B-A405-EF4454012D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2" r="5314" b="-1"/>
          <a:stretch/>
        </p:blipFill>
        <p:spPr bwMode="auto">
          <a:xfrm>
            <a:off x="20" y="-1"/>
            <a:ext cx="9143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640960" cy="541961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dirty="0" err="1"/>
              <a:t>Магнітно-резонансна</a:t>
            </a:r>
            <a:r>
              <a:rPr lang="ru-RU" sz="1600" dirty="0"/>
              <a:t> </a:t>
            </a:r>
            <a:r>
              <a:rPr lang="ru-RU" sz="1600" dirty="0" err="1"/>
              <a:t>томографія</a:t>
            </a:r>
            <a:r>
              <a:rPr lang="ru-RU" sz="1600" dirty="0"/>
              <a:t> (МРТ) є одним з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ефективних</a:t>
            </a:r>
            <a:r>
              <a:rPr lang="ru-RU" sz="1600" dirty="0"/>
              <a:t> </a:t>
            </a:r>
            <a:r>
              <a:rPr lang="ru-RU" sz="1600" dirty="0" err="1"/>
              <a:t>застосувань</a:t>
            </a:r>
            <a:r>
              <a:rPr lang="ru-RU" sz="1600" dirty="0"/>
              <a:t> радиоволнового </a:t>
            </a:r>
            <a:r>
              <a:rPr lang="ru-RU" sz="1600" dirty="0" err="1"/>
              <a:t>випромінювання</a:t>
            </a:r>
            <a:r>
              <a:rPr lang="ru-RU" sz="1600" dirty="0"/>
              <a:t> для </a:t>
            </a:r>
            <a:r>
              <a:rPr lang="ru-RU" sz="1600" dirty="0" err="1"/>
              <a:t>цілей</a:t>
            </a:r>
            <a:r>
              <a:rPr lang="ru-RU" sz="1600" dirty="0"/>
              <a:t> </a:t>
            </a:r>
            <a:r>
              <a:rPr lang="ru-RU" sz="1600" dirty="0" err="1"/>
              <a:t>медичної</a:t>
            </a:r>
            <a:r>
              <a:rPr lang="ru-RU" sz="1600" dirty="0"/>
              <a:t> </a:t>
            </a:r>
            <a:r>
              <a:rPr lang="ru-RU" sz="1600" dirty="0" err="1"/>
              <a:t>інтроскопії</a:t>
            </a:r>
            <a:r>
              <a:rPr lang="ru-RU" sz="1600" dirty="0"/>
              <a:t>.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томографічний</a:t>
            </a:r>
            <a:r>
              <a:rPr lang="ru-RU" sz="1600" dirty="0"/>
              <a:t> метод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внутрішніх</a:t>
            </a:r>
            <a:r>
              <a:rPr lang="ru-RU" sz="1600" dirty="0"/>
              <a:t> </a:t>
            </a:r>
            <a:r>
              <a:rPr lang="ru-RU" sz="1600" dirty="0" err="1"/>
              <a:t>органів</a:t>
            </a:r>
            <a:r>
              <a:rPr lang="ru-RU" sz="1600" dirty="0"/>
              <a:t> і тканин з </a:t>
            </a:r>
            <a:r>
              <a:rPr lang="ru-RU" sz="1600" dirty="0" err="1"/>
              <a:t>використанням</a:t>
            </a:r>
            <a:r>
              <a:rPr lang="ru-RU" sz="1600" dirty="0"/>
              <a:t> </a:t>
            </a:r>
            <a:r>
              <a:rPr lang="ru-RU" sz="1600" dirty="0" err="1"/>
              <a:t>фізичного</a:t>
            </a:r>
            <a:r>
              <a:rPr lang="ru-RU" sz="1600" dirty="0"/>
              <a:t> </a:t>
            </a:r>
            <a:r>
              <a:rPr lang="ru-RU" sz="1600" dirty="0" err="1"/>
              <a:t>явища</a:t>
            </a:r>
            <a:r>
              <a:rPr lang="ru-RU" sz="1600" dirty="0"/>
              <a:t> ядерного </a:t>
            </a:r>
            <a:r>
              <a:rPr lang="ru-RU" sz="1600" dirty="0" err="1"/>
              <a:t>магнітного</a:t>
            </a:r>
            <a:r>
              <a:rPr lang="ru-RU" sz="1600" dirty="0"/>
              <a:t> резонансу. Для </a:t>
            </a:r>
            <a:r>
              <a:rPr lang="ru-RU" sz="1600" dirty="0" err="1"/>
              <a:t>отримання</a:t>
            </a:r>
            <a:r>
              <a:rPr lang="ru-RU" sz="1600" dirty="0"/>
              <a:t> </a:t>
            </a:r>
            <a:r>
              <a:rPr lang="ru-RU" sz="1600" dirty="0" err="1"/>
              <a:t>зображень</a:t>
            </a:r>
            <a:r>
              <a:rPr lang="ru-RU" sz="1600" dirty="0"/>
              <a:t> в МРТ </a:t>
            </a:r>
            <a:r>
              <a:rPr lang="ru-RU" sz="1600" dirty="0" err="1"/>
              <a:t>використовуються</a:t>
            </a:r>
            <a:r>
              <a:rPr lang="ru-RU" sz="1600" dirty="0"/>
              <a:t> </a:t>
            </a:r>
            <a:r>
              <a:rPr lang="ru-RU" sz="1600" dirty="0" err="1"/>
              <a:t>постійне</a:t>
            </a:r>
            <a:r>
              <a:rPr lang="ru-RU" sz="1600" dirty="0"/>
              <a:t> </a:t>
            </a:r>
            <a:r>
              <a:rPr lang="ru-RU" sz="1600" dirty="0" err="1"/>
              <a:t>магнітне</a:t>
            </a:r>
            <a:r>
              <a:rPr lang="ru-RU" sz="1600" dirty="0"/>
              <a:t> поле </a:t>
            </a:r>
            <a:r>
              <a:rPr lang="ru-RU" sz="1600" dirty="0" err="1"/>
              <a:t>високої</a:t>
            </a:r>
            <a:r>
              <a:rPr lang="ru-RU" sz="1600" dirty="0"/>
              <a:t> </a:t>
            </a:r>
            <a:r>
              <a:rPr lang="ru-RU" sz="1600" dirty="0" err="1"/>
              <a:t>напруженості</a:t>
            </a:r>
            <a:r>
              <a:rPr lang="ru-RU" sz="1600" dirty="0"/>
              <a:t> і </a:t>
            </a:r>
            <a:r>
              <a:rPr lang="ru-RU" sz="1600" dirty="0" err="1"/>
              <a:t>комбінації</a:t>
            </a:r>
            <a:r>
              <a:rPr lang="ru-RU" sz="1600" dirty="0"/>
              <a:t> з </a:t>
            </a:r>
            <a:r>
              <a:rPr lang="ru-RU" sz="1600" dirty="0" err="1"/>
              <a:t>електромагнітними</a:t>
            </a:r>
            <a:r>
              <a:rPr lang="ru-RU" sz="1600" dirty="0"/>
              <a:t> </a:t>
            </a:r>
            <a:r>
              <a:rPr lang="ru-RU" sz="1600" dirty="0" err="1"/>
              <a:t>радіохвилями</a:t>
            </a:r>
            <a:r>
              <a:rPr lang="ru-RU" sz="1600" dirty="0"/>
              <a:t>.</a:t>
            </a:r>
          </a:p>
          <a:p>
            <a:pPr>
              <a:lnSpc>
                <a:spcPct val="90000"/>
              </a:lnSpc>
            </a:pPr>
            <a:r>
              <a:rPr lang="ru-RU" sz="1600" dirty="0"/>
              <a:t>Даний метод </a:t>
            </a:r>
            <a:r>
              <a:rPr lang="ru-RU" sz="1600" dirty="0" err="1"/>
              <a:t>дозволяє</a:t>
            </a:r>
            <a:r>
              <a:rPr lang="ru-RU" sz="1600" dirty="0"/>
              <a:t> </a:t>
            </a:r>
            <a:r>
              <a:rPr lang="ru-RU" sz="1600" dirty="0" err="1"/>
              <a:t>отримувати</a:t>
            </a:r>
            <a:r>
              <a:rPr lang="ru-RU" sz="1600" dirty="0"/>
              <a:t> без особливого </a:t>
            </a:r>
            <a:r>
              <a:rPr lang="ru-RU" sz="1600" dirty="0" err="1"/>
              <a:t>ризику</a:t>
            </a:r>
            <a:r>
              <a:rPr lang="ru-RU" sz="1600" dirty="0"/>
              <a:t> для </a:t>
            </a:r>
            <a:r>
              <a:rPr lang="ru-RU" sz="1600" dirty="0" err="1"/>
              <a:t>пацієнта</a:t>
            </a:r>
            <a:r>
              <a:rPr lang="ru-RU" sz="1600" dirty="0"/>
              <a:t> не </a:t>
            </a:r>
            <a:r>
              <a:rPr lang="ru-RU" sz="1600" dirty="0" err="1"/>
              <a:t>тільки</a:t>
            </a:r>
            <a:r>
              <a:rPr lang="ru-RU" sz="1600" dirty="0"/>
              <a:t> </a:t>
            </a:r>
            <a:r>
              <a:rPr lang="ru-RU" sz="1600" dirty="0" err="1"/>
              <a:t>високоякісне</a:t>
            </a:r>
            <a:r>
              <a:rPr lang="ru-RU" sz="1600" dirty="0"/>
              <a:t> </a:t>
            </a:r>
            <a:r>
              <a:rPr lang="ru-RU" sz="1600" dirty="0" err="1"/>
              <a:t>анатомічне</a:t>
            </a:r>
            <a:r>
              <a:rPr lang="ru-RU" sz="1600" dirty="0"/>
              <a:t> </a:t>
            </a:r>
            <a:r>
              <a:rPr lang="ru-RU" sz="1600" dirty="0" err="1"/>
              <a:t>зображення</a:t>
            </a:r>
            <a:r>
              <a:rPr lang="ru-RU" sz="1600" dirty="0"/>
              <a:t> «</a:t>
            </a:r>
            <a:r>
              <a:rPr lang="ru-RU" sz="1600" dirty="0" err="1"/>
              <a:t>зрізів</a:t>
            </a:r>
            <a:r>
              <a:rPr lang="ru-RU" sz="1600" dirty="0"/>
              <a:t>» </a:t>
            </a:r>
            <a:r>
              <a:rPr lang="ru-RU" sz="1600" dirty="0" err="1"/>
              <a:t>частин</a:t>
            </a:r>
            <a:r>
              <a:rPr lang="ru-RU" sz="1600" dirty="0"/>
              <a:t> </a:t>
            </a:r>
            <a:r>
              <a:rPr lang="ru-RU" sz="1600" dirty="0" err="1"/>
              <a:t>тіла</a:t>
            </a:r>
            <a:r>
              <a:rPr lang="ru-RU" sz="1600" dirty="0"/>
              <a:t> в будь-</a:t>
            </a:r>
            <a:r>
              <a:rPr lang="ru-RU" sz="1600" dirty="0" err="1"/>
              <a:t>якій</a:t>
            </a:r>
            <a:r>
              <a:rPr lang="ru-RU" sz="1600" dirty="0"/>
              <a:t> </a:t>
            </a:r>
            <a:r>
              <a:rPr lang="ru-RU" sz="1600" dirty="0" err="1"/>
              <a:t>площині</a:t>
            </a:r>
            <a:r>
              <a:rPr lang="ru-RU" sz="1600" dirty="0"/>
              <a:t>, а й </a:t>
            </a:r>
            <a:r>
              <a:rPr lang="ru-RU" sz="1600" dirty="0" err="1"/>
              <a:t>інформацію</a:t>
            </a:r>
            <a:r>
              <a:rPr lang="ru-RU" sz="1600" dirty="0"/>
              <a:t> про «</a:t>
            </a:r>
            <a:r>
              <a:rPr lang="ru-RU" sz="1600" dirty="0" err="1"/>
              <a:t>хімії</a:t>
            </a:r>
            <a:r>
              <a:rPr lang="ru-RU" sz="1600" dirty="0"/>
              <a:t>» </a:t>
            </a:r>
            <a:r>
              <a:rPr lang="ru-RU" sz="1600" dirty="0" err="1"/>
              <a:t>фізіологічних</a:t>
            </a:r>
            <a:r>
              <a:rPr lang="ru-RU" sz="1600" dirty="0"/>
              <a:t> </a:t>
            </a:r>
            <a:r>
              <a:rPr lang="ru-RU" sz="1600" dirty="0" err="1"/>
              <a:t>процесів</a:t>
            </a:r>
            <a:r>
              <a:rPr lang="ru-RU" sz="1600" dirty="0"/>
              <a:t>, про структуру і </a:t>
            </a:r>
            <a:r>
              <a:rPr lang="ru-RU" sz="1600" dirty="0" err="1"/>
              <a:t>динаміку</a:t>
            </a:r>
            <a:r>
              <a:rPr lang="ru-RU" sz="1600" dirty="0"/>
              <a:t> тканин на молекулярному </a:t>
            </a:r>
            <a:r>
              <a:rPr lang="ru-RU" sz="1600" dirty="0" err="1"/>
              <a:t>рівні</a:t>
            </a:r>
            <a:r>
              <a:rPr lang="ru-RU" sz="1600" dirty="0"/>
              <a:t> і, як </a:t>
            </a:r>
            <a:r>
              <a:rPr lang="ru-RU" sz="1600" dirty="0" err="1"/>
              <a:t>наслідок</a:t>
            </a:r>
            <a:r>
              <a:rPr lang="ru-RU" sz="1600" dirty="0"/>
              <a:t>, </a:t>
            </a:r>
            <a:r>
              <a:rPr lang="ru-RU" sz="1600" dirty="0" err="1"/>
              <a:t>принципово</a:t>
            </a:r>
            <a:r>
              <a:rPr lang="ru-RU" sz="1600" dirty="0"/>
              <a:t> </a:t>
            </a:r>
            <a:r>
              <a:rPr lang="ru-RU" sz="1600" dirty="0" err="1"/>
              <a:t>нові</a:t>
            </a:r>
            <a:r>
              <a:rPr lang="ru-RU" sz="1600" dirty="0"/>
              <a:t> </a:t>
            </a:r>
            <a:r>
              <a:rPr lang="ru-RU" sz="1600" dirty="0" err="1"/>
              <a:t>можливості</a:t>
            </a:r>
            <a:r>
              <a:rPr lang="ru-RU" sz="1600" dirty="0"/>
              <a:t> для </a:t>
            </a:r>
            <a:r>
              <a:rPr lang="ru-RU" sz="1600" dirty="0" err="1"/>
              <a:t>медичної</a:t>
            </a:r>
            <a:r>
              <a:rPr lang="ru-RU" sz="1600" dirty="0"/>
              <a:t> </a:t>
            </a:r>
            <a:r>
              <a:rPr lang="ru-RU" sz="1600" dirty="0" err="1"/>
              <a:t>діагностики</a:t>
            </a:r>
            <a:r>
              <a:rPr lang="ru-RU" sz="16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1600" dirty="0" smtClean="0"/>
              <a:t>В </a:t>
            </a:r>
            <a:r>
              <a:rPr lang="ru-RU" sz="1600" dirty="0" err="1"/>
              <a:t>основі</a:t>
            </a:r>
            <a:r>
              <a:rPr lang="ru-RU" sz="1600" dirty="0"/>
              <a:t> </a:t>
            </a:r>
            <a:r>
              <a:rPr lang="ru-RU" sz="1600" dirty="0" err="1"/>
              <a:t>роботи</a:t>
            </a:r>
            <a:r>
              <a:rPr lang="ru-RU" sz="1600" dirty="0"/>
              <a:t> </a:t>
            </a:r>
            <a:r>
              <a:rPr lang="ru-RU" sz="1600" dirty="0" err="1"/>
              <a:t>магнітно</a:t>
            </a:r>
            <a:r>
              <a:rPr lang="ru-RU" sz="1600" dirty="0"/>
              <a:t>-резонансного томографа </a:t>
            </a:r>
            <a:r>
              <a:rPr lang="ru-RU" sz="1600" dirty="0" err="1"/>
              <a:t>лежить</a:t>
            </a:r>
            <a:r>
              <a:rPr lang="ru-RU" sz="1600" dirty="0"/>
              <a:t> </a:t>
            </a:r>
            <a:r>
              <a:rPr lang="ru-RU" sz="1600" dirty="0" err="1"/>
              <a:t>явище</a:t>
            </a:r>
            <a:r>
              <a:rPr lang="ru-RU" sz="1600" dirty="0"/>
              <a:t> ядерного </a:t>
            </a:r>
            <a:r>
              <a:rPr lang="ru-RU" sz="1600" dirty="0" err="1"/>
              <a:t>магнітного</a:t>
            </a:r>
            <a:r>
              <a:rPr lang="ru-RU" sz="1600" dirty="0"/>
              <a:t> резонансу. </a:t>
            </a:r>
            <a:r>
              <a:rPr lang="ru-RU" sz="1600" dirty="0" err="1"/>
              <a:t>Саме</a:t>
            </a:r>
            <a:r>
              <a:rPr lang="ru-RU" sz="1600" dirty="0"/>
              <a:t> </a:t>
            </a:r>
            <a:r>
              <a:rPr lang="ru-RU" sz="1600" dirty="0" err="1"/>
              <a:t>явище</a:t>
            </a:r>
            <a:r>
              <a:rPr lang="ru-RU" sz="1600" dirty="0"/>
              <a:t> </a:t>
            </a:r>
            <a:r>
              <a:rPr lang="ru-RU" sz="1600" dirty="0" err="1"/>
              <a:t>засноване</a:t>
            </a:r>
            <a:r>
              <a:rPr lang="ru-RU" sz="1600" dirty="0"/>
              <a:t> на тому </a:t>
            </a:r>
            <a:r>
              <a:rPr lang="ru-RU" sz="1600" dirty="0" err="1"/>
              <a:t>факті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ядра </a:t>
            </a:r>
            <a:r>
              <a:rPr lang="ru-RU" sz="1600" dirty="0" err="1"/>
              <a:t>атомів</a:t>
            </a:r>
            <a:r>
              <a:rPr lang="ru-RU" sz="1600" dirty="0"/>
              <a:t> </a:t>
            </a:r>
            <a:r>
              <a:rPr lang="ru-RU" sz="1600" dirty="0" err="1"/>
              <a:t>більшості</a:t>
            </a:r>
            <a:r>
              <a:rPr lang="ru-RU" sz="1600" dirty="0"/>
              <a:t> </a:t>
            </a:r>
            <a:r>
              <a:rPr lang="ru-RU" sz="1600" dirty="0" err="1"/>
              <a:t>хімічних</a:t>
            </a:r>
            <a:r>
              <a:rPr lang="ru-RU" sz="1600" dirty="0"/>
              <a:t>  </a:t>
            </a:r>
            <a:r>
              <a:rPr lang="ru-RU" sz="1600" dirty="0" err="1"/>
              <a:t>елементів</a:t>
            </a:r>
            <a:r>
              <a:rPr lang="ru-RU" sz="1600" dirty="0"/>
              <a:t> </a:t>
            </a:r>
            <a:r>
              <a:rPr lang="ru-RU" sz="1600" dirty="0" err="1"/>
              <a:t>володіють</a:t>
            </a:r>
            <a:r>
              <a:rPr lang="ru-RU" sz="1600" dirty="0"/>
              <a:t> </a:t>
            </a:r>
            <a:r>
              <a:rPr lang="ru-RU" sz="1600" dirty="0" err="1"/>
              <a:t>певним</a:t>
            </a:r>
            <a:r>
              <a:rPr lang="ru-RU" sz="1600" dirty="0"/>
              <a:t> моментом </a:t>
            </a:r>
            <a:r>
              <a:rPr lang="ru-RU" sz="1600" dirty="0" err="1"/>
              <a:t>кількості</a:t>
            </a:r>
            <a:r>
              <a:rPr lang="ru-RU" sz="1600" dirty="0"/>
              <a:t> </a:t>
            </a:r>
            <a:r>
              <a:rPr lang="ru-RU" sz="1600" dirty="0" err="1"/>
              <a:t>руху</a:t>
            </a:r>
            <a:r>
              <a:rPr lang="ru-RU" sz="1600" dirty="0"/>
              <a:t> і </a:t>
            </a:r>
            <a:r>
              <a:rPr lang="ru-RU" sz="1600" dirty="0" err="1"/>
              <a:t>постійним</a:t>
            </a:r>
            <a:r>
              <a:rPr lang="ru-RU" sz="1600" dirty="0"/>
              <a:t> </a:t>
            </a:r>
            <a:r>
              <a:rPr lang="ru-RU" sz="1600" dirty="0" err="1"/>
              <a:t>магнітним</a:t>
            </a:r>
            <a:r>
              <a:rPr lang="ru-RU" sz="1600" dirty="0"/>
              <a:t> моментом, за </a:t>
            </a:r>
            <a:r>
              <a:rPr lang="ru-RU" sz="1600" dirty="0" err="1"/>
              <a:t>винятком</a:t>
            </a:r>
            <a:r>
              <a:rPr lang="ru-RU" sz="1600" dirty="0"/>
              <a:t> ядер, щ </a:t>
            </a:r>
            <a:r>
              <a:rPr lang="ru-RU" sz="1600" dirty="0" err="1"/>
              <a:t>володіють</a:t>
            </a:r>
            <a:r>
              <a:rPr lang="ru-RU" sz="1600" dirty="0"/>
              <a:t> </a:t>
            </a:r>
            <a:r>
              <a:rPr lang="ru-RU" sz="1600" dirty="0" err="1"/>
              <a:t>парним</a:t>
            </a:r>
            <a:r>
              <a:rPr lang="ru-RU" sz="1600" dirty="0"/>
              <a:t> числом </a:t>
            </a:r>
            <a:r>
              <a:rPr lang="ru-RU" sz="1600" dirty="0" err="1"/>
              <a:t>протонів</a:t>
            </a:r>
            <a:r>
              <a:rPr lang="ru-RU" sz="1600" dirty="0"/>
              <a:t> і </a:t>
            </a:r>
            <a:r>
              <a:rPr lang="ru-RU" sz="1600" dirty="0" err="1" smtClean="0"/>
              <a:t>нейтронів</a:t>
            </a:r>
            <a:r>
              <a:rPr lang="ru-RU" sz="16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1600" dirty="0" err="1" smtClean="0"/>
              <a:t>Якщо</a:t>
            </a:r>
            <a:r>
              <a:rPr lang="ru-RU" sz="1600" dirty="0" smtClean="0"/>
              <a:t> </a:t>
            </a:r>
            <a:r>
              <a:rPr lang="ru-RU" sz="1600" dirty="0" err="1"/>
              <a:t>помістити</a:t>
            </a:r>
            <a:r>
              <a:rPr lang="ru-RU" sz="1600" dirty="0"/>
              <a:t> в </a:t>
            </a:r>
            <a:r>
              <a:rPr lang="ru-RU" sz="1600" dirty="0" err="1"/>
              <a:t>постійне</a:t>
            </a:r>
            <a:r>
              <a:rPr lang="ru-RU" sz="1600" dirty="0"/>
              <a:t> </a:t>
            </a:r>
            <a:r>
              <a:rPr lang="ru-RU" sz="1600" dirty="0" err="1"/>
              <a:t>магнітне</a:t>
            </a:r>
            <a:r>
              <a:rPr lang="ru-RU" sz="1600" dirty="0"/>
              <a:t> поле </a:t>
            </a:r>
            <a:r>
              <a:rPr lang="ru-RU" sz="1600" dirty="0" err="1"/>
              <a:t>магнітний</a:t>
            </a:r>
            <a:r>
              <a:rPr lang="ru-RU" sz="1600" dirty="0"/>
              <a:t> момент </a:t>
            </a:r>
            <a:r>
              <a:rPr lang="ru-RU" sz="1600" dirty="0" err="1"/>
              <a:t>системи</a:t>
            </a:r>
            <a:r>
              <a:rPr lang="ru-RU" sz="1600" dirty="0"/>
              <a:t> ядер </a:t>
            </a:r>
            <a:r>
              <a:rPr lang="ru-RU" sz="1600" dirty="0" err="1"/>
              <a:t>подібно</a:t>
            </a:r>
            <a:r>
              <a:rPr lang="ru-RU" sz="1600" dirty="0"/>
              <a:t> </a:t>
            </a:r>
            <a:r>
              <a:rPr lang="ru-RU" sz="1600" dirty="0" err="1"/>
              <a:t>обертається</a:t>
            </a:r>
            <a:r>
              <a:rPr lang="ru-RU" sz="1600" dirty="0"/>
              <a:t> </a:t>
            </a:r>
            <a:r>
              <a:rPr lang="ru-RU" sz="1600" dirty="0" err="1"/>
              <a:t>вовчка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виведений</a:t>
            </a:r>
            <a:r>
              <a:rPr lang="ru-RU" sz="1600" dirty="0"/>
              <a:t> з вертикального </a:t>
            </a:r>
            <a:r>
              <a:rPr lang="ru-RU" sz="1600" dirty="0" err="1"/>
              <a:t>положення</a:t>
            </a:r>
            <a:r>
              <a:rPr lang="ru-RU" sz="1600" dirty="0"/>
              <a:t>, то </a:t>
            </a:r>
            <a:r>
              <a:rPr lang="ru-RU" sz="1600" dirty="0" err="1"/>
              <a:t>рух</a:t>
            </a:r>
            <a:r>
              <a:rPr lang="ru-RU" sz="1600" dirty="0"/>
              <a:t> </a:t>
            </a:r>
            <a:r>
              <a:rPr lang="ru-RU" sz="1600" dirty="0" err="1"/>
              <a:t>даного</a:t>
            </a:r>
            <a:r>
              <a:rPr lang="ru-RU" sz="1600" dirty="0"/>
              <a:t> </a:t>
            </a:r>
            <a:r>
              <a:rPr lang="ru-RU" sz="1600" dirty="0" err="1"/>
              <a:t>магнітного</a:t>
            </a:r>
            <a:r>
              <a:rPr lang="ru-RU" sz="1600" dirty="0"/>
              <a:t> моменту по </a:t>
            </a:r>
            <a:r>
              <a:rPr lang="ru-RU" sz="1600" dirty="0" err="1"/>
              <a:t>поверхні</a:t>
            </a:r>
            <a:r>
              <a:rPr lang="ru-RU" sz="1600" dirty="0"/>
              <a:t> конуса буде </a:t>
            </a:r>
            <a:r>
              <a:rPr lang="ru-RU" sz="1600" dirty="0" err="1"/>
              <a:t>здійснюватися</a:t>
            </a:r>
            <a:r>
              <a:rPr lang="ru-RU" sz="1600" dirty="0"/>
              <a:t> з </a:t>
            </a:r>
            <a:r>
              <a:rPr lang="ru-RU" sz="1600" dirty="0" err="1"/>
              <a:t>обертанням</a:t>
            </a:r>
            <a:r>
              <a:rPr lang="ru-RU" sz="1600" dirty="0"/>
              <a:t> </a:t>
            </a:r>
            <a:r>
              <a:rPr lang="ru-RU" sz="1600" dirty="0" err="1"/>
              <a:t>навколо</a:t>
            </a:r>
            <a:r>
              <a:rPr lang="ru-RU" sz="1600" dirty="0"/>
              <a:t> </a:t>
            </a:r>
            <a:r>
              <a:rPr lang="ru-RU" sz="1600" dirty="0" err="1"/>
              <a:t>осі</a:t>
            </a:r>
            <a:r>
              <a:rPr lang="ru-RU" sz="1600" dirty="0"/>
              <a:t> </a:t>
            </a:r>
            <a:r>
              <a:rPr lang="ru-RU" sz="1600" dirty="0" err="1"/>
              <a:t>напрямку</a:t>
            </a:r>
            <a:r>
              <a:rPr lang="ru-RU" sz="1600" dirty="0"/>
              <a:t> поля, </a:t>
            </a:r>
            <a:r>
              <a:rPr lang="ru-RU" sz="1600" dirty="0" err="1"/>
              <a:t>дане</a:t>
            </a:r>
            <a:r>
              <a:rPr lang="ru-RU" sz="1600" dirty="0"/>
              <a:t> </a:t>
            </a:r>
            <a:r>
              <a:rPr lang="ru-RU" sz="1600" dirty="0" err="1"/>
              <a:t>явище</a:t>
            </a:r>
            <a:r>
              <a:rPr lang="ru-RU" sz="1600" dirty="0"/>
              <a:t> </a:t>
            </a:r>
            <a:r>
              <a:rPr lang="ru-RU" sz="1600" dirty="0" err="1"/>
              <a:t>отримало</a:t>
            </a:r>
            <a:r>
              <a:rPr lang="ru-RU" sz="1600" dirty="0"/>
              <a:t> </a:t>
            </a:r>
            <a:r>
              <a:rPr lang="ru-RU" sz="1600" dirty="0" err="1"/>
              <a:t>ще</a:t>
            </a:r>
            <a:r>
              <a:rPr lang="ru-RU" sz="1600" dirty="0"/>
              <a:t> одну </a:t>
            </a:r>
            <a:r>
              <a:rPr lang="ru-RU" sz="1600" dirty="0" err="1"/>
              <a:t>назву</a:t>
            </a:r>
            <a:r>
              <a:rPr lang="ru-RU" sz="1600" dirty="0"/>
              <a:t> як </a:t>
            </a:r>
            <a:r>
              <a:rPr lang="ru-RU" sz="1600" dirty="0" err="1"/>
              <a:t>процесійний</a:t>
            </a:r>
            <a:r>
              <a:rPr lang="ru-RU" sz="1600" dirty="0"/>
              <a:t> </a:t>
            </a:r>
            <a:r>
              <a:rPr lang="ru-RU" sz="1600" dirty="0" err="1"/>
              <a:t>рух</a:t>
            </a:r>
            <a:r>
              <a:rPr lang="ru-RU" sz="1600" dirty="0"/>
              <a:t>, </a:t>
            </a:r>
            <a:r>
              <a:rPr lang="ru-RU" sz="1600" dirty="0" err="1"/>
              <a:t>причому</a:t>
            </a:r>
            <a:r>
              <a:rPr lang="ru-RU" sz="1600" dirty="0"/>
              <a:t> </a:t>
            </a:r>
            <a:r>
              <a:rPr lang="ru-RU" sz="1600" dirty="0" err="1"/>
              <a:t>дане</a:t>
            </a:r>
            <a:r>
              <a:rPr lang="ru-RU" sz="1600" dirty="0"/>
              <a:t> </a:t>
            </a:r>
            <a:r>
              <a:rPr lang="ru-RU" sz="1600" dirty="0" err="1"/>
              <a:t>обертання</a:t>
            </a:r>
            <a:r>
              <a:rPr lang="ru-RU" sz="1600" dirty="0"/>
              <a:t> </a:t>
            </a:r>
            <a:r>
              <a:rPr lang="ru-RU" sz="1600" dirty="0" err="1"/>
              <a:t>відбувається</a:t>
            </a:r>
            <a:r>
              <a:rPr lang="ru-RU" sz="1600" dirty="0"/>
              <a:t> з </a:t>
            </a:r>
            <a:r>
              <a:rPr lang="ru-RU" sz="1600" dirty="0" err="1"/>
              <a:t>певною</a:t>
            </a:r>
            <a:r>
              <a:rPr lang="ru-RU" sz="1600" dirty="0"/>
              <a:t> частотою, яку </a:t>
            </a:r>
            <a:r>
              <a:rPr lang="ru-RU" sz="1600" dirty="0" err="1"/>
              <a:t>можна</a:t>
            </a:r>
            <a:r>
              <a:rPr lang="ru-RU" sz="1600" dirty="0"/>
              <a:t> </a:t>
            </a:r>
            <a:r>
              <a:rPr lang="ru-RU" sz="1600" dirty="0" err="1"/>
              <a:t>обчислити</a:t>
            </a:r>
            <a:r>
              <a:rPr lang="ru-RU" sz="1600" dirty="0"/>
              <a:t>, </a:t>
            </a:r>
            <a:r>
              <a:rPr lang="ru-RU" sz="1600" dirty="0" err="1"/>
              <a:t>знаючи</a:t>
            </a:r>
            <a:r>
              <a:rPr lang="ru-RU" sz="1600" dirty="0"/>
              <a:t> константу для кожного виду ядер,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напруженість</a:t>
            </a:r>
            <a:r>
              <a:rPr lang="ru-RU" sz="1600" dirty="0"/>
              <a:t> </a:t>
            </a:r>
            <a:r>
              <a:rPr lang="ru-RU" sz="1600" dirty="0" err="1"/>
              <a:t>постійного</a:t>
            </a:r>
            <a:r>
              <a:rPr lang="ru-RU" sz="1600" dirty="0"/>
              <a:t> </a:t>
            </a:r>
            <a:r>
              <a:rPr lang="ru-RU" sz="1600" dirty="0" err="1"/>
              <a:t>магнітного</a:t>
            </a:r>
            <a:r>
              <a:rPr lang="ru-RU" sz="1600" dirty="0"/>
              <a:t> </a:t>
            </a:r>
            <a:r>
              <a:rPr lang="ru-RU" sz="1600" dirty="0" smtClean="0"/>
              <a:t>поля.</a:t>
            </a:r>
          </a:p>
          <a:p>
            <a:pPr>
              <a:lnSpc>
                <a:spcPct val="90000"/>
              </a:lnSpc>
            </a:pPr>
            <a:r>
              <a:rPr lang="ru-RU" sz="1600" dirty="0" err="1" smtClean="0"/>
              <a:t>Подальший</a:t>
            </a:r>
            <a:r>
              <a:rPr lang="ru-RU" sz="1600" dirty="0" smtClean="0"/>
              <a:t> </a:t>
            </a:r>
            <a:r>
              <a:rPr lang="ru-RU" sz="1600" dirty="0" err="1"/>
              <a:t>вплив</a:t>
            </a:r>
            <a:r>
              <a:rPr lang="ru-RU" sz="1600" dirty="0"/>
              <a:t> </a:t>
            </a:r>
            <a:r>
              <a:rPr lang="ru-RU" sz="1600" dirty="0" err="1"/>
              <a:t>змінного</a:t>
            </a:r>
            <a:r>
              <a:rPr lang="ru-RU" sz="1600" dirty="0"/>
              <a:t> </a:t>
            </a:r>
            <a:r>
              <a:rPr lang="ru-RU" sz="1600" dirty="0" err="1"/>
              <a:t>електромагнітного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 разом з </a:t>
            </a:r>
            <a:r>
              <a:rPr lang="ru-RU" sz="1600" dirty="0" err="1"/>
              <a:t>даної</a:t>
            </a:r>
            <a:r>
              <a:rPr lang="ru-RU" sz="1600" dirty="0"/>
              <a:t> частотою на </a:t>
            </a:r>
            <a:r>
              <a:rPr lang="ru-RU" sz="1600" dirty="0" err="1"/>
              <a:t>ті</a:t>
            </a:r>
            <a:r>
              <a:rPr lang="ru-RU" sz="1600" dirty="0"/>
              <a:t> ядра,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знаходяться</a:t>
            </a:r>
            <a:r>
              <a:rPr lang="ru-RU" sz="1600" dirty="0"/>
              <a:t> </a:t>
            </a:r>
            <a:r>
              <a:rPr lang="ru-RU" sz="1600" dirty="0" err="1"/>
              <a:t>саме</a:t>
            </a:r>
            <a:r>
              <a:rPr lang="ru-RU" sz="1600" dirty="0"/>
              <a:t> в </a:t>
            </a:r>
            <a:r>
              <a:rPr lang="ru-RU" sz="1600" dirty="0" err="1"/>
              <a:t>постійному</a:t>
            </a:r>
            <a:r>
              <a:rPr lang="ru-RU" sz="1600" dirty="0"/>
              <a:t> </a:t>
            </a:r>
            <a:r>
              <a:rPr lang="ru-RU" sz="1600" dirty="0" err="1"/>
              <a:t>магнітному</a:t>
            </a:r>
            <a:r>
              <a:rPr lang="ru-RU" sz="1600" dirty="0"/>
              <a:t> </a:t>
            </a:r>
            <a:r>
              <a:rPr lang="ru-RU" sz="1600" dirty="0" err="1"/>
              <a:t>полі</a:t>
            </a:r>
            <a:r>
              <a:rPr lang="ru-RU" sz="1600" dirty="0"/>
              <a:t>, в основному </a:t>
            </a:r>
            <a:r>
              <a:rPr lang="ru-RU" sz="1600" dirty="0" err="1"/>
              <a:t>призводить</a:t>
            </a:r>
            <a:r>
              <a:rPr lang="ru-RU" sz="1600" dirty="0"/>
              <a:t> до </a:t>
            </a:r>
            <a:r>
              <a:rPr lang="ru-RU" sz="1600" dirty="0" err="1"/>
              <a:t>виборчого</a:t>
            </a:r>
            <a:r>
              <a:rPr lang="ru-RU" sz="1600" dirty="0"/>
              <a:t>,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резонансній</a:t>
            </a:r>
            <a:r>
              <a:rPr lang="ru-RU" sz="1600" dirty="0"/>
              <a:t>, </a:t>
            </a:r>
            <a:r>
              <a:rPr lang="ru-RU" sz="1600" dirty="0" err="1"/>
              <a:t>поглинання</a:t>
            </a:r>
            <a:r>
              <a:rPr lang="ru-RU" sz="1600" dirty="0"/>
              <a:t> </a:t>
            </a:r>
            <a:r>
              <a:rPr lang="ru-RU" sz="1600" dirty="0" err="1"/>
              <a:t>всієї</a:t>
            </a:r>
            <a:r>
              <a:rPr lang="ru-RU" sz="1600" dirty="0"/>
              <a:t> </a:t>
            </a:r>
            <a:r>
              <a:rPr lang="ru-RU" sz="1600" dirty="0" err="1"/>
              <a:t>енергії</a:t>
            </a:r>
            <a:r>
              <a:rPr lang="ru-RU" sz="1600" dirty="0"/>
              <a:t> </a:t>
            </a:r>
            <a:r>
              <a:rPr lang="ru-RU" sz="1600" dirty="0" err="1"/>
              <a:t>електромагнітного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 і, як </a:t>
            </a:r>
            <a:r>
              <a:rPr lang="ru-RU" sz="1600" dirty="0" err="1"/>
              <a:t>наслідок</a:t>
            </a:r>
            <a:r>
              <a:rPr lang="ru-RU" sz="1600" dirty="0"/>
              <a:t>, до </a:t>
            </a:r>
            <a:r>
              <a:rPr lang="ru-RU" sz="1600" dirty="0" err="1"/>
              <a:t>отриманню</a:t>
            </a:r>
            <a:r>
              <a:rPr lang="ru-RU" sz="1600" dirty="0"/>
              <a:t> сигналу </a:t>
            </a:r>
            <a:r>
              <a:rPr lang="ru-RU" sz="1600" dirty="0" err="1"/>
              <a:t>магнітного</a:t>
            </a:r>
            <a:r>
              <a:rPr lang="ru-RU" sz="1600" dirty="0"/>
              <a:t> резонансу.</a:t>
            </a:r>
          </a:p>
        </p:txBody>
      </p:sp>
    </p:spTree>
    <p:extLst>
      <p:ext uri="{BB962C8B-B14F-4D97-AF65-F5344CB8AC3E}">
        <p14:creationId xmlns:p14="http://schemas.microsoft.com/office/powerpoint/2010/main" val="37206830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2" r="22286" b="-1"/>
          <a:stretch/>
        </p:blipFill>
        <p:spPr bwMode="auto">
          <a:xfrm>
            <a:off x="4139952" y="1556792"/>
            <a:ext cx="4870432" cy="457200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44824"/>
            <a:ext cx="3893418" cy="489654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dirty="0" err="1" smtClean="0"/>
              <a:t>Магнітно-резонансний</a:t>
            </a:r>
            <a:r>
              <a:rPr lang="ru-RU" sz="1600" dirty="0" smtClean="0"/>
              <a:t> томограф -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прилад</a:t>
            </a:r>
            <a:r>
              <a:rPr lang="ru-RU" sz="1600" dirty="0"/>
              <a:t>, </a:t>
            </a:r>
            <a:r>
              <a:rPr lang="ru-RU" sz="1600" dirty="0" err="1"/>
              <a:t>призначений</a:t>
            </a:r>
            <a:r>
              <a:rPr lang="ru-RU" sz="1600" dirty="0"/>
              <a:t> для </a:t>
            </a:r>
            <a:r>
              <a:rPr lang="ru-RU" sz="1600" dirty="0" err="1"/>
              <a:t>рентгенологічного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, принцип </a:t>
            </a:r>
            <a:r>
              <a:rPr lang="ru-RU" sz="1600" dirty="0" err="1"/>
              <a:t>роботи</a:t>
            </a:r>
            <a:r>
              <a:rPr lang="ru-RU" sz="1600" dirty="0"/>
              <a:t> </a:t>
            </a:r>
            <a:r>
              <a:rPr lang="ru-RU" sz="1600" dirty="0" err="1"/>
              <a:t>полягає</a:t>
            </a:r>
            <a:r>
              <a:rPr lang="ru-RU" sz="1600" dirty="0"/>
              <a:t> в </a:t>
            </a:r>
            <a:r>
              <a:rPr lang="ru-RU" sz="1600" dirty="0" err="1"/>
              <a:t>отриманні</a:t>
            </a:r>
            <a:r>
              <a:rPr lang="ru-RU" sz="1600" dirty="0"/>
              <a:t> </a:t>
            </a:r>
            <a:r>
              <a:rPr lang="ru-RU" sz="1600" dirty="0" err="1"/>
              <a:t>тіньового</a:t>
            </a:r>
            <a:r>
              <a:rPr lang="ru-RU" sz="1600" dirty="0"/>
              <a:t> </a:t>
            </a:r>
            <a:r>
              <a:rPr lang="ru-RU" sz="1600" dirty="0" err="1"/>
              <a:t>зображенн</a:t>
            </a:r>
            <a:r>
              <a:rPr lang="ru-RU" sz="1600" dirty="0"/>
              <a:t> </a:t>
            </a:r>
            <a:r>
              <a:rPr lang="ru-RU" sz="1600" dirty="0" err="1"/>
              <a:t>ідеальних</a:t>
            </a:r>
            <a:r>
              <a:rPr lang="ru-RU" sz="1600" dirty="0"/>
              <a:t> </a:t>
            </a:r>
            <a:r>
              <a:rPr lang="ru-RU" sz="1600" dirty="0" err="1"/>
              <a:t>шарів</a:t>
            </a:r>
            <a:r>
              <a:rPr lang="ru-RU" sz="1600" dirty="0"/>
              <a:t> </a:t>
            </a:r>
            <a:r>
              <a:rPr lang="ru-RU" sz="1600" dirty="0" err="1"/>
              <a:t>досліджуваних</a:t>
            </a:r>
            <a:r>
              <a:rPr lang="ru-RU" sz="1600" dirty="0"/>
              <a:t> </a:t>
            </a:r>
            <a:r>
              <a:rPr lang="ru-RU" sz="1600" dirty="0" err="1"/>
              <a:t>об'єктів</a:t>
            </a:r>
            <a:r>
              <a:rPr lang="ru-RU" sz="1600" dirty="0"/>
              <a:t>, </a:t>
            </a:r>
            <a:r>
              <a:rPr lang="ru-RU" sz="1600" dirty="0" err="1"/>
              <a:t>розташованих</a:t>
            </a:r>
            <a:r>
              <a:rPr lang="ru-RU" sz="1600" dirty="0"/>
              <a:t> на </a:t>
            </a:r>
            <a:r>
              <a:rPr lang="ru-RU" sz="1600" dirty="0" err="1"/>
              <a:t>різній</a:t>
            </a:r>
            <a:r>
              <a:rPr lang="ru-RU" sz="1600" dirty="0"/>
              <a:t> </a:t>
            </a:r>
            <a:r>
              <a:rPr lang="ru-RU" sz="1600" dirty="0" err="1"/>
              <a:t>глибині</a:t>
            </a:r>
            <a:r>
              <a:rPr lang="ru-RU" sz="1600" dirty="0"/>
              <a:t>, за </a:t>
            </a:r>
            <a:r>
              <a:rPr lang="ru-RU" sz="1600" dirty="0" err="1"/>
              <a:t>рахунок</a:t>
            </a:r>
            <a:r>
              <a:rPr lang="ru-RU" sz="1600" dirty="0"/>
              <a:t> </a:t>
            </a:r>
            <a:r>
              <a:rPr lang="ru-RU" sz="1600" dirty="0" err="1"/>
              <a:t>виборчого</a:t>
            </a:r>
            <a:r>
              <a:rPr lang="ru-RU" sz="1600" dirty="0"/>
              <a:t> </a:t>
            </a:r>
            <a:r>
              <a:rPr lang="ru-RU" sz="1600" dirty="0" err="1"/>
              <a:t>поглинання</a:t>
            </a:r>
            <a:r>
              <a:rPr lang="ru-RU" sz="1600" dirty="0"/>
              <a:t> </a:t>
            </a:r>
            <a:r>
              <a:rPr lang="ru-RU" sz="1600" dirty="0" err="1"/>
              <a:t>електромагнітного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.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обумовлено</a:t>
            </a:r>
            <a:r>
              <a:rPr lang="ru-RU" sz="1600" dirty="0"/>
              <a:t> </a:t>
            </a:r>
            <a:r>
              <a:rPr lang="ru-RU" sz="1600" dirty="0" err="1"/>
              <a:t>переорієнтацією</a:t>
            </a:r>
            <a:r>
              <a:rPr lang="ru-RU" sz="1600" dirty="0"/>
              <a:t> </a:t>
            </a:r>
            <a:r>
              <a:rPr lang="ru-RU" sz="1600" dirty="0" err="1"/>
              <a:t>магнітних</a:t>
            </a:r>
            <a:r>
              <a:rPr lang="ru-RU" sz="1600" dirty="0"/>
              <a:t> </a:t>
            </a:r>
            <a:r>
              <a:rPr lang="ru-RU" sz="1600" dirty="0" err="1"/>
              <a:t>моментів</a:t>
            </a:r>
            <a:r>
              <a:rPr lang="ru-RU" sz="1600" dirty="0"/>
              <a:t> </a:t>
            </a:r>
            <a:r>
              <a:rPr lang="ru-RU" sz="1600" dirty="0" err="1"/>
              <a:t>атомних</a:t>
            </a:r>
            <a:r>
              <a:rPr lang="ru-RU" sz="1600" dirty="0"/>
              <a:t> ядер,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знаходяться</a:t>
            </a:r>
            <a:r>
              <a:rPr lang="ru-RU" sz="1600" dirty="0"/>
              <a:t> в </a:t>
            </a:r>
            <a:r>
              <a:rPr lang="ru-RU" sz="1600" dirty="0" err="1"/>
              <a:t>постійному</a:t>
            </a:r>
            <a:r>
              <a:rPr lang="ru-RU" sz="1600" dirty="0"/>
              <a:t> </a:t>
            </a:r>
            <a:r>
              <a:rPr lang="ru-RU" sz="1600" dirty="0" err="1"/>
              <a:t>магнітному</a:t>
            </a:r>
            <a:r>
              <a:rPr lang="ru-RU" sz="1600" dirty="0"/>
              <a:t> </a:t>
            </a:r>
            <a:r>
              <a:rPr lang="ru-RU" sz="1600" dirty="0" err="1"/>
              <a:t>полі</a:t>
            </a:r>
            <a:r>
              <a:rPr lang="ru-RU" sz="1600" dirty="0" smtClean="0"/>
              <a:t>.</a:t>
            </a:r>
          </a:p>
          <a:p>
            <a:pPr>
              <a:lnSpc>
                <a:spcPct val="90000"/>
              </a:lnSpc>
            </a:pPr>
            <a:endParaRPr lang="ru-RU" sz="1600" dirty="0"/>
          </a:p>
          <a:p>
            <a:pPr>
              <a:lnSpc>
                <a:spcPct val="9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0688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5">
            <a:extLst>
              <a:ext uri="{FF2B5EF4-FFF2-40B4-BE49-F238E27FC236}">
                <a16:creationId xmlns:a16="http://schemas.microsoft.com/office/drawing/2014/main" id="{0F7302AF-86B9-441B-8D24-AC382E2A43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99A2A6C2-D371-4C6B-B50F-CC71C6D010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40" name="Oval 139">
            <a:extLst>
              <a:ext uri="{FF2B5EF4-FFF2-40B4-BE49-F238E27FC236}">
                <a16:creationId xmlns:a16="http://schemas.microsoft.com/office/drawing/2014/main" id="{5F07A6A6-E44B-411E-AA18-65E4811366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8CC3468F-5EED-42B0-8507-F30360E1D5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591711EE-029D-453C-9AE9-E87829F1D3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46" name="Rectangle 145">
            <a:extLst>
              <a:ext uri="{FF2B5EF4-FFF2-40B4-BE49-F238E27FC236}">
                <a16:creationId xmlns:a16="http://schemas.microsoft.com/office/drawing/2014/main" id="{5D5A8E14-301B-40C0-A174-D2232EF95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7562" y="2694465"/>
            <a:ext cx="3107022" cy="114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МАГНІТНО-РЕЗОНАНСНИЙ ТОМОГРАФ</a:t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9484639B-D130-4FDF-9889-EA88D8CC90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-500267" y="500267"/>
            <a:ext cx="6858000" cy="5857465"/>
          </a:xfrm>
          <a:custGeom>
            <a:avLst/>
            <a:gdLst>
              <a:gd name="connsiteX0" fmla="*/ 6858000 w 6858000"/>
              <a:gd name="connsiteY0" fmla="*/ 1344715 h 7809953"/>
              <a:gd name="connsiteX1" fmla="*/ 6858000 w 6858000"/>
              <a:gd name="connsiteY1" fmla="*/ 1177 h 7809953"/>
              <a:gd name="connsiteX2" fmla="*/ 6702323 w 6858000"/>
              <a:gd name="connsiteY2" fmla="*/ 26222 h 7809953"/>
              <a:gd name="connsiteX3" fmla="*/ 6547332 w 6858000"/>
              <a:gd name="connsiteY3" fmla="*/ 50091 h 7809953"/>
              <a:gd name="connsiteX4" fmla="*/ 6391656 w 6858000"/>
              <a:gd name="connsiteY4" fmla="*/ 73455 h 7809953"/>
              <a:gd name="connsiteX5" fmla="*/ 6235293 w 6858000"/>
              <a:gd name="connsiteY5" fmla="*/ 93458 h 7809953"/>
              <a:gd name="connsiteX6" fmla="*/ 6079617 w 6858000"/>
              <a:gd name="connsiteY6" fmla="*/ 113629 h 7809953"/>
              <a:gd name="connsiteX7" fmla="*/ 5923254 w 6858000"/>
              <a:gd name="connsiteY7" fmla="*/ 132455 h 7809953"/>
              <a:gd name="connsiteX8" fmla="*/ 5768949 w 6858000"/>
              <a:gd name="connsiteY8" fmla="*/ 148591 h 7809953"/>
              <a:gd name="connsiteX9" fmla="*/ 5612587 w 6858000"/>
              <a:gd name="connsiteY9" fmla="*/ 163887 h 7809953"/>
              <a:gd name="connsiteX10" fmla="*/ 5456910 w 6858000"/>
              <a:gd name="connsiteY10" fmla="*/ 177839 h 7809953"/>
              <a:gd name="connsiteX11" fmla="*/ 5303977 w 6858000"/>
              <a:gd name="connsiteY11" fmla="*/ 189941 h 7809953"/>
              <a:gd name="connsiteX12" fmla="*/ 5148986 w 6858000"/>
              <a:gd name="connsiteY12" fmla="*/ 202044 h 7809953"/>
              <a:gd name="connsiteX13" fmla="*/ 4996053 w 6858000"/>
              <a:gd name="connsiteY13" fmla="*/ 212129 h 7809953"/>
              <a:gd name="connsiteX14" fmla="*/ 4843119 w 6858000"/>
              <a:gd name="connsiteY14" fmla="*/ 220029 h 7809953"/>
              <a:gd name="connsiteX15" fmla="*/ 4690872 w 6858000"/>
              <a:gd name="connsiteY15" fmla="*/ 228266 h 7809953"/>
              <a:gd name="connsiteX16" fmla="*/ 4539996 w 6858000"/>
              <a:gd name="connsiteY16" fmla="*/ 235157 h 7809953"/>
              <a:gd name="connsiteX17" fmla="*/ 4390491 w 6858000"/>
              <a:gd name="connsiteY17" fmla="*/ 240032 h 7809953"/>
              <a:gd name="connsiteX18" fmla="*/ 4240987 w 6858000"/>
              <a:gd name="connsiteY18" fmla="*/ 244234 h 7809953"/>
              <a:gd name="connsiteX19" fmla="*/ 4092855 w 6858000"/>
              <a:gd name="connsiteY19" fmla="*/ 248268 h 7809953"/>
              <a:gd name="connsiteX20" fmla="*/ 3946779 w 6858000"/>
              <a:gd name="connsiteY20" fmla="*/ 250117 h 7809953"/>
              <a:gd name="connsiteX21" fmla="*/ 3800704 w 6858000"/>
              <a:gd name="connsiteY21" fmla="*/ 252134 h 7809953"/>
              <a:gd name="connsiteX22" fmla="*/ 3656685 w 6858000"/>
              <a:gd name="connsiteY22" fmla="*/ 253143 h 7809953"/>
              <a:gd name="connsiteX23" fmla="*/ 3514039 w 6858000"/>
              <a:gd name="connsiteY23" fmla="*/ 252134 h 7809953"/>
              <a:gd name="connsiteX24" fmla="*/ 3372765 w 6858000"/>
              <a:gd name="connsiteY24" fmla="*/ 252134 h 7809953"/>
              <a:gd name="connsiteX25" fmla="*/ 3232861 w 6858000"/>
              <a:gd name="connsiteY25" fmla="*/ 250117 h 7809953"/>
              <a:gd name="connsiteX26" fmla="*/ 3095701 w 6858000"/>
              <a:gd name="connsiteY26" fmla="*/ 247092 h 7809953"/>
              <a:gd name="connsiteX27" fmla="*/ 2959913 w 6858000"/>
              <a:gd name="connsiteY27" fmla="*/ 244234 h 7809953"/>
              <a:gd name="connsiteX28" fmla="*/ 2826868 w 6858000"/>
              <a:gd name="connsiteY28" fmla="*/ 241040 h 7809953"/>
              <a:gd name="connsiteX29" fmla="*/ 2694508 w 6858000"/>
              <a:gd name="connsiteY29" fmla="*/ 236166 h 7809953"/>
              <a:gd name="connsiteX30" fmla="*/ 2564207 w 6858000"/>
              <a:gd name="connsiteY30" fmla="*/ 230955 h 7809953"/>
              <a:gd name="connsiteX31" fmla="*/ 2436648 w 6858000"/>
              <a:gd name="connsiteY31" fmla="*/ 226249 h 7809953"/>
              <a:gd name="connsiteX32" fmla="*/ 2187702 w 6858000"/>
              <a:gd name="connsiteY32" fmla="*/ 212969 h 7809953"/>
              <a:gd name="connsiteX33" fmla="*/ 1949044 w 6858000"/>
              <a:gd name="connsiteY33" fmla="*/ 198850 h 7809953"/>
              <a:gd name="connsiteX34" fmla="*/ 1719987 w 6858000"/>
              <a:gd name="connsiteY34" fmla="*/ 184058 h 7809953"/>
              <a:gd name="connsiteX35" fmla="*/ 1503274 w 6858000"/>
              <a:gd name="connsiteY35" fmla="*/ 167753 h 7809953"/>
              <a:gd name="connsiteX36" fmla="*/ 1296162 w 6858000"/>
              <a:gd name="connsiteY36" fmla="*/ 150776 h 7809953"/>
              <a:gd name="connsiteX37" fmla="*/ 1104138 w 6858000"/>
              <a:gd name="connsiteY37" fmla="*/ 132455 h 7809953"/>
              <a:gd name="connsiteX38" fmla="*/ 923773 w 6858000"/>
              <a:gd name="connsiteY38" fmla="*/ 114469 h 7809953"/>
              <a:gd name="connsiteX39" fmla="*/ 757809 w 6858000"/>
              <a:gd name="connsiteY39" fmla="*/ 96484 h 7809953"/>
              <a:gd name="connsiteX40" fmla="*/ 605562 w 6858000"/>
              <a:gd name="connsiteY40" fmla="*/ 79507 h 7809953"/>
              <a:gd name="connsiteX41" fmla="*/ 470459 w 6858000"/>
              <a:gd name="connsiteY41" fmla="*/ 63370 h 7809953"/>
              <a:gd name="connsiteX42" fmla="*/ 348387 w 6858000"/>
              <a:gd name="connsiteY42" fmla="*/ 48074 h 7809953"/>
              <a:gd name="connsiteX43" fmla="*/ 245517 w 6858000"/>
              <a:gd name="connsiteY43" fmla="*/ 35299 h 7809953"/>
              <a:gd name="connsiteX44" fmla="*/ 159106 w 6858000"/>
              <a:gd name="connsiteY44" fmla="*/ 23197 h 7809953"/>
              <a:gd name="connsiteX45" fmla="*/ 40462 w 6858000"/>
              <a:gd name="connsiteY45" fmla="*/ 5883 h 7809953"/>
              <a:gd name="connsiteX46" fmla="*/ 0 w 6858000"/>
              <a:gd name="connsiteY46" fmla="*/ 0 h 7809953"/>
              <a:gd name="connsiteX47" fmla="*/ 0 w 6858000"/>
              <a:gd name="connsiteY47" fmla="*/ 652830 h 7809953"/>
              <a:gd name="connsiteX48" fmla="*/ 0 w 6858000"/>
              <a:gd name="connsiteY48" fmla="*/ 652830 h 7809953"/>
              <a:gd name="connsiteX49" fmla="*/ 0 w 6858000"/>
              <a:gd name="connsiteY49" fmla="*/ 7809953 h 7809953"/>
              <a:gd name="connsiteX50" fmla="*/ 6857999 w 6858000"/>
              <a:gd name="connsiteY50" fmla="*/ 7809953 h 7809953"/>
              <a:gd name="connsiteX51" fmla="*/ 6857999 w 6858000"/>
              <a:gd name="connsiteY51" fmla="*/ 1344715 h 780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0" h="7809953">
                <a:moveTo>
                  <a:pt x="6858000" y="1344715"/>
                </a:moveTo>
                <a:lnTo>
                  <a:pt x="6858000" y="1177"/>
                </a:lnTo>
                <a:lnTo>
                  <a:pt x="6702323" y="26222"/>
                </a:lnTo>
                <a:lnTo>
                  <a:pt x="6547332" y="50091"/>
                </a:lnTo>
                <a:lnTo>
                  <a:pt x="6391656" y="73455"/>
                </a:lnTo>
                <a:lnTo>
                  <a:pt x="6235293" y="93458"/>
                </a:lnTo>
                <a:lnTo>
                  <a:pt x="6079617" y="113629"/>
                </a:lnTo>
                <a:lnTo>
                  <a:pt x="5923254" y="132455"/>
                </a:lnTo>
                <a:lnTo>
                  <a:pt x="5768949" y="148591"/>
                </a:lnTo>
                <a:lnTo>
                  <a:pt x="5612587" y="163887"/>
                </a:lnTo>
                <a:lnTo>
                  <a:pt x="5456910" y="177839"/>
                </a:lnTo>
                <a:lnTo>
                  <a:pt x="5303977" y="189941"/>
                </a:lnTo>
                <a:lnTo>
                  <a:pt x="5148986" y="202044"/>
                </a:lnTo>
                <a:lnTo>
                  <a:pt x="4996053" y="212129"/>
                </a:lnTo>
                <a:lnTo>
                  <a:pt x="4843119" y="220029"/>
                </a:lnTo>
                <a:lnTo>
                  <a:pt x="4690872" y="228266"/>
                </a:lnTo>
                <a:lnTo>
                  <a:pt x="4539996" y="235157"/>
                </a:lnTo>
                <a:lnTo>
                  <a:pt x="4390491" y="240032"/>
                </a:lnTo>
                <a:lnTo>
                  <a:pt x="4240987" y="244234"/>
                </a:lnTo>
                <a:lnTo>
                  <a:pt x="4092855" y="248268"/>
                </a:lnTo>
                <a:lnTo>
                  <a:pt x="3946779" y="250117"/>
                </a:lnTo>
                <a:lnTo>
                  <a:pt x="3800704" y="252134"/>
                </a:lnTo>
                <a:lnTo>
                  <a:pt x="3656685" y="253143"/>
                </a:lnTo>
                <a:lnTo>
                  <a:pt x="3514039" y="252134"/>
                </a:lnTo>
                <a:lnTo>
                  <a:pt x="3372765" y="252134"/>
                </a:lnTo>
                <a:lnTo>
                  <a:pt x="3232861" y="250117"/>
                </a:lnTo>
                <a:lnTo>
                  <a:pt x="3095701" y="247092"/>
                </a:lnTo>
                <a:lnTo>
                  <a:pt x="2959913" y="244234"/>
                </a:lnTo>
                <a:lnTo>
                  <a:pt x="2826868" y="241040"/>
                </a:lnTo>
                <a:lnTo>
                  <a:pt x="2694508" y="236166"/>
                </a:lnTo>
                <a:lnTo>
                  <a:pt x="2564207" y="230955"/>
                </a:lnTo>
                <a:lnTo>
                  <a:pt x="2436648" y="226249"/>
                </a:lnTo>
                <a:lnTo>
                  <a:pt x="2187702" y="212969"/>
                </a:lnTo>
                <a:lnTo>
                  <a:pt x="1949044" y="198850"/>
                </a:lnTo>
                <a:lnTo>
                  <a:pt x="1719987" y="184058"/>
                </a:lnTo>
                <a:lnTo>
                  <a:pt x="1503274" y="167753"/>
                </a:lnTo>
                <a:lnTo>
                  <a:pt x="1296162" y="150776"/>
                </a:lnTo>
                <a:lnTo>
                  <a:pt x="1104138" y="132455"/>
                </a:lnTo>
                <a:lnTo>
                  <a:pt x="923773" y="114469"/>
                </a:lnTo>
                <a:lnTo>
                  <a:pt x="757809" y="96484"/>
                </a:lnTo>
                <a:lnTo>
                  <a:pt x="605562" y="79507"/>
                </a:lnTo>
                <a:lnTo>
                  <a:pt x="470459" y="63370"/>
                </a:lnTo>
                <a:lnTo>
                  <a:pt x="348387" y="48074"/>
                </a:lnTo>
                <a:lnTo>
                  <a:pt x="245517" y="35299"/>
                </a:lnTo>
                <a:lnTo>
                  <a:pt x="159106" y="23197"/>
                </a:lnTo>
                <a:lnTo>
                  <a:pt x="40462" y="5883"/>
                </a:lnTo>
                <a:lnTo>
                  <a:pt x="0" y="0"/>
                </a:lnTo>
                <a:lnTo>
                  <a:pt x="0" y="652830"/>
                </a:lnTo>
                <a:lnTo>
                  <a:pt x="0" y="652830"/>
                </a:lnTo>
                <a:lnTo>
                  <a:pt x="0" y="7809953"/>
                </a:lnTo>
                <a:lnTo>
                  <a:pt x="6857999" y="7809953"/>
                </a:lnTo>
                <a:lnTo>
                  <a:pt x="6857999" y="13447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7" r="-4" b="2773"/>
          <a:stretch/>
        </p:blipFill>
        <p:spPr bwMode="auto">
          <a:xfrm>
            <a:off x="482889" y="929299"/>
            <a:ext cx="2278761" cy="209546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6" r="15444" b="3"/>
          <a:stretch/>
        </p:blipFill>
        <p:spPr bwMode="auto">
          <a:xfrm>
            <a:off x="2907126" y="929549"/>
            <a:ext cx="2278760" cy="209496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0" name="Freeform 31">
            <a:extLst>
              <a:ext uri="{FF2B5EF4-FFF2-40B4-BE49-F238E27FC236}">
                <a16:creationId xmlns:a16="http://schemas.microsoft.com/office/drawing/2014/main" id="{1EBB90A2-2B0A-4F80-8F25-0403340654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5ABC0FB1-AD28-417B-B0E6-35BBD4244C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690303" y="3501360"/>
            <a:ext cx="4288170" cy="265866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711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1714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1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228080"/>
            <a:ext cx="745301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191" y="0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646" y="804672"/>
            <a:ext cx="2641019" cy="5248656"/>
          </a:xfrm>
        </p:spPr>
        <p:txBody>
          <a:bodyPr anchor="ctr">
            <a:normAutofit/>
          </a:bodyPr>
          <a:lstStyle/>
          <a:p>
            <a:pPr algn="ctr"/>
            <a:r>
              <a:rPr lang="uk-UA" sz="1600" b="1" dirty="0" smtClean="0"/>
              <a:t>ПОЗИТРОННО-ЕМІСІЙНА ТОМОГРАФІЯ</a:t>
            </a:r>
            <a:endParaRPr lang="ru-RU" sz="1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1895" y="804671"/>
            <a:ext cx="4799948" cy="52486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lnSpc>
                <a:spcPct val="90000"/>
              </a:lnSpc>
            </a:pPr>
            <a:r>
              <a:rPr lang="ru-RU" sz="1600" dirty="0" err="1"/>
              <a:t>Апарат</a:t>
            </a:r>
            <a:r>
              <a:rPr lang="ru-RU" sz="1600" dirty="0"/>
              <a:t> ПЕ-томографа </a:t>
            </a:r>
            <a:r>
              <a:rPr lang="ru-RU" sz="1600" dirty="0" err="1"/>
              <a:t>обладнаний</a:t>
            </a:r>
            <a:r>
              <a:rPr lang="ru-RU" sz="1600" dirty="0"/>
              <a:t> </a:t>
            </a:r>
            <a:r>
              <a:rPr lang="ru-RU" sz="1600" dirty="0" err="1"/>
              <a:t>спеціальним</a:t>
            </a:r>
            <a:r>
              <a:rPr lang="ru-RU" sz="1600" dirty="0"/>
              <a:t> сканером,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уловлює</a:t>
            </a:r>
            <a:r>
              <a:rPr lang="ru-RU" sz="1600" dirty="0"/>
              <a:t> гамма-</a:t>
            </a:r>
            <a:r>
              <a:rPr lang="ru-RU" sz="1600" dirty="0" err="1"/>
              <a:t>випромінювання</a:t>
            </a:r>
            <a:r>
              <a:rPr lang="ru-RU" sz="1600" dirty="0"/>
              <a:t> в </a:t>
            </a:r>
            <a:r>
              <a:rPr lang="ru-RU" sz="1600" dirty="0" err="1"/>
              <a:t>організмі</a:t>
            </a:r>
            <a:r>
              <a:rPr lang="ru-RU" sz="1600" dirty="0"/>
              <a:t> </a:t>
            </a:r>
            <a:r>
              <a:rPr lang="ru-RU" sz="1600" dirty="0" err="1"/>
              <a:t>пацієнта</a:t>
            </a:r>
            <a:r>
              <a:rPr lang="ru-RU" sz="1600" dirty="0"/>
              <a:t> і </a:t>
            </a:r>
            <a:r>
              <a:rPr lang="ru-RU" sz="1600" dirty="0" err="1"/>
              <a:t>перетворить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в </a:t>
            </a:r>
            <a:r>
              <a:rPr lang="ru-RU" sz="1600" dirty="0" err="1"/>
              <a:t>спеціальні</a:t>
            </a:r>
            <a:r>
              <a:rPr lang="ru-RU" sz="1600" dirty="0"/>
              <a:t> </a:t>
            </a:r>
            <a:r>
              <a:rPr lang="ru-RU" sz="1600" dirty="0" err="1"/>
              <a:t>зображення</a:t>
            </a:r>
            <a:r>
              <a:rPr lang="ru-RU" sz="1600" dirty="0"/>
              <a:t>, на 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будуть</a:t>
            </a:r>
            <a:r>
              <a:rPr lang="ru-RU" sz="1600" dirty="0"/>
              <a:t> </a:t>
            </a:r>
            <a:r>
              <a:rPr lang="ru-RU" sz="1600" dirty="0" err="1"/>
              <a:t>чітко</a:t>
            </a:r>
            <a:r>
              <a:rPr lang="ru-RU" sz="1600" dirty="0"/>
              <a:t> видно </a:t>
            </a:r>
            <a:r>
              <a:rPr lang="ru-RU" sz="1600" dirty="0" err="1"/>
              <a:t>області</a:t>
            </a:r>
            <a:r>
              <a:rPr lang="ru-RU" sz="1600" dirty="0"/>
              <a:t> з </a:t>
            </a:r>
            <a:r>
              <a:rPr lang="ru-RU" sz="1600" dirty="0" err="1"/>
              <a:t>аномальним</a:t>
            </a:r>
            <a:r>
              <a:rPr lang="ru-RU" sz="1600" dirty="0"/>
              <a:t> </a:t>
            </a:r>
            <a:r>
              <a:rPr lang="ru-RU" sz="1600" dirty="0" err="1"/>
              <a:t>розподілом</a:t>
            </a:r>
            <a:r>
              <a:rPr lang="ru-RU" sz="1600" dirty="0"/>
              <a:t> </a:t>
            </a:r>
            <a:r>
              <a:rPr lang="ru-RU" sz="1600" dirty="0" err="1"/>
              <a:t>радіо</a:t>
            </a:r>
            <a:r>
              <a:rPr lang="ru-RU" sz="1600" dirty="0"/>
              <a:t>-фармпрепарата, а </a:t>
            </a:r>
            <a:r>
              <a:rPr lang="ru-RU" sz="1600" dirty="0" err="1"/>
              <a:t>також</a:t>
            </a:r>
            <a:r>
              <a:rPr lang="ru-RU" sz="1600" dirty="0"/>
              <a:t> буде дана </a:t>
            </a:r>
            <a:r>
              <a:rPr lang="ru-RU" sz="1600" dirty="0" err="1"/>
              <a:t>повна</a:t>
            </a:r>
            <a:r>
              <a:rPr lang="ru-RU" sz="1600" dirty="0"/>
              <a:t> </a:t>
            </a:r>
            <a:r>
              <a:rPr lang="ru-RU" sz="1600" dirty="0" err="1"/>
              <a:t>інформація</a:t>
            </a:r>
            <a:r>
              <a:rPr lang="ru-RU" sz="1600" dirty="0"/>
              <a:t> про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локалізації</a:t>
            </a:r>
            <a:r>
              <a:rPr lang="ru-RU" sz="1600" dirty="0"/>
              <a:t>.</a:t>
            </a:r>
            <a:endParaRPr lang="en-US" sz="1600" dirty="0"/>
          </a:p>
          <a:p>
            <a:pPr>
              <a:lnSpc>
                <a:spcPct val="90000"/>
              </a:lnSpc>
            </a:pPr>
            <a:r>
              <a:rPr lang="ru-RU" sz="1600" dirty="0" err="1"/>
              <a:t>Усередині</a:t>
            </a:r>
            <a:r>
              <a:rPr lang="ru-RU" sz="1600" dirty="0"/>
              <a:t> ПЕТ-сканера </a:t>
            </a:r>
            <a:r>
              <a:rPr lang="ru-RU" sz="1600" dirty="0" err="1"/>
              <a:t>знаходиться</a:t>
            </a:r>
            <a:r>
              <a:rPr lang="ru-RU" sz="1600" dirty="0"/>
              <a:t> </a:t>
            </a:r>
            <a:r>
              <a:rPr lang="ru-RU" sz="1600" dirty="0" err="1"/>
              <a:t>кругова</a:t>
            </a:r>
            <a:r>
              <a:rPr lang="ru-RU" sz="1600" dirty="0"/>
              <a:t> система </a:t>
            </a:r>
            <a:r>
              <a:rPr lang="ru-RU" sz="1600" dirty="0" err="1"/>
              <a:t>датчиків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записують</a:t>
            </a:r>
            <a:r>
              <a:rPr lang="ru-RU" sz="1600" dirty="0"/>
              <a:t> </a:t>
            </a:r>
            <a:r>
              <a:rPr lang="ru-RU" sz="1600" dirty="0" err="1"/>
              <a:t>виділення</a:t>
            </a:r>
            <a:r>
              <a:rPr lang="ru-RU" sz="1600" dirty="0"/>
              <a:t> </a:t>
            </a:r>
            <a:r>
              <a:rPr lang="ru-RU" sz="1600" dirty="0" err="1"/>
              <a:t>енергії</a:t>
            </a:r>
            <a:r>
              <a:rPr lang="ru-RU" sz="1600" dirty="0"/>
              <a:t> </a:t>
            </a:r>
            <a:r>
              <a:rPr lang="ru-RU" sz="1600" dirty="0" err="1"/>
              <a:t>радіоактивного</a:t>
            </a:r>
            <a:r>
              <a:rPr lang="ru-RU" sz="1600" dirty="0"/>
              <a:t> </a:t>
            </a:r>
            <a:r>
              <a:rPr lang="ru-RU" sz="1600" dirty="0" err="1"/>
              <a:t>препа-рату</a:t>
            </a:r>
            <a:r>
              <a:rPr lang="ru-RU" sz="1600" dirty="0"/>
              <a:t> в </a:t>
            </a:r>
            <a:r>
              <a:rPr lang="ru-RU" sz="1600" dirty="0" err="1"/>
              <a:t>організмі</a:t>
            </a:r>
            <a:r>
              <a:rPr lang="ru-RU" sz="1600" dirty="0"/>
              <a:t>. ПЕТ-сканер </a:t>
            </a:r>
            <a:r>
              <a:rPr lang="ru-RU" sz="1600" dirty="0" err="1"/>
              <a:t>являє</a:t>
            </a:r>
            <a:r>
              <a:rPr lang="ru-RU" sz="1600" dirty="0"/>
              <a:t> собою </a:t>
            </a:r>
            <a:r>
              <a:rPr lang="ru-RU" sz="1600" dirty="0" err="1"/>
              <a:t>масивне</a:t>
            </a:r>
            <a:r>
              <a:rPr lang="ru-RU" sz="1600" dirty="0"/>
              <a:t> </a:t>
            </a:r>
            <a:r>
              <a:rPr lang="ru-RU" sz="1600" dirty="0" err="1"/>
              <a:t>пристрій</a:t>
            </a:r>
            <a:r>
              <a:rPr lang="ru-RU" sz="1600" dirty="0"/>
              <a:t> з округлим </a:t>
            </a:r>
            <a:r>
              <a:rPr lang="ru-RU" sz="1600" dirty="0" err="1"/>
              <a:t>отвором</a:t>
            </a:r>
            <a:r>
              <a:rPr lang="ru-RU" sz="1600" dirty="0"/>
              <a:t> в </a:t>
            </a:r>
            <a:r>
              <a:rPr lang="ru-RU" sz="1600" dirty="0" err="1"/>
              <a:t>центрі</a:t>
            </a:r>
            <a:r>
              <a:rPr lang="ru-RU" sz="1600" dirty="0"/>
              <a:t> і схожий на КТ </a:t>
            </a:r>
            <a:r>
              <a:rPr lang="ru-RU" sz="1600" dirty="0" err="1"/>
              <a:t>або</a:t>
            </a:r>
            <a:r>
              <a:rPr lang="ru-RU" sz="1600" dirty="0"/>
              <a:t> МР томограф. </a:t>
            </a:r>
            <a:r>
              <a:rPr lang="ru-RU" sz="1600" dirty="0" err="1"/>
              <a:t>Усередині</a:t>
            </a:r>
            <a:r>
              <a:rPr lang="ru-RU" sz="1600" dirty="0"/>
              <a:t> </a:t>
            </a:r>
            <a:r>
              <a:rPr lang="ru-RU" sz="1600" dirty="0" err="1"/>
              <a:t>апарату</a:t>
            </a:r>
            <a:r>
              <a:rPr lang="ru-RU" sz="1600" dirty="0"/>
              <a:t> </a:t>
            </a:r>
            <a:r>
              <a:rPr lang="ru-RU" sz="1600" dirty="0" err="1"/>
              <a:t>кільцеподібним</a:t>
            </a:r>
            <a:r>
              <a:rPr lang="ru-RU" sz="1600" dirty="0"/>
              <a:t> чином </a:t>
            </a:r>
            <a:r>
              <a:rPr lang="ru-RU" sz="1600" dirty="0" err="1"/>
              <a:t>разме-ється</a:t>
            </a:r>
            <a:r>
              <a:rPr lang="ru-RU" sz="1600" dirty="0"/>
              <a:t> велика </a:t>
            </a:r>
            <a:r>
              <a:rPr lang="ru-RU" sz="1600" dirty="0" err="1"/>
              <a:t>кількість</a:t>
            </a:r>
            <a:r>
              <a:rPr lang="ru-RU" sz="1600" dirty="0"/>
              <a:t> </a:t>
            </a:r>
            <a:r>
              <a:rPr lang="ru-RU" sz="1600" dirty="0" err="1"/>
              <a:t>датчиків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фіксують</a:t>
            </a:r>
            <a:r>
              <a:rPr lang="ru-RU" sz="1600" dirty="0"/>
              <a:t> через лучение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радіоізотопних</a:t>
            </a:r>
            <a:r>
              <a:rPr lang="ru-RU" sz="1600" dirty="0"/>
              <a:t> </a:t>
            </a:r>
            <a:r>
              <a:rPr lang="ru-RU" sz="1600" dirty="0" err="1"/>
              <a:t>міток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перебувають</a:t>
            </a:r>
            <a:r>
              <a:rPr lang="ru-RU" sz="1600" dirty="0"/>
              <a:t> в </a:t>
            </a:r>
            <a:r>
              <a:rPr lang="ru-RU" sz="1600" dirty="0" err="1"/>
              <a:t>організмі</a:t>
            </a:r>
            <a:r>
              <a:rPr lang="ru-RU" sz="1600" dirty="0"/>
              <a:t> </a:t>
            </a:r>
            <a:r>
              <a:rPr lang="ru-RU" sz="1600" dirty="0" err="1"/>
              <a:t>пацієнта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015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36" y="404664"/>
            <a:ext cx="5685998" cy="5685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910" y="5517232"/>
            <a:ext cx="7055380" cy="1400530"/>
          </a:xfrm>
        </p:spPr>
        <p:txBody>
          <a:bodyPr>
            <a:normAutofit/>
          </a:bodyPr>
          <a:lstStyle/>
          <a:p>
            <a:r>
              <a:rPr lang="uk-UA" sz="1600" dirty="0" smtClean="0">
                <a:solidFill>
                  <a:schemeClr val="bg1"/>
                </a:solidFill>
              </a:rPr>
              <a:t>ПОЗИТРОННИЙ ЕМІСІЙНИЙ ТОМОГРАФ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113" y="2132856"/>
            <a:ext cx="2996735" cy="20496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6" descr="Позитронно-эмиссионная томография - Полезная информац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547" y="24408"/>
            <a:ext cx="3102302" cy="203644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536" y="4182543"/>
            <a:ext cx="2891168" cy="219639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2454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583" y="609601"/>
            <a:ext cx="2494298" cy="1675975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/>
              <a:t>УЛЬТРАЗВУКОВА ДІАГНОСТИКА (УЗД), УЛЬТРАЗВУКОВА ІНТРОСКОПІЯ 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3" r="26464"/>
          <a:stretch/>
        </p:blipFill>
        <p:spPr bwMode="auto">
          <a:xfrm>
            <a:off x="3460233" y="609368"/>
            <a:ext cx="2556777" cy="56387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5" r="8994"/>
          <a:stretch/>
        </p:blipFill>
        <p:spPr bwMode="auto">
          <a:xfrm>
            <a:off x="6101446" y="609602"/>
            <a:ext cx="2556778" cy="276605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0F8EDF29-1535-4A6E-807D-812733F33E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348880"/>
            <a:ext cx="3064697" cy="376385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dirty="0" err="1" smtClean="0"/>
              <a:t>Неруйнуюче</a:t>
            </a:r>
            <a:r>
              <a:rPr lang="ru-RU" sz="1600" dirty="0"/>
              <a:t> </a:t>
            </a:r>
            <a:r>
              <a:rPr lang="ru-RU" sz="1600" dirty="0" smtClean="0"/>
              <a:t>(</a:t>
            </a:r>
            <a:r>
              <a:rPr lang="ru-RU" sz="1600" dirty="0" err="1" smtClean="0"/>
              <a:t>неінвазивний</a:t>
            </a:r>
            <a:r>
              <a:rPr lang="ru-RU" sz="1600" dirty="0" smtClean="0"/>
              <a:t>) </a:t>
            </a:r>
            <a:r>
              <a:rPr lang="ru-RU" sz="1600" dirty="0" err="1" smtClean="0"/>
              <a:t>дослідження</a:t>
            </a:r>
            <a:r>
              <a:rPr lang="ru-RU" sz="1600" dirty="0" smtClean="0"/>
              <a:t> </a:t>
            </a:r>
            <a:r>
              <a:rPr lang="ru-RU" sz="1600" dirty="0" err="1"/>
              <a:t>організму</a:t>
            </a:r>
            <a:r>
              <a:rPr lang="ru-RU" sz="1600" dirty="0"/>
              <a:t> </a:t>
            </a:r>
            <a:r>
              <a:rPr lang="ru-RU" sz="1600" dirty="0" err="1"/>
              <a:t>людини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внутрішньої</a:t>
            </a:r>
            <a:r>
              <a:rPr lang="ru-RU" sz="1600" dirty="0"/>
              <a:t> </a:t>
            </a:r>
            <a:r>
              <a:rPr lang="ru-RU" sz="1600" dirty="0" err="1"/>
              <a:t>структури</a:t>
            </a:r>
            <a:r>
              <a:rPr lang="ru-RU" sz="1600" dirty="0"/>
              <a:t> </a:t>
            </a:r>
            <a:r>
              <a:rPr lang="ru-RU" sz="1600" dirty="0" err="1"/>
              <a:t>різних</a:t>
            </a:r>
            <a:r>
              <a:rPr lang="ru-RU" sz="1600" dirty="0"/>
              <a:t> </a:t>
            </a:r>
            <a:r>
              <a:rPr lang="ru-RU" sz="1600" dirty="0" err="1"/>
              <a:t>об'єктів</a:t>
            </a:r>
            <a:r>
              <a:rPr lang="ru-RU" sz="1600" dirty="0"/>
              <a:t> і </a:t>
            </a:r>
            <a:r>
              <a:rPr lang="ru-RU" sz="1600" dirty="0" err="1"/>
              <a:t>протікають</a:t>
            </a:r>
            <a:r>
              <a:rPr lang="ru-RU" sz="1600" dirty="0"/>
              <a:t> у них </a:t>
            </a:r>
            <a:r>
              <a:rPr lang="ru-RU" sz="1600" dirty="0" err="1"/>
              <a:t>процесів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ультразвукових</a:t>
            </a:r>
            <a:r>
              <a:rPr lang="ru-RU" sz="1600" dirty="0"/>
              <a:t> </a:t>
            </a:r>
            <a:r>
              <a:rPr lang="ru-RU" sz="1600" dirty="0" err="1"/>
              <a:t>хвиль</a:t>
            </a:r>
            <a:r>
              <a:rPr lang="ru-RU" sz="1600" dirty="0"/>
              <a:t>. В основному </a:t>
            </a:r>
            <a:r>
              <a:rPr lang="ru-RU" sz="1600" dirty="0" err="1"/>
              <a:t>працює</a:t>
            </a:r>
            <a:r>
              <a:rPr lang="ru-RU" sz="1600" dirty="0"/>
              <a:t> на принципах </a:t>
            </a:r>
            <a:r>
              <a:rPr lang="ru-RU" sz="1600" dirty="0" err="1"/>
              <a:t>методів</a:t>
            </a:r>
            <a:r>
              <a:rPr lang="ru-RU" sz="1600" dirty="0"/>
              <a:t> </a:t>
            </a:r>
            <a:r>
              <a:rPr lang="ru-RU" sz="1600" dirty="0" err="1"/>
              <a:t>ехозондування</a:t>
            </a:r>
            <a:r>
              <a:rPr lang="ru-RU" sz="1600" dirty="0"/>
              <a:t>, в </a:t>
            </a:r>
            <a:r>
              <a:rPr lang="ru-RU" sz="1600" dirty="0" err="1"/>
              <a:t>ряді</a:t>
            </a:r>
            <a:r>
              <a:rPr lang="ru-RU" sz="1600" dirty="0"/>
              <a:t> </a:t>
            </a:r>
            <a:r>
              <a:rPr lang="ru-RU" sz="1600" dirty="0" err="1"/>
              <a:t>випадків</a:t>
            </a:r>
            <a:r>
              <a:rPr lang="ru-RU" sz="1600" dirty="0"/>
              <a:t> на принципах </a:t>
            </a:r>
            <a:r>
              <a:rPr lang="ru-RU" sz="1600" dirty="0" err="1"/>
              <a:t>трансмісійних</a:t>
            </a:r>
            <a:r>
              <a:rPr lang="ru-RU" sz="1600" dirty="0"/>
              <a:t> </a:t>
            </a:r>
            <a:r>
              <a:rPr lang="ru-RU" sz="1600" dirty="0" err="1"/>
              <a:t>методів</a:t>
            </a:r>
            <a:r>
              <a:rPr lang="ru-RU" sz="1600" dirty="0"/>
              <a:t>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0" r="18763" b="-3"/>
          <a:stretch/>
        </p:blipFill>
        <p:spPr bwMode="auto">
          <a:xfrm>
            <a:off x="6101446" y="3482340"/>
            <a:ext cx="2556778" cy="276605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569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6659" y="221332"/>
            <a:ext cx="6873154" cy="831400"/>
          </a:xfrm>
        </p:spPr>
        <p:txBody>
          <a:bodyPr>
            <a:normAutofit/>
          </a:bodyPr>
          <a:lstStyle/>
          <a:p>
            <a:pPr algn="ctr"/>
            <a:r>
              <a:rPr lang="ru-RU" sz="1600" dirty="0" err="1" smtClean="0"/>
              <a:t>Дугові</a:t>
            </a:r>
            <a:r>
              <a:rPr lang="ru-RU" sz="1600" dirty="0" smtClean="0"/>
              <a:t> </a:t>
            </a:r>
            <a:r>
              <a:rPr lang="ru-RU" sz="1600" dirty="0" err="1" smtClean="0"/>
              <a:t>ртутні</a:t>
            </a:r>
            <a:r>
              <a:rPr lang="ru-RU" sz="1600" dirty="0" smtClean="0"/>
              <a:t> </a:t>
            </a:r>
            <a:r>
              <a:rPr lang="ru-RU" sz="1600" dirty="0" err="1" smtClean="0"/>
              <a:t>лампи</a:t>
            </a:r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640080"/>
            <a:ext cx="3384376" cy="324375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056" y="637032"/>
            <a:ext cx="3243757" cy="324375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500" y="4365104"/>
            <a:ext cx="8589996" cy="131693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dirty="0" err="1"/>
              <a:t>Ультрафіолетове</a:t>
            </a:r>
            <a:r>
              <a:rPr lang="ru-RU" sz="1600" dirty="0"/>
              <a:t> </a:t>
            </a:r>
            <a:r>
              <a:rPr lang="ru-RU" sz="1600" dirty="0" err="1"/>
              <a:t>інтроскопія</a:t>
            </a:r>
            <a:r>
              <a:rPr lang="ru-RU" sz="1600" dirty="0"/>
              <a:t> (УФ </a:t>
            </a:r>
            <a:r>
              <a:rPr lang="ru-RU" sz="1600" dirty="0" err="1"/>
              <a:t>випромінювання</a:t>
            </a:r>
            <a:r>
              <a:rPr lang="ru-RU" sz="1600" dirty="0"/>
              <a:t>) -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електро-магнітне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займає</a:t>
            </a:r>
            <a:r>
              <a:rPr lang="ru-RU" sz="1600" dirty="0"/>
              <a:t> </a:t>
            </a:r>
            <a:r>
              <a:rPr lang="ru-RU" sz="1600" dirty="0" err="1"/>
              <a:t>спектральну</a:t>
            </a:r>
            <a:r>
              <a:rPr lang="ru-RU" sz="1600" dirty="0"/>
              <a:t> область </a:t>
            </a:r>
            <a:r>
              <a:rPr lang="ru-RU" sz="1600" dirty="0" err="1"/>
              <a:t>між</a:t>
            </a:r>
            <a:r>
              <a:rPr lang="ru-RU" sz="1600" dirty="0"/>
              <a:t> </a:t>
            </a:r>
            <a:r>
              <a:rPr lang="ru-RU" sz="1600" dirty="0" err="1"/>
              <a:t>фіолетовою</a:t>
            </a:r>
            <a:r>
              <a:rPr lang="ru-RU" sz="1600" dirty="0"/>
              <a:t> кордоном видимого </a:t>
            </a:r>
            <a:r>
              <a:rPr lang="ru-RU" sz="1600" dirty="0" err="1"/>
              <a:t>світла</a:t>
            </a:r>
            <a:r>
              <a:rPr lang="ru-RU" sz="1600" dirty="0"/>
              <a:t> (</a:t>
            </a:r>
            <a:r>
              <a:rPr lang="el-GR" sz="1600" dirty="0"/>
              <a:t>λ = 400 </a:t>
            </a:r>
            <a:r>
              <a:rPr lang="ru-RU" sz="1600" dirty="0" err="1"/>
              <a:t>нм</a:t>
            </a:r>
            <a:r>
              <a:rPr lang="ru-RU" sz="1600" dirty="0"/>
              <a:t>) і </a:t>
            </a:r>
            <a:r>
              <a:rPr lang="ru-RU" sz="1600" dirty="0" err="1"/>
              <a:t>длінноволно-вої</a:t>
            </a:r>
            <a:r>
              <a:rPr lang="ru-RU" sz="1600" dirty="0"/>
              <a:t> </a:t>
            </a:r>
            <a:r>
              <a:rPr lang="ru-RU" sz="1600" dirty="0" err="1"/>
              <a:t>частиною</a:t>
            </a:r>
            <a:r>
              <a:rPr lang="ru-RU" sz="1600" dirty="0"/>
              <a:t> </a:t>
            </a:r>
            <a:r>
              <a:rPr lang="ru-RU" sz="1600" dirty="0" err="1"/>
              <a:t>рентгенівського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 (</a:t>
            </a:r>
            <a:r>
              <a:rPr lang="el-GR" sz="1600" dirty="0"/>
              <a:t>λ = 10 </a:t>
            </a:r>
            <a:r>
              <a:rPr lang="ru-RU" sz="1600" dirty="0" err="1"/>
              <a:t>нм</a:t>
            </a:r>
            <a:r>
              <a:rPr lang="ru-RU" sz="1600" dirty="0"/>
              <a:t>). </a:t>
            </a:r>
          </a:p>
          <a:p>
            <a:pPr>
              <a:lnSpc>
                <a:spcPct val="90000"/>
              </a:lnSpc>
            </a:pPr>
            <a:r>
              <a:rPr lang="ru-RU" sz="1600" dirty="0"/>
              <a:t>В </a:t>
            </a:r>
            <a:r>
              <a:rPr lang="ru-RU" sz="1600" dirty="0" err="1"/>
              <a:t>апаратурі</a:t>
            </a:r>
            <a:r>
              <a:rPr lang="ru-RU" sz="1600" dirty="0"/>
              <a:t> для процедур з </a:t>
            </a:r>
            <a:r>
              <a:rPr lang="ru-RU" sz="1600" dirty="0" err="1"/>
              <a:t>використанням</a:t>
            </a:r>
            <a:r>
              <a:rPr lang="ru-RU" sz="1600" dirty="0"/>
              <a:t> УФ </a:t>
            </a:r>
            <a:r>
              <a:rPr lang="ru-RU" sz="1600" dirty="0" err="1"/>
              <a:t>випромінювання</a:t>
            </a:r>
            <a:r>
              <a:rPr lang="ru-RU" sz="1600" dirty="0"/>
              <a:t> </a:t>
            </a:r>
            <a:r>
              <a:rPr lang="ru-RU" sz="1600" dirty="0" err="1"/>
              <a:t>зазвичай</a:t>
            </a:r>
            <a:r>
              <a:rPr lang="ru-RU" sz="1600" dirty="0"/>
              <a:t> </a:t>
            </a:r>
            <a:r>
              <a:rPr lang="ru-RU" sz="1600" dirty="0" err="1"/>
              <a:t>застосовується</a:t>
            </a:r>
            <a:r>
              <a:rPr lang="ru-RU" sz="1600" dirty="0"/>
              <a:t> </a:t>
            </a:r>
            <a:r>
              <a:rPr lang="ru-RU" sz="1600" dirty="0" err="1"/>
              <a:t>дугова</a:t>
            </a:r>
            <a:r>
              <a:rPr lang="ru-RU" sz="1600" dirty="0"/>
              <a:t> ртутно-</a:t>
            </a:r>
            <a:r>
              <a:rPr lang="ru-RU" sz="1600" dirty="0" err="1"/>
              <a:t>кварцова</a:t>
            </a:r>
            <a:r>
              <a:rPr lang="ru-RU" sz="1600" dirty="0"/>
              <a:t> лампа (ДРТ) </a:t>
            </a:r>
            <a:r>
              <a:rPr lang="ru-RU" sz="1600" dirty="0" err="1"/>
              <a:t>ви-сокого</a:t>
            </a:r>
            <a:r>
              <a:rPr lang="ru-RU" sz="1600" dirty="0"/>
              <a:t> </a:t>
            </a:r>
            <a:r>
              <a:rPr lang="ru-RU" sz="1600" dirty="0" err="1"/>
              <a:t>тиску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представляє</a:t>
            </a:r>
            <a:r>
              <a:rPr lang="ru-RU" sz="1600" dirty="0"/>
              <a:t> собою </a:t>
            </a:r>
            <a:r>
              <a:rPr lang="ru-RU" sz="1600" dirty="0" err="1"/>
              <a:t>коротку</a:t>
            </a:r>
            <a:r>
              <a:rPr lang="ru-RU" sz="1600" dirty="0"/>
              <a:t> трубку з </a:t>
            </a:r>
            <a:r>
              <a:rPr lang="ru-RU" sz="1600" dirty="0" err="1"/>
              <a:t>кварцового</a:t>
            </a:r>
            <a:r>
              <a:rPr lang="ru-RU" sz="1600" dirty="0"/>
              <a:t> </a:t>
            </a:r>
            <a:r>
              <a:rPr lang="ru-RU" sz="1600" dirty="0" err="1"/>
              <a:t>скла</a:t>
            </a:r>
            <a:r>
              <a:rPr lang="ru-RU" sz="1600" dirty="0"/>
              <a:t>, </a:t>
            </a:r>
            <a:r>
              <a:rPr lang="ru-RU" sz="1600" dirty="0" err="1"/>
              <a:t>заповнену</a:t>
            </a:r>
            <a:r>
              <a:rPr lang="ru-RU" sz="1600" dirty="0"/>
              <a:t> газом аргоном і невеликою </a:t>
            </a:r>
            <a:r>
              <a:rPr lang="ru-RU" sz="1600" dirty="0" err="1"/>
              <a:t>кількістю</a:t>
            </a:r>
            <a:r>
              <a:rPr lang="ru-RU" sz="1600" dirty="0"/>
              <a:t> </a:t>
            </a:r>
            <a:r>
              <a:rPr lang="ru-RU" sz="1600" dirty="0" err="1"/>
              <a:t>ртуті</a:t>
            </a:r>
            <a:r>
              <a:rPr lang="ru-RU" sz="1600" dirty="0"/>
              <a:t>. З </a:t>
            </a:r>
            <a:r>
              <a:rPr lang="ru-RU" sz="1600" dirty="0" err="1"/>
              <a:t>обох</a:t>
            </a:r>
            <a:r>
              <a:rPr lang="ru-RU" sz="1600" dirty="0"/>
              <a:t> </a:t>
            </a:r>
            <a:r>
              <a:rPr lang="ru-RU" sz="1600" dirty="0" err="1"/>
              <a:t>торців</a:t>
            </a:r>
            <a:r>
              <a:rPr lang="ru-RU" sz="1600" dirty="0"/>
              <a:t> трубки є </a:t>
            </a:r>
            <a:r>
              <a:rPr lang="ru-RU" sz="1600" dirty="0" err="1"/>
              <a:t>металеві</a:t>
            </a:r>
            <a:r>
              <a:rPr lang="ru-RU" sz="1600" dirty="0"/>
              <a:t> </a:t>
            </a:r>
            <a:r>
              <a:rPr lang="ru-RU" sz="1600" dirty="0" err="1"/>
              <a:t>електроди</a:t>
            </a:r>
            <a:r>
              <a:rPr lang="ru-RU" sz="1600" dirty="0"/>
              <a:t>, до 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подається</a:t>
            </a:r>
            <a:r>
              <a:rPr lang="ru-RU" sz="1600" dirty="0"/>
              <a:t> </a:t>
            </a:r>
            <a:r>
              <a:rPr lang="ru-RU" sz="1600" dirty="0" err="1"/>
              <a:t>електричний</a:t>
            </a:r>
            <a:r>
              <a:rPr lang="ru-RU" sz="1600" dirty="0"/>
              <a:t> струм, в </a:t>
            </a:r>
            <a:r>
              <a:rPr lang="ru-RU" sz="1600" dirty="0" err="1"/>
              <a:t>результаті</a:t>
            </a:r>
            <a:r>
              <a:rPr lang="ru-RU" sz="1600" dirty="0"/>
              <a:t> </a:t>
            </a:r>
            <a:r>
              <a:rPr lang="ru-RU" sz="1600" dirty="0" err="1"/>
              <a:t>виникає</a:t>
            </a:r>
            <a:r>
              <a:rPr lang="ru-RU" sz="1600" dirty="0"/>
              <a:t> </a:t>
            </a:r>
            <a:r>
              <a:rPr lang="ru-RU" sz="1600" dirty="0" err="1"/>
              <a:t>тліючий</a:t>
            </a:r>
            <a:r>
              <a:rPr lang="ru-RU" sz="1600" dirty="0"/>
              <a:t> </a:t>
            </a:r>
            <a:r>
              <a:rPr lang="ru-RU" sz="1600" dirty="0" err="1"/>
              <a:t>розряд</a:t>
            </a:r>
            <a:r>
              <a:rPr lang="ru-RU" sz="1600" dirty="0"/>
              <a:t> в </a:t>
            </a:r>
            <a:r>
              <a:rPr lang="ru-RU" sz="1600" dirty="0" err="1"/>
              <a:t>інертному</a:t>
            </a:r>
            <a:r>
              <a:rPr lang="ru-RU" sz="1600" dirty="0"/>
              <a:t> </a:t>
            </a:r>
            <a:r>
              <a:rPr lang="ru-RU" sz="1600" dirty="0" err="1"/>
              <a:t>газі</a:t>
            </a:r>
            <a:r>
              <a:rPr lang="ru-RU" sz="1600" dirty="0"/>
              <a:t> </a:t>
            </a:r>
            <a:r>
              <a:rPr lang="ru-RU" sz="1600" dirty="0" err="1"/>
              <a:t>аргоні</a:t>
            </a:r>
            <a:r>
              <a:rPr lang="ru-RU" sz="1600" dirty="0"/>
              <a:t> і ртуть </a:t>
            </a:r>
            <a:r>
              <a:rPr lang="ru-RU" sz="1600" dirty="0" err="1"/>
              <a:t>випаровується</a:t>
            </a:r>
            <a:r>
              <a:rPr lang="ru-RU" sz="1600" dirty="0"/>
              <a:t> в </a:t>
            </a:r>
            <a:r>
              <a:rPr lang="ru-RU" sz="1600" dirty="0" err="1"/>
              <a:t>її</a:t>
            </a:r>
            <a:r>
              <a:rPr lang="ru-RU" sz="1600" dirty="0"/>
              <a:t> парах, </a:t>
            </a:r>
            <a:r>
              <a:rPr lang="ru-RU" sz="1600" dirty="0" err="1"/>
              <a:t>індукуючи</a:t>
            </a:r>
            <a:r>
              <a:rPr lang="ru-RU" sz="1600" dirty="0"/>
              <a:t> УФ </a:t>
            </a:r>
            <a:r>
              <a:rPr lang="ru-RU" sz="1600" dirty="0" err="1"/>
              <a:t>випромінювання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461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1121346"/>
            <a:ext cx="2815200" cy="144215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1600" dirty="0" smtClean="0"/>
              <a:t>ІНФРАЧЕРВОНА ІНТРОСКОПІЯ</a:t>
            </a:r>
            <a:endParaRPr lang="ru-RU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2" r="2" b="2"/>
          <a:stretch/>
        </p:blipFill>
        <p:spPr bwMode="auto">
          <a:xfrm>
            <a:off x="496334" y="1124744"/>
            <a:ext cx="4870432" cy="489654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6766" y="1772816"/>
            <a:ext cx="3777234" cy="455328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dirty="0" err="1"/>
              <a:t>Інфрачервоне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 (ІЧ </a:t>
            </a:r>
            <a:r>
              <a:rPr lang="ru-RU" sz="1600" dirty="0" err="1"/>
              <a:t>випромінювання</a:t>
            </a:r>
            <a:r>
              <a:rPr lang="ru-RU" sz="1600" dirty="0"/>
              <a:t>) -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електромагнітне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займає</a:t>
            </a:r>
            <a:r>
              <a:rPr lang="ru-RU" sz="1600" dirty="0"/>
              <a:t> </a:t>
            </a:r>
            <a:r>
              <a:rPr lang="ru-RU" sz="1600" dirty="0" err="1"/>
              <a:t>спектральну</a:t>
            </a:r>
            <a:r>
              <a:rPr lang="ru-RU" sz="1600" dirty="0"/>
              <a:t> область </a:t>
            </a:r>
            <a:r>
              <a:rPr lang="ru-RU" sz="1600" dirty="0" err="1"/>
              <a:t>між</a:t>
            </a:r>
            <a:r>
              <a:rPr lang="ru-RU" sz="1600" dirty="0"/>
              <a:t> </a:t>
            </a:r>
            <a:r>
              <a:rPr lang="ru-RU" sz="1600" dirty="0" err="1"/>
              <a:t>червоним</a:t>
            </a:r>
            <a:r>
              <a:rPr lang="ru-RU" sz="1600" dirty="0"/>
              <a:t> кордоном видимого </a:t>
            </a:r>
            <a:r>
              <a:rPr lang="ru-RU" sz="1600" dirty="0" err="1"/>
              <a:t>випромінювання</a:t>
            </a:r>
            <a:r>
              <a:rPr lang="ru-RU" sz="1600" dirty="0"/>
              <a:t> (</a:t>
            </a:r>
            <a:r>
              <a:rPr lang="el-GR" sz="1600" dirty="0"/>
              <a:t>λ = 740 </a:t>
            </a:r>
            <a:r>
              <a:rPr lang="ru-RU" sz="1600" dirty="0"/>
              <a:t>мкм) і коротко-</a:t>
            </a:r>
            <a:r>
              <a:rPr lang="ru-RU" sz="1600" dirty="0" err="1"/>
              <a:t>хвильовим</a:t>
            </a:r>
            <a:r>
              <a:rPr lang="ru-RU" sz="1600" dirty="0"/>
              <a:t> </a:t>
            </a:r>
            <a:r>
              <a:rPr lang="ru-RU" sz="1600" dirty="0" err="1"/>
              <a:t>радіовипромінювання</a:t>
            </a:r>
            <a:r>
              <a:rPr lang="ru-RU" sz="1600" dirty="0"/>
              <a:t> (</a:t>
            </a:r>
            <a:r>
              <a:rPr lang="el-GR" sz="1600" dirty="0"/>
              <a:t>λ = 1-2 </a:t>
            </a:r>
            <a:r>
              <a:rPr lang="ru-RU" sz="1600" dirty="0"/>
              <a:t>мм). </a:t>
            </a:r>
          </a:p>
          <a:p>
            <a:pPr>
              <a:lnSpc>
                <a:spcPct val="90000"/>
              </a:lnSpc>
            </a:pPr>
            <a:r>
              <a:rPr lang="ru-RU" sz="1600" dirty="0" err="1"/>
              <a:t>Медичне</a:t>
            </a:r>
            <a:r>
              <a:rPr lang="ru-RU" sz="1600" dirty="0"/>
              <a:t>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 </a:t>
            </a:r>
            <a:r>
              <a:rPr lang="ru-RU" sz="1600" dirty="0" err="1"/>
              <a:t>грунтується</a:t>
            </a:r>
            <a:r>
              <a:rPr lang="ru-RU" sz="1600" dirty="0"/>
              <a:t> на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 smtClean="0"/>
              <a:t>тепловій</a:t>
            </a:r>
            <a:r>
              <a:rPr lang="ru-RU" sz="1600" dirty="0" smtClean="0"/>
              <a:t> </a:t>
            </a:r>
            <a:r>
              <a:rPr lang="ru-RU" sz="1600" dirty="0" err="1"/>
              <a:t>дії</a:t>
            </a:r>
            <a:r>
              <a:rPr lang="ru-RU" sz="1600" dirty="0"/>
              <a:t>.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ефективне</a:t>
            </a:r>
            <a:r>
              <a:rPr lang="ru-RU" sz="1600" dirty="0"/>
              <a:t> є </a:t>
            </a:r>
            <a:r>
              <a:rPr lang="ru-RU" sz="1600" dirty="0" err="1"/>
              <a:t>короткохвильове</a:t>
            </a:r>
            <a:r>
              <a:rPr lang="ru-RU" sz="1600" dirty="0"/>
              <a:t> </a:t>
            </a:r>
            <a:r>
              <a:rPr lang="ru-RU" sz="1600" dirty="0" err="1"/>
              <a:t>інфрачервоне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, </a:t>
            </a:r>
            <a:r>
              <a:rPr lang="ru-RU" sz="1600" dirty="0" err="1"/>
              <a:t>близьке</a:t>
            </a:r>
            <a:r>
              <a:rPr lang="ru-RU" sz="1600" dirty="0"/>
              <a:t> до видимого </a:t>
            </a:r>
            <a:r>
              <a:rPr lang="ru-RU" sz="1600" dirty="0" err="1"/>
              <a:t>світла</a:t>
            </a:r>
            <a:r>
              <a:rPr lang="ru-RU" sz="1600" dirty="0"/>
              <a:t>. Для </a:t>
            </a:r>
            <a:r>
              <a:rPr lang="ru-RU" sz="1600" dirty="0" err="1"/>
              <a:t>лікування</a:t>
            </a:r>
            <a:r>
              <a:rPr lang="ru-RU" sz="1600" dirty="0"/>
              <a:t> </a:t>
            </a:r>
            <a:r>
              <a:rPr lang="ru-RU" sz="1600" dirty="0" err="1"/>
              <a:t>використовують</a:t>
            </a:r>
            <a:r>
              <a:rPr lang="ru-RU" sz="1600" dirty="0"/>
              <a:t> </a:t>
            </a:r>
            <a:r>
              <a:rPr lang="ru-RU" sz="1600" dirty="0" err="1"/>
              <a:t>штучні</a:t>
            </a:r>
            <a:r>
              <a:rPr lang="ru-RU" sz="1600" dirty="0"/>
              <a:t> </a:t>
            </a:r>
            <a:r>
              <a:rPr lang="ru-RU" sz="1600" dirty="0" err="1"/>
              <a:t>джерела</a:t>
            </a:r>
            <a:r>
              <a:rPr lang="ru-RU" sz="1600" dirty="0"/>
              <a:t> теплового </a:t>
            </a:r>
            <a:r>
              <a:rPr lang="ru-RU" sz="1600" dirty="0" err="1"/>
              <a:t>випромінювання</a:t>
            </a:r>
            <a:r>
              <a:rPr lang="ru-RU" sz="1600" dirty="0"/>
              <a:t>: </a:t>
            </a:r>
            <a:r>
              <a:rPr lang="ru-RU" sz="1600" dirty="0" err="1"/>
              <a:t>спеціальні</a:t>
            </a:r>
            <a:r>
              <a:rPr lang="ru-RU" sz="1600" dirty="0"/>
              <a:t> </a:t>
            </a:r>
            <a:r>
              <a:rPr lang="ru-RU" sz="1600" dirty="0" err="1"/>
              <a:t>лампи</a:t>
            </a:r>
            <a:r>
              <a:rPr lang="ru-RU" sz="1600" dirty="0"/>
              <a:t> </a:t>
            </a:r>
            <a:r>
              <a:rPr lang="ru-RU" sz="1600" dirty="0" err="1"/>
              <a:t>розжарювання</a:t>
            </a:r>
            <a:r>
              <a:rPr lang="ru-RU" sz="1600" dirty="0"/>
              <a:t> і ІЧ </a:t>
            </a:r>
            <a:r>
              <a:rPr lang="ru-RU" sz="1600" dirty="0" err="1"/>
              <a:t>випромінювачі</a:t>
            </a:r>
            <a:r>
              <a:rPr lang="ru-RU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4881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b="1" dirty="0" smtClean="0"/>
              <a:t>ВИСНОВКИ</a:t>
            </a:r>
            <a:endParaRPr lang="ru-RU" sz="1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052736"/>
            <a:ext cx="7560724" cy="5267678"/>
          </a:xfrm>
        </p:spPr>
        <p:txBody>
          <a:bodyPr>
            <a:noAutofit/>
          </a:bodyPr>
          <a:lstStyle/>
          <a:p>
            <a:r>
              <a:rPr lang="ru-RU" sz="1600" dirty="0"/>
              <a:t>Для </a:t>
            </a:r>
            <a:r>
              <a:rPr lang="ru-RU" sz="1600" dirty="0" err="1"/>
              <a:t>огляду</a:t>
            </a:r>
            <a:r>
              <a:rPr lang="ru-RU" sz="1600" dirty="0"/>
              <a:t> та </a:t>
            </a:r>
            <a:r>
              <a:rPr lang="ru-RU" sz="1600" dirty="0" err="1"/>
              <a:t>вивчення</a:t>
            </a:r>
            <a:r>
              <a:rPr lang="ru-RU" sz="1600" dirty="0"/>
              <a:t> </a:t>
            </a:r>
            <a:r>
              <a:rPr lang="ru-RU" sz="1600" dirty="0" err="1"/>
              <a:t>внутрішніх</a:t>
            </a:r>
            <a:r>
              <a:rPr lang="ru-RU" sz="1600" dirty="0"/>
              <a:t> </a:t>
            </a:r>
            <a:r>
              <a:rPr lang="ru-RU" sz="1600" dirty="0" err="1"/>
              <a:t>органів</a:t>
            </a:r>
            <a:r>
              <a:rPr lang="ru-RU" sz="1600" dirty="0"/>
              <a:t> і </a:t>
            </a:r>
            <a:r>
              <a:rPr lang="ru-RU" sz="1600" dirty="0" err="1"/>
              <a:t>патологічних</a:t>
            </a:r>
            <a:r>
              <a:rPr lang="ru-RU" sz="1600" dirty="0"/>
              <a:t> </a:t>
            </a:r>
            <a:r>
              <a:rPr lang="ru-RU" sz="1600" dirty="0" err="1"/>
              <a:t>змін</a:t>
            </a:r>
            <a:r>
              <a:rPr lang="ru-RU" sz="1600" dirty="0"/>
              <a:t> в них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невидимих</a:t>
            </a:r>
            <a:r>
              <a:rPr lang="ru-RU" sz="1600" dirty="0"/>
              <a:t> ​​</a:t>
            </a:r>
            <a:r>
              <a:rPr lang="ru-RU" sz="1600" dirty="0" err="1"/>
              <a:t>променів</a:t>
            </a:r>
            <a:r>
              <a:rPr lang="ru-RU" sz="1600" dirty="0"/>
              <a:t> </a:t>
            </a:r>
            <a:r>
              <a:rPr lang="ru-RU" sz="1600" dirty="0" err="1"/>
              <a:t>використовують</a:t>
            </a:r>
            <a:r>
              <a:rPr lang="ru-RU" sz="1600" dirty="0"/>
              <a:t> </a:t>
            </a:r>
            <a:r>
              <a:rPr lang="ru-RU" sz="1600" dirty="0" err="1"/>
              <a:t>ендоскопічну</a:t>
            </a:r>
            <a:r>
              <a:rPr lang="ru-RU" sz="1600" dirty="0"/>
              <a:t> і </a:t>
            </a:r>
            <a:r>
              <a:rPr lang="ru-RU" sz="1600" dirty="0" err="1"/>
              <a:t>інтроскопічних</a:t>
            </a:r>
            <a:r>
              <a:rPr lang="ru-RU" sz="1600" dirty="0"/>
              <a:t> </a:t>
            </a:r>
            <a:r>
              <a:rPr lang="ru-RU" sz="1600" dirty="0" err="1"/>
              <a:t>апаратуру</a:t>
            </a:r>
            <a:r>
              <a:rPr lang="ru-RU" sz="1600" dirty="0"/>
              <a:t>. В </a:t>
            </a:r>
            <a:r>
              <a:rPr lang="ru-RU" sz="1600" dirty="0" err="1"/>
              <a:t>даний</a:t>
            </a:r>
            <a:r>
              <a:rPr lang="ru-RU" sz="1600" dirty="0"/>
              <a:t> час для </a:t>
            </a:r>
            <a:r>
              <a:rPr lang="ru-RU" sz="1600" dirty="0" err="1"/>
              <a:t>діагностики</a:t>
            </a:r>
            <a:r>
              <a:rPr lang="ru-RU" sz="1600" dirty="0"/>
              <a:t> стану </a:t>
            </a:r>
            <a:r>
              <a:rPr lang="ru-RU" sz="1600" dirty="0" err="1"/>
              <a:t>внутрішніх</a:t>
            </a:r>
            <a:r>
              <a:rPr lang="ru-RU" sz="1600" dirty="0"/>
              <a:t> </a:t>
            </a:r>
            <a:r>
              <a:rPr lang="ru-RU" sz="1600" dirty="0" err="1"/>
              <a:t>органів</a:t>
            </a:r>
            <a:r>
              <a:rPr lang="ru-RU" sz="1600" dirty="0"/>
              <a:t> </a:t>
            </a:r>
            <a:r>
              <a:rPr lang="ru-RU" sz="1600" dirty="0" err="1"/>
              <a:t>застосовують</a:t>
            </a:r>
            <a:r>
              <a:rPr lang="ru-RU" sz="1600" dirty="0"/>
              <a:t> </a:t>
            </a:r>
            <a:r>
              <a:rPr lang="ru-RU" sz="1600" dirty="0" err="1"/>
              <a:t>рентгенівські</a:t>
            </a:r>
            <a:r>
              <a:rPr lang="ru-RU" sz="1600" dirty="0"/>
              <a:t> </a:t>
            </a:r>
            <a:r>
              <a:rPr lang="ru-RU" sz="1600" dirty="0" err="1"/>
              <a:t>промені</a:t>
            </a:r>
            <a:r>
              <a:rPr lang="ru-RU" sz="1600" dirty="0"/>
              <a:t> і </a:t>
            </a:r>
            <a:r>
              <a:rPr lang="ru-RU" sz="1600" dirty="0" err="1"/>
              <a:t>ультразвукові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. Все </a:t>
            </a:r>
            <a:r>
              <a:rPr lang="ru-RU" sz="1600" dirty="0" err="1"/>
              <a:t>більше</a:t>
            </a:r>
            <a:r>
              <a:rPr lang="ru-RU" sz="1600" dirty="0"/>
              <a:t>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знаходять</a:t>
            </a:r>
            <a:r>
              <a:rPr lang="ru-RU" sz="1600" dirty="0"/>
              <a:t> </a:t>
            </a:r>
            <a:r>
              <a:rPr lang="ru-RU" sz="1600" dirty="0" err="1"/>
              <a:t>методи</a:t>
            </a:r>
            <a:r>
              <a:rPr lang="ru-RU" sz="1600" dirty="0"/>
              <a:t> </a:t>
            </a:r>
            <a:r>
              <a:rPr lang="ru-RU" sz="1600" dirty="0" err="1"/>
              <a:t>радіоізотопної</a:t>
            </a:r>
            <a:r>
              <a:rPr lang="ru-RU" sz="1600" dirty="0"/>
              <a:t> </a:t>
            </a:r>
            <a:r>
              <a:rPr lang="ru-RU" sz="1600" dirty="0" err="1"/>
              <a:t>діагностики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використовують</a:t>
            </a:r>
            <a:r>
              <a:rPr lang="ru-RU" sz="1600" dirty="0"/>
              <a:t> </a:t>
            </a:r>
            <a:r>
              <a:rPr lang="ru-RU" sz="1600" dirty="0" err="1"/>
              <a:t>радіоактивні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 </a:t>
            </a:r>
            <a:r>
              <a:rPr lang="ru-RU" sz="1600" dirty="0" err="1"/>
              <a:t>різних</a:t>
            </a:r>
            <a:r>
              <a:rPr lang="ru-RU" sz="1600" dirty="0"/>
              <a:t> </a:t>
            </a:r>
            <a:r>
              <a:rPr lang="ru-RU" sz="1600" dirty="0" err="1"/>
              <a:t>елементів</a:t>
            </a:r>
            <a:r>
              <a:rPr lang="ru-RU" sz="1600" dirty="0"/>
              <a:t> і </a:t>
            </a:r>
            <a:r>
              <a:rPr lang="ru-RU" sz="1600" dirty="0" err="1"/>
              <a:t>ізотопів</a:t>
            </a:r>
            <a:r>
              <a:rPr lang="ru-RU" sz="1600" dirty="0"/>
              <a:t> </a:t>
            </a:r>
            <a:r>
              <a:rPr lang="ru-RU" sz="1600" dirty="0" err="1"/>
              <a:t>деяких</a:t>
            </a:r>
            <a:r>
              <a:rPr lang="ru-RU" sz="1600" dirty="0"/>
              <a:t> </a:t>
            </a:r>
            <a:r>
              <a:rPr lang="ru-RU" sz="1600" dirty="0" err="1"/>
              <a:t>матеріалів</a:t>
            </a:r>
            <a:r>
              <a:rPr lang="ru-RU" sz="1600" dirty="0"/>
              <a:t>.</a:t>
            </a:r>
          </a:p>
          <a:p>
            <a:r>
              <a:rPr lang="ru-RU" sz="1600" dirty="0"/>
              <a:t>Основною характеристикою </a:t>
            </a:r>
            <a:r>
              <a:rPr lang="ru-RU" sz="1600" dirty="0" err="1"/>
              <a:t>якості</a:t>
            </a:r>
            <a:r>
              <a:rPr lang="ru-RU" sz="1600" dirty="0"/>
              <a:t> </a:t>
            </a:r>
            <a:r>
              <a:rPr lang="ru-RU" sz="1600" dirty="0" err="1"/>
              <a:t>приладів</a:t>
            </a:r>
            <a:r>
              <a:rPr lang="ru-RU" sz="1600" dirty="0"/>
              <a:t> для </a:t>
            </a:r>
            <a:r>
              <a:rPr lang="ru-RU" sz="1600" dirty="0" err="1"/>
              <a:t>ендоскопії</a:t>
            </a:r>
            <a:r>
              <a:rPr lang="ru-RU" sz="1600" dirty="0"/>
              <a:t> та </a:t>
            </a:r>
            <a:r>
              <a:rPr lang="ru-RU" sz="1600" dirty="0" err="1"/>
              <a:t>інтроскопії</a:t>
            </a:r>
            <a:r>
              <a:rPr lang="ru-RU" sz="1600" dirty="0"/>
              <a:t> служить </a:t>
            </a:r>
            <a:r>
              <a:rPr lang="ru-RU" sz="1600" dirty="0" err="1"/>
              <a:t>роздільна</a:t>
            </a:r>
            <a:r>
              <a:rPr lang="ru-RU" sz="1600" dirty="0"/>
              <a:t> </a:t>
            </a:r>
            <a:r>
              <a:rPr lang="ru-RU" sz="1600" dirty="0" err="1"/>
              <a:t>здатність</a:t>
            </a:r>
            <a:r>
              <a:rPr lang="ru-RU" sz="1600" dirty="0"/>
              <a:t>. </a:t>
            </a:r>
            <a:r>
              <a:rPr lang="ru-RU" sz="1600" dirty="0" err="1"/>
              <a:t>Отже</a:t>
            </a:r>
            <a:r>
              <a:rPr lang="ru-RU" sz="1600" dirty="0"/>
              <a:t>, </a:t>
            </a:r>
            <a:r>
              <a:rPr lang="ru-RU" sz="1600" dirty="0" err="1"/>
              <a:t>чим</a:t>
            </a:r>
            <a:r>
              <a:rPr lang="ru-RU" sz="1600" dirty="0"/>
              <a:t> </a:t>
            </a:r>
            <a:r>
              <a:rPr lang="ru-RU" sz="1600" dirty="0" err="1"/>
              <a:t>більше</a:t>
            </a:r>
            <a:r>
              <a:rPr lang="ru-RU" sz="1600" dirty="0"/>
              <a:t> </a:t>
            </a:r>
            <a:r>
              <a:rPr lang="ru-RU" sz="1600" dirty="0" err="1"/>
              <a:t>чітку</a:t>
            </a:r>
            <a:r>
              <a:rPr lang="ru-RU" sz="1600" dirty="0"/>
              <a:t> картину стану тканин ми </a:t>
            </a:r>
            <a:r>
              <a:rPr lang="ru-RU" sz="1600" dirty="0" err="1"/>
              <a:t>отримуємо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приладу</a:t>
            </a:r>
            <a:r>
              <a:rPr lang="ru-RU" sz="1600" dirty="0"/>
              <a:t>, </a:t>
            </a:r>
            <a:r>
              <a:rPr lang="ru-RU" sz="1600" dirty="0" err="1"/>
              <a:t>тим</a:t>
            </a:r>
            <a:r>
              <a:rPr lang="ru-RU" sz="1600" dirty="0"/>
              <a:t> </a:t>
            </a:r>
            <a:r>
              <a:rPr lang="ru-RU" sz="1600" dirty="0" err="1"/>
              <a:t>вище</a:t>
            </a:r>
            <a:r>
              <a:rPr lang="ru-RU" sz="1600" dirty="0"/>
              <a:t> </a:t>
            </a:r>
            <a:r>
              <a:rPr lang="ru-RU" sz="1600" dirty="0" err="1"/>
              <a:t>якість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функціонування</a:t>
            </a:r>
            <a:r>
              <a:rPr lang="ru-RU" sz="1600" dirty="0"/>
              <a:t>. </a:t>
            </a:r>
            <a:r>
              <a:rPr lang="ru-RU" sz="1600" dirty="0" err="1"/>
              <a:t>Роздільна</a:t>
            </a:r>
            <a:r>
              <a:rPr lang="ru-RU" sz="1600" dirty="0"/>
              <a:t> </a:t>
            </a:r>
            <a:r>
              <a:rPr lang="ru-RU" sz="1600" dirty="0" err="1"/>
              <a:t>здатність</a:t>
            </a:r>
            <a:r>
              <a:rPr lang="ru-RU" sz="1600" dirty="0"/>
              <a:t> </a:t>
            </a:r>
            <a:r>
              <a:rPr lang="ru-RU" sz="1600" dirty="0" err="1"/>
              <a:t>тісно</a:t>
            </a:r>
            <a:r>
              <a:rPr lang="ru-RU" sz="1600" dirty="0"/>
              <a:t> </a:t>
            </a:r>
            <a:r>
              <a:rPr lang="ru-RU" sz="1600" dirty="0" err="1"/>
              <a:t>пов'язана</a:t>
            </a:r>
            <a:r>
              <a:rPr lang="ru-RU" sz="1600" dirty="0"/>
              <a:t> </a:t>
            </a:r>
            <a:r>
              <a:rPr lang="ru-RU" sz="1600" dirty="0" err="1"/>
              <a:t>зі</a:t>
            </a:r>
            <a:r>
              <a:rPr lang="ru-RU" sz="1600" dirty="0"/>
              <a:t> </a:t>
            </a:r>
            <a:r>
              <a:rPr lang="ru-RU" sz="1600" dirty="0" err="1"/>
              <a:t>збільшенням</a:t>
            </a:r>
            <a:r>
              <a:rPr lang="ru-RU" sz="1600" dirty="0"/>
              <a:t>. При </a:t>
            </a:r>
            <a:r>
              <a:rPr lang="ru-RU" sz="1600" dirty="0" err="1"/>
              <a:t>огляді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</a:t>
            </a:r>
            <a:r>
              <a:rPr lang="ru-RU" sz="1600" dirty="0" err="1"/>
              <a:t>збільшенням</a:t>
            </a:r>
            <a:r>
              <a:rPr lang="ru-RU" sz="1600" dirty="0"/>
              <a:t> </a:t>
            </a:r>
            <a:r>
              <a:rPr lang="ru-RU" sz="1600" dirty="0" err="1"/>
              <a:t>роздільна</a:t>
            </a:r>
            <a:r>
              <a:rPr lang="ru-RU" sz="1600" dirty="0"/>
              <a:t> </a:t>
            </a:r>
            <a:r>
              <a:rPr lang="ru-RU" sz="1600" dirty="0" err="1"/>
              <a:t>здатність</a:t>
            </a:r>
            <a:r>
              <a:rPr lang="ru-RU" sz="1600" dirty="0"/>
              <a:t> </a:t>
            </a:r>
            <a:r>
              <a:rPr lang="ru-RU" sz="1600" dirty="0" err="1"/>
              <a:t>приладу</a:t>
            </a:r>
            <a:r>
              <a:rPr lang="ru-RU" sz="1600" dirty="0"/>
              <a:t> </a:t>
            </a:r>
            <a:r>
              <a:rPr lang="ru-RU" sz="1600" dirty="0" err="1"/>
              <a:t>збільшується</a:t>
            </a:r>
            <a:r>
              <a:rPr lang="ru-RU" sz="1600" dirty="0"/>
              <a:t>, </a:t>
            </a:r>
            <a:r>
              <a:rPr lang="ru-RU" sz="1600" dirty="0" err="1"/>
              <a:t>проте</a:t>
            </a:r>
            <a:r>
              <a:rPr lang="ru-RU" sz="1600" dirty="0"/>
              <a:t> </a:t>
            </a:r>
            <a:r>
              <a:rPr lang="ru-RU" sz="1600" dirty="0" err="1"/>
              <a:t>одночасно</a:t>
            </a:r>
            <a:r>
              <a:rPr lang="ru-RU" sz="1600" dirty="0"/>
              <a:t> </a:t>
            </a:r>
            <a:r>
              <a:rPr lang="ru-RU" sz="1600" dirty="0" err="1"/>
              <a:t>зменшується</a:t>
            </a:r>
            <a:r>
              <a:rPr lang="ru-RU" sz="1600" dirty="0"/>
              <a:t> поле </a:t>
            </a:r>
            <a:r>
              <a:rPr lang="ru-RU" sz="1600" dirty="0" err="1"/>
              <a:t>зору</a:t>
            </a:r>
            <a:r>
              <a:rPr lang="ru-RU" sz="1600" dirty="0"/>
              <a:t>.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цього</a:t>
            </a:r>
            <a:r>
              <a:rPr lang="ru-RU" sz="1600" dirty="0"/>
              <a:t> в </a:t>
            </a:r>
            <a:r>
              <a:rPr lang="ru-RU" sz="1600" dirty="0" err="1"/>
              <a:t>медичних</a:t>
            </a:r>
            <a:r>
              <a:rPr lang="ru-RU" sz="1600" dirty="0"/>
              <a:t> </a:t>
            </a:r>
            <a:r>
              <a:rPr lang="ru-RU" sz="1600" dirty="0" err="1"/>
              <a:t>приладах</a:t>
            </a:r>
            <a:r>
              <a:rPr lang="ru-RU" sz="1600" dirty="0"/>
              <a:t> для </a:t>
            </a:r>
            <a:r>
              <a:rPr lang="ru-RU" sz="1600" dirty="0" err="1"/>
              <a:t>огляду</a:t>
            </a:r>
            <a:r>
              <a:rPr lang="ru-RU" sz="1600" dirty="0"/>
              <a:t> </a:t>
            </a:r>
            <a:r>
              <a:rPr lang="ru-RU" sz="1600" dirty="0" err="1"/>
              <a:t>рідко</a:t>
            </a:r>
            <a:r>
              <a:rPr lang="ru-RU" sz="1600" dirty="0"/>
              <a:t> </a:t>
            </a:r>
            <a:r>
              <a:rPr lang="ru-RU" sz="1600" dirty="0" err="1"/>
              <a:t>застосовують</a:t>
            </a:r>
            <a:r>
              <a:rPr lang="ru-RU" sz="1600" dirty="0"/>
              <a:t> </a:t>
            </a:r>
            <a:r>
              <a:rPr lang="ru-RU" sz="1600" dirty="0" err="1"/>
              <a:t>великі</a:t>
            </a:r>
            <a:r>
              <a:rPr lang="ru-RU" sz="1600" dirty="0"/>
              <a:t> </a:t>
            </a:r>
            <a:r>
              <a:rPr lang="ru-RU" sz="1600" dirty="0" err="1"/>
              <a:t>збільшення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Роздільна</a:t>
            </a:r>
            <a:r>
              <a:rPr lang="ru-RU" sz="1600" dirty="0"/>
              <a:t> </a:t>
            </a:r>
            <a:r>
              <a:rPr lang="ru-RU" sz="1600" dirty="0" err="1"/>
              <a:t>здатність</a:t>
            </a:r>
            <a:r>
              <a:rPr lang="ru-RU" sz="1600" dirty="0"/>
              <a:t> </a:t>
            </a:r>
            <a:r>
              <a:rPr lang="ru-RU" sz="1600" dirty="0" err="1"/>
              <a:t>більше</a:t>
            </a:r>
            <a:r>
              <a:rPr lang="ru-RU" sz="1600" dirty="0"/>
              <a:t> у </a:t>
            </a:r>
            <a:r>
              <a:rPr lang="ru-RU" sz="1600" dirty="0" err="1"/>
              <a:t>ендоскопічних</a:t>
            </a:r>
            <a:r>
              <a:rPr lang="ru-RU" sz="1600" dirty="0"/>
              <a:t> </a:t>
            </a:r>
            <a:r>
              <a:rPr lang="ru-RU" sz="1600" dirty="0" err="1"/>
              <a:t>приладів</a:t>
            </a:r>
            <a:r>
              <a:rPr lang="ru-RU" sz="1600" dirty="0"/>
              <a:t>, так як з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отримують</a:t>
            </a:r>
            <a:r>
              <a:rPr lang="ru-RU" sz="1600" dirty="0"/>
              <a:t> </a:t>
            </a:r>
            <a:r>
              <a:rPr lang="ru-RU" sz="1600" dirty="0" err="1"/>
              <a:t>кольорове</a:t>
            </a:r>
            <a:r>
              <a:rPr lang="ru-RU" sz="1600" dirty="0"/>
              <a:t> </a:t>
            </a:r>
            <a:r>
              <a:rPr lang="ru-RU" sz="1600" dirty="0" err="1"/>
              <a:t>зображення</a:t>
            </a:r>
            <a:r>
              <a:rPr lang="ru-RU" sz="1600" dirty="0"/>
              <a:t> тканин,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дає</a:t>
            </a:r>
            <a:r>
              <a:rPr lang="ru-RU" sz="1600" dirty="0"/>
              <a:t> </a:t>
            </a:r>
            <a:r>
              <a:rPr lang="ru-RU" sz="1600" dirty="0" err="1"/>
              <a:t>додаткові</a:t>
            </a:r>
            <a:r>
              <a:rPr lang="ru-RU" sz="1600" dirty="0"/>
              <a:t> </a:t>
            </a:r>
            <a:r>
              <a:rPr lang="ru-RU" sz="1600" dirty="0" err="1"/>
              <a:t>діагностичні</a:t>
            </a:r>
            <a:r>
              <a:rPr lang="ru-RU" sz="1600" dirty="0"/>
              <a:t> </a:t>
            </a:r>
            <a:r>
              <a:rPr lang="ru-RU" sz="1600" dirty="0" err="1"/>
              <a:t>можливості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Якість</a:t>
            </a:r>
            <a:r>
              <a:rPr lang="ru-RU" sz="1600" dirty="0"/>
              <a:t> </a:t>
            </a:r>
            <a:r>
              <a:rPr lang="ru-RU" sz="1600" dirty="0" err="1"/>
              <a:t>приладу</a:t>
            </a:r>
            <a:r>
              <a:rPr lang="ru-RU" sz="1600" dirty="0"/>
              <a:t> для </a:t>
            </a:r>
            <a:r>
              <a:rPr lang="ru-RU" sz="1600" dirty="0" err="1"/>
              <a:t>огляду</a:t>
            </a:r>
            <a:r>
              <a:rPr lang="ru-RU" sz="1600" dirty="0"/>
              <a:t> в </a:t>
            </a:r>
            <a:r>
              <a:rPr lang="ru-RU" sz="1600" dirty="0" err="1"/>
              <a:t>видимих</a:t>
            </a:r>
            <a:r>
              <a:rPr lang="ru-RU" sz="1600" dirty="0"/>
              <a:t> ​​</a:t>
            </a:r>
            <a:r>
              <a:rPr lang="ru-RU" sz="1600" dirty="0" err="1"/>
              <a:t>променях</a:t>
            </a:r>
            <a:r>
              <a:rPr lang="ru-RU" sz="1600" dirty="0"/>
              <a:t> спектру (</a:t>
            </a:r>
            <a:r>
              <a:rPr lang="ru-RU" sz="1600" dirty="0" err="1"/>
              <a:t>якість</a:t>
            </a:r>
            <a:r>
              <a:rPr lang="ru-RU" sz="1600" dirty="0"/>
              <a:t> </a:t>
            </a:r>
            <a:r>
              <a:rPr lang="ru-RU" sz="1600" dirty="0" err="1"/>
              <a:t>зображення</a:t>
            </a:r>
            <a:r>
              <a:rPr lang="ru-RU" sz="1600" dirty="0"/>
              <a:t>) </a:t>
            </a:r>
            <a:r>
              <a:rPr lang="ru-RU" sz="1600" dirty="0" err="1"/>
              <a:t>залежить</a:t>
            </a:r>
            <a:r>
              <a:rPr lang="ru-RU" sz="1600" dirty="0"/>
              <a:t> і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освітленості</a:t>
            </a:r>
            <a:r>
              <a:rPr lang="ru-RU" sz="1600" dirty="0"/>
              <a:t> </a:t>
            </a:r>
            <a:r>
              <a:rPr lang="ru-RU" sz="1600" dirty="0" err="1"/>
              <a:t>даного</a:t>
            </a:r>
            <a:r>
              <a:rPr lang="ru-RU" sz="1600" dirty="0"/>
              <a:t> </a:t>
            </a:r>
            <a:r>
              <a:rPr lang="ru-RU" sz="1600" dirty="0" err="1"/>
              <a:t>об'єкту</a:t>
            </a:r>
            <a:r>
              <a:rPr lang="ru-RU" sz="1600" dirty="0"/>
              <a:t> - </a:t>
            </a:r>
            <a:r>
              <a:rPr lang="ru-RU" sz="1600" dirty="0" err="1"/>
              <a:t>чим</a:t>
            </a:r>
            <a:r>
              <a:rPr lang="ru-RU" sz="1600" dirty="0"/>
              <a:t> </a:t>
            </a:r>
            <a:r>
              <a:rPr lang="ru-RU" sz="1600" dirty="0" err="1"/>
              <a:t>він</a:t>
            </a:r>
            <a:r>
              <a:rPr lang="ru-RU" sz="1600" dirty="0"/>
              <a:t> </a:t>
            </a:r>
            <a:r>
              <a:rPr lang="ru-RU" sz="1600" dirty="0" err="1"/>
              <a:t>краще</a:t>
            </a:r>
            <a:r>
              <a:rPr lang="ru-RU" sz="1600" dirty="0"/>
              <a:t> </a:t>
            </a:r>
            <a:r>
              <a:rPr lang="ru-RU" sz="1600" dirty="0" err="1"/>
              <a:t>освітлений</a:t>
            </a:r>
            <a:r>
              <a:rPr lang="ru-RU" sz="1600" dirty="0"/>
              <a:t>, </a:t>
            </a:r>
            <a:r>
              <a:rPr lang="ru-RU" sz="1600" dirty="0" err="1"/>
              <a:t>тим</a:t>
            </a:r>
            <a:r>
              <a:rPr lang="ru-RU" sz="1600" dirty="0"/>
              <a:t> </a:t>
            </a:r>
            <a:r>
              <a:rPr lang="ru-RU" sz="1600" dirty="0" err="1"/>
              <a:t>менша</a:t>
            </a:r>
            <a:r>
              <a:rPr lang="ru-RU" sz="1600" dirty="0"/>
              <a:t> </a:t>
            </a:r>
            <a:r>
              <a:rPr lang="ru-RU" sz="1600" dirty="0" err="1"/>
              <a:t>вірогідність</a:t>
            </a:r>
            <a:r>
              <a:rPr lang="ru-RU" sz="1600" dirty="0"/>
              <a:t> </a:t>
            </a:r>
            <a:r>
              <a:rPr lang="ru-RU" sz="1600" dirty="0" err="1"/>
              <a:t>помилки</a:t>
            </a:r>
            <a:r>
              <a:rPr lang="ru-RU" sz="1600" dirty="0"/>
              <a:t> при </a:t>
            </a:r>
            <a:r>
              <a:rPr lang="ru-RU" sz="1600" dirty="0" err="1"/>
              <a:t>оцінці</a:t>
            </a:r>
            <a:r>
              <a:rPr lang="ru-RU" sz="1600" dirty="0"/>
              <a:t> </a:t>
            </a:r>
            <a:r>
              <a:rPr lang="ru-RU" sz="1600" dirty="0" err="1"/>
              <a:t>спостерігається</a:t>
            </a:r>
            <a:r>
              <a:rPr lang="ru-RU" sz="1600" dirty="0"/>
              <a:t> </a:t>
            </a:r>
            <a:r>
              <a:rPr lang="ru-RU" sz="1600" dirty="0" err="1"/>
              <a:t>картини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48562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-1"/>
            <a:ext cx="6552728" cy="688149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2996952"/>
            <a:ext cx="3384376" cy="1400530"/>
          </a:xfrm>
        </p:spPr>
        <p:txBody>
          <a:bodyPr/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ДЯКУЮ ЗА УВАГУ!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2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320</TotalTime>
  <Words>2150</Words>
  <Application>Microsoft Office PowerPoint</Application>
  <PresentationFormat>Экран (4:3)</PresentationFormat>
  <Paragraphs>119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Book Antiqua</vt:lpstr>
      <vt:lpstr>Times New Roman</vt:lpstr>
      <vt:lpstr>Wingdings 3</vt:lpstr>
      <vt:lpstr>Ion</vt:lpstr>
      <vt:lpstr>ТЕМА: ТОВАРОЗНАВЧИЙ АНАЛІЗ ПРИЛАДІВ ДЛЯ ОГЛЯДУ, ЕНДОСКОПІЇ ТА ІНТРОСКОПІЇ </vt:lpstr>
      <vt:lpstr>Презентация PowerPoint</vt:lpstr>
      <vt:lpstr>ЕНДОСКОПІЯ</vt:lpstr>
      <vt:lpstr>ВИДИ ЕНДОСКОПІЇ</vt:lpstr>
      <vt:lpstr>Артроскоп — це оптична система, що складається з лінз, освітлювальних приладів та мікрокамери.</vt:lpstr>
      <vt:lpstr>БРОНХОСКОП</vt:lpstr>
      <vt:lpstr>ЕЗОФАГОСКОП</vt:lpstr>
      <vt:lpstr>ЛАРИНГОСКОП</vt:lpstr>
      <vt:lpstr>Використовується для ендоскопії верхніх відділів шлунково-кишкового тракту, включаючи шлунок, стравохід і тонку кишку (дванадцятипалу кишку) і діагностики виразки шлунка, раку шлунка або стравоходу, целіакії, гастроезофагеальної рефлюксної хвороби (ГЕРХ), синдрому Барретта, грижі стравохідного отвору діафрагми й багато чого іншого.</vt:lpstr>
      <vt:lpstr>КОЛОНОСКОП</vt:lpstr>
      <vt:lpstr>Тонка трубка, яка вводиться в сечовий міхур через уретру для виявлення каменів, пухлин, ознак раку і збільшення передміхурової залози, затикань, неракових новоутворень та інших проблем з сечоводом.</vt:lpstr>
      <vt:lpstr>Використовується для дослідження тонкої кишки й видалення каменів в жовчному міхурі, лікування панкреатиту і дренажу жовчних проток.</vt:lpstr>
      <vt:lpstr>Проходить через сечовипускальний канал і сечовий міхур до сечоводу, використовується для дослідження сечовивідних шляхів. Довший і тонкіший, ніж цистоскоп, цей інструмент зазвичай використовується для визначення причини затикання сечі, інфекцій сечовивідних шляхів та інших аномалій. Уретроскопії дозволяє виявити камені в сечоводі та нирках, аномальні тканини, поліпи, пухлини або рак.</vt:lpstr>
      <vt:lpstr>ГІСТЕРОСКОП</vt:lpstr>
      <vt:lpstr>ІНТРОСКОПІЯ</vt:lpstr>
      <vt:lpstr>Презентация PowerPoint</vt:lpstr>
      <vt:lpstr>ЗАЛЕЖНО ВІД ДІАПАЗОНУ ЕЛЕКТРОМАГНІТНОГО ВИПРОМІНЮВАННЯ МОЖНА ВИДІЛИТИ НАСТУПНІ ВИДИ МЕДИЧНОЇ ІНТРОСКОПІЇ</vt:lpstr>
      <vt:lpstr>Презентация PowerPoint</vt:lpstr>
      <vt:lpstr>КОМП’ЮТЕРНИЙ ТОМОГРАФ</vt:lpstr>
      <vt:lpstr>КОМП'ЮТЕРНИЙ ТОМОГРАФ </vt:lpstr>
      <vt:lpstr>Презентация PowerPoint</vt:lpstr>
      <vt:lpstr>Презентация PowerPoint</vt:lpstr>
      <vt:lpstr>МАГНІТНО-РЕЗОНАНСНИЙ ТОМОГРАФ </vt:lpstr>
      <vt:lpstr>ПОЗИТРОННО-ЕМІСІЙНА ТОМОГРАФІЯ</vt:lpstr>
      <vt:lpstr>ПОЗИТРОННИЙ ЕМІСІЙНИЙ ТОМОГРАФ</vt:lpstr>
      <vt:lpstr>УЛЬТРАЗВУКОВА ДІАГНОСТИКА (УЗД), УЛЬТРАЗВУКОВА ІНТРОСКОПІЯ </vt:lpstr>
      <vt:lpstr>Дугові ртутні лампи</vt:lpstr>
      <vt:lpstr>ІНФРАЧЕРВОНА ІНТРОСКОПІЯ</vt:lpstr>
      <vt:lpstr>ВИСНОВКИ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Товарознавчий аналіз приладів для огляду, ендоскопії та інтроскопії.( також прилади для КТ,МРТ)</dc:title>
  <dc:creator>Жека</dc:creator>
  <cp:lastModifiedBy>Степанова Оксана Анатольевна</cp:lastModifiedBy>
  <cp:revision>110</cp:revision>
  <dcterms:created xsi:type="dcterms:W3CDTF">2021-01-07T13:20:43Z</dcterms:created>
  <dcterms:modified xsi:type="dcterms:W3CDTF">2021-01-25T13:53:30Z</dcterms:modified>
</cp:coreProperties>
</file>