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59" r:id="rId6"/>
    <p:sldId id="260" r:id="rId7"/>
    <p:sldId id="261" r:id="rId8"/>
    <p:sldId id="262"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43"/>
    <p:restoredTop sz="94674"/>
  </p:normalViewPr>
  <p:slideViewPr>
    <p:cSldViewPr snapToGrid="0" snapToObjects="1" showGuides="1">
      <p:cViewPr varScale="1">
        <p:scale>
          <a:sx n="102" d="100"/>
          <a:sy n="102" d="100"/>
        </p:scale>
        <p:origin x="192" y="7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11/13/20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11/13/20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11/13/20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11/13/20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11/13/20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11/13/20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5E1742-681D-C844-B2E4-2552EF83470E}"/>
              </a:ext>
            </a:extLst>
          </p:cNvPr>
          <p:cNvSpPr>
            <a:spLocks noGrp="1"/>
          </p:cNvSpPr>
          <p:nvPr>
            <p:ph type="ctrTitle"/>
          </p:nvPr>
        </p:nvSpPr>
        <p:spPr>
          <a:xfrm>
            <a:off x="2129425" y="182911"/>
            <a:ext cx="8791575" cy="2387600"/>
          </a:xfrm>
        </p:spPr>
        <p:txBody>
          <a:bodyPr/>
          <a:lstStyle/>
          <a:p>
            <a:br>
              <a:rPr lang="en-US" dirty="0"/>
            </a:br>
            <a:r>
              <a:rPr lang="en-US" dirty="0"/>
              <a:t>INTELLECTUAL PROPERTY RIGHTS IN HEALTH CARE</a:t>
            </a:r>
            <a:endParaRPr lang="ru-UA" dirty="0"/>
          </a:p>
        </p:txBody>
      </p:sp>
      <p:sp>
        <p:nvSpPr>
          <p:cNvPr id="3" name="Подзаголовок 2">
            <a:extLst>
              <a:ext uri="{FF2B5EF4-FFF2-40B4-BE49-F238E27FC236}">
                <a16:creationId xmlns:a16="http://schemas.microsoft.com/office/drawing/2014/main" id="{8CA91FE3-5849-9D4B-9F20-5BE83B1952E7}"/>
              </a:ext>
            </a:extLst>
          </p:cNvPr>
          <p:cNvSpPr>
            <a:spLocks noGrp="1"/>
          </p:cNvSpPr>
          <p:nvPr>
            <p:ph type="subTitle" idx="1"/>
          </p:nvPr>
        </p:nvSpPr>
        <p:spPr>
          <a:xfrm>
            <a:off x="2129425" y="2738916"/>
            <a:ext cx="8791575" cy="1655762"/>
          </a:xfrm>
        </p:spPr>
        <p:txBody>
          <a:bodyPr/>
          <a:lstStyle/>
          <a:p>
            <a:r>
              <a:rPr lang="en-US" b="1" dirty="0"/>
              <a:t>Pharmaceutical Law and Legislation </a:t>
            </a:r>
            <a:endParaRPr lang="ru-UA" dirty="0"/>
          </a:p>
        </p:txBody>
      </p:sp>
      <p:pic>
        <p:nvPicPr>
          <p:cNvPr id="6" name="Picture 2">
            <a:extLst>
              <a:ext uri="{FF2B5EF4-FFF2-40B4-BE49-F238E27FC236}">
                <a16:creationId xmlns:a16="http://schemas.microsoft.com/office/drawing/2014/main" id="{6E029D19-DFB0-2048-A4AB-75670D1E46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3427660"/>
            <a:ext cx="6096000" cy="3430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394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89B39C-8F3E-EE40-99B7-DAC6CF2BB035}"/>
              </a:ext>
            </a:extLst>
          </p:cNvPr>
          <p:cNvSpPr>
            <a:spLocks noGrp="1"/>
          </p:cNvSpPr>
          <p:nvPr>
            <p:ph type="title"/>
          </p:nvPr>
        </p:nvSpPr>
        <p:spPr>
          <a:xfrm>
            <a:off x="1029494" y="261256"/>
            <a:ext cx="10133011" cy="1058793"/>
          </a:xfrm>
        </p:spPr>
        <p:txBody>
          <a:bodyPr>
            <a:normAutofit fontScale="90000"/>
          </a:bodyPr>
          <a:lstStyle/>
          <a:p>
            <a:r>
              <a:rPr lang="en-US" b="1" dirty="0"/>
              <a:t>The concept of intellectual property in healthcare</a:t>
            </a:r>
            <a:endParaRPr lang="ru-UA" dirty="0"/>
          </a:p>
        </p:txBody>
      </p:sp>
      <p:sp>
        <p:nvSpPr>
          <p:cNvPr id="5" name="Прямоугольник 4">
            <a:extLst>
              <a:ext uri="{FF2B5EF4-FFF2-40B4-BE49-F238E27FC236}">
                <a16:creationId xmlns:a16="http://schemas.microsoft.com/office/drawing/2014/main" id="{1A58D825-3AFC-BC44-96BB-48ED4A4F7F0C}"/>
              </a:ext>
            </a:extLst>
          </p:cNvPr>
          <p:cNvSpPr/>
          <p:nvPr/>
        </p:nvSpPr>
        <p:spPr>
          <a:xfrm>
            <a:off x="250521" y="1202499"/>
            <a:ext cx="11656777" cy="1571391"/>
          </a:xfrm>
          <a:prstGeom prst="rect">
            <a:avLst/>
          </a:prstGeom>
          <a:solidFill>
            <a:schemeClr val="accent6">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The notion of </a:t>
            </a:r>
            <a:r>
              <a:rPr lang="en-US" sz="2000" b="1" dirty="0"/>
              <a:t>“intellectual property” </a:t>
            </a:r>
            <a:r>
              <a:rPr lang="en-US" sz="2000" dirty="0"/>
              <a:t>arose in the second half of the 20th </a:t>
            </a:r>
            <a:r>
              <a:rPr lang="en-US" sz="2000" dirty="0" err="1"/>
              <a:t>centuryin</a:t>
            </a:r>
            <a:r>
              <a:rPr lang="en-US" sz="2000" dirty="0"/>
              <a:t> connection with the signing the </a:t>
            </a:r>
            <a:r>
              <a:rPr lang="en-US" sz="2000" b="1" dirty="0"/>
              <a:t>Convention </a:t>
            </a:r>
            <a:r>
              <a:rPr lang="en-US" sz="2000" dirty="0"/>
              <a:t>establishing the World Intellectual Property Organization (WIPO) in 1967 in Stockholm. </a:t>
            </a:r>
          </a:p>
          <a:p>
            <a:r>
              <a:rPr lang="en-US" sz="2000" dirty="0"/>
              <a:t>According to the WIPO constitutive documents intellectual property includes rights related to the following objects:</a:t>
            </a:r>
          </a:p>
        </p:txBody>
      </p:sp>
      <p:sp>
        <p:nvSpPr>
          <p:cNvPr id="6" name="Прямоугольник 5">
            <a:extLst>
              <a:ext uri="{FF2B5EF4-FFF2-40B4-BE49-F238E27FC236}">
                <a16:creationId xmlns:a16="http://schemas.microsoft.com/office/drawing/2014/main" id="{BDC85FA3-6330-9347-8B0E-A203C32D1EAE}"/>
              </a:ext>
            </a:extLst>
          </p:cNvPr>
          <p:cNvSpPr/>
          <p:nvPr/>
        </p:nvSpPr>
        <p:spPr>
          <a:xfrm>
            <a:off x="284702" y="2773890"/>
            <a:ext cx="9110000" cy="2031325"/>
          </a:xfrm>
          <a:prstGeom prst="rect">
            <a:avLst/>
          </a:prstGeom>
        </p:spPr>
        <p:txBody>
          <a:bodyPr wrap="square">
            <a:spAutoFit/>
          </a:bodyPr>
          <a:lstStyle/>
          <a:p>
            <a:pPr marL="9525" indent="-9525">
              <a:buFont typeface="Arial" panose="020B0604020202020204" pitchFamily="34" charset="0"/>
              <a:buChar char="•"/>
            </a:pPr>
            <a:r>
              <a:rPr lang="ru-RU" b="1" dirty="0">
                <a:latin typeface="Helvetica" pitchFamily="2" charset="0"/>
              </a:rPr>
              <a:t> </a:t>
            </a:r>
            <a:r>
              <a:rPr lang="en-US" b="1" dirty="0">
                <a:latin typeface="Helvetica" pitchFamily="2" charset="0"/>
              </a:rPr>
              <a:t>literary, artistic and scientific works; </a:t>
            </a:r>
            <a:endParaRPr lang="en-US" dirty="0">
              <a:latin typeface="Helvetica" pitchFamily="2" charset="0"/>
            </a:endParaRPr>
          </a:p>
          <a:p>
            <a:r>
              <a:rPr lang="en-US" dirty="0">
                <a:latin typeface="Helvetica" pitchFamily="2" charset="0"/>
              </a:rPr>
              <a:t>•</a:t>
            </a:r>
            <a:r>
              <a:rPr lang="ru-RU" dirty="0">
                <a:latin typeface="Helvetica" pitchFamily="2" charset="0"/>
              </a:rPr>
              <a:t> </a:t>
            </a:r>
            <a:r>
              <a:rPr lang="en-US" b="1" dirty="0">
                <a:latin typeface="Helvetica" pitchFamily="2" charset="0"/>
              </a:rPr>
              <a:t>performing activities of actors, sound recording, radio and television programs; </a:t>
            </a:r>
            <a:endParaRPr lang="en-US" dirty="0">
              <a:latin typeface="Helvetica" pitchFamily="2" charset="0"/>
            </a:endParaRPr>
          </a:p>
          <a:p>
            <a:r>
              <a:rPr lang="en-US" dirty="0">
                <a:latin typeface="Helvetica" pitchFamily="2" charset="0"/>
              </a:rPr>
              <a:t>•</a:t>
            </a:r>
            <a:r>
              <a:rPr lang="ru-RU" dirty="0">
                <a:latin typeface="Helvetica" pitchFamily="2" charset="0"/>
              </a:rPr>
              <a:t> </a:t>
            </a:r>
            <a:r>
              <a:rPr lang="en-US" b="1" dirty="0">
                <a:latin typeface="Helvetica" pitchFamily="2" charset="0"/>
              </a:rPr>
              <a:t>inventions in all areas of the human activity; </a:t>
            </a:r>
            <a:endParaRPr lang="en-US" dirty="0">
              <a:latin typeface="Helvetica" pitchFamily="2" charset="0"/>
            </a:endParaRPr>
          </a:p>
          <a:p>
            <a:r>
              <a:rPr lang="en-US" dirty="0">
                <a:latin typeface="Helvetica" pitchFamily="2" charset="0"/>
              </a:rPr>
              <a:t>•</a:t>
            </a:r>
            <a:r>
              <a:rPr lang="ru-RU" dirty="0">
                <a:latin typeface="Helvetica" pitchFamily="2" charset="0"/>
              </a:rPr>
              <a:t> </a:t>
            </a:r>
            <a:r>
              <a:rPr lang="en-US" b="1" dirty="0">
                <a:latin typeface="Helvetica" pitchFamily="2" charset="0"/>
              </a:rPr>
              <a:t>industrial designs; </a:t>
            </a:r>
            <a:endParaRPr lang="en-US" dirty="0">
              <a:latin typeface="Helvetica" pitchFamily="2" charset="0"/>
            </a:endParaRPr>
          </a:p>
          <a:p>
            <a:r>
              <a:rPr lang="en-US" dirty="0">
                <a:latin typeface="Helvetica" pitchFamily="2" charset="0"/>
              </a:rPr>
              <a:t>•</a:t>
            </a:r>
            <a:r>
              <a:rPr lang="ru-RU" dirty="0">
                <a:latin typeface="Helvetica" pitchFamily="2" charset="0"/>
              </a:rPr>
              <a:t> </a:t>
            </a:r>
            <a:r>
              <a:rPr lang="en-US" b="1" dirty="0">
                <a:latin typeface="Helvetica" pitchFamily="2" charset="0"/>
              </a:rPr>
              <a:t>trademarks, service marks, trade names and commercial designations; </a:t>
            </a:r>
            <a:endParaRPr lang="en-US" dirty="0">
              <a:latin typeface="Helvetica" pitchFamily="2" charset="0"/>
            </a:endParaRPr>
          </a:p>
          <a:p>
            <a:r>
              <a:rPr lang="en-US" dirty="0">
                <a:latin typeface="Helvetica" pitchFamily="2" charset="0"/>
              </a:rPr>
              <a:t>•</a:t>
            </a:r>
            <a:r>
              <a:rPr lang="ru-RU" dirty="0">
                <a:latin typeface="Helvetica" pitchFamily="2" charset="0"/>
              </a:rPr>
              <a:t> </a:t>
            </a:r>
            <a:r>
              <a:rPr lang="en-US" b="1" dirty="0">
                <a:latin typeface="Helvetica" pitchFamily="2" charset="0"/>
              </a:rPr>
              <a:t>other rights related to the intellectual activity in the production, scientific, literary and artistic fields</a:t>
            </a:r>
            <a:r>
              <a:rPr lang="en-US" dirty="0">
                <a:latin typeface="Helvetica" pitchFamily="2" charset="0"/>
              </a:rPr>
              <a:t>.</a:t>
            </a:r>
          </a:p>
        </p:txBody>
      </p:sp>
      <p:sp>
        <p:nvSpPr>
          <p:cNvPr id="7" name="Скругленный прямоугольник 6">
            <a:extLst>
              <a:ext uri="{FF2B5EF4-FFF2-40B4-BE49-F238E27FC236}">
                <a16:creationId xmlns:a16="http://schemas.microsoft.com/office/drawing/2014/main" id="{221F61F1-1677-E940-B41E-4C92812D29C8}"/>
              </a:ext>
            </a:extLst>
          </p:cNvPr>
          <p:cNvSpPr/>
          <p:nvPr/>
        </p:nvSpPr>
        <p:spPr>
          <a:xfrm>
            <a:off x="123425" y="5074589"/>
            <a:ext cx="9264580" cy="161276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Later, exclusive rights related to geographical indications, new plant varieties and animal breeds, integrated circuits, radio signals, databases, domain names were included in the scope of the WIPO activities</a:t>
            </a:r>
          </a:p>
        </p:txBody>
      </p:sp>
      <p:pic>
        <p:nvPicPr>
          <p:cNvPr id="12290" name="Picture 2">
            <a:extLst>
              <a:ext uri="{FF2B5EF4-FFF2-40B4-BE49-F238E27FC236}">
                <a16:creationId xmlns:a16="http://schemas.microsoft.com/office/drawing/2014/main" id="{400B719A-6A88-AD45-9C88-CF454C69E3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4213" y="3429000"/>
            <a:ext cx="2597788" cy="3460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363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76383D-76BB-9C43-A416-47F1F19833D8}"/>
              </a:ext>
            </a:extLst>
          </p:cNvPr>
          <p:cNvSpPr>
            <a:spLocks noGrp="1"/>
          </p:cNvSpPr>
          <p:nvPr>
            <p:ph type="title"/>
          </p:nvPr>
        </p:nvSpPr>
        <p:spPr>
          <a:xfrm>
            <a:off x="1141413" y="618518"/>
            <a:ext cx="9905998" cy="1039460"/>
          </a:xfrm>
        </p:spPr>
        <p:txBody>
          <a:bodyPr>
            <a:normAutofit fontScale="90000"/>
          </a:bodyPr>
          <a:lstStyle/>
          <a:p>
            <a:r>
              <a:rPr lang="en-US" b="1" dirty="0"/>
              <a:t>The concept of intellectual property in healthcare</a:t>
            </a:r>
            <a:endParaRPr lang="ru-UA" dirty="0"/>
          </a:p>
        </p:txBody>
      </p:sp>
      <p:sp>
        <p:nvSpPr>
          <p:cNvPr id="4" name="Скругленный прямоугольник 3">
            <a:extLst>
              <a:ext uri="{FF2B5EF4-FFF2-40B4-BE49-F238E27FC236}">
                <a16:creationId xmlns:a16="http://schemas.microsoft.com/office/drawing/2014/main" id="{550D0768-AAA9-6344-A07E-0A0BB31AF77D}"/>
              </a:ext>
            </a:extLst>
          </p:cNvPr>
          <p:cNvSpPr/>
          <p:nvPr/>
        </p:nvSpPr>
        <p:spPr>
          <a:xfrm>
            <a:off x="834013" y="1835082"/>
            <a:ext cx="10681398" cy="134647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200" b="1" i="1" dirty="0"/>
              <a:t>Intellectual property</a:t>
            </a:r>
            <a:r>
              <a:rPr lang="ru-RU" sz="2200" b="1" i="1" dirty="0"/>
              <a:t> </a:t>
            </a:r>
            <a:r>
              <a:rPr lang="en-US" sz="2200" dirty="0"/>
              <a:t>means a temporary exclusive right fixed by the law, as well as personal non-property rights of authors to the result of the intellectual activity or means of individualization</a:t>
            </a:r>
          </a:p>
        </p:txBody>
      </p:sp>
      <p:sp>
        <p:nvSpPr>
          <p:cNvPr id="5" name="Скругленный прямоугольник 4">
            <a:extLst>
              <a:ext uri="{FF2B5EF4-FFF2-40B4-BE49-F238E27FC236}">
                <a16:creationId xmlns:a16="http://schemas.microsoft.com/office/drawing/2014/main" id="{36B19B76-B80D-2544-9843-0EE7125A6E58}"/>
              </a:ext>
            </a:extLst>
          </p:cNvPr>
          <p:cNvSpPr/>
          <p:nvPr/>
        </p:nvSpPr>
        <p:spPr>
          <a:xfrm>
            <a:off x="834013" y="3676439"/>
            <a:ext cx="10681398" cy="219807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ru-RU" sz="2200" dirty="0"/>
          </a:p>
          <a:p>
            <a:endParaRPr lang="ru-RU" sz="2200" dirty="0"/>
          </a:p>
          <a:p>
            <a:endParaRPr lang="ru-RU" sz="2200" dirty="0"/>
          </a:p>
          <a:p>
            <a:r>
              <a:rPr lang="en-US" sz="2200" dirty="0"/>
              <a:t>The public relations the concerning the ownership, use and disposal of the results of the intellectual and creative activity regulated by the law is determined by </a:t>
            </a:r>
            <a:r>
              <a:rPr lang="en-US" sz="2200" b="1" i="1" dirty="0"/>
              <a:t>the institution of the intellectual property law</a:t>
            </a:r>
          </a:p>
          <a:p>
            <a:endParaRPr lang="en-US" sz="2200" dirty="0"/>
          </a:p>
          <a:p>
            <a:pPr marL="1428750">
              <a:buFont typeface="Arial" panose="020B0604020202020204" pitchFamily="34" charset="0"/>
              <a:buChar char="•"/>
            </a:pPr>
            <a:r>
              <a:rPr lang="en-US" sz="2200" dirty="0"/>
              <a:t>The institute of intellectual property covers </a:t>
            </a:r>
            <a:r>
              <a:rPr lang="en-US" sz="2200" b="1" dirty="0"/>
              <a:t>the objects of industrial property </a:t>
            </a:r>
            <a:r>
              <a:rPr lang="en-US" sz="2200" dirty="0"/>
              <a:t>and </a:t>
            </a:r>
            <a:r>
              <a:rPr lang="en-US" sz="2200" b="1" dirty="0"/>
              <a:t>the objects of copyright</a:t>
            </a:r>
            <a:r>
              <a:rPr lang="en-US" sz="2200" dirty="0"/>
              <a:t>, </a:t>
            </a:r>
            <a:r>
              <a:rPr lang="en-US" sz="2200" b="1" dirty="0"/>
              <a:t>related rights (intangible objects)</a:t>
            </a:r>
            <a:endParaRPr lang="en-US" sz="2200" dirty="0"/>
          </a:p>
          <a:p>
            <a:br>
              <a:rPr lang="en-US" sz="2200" dirty="0"/>
            </a:br>
            <a:endParaRPr lang="en-US" sz="2200" dirty="0"/>
          </a:p>
          <a:p>
            <a:endParaRPr lang="en-US" sz="2200" dirty="0"/>
          </a:p>
        </p:txBody>
      </p:sp>
    </p:spTree>
    <p:extLst>
      <p:ext uri="{BB962C8B-B14F-4D97-AF65-F5344CB8AC3E}">
        <p14:creationId xmlns:p14="http://schemas.microsoft.com/office/powerpoint/2010/main" val="181790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8C1B5B-F7B9-A948-B014-A25459B65C1F}"/>
              </a:ext>
            </a:extLst>
          </p:cNvPr>
          <p:cNvSpPr>
            <a:spLocks noGrp="1"/>
          </p:cNvSpPr>
          <p:nvPr>
            <p:ph type="title"/>
          </p:nvPr>
        </p:nvSpPr>
        <p:spPr>
          <a:xfrm>
            <a:off x="1141413" y="618518"/>
            <a:ext cx="9905998" cy="1019363"/>
          </a:xfrm>
        </p:spPr>
        <p:txBody>
          <a:bodyPr>
            <a:normAutofit fontScale="90000"/>
          </a:bodyPr>
          <a:lstStyle/>
          <a:p>
            <a:r>
              <a:rPr lang="en-US" b="1" dirty="0"/>
              <a:t>The concept of intellectual property in healthcare</a:t>
            </a:r>
            <a:endParaRPr lang="ru-UA" dirty="0"/>
          </a:p>
        </p:txBody>
      </p:sp>
      <p:sp>
        <p:nvSpPr>
          <p:cNvPr id="5" name="Прямоугольник 4">
            <a:extLst>
              <a:ext uri="{FF2B5EF4-FFF2-40B4-BE49-F238E27FC236}">
                <a16:creationId xmlns:a16="http://schemas.microsoft.com/office/drawing/2014/main" id="{8063F22E-1769-914A-9471-8CAC549A6840}"/>
              </a:ext>
            </a:extLst>
          </p:cNvPr>
          <p:cNvSpPr/>
          <p:nvPr/>
        </p:nvSpPr>
        <p:spPr>
          <a:xfrm>
            <a:off x="1141413" y="2612572"/>
            <a:ext cx="10303660" cy="102493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sz="2200" dirty="0"/>
            </a:br>
            <a:endParaRPr lang="en-US" sz="2200" dirty="0"/>
          </a:p>
          <a:p>
            <a:r>
              <a:rPr lang="en-US" sz="2200" dirty="0"/>
              <a:t>•inventions, industrial designs, trademarks;</a:t>
            </a:r>
          </a:p>
          <a:p>
            <a:r>
              <a:rPr lang="en-US" sz="2200" dirty="0"/>
              <a:t>•their legal protection is provided by </a:t>
            </a:r>
            <a:r>
              <a:rPr lang="en-US" sz="2200" b="1" dirty="0"/>
              <a:t>patents</a:t>
            </a:r>
            <a:r>
              <a:rPr lang="en-US" sz="2200" dirty="0"/>
              <a:t>.</a:t>
            </a:r>
          </a:p>
          <a:p>
            <a:br>
              <a:rPr lang="en-US" sz="2200" dirty="0"/>
            </a:br>
            <a:endParaRPr lang="en-US" sz="2200" dirty="0"/>
          </a:p>
        </p:txBody>
      </p:sp>
      <p:sp>
        <p:nvSpPr>
          <p:cNvPr id="6" name="Овал 5">
            <a:extLst>
              <a:ext uri="{FF2B5EF4-FFF2-40B4-BE49-F238E27FC236}">
                <a16:creationId xmlns:a16="http://schemas.microsoft.com/office/drawing/2014/main" id="{7771D179-87CD-F040-8380-6149B8466419}"/>
              </a:ext>
            </a:extLst>
          </p:cNvPr>
          <p:cNvSpPr/>
          <p:nvPr/>
        </p:nvSpPr>
        <p:spPr>
          <a:xfrm>
            <a:off x="1020833" y="1708220"/>
            <a:ext cx="7576458" cy="10249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i="1" dirty="0"/>
              <a:t>Objects of the industrial property</a:t>
            </a:r>
            <a:r>
              <a:rPr lang="en-US" sz="2200" dirty="0"/>
              <a:t>:</a:t>
            </a:r>
          </a:p>
        </p:txBody>
      </p:sp>
      <p:sp>
        <p:nvSpPr>
          <p:cNvPr id="8" name="Прямоугольник 7">
            <a:extLst>
              <a:ext uri="{FF2B5EF4-FFF2-40B4-BE49-F238E27FC236}">
                <a16:creationId xmlns:a16="http://schemas.microsoft.com/office/drawing/2014/main" id="{B0C797ED-02AD-2842-B352-F78423F88403}"/>
              </a:ext>
            </a:extLst>
          </p:cNvPr>
          <p:cNvSpPr/>
          <p:nvPr/>
        </p:nvSpPr>
        <p:spPr>
          <a:xfrm>
            <a:off x="1243571" y="5214551"/>
            <a:ext cx="10303660" cy="102493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dirty="0"/>
          </a:p>
          <a:p>
            <a:r>
              <a:rPr lang="en-US" sz="2200" dirty="0"/>
              <a:t>•literary, musical, artistic and scientific works;</a:t>
            </a:r>
          </a:p>
          <a:p>
            <a:r>
              <a:rPr lang="en-US" sz="2200" dirty="0"/>
              <a:t>•the protection of these objects provides the rights of their authors to allow or prohibit any attempts to use the works within a definite period of time</a:t>
            </a:r>
            <a:br>
              <a:rPr lang="en-US" sz="2200" dirty="0"/>
            </a:br>
            <a:endParaRPr lang="en-US" sz="2200" dirty="0"/>
          </a:p>
        </p:txBody>
      </p:sp>
      <p:sp>
        <p:nvSpPr>
          <p:cNvPr id="9" name="Овал 8">
            <a:extLst>
              <a:ext uri="{FF2B5EF4-FFF2-40B4-BE49-F238E27FC236}">
                <a16:creationId xmlns:a16="http://schemas.microsoft.com/office/drawing/2014/main" id="{48EAD251-A9B8-A442-BA32-01A4FFAA4673}"/>
              </a:ext>
            </a:extLst>
          </p:cNvPr>
          <p:cNvSpPr/>
          <p:nvPr/>
        </p:nvSpPr>
        <p:spPr>
          <a:xfrm>
            <a:off x="1243571" y="4159745"/>
            <a:ext cx="7576458" cy="10249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i="1" dirty="0"/>
              <a:t>Objects of Objects of copyright:</a:t>
            </a:r>
            <a:endParaRPr lang="en-US" sz="2200" dirty="0"/>
          </a:p>
        </p:txBody>
      </p:sp>
    </p:spTree>
    <p:extLst>
      <p:ext uri="{BB962C8B-B14F-4D97-AF65-F5344CB8AC3E}">
        <p14:creationId xmlns:p14="http://schemas.microsoft.com/office/powerpoint/2010/main" val="626347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9AA2ED-3C8D-A346-8959-C07F050B77D2}"/>
              </a:ext>
            </a:extLst>
          </p:cNvPr>
          <p:cNvSpPr>
            <a:spLocks noGrp="1"/>
          </p:cNvSpPr>
          <p:nvPr>
            <p:ph type="title"/>
          </p:nvPr>
        </p:nvSpPr>
        <p:spPr>
          <a:xfrm>
            <a:off x="1141413" y="618518"/>
            <a:ext cx="9905998" cy="758106"/>
          </a:xfrm>
        </p:spPr>
        <p:txBody>
          <a:bodyPr/>
          <a:lstStyle/>
          <a:p>
            <a:r>
              <a:rPr lang="en-US" b="1" dirty="0"/>
              <a:t>The right of intellectual property</a:t>
            </a:r>
            <a:endParaRPr lang="ru-UA" dirty="0"/>
          </a:p>
        </p:txBody>
      </p:sp>
      <p:sp>
        <p:nvSpPr>
          <p:cNvPr id="4" name="Скругленный прямоугольник 3">
            <a:extLst>
              <a:ext uri="{FF2B5EF4-FFF2-40B4-BE49-F238E27FC236}">
                <a16:creationId xmlns:a16="http://schemas.microsoft.com/office/drawing/2014/main" id="{0128A58C-EBC8-C147-ADD7-1E493F948A7D}"/>
              </a:ext>
            </a:extLst>
          </p:cNvPr>
          <p:cNvSpPr/>
          <p:nvPr/>
        </p:nvSpPr>
        <p:spPr>
          <a:xfrm>
            <a:off x="1039660" y="1376623"/>
            <a:ext cx="10095978" cy="17423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TWO COMPONENTS</a:t>
            </a:r>
            <a:r>
              <a:rPr lang="en-US" sz="2200" dirty="0"/>
              <a:t>:</a:t>
            </a:r>
          </a:p>
          <a:p>
            <a:r>
              <a:rPr lang="en-US" sz="2200" dirty="0"/>
              <a:t>•the personal </a:t>
            </a:r>
            <a:r>
              <a:rPr lang="en-US" sz="2200" b="1" dirty="0"/>
              <a:t>non-property right of the author to the object </a:t>
            </a:r>
            <a:r>
              <a:rPr lang="en-US" sz="2200" dirty="0"/>
              <a:t>created by him/her (the result of the intellectual activity),</a:t>
            </a:r>
          </a:p>
          <a:p>
            <a:r>
              <a:rPr lang="en-US" sz="2200" dirty="0"/>
              <a:t>•the </a:t>
            </a:r>
            <a:r>
              <a:rPr lang="en-US" sz="2200" b="1" dirty="0"/>
              <a:t>property right to this result</a:t>
            </a:r>
            <a:endParaRPr lang="en-US" sz="2200" dirty="0"/>
          </a:p>
        </p:txBody>
      </p:sp>
      <p:sp>
        <p:nvSpPr>
          <p:cNvPr id="5" name="Скругленный прямоугольник 4">
            <a:extLst>
              <a:ext uri="{FF2B5EF4-FFF2-40B4-BE49-F238E27FC236}">
                <a16:creationId xmlns:a16="http://schemas.microsoft.com/office/drawing/2014/main" id="{7172F395-CB23-8641-ACA3-A3A0435C31C8}"/>
              </a:ext>
            </a:extLst>
          </p:cNvPr>
          <p:cNvSpPr/>
          <p:nvPr/>
        </p:nvSpPr>
        <p:spPr>
          <a:xfrm>
            <a:off x="1141413" y="3281819"/>
            <a:ext cx="4734838" cy="291856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Property right</a:t>
            </a:r>
          </a:p>
          <a:p>
            <a:endParaRPr lang="en-US" sz="2200" b="1" dirty="0"/>
          </a:p>
          <a:p>
            <a:pPr marL="342900" indent="-342900">
              <a:buFont typeface="Wingdings" pitchFamily="2" charset="2"/>
              <a:buChar char="Ø"/>
            </a:pPr>
            <a:r>
              <a:rPr lang="en-US" sz="2200" b="1" dirty="0"/>
              <a:t>ownership</a:t>
            </a:r>
            <a:endParaRPr lang="en-US" sz="2200" dirty="0"/>
          </a:p>
          <a:p>
            <a:pPr marL="342900" indent="-342900">
              <a:buFont typeface="Wingdings" pitchFamily="2" charset="2"/>
              <a:buChar char="Ø"/>
            </a:pPr>
            <a:r>
              <a:rPr lang="en-US" sz="2200" b="1" dirty="0"/>
              <a:t>right to use</a:t>
            </a:r>
            <a:endParaRPr lang="en-US" sz="2200" dirty="0"/>
          </a:p>
          <a:p>
            <a:pPr marL="342900" indent="-342900">
              <a:buFont typeface="Wingdings" pitchFamily="2" charset="2"/>
              <a:buChar char="Ø"/>
            </a:pPr>
            <a:r>
              <a:rPr lang="en-US" sz="2200" b="1" dirty="0"/>
              <a:t>right of disposal</a:t>
            </a:r>
            <a:endParaRPr lang="en-US" sz="2200" dirty="0"/>
          </a:p>
          <a:p>
            <a:endParaRPr lang="en-US" dirty="0"/>
          </a:p>
        </p:txBody>
      </p:sp>
      <p:sp>
        <p:nvSpPr>
          <p:cNvPr id="6" name="Скругленный прямоугольник 5">
            <a:extLst>
              <a:ext uri="{FF2B5EF4-FFF2-40B4-BE49-F238E27FC236}">
                <a16:creationId xmlns:a16="http://schemas.microsoft.com/office/drawing/2014/main" id="{40B7126E-3833-FB45-B4D0-D0B84A095365}"/>
              </a:ext>
            </a:extLst>
          </p:cNvPr>
          <p:cNvSpPr/>
          <p:nvPr/>
        </p:nvSpPr>
        <p:spPr>
          <a:xfrm>
            <a:off x="6312573" y="3281819"/>
            <a:ext cx="5223898" cy="291856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Non-property right</a:t>
            </a:r>
          </a:p>
          <a:p>
            <a:pPr algn="ctr"/>
            <a:endParaRPr lang="en-US" sz="2400" dirty="0"/>
          </a:p>
          <a:p>
            <a:pPr marL="342900" indent="-342900">
              <a:buFont typeface="Wingdings" pitchFamily="2" charset="2"/>
              <a:buChar char="Ø"/>
            </a:pPr>
            <a:r>
              <a:rPr lang="en-US" sz="2200" b="1" dirty="0"/>
              <a:t>authorship</a:t>
            </a:r>
            <a:endParaRPr lang="en-US" sz="2200" dirty="0"/>
          </a:p>
          <a:p>
            <a:pPr marL="342900" indent="-342900">
              <a:buFont typeface="Wingdings" pitchFamily="2" charset="2"/>
              <a:buChar char="Ø"/>
            </a:pPr>
            <a:r>
              <a:rPr lang="en-US" sz="2200" b="1" dirty="0"/>
              <a:t>right to the inviolability of the work</a:t>
            </a:r>
          </a:p>
          <a:p>
            <a:pPr marL="342900" indent="-342900">
              <a:buFont typeface="Wingdings" pitchFamily="2" charset="2"/>
              <a:buChar char="Ø"/>
            </a:pPr>
            <a:r>
              <a:rPr lang="en-US" sz="2200" b="1" dirty="0"/>
              <a:t>right to publish a work</a:t>
            </a:r>
            <a:endParaRPr lang="en-US" sz="2200" dirty="0"/>
          </a:p>
          <a:p>
            <a:pPr algn="ctr"/>
            <a:endParaRPr lang="ru-UA" dirty="0"/>
          </a:p>
        </p:txBody>
      </p:sp>
    </p:spTree>
    <p:extLst>
      <p:ext uri="{BB962C8B-B14F-4D97-AF65-F5344CB8AC3E}">
        <p14:creationId xmlns:p14="http://schemas.microsoft.com/office/powerpoint/2010/main" val="88663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ED4BA2-6F83-4844-95F4-9C10ECF5E306}"/>
              </a:ext>
            </a:extLst>
          </p:cNvPr>
          <p:cNvSpPr>
            <a:spLocks noGrp="1"/>
          </p:cNvSpPr>
          <p:nvPr>
            <p:ph type="title"/>
          </p:nvPr>
        </p:nvSpPr>
        <p:spPr>
          <a:xfrm>
            <a:off x="1141413" y="618518"/>
            <a:ext cx="9905998" cy="796923"/>
          </a:xfrm>
        </p:spPr>
        <p:txBody>
          <a:bodyPr/>
          <a:lstStyle/>
          <a:p>
            <a:r>
              <a:rPr lang="en-US" b="1" dirty="0"/>
              <a:t>The right of intellectual property</a:t>
            </a:r>
            <a:endParaRPr lang="ru-UA" dirty="0"/>
          </a:p>
        </p:txBody>
      </p:sp>
      <p:sp>
        <p:nvSpPr>
          <p:cNvPr id="4" name="Скругленный прямоугольник 3">
            <a:extLst>
              <a:ext uri="{FF2B5EF4-FFF2-40B4-BE49-F238E27FC236}">
                <a16:creationId xmlns:a16="http://schemas.microsoft.com/office/drawing/2014/main" id="{E8ECC962-0089-6F45-8567-B31A5BFF2E1A}"/>
              </a:ext>
            </a:extLst>
          </p:cNvPr>
          <p:cNvSpPr/>
          <p:nvPr/>
        </p:nvSpPr>
        <p:spPr>
          <a:xfrm>
            <a:off x="951978" y="1640911"/>
            <a:ext cx="10822488" cy="112734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200" b="1" dirty="0"/>
              <a:t>The personal non-property right </a:t>
            </a:r>
            <a:r>
              <a:rPr lang="en-US" sz="2200" dirty="0"/>
              <a:t>belongs only to the author who created the object, and cannot be transferred to another person. </a:t>
            </a:r>
          </a:p>
        </p:txBody>
      </p:sp>
      <p:sp>
        <p:nvSpPr>
          <p:cNvPr id="5" name="Скругленный прямоугольник 4">
            <a:extLst>
              <a:ext uri="{FF2B5EF4-FFF2-40B4-BE49-F238E27FC236}">
                <a16:creationId xmlns:a16="http://schemas.microsoft.com/office/drawing/2014/main" id="{A783E583-65AE-D448-B26F-6EF0AC8BF9D8}"/>
              </a:ext>
            </a:extLst>
          </p:cNvPr>
          <p:cNvSpPr/>
          <p:nvPr/>
        </p:nvSpPr>
        <p:spPr>
          <a:xfrm>
            <a:off x="1728592" y="2971799"/>
            <a:ext cx="10045875" cy="112734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br>
              <a:rPr lang="en-US" sz="2200" dirty="0"/>
            </a:br>
            <a:endParaRPr lang="en-US" sz="2200" dirty="0"/>
          </a:p>
          <a:p>
            <a:r>
              <a:rPr lang="en-US" sz="2200" dirty="0"/>
              <a:t>•they are unlimited and do not inherit;</a:t>
            </a:r>
          </a:p>
          <a:p>
            <a:r>
              <a:rPr lang="en-US" sz="2200" dirty="0"/>
              <a:t>•but heirs can protect these rights, and these powers of heirs are not limited by time limits</a:t>
            </a:r>
          </a:p>
          <a:p>
            <a:br>
              <a:rPr lang="en-US" sz="2200" dirty="0"/>
            </a:br>
            <a:endParaRPr lang="en-US" sz="2200" dirty="0"/>
          </a:p>
        </p:txBody>
      </p:sp>
      <p:sp>
        <p:nvSpPr>
          <p:cNvPr id="6" name="Скругленный прямоугольник 5">
            <a:extLst>
              <a:ext uri="{FF2B5EF4-FFF2-40B4-BE49-F238E27FC236}">
                <a16:creationId xmlns:a16="http://schemas.microsoft.com/office/drawing/2014/main" id="{0654EE76-7289-1A48-9C8B-576AC3305C27}"/>
              </a:ext>
            </a:extLst>
          </p:cNvPr>
          <p:cNvSpPr/>
          <p:nvPr/>
        </p:nvSpPr>
        <p:spPr>
          <a:xfrm>
            <a:off x="1141413" y="4897677"/>
            <a:ext cx="10633053" cy="111481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200" b="1" dirty="0"/>
              <a:t>The property </a:t>
            </a:r>
            <a:r>
              <a:rPr lang="en-US" sz="2200" b="1" dirty="0" err="1"/>
              <a:t>rights</a:t>
            </a:r>
            <a:r>
              <a:rPr lang="en-US" sz="2200" dirty="0" err="1"/>
              <a:t>include</a:t>
            </a:r>
            <a:r>
              <a:rPr lang="en-US" sz="2200" dirty="0"/>
              <a:t> the right to own, use and disposal of the object of the intellectual property rights</a:t>
            </a:r>
          </a:p>
        </p:txBody>
      </p:sp>
    </p:spTree>
    <p:extLst>
      <p:ext uri="{BB962C8B-B14F-4D97-AF65-F5344CB8AC3E}">
        <p14:creationId xmlns:p14="http://schemas.microsoft.com/office/powerpoint/2010/main" val="994481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578142-96D2-384C-A8BF-15A4B4720592}"/>
              </a:ext>
            </a:extLst>
          </p:cNvPr>
          <p:cNvSpPr>
            <a:spLocks noGrp="1"/>
          </p:cNvSpPr>
          <p:nvPr>
            <p:ph type="title"/>
          </p:nvPr>
        </p:nvSpPr>
        <p:spPr>
          <a:xfrm>
            <a:off x="1143001" y="236474"/>
            <a:ext cx="9905998" cy="834501"/>
          </a:xfrm>
        </p:spPr>
        <p:txBody>
          <a:bodyPr/>
          <a:lstStyle/>
          <a:p>
            <a:r>
              <a:rPr lang="en-US" b="1" dirty="0"/>
              <a:t>The right of intellectual property</a:t>
            </a:r>
            <a:endParaRPr lang="ru-UA" dirty="0"/>
          </a:p>
        </p:txBody>
      </p:sp>
      <p:sp>
        <p:nvSpPr>
          <p:cNvPr id="4" name="Скругленный прямоугольник 3">
            <a:extLst>
              <a:ext uri="{FF2B5EF4-FFF2-40B4-BE49-F238E27FC236}">
                <a16:creationId xmlns:a16="http://schemas.microsoft.com/office/drawing/2014/main" id="{7DF1CFD3-6DB1-4149-95FD-1A82FFCA32AA}"/>
              </a:ext>
            </a:extLst>
          </p:cNvPr>
          <p:cNvSpPr/>
          <p:nvPr/>
        </p:nvSpPr>
        <p:spPr>
          <a:xfrm>
            <a:off x="914400" y="1070975"/>
            <a:ext cx="10784910" cy="63882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400" b="1" dirty="0"/>
              <a:t>The personal </a:t>
            </a:r>
            <a:r>
              <a:rPr lang="en-US" sz="2400" b="1" dirty="0">
                <a:solidFill>
                  <a:schemeClr val="tx2">
                    <a:lumMod val="75000"/>
                  </a:schemeClr>
                </a:solidFill>
              </a:rPr>
              <a:t>non-property rights </a:t>
            </a:r>
            <a:r>
              <a:rPr lang="en-US" sz="2400" dirty="0"/>
              <a:t>of intellectual property include: </a:t>
            </a:r>
          </a:p>
        </p:txBody>
      </p:sp>
      <p:sp>
        <p:nvSpPr>
          <p:cNvPr id="5" name="Прямоугольник 4">
            <a:extLst>
              <a:ext uri="{FF2B5EF4-FFF2-40B4-BE49-F238E27FC236}">
                <a16:creationId xmlns:a16="http://schemas.microsoft.com/office/drawing/2014/main" id="{B0FB4944-050C-B64C-AFFC-5F909BE4581B}"/>
              </a:ext>
            </a:extLst>
          </p:cNvPr>
          <p:cNvSpPr/>
          <p:nvPr/>
        </p:nvSpPr>
        <p:spPr>
          <a:xfrm>
            <a:off x="1265129" y="1709803"/>
            <a:ext cx="10434181" cy="300624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endParaRPr lang="en-US" dirty="0"/>
          </a:p>
          <a:p>
            <a:r>
              <a:rPr lang="en-US" sz="2200" dirty="0"/>
              <a:t>•</a:t>
            </a:r>
            <a:r>
              <a:rPr lang="en-US" sz="2200" b="1" dirty="0"/>
              <a:t>the right of authorship </a:t>
            </a:r>
            <a:r>
              <a:rPr lang="en-US" sz="2200" dirty="0"/>
              <a:t>(to be recognized as the author of the object of the intellectual property rights); </a:t>
            </a:r>
          </a:p>
          <a:p>
            <a:r>
              <a:rPr lang="en-US" sz="2200" dirty="0"/>
              <a:t>•</a:t>
            </a:r>
            <a:r>
              <a:rPr lang="en-US" sz="2200" b="1" dirty="0"/>
              <a:t>the right to a name </a:t>
            </a:r>
            <a:r>
              <a:rPr lang="en-US" sz="2200" dirty="0"/>
              <a:t>(the right to use or authorize the use of the work under the author’s real name, pseudonym or without a name, i.e. anonymously); </a:t>
            </a:r>
          </a:p>
          <a:p>
            <a:r>
              <a:rPr lang="en-US" sz="2200" dirty="0"/>
              <a:t>•</a:t>
            </a:r>
            <a:r>
              <a:rPr lang="en-US" sz="2200" b="1" dirty="0"/>
              <a:t>the right to inviolability of the work </a:t>
            </a:r>
            <a:r>
              <a:rPr lang="en-US" sz="2200" dirty="0"/>
              <a:t>(the right to protect the work, including its name, from any change, reduction, addition and distortion); </a:t>
            </a:r>
          </a:p>
          <a:p>
            <a:r>
              <a:rPr lang="en-US" sz="2200" dirty="0"/>
              <a:t>•</a:t>
            </a:r>
            <a:r>
              <a:rPr lang="en-US" sz="2200" b="1" dirty="0"/>
              <a:t>the right to publish an object of the intellectual property right </a:t>
            </a:r>
            <a:r>
              <a:rPr lang="en-US" sz="2200" dirty="0"/>
              <a:t>(the right to publish or permit the publication of a work in any form, including the right to withdraw); </a:t>
            </a:r>
          </a:p>
          <a:p>
            <a:r>
              <a:rPr lang="en-US" sz="2200" dirty="0"/>
              <a:t>•</a:t>
            </a:r>
            <a:r>
              <a:rPr lang="en-US" sz="2200" b="1" dirty="0"/>
              <a:t>other </a:t>
            </a:r>
            <a:r>
              <a:rPr lang="en-US" sz="2200" dirty="0"/>
              <a:t>personal non-property intellectual property rights established by the law</a:t>
            </a:r>
            <a:br>
              <a:rPr lang="en-US" dirty="0"/>
            </a:br>
            <a:endParaRPr lang="en-US" dirty="0"/>
          </a:p>
        </p:txBody>
      </p:sp>
      <p:sp>
        <p:nvSpPr>
          <p:cNvPr id="6" name="Скругленный прямоугольник 5">
            <a:extLst>
              <a:ext uri="{FF2B5EF4-FFF2-40B4-BE49-F238E27FC236}">
                <a16:creationId xmlns:a16="http://schemas.microsoft.com/office/drawing/2014/main" id="{1F3C99BA-066A-AC4F-97B3-6C93CE135700}"/>
              </a:ext>
            </a:extLst>
          </p:cNvPr>
          <p:cNvSpPr/>
          <p:nvPr/>
        </p:nvSpPr>
        <p:spPr>
          <a:xfrm>
            <a:off x="1066800" y="6219172"/>
            <a:ext cx="10784910" cy="63882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400" b="1" dirty="0"/>
              <a:t>The rights are valid for an indefinite period unless otherwise provided by the law</a:t>
            </a:r>
            <a:endParaRPr lang="en-US" sz="2400" dirty="0"/>
          </a:p>
        </p:txBody>
      </p:sp>
      <p:sp>
        <p:nvSpPr>
          <p:cNvPr id="7" name="Скругленный прямоугольник 6">
            <a:extLst>
              <a:ext uri="{FF2B5EF4-FFF2-40B4-BE49-F238E27FC236}">
                <a16:creationId xmlns:a16="http://schemas.microsoft.com/office/drawing/2014/main" id="{A98026B5-4D5A-EE48-B158-6F8383134722}"/>
              </a:ext>
            </a:extLst>
          </p:cNvPr>
          <p:cNvSpPr/>
          <p:nvPr/>
        </p:nvSpPr>
        <p:spPr>
          <a:xfrm>
            <a:off x="1066800" y="5523977"/>
            <a:ext cx="10784910" cy="63882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400" b="1" dirty="0"/>
              <a:t>In the cases provided by the law the rights may be transferred to other persons</a:t>
            </a:r>
            <a:endParaRPr lang="en-US" sz="2400" dirty="0"/>
          </a:p>
        </p:txBody>
      </p:sp>
      <p:sp>
        <p:nvSpPr>
          <p:cNvPr id="8" name="Скругленный прямоугольник 7">
            <a:extLst>
              <a:ext uri="{FF2B5EF4-FFF2-40B4-BE49-F238E27FC236}">
                <a16:creationId xmlns:a16="http://schemas.microsoft.com/office/drawing/2014/main" id="{FD5F30A8-A468-AB42-A31E-17C51209AB8D}"/>
              </a:ext>
            </a:extLst>
          </p:cNvPr>
          <p:cNvSpPr/>
          <p:nvPr/>
        </p:nvSpPr>
        <p:spPr>
          <a:xfrm>
            <a:off x="1066800" y="4828783"/>
            <a:ext cx="10784910" cy="63882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400" b="1" dirty="0"/>
              <a:t>The rights belong to the creator of the intellectual property object</a:t>
            </a:r>
            <a:endParaRPr lang="en-US" sz="2400" dirty="0"/>
          </a:p>
        </p:txBody>
      </p:sp>
    </p:spTree>
    <p:extLst>
      <p:ext uri="{BB962C8B-B14F-4D97-AF65-F5344CB8AC3E}">
        <p14:creationId xmlns:p14="http://schemas.microsoft.com/office/powerpoint/2010/main" val="3514800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2EADDD-E827-DA4B-A829-88B1A1D1E4F5}"/>
              </a:ext>
            </a:extLst>
          </p:cNvPr>
          <p:cNvSpPr>
            <a:spLocks noGrp="1"/>
          </p:cNvSpPr>
          <p:nvPr>
            <p:ph type="title"/>
          </p:nvPr>
        </p:nvSpPr>
        <p:spPr>
          <a:xfrm>
            <a:off x="1141412" y="327514"/>
            <a:ext cx="9905998" cy="874985"/>
          </a:xfrm>
        </p:spPr>
        <p:txBody>
          <a:bodyPr>
            <a:normAutofit/>
          </a:bodyPr>
          <a:lstStyle/>
          <a:p>
            <a:r>
              <a:rPr lang="en-US" b="1" dirty="0"/>
              <a:t>The right of intellectual property</a:t>
            </a:r>
            <a:endParaRPr lang="ru-UA" dirty="0"/>
          </a:p>
        </p:txBody>
      </p:sp>
      <p:sp>
        <p:nvSpPr>
          <p:cNvPr id="4" name="Скругленный прямоугольник 3">
            <a:extLst>
              <a:ext uri="{FF2B5EF4-FFF2-40B4-BE49-F238E27FC236}">
                <a16:creationId xmlns:a16="http://schemas.microsoft.com/office/drawing/2014/main" id="{80D3A4CD-6F9E-EB4B-8C3B-2BA31F0C8300}"/>
              </a:ext>
            </a:extLst>
          </p:cNvPr>
          <p:cNvSpPr/>
          <p:nvPr/>
        </p:nvSpPr>
        <p:spPr>
          <a:xfrm>
            <a:off x="914400" y="1070975"/>
            <a:ext cx="10784910" cy="63882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400" b="1" dirty="0">
                <a:solidFill>
                  <a:schemeClr val="tx2">
                    <a:lumMod val="75000"/>
                  </a:schemeClr>
                </a:solidFill>
              </a:rPr>
              <a:t>Property rights </a:t>
            </a:r>
            <a:r>
              <a:rPr lang="en-US" sz="2400" dirty="0"/>
              <a:t>of intellectual property are: </a:t>
            </a:r>
          </a:p>
        </p:txBody>
      </p:sp>
      <p:sp>
        <p:nvSpPr>
          <p:cNvPr id="5" name="Прямоугольник 4">
            <a:extLst>
              <a:ext uri="{FF2B5EF4-FFF2-40B4-BE49-F238E27FC236}">
                <a16:creationId xmlns:a16="http://schemas.microsoft.com/office/drawing/2014/main" id="{6607BAC0-6141-9347-A6E5-A6D6E13DE837}"/>
              </a:ext>
            </a:extLst>
          </p:cNvPr>
          <p:cNvSpPr/>
          <p:nvPr/>
        </p:nvSpPr>
        <p:spPr>
          <a:xfrm>
            <a:off x="1265129" y="1709803"/>
            <a:ext cx="10434181" cy="231105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200" dirty="0"/>
              <a:t>•</a:t>
            </a:r>
            <a:r>
              <a:rPr lang="en-US" sz="2200" b="1" dirty="0"/>
              <a:t>the right to use the object </a:t>
            </a:r>
            <a:r>
              <a:rPr lang="en-US" sz="2200" dirty="0"/>
              <a:t>of intellectual property rights; </a:t>
            </a:r>
          </a:p>
          <a:p>
            <a:r>
              <a:rPr lang="en-US" sz="2200" dirty="0"/>
              <a:t>•</a:t>
            </a:r>
            <a:r>
              <a:rPr lang="en-US" sz="2200" b="1" dirty="0"/>
              <a:t>the exclusive right to authorize the use of the object </a:t>
            </a:r>
            <a:r>
              <a:rPr lang="en-US" sz="2200" dirty="0"/>
              <a:t>of the intellectual property rights to other persons; </a:t>
            </a:r>
          </a:p>
          <a:p>
            <a:r>
              <a:rPr lang="en-US" sz="2200" dirty="0"/>
              <a:t>•</a:t>
            </a:r>
            <a:r>
              <a:rPr lang="en-US" sz="2200" b="1" dirty="0"/>
              <a:t>the exclusive right to prevent the misuse of the object </a:t>
            </a:r>
            <a:r>
              <a:rPr lang="en-US" sz="2200" dirty="0"/>
              <a:t>of the intellectual property rights, in particular to prohibit this use; </a:t>
            </a:r>
          </a:p>
          <a:p>
            <a:r>
              <a:rPr lang="en-US" sz="2200" dirty="0"/>
              <a:t>•</a:t>
            </a:r>
            <a:r>
              <a:rPr lang="en-US" sz="2200" b="1" dirty="0"/>
              <a:t>other property rights </a:t>
            </a:r>
            <a:r>
              <a:rPr lang="en-US" sz="2200" dirty="0"/>
              <a:t>of intellectual property established by the law</a:t>
            </a:r>
            <a:endParaRPr lang="en-US" dirty="0"/>
          </a:p>
        </p:txBody>
      </p:sp>
      <p:sp>
        <p:nvSpPr>
          <p:cNvPr id="6" name="Скругленный прямоугольник 5">
            <a:extLst>
              <a:ext uri="{FF2B5EF4-FFF2-40B4-BE49-F238E27FC236}">
                <a16:creationId xmlns:a16="http://schemas.microsoft.com/office/drawing/2014/main" id="{2B288FBC-86F3-A64C-836D-5DFC8D100A29}"/>
              </a:ext>
            </a:extLst>
          </p:cNvPr>
          <p:cNvSpPr/>
          <p:nvPr/>
        </p:nvSpPr>
        <p:spPr>
          <a:xfrm>
            <a:off x="791227" y="4340268"/>
            <a:ext cx="10784910" cy="92066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200" dirty="0"/>
              <a:t>The </a:t>
            </a:r>
            <a:r>
              <a:rPr lang="en-US" sz="2200" b="1" dirty="0"/>
              <a:t>essence of exclusive property rights </a:t>
            </a:r>
            <a:r>
              <a:rPr lang="en-US" sz="2200" dirty="0"/>
              <a:t>to intellectual property lies in the </a:t>
            </a:r>
            <a:r>
              <a:rPr lang="en-US" sz="2200" b="1" dirty="0"/>
              <a:t>monopoly on the potential profit</a:t>
            </a:r>
            <a:endParaRPr lang="en-US" sz="2200" dirty="0"/>
          </a:p>
        </p:txBody>
      </p:sp>
      <p:sp>
        <p:nvSpPr>
          <p:cNvPr id="7" name="Скругленный прямоугольник 6">
            <a:extLst>
              <a:ext uri="{FF2B5EF4-FFF2-40B4-BE49-F238E27FC236}">
                <a16:creationId xmlns:a16="http://schemas.microsoft.com/office/drawing/2014/main" id="{17883025-154B-6B44-9AD9-50446804C7E0}"/>
              </a:ext>
            </a:extLst>
          </p:cNvPr>
          <p:cNvSpPr/>
          <p:nvPr/>
        </p:nvSpPr>
        <p:spPr>
          <a:xfrm>
            <a:off x="791227" y="5467611"/>
            <a:ext cx="10784910" cy="106287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200" b="1" dirty="0"/>
              <a:t>Concerning </a:t>
            </a:r>
            <a:r>
              <a:rPr lang="en-US" sz="2200" dirty="0"/>
              <a:t>intellectual property the right to use means </a:t>
            </a:r>
            <a:r>
              <a:rPr lang="en-US" sz="2200" b="1" dirty="0"/>
              <a:t>the right of its owner to receive a definite income from its use in economic circulation</a:t>
            </a:r>
            <a:endParaRPr lang="en-US" sz="2200" dirty="0"/>
          </a:p>
        </p:txBody>
      </p:sp>
    </p:spTree>
    <p:extLst>
      <p:ext uri="{BB962C8B-B14F-4D97-AF65-F5344CB8AC3E}">
        <p14:creationId xmlns:p14="http://schemas.microsoft.com/office/powerpoint/2010/main" val="814702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5DA792-7883-CB48-BB00-7DC5D1E84710}"/>
              </a:ext>
            </a:extLst>
          </p:cNvPr>
          <p:cNvSpPr>
            <a:spLocks noGrp="1"/>
          </p:cNvSpPr>
          <p:nvPr>
            <p:ph type="title"/>
          </p:nvPr>
        </p:nvSpPr>
        <p:spPr>
          <a:xfrm>
            <a:off x="1141412" y="255264"/>
            <a:ext cx="9905998" cy="997340"/>
          </a:xfrm>
        </p:spPr>
        <p:txBody>
          <a:bodyPr/>
          <a:lstStyle/>
          <a:p>
            <a:r>
              <a:rPr lang="en-US" b="1" dirty="0"/>
              <a:t>The right of intellectual property</a:t>
            </a:r>
            <a:endParaRPr lang="ru-UA" dirty="0"/>
          </a:p>
        </p:txBody>
      </p:sp>
      <p:sp>
        <p:nvSpPr>
          <p:cNvPr id="4" name="Скругленный прямоугольник 3">
            <a:extLst>
              <a:ext uri="{FF2B5EF4-FFF2-40B4-BE49-F238E27FC236}">
                <a16:creationId xmlns:a16="http://schemas.microsoft.com/office/drawing/2014/main" id="{A37A7006-4899-3448-A2C5-6EE47AEF8958}"/>
              </a:ext>
            </a:extLst>
          </p:cNvPr>
          <p:cNvSpPr/>
          <p:nvPr/>
        </p:nvSpPr>
        <p:spPr>
          <a:xfrm>
            <a:off x="964504" y="1252604"/>
            <a:ext cx="10822488" cy="103965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400" b="1" dirty="0"/>
              <a:t>Disposal of the exclusive </a:t>
            </a:r>
            <a:r>
              <a:rPr lang="en-US" sz="2400" b="1" dirty="0" err="1"/>
              <a:t>right</a:t>
            </a:r>
            <a:r>
              <a:rPr lang="en-US" sz="2400" dirty="0" err="1"/>
              <a:t>can</a:t>
            </a:r>
            <a:r>
              <a:rPr lang="en-US" sz="2400" dirty="0"/>
              <a:t> be in the following forms: </a:t>
            </a:r>
          </a:p>
        </p:txBody>
      </p:sp>
      <p:sp>
        <p:nvSpPr>
          <p:cNvPr id="5" name="Прямоугольник 4">
            <a:extLst>
              <a:ext uri="{FF2B5EF4-FFF2-40B4-BE49-F238E27FC236}">
                <a16:creationId xmlns:a16="http://schemas.microsoft.com/office/drawing/2014/main" id="{7C600C93-A1E3-2341-BDDF-FA86403CBF42}"/>
              </a:ext>
            </a:extLst>
          </p:cNvPr>
          <p:cNvSpPr/>
          <p:nvPr/>
        </p:nvSpPr>
        <p:spPr>
          <a:xfrm>
            <a:off x="1578279" y="2392471"/>
            <a:ext cx="10208713" cy="226721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br>
              <a:rPr lang="en-US" dirty="0"/>
            </a:br>
            <a:endParaRPr lang="en-US" sz="2200" dirty="0"/>
          </a:p>
          <a:p>
            <a:r>
              <a:rPr lang="en-US" sz="2200" dirty="0"/>
              <a:t>•</a:t>
            </a:r>
            <a:r>
              <a:rPr lang="en-US" sz="2200" b="1" i="1" dirty="0"/>
              <a:t>alienation of the exclusive </a:t>
            </a:r>
            <a:r>
              <a:rPr lang="en-US" sz="2200" b="1" i="1" dirty="0" err="1"/>
              <a:t>right</a:t>
            </a:r>
            <a:r>
              <a:rPr lang="en-US" sz="2200" b="1" dirty="0" err="1"/>
              <a:t>is</a:t>
            </a:r>
            <a:r>
              <a:rPr lang="en-US" sz="2200" b="1" dirty="0"/>
              <a:t> a transfer full and complete from one person to another </a:t>
            </a:r>
            <a:r>
              <a:rPr lang="en-US" sz="2200" i="1" dirty="0"/>
              <a:t>(the previous right holder completely loses the legal opportunity to use the object of intellectual property);</a:t>
            </a:r>
            <a:endParaRPr lang="en-US" sz="2200" dirty="0"/>
          </a:p>
          <a:p>
            <a:r>
              <a:rPr lang="en-US" sz="2200" dirty="0"/>
              <a:t>•</a:t>
            </a:r>
            <a:r>
              <a:rPr lang="en-US" sz="2200" b="1" i="1" dirty="0"/>
              <a:t>the granting the right to use </a:t>
            </a:r>
            <a:r>
              <a:rPr lang="en-US" sz="2200" b="1" dirty="0"/>
              <a:t>on the basis of a license agreement</a:t>
            </a:r>
            <a:r>
              <a:rPr lang="en-US" sz="2200" i="1" dirty="0"/>
              <a:t>(the owner retains the exclusive right, and the licensee receives the right to use a limited amount, which is prescribed by the license agreement)</a:t>
            </a:r>
            <a:br>
              <a:rPr lang="en-US" dirty="0"/>
            </a:br>
            <a:endParaRPr lang="en-US" dirty="0"/>
          </a:p>
          <a:p>
            <a:br>
              <a:rPr lang="en-US" dirty="0"/>
            </a:br>
            <a:endParaRPr lang="en-US" dirty="0"/>
          </a:p>
        </p:txBody>
      </p:sp>
      <p:sp>
        <p:nvSpPr>
          <p:cNvPr id="6" name="Скругленный прямоугольник 5">
            <a:extLst>
              <a:ext uri="{FF2B5EF4-FFF2-40B4-BE49-F238E27FC236}">
                <a16:creationId xmlns:a16="http://schemas.microsoft.com/office/drawing/2014/main" id="{051C044D-5D3C-8F44-88FC-61FDD383CB45}"/>
              </a:ext>
            </a:extLst>
          </p:cNvPr>
          <p:cNvSpPr/>
          <p:nvPr/>
        </p:nvSpPr>
        <p:spPr>
          <a:xfrm>
            <a:off x="1141412" y="4912292"/>
            <a:ext cx="10822488" cy="103965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200" dirty="0"/>
              <a:t>Property rights of intellectual property are valid within the periods established by the Civil Code of Ukraine, other laws or the contract</a:t>
            </a:r>
          </a:p>
        </p:txBody>
      </p:sp>
    </p:spTree>
    <p:extLst>
      <p:ext uri="{BB962C8B-B14F-4D97-AF65-F5344CB8AC3E}">
        <p14:creationId xmlns:p14="http://schemas.microsoft.com/office/powerpoint/2010/main" val="11219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D0E691-35A1-2041-97EC-6F7EFC01AFCC}"/>
              </a:ext>
            </a:extLst>
          </p:cNvPr>
          <p:cNvSpPr>
            <a:spLocks noGrp="1"/>
          </p:cNvSpPr>
          <p:nvPr>
            <p:ph type="title"/>
          </p:nvPr>
        </p:nvSpPr>
        <p:spPr>
          <a:xfrm>
            <a:off x="1141413" y="618518"/>
            <a:ext cx="9905998" cy="784397"/>
          </a:xfrm>
        </p:spPr>
        <p:txBody>
          <a:bodyPr/>
          <a:lstStyle/>
          <a:p>
            <a:r>
              <a:rPr lang="en-US" b="1" dirty="0"/>
              <a:t>Objects of the intellectual property law</a:t>
            </a:r>
            <a:endParaRPr lang="ru-UA" dirty="0"/>
          </a:p>
        </p:txBody>
      </p:sp>
      <p:pic>
        <p:nvPicPr>
          <p:cNvPr id="1028" name="Picture 4">
            <a:extLst>
              <a:ext uri="{FF2B5EF4-FFF2-40B4-BE49-F238E27FC236}">
                <a16:creationId xmlns:a16="http://schemas.microsoft.com/office/drawing/2014/main" id="{0782F3CF-9474-5348-AFFB-575CC0370D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2419" y="2720236"/>
            <a:ext cx="3647162" cy="2431441"/>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a:extLst>
              <a:ext uri="{FF2B5EF4-FFF2-40B4-BE49-F238E27FC236}">
                <a16:creationId xmlns:a16="http://schemas.microsoft.com/office/drawing/2014/main" id="{B6086672-D720-2545-A6A1-CE85D2414086}"/>
              </a:ext>
            </a:extLst>
          </p:cNvPr>
          <p:cNvSpPr/>
          <p:nvPr/>
        </p:nvSpPr>
        <p:spPr>
          <a:xfrm>
            <a:off x="4810494" y="1402915"/>
            <a:ext cx="2567836" cy="10396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200" b="1" i="1" dirty="0"/>
              <a:t>Objects of copyright</a:t>
            </a:r>
            <a:endParaRPr lang="en-US" sz="2200" dirty="0"/>
          </a:p>
        </p:txBody>
      </p:sp>
      <p:sp>
        <p:nvSpPr>
          <p:cNvPr id="8" name="Овал 7">
            <a:extLst>
              <a:ext uri="{FF2B5EF4-FFF2-40B4-BE49-F238E27FC236}">
                <a16:creationId xmlns:a16="http://schemas.microsoft.com/office/drawing/2014/main" id="{D1C7A51B-5540-024A-A26C-2B5B7F197B1C}"/>
              </a:ext>
            </a:extLst>
          </p:cNvPr>
          <p:cNvSpPr/>
          <p:nvPr/>
        </p:nvSpPr>
        <p:spPr>
          <a:xfrm>
            <a:off x="8058411" y="5168507"/>
            <a:ext cx="2567836" cy="10396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200" b="1" i="1" dirty="0"/>
              <a:t>Industrial</a:t>
            </a:r>
          </a:p>
          <a:p>
            <a:pPr algn="ctr"/>
            <a:r>
              <a:rPr lang="en-US" sz="2200" b="1" i="1" dirty="0"/>
              <a:t>designs</a:t>
            </a:r>
            <a:endParaRPr lang="en-US" sz="2200" dirty="0"/>
          </a:p>
        </p:txBody>
      </p:sp>
      <p:sp>
        <p:nvSpPr>
          <p:cNvPr id="9" name="Овал 8">
            <a:extLst>
              <a:ext uri="{FF2B5EF4-FFF2-40B4-BE49-F238E27FC236}">
                <a16:creationId xmlns:a16="http://schemas.microsoft.com/office/drawing/2014/main" id="{203C1FA6-F809-A445-A0A7-68F5250B7748}"/>
              </a:ext>
            </a:extLst>
          </p:cNvPr>
          <p:cNvSpPr/>
          <p:nvPr/>
        </p:nvSpPr>
        <p:spPr>
          <a:xfrm>
            <a:off x="1565753" y="5168507"/>
            <a:ext cx="2567836" cy="10396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200" b="1" i="1" dirty="0"/>
              <a:t>Useful</a:t>
            </a:r>
          </a:p>
          <a:p>
            <a:pPr algn="ctr"/>
            <a:r>
              <a:rPr lang="en-US" sz="2200" b="1" i="1" dirty="0"/>
              <a:t>models</a:t>
            </a:r>
            <a:endParaRPr lang="en-US" sz="2200" dirty="0"/>
          </a:p>
        </p:txBody>
      </p:sp>
      <p:sp>
        <p:nvSpPr>
          <p:cNvPr id="10" name="Овал 9">
            <a:extLst>
              <a:ext uri="{FF2B5EF4-FFF2-40B4-BE49-F238E27FC236}">
                <a16:creationId xmlns:a16="http://schemas.microsoft.com/office/drawing/2014/main" id="{B2BFF50B-DEF1-9E4D-9345-56C762948BCE}"/>
              </a:ext>
            </a:extLst>
          </p:cNvPr>
          <p:cNvSpPr/>
          <p:nvPr/>
        </p:nvSpPr>
        <p:spPr>
          <a:xfrm>
            <a:off x="8688887" y="2551135"/>
            <a:ext cx="2567836" cy="10396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200" b="1" i="1" dirty="0"/>
              <a:t>Commercial</a:t>
            </a:r>
          </a:p>
          <a:p>
            <a:pPr algn="ctr"/>
            <a:r>
              <a:rPr lang="en-US" sz="2200" b="1" i="1" dirty="0"/>
              <a:t>designations</a:t>
            </a:r>
            <a:endParaRPr lang="en-US" sz="2200" dirty="0"/>
          </a:p>
        </p:txBody>
      </p:sp>
      <p:sp>
        <p:nvSpPr>
          <p:cNvPr id="11" name="Овал 10">
            <a:extLst>
              <a:ext uri="{FF2B5EF4-FFF2-40B4-BE49-F238E27FC236}">
                <a16:creationId xmlns:a16="http://schemas.microsoft.com/office/drawing/2014/main" id="{CC695DF0-1426-184D-B3CD-5CBBC4B940E4}"/>
              </a:ext>
            </a:extLst>
          </p:cNvPr>
          <p:cNvSpPr/>
          <p:nvPr/>
        </p:nvSpPr>
        <p:spPr>
          <a:xfrm>
            <a:off x="1064691" y="2442575"/>
            <a:ext cx="2567836" cy="10396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200" b="1" i="1" dirty="0"/>
              <a:t>The</a:t>
            </a:r>
          </a:p>
          <a:p>
            <a:pPr algn="ctr"/>
            <a:r>
              <a:rPr lang="en-US" sz="2200" b="1" i="1" dirty="0"/>
              <a:t>invention</a:t>
            </a:r>
            <a:endParaRPr lang="en-US" sz="2200" dirty="0"/>
          </a:p>
        </p:txBody>
      </p:sp>
    </p:spTree>
    <p:extLst>
      <p:ext uri="{BB962C8B-B14F-4D97-AF65-F5344CB8AC3E}">
        <p14:creationId xmlns:p14="http://schemas.microsoft.com/office/powerpoint/2010/main" val="2847825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D10DC8-EF22-F149-B294-1D229CE8F479}"/>
              </a:ext>
            </a:extLst>
          </p:cNvPr>
          <p:cNvSpPr>
            <a:spLocks noGrp="1"/>
          </p:cNvSpPr>
          <p:nvPr>
            <p:ph type="title"/>
          </p:nvPr>
        </p:nvSpPr>
        <p:spPr>
          <a:xfrm>
            <a:off x="1141413" y="618518"/>
            <a:ext cx="9905998" cy="884605"/>
          </a:xfrm>
        </p:spPr>
        <p:txBody>
          <a:bodyPr/>
          <a:lstStyle/>
          <a:p>
            <a:r>
              <a:rPr lang="en-US" b="1" dirty="0"/>
              <a:t>Objects of the intellectual property law</a:t>
            </a:r>
            <a:endParaRPr lang="ru-UA" dirty="0"/>
          </a:p>
        </p:txBody>
      </p:sp>
      <p:sp>
        <p:nvSpPr>
          <p:cNvPr id="6" name="Скругленный прямоугольник 5">
            <a:extLst>
              <a:ext uri="{FF2B5EF4-FFF2-40B4-BE49-F238E27FC236}">
                <a16:creationId xmlns:a16="http://schemas.microsoft.com/office/drawing/2014/main" id="{3D94193F-ED95-C445-B0D7-FE17793AB98B}"/>
              </a:ext>
            </a:extLst>
          </p:cNvPr>
          <p:cNvSpPr/>
          <p:nvPr/>
        </p:nvSpPr>
        <p:spPr>
          <a:xfrm>
            <a:off x="1141413" y="1653435"/>
            <a:ext cx="10219694" cy="155322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i="1" dirty="0"/>
              <a:t>Objects of copyright</a:t>
            </a:r>
          </a:p>
          <a:p>
            <a:endParaRPr lang="en-US" sz="2400" dirty="0"/>
          </a:p>
          <a:p>
            <a:r>
              <a:rPr lang="en-US" sz="2200" dirty="0"/>
              <a:t>among the objects of copyright that are actively used in the sphere of management should be noted:</a:t>
            </a:r>
          </a:p>
        </p:txBody>
      </p:sp>
      <p:sp>
        <p:nvSpPr>
          <p:cNvPr id="7" name="Прямоугольник 6">
            <a:extLst>
              <a:ext uri="{FF2B5EF4-FFF2-40B4-BE49-F238E27FC236}">
                <a16:creationId xmlns:a16="http://schemas.microsoft.com/office/drawing/2014/main" id="{23792DD6-AAB0-E744-A1C0-FDB7E806DBAE}"/>
              </a:ext>
            </a:extLst>
          </p:cNvPr>
          <p:cNvSpPr/>
          <p:nvPr/>
        </p:nvSpPr>
        <p:spPr>
          <a:xfrm>
            <a:off x="1941534" y="3206662"/>
            <a:ext cx="6325644" cy="299372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br>
              <a:rPr lang="en-US" dirty="0"/>
            </a:br>
            <a:endParaRPr lang="en-US" sz="2200" dirty="0"/>
          </a:p>
          <a:p>
            <a:r>
              <a:rPr lang="en-US" sz="2200" dirty="0"/>
              <a:t>•reports on the pharmaceutical development of medicines, the preclinical and clinical study of drugs; </a:t>
            </a:r>
          </a:p>
          <a:p>
            <a:endParaRPr lang="en-US" sz="2200" dirty="0"/>
          </a:p>
          <a:p>
            <a:r>
              <a:rPr lang="en-US" sz="2200" dirty="0"/>
              <a:t>•development of analytical normative documentation, projects of the instructions for medical use, etc.</a:t>
            </a:r>
          </a:p>
          <a:p>
            <a:br>
              <a:rPr lang="en-US" dirty="0"/>
            </a:br>
            <a:endParaRPr lang="en-US" dirty="0"/>
          </a:p>
          <a:p>
            <a:br>
              <a:rPr lang="en-US" dirty="0"/>
            </a:br>
            <a:endParaRPr lang="en-US" dirty="0"/>
          </a:p>
        </p:txBody>
      </p:sp>
      <p:pic>
        <p:nvPicPr>
          <p:cNvPr id="3074" name="Picture 2">
            <a:extLst>
              <a:ext uri="{FF2B5EF4-FFF2-40B4-BE49-F238E27FC236}">
                <a16:creationId xmlns:a16="http://schemas.microsoft.com/office/drawing/2014/main" id="{2525C70A-8AA1-8D4F-8F6E-F342F99FC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5145" y="4361145"/>
            <a:ext cx="2496855" cy="2496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37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59CF6-2834-2441-9489-7DB8AEEE1B46}"/>
              </a:ext>
            </a:extLst>
          </p:cNvPr>
          <p:cNvSpPr>
            <a:spLocks noGrp="1"/>
          </p:cNvSpPr>
          <p:nvPr>
            <p:ph type="title"/>
          </p:nvPr>
        </p:nvSpPr>
        <p:spPr>
          <a:xfrm>
            <a:off x="1141412" y="136697"/>
            <a:ext cx="9905998" cy="984814"/>
          </a:xfrm>
        </p:spPr>
        <p:txBody>
          <a:bodyPr/>
          <a:lstStyle/>
          <a:p>
            <a:r>
              <a:rPr lang="en-US" b="1" dirty="0"/>
              <a:t>Objects of the intellectual property law</a:t>
            </a:r>
            <a:endParaRPr lang="ru-UA" dirty="0"/>
          </a:p>
        </p:txBody>
      </p:sp>
      <p:sp>
        <p:nvSpPr>
          <p:cNvPr id="4" name="Скругленный прямоугольник 3">
            <a:extLst>
              <a:ext uri="{FF2B5EF4-FFF2-40B4-BE49-F238E27FC236}">
                <a16:creationId xmlns:a16="http://schemas.microsoft.com/office/drawing/2014/main" id="{67176586-7D14-D443-82CE-BBAFFB2078B7}"/>
              </a:ext>
            </a:extLst>
          </p:cNvPr>
          <p:cNvSpPr/>
          <p:nvPr/>
        </p:nvSpPr>
        <p:spPr>
          <a:xfrm>
            <a:off x="651853" y="1272699"/>
            <a:ext cx="10885117" cy="126512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sz="2400" b="1" i="1" dirty="0"/>
              <a:t>The invention </a:t>
            </a:r>
            <a:r>
              <a:rPr lang="en-US" sz="2200" dirty="0"/>
              <a:t>is a technological (technical) solution in the form of an image, a product, or in the form of applying the previously known product, a method for a new purpose</a:t>
            </a:r>
          </a:p>
        </p:txBody>
      </p:sp>
      <p:sp>
        <p:nvSpPr>
          <p:cNvPr id="5" name="Прямоугольник 4">
            <a:extLst>
              <a:ext uri="{FF2B5EF4-FFF2-40B4-BE49-F238E27FC236}">
                <a16:creationId xmlns:a16="http://schemas.microsoft.com/office/drawing/2014/main" id="{2D39C40E-2765-564F-A0D7-C0A37FC6D232}"/>
              </a:ext>
            </a:extLst>
          </p:cNvPr>
          <p:cNvSpPr/>
          <p:nvPr/>
        </p:nvSpPr>
        <p:spPr>
          <a:xfrm>
            <a:off x="125261" y="2750985"/>
            <a:ext cx="8599118" cy="3970318"/>
          </a:xfrm>
          <a:prstGeom prst="rect">
            <a:avLst/>
          </a:prstGeom>
          <a:solidFill>
            <a:schemeClr val="bg2">
              <a:lumMod val="20000"/>
              <a:lumOff val="80000"/>
            </a:schemeClr>
          </a:solidFill>
        </p:spPr>
        <p:txBody>
          <a:bodyPr wrap="square">
            <a:spAutoFit/>
          </a:bodyPr>
          <a:lstStyle/>
          <a:p>
            <a:endParaRPr lang="en-US" dirty="0">
              <a:solidFill>
                <a:schemeClr val="bg1"/>
              </a:solidFill>
              <a:latin typeface="Arial" panose="020B0604020202020204" pitchFamily="34" charset="0"/>
            </a:endParaRPr>
          </a:p>
          <a:p>
            <a:r>
              <a:rPr lang="en-US" dirty="0">
                <a:solidFill>
                  <a:schemeClr val="bg1"/>
                </a:solidFill>
                <a:latin typeface="Arial" panose="020B0604020202020204" pitchFamily="34" charset="0"/>
              </a:rPr>
              <a:t>•</a:t>
            </a:r>
            <a:r>
              <a:rPr lang="en-US" b="1" i="1" dirty="0">
                <a:solidFill>
                  <a:schemeClr val="bg1"/>
                </a:solidFill>
                <a:latin typeface="Helvetica" pitchFamily="2" charset="0"/>
              </a:rPr>
              <a:t>a new substance (compound) </a:t>
            </a:r>
            <a:r>
              <a:rPr lang="en-US" dirty="0">
                <a:solidFill>
                  <a:schemeClr val="bg1"/>
                </a:solidFill>
                <a:latin typeface="Helvetica" pitchFamily="2" charset="0"/>
              </a:rPr>
              <a:t>or a group of new chemical compounds united by a common structural formula;</a:t>
            </a:r>
          </a:p>
          <a:p>
            <a:endParaRPr lang="en-US" dirty="0">
              <a:solidFill>
                <a:schemeClr val="bg1"/>
              </a:solidFill>
              <a:latin typeface="Helvetica" pitchFamily="2" charset="0"/>
            </a:endParaRPr>
          </a:p>
          <a:p>
            <a:r>
              <a:rPr lang="en-US" dirty="0">
                <a:solidFill>
                  <a:schemeClr val="bg1"/>
                </a:solidFill>
                <a:latin typeface="Arial" panose="020B0604020202020204" pitchFamily="34" charset="0"/>
              </a:rPr>
              <a:t>•</a:t>
            </a:r>
            <a:r>
              <a:rPr lang="en-US" b="1" i="1" dirty="0">
                <a:solidFill>
                  <a:schemeClr val="bg1"/>
                </a:solidFill>
                <a:latin typeface="Helvetica" pitchFamily="2" charset="0"/>
              </a:rPr>
              <a:t>pharmaceutical composition (or drug composition)</a:t>
            </a:r>
            <a:r>
              <a:rPr lang="en-US" dirty="0">
                <a:solidFill>
                  <a:schemeClr val="bg1"/>
                </a:solidFill>
                <a:latin typeface="Helvetica" pitchFamily="2" charset="0"/>
              </a:rPr>
              <a:t>; </a:t>
            </a:r>
          </a:p>
          <a:p>
            <a:endParaRPr lang="en-US" dirty="0">
              <a:solidFill>
                <a:schemeClr val="bg1"/>
              </a:solidFill>
              <a:latin typeface="Helvetica" pitchFamily="2" charset="0"/>
            </a:endParaRPr>
          </a:p>
          <a:p>
            <a:r>
              <a:rPr lang="en-US" dirty="0">
                <a:solidFill>
                  <a:schemeClr val="bg1"/>
                </a:solidFill>
                <a:latin typeface="Arial" panose="020B0604020202020204" pitchFamily="34" charset="0"/>
              </a:rPr>
              <a:t>•</a:t>
            </a:r>
            <a:r>
              <a:rPr lang="en-US" b="1" i="1" dirty="0">
                <a:solidFill>
                  <a:schemeClr val="bg1"/>
                </a:solidFill>
                <a:latin typeface="Helvetica" pitchFamily="2" charset="0"/>
              </a:rPr>
              <a:t>a method for producing a new biologically active chemical (compound)       </a:t>
            </a:r>
            <a:r>
              <a:rPr lang="en-US" dirty="0">
                <a:solidFill>
                  <a:schemeClr val="bg1"/>
                </a:solidFill>
                <a:latin typeface="Helvetica" pitchFamily="2" charset="0"/>
              </a:rPr>
              <a:t>(a group of new chemical compounds) or a pharmaceutical composition; </a:t>
            </a:r>
          </a:p>
          <a:p>
            <a:endParaRPr lang="en-US" dirty="0">
              <a:solidFill>
                <a:schemeClr val="bg1"/>
              </a:solidFill>
              <a:latin typeface="Helvetica" pitchFamily="2" charset="0"/>
            </a:endParaRPr>
          </a:p>
          <a:p>
            <a:r>
              <a:rPr lang="en-US" dirty="0">
                <a:solidFill>
                  <a:schemeClr val="bg1"/>
                </a:solidFill>
                <a:latin typeface="Arial" panose="020B0604020202020204" pitchFamily="34" charset="0"/>
              </a:rPr>
              <a:t>•</a:t>
            </a:r>
            <a:r>
              <a:rPr lang="en-US" b="1" i="1" dirty="0">
                <a:solidFill>
                  <a:schemeClr val="bg1"/>
                </a:solidFill>
                <a:latin typeface="Helvetica" pitchFamily="2" charset="0"/>
              </a:rPr>
              <a:t>a method of treatment (or diagnosis) </a:t>
            </a:r>
            <a:r>
              <a:rPr lang="en-US" dirty="0">
                <a:solidFill>
                  <a:schemeClr val="bg1"/>
                </a:solidFill>
                <a:latin typeface="Helvetica" pitchFamily="2" charset="0"/>
              </a:rPr>
              <a:t>using a new chemical compound or composition based on it; </a:t>
            </a:r>
          </a:p>
          <a:p>
            <a:endParaRPr lang="en-US" dirty="0">
              <a:solidFill>
                <a:schemeClr val="bg1"/>
              </a:solidFill>
              <a:latin typeface="Helvetica" pitchFamily="2" charset="0"/>
            </a:endParaRPr>
          </a:p>
          <a:p>
            <a:r>
              <a:rPr lang="en-US" dirty="0">
                <a:solidFill>
                  <a:schemeClr val="bg1"/>
                </a:solidFill>
                <a:latin typeface="Arial" panose="020B0604020202020204" pitchFamily="34" charset="0"/>
              </a:rPr>
              <a:t>•</a:t>
            </a:r>
            <a:r>
              <a:rPr lang="en-US" b="1" i="1" dirty="0">
                <a:solidFill>
                  <a:schemeClr val="bg1"/>
                </a:solidFill>
                <a:latin typeface="Helvetica" pitchFamily="2" charset="0"/>
              </a:rPr>
              <a:t>the use of the known substances, </a:t>
            </a:r>
            <a:r>
              <a:rPr lang="en-US" dirty="0">
                <a:solidFill>
                  <a:schemeClr val="bg1"/>
                </a:solidFill>
                <a:latin typeface="Helvetica" pitchFamily="2" charset="0"/>
              </a:rPr>
              <a:t>in which the pharmacological activity was first detected or the known drugs </a:t>
            </a:r>
            <a:r>
              <a:rPr lang="en-US" b="1" i="1" dirty="0">
                <a:solidFill>
                  <a:schemeClr val="bg1"/>
                </a:solidFill>
                <a:latin typeface="Helvetica" pitchFamily="2" charset="0"/>
              </a:rPr>
              <a:t>for a new medical purpose</a:t>
            </a:r>
            <a:endParaRPr lang="en-US" dirty="0">
              <a:solidFill>
                <a:schemeClr val="bg1"/>
              </a:solidFill>
              <a:latin typeface="Helvetica" pitchFamily="2" charset="0"/>
            </a:endParaRPr>
          </a:p>
        </p:txBody>
      </p:sp>
      <p:pic>
        <p:nvPicPr>
          <p:cNvPr id="4098" name="Picture 2">
            <a:extLst>
              <a:ext uri="{FF2B5EF4-FFF2-40B4-BE49-F238E27FC236}">
                <a16:creationId xmlns:a16="http://schemas.microsoft.com/office/drawing/2014/main" id="{9416401C-F7F8-6940-A65B-829FB19127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9478" y="3643551"/>
            <a:ext cx="3442522" cy="3077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638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2FED2A-8984-C14C-81B8-159EC3919915}"/>
              </a:ext>
            </a:extLst>
          </p:cNvPr>
          <p:cNvSpPr>
            <a:spLocks noGrp="1"/>
          </p:cNvSpPr>
          <p:nvPr>
            <p:ph type="title"/>
          </p:nvPr>
        </p:nvSpPr>
        <p:spPr>
          <a:xfrm>
            <a:off x="1003627" y="305368"/>
            <a:ext cx="9905998" cy="859553"/>
          </a:xfrm>
        </p:spPr>
        <p:txBody>
          <a:bodyPr/>
          <a:lstStyle/>
          <a:p>
            <a:r>
              <a:rPr lang="en-US" b="1" dirty="0"/>
              <a:t>Objects of the intellectual property law</a:t>
            </a:r>
            <a:endParaRPr lang="ru-UA" dirty="0"/>
          </a:p>
        </p:txBody>
      </p:sp>
      <p:sp>
        <p:nvSpPr>
          <p:cNvPr id="4" name="Скругленный прямоугольник 3">
            <a:extLst>
              <a:ext uri="{FF2B5EF4-FFF2-40B4-BE49-F238E27FC236}">
                <a16:creationId xmlns:a16="http://schemas.microsoft.com/office/drawing/2014/main" id="{46F63C83-DB00-C444-B6BC-A6BB17365DAE}"/>
              </a:ext>
            </a:extLst>
          </p:cNvPr>
          <p:cNvSpPr/>
          <p:nvPr/>
        </p:nvSpPr>
        <p:spPr>
          <a:xfrm>
            <a:off x="526093" y="1164921"/>
            <a:ext cx="11436263" cy="117744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200" b="1" dirty="0"/>
              <a:t>According to the current legislation, the conditions of </a:t>
            </a:r>
            <a:r>
              <a:rPr lang="en-US" sz="2400" b="1" dirty="0">
                <a:solidFill>
                  <a:schemeClr val="bg1"/>
                </a:solidFill>
              </a:rPr>
              <a:t>patentability of the invention include:</a:t>
            </a:r>
            <a:endParaRPr lang="en-US" sz="2400" dirty="0">
              <a:solidFill>
                <a:schemeClr val="bg1"/>
              </a:solidFill>
            </a:endParaRPr>
          </a:p>
        </p:txBody>
      </p:sp>
      <p:sp>
        <p:nvSpPr>
          <p:cNvPr id="5" name="Прямоугольник 4">
            <a:extLst>
              <a:ext uri="{FF2B5EF4-FFF2-40B4-BE49-F238E27FC236}">
                <a16:creationId xmlns:a16="http://schemas.microsoft.com/office/drawing/2014/main" id="{138BD3E0-9796-344D-9D80-5AE317D3556E}"/>
              </a:ext>
            </a:extLst>
          </p:cNvPr>
          <p:cNvSpPr/>
          <p:nvPr/>
        </p:nvSpPr>
        <p:spPr>
          <a:xfrm>
            <a:off x="2868460" y="2342367"/>
            <a:ext cx="7252570" cy="185385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br>
              <a:rPr lang="en-US" dirty="0"/>
            </a:br>
            <a:endParaRPr lang="en-US" dirty="0"/>
          </a:p>
          <a:p>
            <a:r>
              <a:rPr lang="en-US" sz="2200" dirty="0"/>
              <a:t>•novelty, </a:t>
            </a:r>
          </a:p>
          <a:p>
            <a:r>
              <a:rPr lang="en-US" sz="2200" dirty="0"/>
              <a:t>•a definite inventive level,</a:t>
            </a:r>
          </a:p>
          <a:p>
            <a:r>
              <a:rPr lang="en-US" sz="2200" dirty="0"/>
              <a:t>•industrial applicability</a:t>
            </a:r>
            <a:endParaRPr lang="en-US" dirty="0"/>
          </a:p>
          <a:p>
            <a:br>
              <a:rPr lang="en-US" dirty="0"/>
            </a:br>
            <a:endParaRPr lang="en-US" dirty="0"/>
          </a:p>
        </p:txBody>
      </p:sp>
      <p:sp>
        <p:nvSpPr>
          <p:cNvPr id="6" name="Скругленный прямоугольник 5">
            <a:extLst>
              <a:ext uri="{FF2B5EF4-FFF2-40B4-BE49-F238E27FC236}">
                <a16:creationId xmlns:a16="http://schemas.microsoft.com/office/drawing/2014/main" id="{2485BE7E-4C12-C649-962D-F71A2601AFEC}"/>
              </a:ext>
            </a:extLst>
          </p:cNvPr>
          <p:cNvSpPr/>
          <p:nvPr/>
        </p:nvSpPr>
        <p:spPr>
          <a:xfrm>
            <a:off x="902374" y="5007279"/>
            <a:ext cx="10108504" cy="13716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sz="2200" dirty="0"/>
              <a:t>Compliance with the following conditions is determined by the </a:t>
            </a:r>
            <a:r>
              <a:rPr lang="en-US" sz="2200" b="1" dirty="0"/>
              <a:t>qualification expert examination</a:t>
            </a:r>
            <a:r>
              <a:rPr lang="en-US" sz="2200" dirty="0"/>
              <a:t>, which is conducted by </a:t>
            </a:r>
            <a:r>
              <a:rPr lang="en-US" sz="2200" b="1" dirty="0" err="1">
                <a:solidFill>
                  <a:schemeClr val="bg1"/>
                </a:solidFill>
              </a:rPr>
              <a:t>Ukrpatent</a:t>
            </a:r>
            <a:r>
              <a:rPr lang="en-US" sz="2200" dirty="0"/>
              <a:t> (Ukrainian patent organization)</a:t>
            </a:r>
          </a:p>
        </p:txBody>
      </p:sp>
    </p:spTree>
    <p:extLst>
      <p:ext uri="{BB962C8B-B14F-4D97-AF65-F5344CB8AC3E}">
        <p14:creationId xmlns:p14="http://schemas.microsoft.com/office/powerpoint/2010/main" val="3297822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10C431-EF81-9948-BFDD-1F88ACB62AB5}"/>
              </a:ext>
            </a:extLst>
          </p:cNvPr>
          <p:cNvSpPr>
            <a:spLocks noGrp="1"/>
          </p:cNvSpPr>
          <p:nvPr>
            <p:ph type="title"/>
          </p:nvPr>
        </p:nvSpPr>
        <p:spPr>
          <a:xfrm>
            <a:off x="1141412" y="317894"/>
            <a:ext cx="9905998" cy="859553"/>
          </a:xfrm>
        </p:spPr>
        <p:txBody>
          <a:bodyPr/>
          <a:lstStyle/>
          <a:p>
            <a:r>
              <a:rPr lang="en-US" b="1" dirty="0"/>
              <a:t>Objects of the intellectual property law</a:t>
            </a:r>
            <a:endParaRPr lang="ru-UA" dirty="0"/>
          </a:p>
        </p:txBody>
      </p:sp>
      <p:sp>
        <p:nvSpPr>
          <p:cNvPr id="4" name="Прямоугольник с двумя скругленными соседними углами 3">
            <a:extLst>
              <a:ext uri="{FF2B5EF4-FFF2-40B4-BE49-F238E27FC236}">
                <a16:creationId xmlns:a16="http://schemas.microsoft.com/office/drawing/2014/main" id="{12C64700-709E-D842-91B1-CE3C9648A276}"/>
              </a:ext>
            </a:extLst>
          </p:cNvPr>
          <p:cNvSpPr/>
          <p:nvPr/>
        </p:nvSpPr>
        <p:spPr>
          <a:xfrm>
            <a:off x="826718" y="1089764"/>
            <a:ext cx="3732756" cy="859553"/>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i="1" dirty="0"/>
              <a:t>Useful models</a:t>
            </a:r>
            <a:endParaRPr lang="en-US" sz="2400" dirty="0"/>
          </a:p>
        </p:txBody>
      </p:sp>
      <p:sp>
        <p:nvSpPr>
          <p:cNvPr id="5" name="Скругленный прямоугольник 4">
            <a:extLst>
              <a:ext uri="{FF2B5EF4-FFF2-40B4-BE49-F238E27FC236}">
                <a16:creationId xmlns:a16="http://schemas.microsoft.com/office/drawing/2014/main" id="{E6237413-4281-564F-9554-94F5B8E4DDBD}"/>
              </a:ext>
            </a:extLst>
          </p:cNvPr>
          <p:cNvSpPr/>
          <p:nvPr/>
        </p:nvSpPr>
        <p:spPr>
          <a:xfrm>
            <a:off x="663879" y="2069879"/>
            <a:ext cx="11361107" cy="145615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200" dirty="0"/>
              <a:t>unlike the invention, the </a:t>
            </a:r>
            <a:r>
              <a:rPr lang="en-US" sz="2200" b="1" dirty="0"/>
              <a:t>inventive step is not required </a:t>
            </a:r>
            <a:r>
              <a:rPr lang="en-US" sz="2200" dirty="0"/>
              <a:t>for the utility model; this means that any device, even quite obvious for a specialist, can nevertheless be recognized as a useful model, but, nevertheless, not described anywhere and not applied in practice, i.e., possessing world novelty</a:t>
            </a:r>
          </a:p>
        </p:txBody>
      </p:sp>
      <p:sp>
        <p:nvSpPr>
          <p:cNvPr id="6" name="Прямоугольник 5">
            <a:extLst>
              <a:ext uri="{FF2B5EF4-FFF2-40B4-BE49-F238E27FC236}">
                <a16:creationId xmlns:a16="http://schemas.microsoft.com/office/drawing/2014/main" id="{135CCD82-80B7-F742-BF58-D6D15AA8AE22}"/>
              </a:ext>
            </a:extLst>
          </p:cNvPr>
          <p:cNvSpPr/>
          <p:nvPr/>
        </p:nvSpPr>
        <p:spPr>
          <a:xfrm>
            <a:off x="1059145" y="3493896"/>
            <a:ext cx="6096000" cy="984885"/>
          </a:xfrm>
          <a:prstGeom prst="rect">
            <a:avLst/>
          </a:prstGeom>
        </p:spPr>
        <p:txBody>
          <a:bodyPr>
            <a:spAutoFit/>
          </a:bodyPr>
          <a:lstStyle/>
          <a:p>
            <a:endParaRPr lang="en-US" dirty="0">
              <a:latin typeface="Arial" panose="020B0604020202020204" pitchFamily="34" charset="0"/>
            </a:endParaRPr>
          </a:p>
          <a:p>
            <a:pPr marL="342900" indent="-342900">
              <a:buFont typeface="Wingdings" pitchFamily="2" charset="2"/>
              <a:buChar char="Ø"/>
            </a:pPr>
            <a:r>
              <a:rPr lang="en-US" sz="2200" dirty="0">
                <a:latin typeface="Helvetica" pitchFamily="2" charset="0"/>
              </a:rPr>
              <a:t>equipment for manufacturing medicines</a:t>
            </a:r>
          </a:p>
          <a:p>
            <a:endParaRPr lang="en-US" dirty="0">
              <a:latin typeface="Helvetica" pitchFamily="2" charset="0"/>
            </a:endParaRPr>
          </a:p>
        </p:txBody>
      </p:sp>
      <p:pic>
        <p:nvPicPr>
          <p:cNvPr id="5122" name="Picture 2">
            <a:extLst>
              <a:ext uri="{FF2B5EF4-FFF2-40B4-BE49-F238E27FC236}">
                <a16:creationId xmlns:a16="http://schemas.microsoft.com/office/drawing/2014/main" id="{893556E9-9349-5D4B-A2BD-12D059AE2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7939" y="4689943"/>
            <a:ext cx="3253089" cy="21680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73B99C47-9299-7E4B-82E7-285A4752CB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3074" y="4672208"/>
            <a:ext cx="3885852" cy="218579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F23F998D-F65F-6C4E-A735-0CFADC9B2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07677"/>
            <a:ext cx="3252087" cy="2168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505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10C431-EF81-9948-BFDD-1F88ACB62AB5}"/>
              </a:ext>
            </a:extLst>
          </p:cNvPr>
          <p:cNvSpPr>
            <a:spLocks noGrp="1"/>
          </p:cNvSpPr>
          <p:nvPr>
            <p:ph type="title"/>
          </p:nvPr>
        </p:nvSpPr>
        <p:spPr>
          <a:xfrm>
            <a:off x="1141412" y="317894"/>
            <a:ext cx="9905998" cy="859553"/>
          </a:xfrm>
        </p:spPr>
        <p:txBody>
          <a:bodyPr/>
          <a:lstStyle/>
          <a:p>
            <a:r>
              <a:rPr lang="en-US" b="1" dirty="0"/>
              <a:t>Objects of the intellectual property law</a:t>
            </a:r>
            <a:endParaRPr lang="ru-UA" dirty="0"/>
          </a:p>
        </p:txBody>
      </p:sp>
      <p:sp>
        <p:nvSpPr>
          <p:cNvPr id="4" name="Прямоугольник с двумя скругленными соседними углами 3">
            <a:extLst>
              <a:ext uri="{FF2B5EF4-FFF2-40B4-BE49-F238E27FC236}">
                <a16:creationId xmlns:a16="http://schemas.microsoft.com/office/drawing/2014/main" id="{12C64700-709E-D842-91B1-CE3C9648A276}"/>
              </a:ext>
            </a:extLst>
          </p:cNvPr>
          <p:cNvSpPr/>
          <p:nvPr/>
        </p:nvSpPr>
        <p:spPr>
          <a:xfrm>
            <a:off x="826718" y="1089764"/>
            <a:ext cx="3732756" cy="859553"/>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i="1" dirty="0"/>
              <a:t>Industrial designs</a:t>
            </a:r>
            <a:endParaRPr lang="en-US" sz="2400" dirty="0"/>
          </a:p>
        </p:txBody>
      </p:sp>
      <p:sp>
        <p:nvSpPr>
          <p:cNvPr id="5" name="Скругленный прямоугольник 4">
            <a:extLst>
              <a:ext uri="{FF2B5EF4-FFF2-40B4-BE49-F238E27FC236}">
                <a16:creationId xmlns:a16="http://schemas.microsoft.com/office/drawing/2014/main" id="{E6237413-4281-564F-9554-94F5B8E4DDBD}"/>
              </a:ext>
            </a:extLst>
          </p:cNvPr>
          <p:cNvSpPr/>
          <p:nvPr/>
        </p:nvSpPr>
        <p:spPr>
          <a:xfrm>
            <a:off x="663879" y="2060437"/>
            <a:ext cx="11361107" cy="104644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200" dirty="0"/>
              <a:t>are the artistic and design solution of a product of</a:t>
            </a:r>
          </a:p>
          <a:p>
            <a:r>
              <a:rPr lang="en-US" sz="2200" dirty="0"/>
              <a:t>industrial production, which determines its appearance</a:t>
            </a:r>
          </a:p>
        </p:txBody>
      </p:sp>
      <p:sp>
        <p:nvSpPr>
          <p:cNvPr id="6" name="Прямоугольник 5">
            <a:extLst>
              <a:ext uri="{FF2B5EF4-FFF2-40B4-BE49-F238E27FC236}">
                <a16:creationId xmlns:a16="http://schemas.microsoft.com/office/drawing/2014/main" id="{135CCD82-80B7-F742-BF58-D6D15AA8AE22}"/>
              </a:ext>
            </a:extLst>
          </p:cNvPr>
          <p:cNvSpPr/>
          <p:nvPr/>
        </p:nvSpPr>
        <p:spPr>
          <a:xfrm>
            <a:off x="983989" y="3217998"/>
            <a:ext cx="10468976" cy="769441"/>
          </a:xfrm>
          <a:prstGeom prst="rect">
            <a:avLst/>
          </a:prstGeom>
        </p:spPr>
        <p:txBody>
          <a:bodyPr wrap="square">
            <a:spAutoFit/>
          </a:bodyPr>
          <a:lstStyle/>
          <a:p>
            <a:pPr marL="342900" indent="-342900">
              <a:buFont typeface="Wingdings" pitchFamily="2" charset="2"/>
              <a:buChar char="Ø"/>
            </a:pPr>
            <a:r>
              <a:rPr lang="en-US" sz="2200" dirty="0">
                <a:latin typeface="Helvetica" pitchFamily="2" charset="0"/>
              </a:rPr>
              <a:t>the object of the industrial sample is the appearance of the medicines (tablet form, packaging, etc.)</a:t>
            </a:r>
            <a:endParaRPr lang="en-US" dirty="0">
              <a:latin typeface="Helvetica" pitchFamily="2" charset="0"/>
            </a:endParaRPr>
          </a:p>
        </p:txBody>
      </p:sp>
      <p:pic>
        <p:nvPicPr>
          <p:cNvPr id="8194" name="Picture 2">
            <a:extLst>
              <a:ext uri="{FF2B5EF4-FFF2-40B4-BE49-F238E27FC236}">
                <a16:creationId xmlns:a16="http://schemas.microsoft.com/office/drawing/2014/main" id="{1A7CB77E-37F1-884E-888E-04A15BACB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2" y="4421278"/>
            <a:ext cx="4475967" cy="243672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8DEA864A-3B3E-5A42-8F98-4DC600FC8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645" y="3601233"/>
            <a:ext cx="4342355" cy="325676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C78D9F24-EDA5-3F42-8D13-4B820A537E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894" y="4420552"/>
            <a:ext cx="3584515" cy="2437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045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7A310257-0061-7D4F-A1E4-C82FEF5F8FAD}"/>
              </a:ext>
            </a:extLst>
          </p:cNvPr>
          <p:cNvSpPr>
            <a:spLocks noGrp="1"/>
          </p:cNvSpPr>
          <p:nvPr>
            <p:ph type="title"/>
          </p:nvPr>
        </p:nvSpPr>
        <p:spPr>
          <a:xfrm>
            <a:off x="876821" y="92424"/>
            <a:ext cx="9905998" cy="859553"/>
          </a:xfrm>
        </p:spPr>
        <p:txBody>
          <a:bodyPr/>
          <a:lstStyle/>
          <a:p>
            <a:r>
              <a:rPr lang="en-US" b="1" dirty="0"/>
              <a:t>Objects of the intellectual property law</a:t>
            </a:r>
            <a:endParaRPr lang="ru-UA" dirty="0"/>
          </a:p>
        </p:txBody>
      </p:sp>
      <p:sp>
        <p:nvSpPr>
          <p:cNvPr id="6" name="Прямоугольник с двумя скругленными соседними углами 5">
            <a:extLst>
              <a:ext uri="{FF2B5EF4-FFF2-40B4-BE49-F238E27FC236}">
                <a16:creationId xmlns:a16="http://schemas.microsoft.com/office/drawing/2014/main" id="{9C29C3D5-8345-8C45-BB43-5902D01D657A}"/>
              </a:ext>
            </a:extLst>
          </p:cNvPr>
          <p:cNvSpPr/>
          <p:nvPr/>
        </p:nvSpPr>
        <p:spPr>
          <a:xfrm>
            <a:off x="363253" y="726508"/>
            <a:ext cx="4459267" cy="450937"/>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i="1" dirty="0"/>
              <a:t>Commercial designations include:</a:t>
            </a:r>
            <a:endParaRPr lang="en-US" sz="2400" dirty="0"/>
          </a:p>
        </p:txBody>
      </p:sp>
      <p:sp>
        <p:nvSpPr>
          <p:cNvPr id="7" name="Прямоугольник 6">
            <a:extLst>
              <a:ext uri="{FF2B5EF4-FFF2-40B4-BE49-F238E27FC236}">
                <a16:creationId xmlns:a16="http://schemas.microsoft.com/office/drawing/2014/main" id="{7FFA8D33-EDFF-2640-B4AB-64F9771BD55F}"/>
              </a:ext>
            </a:extLst>
          </p:cNvPr>
          <p:cNvSpPr/>
          <p:nvPr/>
        </p:nvSpPr>
        <p:spPr>
          <a:xfrm>
            <a:off x="162839" y="1177446"/>
            <a:ext cx="9043792" cy="558813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Wingdings" pitchFamily="2" charset="2"/>
              <a:buChar char="Ø"/>
            </a:pPr>
            <a:r>
              <a:rPr lang="en-US" sz="2000" b="1" i="1" dirty="0"/>
              <a:t>the brand name of the manufacturer and its logotype</a:t>
            </a:r>
            <a:endParaRPr lang="en-US" sz="2000" dirty="0"/>
          </a:p>
          <a:p>
            <a:r>
              <a:rPr lang="en-US" sz="2000" dirty="0"/>
              <a:t>•the right of intellectual property to a company name is valid from the moment of the first use of this name and is protected without its obligatory registration;</a:t>
            </a:r>
          </a:p>
          <a:p>
            <a:r>
              <a:rPr lang="en-US" sz="2000" dirty="0"/>
              <a:t>•legal protection is granted to a commercial name if it does not mislead consumers about its current activities;</a:t>
            </a:r>
          </a:p>
          <a:p>
            <a:r>
              <a:rPr lang="en-US" sz="2000" dirty="0"/>
              <a:t>•information on the commercial name may be recorded in the registers, the procedure for keeping the register is established by the law; </a:t>
            </a:r>
          </a:p>
          <a:p>
            <a:pPr marL="342900" indent="-342900">
              <a:buFont typeface="Wingdings" pitchFamily="2" charset="2"/>
              <a:buChar char="Ø"/>
            </a:pPr>
            <a:r>
              <a:rPr lang="en-US" sz="2000" b="1" i="1" dirty="0"/>
              <a:t>the trade name of a medicinal product</a:t>
            </a:r>
            <a:endParaRPr lang="en-US" sz="2000" dirty="0"/>
          </a:p>
          <a:p>
            <a:r>
              <a:rPr lang="en-US" sz="2000" dirty="0"/>
              <a:t>•trade names allow consumers to distinguish medicines from one manufacturer from similar medicines of another; </a:t>
            </a:r>
          </a:p>
          <a:p>
            <a:r>
              <a:rPr lang="en-US" sz="2000" dirty="0"/>
              <a:t>•in accordance with the Law of Ukraine “On protection of the rights to marks for goods and services” dated December 15, 1993 No. 3689-XII they can be registered as signs for goods and services;</a:t>
            </a:r>
          </a:p>
          <a:p>
            <a:r>
              <a:rPr lang="en-US" sz="2000" dirty="0"/>
              <a:t>•the main task of the trademark is identification (medicinal product, its manufacturer, distributor);</a:t>
            </a:r>
          </a:p>
          <a:p>
            <a:r>
              <a:rPr lang="en-US" sz="2000" dirty="0"/>
              <a:t>•the owner of the trademark receives the exclusive right to use it. Exclusivity of this right is that third persons can use this sign only with the consent of the owner and under his/her control over the quality of the goods produced.</a:t>
            </a:r>
            <a:endParaRPr lang="en-US" dirty="0"/>
          </a:p>
        </p:txBody>
      </p:sp>
      <p:pic>
        <p:nvPicPr>
          <p:cNvPr id="6146" name="Picture 2">
            <a:extLst>
              <a:ext uri="{FF2B5EF4-FFF2-40B4-BE49-F238E27FC236}">
                <a16:creationId xmlns:a16="http://schemas.microsoft.com/office/drawing/2014/main" id="{3ED21B37-6DC9-504F-A9E5-DE937BCB68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6632" y="1812664"/>
            <a:ext cx="2985368" cy="161633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F556217-BA7C-1A43-8292-6B20A3AFE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6631" y="4064218"/>
            <a:ext cx="2985369" cy="231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862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331367-D51E-8E46-9603-F6610268D5C6}"/>
              </a:ext>
            </a:extLst>
          </p:cNvPr>
          <p:cNvSpPr>
            <a:spLocks noGrp="1"/>
          </p:cNvSpPr>
          <p:nvPr>
            <p:ph type="title"/>
          </p:nvPr>
        </p:nvSpPr>
        <p:spPr>
          <a:xfrm>
            <a:off x="263046" y="74907"/>
            <a:ext cx="11774465" cy="739285"/>
          </a:xfrm>
        </p:spPr>
        <p:txBody>
          <a:bodyPr>
            <a:normAutofit fontScale="90000"/>
          </a:bodyPr>
          <a:lstStyle/>
          <a:p>
            <a:r>
              <a:rPr lang="en-US" b="1" dirty="0"/>
              <a:t>Objects of the intellectual property law</a:t>
            </a:r>
            <a:br>
              <a:rPr lang="en-US" dirty="0"/>
            </a:br>
            <a:r>
              <a:rPr lang="en-US" b="1" dirty="0"/>
              <a:t>(commercial designations)</a:t>
            </a:r>
            <a:endParaRPr lang="ru-UA" dirty="0"/>
          </a:p>
        </p:txBody>
      </p:sp>
      <p:pic>
        <p:nvPicPr>
          <p:cNvPr id="9218" name="Picture 2">
            <a:extLst>
              <a:ext uri="{FF2B5EF4-FFF2-40B4-BE49-F238E27FC236}">
                <a16:creationId xmlns:a16="http://schemas.microsoft.com/office/drawing/2014/main" id="{76789440-AEF8-784C-B778-A02C426792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851" y="814192"/>
            <a:ext cx="8413762" cy="6043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97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852A3D03-0535-CE43-B64D-553BB596A13E}"/>
              </a:ext>
            </a:extLst>
          </p:cNvPr>
          <p:cNvSpPr>
            <a:spLocks noGrp="1"/>
          </p:cNvSpPr>
          <p:nvPr>
            <p:ph type="title"/>
          </p:nvPr>
        </p:nvSpPr>
        <p:spPr>
          <a:xfrm>
            <a:off x="776614" y="194156"/>
            <a:ext cx="10116854" cy="832980"/>
          </a:xfrm>
        </p:spPr>
        <p:txBody>
          <a:bodyPr>
            <a:normAutofit fontScale="90000"/>
          </a:bodyPr>
          <a:lstStyle/>
          <a:p>
            <a:r>
              <a:rPr lang="en-US" b="1" dirty="0"/>
              <a:t>Objects of the intellectual property law</a:t>
            </a:r>
            <a:br>
              <a:rPr lang="en-US" dirty="0"/>
            </a:br>
            <a:r>
              <a:rPr lang="en-US" b="1" dirty="0"/>
              <a:t>(commercial designations)</a:t>
            </a:r>
            <a:endParaRPr lang="ru-UA" dirty="0"/>
          </a:p>
        </p:txBody>
      </p:sp>
      <p:pic>
        <p:nvPicPr>
          <p:cNvPr id="5" name="Рисунок 4">
            <a:extLst>
              <a:ext uri="{FF2B5EF4-FFF2-40B4-BE49-F238E27FC236}">
                <a16:creationId xmlns:a16="http://schemas.microsoft.com/office/drawing/2014/main" id="{6478C688-5496-884A-85DB-E6C52B87D39F}"/>
              </a:ext>
            </a:extLst>
          </p:cNvPr>
          <p:cNvPicPr>
            <a:picLocks noChangeAspect="1"/>
          </p:cNvPicPr>
          <p:nvPr/>
        </p:nvPicPr>
        <p:blipFill>
          <a:blip r:embed="rId2"/>
          <a:stretch>
            <a:fillRect/>
          </a:stretch>
        </p:blipFill>
        <p:spPr>
          <a:xfrm>
            <a:off x="776614" y="1264274"/>
            <a:ext cx="10370606" cy="5399571"/>
          </a:xfrm>
          <a:prstGeom prst="rect">
            <a:avLst/>
          </a:prstGeom>
        </p:spPr>
      </p:pic>
    </p:spTree>
    <p:extLst>
      <p:ext uri="{BB962C8B-B14F-4D97-AF65-F5344CB8AC3E}">
        <p14:creationId xmlns:p14="http://schemas.microsoft.com/office/powerpoint/2010/main" val="3563202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D76FFA-6C17-AB4C-BF73-A9FC42F4D7FA}"/>
              </a:ext>
            </a:extLst>
          </p:cNvPr>
          <p:cNvSpPr>
            <a:spLocks noGrp="1"/>
          </p:cNvSpPr>
          <p:nvPr>
            <p:ph type="title"/>
          </p:nvPr>
        </p:nvSpPr>
        <p:spPr>
          <a:xfrm>
            <a:off x="70981" y="98687"/>
            <a:ext cx="11937304" cy="809449"/>
          </a:xfrm>
        </p:spPr>
        <p:txBody>
          <a:bodyPr>
            <a:normAutofit fontScale="90000"/>
          </a:bodyPr>
          <a:lstStyle/>
          <a:p>
            <a:r>
              <a:rPr lang="en-US" b="1" dirty="0"/>
              <a:t>Legal mechanisms for protection of the intellectual property rights</a:t>
            </a:r>
            <a:endParaRPr lang="ru-UA" dirty="0"/>
          </a:p>
        </p:txBody>
      </p:sp>
      <p:sp>
        <p:nvSpPr>
          <p:cNvPr id="4" name="Скругленный прямоугольник 3">
            <a:extLst>
              <a:ext uri="{FF2B5EF4-FFF2-40B4-BE49-F238E27FC236}">
                <a16:creationId xmlns:a16="http://schemas.microsoft.com/office/drawing/2014/main" id="{9BBDDD74-3F67-1F44-BEA4-3C6DE367DE41}"/>
              </a:ext>
            </a:extLst>
          </p:cNvPr>
          <p:cNvSpPr/>
          <p:nvPr/>
        </p:nvSpPr>
        <p:spPr>
          <a:xfrm>
            <a:off x="651354" y="1014608"/>
            <a:ext cx="10966264" cy="146554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en-US" sz="2200" b="1" dirty="0">
                <a:solidFill>
                  <a:schemeClr val="bg1"/>
                </a:solidFill>
              </a:rPr>
              <a:t>The protection of rights </a:t>
            </a:r>
            <a:r>
              <a:rPr lang="en-US" sz="2200" dirty="0"/>
              <a:t>is a set of measures aimed at the </a:t>
            </a:r>
            <a:r>
              <a:rPr lang="en-US" sz="2200" b="1" dirty="0"/>
              <a:t>restoration and recognition of rights in the event of their violation</a:t>
            </a:r>
            <a:r>
              <a:rPr lang="en-US" sz="2200" dirty="0"/>
              <a:t>, including the activities of the state bodies on the restoration and recognition of rights envisaged by the law, </a:t>
            </a:r>
            <a:r>
              <a:rPr lang="en-US" sz="2200" b="1" dirty="0"/>
              <a:t>as well as removal of obstacles preventing the implementation of the rights and legitimate interests of their subjects</a:t>
            </a:r>
            <a:endParaRPr lang="en-US" sz="2200" dirty="0"/>
          </a:p>
        </p:txBody>
      </p:sp>
      <p:sp>
        <p:nvSpPr>
          <p:cNvPr id="5" name="Прямоугольник с одним скругленным углом 4">
            <a:extLst>
              <a:ext uri="{FF2B5EF4-FFF2-40B4-BE49-F238E27FC236}">
                <a16:creationId xmlns:a16="http://schemas.microsoft.com/office/drawing/2014/main" id="{D124F5BA-817F-A549-B0D0-1F2EA991DB5D}"/>
              </a:ext>
            </a:extLst>
          </p:cNvPr>
          <p:cNvSpPr/>
          <p:nvPr/>
        </p:nvSpPr>
        <p:spPr>
          <a:xfrm>
            <a:off x="1287186" y="2586625"/>
            <a:ext cx="9694600" cy="601249"/>
          </a:xfrm>
          <a:prstGeom prst="round1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200" b="1" dirty="0"/>
              <a:t>There are two main forms of protection </a:t>
            </a:r>
            <a:r>
              <a:rPr lang="en-US" sz="2200" dirty="0"/>
              <a:t>-</a:t>
            </a:r>
            <a:r>
              <a:rPr lang="en-US" sz="2200" b="1" dirty="0"/>
              <a:t>non-jurisdictional </a:t>
            </a:r>
            <a:r>
              <a:rPr lang="en-US" sz="2200" dirty="0"/>
              <a:t>and </a:t>
            </a:r>
            <a:r>
              <a:rPr lang="en-US" sz="2200" b="1" dirty="0"/>
              <a:t>jurisdictional</a:t>
            </a:r>
            <a:r>
              <a:rPr lang="en-US" sz="2200" dirty="0"/>
              <a:t>:</a:t>
            </a:r>
          </a:p>
        </p:txBody>
      </p:sp>
      <p:sp>
        <p:nvSpPr>
          <p:cNvPr id="6" name="Прямоугольник 5">
            <a:extLst>
              <a:ext uri="{FF2B5EF4-FFF2-40B4-BE49-F238E27FC236}">
                <a16:creationId xmlns:a16="http://schemas.microsoft.com/office/drawing/2014/main" id="{606F5591-DAF1-4941-9D01-D2F5DEC3FDFE}"/>
              </a:ext>
            </a:extLst>
          </p:cNvPr>
          <p:cNvSpPr/>
          <p:nvPr/>
        </p:nvSpPr>
        <p:spPr>
          <a:xfrm>
            <a:off x="183715" y="3289602"/>
            <a:ext cx="11824570" cy="35683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dirty="0"/>
              <a:t>•</a:t>
            </a:r>
            <a:r>
              <a:rPr lang="en-US" b="1" i="1" dirty="0"/>
              <a:t>Non-jurisdictional form of </a:t>
            </a:r>
            <a:r>
              <a:rPr lang="en-US" b="1" i="1" dirty="0" err="1"/>
              <a:t>protection</a:t>
            </a:r>
            <a:r>
              <a:rPr lang="en-US" dirty="0" err="1"/>
              <a:t>covers</a:t>
            </a:r>
            <a:r>
              <a:rPr lang="en-US" dirty="0"/>
              <a:t> the actions of citizens and organizations for protection of the intellectual property rights and legally protected interests that they carry out </a:t>
            </a:r>
            <a:r>
              <a:rPr lang="en-US" b="1" dirty="0"/>
              <a:t>independently</a:t>
            </a:r>
            <a:r>
              <a:rPr lang="en-US" dirty="0"/>
              <a:t>, without addressing for the assistance from the state and other competent authorities;</a:t>
            </a:r>
          </a:p>
          <a:p>
            <a:endParaRPr lang="en-US" sz="1000" dirty="0"/>
          </a:p>
          <a:p>
            <a:r>
              <a:rPr lang="en-US" dirty="0"/>
              <a:t>•the methods of self-defense can be chosen by the person himself/herself or established by an agreement or acts of the civil legislation, for example, an important way to ensure the protection of rights are </a:t>
            </a:r>
            <a:r>
              <a:rPr lang="en-US" b="1" dirty="0"/>
              <a:t>negotiations </a:t>
            </a:r>
            <a:r>
              <a:rPr lang="en-US" dirty="0"/>
              <a:t>between the subject of the intellectual property rights and the person who violates these rights during which one can convince the offender to stop the violation of rights and conclude an agreement on the lawful use of the intellectual property object.</a:t>
            </a:r>
          </a:p>
          <a:p>
            <a:endParaRPr lang="en-US" sz="1000" dirty="0"/>
          </a:p>
          <a:p>
            <a:r>
              <a:rPr lang="en-US" dirty="0"/>
              <a:t>•</a:t>
            </a:r>
            <a:r>
              <a:rPr lang="en-US" b="1" i="1" dirty="0"/>
              <a:t>Jurisdictional form of protection </a:t>
            </a:r>
            <a:r>
              <a:rPr lang="en-US" dirty="0"/>
              <a:t>is the activity of state authorized bodies for protection of violated or contested subjective rights; </a:t>
            </a:r>
          </a:p>
          <a:p>
            <a:r>
              <a:rPr lang="en-US" dirty="0"/>
              <a:t>•a person whose rights and legitimate interests are violated by unlawful actions apply for protection to competent state bodies, for example, to </a:t>
            </a:r>
            <a:r>
              <a:rPr lang="en-US" b="1" dirty="0"/>
              <a:t>a court </a:t>
            </a:r>
            <a:r>
              <a:rPr lang="en-US" dirty="0"/>
              <a:t>or the </a:t>
            </a:r>
            <a:r>
              <a:rPr lang="en-US" b="1" dirty="0"/>
              <a:t>law enforcement bodies </a:t>
            </a:r>
            <a:r>
              <a:rPr lang="en-US" b="1" dirty="0" err="1"/>
              <a:t>authorized</a:t>
            </a:r>
            <a:r>
              <a:rPr lang="en-US" dirty="0" err="1"/>
              <a:t>to</a:t>
            </a:r>
            <a:r>
              <a:rPr lang="en-US" dirty="0"/>
              <a:t> take the necessary measures to restore the violated right and suppress an offense</a:t>
            </a:r>
          </a:p>
        </p:txBody>
      </p:sp>
    </p:spTree>
    <p:extLst>
      <p:ext uri="{BB962C8B-B14F-4D97-AF65-F5344CB8AC3E}">
        <p14:creationId xmlns:p14="http://schemas.microsoft.com/office/powerpoint/2010/main" val="642539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713EF440-11D9-CF44-8D8E-0E4715D30D4D}"/>
              </a:ext>
            </a:extLst>
          </p:cNvPr>
          <p:cNvSpPr>
            <a:spLocks noGrp="1"/>
          </p:cNvSpPr>
          <p:nvPr>
            <p:ph type="title"/>
          </p:nvPr>
        </p:nvSpPr>
        <p:spPr>
          <a:xfrm>
            <a:off x="609600" y="130002"/>
            <a:ext cx="11937304" cy="809449"/>
          </a:xfrm>
        </p:spPr>
        <p:txBody>
          <a:bodyPr>
            <a:normAutofit fontScale="90000"/>
          </a:bodyPr>
          <a:lstStyle/>
          <a:p>
            <a:r>
              <a:rPr lang="en-US" b="1" dirty="0"/>
              <a:t>Legal mechanisms for protection of the intellectual property rights</a:t>
            </a:r>
            <a:endParaRPr lang="ru-UA" dirty="0"/>
          </a:p>
        </p:txBody>
      </p:sp>
      <p:sp>
        <p:nvSpPr>
          <p:cNvPr id="5" name="Прямоугольник 4">
            <a:extLst>
              <a:ext uri="{FF2B5EF4-FFF2-40B4-BE49-F238E27FC236}">
                <a16:creationId xmlns:a16="http://schemas.microsoft.com/office/drawing/2014/main" id="{B205B8B8-9AF7-BD4C-B4E5-DC78E47D2CC9}"/>
              </a:ext>
            </a:extLst>
          </p:cNvPr>
          <p:cNvSpPr/>
          <p:nvPr/>
        </p:nvSpPr>
        <p:spPr>
          <a:xfrm>
            <a:off x="503129" y="1114816"/>
            <a:ext cx="11073008" cy="166596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200" b="1" dirty="0"/>
              <a:t>The international system for protection of the intellectual property rights is a complex mechanism </a:t>
            </a:r>
            <a:r>
              <a:rPr lang="en-US" sz="2200" dirty="0"/>
              <a:t>implemented in accordance with multilateral international treaties, bilateral international treaties on the principle of reciprocity</a:t>
            </a:r>
          </a:p>
        </p:txBody>
      </p:sp>
      <p:sp>
        <p:nvSpPr>
          <p:cNvPr id="6" name="Прямоугольник с двумя скругленными соседними углами 5">
            <a:extLst>
              <a:ext uri="{FF2B5EF4-FFF2-40B4-BE49-F238E27FC236}">
                <a16:creationId xmlns:a16="http://schemas.microsoft.com/office/drawing/2014/main" id="{7DBC60E2-4114-2A48-810E-9C95A9C5C5CF}"/>
              </a:ext>
            </a:extLst>
          </p:cNvPr>
          <p:cNvSpPr/>
          <p:nvPr/>
        </p:nvSpPr>
        <p:spPr>
          <a:xfrm>
            <a:off x="826718" y="3131507"/>
            <a:ext cx="10296394" cy="1189972"/>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200" dirty="0"/>
              <a:t>Among the existing multilateral treaties in the field of copyright, it is possible to differentiate:</a:t>
            </a:r>
          </a:p>
        </p:txBody>
      </p:sp>
      <p:sp>
        <p:nvSpPr>
          <p:cNvPr id="7" name="Прямоугольник 6">
            <a:extLst>
              <a:ext uri="{FF2B5EF4-FFF2-40B4-BE49-F238E27FC236}">
                <a16:creationId xmlns:a16="http://schemas.microsoft.com/office/drawing/2014/main" id="{F28A64E4-BF24-9B47-9A1A-FF44732E8B81}"/>
              </a:ext>
            </a:extLst>
          </p:cNvPr>
          <p:cNvSpPr/>
          <p:nvPr/>
        </p:nvSpPr>
        <p:spPr>
          <a:xfrm>
            <a:off x="1766170" y="4496844"/>
            <a:ext cx="8254652" cy="196658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200" dirty="0"/>
              <a:t>•</a:t>
            </a:r>
            <a:r>
              <a:rPr lang="en-US" sz="2200" b="1" dirty="0"/>
              <a:t>treaties that are international in nature,</a:t>
            </a:r>
            <a:endParaRPr lang="en-US" sz="2200" dirty="0"/>
          </a:p>
          <a:p>
            <a:r>
              <a:rPr lang="en-US" sz="2200" dirty="0"/>
              <a:t>•</a:t>
            </a:r>
            <a:r>
              <a:rPr lang="en-US" sz="2200" b="1" dirty="0"/>
              <a:t>treaties that are of a regional nature</a:t>
            </a:r>
            <a:endParaRPr lang="en-US" sz="2200" dirty="0"/>
          </a:p>
        </p:txBody>
      </p:sp>
    </p:spTree>
    <p:extLst>
      <p:ext uri="{BB962C8B-B14F-4D97-AF65-F5344CB8AC3E}">
        <p14:creationId xmlns:p14="http://schemas.microsoft.com/office/powerpoint/2010/main" val="3193595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713EF440-11D9-CF44-8D8E-0E4715D30D4D}"/>
              </a:ext>
            </a:extLst>
          </p:cNvPr>
          <p:cNvSpPr>
            <a:spLocks noGrp="1"/>
          </p:cNvSpPr>
          <p:nvPr>
            <p:ph type="title"/>
          </p:nvPr>
        </p:nvSpPr>
        <p:spPr>
          <a:xfrm>
            <a:off x="609600" y="130002"/>
            <a:ext cx="11937304" cy="809449"/>
          </a:xfrm>
        </p:spPr>
        <p:txBody>
          <a:bodyPr>
            <a:normAutofit fontScale="90000"/>
          </a:bodyPr>
          <a:lstStyle/>
          <a:p>
            <a:r>
              <a:rPr lang="en-US" b="1" dirty="0"/>
              <a:t>Legal mechanisms for protection of the intellectual property rights</a:t>
            </a:r>
            <a:endParaRPr lang="ru-UA" dirty="0"/>
          </a:p>
        </p:txBody>
      </p:sp>
      <p:sp>
        <p:nvSpPr>
          <p:cNvPr id="5" name="Прямоугольник 4">
            <a:extLst>
              <a:ext uri="{FF2B5EF4-FFF2-40B4-BE49-F238E27FC236}">
                <a16:creationId xmlns:a16="http://schemas.microsoft.com/office/drawing/2014/main" id="{B205B8B8-9AF7-BD4C-B4E5-DC78E47D2CC9}"/>
              </a:ext>
            </a:extLst>
          </p:cNvPr>
          <p:cNvSpPr/>
          <p:nvPr/>
        </p:nvSpPr>
        <p:spPr>
          <a:xfrm>
            <a:off x="503129" y="1114817"/>
            <a:ext cx="11073008" cy="8094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dirty="0"/>
              <a:t>Treaties that are international in nature:</a:t>
            </a:r>
          </a:p>
        </p:txBody>
      </p:sp>
      <p:sp>
        <p:nvSpPr>
          <p:cNvPr id="6" name="Прямоугольник с двумя скругленными соседними углами 5">
            <a:extLst>
              <a:ext uri="{FF2B5EF4-FFF2-40B4-BE49-F238E27FC236}">
                <a16:creationId xmlns:a16="http://schemas.microsoft.com/office/drawing/2014/main" id="{7DBC60E2-4114-2A48-810E-9C95A9C5C5CF}"/>
              </a:ext>
            </a:extLst>
          </p:cNvPr>
          <p:cNvSpPr/>
          <p:nvPr/>
        </p:nvSpPr>
        <p:spPr>
          <a:xfrm>
            <a:off x="609600" y="4017635"/>
            <a:ext cx="10296394" cy="809450"/>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dirty="0"/>
              <a:t>Treaties that are of a regional nature:</a:t>
            </a:r>
          </a:p>
        </p:txBody>
      </p:sp>
      <p:sp>
        <p:nvSpPr>
          <p:cNvPr id="7" name="Прямоугольник 6">
            <a:extLst>
              <a:ext uri="{FF2B5EF4-FFF2-40B4-BE49-F238E27FC236}">
                <a16:creationId xmlns:a16="http://schemas.microsoft.com/office/drawing/2014/main" id="{F28A64E4-BF24-9B47-9A1A-FF44732E8B81}"/>
              </a:ext>
            </a:extLst>
          </p:cNvPr>
          <p:cNvSpPr/>
          <p:nvPr/>
        </p:nvSpPr>
        <p:spPr>
          <a:xfrm>
            <a:off x="1002082" y="4827085"/>
            <a:ext cx="9018740" cy="170201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br>
              <a:rPr lang="en-US" sz="2200" dirty="0"/>
            </a:br>
            <a:endParaRPr lang="en-US" sz="2200" dirty="0"/>
          </a:p>
          <a:p>
            <a:r>
              <a:rPr lang="en-US" sz="2200" dirty="0"/>
              <a:t>•Inter-American conventions (the Convention concluded in Montevideo in 1889, the Washington Convention of 1946);</a:t>
            </a:r>
          </a:p>
          <a:p>
            <a:r>
              <a:rPr lang="en-US" sz="2200" dirty="0"/>
              <a:t>•-Arab Copyright Convention of 1981; </a:t>
            </a:r>
          </a:p>
          <a:p>
            <a:r>
              <a:rPr lang="en-US" sz="2200" dirty="0"/>
              <a:t>•-EU directives</a:t>
            </a:r>
          </a:p>
          <a:p>
            <a:br>
              <a:rPr lang="en-US" sz="2200" dirty="0"/>
            </a:br>
            <a:endParaRPr lang="en-US" sz="2200" dirty="0"/>
          </a:p>
        </p:txBody>
      </p:sp>
      <p:sp>
        <p:nvSpPr>
          <p:cNvPr id="8" name="Прямоугольник 7">
            <a:extLst>
              <a:ext uri="{FF2B5EF4-FFF2-40B4-BE49-F238E27FC236}">
                <a16:creationId xmlns:a16="http://schemas.microsoft.com/office/drawing/2014/main" id="{72C25569-CA4F-2F4B-BFEF-4C9BFC6BC7F7}"/>
              </a:ext>
            </a:extLst>
          </p:cNvPr>
          <p:cNvSpPr/>
          <p:nvPr/>
        </p:nvSpPr>
        <p:spPr>
          <a:xfrm>
            <a:off x="826717" y="1924267"/>
            <a:ext cx="9607463" cy="196658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200" dirty="0"/>
              <a:t>•Berne Convention for Protection of Literary and Artistic Works of 1886; </a:t>
            </a:r>
          </a:p>
          <a:p>
            <a:r>
              <a:rPr lang="en-US" sz="2200" dirty="0"/>
              <a:t>•World (Geneva) Copyright Convention, 1952; </a:t>
            </a:r>
          </a:p>
          <a:p>
            <a:r>
              <a:rPr lang="en-US" sz="2200" dirty="0"/>
              <a:t>•The WIPO Copyright Treaty of 1996; </a:t>
            </a:r>
          </a:p>
          <a:p>
            <a:r>
              <a:rPr lang="en-US" sz="2200" dirty="0"/>
              <a:t>•-Agreement on Trade-Related Aspects of Intellectual Property Rights of 1994 (TRIPS Agreement)</a:t>
            </a:r>
          </a:p>
        </p:txBody>
      </p:sp>
    </p:spTree>
    <p:extLst>
      <p:ext uri="{BB962C8B-B14F-4D97-AF65-F5344CB8AC3E}">
        <p14:creationId xmlns:p14="http://schemas.microsoft.com/office/powerpoint/2010/main" val="2237996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713EF440-11D9-CF44-8D8E-0E4715D30D4D}"/>
              </a:ext>
            </a:extLst>
          </p:cNvPr>
          <p:cNvSpPr>
            <a:spLocks noGrp="1"/>
          </p:cNvSpPr>
          <p:nvPr>
            <p:ph type="title"/>
          </p:nvPr>
        </p:nvSpPr>
        <p:spPr>
          <a:xfrm>
            <a:off x="609600" y="130002"/>
            <a:ext cx="11937304" cy="809449"/>
          </a:xfrm>
        </p:spPr>
        <p:txBody>
          <a:bodyPr>
            <a:normAutofit fontScale="90000"/>
          </a:bodyPr>
          <a:lstStyle/>
          <a:p>
            <a:r>
              <a:rPr lang="en-US" b="1" dirty="0"/>
              <a:t>Legal mechanisms for protection of the intellectual property rights</a:t>
            </a:r>
            <a:endParaRPr lang="ru-UA" dirty="0"/>
          </a:p>
        </p:txBody>
      </p:sp>
      <p:sp>
        <p:nvSpPr>
          <p:cNvPr id="5" name="Прямоугольник 4">
            <a:extLst>
              <a:ext uri="{FF2B5EF4-FFF2-40B4-BE49-F238E27FC236}">
                <a16:creationId xmlns:a16="http://schemas.microsoft.com/office/drawing/2014/main" id="{B205B8B8-9AF7-BD4C-B4E5-DC78E47D2CC9}"/>
              </a:ext>
            </a:extLst>
          </p:cNvPr>
          <p:cNvSpPr/>
          <p:nvPr/>
        </p:nvSpPr>
        <p:spPr>
          <a:xfrm>
            <a:off x="503129" y="1114817"/>
            <a:ext cx="11073008" cy="8094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400" b="1" dirty="0"/>
              <a:t>Article 16 of the Civil Code of Ukraine established the methods of civil</a:t>
            </a:r>
          </a:p>
          <a:p>
            <a:r>
              <a:rPr lang="en-US" sz="2400" b="1" dirty="0"/>
              <a:t>protection used in violation of the intellectual property rights:</a:t>
            </a:r>
          </a:p>
        </p:txBody>
      </p:sp>
      <p:sp>
        <p:nvSpPr>
          <p:cNvPr id="8" name="Прямоугольник 7">
            <a:extLst>
              <a:ext uri="{FF2B5EF4-FFF2-40B4-BE49-F238E27FC236}">
                <a16:creationId xmlns:a16="http://schemas.microsoft.com/office/drawing/2014/main" id="{72C25569-CA4F-2F4B-BFEF-4C9BFC6BC7F7}"/>
              </a:ext>
            </a:extLst>
          </p:cNvPr>
          <p:cNvSpPr/>
          <p:nvPr/>
        </p:nvSpPr>
        <p:spPr>
          <a:xfrm>
            <a:off x="826717" y="1924266"/>
            <a:ext cx="9607463" cy="465189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200" dirty="0"/>
              <a:t>•recognition of the rights; </a:t>
            </a:r>
          </a:p>
          <a:p>
            <a:r>
              <a:rPr lang="en-US" sz="2200" dirty="0"/>
              <a:t>•recognition of the transaction as invalid; </a:t>
            </a:r>
          </a:p>
          <a:p>
            <a:r>
              <a:rPr lang="en-US" sz="2200" dirty="0"/>
              <a:t>•termination that violates the law; </a:t>
            </a:r>
          </a:p>
          <a:p>
            <a:r>
              <a:rPr lang="en-US" sz="2200" dirty="0"/>
              <a:t>•restoration of the situation that existed before the violation;</a:t>
            </a:r>
          </a:p>
          <a:p>
            <a:r>
              <a:rPr lang="en-US" sz="2200" dirty="0"/>
              <a:t>•compulsory performance of duties in kind; </a:t>
            </a:r>
          </a:p>
          <a:p>
            <a:r>
              <a:rPr lang="en-US" sz="2200" dirty="0"/>
              <a:t>•the changing of the legal relationship; </a:t>
            </a:r>
          </a:p>
          <a:p>
            <a:r>
              <a:rPr lang="en-US" sz="2200" dirty="0"/>
              <a:t>•termination of the legal relationship; </a:t>
            </a:r>
          </a:p>
          <a:p>
            <a:r>
              <a:rPr lang="en-US" sz="2200" dirty="0"/>
              <a:t>•compensation for the damages and other means of compensation for property damage; </a:t>
            </a:r>
          </a:p>
          <a:p>
            <a:r>
              <a:rPr lang="en-US" sz="2200" dirty="0"/>
              <a:t>•compensation for moral (non-property) damage; </a:t>
            </a:r>
          </a:p>
          <a:p>
            <a:r>
              <a:rPr lang="en-US" sz="2200" dirty="0"/>
              <a:t>•recognition of the decision, actions or inactivity of the state authority or the local government and their officials to be illegal</a:t>
            </a:r>
          </a:p>
        </p:txBody>
      </p:sp>
    </p:spTree>
    <p:extLst>
      <p:ext uri="{BB962C8B-B14F-4D97-AF65-F5344CB8AC3E}">
        <p14:creationId xmlns:p14="http://schemas.microsoft.com/office/powerpoint/2010/main" val="1747430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A450F8-DC5C-6747-B60C-EBEF7DC0E700}"/>
              </a:ext>
            </a:extLst>
          </p:cNvPr>
          <p:cNvSpPr>
            <a:spLocks noGrp="1"/>
          </p:cNvSpPr>
          <p:nvPr>
            <p:ph type="title"/>
          </p:nvPr>
        </p:nvSpPr>
        <p:spPr>
          <a:xfrm>
            <a:off x="1141413" y="205159"/>
            <a:ext cx="9905998" cy="734293"/>
          </a:xfrm>
        </p:spPr>
        <p:txBody>
          <a:bodyPr/>
          <a:lstStyle/>
          <a:p>
            <a:r>
              <a:rPr lang="en-US" b="1" dirty="0"/>
              <a:t>Conclusions</a:t>
            </a:r>
            <a:endParaRPr lang="ru-UA" dirty="0"/>
          </a:p>
        </p:txBody>
      </p:sp>
      <p:sp>
        <p:nvSpPr>
          <p:cNvPr id="3" name="Объект 2">
            <a:extLst>
              <a:ext uri="{FF2B5EF4-FFF2-40B4-BE49-F238E27FC236}">
                <a16:creationId xmlns:a16="http://schemas.microsoft.com/office/drawing/2014/main" id="{B3606942-B173-EA47-AF9D-97B9CDAE2E6D}"/>
              </a:ext>
            </a:extLst>
          </p:cNvPr>
          <p:cNvSpPr>
            <a:spLocks noGrp="1"/>
          </p:cNvSpPr>
          <p:nvPr>
            <p:ph idx="1"/>
          </p:nvPr>
        </p:nvSpPr>
        <p:spPr>
          <a:xfrm>
            <a:off x="576197" y="939452"/>
            <a:ext cx="10471214" cy="5761972"/>
          </a:xfrm>
          <a:solidFill>
            <a:schemeClr val="bg2">
              <a:lumMod val="20000"/>
              <a:lumOff val="80000"/>
            </a:schemeClr>
          </a:solidFill>
        </p:spPr>
        <p:txBody>
          <a:bodyPr>
            <a:noAutofit/>
          </a:bodyPr>
          <a:lstStyle/>
          <a:p>
            <a:pPr marL="0" indent="0">
              <a:buNone/>
            </a:pPr>
            <a:r>
              <a:rPr lang="en-US" sz="1900" dirty="0">
                <a:solidFill>
                  <a:schemeClr val="bg1"/>
                </a:solidFill>
              </a:rPr>
              <a:t>1.Intellectual property means a temporary exclusive right fixed by the law, as well as personal non-property rights of authors to the result of the intellectual activity or means of individualization.</a:t>
            </a:r>
          </a:p>
          <a:p>
            <a:pPr marL="0" indent="0">
              <a:buNone/>
            </a:pPr>
            <a:r>
              <a:rPr lang="en-US" sz="1900" dirty="0">
                <a:solidFill>
                  <a:schemeClr val="bg1"/>
                </a:solidFill>
              </a:rPr>
              <a:t>2.The right of intellectual property has two components: the personal non-property right of the author to the object created by him/her (the result of the intellectual activity) and the property right to this result.</a:t>
            </a:r>
          </a:p>
          <a:p>
            <a:pPr marL="0" indent="0">
              <a:buNone/>
            </a:pPr>
            <a:r>
              <a:rPr lang="en-US" sz="1900" dirty="0">
                <a:solidFill>
                  <a:schemeClr val="bg1"/>
                </a:solidFill>
              </a:rPr>
              <a:t>3.Based on the requirements for the creation, production and sale of medicines, as well as considering the scope of their application, in the pharmaceutical industry, one can distinguish the following objects of intellectual property: </a:t>
            </a:r>
            <a:r>
              <a:rPr lang="en-US" sz="1900" b="1" i="1" dirty="0">
                <a:solidFill>
                  <a:schemeClr val="bg1"/>
                </a:solidFill>
              </a:rPr>
              <a:t>objects of copyright </a:t>
            </a:r>
            <a:r>
              <a:rPr lang="en-US" sz="1900" dirty="0">
                <a:solidFill>
                  <a:schemeClr val="bg1"/>
                </a:solidFill>
              </a:rPr>
              <a:t>(development of analytical normative documentation, projects of the instructions for medical use, etc., should be noted); </a:t>
            </a:r>
            <a:r>
              <a:rPr lang="en-US" sz="1900" b="1" i="1" dirty="0">
                <a:solidFill>
                  <a:schemeClr val="bg1"/>
                </a:solidFill>
              </a:rPr>
              <a:t>the invention</a:t>
            </a:r>
            <a:r>
              <a:rPr lang="en-US" sz="1900" dirty="0">
                <a:solidFill>
                  <a:schemeClr val="bg1"/>
                </a:solidFill>
              </a:rPr>
              <a:t>(a new substance (compound), pharmaceutical composition (or drug composition), a method for producing a new biologically active chemical (compound) or a pharmaceutical composition, a method of treatment (or diagnosis) using a new chemical compound or composition based on it, the use of the known substances, in which the pharmacological activity was first detected or the known drugs for a new medical purpose); </a:t>
            </a:r>
            <a:r>
              <a:rPr lang="en-US" sz="1900" b="1" i="1" dirty="0">
                <a:solidFill>
                  <a:schemeClr val="bg1"/>
                </a:solidFill>
              </a:rPr>
              <a:t>useful models</a:t>
            </a:r>
            <a:r>
              <a:rPr lang="en-US" sz="1900" dirty="0">
                <a:solidFill>
                  <a:schemeClr val="bg1"/>
                </a:solidFill>
              </a:rPr>
              <a:t>(equipment for manufacturing drugs); </a:t>
            </a:r>
            <a:r>
              <a:rPr lang="en-US" sz="1900" b="1" i="1" dirty="0">
                <a:solidFill>
                  <a:schemeClr val="bg1"/>
                </a:solidFill>
              </a:rPr>
              <a:t>industrial designs</a:t>
            </a:r>
            <a:r>
              <a:rPr lang="en-US" sz="1900" dirty="0">
                <a:solidFill>
                  <a:schemeClr val="bg1"/>
                </a:solidFill>
              </a:rPr>
              <a:t>(tablet form, packaging, etc.); </a:t>
            </a:r>
            <a:r>
              <a:rPr lang="en-US" sz="1900" b="1" i="1" dirty="0">
                <a:solidFill>
                  <a:schemeClr val="bg1"/>
                </a:solidFill>
              </a:rPr>
              <a:t>commercial designations</a:t>
            </a:r>
            <a:r>
              <a:rPr lang="en-US" sz="1900" dirty="0">
                <a:solidFill>
                  <a:schemeClr val="bg1"/>
                </a:solidFill>
              </a:rPr>
              <a:t>(the brand name of the manufacturer and its logotype, the trade name of a medicinal product).</a:t>
            </a:r>
          </a:p>
          <a:p>
            <a:pPr marL="0" indent="0">
              <a:buNone/>
            </a:pPr>
            <a:r>
              <a:rPr lang="en-US" sz="1900" dirty="0">
                <a:solidFill>
                  <a:schemeClr val="bg1"/>
                </a:solidFill>
              </a:rPr>
              <a:t>4.There are two main forms of protection -non-jurisdictional and jurisdictional.</a:t>
            </a:r>
          </a:p>
        </p:txBody>
      </p:sp>
    </p:spTree>
    <p:extLst>
      <p:ext uri="{BB962C8B-B14F-4D97-AF65-F5344CB8AC3E}">
        <p14:creationId xmlns:p14="http://schemas.microsoft.com/office/powerpoint/2010/main" val="2244039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1EA443-9202-2147-BB78-7AB8068741EC}"/>
              </a:ext>
            </a:extLst>
          </p:cNvPr>
          <p:cNvSpPr>
            <a:spLocks noGrp="1"/>
          </p:cNvSpPr>
          <p:nvPr>
            <p:ph type="title"/>
          </p:nvPr>
        </p:nvSpPr>
        <p:spPr/>
        <p:txBody>
          <a:bodyPr/>
          <a:lstStyle/>
          <a:p>
            <a:endParaRPr lang="ru-UA"/>
          </a:p>
        </p:txBody>
      </p:sp>
      <p:sp>
        <p:nvSpPr>
          <p:cNvPr id="3" name="Объект 2">
            <a:extLst>
              <a:ext uri="{FF2B5EF4-FFF2-40B4-BE49-F238E27FC236}">
                <a16:creationId xmlns:a16="http://schemas.microsoft.com/office/drawing/2014/main" id="{B4478B21-9F6E-ED41-8DBD-8C2BCD1AF647}"/>
              </a:ext>
            </a:extLst>
          </p:cNvPr>
          <p:cNvSpPr>
            <a:spLocks noGrp="1"/>
          </p:cNvSpPr>
          <p:nvPr>
            <p:ph idx="1"/>
          </p:nvPr>
        </p:nvSpPr>
        <p:spPr/>
        <p:txBody>
          <a:bodyPr/>
          <a:lstStyle/>
          <a:p>
            <a:endParaRPr lang="ru-UA"/>
          </a:p>
        </p:txBody>
      </p:sp>
      <p:pic>
        <p:nvPicPr>
          <p:cNvPr id="11266" name="Picture 2">
            <a:extLst>
              <a:ext uri="{FF2B5EF4-FFF2-40B4-BE49-F238E27FC236}">
                <a16:creationId xmlns:a16="http://schemas.microsoft.com/office/drawing/2014/main" id="{65CADB7F-2BA6-6D48-AFA7-FE217A6B7E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12192000" cy="683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7191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Контур</Template>
  <TotalTime>102</TotalTime>
  <Words>2398</Words>
  <Application>Microsoft Macintosh PowerPoint</Application>
  <PresentationFormat>Широкоэкранный</PresentationFormat>
  <Paragraphs>185</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Arial</vt:lpstr>
      <vt:lpstr>Helvetica</vt:lpstr>
      <vt:lpstr>Tw Cen MT</vt:lpstr>
      <vt:lpstr>Wingdings</vt:lpstr>
      <vt:lpstr>Контур</vt:lpstr>
      <vt:lpstr> INTELLECTUAL PROPERTY RIGHTS IN HEALTH CARE</vt:lpstr>
      <vt:lpstr>The concept of intellectual property in healthcare</vt:lpstr>
      <vt:lpstr>The concept of intellectual property in healthcare</vt:lpstr>
      <vt:lpstr>The concept of intellectual property in healthcare</vt:lpstr>
      <vt:lpstr>The right of intellectual property</vt:lpstr>
      <vt:lpstr>The right of intellectual property</vt:lpstr>
      <vt:lpstr>The right of intellectual property</vt:lpstr>
      <vt:lpstr>The right of intellectual property</vt:lpstr>
      <vt:lpstr>The right of intellectual property</vt:lpstr>
      <vt:lpstr>Objects of the intellectual property law</vt:lpstr>
      <vt:lpstr>Objects of the intellectual property law</vt:lpstr>
      <vt:lpstr>Objects of the intellectual property law</vt:lpstr>
      <vt:lpstr>Objects of the intellectual property law</vt:lpstr>
      <vt:lpstr>Objects of the intellectual property law</vt:lpstr>
      <vt:lpstr>Objects of the intellectual property law</vt:lpstr>
      <vt:lpstr>Objects of the intellectual property law</vt:lpstr>
      <vt:lpstr>Objects of the intellectual property law (commercial designations)</vt:lpstr>
      <vt:lpstr>Objects of the intellectual property law (commercial designations)</vt:lpstr>
      <vt:lpstr>Legal mechanisms for protection of the intellectual property rights</vt:lpstr>
      <vt:lpstr>Legal mechanisms for protection of the intellectual property rights</vt:lpstr>
      <vt:lpstr>Legal mechanisms for protection of the intellectual property rights</vt:lpstr>
      <vt:lpstr>Legal mechanisms for protection of the intellectual property rights</vt:lpstr>
      <vt:lpstr>Conclusions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Microsoft Office User</dc:creator>
  <cp:lastModifiedBy>Microsoft Office User</cp:lastModifiedBy>
  <cp:revision>46</cp:revision>
  <dcterms:created xsi:type="dcterms:W3CDTF">2020-11-13T04:10:10Z</dcterms:created>
  <dcterms:modified xsi:type="dcterms:W3CDTF">2020-11-13T05:52:15Z</dcterms:modified>
</cp:coreProperties>
</file>