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84" r:id="rId1"/>
  </p:sldMasterIdLst>
  <p:sldIdLst>
    <p:sldId id="256" r:id="rId2"/>
    <p:sldId id="258" r:id="rId3"/>
    <p:sldId id="260" r:id="rId4"/>
    <p:sldId id="261" r:id="rId5"/>
    <p:sldId id="262" r:id="rId6"/>
    <p:sldId id="263" r:id="rId7"/>
    <p:sldId id="265" r:id="rId8"/>
    <p:sldId id="266" r:id="rId9"/>
    <p:sldId id="267" r:id="rId10"/>
    <p:sldId id="268" r:id="rId11"/>
    <p:sldId id="270" r:id="rId12"/>
    <p:sldId id="271" r:id="rId13"/>
    <p:sldId id="273" r:id="rId14"/>
    <p:sldId id="274" r:id="rId15"/>
    <p:sldId id="275" r:id="rId16"/>
    <p:sldId id="277" r:id="rId17"/>
    <p:sldId id="279"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2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6AD8D91A-A2EE-4B54-B3C6-F6C67903BA9C}" type="datetime1">
              <a:rPr lang="en-US" smtClean="0"/>
              <a:pPr/>
              <a:t>9/4/2020</a:t>
            </a:fld>
            <a:endParaRPr lang="en-US" dirty="0"/>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FA84A37A-AFC2-4A01-80A1-FC20F2C0D5B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259A7B8-0EC4-44C9-AFEF-25E144F11C06}" type="datetime1">
              <a:rPr lang="en-US" smtClean="0"/>
              <a:pPr/>
              <a:t>9/4/2020</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FA84A37A-AFC2-4A01-80A1-FC20F2C0D5BB}" type="slidenum">
              <a:rPr lang="en-US" smtClean="0"/>
              <a:pPr/>
              <a:t>‹#›</a:t>
            </a:fld>
            <a:endParaRPr lang="en-US"/>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2BB47B5-C739-4DAE-AACD-CC58CA843AC4}" type="datetime1">
              <a:rPr lang="en-US" smtClean="0"/>
              <a:pPr/>
              <a:t>9/4/2020</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FA84A37A-AFC2-4A01-80A1-FC20F2C0D5BB}" type="slidenum">
              <a:rPr lang="en-US" smtClean="0"/>
              <a:pPr/>
              <a:t>‹#›</a:t>
            </a:fld>
            <a:endParaRPr lang="en-US" dirty="0"/>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3E72AE48-94E6-46E0-BE32-5F0716DE9115}" type="datetime1">
              <a:rPr lang="en-US" smtClean="0"/>
              <a:pPr/>
              <a:t>9/4/2020</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FA84A37A-AFC2-4A01-80A1-FC20F2C0D5BB}" type="slidenum">
              <a:rPr lang="en-US" smtClean="0"/>
              <a:pPr/>
              <a:t>‹#›</a:t>
            </a:fld>
            <a:endParaRPr lang="en-US"/>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0884C285-8BCE-48FC-97D9-E2837AF38351}" type="datetime1">
              <a:rPr lang="en-US" smtClean="0"/>
              <a:pPr/>
              <a:t>9/4/2020</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FA84A37A-AFC2-4A01-80A1-FC20F2C0D5B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0E70D3E6-EF16-4488-94A4-211508FE4682}" type="datetime1">
              <a:rPr lang="en-US" smtClean="0"/>
              <a:pPr/>
              <a:t>9/4/2020</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FA84A37A-AFC2-4A01-80A1-FC20F2C0D5BB}" type="slidenum">
              <a:rPr lang="en-US" smtClean="0"/>
              <a:pPr/>
              <a:t>‹#›</a:t>
            </a:fld>
            <a:endParaRPr lang="en-US"/>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7077FB3B-20DA-4D0E-BF16-8262B7156612}" type="datetime1">
              <a:rPr lang="en-US" smtClean="0"/>
              <a:pPr/>
              <a:t>9/4/2020</a:t>
            </a:fld>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FA84A37A-AFC2-4A01-80A1-FC20F2C0D5B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8C273C2C-6BD0-40EC-8D8D-4D51F089C5EB}" type="datetime1">
              <a:rPr lang="en-US" smtClean="0"/>
              <a:pPr/>
              <a:t>9/4/2020</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FA84A37A-AFC2-4A01-80A1-FC20F2C0D5B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2D377F5C-EDA7-4864-9756-35769B0E62CF}" type="datetime1">
              <a:rPr lang="en-US" smtClean="0"/>
              <a:pPr/>
              <a:t>9/4/2020</a:t>
            </a:fld>
            <a:endParaRPr lang="en-US"/>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FA84A37A-AFC2-4A01-80A1-FC20F2C0D5BB}" type="slidenum">
              <a:rPr lang="en-US" smtClean="0"/>
              <a:pPr/>
              <a:t>‹#›</a:t>
            </a:fld>
            <a:endParaRPr lang="en-US"/>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19785C6-EBAF-49D5-AD4D-BABF4DFAAD59}" type="datetime1">
              <a:rPr lang="en-US" smtClean="0"/>
              <a:pPr/>
              <a:t>9/4/2020</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FA84A37A-AFC2-4A01-80A1-FC20F2C0D5B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A404122-9A3A-4FD8-98B8-22631F32846C}" type="datetime1">
              <a:rPr lang="en-US" smtClean="0"/>
              <a:pPr/>
              <a:t>9/4/2020</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FA84A37A-AFC2-4A01-80A1-FC20F2C0D5B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8B99C93-F56F-46AB-9EB8-53614A95B15F}" type="datetime1">
              <a:rPr lang="en-US" smtClean="0"/>
              <a:pPr/>
              <a:t>9/4/2020</a:t>
            </a:fld>
            <a:endParaRPr lang="en-US" dirty="0"/>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A84A37A-AFC2-4A01-80A1-FC20F2C0D5B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Прямоугольник 3"/>
          <p:cNvSpPr/>
          <p:nvPr/>
        </p:nvSpPr>
        <p:spPr>
          <a:xfrm>
            <a:off x="2450592" y="402336"/>
            <a:ext cx="4242816" cy="213360"/>
          </a:xfrm>
          <a:prstGeom prst="rect">
            <a:avLst/>
          </a:prstGeom>
        </p:spPr>
        <p:txBody>
          <a:bodyPr wrap="none" lIns="0" tIns="0" rIns="0" bIns="0">
            <a:noAutofit/>
          </a:bodyPr>
          <a:lstStyle/>
          <a:p>
            <a:pPr indent="0">
              <a:spcAft>
                <a:spcPts val="2100"/>
              </a:spcAft>
            </a:pPr>
            <a:r>
              <a:rPr lang="fr" sz="1700" dirty="0" smtClean="0">
                <a:latin typeface="Georgia" pitchFamily="18" charset="0"/>
              </a:rPr>
              <a:t>ODESSA</a:t>
            </a:r>
            <a:r>
              <a:rPr lang="fr" sz="1700" dirty="0" smtClean="0">
                <a:latin typeface="Lucida Sans Unicode"/>
              </a:rPr>
              <a:t> NATIONAL MEDICAL </a:t>
            </a:r>
            <a:r>
              <a:rPr lang="en-US" sz="1700" dirty="0" smtClean="0">
                <a:latin typeface="Lucida Sans Unicode"/>
              </a:rPr>
              <a:t>UNIVERSITY</a:t>
            </a:r>
            <a:endParaRPr lang="en-US" sz="1700" dirty="0">
              <a:latin typeface="Lucida Sans Unicode"/>
            </a:endParaRPr>
          </a:p>
        </p:txBody>
      </p:sp>
      <p:sp>
        <p:nvSpPr>
          <p:cNvPr id="5" name="Прямоугольник 4"/>
          <p:cNvSpPr/>
          <p:nvPr/>
        </p:nvSpPr>
        <p:spPr>
          <a:xfrm>
            <a:off x="469392" y="757289"/>
            <a:ext cx="5135880" cy="335280"/>
          </a:xfrm>
          <a:prstGeom prst="rect">
            <a:avLst/>
          </a:prstGeom>
        </p:spPr>
        <p:txBody>
          <a:bodyPr wrap="none" lIns="0" tIns="0" rIns="0" bIns="0">
            <a:noAutofit/>
          </a:bodyPr>
          <a:lstStyle/>
          <a:p>
            <a:pPr indent="0">
              <a:spcBef>
                <a:spcPts val="2100"/>
              </a:spcBef>
              <a:spcAft>
                <a:spcPts val="4410"/>
              </a:spcAft>
            </a:pPr>
            <a:r>
              <a:rPr lang="en-US" sz="2000" b="1" i="1" dirty="0">
                <a:solidFill>
                  <a:srgbClr val="00205F"/>
                </a:solidFill>
                <a:latin typeface="Georgia"/>
              </a:rPr>
              <a:t>Department of </a:t>
            </a:r>
            <a:r>
              <a:rPr lang="en-US" sz="2000" b="1" i="1" dirty="0" smtClean="0">
                <a:solidFill>
                  <a:srgbClr val="00205F"/>
                </a:solidFill>
                <a:latin typeface="Georgia"/>
              </a:rPr>
              <a:t>Organization and Economics of </a:t>
            </a:r>
            <a:r>
              <a:rPr lang="en-US" sz="2000" b="1" i="1" dirty="0">
                <a:solidFill>
                  <a:srgbClr val="00205F"/>
                </a:solidFill>
                <a:latin typeface="Georgia"/>
              </a:rPr>
              <a:t>Pharmacy</a:t>
            </a:r>
          </a:p>
        </p:txBody>
      </p:sp>
      <p:sp>
        <p:nvSpPr>
          <p:cNvPr id="6" name="Прямоугольник 5"/>
          <p:cNvSpPr/>
          <p:nvPr/>
        </p:nvSpPr>
        <p:spPr>
          <a:xfrm>
            <a:off x="469392" y="1834896"/>
            <a:ext cx="8141208" cy="2215896"/>
          </a:xfrm>
          <a:prstGeom prst="rect">
            <a:avLst/>
          </a:prstGeom>
          <a:solidFill>
            <a:srgbClr val="A2D7E4"/>
          </a:solidFill>
        </p:spPr>
        <p:txBody>
          <a:bodyPr lIns="0" tIns="0" rIns="0" bIns="0">
            <a:noAutofit/>
          </a:bodyPr>
          <a:lstStyle/>
          <a:p>
            <a:pPr indent="0" algn="ctr">
              <a:lnSpc>
                <a:spcPts val="5040"/>
              </a:lnSpc>
              <a:spcBef>
                <a:spcPts val="4410"/>
              </a:spcBef>
            </a:pPr>
            <a:r>
              <a:rPr lang="en-US" sz="2900" dirty="0">
                <a:latin typeface="Franklin Gothic Heavy"/>
              </a:rPr>
              <a:t>PHARMACEUTICAL LAW AND PHARMACEUTICAL LEGISLATION. NORMATIVE AND LEGAL REGULATION OF PHARMACEUTICAL ACTIVITY.</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31064" y="704088"/>
            <a:ext cx="1871472" cy="2868168"/>
          </a:xfrm>
          <a:prstGeom prst="rect">
            <a:avLst/>
          </a:prstGeom>
        </p:spPr>
      </p:pic>
      <p:sp>
        <p:nvSpPr>
          <p:cNvPr id="4" name="Прямоугольник 3"/>
          <p:cNvSpPr/>
          <p:nvPr/>
        </p:nvSpPr>
        <p:spPr>
          <a:xfrm>
            <a:off x="131064" y="73152"/>
            <a:ext cx="8796528" cy="368808"/>
          </a:xfrm>
          <a:prstGeom prst="rect">
            <a:avLst/>
          </a:prstGeom>
          <a:solidFill>
            <a:srgbClr val="26A7C4"/>
          </a:solidFill>
        </p:spPr>
        <p:txBody>
          <a:bodyPr wrap="none" lIns="0" tIns="0" rIns="0" bIns="0">
            <a:noAutofit/>
          </a:bodyPr>
          <a:lstStyle/>
          <a:p>
            <a:pPr indent="0" algn="ctr">
              <a:spcAft>
                <a:spcPts val="2730"/>
              </a:spcAft>
            </a:pPr>
            <a:r>
              <a:rPr lang="en-US" sz="3200" b="1" spc="-100" dirty="0">
                <a:solidFill>
                  <a:schemeClr val="bg2"/>
                </a:solidFill>
                <a:latin typeface="+mj-lt"/>
              </a:rPr>
              <a:t>List of recommended l</a:t>
            </a:r>
            <a:r>
              <a:rPr lang="en-US" sz="3200" spc="-150" dirty="0">
                <a:solidFill>
                  <a:schemeClr val="bg2"/>
                </a:solidFill>
                <a:latin typeface="+mj-lt"/>
              </a:rPr>
              <a:t>it</a:t>
            </a:r>
            <a:r>
              <a:rPr lang="en-US" sz="3200" b="1" spc="-100" dirty="0">
                <a:solidFill>
                  <a:schemeClr val="bg2"/>
                </a:solidFill>
                <a:latin typeface="+mj-lt"/>
              </a:rPr>
              <a:t>eratu</a:t>
            </a:r>
            <a:r>
              <a:rPr lang="en-US" sz="3200" spc="-150" dirty="0">
                <a:solidFill>
                  <a:schemeClr val="bg2"/>
                </a:solidFill>
                <a:latin typeface="+mj-lt"/>
              </a:rPr>
              <a:t>r</a:t>
            </a:r>
            <a:r>
              <a:rPr lang="en-US" sz="3200" b="1" spc="-100" dirty="0">
                <a:solidFill>
                  <a:schemeClr val="bg2"/>
                </a:solidFill>
                <a:latin typeface="+mj-lt"/>
              </a:rPr>
              <a:t>e</a:t>
            </a:r>
          </a:p>
        </p:txBody>
      </p:sp>
      <p:sp>
        <p:nvSpPr>
          <p:cNvPr id="5" name="Прямоугольник 4"/>
          <p:cNvSpPr/>
          <p:nvPr/>
        </p:nvSpPr>
        <p:spPr>
          <a:xfrm>
            <a:off x="2237232" y="957072"/>
            <a:ext cx="6251448" cy="777240"/>
          </a:xfrm>
          <a:prstGeom prst="rect">
            <a:avLst/>
          </a:prstGeom>
        </p:spPr>
        <p:txBody>
          <a:bodyPr lIns="0" tIns="0" rIns="0" bIns="0">
            <a:noAutofit/>
          </a:bodyPr>
          <a:lstStyle/>
          <a:p>
            <a:pPr indent="-304800">
              <a:lnSpc>
                <a:spcPts val="2160"/>
              </a:lnSpc>
            </a:pPr>
            <a:endParaRPr lang="en-US" sz="1700" dirty="0">
              <a:latin typeface="Lucida Sans Unicode"/>
            </a:endParaRPr>
          </a:p>
        </p:txBody>
      </p:sp>
      <p:sp>
        <p:nvSpPr>
          <p:cNvPr id="15" name="Прямоугольник 14"/>
          <p:cNvSpPr/>
          <p:nvPr/>
        </p:nvSpPr>
        <p:spPr>
          <a:xfrm>
            <a:off x="8836152" y="6571488"/>
            <a:ext cx="91440" cy="134112"/>
          </a:xfrm>
          <a:prstGeom prst="rect">
            <a:avLst/>
          </a:prstGeom>
        </p:spPr>
        <p:txBody>
          <a:bodyPr wrap="none" lIns="0" tIns="0" rIns="0" bIns="0">
            <a:noAutofit/>
          </a:bodyPr>
          <a:lstStyle/>
          <a:p>
            <a:pPr indent="0"/>
            <a:r>
              <a:rPr lang="en-US" sz="900" dirty="0">
                <a:latin typeface="Lucida Sans Unicode"/>
              </a:rPr>
              <a:t>3</a:t>
            </a:r>
          </a:p>
        </p:txBody>
      </p:sp>
      <p:sp>
        <p:nvSpPr>
          <p:cNvPr id="16" name="Прямоугольник 15"/>
          <p:cNvSpPr/>
          <p:nvPr/>
        </p:nvSpPr>
        <p:spPr>
          <a:xfrm>
            <a:off x="2162232" y="764326"/>
            <a:ext cx="6673920" cy="5909310"/>
          </a:xfrm>
          <a:prstGeom prst="rect">
            <a:avLst/>
          </a:prstGeom>
        </p:spPr>
        <p:txBody>
          <a:bodyPr wrap="square">
            <a:spAutoFit/>
          </a:bodyPr>
          <a:lstStyle/>
          <a:p>
            <a:r>
              <a:rPr lang="en-US" sz="1400" dirty="0" smtClean="0"/>
              <a:t>1.	Pharmaceutical Law and Legislation : the textbook for applicants for higher education / A. A. </a:t>
            </a:r>
            <a:r>
              <a:rPr lang="en-US" sz="1400" dirty="0" err="1" smtClean="0"/>
              <a:t>Kotvitska</a:t>
            </a:r>
            <a:r>
              <a:rPr lang="en-US" sz="1400" dirty="0" smtClean="0"/>
              <a:t>, I. V. </a:t>
            </a:r>
            <a:r>
              <a:rPr lang="en-US" sz="1400" dirty="0" err="1" smtClean="0"/>
              <a:t>Kubarieva</a:t>
            </a:r>
            <a:r>
              <a:rPr lang="en-US" sz="1400" dirty="0" smtClean="0"/>
              <a:t>, A. V. </a:t>
            </a:r>
            <a:r>
              <a:rPr lang="en-US" sz="1400" dirty="0" err="1" smtClean="0"/>
              <a:t>Volkova</a:t>
            </a:r>
            <a:r>
              <a:rPr lang="en-US" sz="1400" dirty="0" smtClean="0"/>
              <a:t>, A. V. </a:t>
            </a:r>
            <a:r>
              <a:rPr lang="en-US" sz="1400" dirty="0" err="1" smtClean="0"/>
              <a:t>Cherkashyna</a:t>
            </a:r>
            <a:r>
              <a:rPr lang="en-US" sz="1400" dirty="0" smtClean="0"/>
              <a:t>, I. V.</a:t>
            </a:r>
          </a:p>
          <a:p>
            <a:endParaRPr lang="en-US" sz="1400" dirty="0" smtClean="0"/>
          </a:p>
          <a:p>
            <a:r>
              <a:rPr lang="en-US" sz="1400" dirty="0" err="1" smtClean="0"/>
              <a:t>Zhirova</a:t>
            </a:r>
            <a:r>
              <a:rPr lang="en-US" sz="1400" dirty="0" smtClean="0"/>
              <a:t>, A. A. </a:t>
            </a:r>
            <a:r>
              <a:rPr lang="en-US" sz="1400" dirty="0" err="1" smtClean="0"/>
              <a:t>Surikov</a:t>
            </a:r>
            <a:r>
              <a:rPr lang="en-US" sz="1400" dirty="0" smtClean="0"/>
              <a:t>, I. A. </a:t>
            </a:r>
            <a:r>
              <a:rPr lang="en-US" sz="1400" dirty="0" err="1" smtClean="0"/>
              <a:t>Surikova</a:t>
            </a:r>
            <a:r>
              <a:rPr lang="en-US" sz="1400" dirty="0" smtClean="0"/>
              <a:t>. - </a:t>
            </a:r>
            <a:r>
              <a:rPr lang="en-US" sz="1400" dirty="0" err="1" smtClean="0"/>
              <a:t>Kharkiv</a:t>
            </a:r>
            <a:r>
              <a:rPr lang="en-US" sz="1400" dirty="0" smtClean="0"/>
              <a:t> : </a:t>
            </a:r>
            <a:r>
              <a:rPr lang="en-US" sz="1400" dirty="0" err="1" smtClean="0"/>
              <a:t>NUPh</a:t>
            </a:r>
            <a:r>
              <a:rPr lang="en-US" sz="1400" dirty="0" smtClean="0"/>
              <a:t> : Golden Pages, 2019. - 204 p.</a:t>
            </a:r>
          </a:p>
          <a:p>
            <a:endParaRPr lang="en-US" sz="1400" dirty="0" smtClean="0"/>
          </a:p>
          <a:p>
            <a:r>
              <a:rPr lang="en-US" sz="1400" dirty="0" smtClean="0"/>
              <a:t>2.	Gordon E </a:t>
            </a:r>
            <a:r>
              <a:rPr lang="en-US" sz="1400" dirty="0" err="1" smtClean="0"/>
              <a:t>Appelbe</a:t>
            </a:r>
            <a:r>
              <a:rPr lang="en-US" sz="1400" dirty="0" smtClean="0"/>
              <a:t>, Joy </a:t>
            </a:r>
            <a:r>
              <a:rPr lang="en-US" sz="1400" dirty="0" err="1" smtClean="0"/>
              <a:t>Wingfield</a:t>
            </a:r>
            <a:r>
              <a:rPr lang="en-US" sz="1400" dirty="0" smtClean="0"/>
              <a:t> Dale and </a:t>
            </a:r>
            <a:r>
              <a:rPr lang="en-US" sz="1400" dirty="0" err="1" smtClean="0"/>
              <a:t>Appelbe’s</a:t>
            </a:r>
            <a:r>
              <a:rPr lang="en-US" sz="1400" dirty="0" smtClean="0"/>
              <a:t> Pharmacy Law and Ethics / - 9 edition. - London, Pharmaceutical Press, 2009 - 553 p. - ISBN 9780853698272</a:t>
            </a:r>
          </a:p>
          <a:p>
            <a:endParaRPr lang="en-US" sz="1400" dirty="0" smtClean="0"/>
          </a:p>
          <a:p>
            <a:r>
              <a:rPr lang="en-US" sz="1400" dirty="0" smtClean="0"/>
              <a:t>3.	William E. </a:t>
            </a:r>
            <a:r>
              <a:rPr lang="en-US" sz="1400" dirty="0" err="1" smtClean="0"/>
              <a:t>Fassett</a:t>
            </a:r>
            <a:r>
              <a:rPr lang="en-US" sz="1400" dirty="0" smtClean="0"/>
              <a:t> Washington Pharmacy Law: A User’s Guide 2011 Edition. - 2011 - 446 p. -</a:t>
            </a:r>
          </a:p>
          <a:p>
            <a:endParaRPr lang="en-US" sz="1400" dirty="0" smtClean="0"/>
          </a:p>
          <a:p>
            <a:r>
              <a:rPr lang="en-US" sz="1400" dirty="0" smtClean="0"/>
              <a:t>http://sop.washinqton.edu/imaqes/stories/pharmacv/public/ Pharm_544/1 1_Fassett_Washington_Pharmacy_Law_Users_Guide _2011.pdf</a:t>
            </a:r>
          </a:p>
          <a:p>
            <a:endParaRPr lang="en-US" sz="1400" dirty="0" smtClean="0"/>
          </a:p>
          <a:p>
            <a:r>
              <a:rPr lang="en-US" sz="1400" dirty="0" smtClean="0"/>
              <a:t>4.	The Pharmacy Law. Excerpts from the Business and Professions Code. Board of Pharmacy Regulations. -http://www.pharmacv.ca.qov/laws_reqs/lawbook.pdf.</a:t>
            </a:r>
          </a:p>
          <a:p>
            <a:endParaRPr lang="en-US" sz="1400" dirty="0" smtClean="0"/>
          </a:p>
          <a:p>
            <a:r>
              <a:rPr lang="en-US" sz="1400" dirty="0" smtClean="0"/>
              <a:t>5.	Law of Ukraine "On Medicines" №123\96-SS. - 4.04.1996. -http://www.pharma-center.kiev.ua/site/file_uploads/en/new_doc/law_en.doc</a:t>
            </a:r>
          </a:p>
          <a:p>
            <a:r>
              <a:rPr lang="en-US" sz="1400" dirty="0" smtClean="0"/>
              <a:t>6.	National Drug Policy. - 2003. -http://apps.who.int/</a:t>
            </a:r>
            <a:r>
              <a:rPr lang="en-US" sz="1400" dirty="0" err="1" smtClean="0"/>
              <a:t>medicinedocs</a:t>
            </a:r>
            <a:r>
              <a:rPr lang="en-US" sz="1400" dirty="0" smtClean="0"/>
              <a:t>/ documents/s16450e</a:t>
            </a:r>
            <a:endParaRPr lang="ru-RU" sz="1400" dirty="0"/>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49352" y="658368"/>
            <a:ext cx="8720328" cy="2063496"/>
          </a:xfrm>
          <a:prstGeom prst="rect">
            <a:avLst/>
          </a:prstGeom>
        </p:spPr>
      </p:pic>
      <p:sp>
        <p:nvSpPr>
          <p:cNvPr id="4" name="Прямоугольник 3"/>
          <p:cNvSpPr/>
          <p:nvPr/>
        </p:nvSpPr>
        <p:spPr>
          <a:xfrm>
            <a:off x="609600" y="73152"/>
            <a:ext cx="7894320" cy="460248"/>
          </a:xfrm>
          <a:prstGeom prst="rect">
            <a:avLst/>
          </a:prstGeom>
          <a:solidFill>
            <a:srgbClr val="26A7C4"/>
          </a:solidFill>
        </p:spPr>
        <p:txBody>
          <a:bodyPr wrap="none" lIns="0" tIns="0" rIns="0" bIns="0">
            <a:noAutofit/>
          </a:bodyPr>
          <a:lstStyle/>
          <a:p>
            <a:pPr indent="0"/>
            <a:r>
              <a:rPr lang="en-US" sz="3000" b="1" spc="-100">
                <a:solidFill>
                  <a:srgbClr val="FFFFFF"/>
                </a:solidFill>
                <a:latin typeface="Lucida Sans Unicode"/>
              </a:rPr>
              <a:t>The general concept of the term </a:t>
            </a:r>
            <a:r>
              <a:rPr lang="en-US" sz="3000" b="1" spc="-100">
                <a:solidFill>
                  <a:srgbClr val="EE8388"/>
                </a:solidFill>
                <a:latin typeface="Lucida Sans Unicode"/>
              </a:rPr>
              <a:t>«LAW»</a:t>
            </a:r>
          </a:p>
        </p:txBody>
      </p:sp>
      <p:sp>
        <p:nvSpPr>
          <p:cNvPr id="6" name="Прямоугольник 5"/>
          <p:cNvSpPr/>
          <p:nvPr/>
        </p:nvSpPr>
        <p:spPr>
          <a:xfrm>
            <a:off x="5916168" y="3230880"/>
            <a:ext cx="3120328" cy="1280160"/>
          </a:xfrm>
          <a:prstGeom prst="rect">
            <a:avLst/>
          </a:prstGeom>
          <a:solidFill>
            <a:srgbClr val="185462"/>
          </a:solidFill>
        </p:spPr>
        <p:txBody>
          <a:bodyPr lIns="0" tIns="0" rIns="0" bIns="0">
            <a:noAutofit/>
          </a:bodyPr>
          <a:lstStyle/>
          <a:p>
            <a:pPr marR="381000" indent="0" algn="r">
              <a:spcAft>
                <a:spcPts val="420"/>
              </a:spcAft>
            </a:pPr>
            <a:r>
              <a:rPr lang="en-US" sz="2000" spc="-50" dirty="0">
                <a:solidFill>
                  <a:srgbClr val="F8D1D2"/>
                </a:solidFill>
                <a:latin typeface="Lucida Sans Unicode"/>
              </a:rPr>
              <a:t>overall social law</a:t>
            </a:r>
          </a:p>
          <a:p>
            <a:pPr marL="144000" algn="ctr">
              <a:lnSpc>
                <a:spcPts val="1920"/>
              </a:lnSpc>
            </a:pPr>
            <a:r>
              <a:rPr lang="en-US" sz="1700" dirty="0" smtClean="0">
                <a:solidFill>
                  <a:schemeClr val="bg1"/>
                </a:solidFill>
                <a:latin typeface="Lucida Sans Unicode"/>
              </a:rPr>
              <a:t>c</a:t>
            </a:r>
            <a:r>
              <a:rPr lang="en-US" sz="1700" dirty="0" smtClean="0">
                <a:solidFill>
                  <a:schemeClr val="bg1"/>
                </a:solidFill>
                <a:latin typeface="Lucida Sans Unicode"/>
              </a:rPr>
              <a:t>omes </a:t>
            </a:r>
            <a:r>
              <a:rPr lang="en-US" sz="1700" dirty="0">
                <a:solidFill>
                  <a:schemeClr val="bg1"/>
                </a:solidFill>
                <a:latin typeface="Lucida Sans Unicode"/>
              </a:rPr>
              <a:t>directly from social life and is independent of the state</a:t>
            </a:r>
          </a:p>
        </p:txBody>
      </p:sp>
      <p:sp>
        <p:nvSpPr>
          <p:cNvPr id="7" name="Прямоугольник 6"/>
          <p:cNvSpPr/>
          <p:nvPr/>
        </p:nvSpPr>
        <p:spPr>
          <a:xfrm>
            <a:off x="2310384" y="4511040"/>
            <a:ext cx="1207008" cy="213360"/>
          </a:xfrm>
          <a:prstGeom prst="rect">
            <a:avLst/>
          </a:prstGeom>
        </p:spPr>
        <p:txBody>
          <a:bodyPr wrap="none" lIns="0" tIns="0" rIns="0" bIns="0">
            <a:noAutofit/>
          </a:bodyPr>
          <a:lstStyle/>
          <a:p>
            <a:pPr indent="0" algn="ctr">
              <a:spcBef>
                <a:spcPts val="2100"/>
              </a:spcBef>
              <a:spcAft>
                <a:spcPts val="630"/>
              </a:spcAft>
            </a:pPr>
            <a:r>
              <a:rPr lang="en-US" sz="1800" b="1" spc="-50">
                <a:solidFill>
                  <a:srgbClr val="C00000"/>
                </a:solidFill>
                <a:latin typeface="Times New Roman"/>
              </a:rPr>
              <a:t>THE LAW</a:t>
            </a:r>
          </a:p>
        </p:txBody>
      </p:sp>
      <p:sp>
        <p:nvSpPr>
          <p:cNvPr id="9" name="Прямоугольник 8"/>
          <p:cNvSpPr/>
          <p:nvPr/>
        </p:nvSpPr>
        <p:spPr>
          <a:xfrm>
            <a:off x="332232" y="4834128"/>
            <a:ext cx="5178552" cy="1365504"/>
          </a:xfrm>
          <a:prstGeom prst="rect">
            <a:avLst/>
          </a:prstGeom>
        </p:spPr>
        <p:txBody>
          <a:bodyPr lIns="0" tIns="0" rIns="0" bIns="0">
            <a:noAutofit/>
          </a:bodyPr>
          <a:lstStyle/>
          <a:p>
            <a:pPr indent="0" algn="ctr">
              <a:lnSpc>
                <a:spcPts val="2256"/>
              </a:lnSpc>
            </a:pPr>
            <a:r>
              <a:rPr lang="en-US" sz="1900" b="1" dirty="0">
                <a:solidFill>
                  <a:srgbClr val="C00000"/>
                </a:solidFill>
                <a:latin typeface="Times New Roman"/>
              </a:rPr>
              <a:t>a system of compulsory rules of behavior (norms) set, sanctioned and protected by the state, they express the nation-wide and individual interests of the population of the country and act as the state regulator of public relations</a:t>
            </a:r>
          </a:p>
        </p:txBody>
      </p:sp>
      <p:sp>
        <p:nvSpPr>
          <p:cNvPr id="10" name="Прямоугольник 9"/>
          <p:cNvSpPr/>
          <p:nvPr/>
        </p:nvSpPr>
        <p:spPr>
          <a:xfrm>
            <a:off x="5922264" y="4937760"/>
            <a:ext cx="3114232" cy="1261872"/>
          </a:xfrm>
          <a:prstGeom prst="rect">
            <a:avLst/>
          </a:prstGeom>
          <a:solidFill>
            <a:srgbClr val="185462"/>
          </a:solidFill>
        </p:spPr>
        <p:txBody>
          <a:bodyPr lIns="0" tIns="0" rIns="0" bIns="0">
            <a:noAutofit/>
          </a:bodyPr>
          <a:lstStyle/>
          <a:p>
            <a:pPr marR="203200" indent="0" algn="ctr">
              <a:spcAft>
                <a:spcPts val="420"/>
              </a:spcAft>
            </a:pPr>
            <a:r>
              <a:rPr lang="en-US" sz="2000" spc="-50" dirty="0">
                <a:solidFill>
                  <a:srgbClr val="F8D1D2"/>
                </a:solidFill>
                <a:latin typeface="Lucida Sans Unicode"/>
              </a:rPr>
              <a:t>juridical </a:t>
            </a:r>
            <a:r>
              <a:rPr lang="en-US" sz="2000" spc="-50" dirty="0" smtClean="0">
                <a:solidFill>
                  <a:srgbClr val="F8D1D2"/>
                </a:solidFill>
                <a:latin typeface="Lucida Sans Unicode"/>
              </a:rPr>
              <a:t>law</a:t>
            </a:r>
          </a:p>
          <a:p>
            <a:pPr marR="203200" indent="0" algn="ctr">
              <a:spcAft>
                <a:spcPts val="420"/>
              </a:spcAft>
            </a:pPr>
            <a:endParaRPr lang="en-US" sz="2000" spc="-50" dirty="0">
              <a:solidFill>
                <a:srgbClr val="F8D1D2"/>
              </a:solidFill>
              <a:latin typeface="Lucida Sans Unicode"/>
            </a:endParaRPr>
          </a:p>
          <a:p>
            <a:pPr marL="304800" indent="-304800">
              <a:lnSpc>
                <a:spcPts val="1920"/>
              </a:lnSpc>
            </a:pPr>
            <a:r>
              <a:rPr lang="en-US" sz="1700" dirty="0">
                <a:solidFill>
                  <a:srgbClr val="EE8388"/>
                </a:solidFill>
                <a:latin typeface="Lucida Sans Unicode"/>
              </a:rPr>
              <a:t> </a:t>
            </a:r>
            <a:r>
              <a:rPr lang="en-US" sz="1700" dirty="0" smtClean="0">
                <a:solidFill>
                  <a:schemeClr val="bg1"/>
                </a:solidFill>
                <a:latin typeface="Lucida Sans Unicode"/>
              </a:rPr>
              <a:t>c</a:t>
            </a:r>
            <a:r>
              <a:rPr lang="en-US" sz="1700" dirty="0" smtClean="0">
                <a:solidFill>
                  <a:schemeClr val="bg1"/>
                </a:solidFill>
                <a:latin typeface="Lucida Sans Unicode"/>
              </a:rPr>
              <a:t>onse</a:t>
            </a:r>
            <a:r>
              <a:rPr lang="en-US" sz="1700" dirty="0" smtClean="0">
                <a:solidFill>
                  <a:srgbClr val="FFFFFF"/>
                </a:solidFill>
                <a:latin typeface="Lucida Sans Unicode"/>
              </a:rPr>
              <a:t>quence </a:t>
            </a:r>
            <a:r>
              <a:rPr lang="en-US" sz="1700" dirty="0">
                <a:solidFill>
                  <a:srgbClr val="FFFFFF"/>
                </a:solidFill>
                <a:latin typeface="Lucida Sans Unicode"/>
              </a:rPr>
              <a:t>of state activity</a:t>
            </a:r>
          </a:p>
        </p:txBody>
      </p:sp>
      <p:sp>
        <p:nvSpPr>
          <p:cNvPr id="12" name="Скругленный прямоугольник 11"/>
          <p:cNvSpPr/>
          <p:nvPr/>
        </p:nvSpPr>
        <p:spPr>
          <a:xfrm>
            <a:off x="332232" y="2721864"/>
            <a:ext cx="2151536" cy="5090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overall social law </a:t>
            </a:r>
            <a:endParaRPr lang="ru-RU" dirty="0"/>
          </a:p>
        </p:txBody>
      </p:sp>
      <p:sp>
        <p:nvSpPr>
          <p:cNvPr id="13" name="Скругленный прямоугольник 12"/>
          <p:cNvSpPr/>
          <p:nvPr/>
        </p:nvSpPr>
        <p:spPr>
          <a:xfrm>
            <a:off x="2921508" y="2721864"/>
            <a:ext cx="2589276" cy="5090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juridical law</a:t>
            </a:r>
            <a:endParaRPr lang="en-US" dirty="0"/>
          </a:p>
        </p:txBody>
      </p:sp>
      <p:sp>
        <p:nvSpPr>
          <p:cNvPr id="14" name="Прямоугольник 13"/>
          <p:cNvSpPr/>
          <p:nvPr/>
        </p:nvSpPr>
        <p:spPr>
          <a:xfrm>
            <a:off x="332232" y="3356991"/>
            <a:ext cx="2151536" cy="11540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itchFamily="2" charset="2"/>
              <a:buChar char="ü"/>
            </a:pPr>
            <a:r>
              <a:rPr lang="en-US" sz="1700" dirty="0">
                <a:solidFill>
                  <a:schemeClr val="bg2"/>
                </a:solidFill>
              </a:rPr>
              <a:t>the norm is a habit </a:t>
            </a:r>
            <a:r>
              <a:rPr lang="en-US" sz="1700" dirty="0" smtClean="0">
                <a:solidFill>
                  <a:schemeClr val="bg2"/>
                </a:solidFill>
              </a:rPr>
              <a:t> ("norm-custom“) </a:t>
            </a:r>
          </a:p>
          <a:p>
            <a:pPr marL="285750" indent="-285750" algn="ctr">
              <a:buFont typeface="Wingdings" pitchFamily="2" charset="2"/>
              <a:buChar char="ü"/>
            </a:pPr>
            <a:r>
              <a:rPr lang="en-US" sz="1700" dirty="0" smtClean="0">
                <a:solidFill>
                  <a:schemeClr val="bg2"/>
                </a:solidFill>
              </a:rPr>
              <a:t>"moral norm" </a:t>
            </a:r>
            <a:endParaRPr lang="ru-RU" sz="1700" dirty="0">
              <a:solidFill>
                <a:schemeClr val="bg2"/>
              </a:solidFill>
            </a:endParaRPr>
          </a:p>
        </p:txBody>
      </p:sp>
      <p:sp>
        <p:nvSpPr>
          <p:cNvPr id="15" name="Прямоугольник 14"/>
          <p:cNvSpPr/>
          <p:nvPr/>
        </p:nvSpPr>
        <p:spPr>
          <a:xfrm>
            <a:off x="2913888" y="3356992"/>
            <a:ext cx="2596896" cy="1154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Right to require the exercise of corporate</a:t>
            </a:r>
          </a:p>
          <a:p>
            <a:pPr algn="ctr"/>
            <a:r>
              <a:rPr lang="en-US" dirty="0" smtClean="0">
                <a:solidFill>
                  <a:schemeClr val="bg2"/>
                </a:solidFill>
              </a:rPr>
              <a:t>rights "legal norm"</a:t>
            </a:r>
          </a:p>
          <a:p>
            <a:pPr algn="ctr"/>
            <a:endParaRPr lang="en-US" dirty="0">
              <a:solidFill>
                <a:schemeClr val="bg2"/>
              </a:solidFill>
            </a:endParaRP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Прямоугольник 2"/>
          <p:cNvSpPr/>
          <p:nvPr/>
        </p:nvSpPr>
        <p:spPr>
          <a:xfrm>
            <a:off x="2414016" y="73152"/>
            <a:ext cx="4331208" cy="371856"/>
          </a:xfrm>
          <a:prstGeom prst="rect">
            <a:avLst/>
          </a:prstGeom>
          <a:solidFill>
            <a:srgbClr val="26A7C4"/>
          </a:solidFill>
        </p:spPr>
        <p:txBody>
          <a:bodyPr wrap="none" lIns="0" tIns="0" rIns="0" bIns="0">
            <a:noAutofit/>
          </a:bodyPr>
          <a:lstStyle/>
          <a:p>
            <a:pPr indent="0"/>
            <a:r>
              <a:rPr lang="fr" sz="3000" b="1" spc="-100">
                <a:solidFill>
                  <a:srgbClr val="FFFFFF"/>
                </a:solidFill>
                <a:latin typeface="Lucida Sans Unicode"/>
              </a:rPr>
              <a:t>Occurrence </a:t>
            </a:r>
            <a:r>
              <a:rPr lang="en-US" sz="3000" b="1" spc="-100">
                <a:solidFill>
                  <a:srgbClr val="FFFFFF"/>
                </a:solidFill>
                <a:latin typeface="Lucida Sans Unicode"/>
              </a:rPr>
              <a:t>of the law</a:t>
            </a:r>
          </a:p>
        </p:txBody>
      </p:sp>
      <p:graphicFrame>
        <p:nvGraphicFramePr>
          <p:cNvPr id="4" name="Таблица 3"/>
          <p:cNvGraphicFramePr>
            <a:graphicFrameLocks noGrp="1"/>
          </p:cNvGraphicFramePr>
          <p:nvPr/>
        </p:nvGraphicFramePr>
        <p:xfrm>
          <a:off x="6096" y="594360"/>
          <a:ext cx="9131808" cy="2017776"/>
        </p:xfrm>
        <a:graphic>
          <a:graphicData uri="http://schemas.openxmlformats.org/drawingml/2006/table">
            <a:tbl>
              <a:tblPr/>
              <a:tblGrid>
                <a:gridCol w="2910840"/>
                <a:gridCol w="3456432"/>
                <a:gridCol w="2764536"/>
              </a:tblGrid>
              <a:tr h="249936">
                <a:tc gridSpan="3">
                  <a:txBody>
                    <a:bodyPr/>
                    <a:lstStyle/>
                    <a:p>
                      <a:endParaRPr sz="1200" dirty="0"/>
                    </a:p>
                  </a:txBody>
                  <a:tcPr marL="0" marR="0" marT="0" marB="0">
                    <a:solidFill>
                      <a:srgbClr val="26A7C4"/>
                    </a:solidFill>
                  </a:tcPr>
                </a:tc>
                <a:tc hMerge="1">
                  <a:txBody>
                    <a:bodyPr/>
                    <a:lstStyle/>
                    <a:p>
                      <a:endParaRPr sz="1200"/>
                    </a:p>
                  </a:txBody>
                  <a:tcPr marL="0" marR="0" marT="0" marB="0"/>
                </a:tc>
                <a:tc hMerge="1">
                  <a:txBody>
                    <a:bodyPr/>
                    <a:lstStyle/>
                    <a:p>
                      <a:endParaRPr sz="1200"/>
                    </a:p>
                  </a:txBody>
                  <a:tcPr marL="0" marR="0" marT="0" marB="0"/>
                </a:tc>
              </a:tr>
              <a:tr h="1767840">
                <a:tc>
                  <a:txBody>
                    <a:bodyPr/>
                    <a:lstStyle/>
                    <a:p>
                      <a:pPr marL="419100" indent="0">
                        <a:spcAft>
                          <a:spcPts val="210"/>
                        </a:spcAft>
                      </a:pPr>
                      <a:r>
                        <a:rPr lang="en-US" sz="2000" spc="-50" dirty="0">
                          <a:solidFill>
                            <a:srgbClr val="F8D1D2"/>
                          </a:solidFill>
                          <a:latin typeface="Lucida Sans Unicode"/>
                        </a:rPr>
                        <a:t>individual control</a:t>
                      </a:r>
                    </a:p>
                    <a:p>
                      <a:pPr indent="0" algn="ctr">
                        <a:lnSpc>
                          <a:spcPts val="1920"/>
                        </a:lnSpc>
                      </a:pPr>
                      <a:r>
                        <a:rPr lang="en-US" sz="1700" dirty="0">
                          <a:solidFill>
                            <a:srgbClr val="FFFFFF"/>
                          </a:solidFill>
                          <a:latin typeface="Lucida Sans Unicode"/>
                        </a:rPr>
                        <a:t>Orderly behavior of a particular person in a particular case</a:t>
                      </a:r>
                    </a:p>
                  </a:txBody>
                  <a:tcPr marL="0" marR="0" marT="0" marB="0" anchor="ctr">
                    <a:solidFill>
                      <a:srgbClr val="185462"/>
                    </a:solidFill>
                  </a:tcPr>
                </a:tc>
                <a:tc>
                  <a:txBody>
                    <a:bodyPr/>
                    <a:lstStyle/>
                    <a:p>
                      <a:pPr indent="0" algn="ctr">
                        <a:spcAft>
                          <a:spcPts val="210"/>
                        </a:spcAft>
                      </a:pPr>
                      <a:r>
                        <a:rPr lang="en-US" sz="2000" spc="-50">
                          <a:solidFill>
                            <a:srgbClr val="F8D1D2"/>
                          </a:solidFill>
                          <a:latin typeface="Lucida Sans Unicode"/>
                        </a:rPr>
                        <a:t>social regulation</a:t>
                      </a:r>
                    </a:p>
                    <a:p>
                      <a:pPr marL="165100" marR="177800" indent="0" algn="just">
                        <a:lnSpc>
                          <a:spcPts val="1920"/>
                        </a:lnSpc>
                      </a:pPr>
                      <a:r>
                        <a:rPr lang="en-US" sz="1700">
                          <a:solidFill>
                            <a:srgbClr val="FFFFFF"/>
                          </a:solidFill>
                          <a:latin typeface="Lucida Sans Unicode"/>
                        </a:rPr>
                        <a:t>The direction of human behavior and society through social norms and to maintain order in society</a:t>
                      </a:r>
                    </a:p>
                  </a:txBody>
                  <a:tcPr marL="0" marR="0" marT="0" marB="0" anchor="ctr">
                    <a:solidFill>
                      <a:srgbClr val="185462"/>
                    </a:solidFill>
                  </a:tcPr>
                </a:tc>
                <a:tc>
                  <a:txBody>
                    <a:bodyPr/>
                    <a:lstStyle/>
                    <a:p>
                      <a:pPr marL="304800" indent="0">
                        <a:spcAft>
                          <a:spcPts val="420"/>
                        </a:spcAft>
                      </a:pPr>
                      <a:r>
                        <a:rPr lang="en-US" sz="2000" spc="-50">
                          <a:solidFill>
                            <a:srgbClr val="F8D1D2"/>
                          </a:solidFill>
                          <a:latin typeface="Lucida Sans Unicode"/>
                        </a:rPr>
                        <a:t>regulatory control</a:t>
                      </a:r>
                    </a:p>
                    <a:p>
                      <a:pPr marL="165100" marR="152400" indent="0" algn="just">
                        <a:lnSpc>
                          <a:spcPts val="1920"/>
                        </a:lnSpc>
                      </a:pPr>
                      <a:r>
                        <a:rPr lang="en-US" sz="1700">
                          <a:solidFill>
                            <a:srgbClr val="FFFFFF"/>
                          </a:solidFill>
                          <a:latin typeface="Lucida Sans Unicode"/>
                        </a:rPr>
                        <a:t>Orderly behavior by the general rules applicable to all such cases</a:t>
                      </a:r>
                    </a:p>
                  </a:txBody>
                  <a:tcPr marL="0" marR="0" marT="0" marB="0" anchor="ctr">
                    <a:solidFill>
                      <a:srgbClr val="185462"/>
                    </a:solidFill>
                  </a:tcPr>
                </a:tc>
              </a:tr>
            </a:tbl>
          </a:graphicData>
        </a:graphic>
      </p:graphicFrame>
      <p:sp>
        <p:nvSpPr>
          <p:cNvPr id="7" name="Прямоугольник 6"/>
          <p:cNvSpPr/>
          <p:nvPr/>
        </p:nvSpPr>
        <p:spPr>
          <a:xfrm>
            <a:off x="556260" y="3601212"/>
            <a:ext cx="1469136" cy="167640"/>
          </a:xfrm>
          <a:prstGeom prst="rect">
            <a:avLst/>
          </a:prstGeom>
        </p:spPr>
        <p:txBody>
          <a:bodyPr wrap="none" lIns="0" tIns="0" rIns="0" bIns="0">
            <a:noAutofit/>
          </a:bodyPr>
          <a:lstStyle/>
          <a:p>
            <a:pPr indent="0">
              <a:lnSpc>
                <a:spcPts val="1920"/>
              </a:lnSpc>
            </a:pPr>
            <a:endParaRPr lang="en-US" sz="1700" dirty="0">
              <a:latin typeface="Lucida Sans Unicode"/>
            </a:endParaRPr>
          </a:p>
        </p:txBody>
      </p:sp>
      <p:sp>
        <p:nvSpPr>
          <p:cNvPr id="14" name="Прямоугольник 13"/>
          <p:cNvSpPr/>
          <p:nvPr/>
        </p:nvSpPr>
        <p:spPr>
          <a:xfrm>
            <a:off x="3026664" y="2999232"/>
            <a:ext cx="3057504" cy="1627632"/>
          </a:xfrm>
          <a:prstGeom prst="rect">
            <a:avLst/>
          </a:prstGeom>
          <a:solidFill>
            <a:srgbClr val="D8E9EF"/>
          </a:solidFill>
        </p:spPr>
        <p:txBody>
          <a:bodyPr lIns="0" tIns="0" rIns="0" bIns="0">
            <a:noAutofit/>
          </a:bodyPr>
          <a:lstStyle/>
          <a:p>
            <a:pPr indent="431800">
              <a:lnSpc>
                <a:spcPts val="2160"/>
              </a:lnSpc>
            </a:pPr>
            <a:r>
              <a:rPr lang="en-US" sz="2000" spc="-50" dirty="0">
                <a:solidFill>
                  <a:srgbClr val="283857"/>
                </a:solidFill>
                <a:latin typeface="Lucida Sans Unicode"/>
              </a:rPr>
              <a:t>«Norm-custom» -</a:t>
            </a:r>
            <a:r>
              <a:rPr lang="en-US" sz="1700" dirty="0">
                <a:solidFill>
                  <a:srgbClr val="283857"/>
                </a:solidFill>
                <a:latin typeface="Lucida Sans Unicode"/>
              </a:rPr>
              <a:t>rules of conduct in a primeval </a:t>
            </a:r>
            <a:r>
              <a:rPr lang="en-US" sz="1700" dirty="0" smtClean="0">
                <a:solidFill>
                  <a:srgbClr val="283857"/>
                </a:solidFill>
                <a:latin typeface="Lucida Sans Unicode"/>
              </a:rPr>
              <a:t>society:</a:t>
            </a:r>
          </a:p>
          <a:p>
            <a:pPr marL="285750" indent="-285750">
              <a:lnSpc>
                <a:spcPts val="2160"/>
              </a:lnSpc>
              <a:buFont typeface="Wingdings" pitchFamily="2" charset="2"/>
              <a:buChar char="§"/>
            </a:pPr>
            <a:r>
              <a:rPr lang="en-US" sz="1500" dirty="0" smtClean="0">
                <a:solidFill>
                  <a:srgbClr val="283857"/>
                </a:solidFill>
                <a:latin typeface="Lucida Sans Unicode"/>
              </a:rPr>
              <a:t>Genus</a:t>
            </a:r>
          </a:p>
          <a:p>
            <a:pPr marL="285750" indent="-285750">
              <a:lnSpc>
                <a:spcPts val="2160"/>
              </a:lnSpc>
              <a:buFont typeface="Wingdings" pitchFamily="2" charset="2"/>
              <a:buChar char="§"/>
            </a:pPr>
            <a:r>
              <a:rPr lang="en-US" sz="1500" dirty="0" smtClean="0">
                <a:solidFill>
                  <a:srgbClr val="283857"/>
                </a:solidFill>
                <a:latin typeface="Lucida Sans Unicode"/>
              </a:rPr>
              <a:t>Community</a:t>
            </a:r>
          </a:p>
          <a:p>
            <a:pPr marL="285750" indent="-285750">
              <a:lnSpc>
                <a:spcPts val="2160"/>
              </a:lnSpc>
              <a:buFont typeface="Wingdings" pitchFamily="2" charset="2"/>
              <a:buChar char="§"/>
            </a:pPr>
            <a:r>
              <a:rPr lang="en-US" sz="1500" dirty="0" smtClean="0">
                <a:solidFill>
                  <a:srgbClr val="283857"/>
                </a:solidFill>
                <a:latin typeface="Lucida Sans Unicode"/>
              </a:rPr>
              <a:t>tribe</a:t>
            </a:r>
            <a:endParaRPr lang="en-US" sz="1500" dirty="0">
              <a:solidFill>
                <a:srgbClr val="283857"/>
              </a:solidFill>
              <a:latin typeface="Lucida Sans Unicode"/>
            </a:endParaRPr>
          </a:p>
        </p:txBody>
      </p:sp>
      <p:sp>
        <p:nvSpPr>
          <p:cNvPr id="16" name="Прямоугольник 15"/>
          <p:cNvSpPr/>
          <p:nvPr/>
        </p:nvSpPr>
        <p:spPr>
          <a:xfrm>
            <a:off x="6444208" y="3119628"/>
            <a:ext cx="2535200" cy="1507236"/>
          </a:xfrm>
          <a:prstGeom prst="rect">
            <a:avLst/>
          </a:prstGeom>
          <a:solidFill>
            <a:srgbClr val="E6777D"/>
          </a:solidFill>
        </p:spPr>
        <p:txBody>
          <a:bodyPr lIns="0" tIns="0" rIns="0" bIns="0">
            <a:noAutofit/>
          </a:bodyPr>
          <a:lstStyle/>
          <a:p>
            <a:pPr indent="0" algn="ctr">
              <a:lnSpc>
                <a:spcPts val="2880"/>
              </a:lnSpc>
            </a:pPr>
            <a:endParaRPr lang="en-US" sz="1200" b="1" spc="-100" dirty="0" smtClean="0">
              <a:solidFill>
                <a:srgbClr val="FFFFFF"/>
              </a:solidFill>
              <a:latin typeface="Lucida Sans Unicode"/>
            </a:endParaRPr>
          </a:p>
          <a:p>
            <a:pPr indent="0" algn="ctr">
              <a:lnSpc>
                <a:spcPts val="2880"/>
              </a:lnSpc>
            </a:pPr>
            <a:r>
              <a:rPr lang="en-US" sz="2200" b="1" spc="-100" dirty="0" smtClean="0">
                <a:solidFill>
                  <a:srgbClr val="FFFFFF"/>
                </a:solidFill>
                <a:latin typeface="Lucida Sans Unicode"/>
              </a:rPr>
              <a:t>Occurrence </a:t>
            </a:r>
            <a:r>
              <a:rPr lang="en-US" sz="2200" b="1" spc="-100" dirty="0">
                <a:solidFill>
                  <a:srgbClr val="FFFFFF"/>
                </a:solidFill>
                <a:latin typeface="Lucida Sans Unicode"/>
              </a:rPr>
              <a:t>and development of the law</a:t>
            </a:r>
          </a:p>
        </p:txBody>
      </p:sp>
      <p:sp>
        <p:nvSpPr>
          <p:cNvPr id="17" name="Прямоугольник 16"/>
          <p:cNvSpPr/>
          <p:nvPr/>
        </p:nvSpPr>
        <p:spPr>
          <a:xfrm>
            <a:off x="3131840" y="4767072"/>
            <a:ext cx="2952328" cy="1826472"/>
          </a:xfrm>
          <a:prstGeom prst="rect">
            <a:avLst/>
          </a:prstGeom>
          <a:solidFill>
            <a:srgbClr val="BDBDBD"/>
          </a:solidFill>
        </p:spPr>
        <p:txBody>
          <a:bodyPr lIns="0" tIns="0" rIns="0" bIns="0">
            <a:noAutofit/>
          </a:bodyPr>
          <a:lstStyle/>
          <a:p>
            <a:pPr algn="ctr"/>
            <a:r>
              <a:rPr lang="en-US" sz="2000" spc="-50" dirty="0">
                <a:solidFill>
                  <a:schemeClr val="accent6">
                    <a:lumMod val="75000"/>
                  </a:schemeClr>
                </a:solidFill>
                <a:latin typeface="Lucida Sans Unicode"/>
              </a:rPr>
              <a:t>regulation</a:t>
            </a:r>
            <a:r>
              <a:rPr lang="en-US" sz="2000" spc="-50" dirty="0">
                <a:solidFill>
                  <a:srgbClr val="EE8388"/>
                </a:solidFill>
                <a:latin typeface="Lucida Sans Unicode"/>
              </a:rPr>
              <a:t> </a:t>
            </a:r>
            <a:endParaRPr lang="en-US" sz="2000" spc="-50" dirty="0" smtClean="0">
              <a:solidFill>
                <a:srgbClr val="EE8388"/>
              </a:solidFill>
              <a:latin typeface="Lucida Sans Unicode"/>
            </a:endParaRPr>
          </a:p>
          <a:p>
            <a:pPr marL="285750" indent="-285750">
              <a:buFont typeface="Wingdings" pitchFamily="2" charset="2"/>
              <a:buChar char="§"/>
            </a:pPr>
            <a:r>
              <a:rPr lang="en-US" sz="1700" dirty="0" smtClean="0">
                <a:solidFill>
                  <a:srgbClr val="00205F"/>
                </a:solidFill>
                <a:latin typeface="Lucida Sans Unicode"/>
              </a:rPr>
              <a:t>economic activity</a:t>
            </a:r>
          </a:p>
          <a:p>
            <a:pPr marL="285750" indent="-285750">
              <a:buFont typeface="Wingdings" pitchFamily="2" charset="2"/>
              <a:buChar char="§"/>
            </a:pPr>
            <a:r>
              <a:rPr lang="en-US" sz="1700" dirty="0" smtClean="0">
                <a:solidFill>
                  <a:srgbClr val="00205F"/>
                </a:solidFill>
              </a:rPr>
              <a:t>morality </a:t>
            </a:r>
            <a:endParaRPr lang="en-US" sz="1700" dirty="0">
              <a:solidFill>
                <a:srgbClr val="00205F"/>
              </a:solidFill>
            </a:endParaRPr>
          </a:p>
          <a:p>
            <a:pPr marL="285750" indent="-285750">
              <a:buFont typeface="Wingdings" pitchFamily="2" charset="2"/>
              <a:buChar char="§"/>
            </a:pPr>
            <a:r>
              <a:rPr lang="en-US" sz="1700" dirty="0" smtClean="0">
                <a:solidFill>
                  <a:srgbClr val="00205F"/>
                </a:solidFill>
              </a:rPr>
              <a:t>religious </a:t>
            </a:r>
            <a:r>
              <a:rPr lang="en-US" sz="1700" dirty="0">
                <a:solidFill>
                  <a:srgbClr val="00205F"/>
                </a:solidFill>
              </a:rPr>
              <a:t>and ritual activities </a:t>
            </a:r>
            <a:endParaRPr lang="en-US" sz="1700" dirty="0" smtClean="0">
              <a:solidFill>
                <a:srgbClr val="00205F"/>
              </a:solidFill>
            </a:endParaRPr>
          </a:p>
          <a:p>
            <a:pPr marL="285750" indent="-285750">
              <a:buFont typeface="Wingdings" pitchFamily="2" charset="2"/>
              <a:buChar char="§"/>
            </a:pPr>
            <a:r>
              <a:rPr lang="en-US" sz="1700" dirty="0" smtClean="0">
                <a:solidFill>
                  <a:srgbClr val="00205F"/>
                </a:solidFill>
              </a:rPr>
              <a:t>relationships </a:t>
            </a:r>
            <a:r>
              <a:rPr lang="en-US" sz="1700" dirty="0">
                <a:solidFill>
                  <a:srgbClr val="00205F"/>
                </a:solidFill>
              </a:rPr>
              <a:t>of family members</a:t>
            </a:r>
          </a:p>
          <a:p>
            <a:pPr indent="1130300">
              <a:lnSpc>
                <a:spcPts val="2160"/>
              </a:lnSpc>
            </a:pPr>
            <a:endParaRPr lang="en-US" sz="1700" dirty="0">
              <a:solidFill>
                <a:srgbClr val="00205F"/>
              </a:solidFill>
              <a:latin typeface="Lucida Sans Unicode"/>
            </a:endParaRPr>
          </a:p>
        </p:txBody>
      </p:sp>
      <p:sp>
        <p:nvSpPr>
          <p:cNvPr id="20" name="Стрелка вниз 19"/>
          <p:cNvSpPr/>
          <p:nvPr/>
        </p:nvSpPr>
        <p:spPr>
          <a:xfrm>
            <a:off x="7452320" y="2636912"/>
            <a:ext cx="936104" cy="5695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251520" y="2999232"/>
            <a:ext cx="2520280" cy="3240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smtClean="0"/>
              <a:t>Feauters</a:t>
            </a:r>
            <a:endParaRPr lang="en-US" sz="2000" b="1" dirty="0" smtClean="0"/>
          </a:p>
          <a:p>
            <a:endParaRPr lang="en-US" sz="1500" dirty="0"/>
          </a:p>
          <a:p>
            <a:pPr marL="285750" indent="-285750">
              <a:buFont typeface="Wingdings" pitchFamily="2" charset="2"/>
              <a:buChar char="§"/>
            </a:pPr>
            <a:r>
              <a:rPr lang="en-US" sz="1500" dirty="0" smtClean="0"/>
              <a:t>Unwritten rules</a:t>
            </a:r>
          </a:p>
          <a:p>
            <a:pPr marL="285750" indent="-285750">
              <a:buFont typeface="Wingdings" pitchFamily="2" charset="2"/>
              <a:buChar char="§"/>
            </a:pPr>
            <a:r>
              <a:rPr lang="en-US" sz="1500" dirty="0" smtClean="0"/>
              <a:t>Voluntary compliance</a:t>
            </a:r>
          </a:p>
          <a:p>
            <a:pPr marL="285750" indent="-285750">
              <a:buFont typeface="Wingdings" pitchFamily="2" charset="2"/>
              <a:buChar char="§"/>
            </a:pPr>
            <a:r>
              <a:rPr lang="en-US" sz="1500" dirty="0" smtClean="0"/>
              <a:t>enforcing</a:t>
            </a:r>
          </a:p>
          <a:p>
            <a:pPr marL="285750" indent="-285750">
              <a:buFont typeface="Wingdings" pitchFamily="2" charset="2"/>
              <a:buChar char="§"/>
            </a:pPr>
            <a:r>
              <a:rPr lang="en-US" sz="1500" dirty="0" smtClean="0"/>
              <a:t>authority elders genus </a:t>
            </a:r>
          </a:p>
          <a:p>
            <a:pPr marL="285750" indent="-285750">
              <a:buFont typeface="Wingdings" pitchFamily="2" charset="2"/>
              <a:buChar char="§"/>
            </a:pPr>
            <a:r>
              <a:rPr lang="en-US" sz="1500" dirty="0" smtClean="0"/>
              <a:t>protection was achieved with custom "taboo" - a mandatory ban</a:t>
            </a: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8872" y="670560"/>
            <a:ext cx="8817864" cy="4303776"/>
          </a:xfrm>
          <a:prstGeom prst="rect">
            <a:avLst/>
          </a:prstGeom>
        </p:spPr>
      </p:pic>
      <p:pic>
        <p:nvPicPr>
          <p:cNvPr id="3" name="Рисунок 2"/>
          <p:cNvPicPr>
            <a:picLocks noChangeAspect="1"/>
          </p:cNvPicPr>
          <p:nvPr/>
        </p:nvPicPr>
        <p:blipFill>
          <a:blip r:embed="rId3"/>
          <a:stretch>
            <a:fillRect/>
          </a:stretch>
        </p:blipFill>
        <p:spPr>
          <a:xfrm>
            <a:off x="6041136" y="5334000"/>
            <a:ext cx="792480" cy="1286256"/>
          </a:xfrm>
          <a:prstGeom prst="rect">
            <a:avLst/>
          </a:prstGeom>
        </p:spPr>
      </p:pic>
      <p:sp>
        <p:nvSpPr>
          <p:cNvPr id="4" name="Прямоугольник 3"/>
          <p:cNvSpPr/>
          <p:nvPr/>
        </p:nvSpPr>
        <p:spPr>
          <a:xfrm>
            <a:off x="170688" y="1133856"/>
            <a:ext cx="859536" cy="4599432"/>
          </a:xfrm>
          <a:prstGeom prst="rect">
            <a:avLst/>
          </a:prstGeom>
          <a:solidFill>
            <a:srgbClr val="237A8D"/>
          </a:solidFill>
        </p:spPr>
        <p:txBody>
          <a:bodyPr vert="vert270" lIns="0" tIns="0" rIns="0" bIns="0">
            <a:noAutofit/>
          </a:bodyPr>
          <a:lstStyle/>
          <a:p>
            <a:pPr indent="0" algn="ctr">
              <a:lnSpc>
                <a:spcPts val="3816"/>
              </a:lnSpc>
            </a:pPr>
            <a:r>
              <a:rPr lang="en-US" sz="3000" b="1" spc="-100">
                <a:solidFill>
                  <a:srgbClr val="FFFFFF"/>
                </a:solidFill>
                <a:latin typeface="Lucida Sans Unicode"/>
              </a:rPr>
              <a:t>The main causes of the State and Law</a:t>
            </a:r>
          </a:p>
        </p:txBody>
      </p:sp>
      <p:sp>
        <p:nvSpPr>
          <p:cNvPr id="5" name="Прямоугольник 4"/>
          <p:cNvSpPr/>
          <p:nvPr/>
        </p:nvSpPr>
        <p:spPr>
          <a:xfrm>
            <a:off x="1670304" y="140208"/>
            <a:ext cx="5148072" cy="268224"/>
          </a:xfrm>
          <a:prstGeom prst="rect">
            <a:avLst/>
          </a:prstGeom>
          <a:solidFill>
            <a:srgbClr val="26A7C4"/>
          </a:solidFill>
        </p:spPr>
        <p:txBody>
          <a:bodyPr wrap="none" lIns="0" tIns="0" rIns="0" bIns="0">
            <a:noAutofit/>
          </a:bodyPr>
          <a:lstStyle/>
          <a:p>
            <a:pPr indent="0"/>
            <a:r>
              <a:rPr lang="en-US" sz="2200" b="1" spc="-100">
                <a:solidFill>
                  <a:srgbClr val="FFFFFF"/>
                </a:solidFill>
                <a:latin typeface="Lucida Sans Unicode"/>
              </a:rPr>
              <a:t>The main causes of the State and Law</a:t>
            </a:r>
          </a:p>
        </p:txBody>
      </p:sp>
      <p:sp>
        <p:nvSpPr>
          <p:cNvPr id="6" name="Прямоугольник 5"/>
          <p:cNvSpPr/>
          <p:nvPr/>
        </p:nvSpPr>
        <p:spPr>
          <a:xfrm>
            <a:off x="1969008" y="5340096"/>
            <a:ext cx="3828288" cy="841248"/>
          </a:xfrm>
          <a:prstGeom prst="rect">
            <a:avLst/>
          </a:prstGeom>
          <a:solidFill>
            <a:srgbClr val="F5BFA3"/>
          </a:solidFill>
        </p:spPr>
        <p:txBody>
          <a:bodyPr lIns="0" tIns="0" rIns="0" bIns="0">
            <a:noAutofit/>
          </a:bodyPr>
          <a:lstStyle/>
          <a:p>
            <a:pPr indent="190500">
              <a:lnSpc>
                <a:spcPts val="2160"/>
              </a:lnSpc>
            </a:pPr>
            <a:r>
              <a:rPr lang="en-US" sz="1700">
                <a:solidFill>
                  <a:srgbClr val="6D1114"/>
                </a:solidFill>
                <a:latin typeface="Lucida Sans Unicode"/>
              </a:rPr>
              <a:t>The tasks facing the developed primitive communal society is not possible with the «Norm-custom»</a:t>
            </a:r>
          </a:p>
        </p:txBody>
      </p:sp>
      <p:sp>
        <p:nvSpPr>
          <p:cNvPr id="7" name="Прямоугольник 6"/>
          <p:cNvSpPr/>
          <p:nvPr/>
        </p:nvSpPr>
        <p:spPr>
          <a:xfrm>
            <a:off x="6717792" y="5553456"/>
            <a:ext cx="1783080" cy="210312"/>
          </a:xfrm>
          <a:prstGeom prst="rect">
            <a:avLst/>
          </a:prstGeom>
          <a:solidFill>
            <a:srgbClr val="F5BFA3"/>
          </a:solidFill>
        </p:spPr>
        <p:txBody>
          <a:bodyPr wrap="none" lIns="0" tIns="0" rIns="0" bIns="0">
            <a:noAutofit/>
          </a:bodyPr>
          <a:lstStyle/>
          <a:p>
            <a:pPr indent="0" algn="ctr">
              <a:lnSpc>
                <a:spcPts val="2376"/>
              </a:lnSpc>
            </a:pPr>
            <a:r>
              <a:rPr lang="en-US" sz="2000" spc="-50">
                <a:solidFill>
                  <a:srgbClr val="6D1114"/>
                </a:solidFill>
                <a:latin typeface="Lucida Sans Unicode"/>
              </a:rPr>
              <a:t>Formation of a </a:t>
            </a:r>
          </a:p>
        </p:txBody>
      </p:sp>
      <p:sp>
        <p:nvSpPr>
          <p:cNvPr id="8" name="Прямоугольник 7"/>
          <p:cNvSpPr/>
          <p:nvPr/>
        </p:nvSpPr>
        <p:spPr>
          <a:xfrm>
            <a:off x="6989064" y="5861304"/>
            <a:ext cx="1234440" cy="256032"/>
          </a:xfrm>
          <a:prstGeom prst="rect">
            <a:avLst/>
          </a:prstGeom>
          <a:solidFill>
            <a:srgbClr val="F5BFA3"/>
          </a:solidFill>
        </p:spPr>
        <p:txBody>
          <a:bodyPr wrap="none" lIns="0" tIns="0" rIns="0" bIns="0">
            <a:noAutofit/>
          </a:bodyPr>
          <a:lstStyle/>
          <a:p>
            <a:pPr indent="0" algn="ctr">
              <a:lnSpc>
                <a:spcPts val="2376"/>
              </a:lnSpc>
            </a:pPr>
            <a:r>
              <a:rPr lang="en-US" sz="2000" spc="-50">
                <a:solidFill>
                  <a:srgbClr val="6D1114"/>
                </a:solidFill>
                <a:latin typeface="Lucida Sans Unicode"/>
              </a:rPr>
              <a:t>legal right</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7223760" y="3060192"/>
            <a:ext cx="1920240" cy="2542032"/>
          </a:xfrm>
          <a:prstGeom prst="rect">
            <a:avLst/>
          </a:prstGeom>
        </p:spPr>
      </p:pic>
      <p:sp>
        <p:nvSpPr>
          <p:cNvPr id="7" name="Прямоугольник 6"/>
          <p:cNvSpPr/>
          <p:nvPr/>
        </p:nvSpPr>
        <p:spPr>
          <a:xfrm>
            <a:off x="1652016" y="152400"/>
            <a:ext cx="5891784" cy="295656"/>
          </a:xfrm>
          <a:prstGeom prst="rect">
            <a:avLst/>
          </a:prstGeom>
          <a:solidFill>
            <a:srgbClr val="26A7C4"/>
          </a:solidFill>
        </p:spPr>
        <p:txBody>
          <a:bodyPr wrap="none" lIns="0" tIns="0" rIns="0" bIns="0">
            <a:noAutofit/>
          </a:bodyPr>
          <a:lstStyle/>
          <a:p>
            <a:pPr indent="0"/>
            <a:r>
              <a:rPr lang="en-US" sz="2000" spc="-50">
                <a:solidFill>
                  <a:srgbClr val="FFFFFF"/>
                </a:solidFill>
                <a:latin typeface="Lucida Sans Unicode"/>
              </a:rPr>
              <a:t>Constitutional state - the origins and formation</a:t>
            </a:r>
          </a:p>
        </p:txBody>
      </p:sp>
      <p:sp>
        <p:nvSpPr>
          <p:cNvPr id="8" name="Прямоугольник 7"/>
          <p:cNvSpPr/>
          <p:nvPr/>
        </p:nvSpPr>
        <p:spPr>
          <a:xfrm>
            <a:off x="841248" y="749808"/>
            <a:ext cx="2700528" cy="496824"/>
          </a:xfrm>
          <a:prstGeom prst="rect">
            <a:avLst/>
          </a:prstGeom>
          <a:solidFill>
            <a:srgbClr val="185462"/>
          </a:solidFill>
        </p:spPr>
        <p:txBody>
          <a:bodyPr wrap="none" lIns="0" tIns="0" rIns="0" bIns="0">
            <a:noAutofit/>
          </a:bodyPr>
          <a:lstStyle/>
          <a:p>
            <a:pPr indent="0"/>
            <a:r>
              <a:rPr lang="en-US" sz="2300" dirty="0">
                <a:solidFill>
                  <a:srgbClr val="FFFFFF"/>
                </a:solidFill>
                <a:latin typeface="Franklin Gothic Heavy"/>
              </a:rPr>
              <a:t>Legal state XIX c.</a:t>
            </a:r>
          </a:p>
        </p:txBody>
      </p:sp>
      <p:sp>
        <p:nvSpPr>
          <p:cNvPr id="9" name="Прямоугольник 8"/>
          <p:cNvSpPr/>
          <p:nvPr/>
        </p:nvSpPr>
        <p:spPr>
          <a:xfrm>
            <a:off x="5431536" y="743712"/>
            <a:ext cx="2493264" cy="502920"/>
          </a:xfrm>
          <a:prstGeom prst="rect">
            <a:avLst/>
          </a:prstGeom>
          <a:solidFill>
            <a:srgbClr val="185462"/>
          </a:solidFill>
        </p:spPr>
        <p:txBody>
          <a:bodyPr wrap="none" lIns="0" tIns="0" rIns="0" bIns="0">
            <a:noAutofit/>
          </a:bodyPr>
          <a:lstStyle/>
          <a:p>
            <a:pPr indent="0"/>
            <a:r>
              <a:rPr lang="en-US" sz="2300" dirty="0">
                <a:solidFill>
                  <a:srgbClr val="FFFFFF"/>
                </a:solidFill>
                <a:latin typeface="Franklin Gothic Heavy"/>
              </a:rPr>
              <a:t>Social State XX c.</a:t>
            </a:r>
          </a:p>
        </p:txBody>
      </p:sp>
      <p:sp>
        <p:nvSpPr>
          <p:cNvPr id="10" name="Прямоугольник 9"/>
          <p:cNvSpPr/>
          <p:nvPr/>
        </p:nvSpPr>
        <p:spPr>
          <a:xfrm>
            <a:off x="3347864" y="1481328"/>
            <a:ext cx="2083672" cy="298704"/>
          </a:xfrm>
          <a:prstGeom prst="rect">
            <a:avLst/>
          </a:prstGeom>
          <a:solidFill>
            <a:srgbClr val="237A8D"/>
          </a:solidFill>
        </p:spPr>
        <p:txBody>
          <a:bodyPr wrap="none" lIns="0" tIns="0" rIns="0" bIns="0">
            <a:noAutofit/>
          </a:bodyPr>
          <a:lstStyle/>
          <a:p>
            <a:pPr indent="0" algn="ctr"/>
            <a:r>
              <a:rPr lang="en-US" sz="2500" dirty="0">
                <a:solidFill>
                  <a:srgbClr val="FFFFFF"/>
                </a:solidFill>
                <a:latin typeface="Franklin Gothic Heavy"/>
              </a:rPr>
              <a:t>SOURCES</a:t>
            </a:r>
          </a:p>
        </p:txBody>
      </p:sp>
      <p:sp>
        <p:nvSpPr>
          <p:cNvPr id="11" name="Прямоугольник 10"/>
          <p:cNvSpPr/>
          <p:nvPr/>
        </p:nvSpPr>
        <p:spPr>
          <a:xfrm>
            <a:off x="841248" y="2292096"/>
            <a:ext cx="7528560" cy="353568"/>
          </a:xfrm>
          <a:prstGeom prst="rect">
            <a:avLst/>
          </a:prstGeom>
          <a:solidFill>
            <a:srgbClr val="A2D7E4"/>
          </a:solidFill>
        </p:spPr>
        <p:txBody>
          <a:bodyPr wrap="none" lIns="0" tIns="0" rIns="0" bIns="0">
            <a:noAutofit/>
          </a:bodyPr>
          <a:lstStyle/>
          <a:p>
            <a:pPr indent="0" algn="ctr">
              <a:spcAft>
                <a:spcPts val="1050"/>
              </a:spcAft>
            </a:pPr>
            <a:r>
              <a:rPr lang="en-US" sz="2500" dirty="0">
                <a:solidFill>
                  <a:srgbClr val="B54A10"/>
                </a:solidFill>
                <a:latin typeface="Franklin Gothic Heavy"/>
              </a:rPr>
              <a:t>Position of the ancient authors of the legal state</a:t>
            </a:r>
          </a:p>
        </p:txBody>
      </p:sp>
      <p:sp>
        <p:nvSpPr>
          <p:cNvPr id="12" name="Прямоугольник 11"/>
          <p:cNvSpPr/>
          <p:nvPr/>
        </p:nvSpPr>
        <p:spPr>
          <a:xfrm>
            <a:off x="524256" y="2788920"/>
            <a:ext cx="6873240" cy="1908048"/>
          </a:xfrm>
          <a:prstGeom prst="rect">
            <a:avLst/>
          </a:prstGeom>
          <a:solidFill>
            <a:srgbClr val="A2D7E4"/>
          </a:solidFill>
        </p:spPr>
        <p:txBody>
          <a:bodyPr lIns="0" tIns="0" rIns="0" bIns="0">
            <a:noAutofit/>
          </a:bodyPr>
          <a:lstStyle/>
          <a:p>
            <a:pPr indent="0">
              <a:lnSpc>
                <a:spcPts val="1920"/>
              </a:lnSpc>
            </a:pPr>
            <a:r>
              <a:rPr lang="en-US" sz="1600" dirty="0">
                <a:latin typeface="Lucida Sans Unicode"/>
              </a:rPr>
              <a:t>on the rule of law as a combination of force and law (Aristotle, Solon); </a:t>
            </a:r>
            <a:endParaRPr lang="en-US" sz="1600" dirty="0" smtClean="0">
              <a:latin typeface="Lucida Sans Unicode"/>
            </a:endParaRPr>
          </a:p>
          <a:p>
            <a:pPr indent="0">
              <a:lnSpc>
                <a:spcPts val="1920"/>
              </a:lnSpc>
            </a:pPr>
            <a:r>
              <a:rPr lang="en-US" sz="1600" dirty="0" smtClean="0">
                <a:latin typeface="Lucida Sans Unicode"/>
              </a:rPr>
              <a:t>of </a:t>
            </a:r>
            <a:r>
              <a:rPr lang="en-US" sz="1600" dirty="0">
                <a:latin typeface="Lucida Sans Unicode"/>
              </a:rPr>
              <a:t>the difference between right and wrong forms of government (Socrates, Plato);</a:t>
            </a:r>
          </a:p>
          <a:p>
            <a:pPr indent="0">
              <a:lnSpc>
                <a:spcPts val="1920"/>
              </a:lnSpc>
            </a:pPr>
            <a:r>
              <a:rPr lang="en-US" sz="1600" dirty="0">
                <a:latin typeface="Lucida Sans Unicode"/>
              </a:rPr>
              <a:t>of the difference between natural and positive law, and their ratio (Aristotle, Democritus); </a:t>
            </a:r>
            <a:endParaRPr lang="en-US" sz="1600" dirty="0" smtClean="0">
              <a:latin typeface="Lucida Sans Unicode"/>
            </a:endParaRPr>
          </a:p>
          <a:p>
            <a:pPr indent="0">
              <a:lnSpc>
                <a:spcPts val="1920"/>
              </a:lnSpc>
            </a:pPr>
            <a:r>
              <a:rPr lang="en-US" sz="1600" dirty="0" smtClean="0">
                <a:latin typeface="Lucida Sans Unicode"/>
              </a:rPr>
              <a:t>human </a:t>
            </a:r>
            <a:r>
              <a:rPr lang="en-US" sz="1600" dirty="0">
                <a:latin typeface="Lucida Sans Unicode"/>
              </a:rPr>
              <a:t>equality on natural law (Roman law);</a:t>
            </a:r>
          </a:p>
          <a:p>
            <a:pPr indent="0">
              <a:lnSpc>
                <a:spcPts val="1920"/>
              </a:lnSpc>
              <a:spcAft>
                <a:spcPts val="630"/>
              </a:spcAft>
            </a:pPr>
            <a:r>
              <a:rPr lang="en-US" sz="1600" dirty="0">
                <a:latin typeface="Lucida Sans Unicode"/>
              </a:rPr>
              <a:t>of law as a measure of fairness, regulatory norms of communication (sophists, Cicero, and others); </a:t>
            </a:r>
          </a:p>
        </p:txBody>
      </p:sp>
      <p:sp>
        <p:nvSpPr>
          <p:cNvPr id="13" name="Прямоугольник 12"/>
          <p:cNvSpPr/>
          <p:nvPr/>
        </p:nvSpPr>
        <p:spPr>
          <a:xfrm>
            <a:off x="524256" y="4739640"/>
            <a:ext cx="6672072" cy="691896"/>
          </a:xfrm>
          <a:prstGeom prst="rect">
            <a:avLst/>
          </a:prstGeom>
          <a:solidFill>
            <a:srgbClr val="A2D7E4"/>
          </a:solidFill>
        </p:spPr>
        <p:txBody>
          <a:bodyPr lIns="0" tIns="0" rIns="0" bIns="0">
            <a:noAutofit/>
          </a:bodyPr>
          <a:lstStyle/>
          <a:p>
            <a:pPr indent="0">
              <a:lnSpc>
                <a:spcPts val="1920"/>
              </a:lnSpc>
              <a:spcAft>
                <a:spcPts val="630"/>
              </a:spcAft>
            </a:pPr>
            <a:r>
              <a:rPr lang="en-US" sz="1600">
                <a:latin typeface="Lucida Sans Unicode"/>
              </a:rPr>
              <a:t>of the state as the legal union of people (Cicero); spheres of public and private law, the legal entity or entities (the Ro lawyers)</a:t>
            </a:r>
          </a:p>
        </p:txBody>
      </p:sp>
      <p:sp>
        <p:nvSpPr>
          <p:cNvPr id="14" name="Прямоугольник 13"/>
          <p:cNvSpPr/>
          <p:nvPr/>
        </p:nvSpPr>
        <p:spPr>
          <a:xfrm>
            <a:off x="231648" y="5611368"/>
            <a:ext cx="8735568" cy="1060704"/>
          </a:xfrm>
          <a:prstGeom prst="rect">
            <a:avLst/>
          </a:prstGeom>
          <a:solidFill>
            <a:srgbClr val="A2D7E4"/>
          </a:solidFill>
        </p:spPr>
        <p:txBody>
          <a:bodyPr lIns="0" tIns="0" rIns="0" bIns="0">
            <a:noAutofit/>
          </a:bodyPr>
          <a:lstStyle/>
          <a:p>
            <a:pPr indent="0" algn="just">
              <a:lnSpc>
                <a:spcPts val="2160"/>
              </a:lnSpc>
            </a:pPr>
            <a:r>
              <a:rPr lang="en-US" sz="1700" dirty="0">
                <a:solidFill>
                  <a:srgbClr val="6D1114"/>
                </a:solidFill>
                <a:latin typeface="Lucida Sans Unicode"/>
              </a:rPr>
              <a:t>SOCIAL STATE </a:t>
            </a:r>
            <a:r>
              <a:rPr lang="en-US" sz="1700" dirty="0" smtClean="0">
                <a:solidFill>
                  <a:srgbClr val="7C7C7C"/>
                </a:solidFill>
                <a:latin typeface="Lucida Sans Unicode"/>
              </a:rPr>
              <a:t>- </a:t>
            </a:r>
            <a:r>
              <a:rPr lang="en-US" sz="1700" dirty="0">
                <a:latin typeface="Lucida Sans Unicode"/>
              </a:rPr>
              <a:t>political organization of the society in which the right associates and subordinates state power. The fundamental rights of the individual and social security are the content of freedom, based on the laws that are promulgated and amended in the prescribed manner.</a:t>
            </a:r>
          </a:p>
        </p:txBody>
      </p:sp>
      <p:sp>
        <p:nvSpPr>
          <p:cNvPr id="15" name="Стрелка вправо 14"/>
          <p:cNvSpPr/>
          <p:nvPr/>
        </p:nvSpPr>
        <p:spPr>
          <a:xfrm>
            <a:off x="3541776" y="908720"/>
            <a:ext cx="1889760" cy="864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rot="13821751">
            <a:off x="2785341" y="1327673"/>
            <a:ext cx="539496" cy="298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право 17"/>
          <p:cNvSpPr/>
          <p:nvPr/>
        </p:nvSpPr>
        <p:spPr>
          <a:xfrm rot="19835418">
            <a:off x="5470113" y="1368114"/>
            <a:ext cx="539496" cy="298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трелка вниз 18"/>
          <p:cNvSpPr/>
          <p:nvPr/>
        </p:nvSpPr>
        <p:spPr>
          <a:xfrm>
            <a:off x="3832110" y="1867265"/>
            <a:ext cx="1115180" cy="4248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126992" y="1469136"/>
            <a:ext cx="2112264" cy="1231392"/>
          </a:xfrm>
          <a:prstGeom prst="rect">
            <a:avLst/>
          </a:prstGeom>
        </p:spPr>
      </p:pic>
      <p:pic>
        <p:nvPicPr>
          <p:cNvPr id="3" name="Рисунок 2"/>
          <p:cNvPicPr>
            <a:picLocks noChangeAspect="1"/>
          </p:cNvPicPr>
          <p:nvPr/>
        </p:nvPicPr>
        <p:blipFill>
          <a:blip r:embed="rId3"/>
          <a:stretch>
            <a:fillRect/>
          </a:stretch>
        </p:blipFill>
        <p:spPr>
          <a:xfrm>
            <a:off x="4151376" y="3703320"/>
            <a:ext cx="481584" cy="512064"/>
          </a:xfrm>
          <a:prstGeom prst="rect">
            <a:avLst/>
          </a:prstGeom>
        </p:spPr>
      </p:pic>
      <p:pic>
        <p:nvPicPr>
          <p:cNvPr id="4" name="Рисунок 3"/>
          <p:cNvPicPr>
            <a:picLocks noChangeAspect="1"/>
          </p:cNvPicPr>
          <p:nvPr/>
        </p:nvPicPr>
        <p:blipFill>
          <a:blip r:embed="rId4"/>
          <a:stretch>
            <a:fillRect/>
          </a:stretch>
        </p:blipFill>
        <p:spPr>
          <a:xfrm>
            <a:off x="4148328" y="4788408"/>
            <a:ext cx="484632" cy="512064"/>
          </a:xfrm>
          <a:prstGeom prst="rect">
            <a:avLst/>
          </a:prstGeom>
        </p:spPr>
      </p:pic>
      <p:pic>
        <p:nvPicPr>
          <p:cNvPr id="5" name="Рисунок 4"/>
          <p:cNvPicPr>
            <a:picLocks noChangeAspect="1"/>
          </p:cNvPicPr>
          <p:nvPr/>
        </p:nvPicPr>
        <p:blipFill>
          <a:blip r:embed="rId5"/>
          <a:stretch>
            <a:fillRect/>
          </a:stretch>
        </p:blipFill>
        <p:spPr>
          <a:xfrm>
            <a:off x="4858512" y="4809744"/>
            <a:ext cx="1993392" cy="615696"/>
          </a:xfrm>
          <a:prstGeom prst="rect">
            <a:avLst/>
          </a:prstGeom>
        </p:spPr>
      </p:pic>
      <p:sp>
        <p:nvSpPr>
          <p:cNvPr id="6" name="Прямоугольник 5"/>
          <p:cNvSpPr/>
          <p:nvPr/>
        </p:nvSpPr>
        <p:spPr>
          <a:xfrm>
            <a:off x="646176" y="73152"/>
            <a:ext cx="7836408" cy="448056"/>
          </a:xfrm>
          <a:prstGeom prst="rect">
            <a:avLst/>
          </a:prstGeom>
          <a:solidFill>
            <a:srgbClr val="26A7C4"/>
          </a:solidFill>
        </p:spPr>
        <p:txBody>
          <a:bodyPr wrap="none" lIns="0" tIns="0" rIns="0" bIns="0">
            <a:noAutofit/>
          </a:bodyPr>
          <a:lstStyle/>
          <a:p>
            <a:pPr indent="0"/>
            <a:r>
              <a:rPr lang="en-US" sz="3000" b="1" spc="-100">
                <a:solidFill>
                  <a:srgbClr val="FFFFFF"/>
                </a:solidFill>
                <a:latin typeface="Lucida Sans Unicode"/>
              </a:rPr>
              <a:t>Right - its definition and characteristics</a:t>
            </a:r>
          </a:p>
        </p:txBody>
      </p:sp>
      <p:sp>
        <p:nvSpPr>
          <p:cNvPr id="7" name="Прямоугольник 6"/>
          <p:cNvSpPr/>
          <p:nvPr/>
        </p:nvSpPr>
        <p:spPr>
          <a:xfrm>
            <a:off x="234696" y="1072896"/>
            <a:ext cx="3800856" cy="3288792"/>
          </a:xfrm>
          <a:prstGeom prst="rect">
            <a:avLst/>
          </a:prstGeom>
          <a:solidFill>
            <a:srgbClr val="F5BFA3"/>
          </a:solidFill>
        </p:spPr>
        <p:txBody>
          <a:bodyPr lIns="0" tIns="0" rIns="0" bIns="0">
            <a:noAutofit/>
          </a:bodyPr>
          <a:lstStyle/>
          <a:p>
            <a:pPr indent="0" algn="ctr">
              <a:lnSpc>
                <a:spcPts val="2040"/>
              </a:lnSpc>
            </a:pPr>
            <a:r>
              <a:rPr lang="en-US" sz="2300">
                <a:solidFill>
                  <a:srgbClr val="DA1F28"/>
                </a:solidFill>
                <a:latin typeface="Franklin Gothic Heavy"/>
              </a:rPr>
              <a:t>LAW </a:t>
            </a:r>
            <a:r>
              <a:rPr lang="en-US" sz="1700">
                <a:solidFill>
                  <a:srgbClr val="6D1114"/>
                </a:solidFill>
                <a:latin typeface="Lucida Sans Unicode"/>
              </a:rPr>
              <a:t>- system of rules, the</a:t>
            </a:r>
          </a:p>
          <a:p>
            <a:pPr indent="0" algn="ctr">
              <a:lnSpc>
                <a:spcPts val="2040"/>
              </a:lnSpc>
              <a:spcAft>
                <a:spcPts val="210"/>
              </a:spcAft>
            </a:pPr>
            <a:r>
              <a:rPr lang="en-US" sz="1700">
                <a:solidFill>
                  <a:srgbClr val="6D1114"/>
                </a:solidFill>
                <a:latin typeface="Lucida Sans Unicode"/>
              </a:rPr>
              <a:t>principles established and defined by the state as a regulator of social relations that:</a:t>
            </a:r>
          </a:p>
          <a:p>
            <a:pPr indent="0" algn="just">
              <a:spcAft>
                <a:spcPts val="630"/>
              </a:spcAft>
            </a:pPr>
            <a:r>
              <a:rPr lang="en-US" sz="1200">
                <a:solidFill>
                  <a:srgbClr val="BBBBBB"/>
                </a:solidFill>
                <a:latin typeface="Franklin Gothic Heavy"/>
              </a:rPr>
              <a:t>._</a:t>
            </a:r>
          </a:p>
          <a:p>
            <a:pPr marL="342900" indent="-342900">
              <a:lnSpc>
                <a:spcPts val="2400"/>
              </a:lnSpc>
              <a:spcAft>
                <a:spcPts val="1470"/>
              </a:spcAft>
            </a:pPr>
            <a:r>
              <a:rPr lang="en-US" sz="2000" spc="-50">
                <a:solidFill>
                  <a:srgbClr val="DA1F28"/>
                </a:solidFill>
                <a:latin typeface="Lucida Sans Unicode"/>
              </a:rPr>
              <a:t>•    </a:t>
            </a:r>
            <a:r>
              <a:rPr lang="en-US" sz="2000" spc="-50">
                <a:solidFill>
                  <a:srgbClr val="6D1114"/>
                </a:solidFill>
                <a:latin typeface="Lucida Sans Unicode"/>
              </a:rPr>
              <a:t>formalizes the degree of freedom, justice, equality, population</a:t>
            </a:r>
          </a:p>
          <a:p>
            <a:pPr marL="342900" indent="-342900">
              <a:lnSpc>
                <a:spcPts val="2424"/>
              </a:lnSpc>
            </a:pPr>
            <a:r>
              <a:rPr lang="en-US" sz="2000" spc="-50">
                <a:solidFill>
                  <a:srgbClr val="DA1F28"/>
                </a:solidFill>
                <a:latin typeface="Lucida Sans Unicode"/>
              </a:rPr>
              <a:t>•    </a:t>
            </a:r>
            <a:r>
              <a:rPr lang="en-US" sz="2000" spc="-50">
                <a:solidFill>
                  <a:srgbClr val="6D1114"/>
                </a:solidFill>
                <a:latin typeface="Lucida Sans Unicode"/>
              </a:rPr>
              <a:t>ensure compliance with the legal means</a:t>
            </a:r>
          </a:p>
        </p:txBody>
      </p:sp>
      <p:sp>
        <p:nvSpPr>
          <p:cNvPr id="8" name="Прямоугольник 7"/>
          <p:cNvSpPr/>
          <p:nvPr/>
        </p:nvSpPr>
        <p:spPr>
          <a:xfrm>
            <a:off x="6352032" y="963168"/>
            <a:ext cx="2502408" cy="2197608"/>
          </a:xfrm>
          <a:prstGeom prst="rect">
            <a:avLst/>
          </a:prstGeom>
          <a:solidFill>
            <a:srgbClr val="185462"/>
          </a:solidFill>
        </p:spPr>
        <p:txBody>
          <a:bodyPr lIns="0" tIns="0" rIns="0" bIns="0">
            <a:noAutofit/>
          </a:bodyPr>
          <a:lstStyle/>
          <a:p>
            <a:pPr indent="0">
              <a:lnSpc>
                <a:spcPts val="1920"/>
              </a:lnSpc>
            </a:pPr>
            <a:r>
              <a:rPr lang="en-US" sz="1600" b="1" spc="-50">
                <a:solidFill>
                  <a:srgbClr val="FFFFFF"/>
                </a:solidFill>
                <a:latin typeface="Lucida Sans Unicode"/>
              </a:rPr>
              <a:t>Regulator of public relations, which is expressed in the unity and general social group interests through government consolidation degree of freedom, equality and justice</a:t>
            </a:r>
          </a:p>
        </p:txBody>
      </p:sp>
      <p:sp>
        <p:nvSpPr>
          <p:cNvPr id="9" name="Прямоугольник 8"/>
          <p:cNvSpPr/>
          <p:nvPr/>
        </p:nvSpPr>
        <p:spPr>
          <a:xfrm>
            <a:off x="4928616" y="3648456"/>
            <a:ext cx="1295400" cy="801624"/>
          </a:xfrm>
          <a:prstGeom prst="rect">
            <a:avLst/>
          </a:prstGeom>
          <a:solidFill>
            <a:srgbClr val="185462"/>
          </a:solidFill>
        </p:spPr>
        <p:txBody>
          <a:bodyPr lIns="0" tIns="0" rIns="0" bIns="0">
            <a:noAutofit/>
          </a:bodyPr>
          <a:lstStyle/>
          <a:p>
            <a:pPr indent="0">
              <a:lnSpc>
                <a:spcPts val="2160"/>
              </a:lnSpc>
            </a:pPr>
            <a:r>
              <a:rPr lang="en-US" sz="2000" b="1">
                <a:solidFill>
                  <a:srgbClr val="FFFFFF"/>
                </a:solidFill>
                <a:latin typeface="Franklin Gothic Heavy"/>
              </a:rPr>
              <a:t>Value -</a:t>
            </a:r>
          </a:p>
          <a:p>
            <a:pPr indent="0">
              <a:lnSpc>
                <a:spcPts val="2160"/>
              </a:lnSpc>
            </a:pPr>
            <a:r>
              <a:rPr lang="en-US" sz="2000" b="1">
                <a:solidFill>
                  <a:srgbClr val="FFFFFF"/>
                </a:solidFill>
                <a:latin typeface="Franklin Gothic Heavy"/>
              </a:rPr>
              <a:t>normative</a:t>
            </a:r>
          </a:p>
          <a:p>
            <a:pPr indent="0">
              <a:lnSpc>
                <a:spcPts val="2160"/>
              </a:lnSpc>
            </a:pPr>
            <a:r>
              <a:rPr lang="en-US" sz="2000" b="1">
                <a:solidFill>
                  <a:srgbClr val="FFFFFF"/>
                </a:solidFill>
                <a:latin typeface="Franklin Gothic Heavy"/>
              </a:rPr>
              <a:t>aspect</a:t>
            </a:r>
          </a:p>
        </p:txBody>
      </p:sp>
      <p:sp>
        <p:nvSpPr>
          <p:cNvPr id="10" name="Прямоугольник 9"/>
          <p:cNvSpPr/>
          <p:nvPr/>
        </p:nvSpPr>
        <p:spPr>
          <a:xfrm>
            <a:off x="6970776" y="3672840"/>
            <a:ext cx="1950720" cy="731520"/>
          </a:xfrm>
          <a:prstGeom prst="rect">
            <a:avLst/>
          </a:prstGeom>
        </p:spPr>
        <p:txBody>
          <a:bodyPr lIns="0" tIns="0" rIns="0" bIns="0">
            <a:noAutofit/>
          </a:bodyPr>
          <a:lstStyle/>
          <a:p>
            <a:pPr indent="0" algn="ctr">
              <a:lnSpc>
                <a:spcPts val="1824"/>
              </a:lnSpc>
            </a:pPr>
            <a:r>
              <a:rPr lang="en-US" sz="1700">
                <a:solidFill>
                  <a:srgbClr val="6D1114"/>
                </a:solidFill>
                <a:latin typeface="Lucida Sans Unicode"/>
              </a:rPr>
              <a:t>law is a measure of justice (legitimate order)</a:t>
            </a:r>
          </a:p>
        </p:txBody>
      </p:sp>
      <p:sp>
        <p:nvSpPr>
          <p:cNvPr id="11" name="Прямоугольник 10"/>
          <p:cNvSpPr/>
          <p:nvPr/>
        </p:nvSpPr>
        <p:spPr>
          <a:xfrm>
            <a:off x="7040880" y="4776216"/>
            <a:ext cx="1840992" cy="688848"/>
          </a:xfrm>
          <a:prstGeom prst="rect">
            <a:avLst/>
          </a:prstGeom>
        </p:spPr>
        <p:txBody>
          <a:bodyPr lIns="0" tIns="0" rIns="0" bIns="0">
            <a:noAutofit/>
          </a:bodyPr>
          <a:lstStyle/>
          <a:p>
            <a:pPr indent="0" algn="ctr">
              <a:lnSpc>
                <a:spcPts val="1824"/>
              </a:lnSpc>
            </a:pPr>
            <a:r>
              <a:rPr lang="en-US" sz="1700">
                <a:solidFill>
                  <a:srgbClr val="6D1114"/>
                </a:solidFill>
                <a:latin typeface="Lucida Sans Unicode"/>
              </a:rPr>
              <a:t>law aims at regulating social relations</a:t>
            </a:r>
          </a:p>
        </p:txBody>
      </p:sp>
      <p:sp>
        <p:nvSpPr>
          <p:cNvPr id="12" name="Прямоугольник 11"/>
          <p:cNvSpPr/>
          <p:nvPr/>
        </p:nvSpPr>
        <p:spPr>
          <a:xfrm>
            <a:off x="195072" y="6050280"/>
            <a:ext cx="8775192" cy="600456"/>
          </a:xfrm>
          <a:prstGeom prst="rect">
            <a:avLst/>
          </a:prstGeom>
          <a:solidFill>
            <a:srgbClr val="185462"/>
          </a:solidFill>
        </p:spPr>
        <p:txBody>
          <a:bodyPr lIns="0" tIns="0" rIns="0" bIns="0">
            <a:noAutofit/>
          </a:bodyPr>
          <a:lstStyle/>
          <a:p>
            <a:pPr indent="0" algn="just">
              <a:lnSpc>
                <a:spcPts val="2592"/>
              </a:lnSpc>
            </a:pPr>
            <a:r>
              <a:rPr lang="en-US" sz="2300">
                <a:solidFill>
                  <a:srgbClr val="F8D1D2"/>
                </a:solidFill>
                <a:latin typeface="Franklin Gothic Heavy"/>
              </a:rPr>
              <a:t>Branch off law </a:t>
            </a:r>
            <a:r>
              <a:rPr lang="en-US" sz="1700">
                <a:solidFill>
                  <a:srgbClr val="FFFFFF"/>
                </a:solidFill>
                <a:latin typeface="Lucida Sans Unicode"/>
              </a:rPr>
              <a:t>- is a component of the right, separated by a set of rules of law that govern certain qualitatively similar public relations</a:t>
            </a: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19456" y="3261360"/>
            <a:ext cx="1542288" cy="3206496"/>
          </a:xfrm>
          <a:prstGeom prst="rect">
            <a:avLst/>
          </a:prstGeom>
        </p:spPr>
      </p:pic>
      <p:pic>
        <p:nvPicPr>
          <p:cNvPr id="3" name="Рисунок 2"/>
          <p:cNvPicPr>
            <a:picLocks noChangeAspect="1"/>
          </p:cNvPicPr>
          <p:nvPr/>
        </p:nvPicPr>
        <p:blipFill>
          <a:blip r:embed="rId3"/>
          <a:stretch>
            <a:fillRect/>
          </a:stretch>
        </p:blipFill>
        <p:spPr>
          <a:xfrm>
            <a:off x="1792224" y="2383536"/>
            <a:ext cx="2810256" cy="4474464"/>
          </a:xfrm>
          <a:prstGeom prst="rect">
            <a:avLst/>
          </a:prstGeom>
        </p:spPr>
      </p:pic>
      <p:pic>
        <p:nvPicPr>
          <p:cNvPr id="4" name="Рисунок 3"/>
          <p:cNvPicPr>
            <a:picLocks noChangeAspect="1"/>
          </p:cNvPicPr>
          <p:nvPr/>
        </p:nvPicPr>
        <p:blipFill>
          <a:blip r:embed="rId4"/>
          <a:stretch>
            <a:fillRect/>
          </a:stretch>
        </p:blipFill>
        <p:spPr>
          <a:xfrm>
            <a:off x="5227320" y="3422904"/>
            <a:ext cx="3294888" cy="347472"/>
          </a:xfrm>
          <a:prstGeom prst="rect">
            <a:avLst/>
          </a:prstGeom>
        </p:spPr>
      </p:pic>
      <p:pic>
        <p:nvPicPr>
          <p:cNvPr id="5" name="Рисунок 4"/>
          <p:cNvPicPr>
            <a:picLocks noChangeAspect="1"/>
          </p:cNvPicPr>
          <p:nvPr/>
        </p:nvPicPr>
        <p:blipFill>
          <a:blip r:embed="rId5"/>
          <a:stretch>
            <a:fillRect/>
          </a:stretch>
        </p:blipFill>
        <p:spPr>
          <a:xfrm>
            <a:off x="4800600" y="3819144"/>
            <a:ext cx="4255008" cy="2776728"/>
          </a:xfrm>
          <a:prstGeom prst="rect">
            <a:avLst/>
          </a:prstGeom>
        </p:spPr>
      </p:pic>
      <p:sp>
        <p:nvSpPr>
          <p:cNvPr id="6" name="Прямоугольник 5"/>
          <p:cNvSpPr/>
          <p:nvPr/>
        </p:nvSpPr>
        <p:spPr>
          <a:xfrm>
            <a:off x="2121408" y="73152"/>
            <a:ext cx="4901184" cy="445008"/>
          </a:xfrm>
          <a:prstGeom prst="rect">
            <a:avLst/>
          </a:prstGeom>
          <a:solidFill>
            <a:srgbClr val="26A7C4"/>
          </a:solidFill>
        </p:spPr>
        <p:txBody>
          <a:bodyPr wrap="none" lIns="0" tIns="0" rIns="0" bIns="0">
            <a:noAutofit/>
          </a:bodyPr>
          <a:lstStyle/>
          <a:p>
            <a:pPr indent="0" algn="ctr">
              <a:spcAft>
                <a:spcPts val="1680"/>
              </a:spcAft>
            </a:pPr>
            <a:r>
              <a:rPr lang="en-US" sz="3000" b="1" spc="-100">
                <a:solidFill>
                  <a:srgbClr val="FFFFFF"/>
                </a:solidFill>
                <a:latin typeface="Lucida Sans Unicode"/>
              </a:rPr>
              <a:t>General principles of law</a:t>
            </a:r>
          </a:p>
        </p:txBody>
      </p:sp>
      <p:sp>
        <p:nvSpPr>
          <p:cNvPr id="7" name="Прямоугольник 6"/>
          <p:cNvSpPr/>
          <p:nvPr/>
        </p:nvSpPr>
        <p:spPr>
          <a:xfrm>
            <a:off x="460248" y="762000"/>
            <a:ext cx="8122920" cy="880872"/>
          </a:xfrm>
          <a:prstGeom prst="rect">
            <a:avLst/>
          </a:prstGeom>
          <a:solidFill>
            <a:srgbClr val="185462"/>
          </a:solidFill>
        </p:spPr>
        <p:txBody>
          <a:bodyPr lIns="0" tIns="0" rIns="0" bIns="0">
            <a:noAutofit/>
          </a:bodyPr>
          <a:lstStyle/>
          <a:p>
            <a:pPr indent="0">
              <a:lnSpc>
                <a:spcPts val="2304"/>
              </a:lnSpc>
              <a:spcBef>
                <a:spcPts val="1680"/>
              </a:spcBef>
            </a:pPr>
            <a:r>
              <a:rPr lang="en-US" sz="2500">
                <a:solidFill>
                  <a:srgbClr val="F8D1D2"/>
                </a:solidFill>
                <a:latin typeface="Franklin Gothic Heavy"/>
              </a:rPr>
              <a:t>Principles Of law </a:t>
            </a:r>
            <a:r>
              <a:rPr lang="en-US" sz="1700">
                <a:solidFill>
                  <a:srgbClr val="FFFFFF"/>
                </a:solidFill>
                <a:latin typeface="Lucida Sans Unicode"/>
              </a:rPr>
              <a:t>- mandatory requirements are put forward to the participants of public relations to the harmonious union of individual</a:t>
            </a:r>
          </a:p>
          <a:p>
            <a:pPr indent="0" algn="ctr">
              <a:spcAft>
                <a:spcPts val="630"/>
              </a:spcAft>
            </a:pPr>
            <a:r>
              <a:rPr lang="en-US" sz="1700">
                <a:solidFill>
                  <a:srgbClr val="FFFFFF"/>
                </a:solidFill>
                <a:latin typeface="Lucida Sans Unicode"/>
              </a:rPr>
              <a:t>group, the public interest.</a:t>
            </a:r>
          </a:p>
        </p:txBody>
      </p:sp>
      <p:sp>
        <p:nvSpPr>
          <p:cNvPr id="8" name="Прямоугольник 7"/>
          <p:cNvSpPr/>
          <p:nvPr/>
        </p:nvSpPr>
        <p:spPr>
          <a:xfrm>
            <a:off x="1444752" y="1700784"/>
            <a:ext cx="7101840" cy="557784"/>
          </a:xfrm>
          <a:prstGeom prst="rect">
            <a:avLst/>
          </a:prstGeom>
          <a:solidFill>
            <a:srgbClr val="A2D7E4"/>
          </a:solidFill>
        </p:spPr>
        <p:txBody>
          <a:bodyPr lIns="0" tIns="0" rIns="0" bIns="0">
            <a:noAutofit/>
          </a:bodyPr>
          <a:lstStyle/>
          <a:p>
            <a:pPr indent="0" algn="just">
              <a:lnSpc>
                <a:spcPts val="2040"/>
              </a:lnSpc>
              <a:spcBef>
                <a:spcPts val="630"/>
              </a:spcBef>
            </a:pPr>
            <a:r>
              <a:rPr lang="en-US" sz="1700">
                <a:solidFill>
                  <a:srgbClr val="283857"/>
                </a:solidFill>
                <a:latin typeface="Lucida Sans Unicode"/>
              </a:rPr>
              <a:t>overall social    Specifically - social</a:t>
            </a:r>
          </a:p>
          <a:p>
            <a:pPr marL="210820" indent="0" algn="just">
              <a:lnSpc>
                <a:spcPts val="2040"/>
              </a:lnSpc>
            </a:pPr>
            <a:r>
              <a:rPr lang="en-US" sz="1700">
                <a:solidFill>
                  <a:srgbClr val="283857"/>
                </a:solidFill>
                <a:latin typeface="Lucida Sans Unicode"/>
              </a:rPr>
              <a:t>principles </a:t>
            </a:r>
            <a:r>
              <a:rPr lang="en-US" sz="1700">
                <a:solidFill>
                  <a:srgbClr val="2A9BB6"/>
                </a:solidFill>
                <a:latin typeface="Lucida Sans Unicode"/>
              </a:rPr>
              <a:t>Q    </a:t>
            </a:r>
            <a:r>
              <a:rPr lang="en-US" sz="1700">
                <a:solidFill>
                  <a:srgbClr val="283857"/>
                </a:solidFill>
                <a:latin typeface="Lucida Sans Unicode"/>
              </a:rPr>
              <a:t>(legal) principles </a:t>
            </a:r>
            <a:r>
              <a:rPr lang="en-US" sz="1700">
                <a:solidFill>
                  <a:srgbClr val="2A9BB6"/>
                </a:solidFill>
                <a:latin typeface="Lucida Sans Unicode"/>
              </a:rPr>
              <a:t>Q</a:t>
            </a:r>
          </a:p>
        </p:txBody>
      </p:sp>
      <p:sp>
        <p:nvSpPr>
          <p:cNvPr id="9" name="Прямоугольник 8"/>
          <p:cNvSpPr/>
          <p:nvPr/>
        </p:nvSpPr>
        <p:spPr>
          <a:xfrm>
            <a:off x="262128" y="2423160"/>
            <a:ext cx="1405128" cy="393192"/>
          </a:xfrm>
          <a:prstGeom prst="rect">
            <a:avLst/>
          </a:prstGeom>
          <a:solidFill>
            <a:srgbClr val="D8E9EF"/>
          </a:solidFill>
        </p:spPr>
        <p:txBody>
          <a:bodyPr lIns="0" tIns="0" rIns="0" bIns="0">
            <a:noAutofit/>
          </a:bodyPr>
          <a:lstStyle/>
          <a:p>
            <a:pPr indent="0" algn="ctr">
              <a:lnSpc>
                <a:spcPts val="1680"/>
              </a:lnSpc>
            </a:pPr>
            <a:r>
              <a:rPr lang="en-US" sz="1400" b="1" spc="-50">
                <a:solidFill>
                  <a:srgbClr val="283857"/>
                </a:solidFill>
                <a:latin typeface="Lucida Sans Unicode"/>
              </a:rPr>
              <a:t>The principle of freedom</a:t>
            </a:r>
          </a:p>
        </p:txBody>
      </p:sp>
      <p:graphicFrame>
        <p:nvGraphicFramePr>
          <p:cNvPr id="10" name="Таблица 9"/>
          <p:cNvGraphicFramePr>
            <a:graphicFrameLocks noGrp="1"/>
          </p:cNvGraphicFramePr>
          <p:nvPr/>
        </p:nvGraphicFramePr>
        <p:xfrm>
          <a:off x="4782312" y="2499360"/>
          <a:ext cx="4215384" cy="847344"/>
        </p:xfrm>
        <a:graphic>
          <a:graphicData uri="http://schemas.openxmlformats.org/drawingml/2006/table">
            <a:tbl>
              <a:tblPr/>
              <a:tblGrid>
                <a:gridCol w="1426464"/>
                <a:gridCol w="371856"/>
                <a:gridCol w="2417064"/>
              </a:tblGrid>
              <a:tr h="576072">
                <a:tc>
                  <a:txBody>
                    <a:bodyPr/>
                    <a:lstStyle/>
                    <a:p>
                      <a:pPr marR="127000" indent="0" algn="ctr">
                        <a:lnSpc>
                          <a:spcPts val="1680"/>
                        </a:lnSpc>
                      </a:pPr>
                      <a:r>
                        <a:rPr lang="en-US" sz="1400" b="1" spc="-50">
                          <a:solidFill>
                            <a:srgbClr val="283857"/>
                          </a:solidFill>
                          <a:latin typeface="Lucida Sans Unicode"/>
                        </a:rPr>
                        <a:t>The general principles</a:t>
                      </a:r>
                    </a:p>
                  </a:txBody>
                  <a:tcPr marL="0" marR="0" marT="0" marB="0" anchor="b">
                    <a:solidFill>
                      <a:srgbClr val="D8E9EF"/>
                    </a:solidFill>
                  </a:tcPr>
                </a:tc>
                <a:tc>
                  <a:txBody>
                    <a:bodyPr/>
                    <a:lstStyle/>
                    <a:p>
                      <a:endParaRPr sz="2800"/>
                    </a:p>
                  </a:txBody>
                  <a:tcPr marL="0" marR="0" marT="0" marB="0"/>
                </a:tc>
                <a:tc>
                  <a:txBody>
                    <a:bodyPr/>
                    <a:lstStyle/>
                    <a:p>
                      <a:pPr indent="0">
                        <a:lnSpc>
                          <a:spcPts val="1440"/>
                        </a:lnSpc>
                      </a:pPr>
                      <a:r>
                        <a:rPr lang="en-US" sz="1200">
                          <a:latin typeface="Lucida Sans Unicode"/>
                        </a:rPr>
                        <a:t>coordinate system, in which developing national legal system and the vector that</a:t>
                      </a:r>
                    </a:p>
                  </a:txBody>
                  <a:tcPr marL="0" marR="0" marT="0" marB="0" anchor="b">
                    <a:solidFill>
                      <a:srgbClr val="BDBDBD"/>
                    </a:solidFill>
                  </a:tcPr>
                </a:tc>
              </a:tr>
              <a:tr h="271272">
                <a:tc gridSpan="2">
                  <a:txBody>
                    <a:bodyPr/>
                    <a:lstStyle/>
                    <a:p>
                      <a:endParaRPr sz="1300"/>
                    </a:p>
                  </a:txBody>
                  <a:tcPr marL="0" marR="0" marT="0" marB="0"/>
                </a:tc>
                <a:tc hMerge="1">
                  <a:txBody>
                    <a:bodyPr/>
                    <a:lstStyle/>
                    <a:p>
                      <a:endParaRPr sz="1300"/>
                    </a:p>
                  </a:txBody>
                  <a:tcPr marL="0" marR="0" marT="0" marB="0"/>
                </a:tc>
                <a:tc>
                  <a:txBody>
                    <a:bodyPr/>
                    <a:lstStyle/>
                    <a:p>
                      <a:pPr indent="0"/>
                      <a:r>
                        <a:rPr lang="en-US" sz="1200">
                          <a:latin typeface="Lucida Sans Unicode"/>
                        </a:rPr>
                        <a:t>defines the direction of</a:t>
                      </a:r>
                    </a:p>
                  </a:txBody>
                  <a:tcPr marL="0" marR="0" marT="0" marB="0">
                    <a:solidFill>
                      <a:srgbClr val="BDBDBD"/>
                    </a:solidFill>
                  </a:tcPr>
                </a:tc>
              </a:tr>
            </a:tbl>
          </a:graphicData>
        </a:graphic>
      </p:graphicFrame>
      <p:sp>
        <p:nvSpPr>
          <p:cNvPr id="11" name="Прямоугольник 10"/>
          <p:cNvSpPr/>
          <p:nvPr/>
        </p:nvSpPr>
        <p:spPr>
          <a:xfrm>
            <a:off x="8909304" y="6733032"/>
            <a:ext cx="143256" cy="124968"/>
          </a:xfrm>
          <a:prstGeom prst="rect">
            <a:avLst/>
          </a:prstGeom>
        </p:spPr>
        <p:txBody>
          <a:bodyPr wrap="none" lIns="0" tIns="0" rIns="0" bIns="0">
            <a:noAutofit/>
          </a:bodyPr>
          <a:lstStyle/>
          <a:p>
            <a:pPr indent="0"/>
            <a:r>
              <a:rPr lang="en-US" sz="950">
                <a:latin typeface="Lucida Sans Unicode"/>
              </a:rPr>
              <a:t>11</a:t>
            </a: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69264" y="1511808"/>
            <a:ext cx="3102864" cy="969264"/>
          </a:xfrm>
          <a:prstGeom prst="rect">
            <a:avLst/>
          </a:prstGeom>
        </p:spPr>
      </p:pic>
      <p:pic>
        <p:nvPicPr>
          <p:cNvPr id="3" name="Рисунок 2"/>
          <p:cNvPicPr>
            <a:picLocks noChangeAspect="1"/>
          </p:cNvPicPr>
          <p:nvPr/>
        </p:nvPicPr>
        <p:blipFill>
          <a:blip r:embed="rId3"/>
          <a:stretch>
            <a:fillRect/>
          </a:stretch>
        </p:blipFill>
        <p:spPr>
          <a:xfrm>
            <a:off x="5035296" y="1560576"/>
            <a:ext cx="3395472" cy="944880"/>
          </a:xfrm>
          <a:prstGeom prst="rect">
            <a:avLst/>
          </a:prstGeom>
        </p:spPr>
      </p:pic>
      <p:pic>
        <p:nvPicPr>
          <p:cNvPr id="4" name="Рисунок 3"/>
          <p:cNvPicPr>
            <a:picLocks noChangeAspect="1"/>
          </p:cNvPicPr>
          <p:nvPr/>
        </p:nvPicPr>
        <p:blipFill>
          <a:blip r:embed="rId4"/>
          <a:stretch>
            <a:fillRect/>
          </a:stretch>
        </p:blipFill>
        <p:spPr>
          <a:xfrm>
            <a:off x="256032" y="4486656"/>
            <a:ext cx="1612392" cy="228600"/>
          </a:xfrm>
          <a:prstGeom prst="rect">
            <a:avLst/>
          </a:prstGeom>
        </p:spPr>
      </p:pic>
      <p:sp>
        <p:nvSpPr>
          <p:cNvPr id="5" name="Прямоугольник 4"/>
          <p:cNvSpPr/>
          <p:nvPr/>
        </p:nvSpPr>
        <p:spPr>
          <a:xfrm>
            <a:off x="551688" y="292608"/>
            <a:ext cx="8001000" cy="603504"/>
          </a:xfrm>
          <a:prstGeom prst="rect">
            <a:avLst/>
          </a:prstGeom>
          <a:solidFill>
            <a:srgbClr val="185462"/>
          </a:solidFill>
        </p:spPr>
        <p:txBody>
          <a:bodyPr lIns="0" tIns="0" rIns="0" bIns="0">
            <a:noAutofit/>
          </a:bodyPr>
          <a:lstStyle/>
          <a:p>
            <a:pPr indent="0">
              <a:spcAft>
                <a:spcPts val="420"/>
              </a:spcAft>
            </a:pPr>
            <a:r>
              <a:rPr lang="en-US" sz="2500">
                <a:solidFill>
                  <a:srgbClr val="F8D1D2"/>
                </a:solidFill>
                <a:latin typeface="Franklin Gothic Heavy"/>
              </a:rPr>
              <a:t>Functions law </a:t>
            </a:r>
            <a:r>
              <a:rPr lang="en-US" sz="1700">
                <a:solidFill>
                  <a:srgbClr val="FFFFFF"/>
                </a:solidFill>
                <a:latin typeface="Lucida Sans Unicode"/>
              </a:rPr>
              <a:t>- main areas of legal influence on social relations</a:t>
            </a:r>
          </a:p>
          <a:p>
            <a:pPr marR="76200" indent="0" algn="ctr"/>
            <a:r>
              <a:rPr lang="en-US" sz="1700">
                <a:solidFill>
                  <a:srgbClr val="FFFFFF"/>
                </a:solidFill>
                <a:latin typeface="Lucida Sans Unicode"/>
              </a:rPr>
              <a:t>with a view to streamlining.</a:t>
            </a:r>
          </a:p>
        </p:txBody>
      </p:sp>
      <p:sp>
        <p:nvSpPr>
          <p:cNvPr id="6" name="Прямоугольник 5"/>
          <p:cNvSpPr/>
          <p:nvPr/>
        </p:nvSpPr>
        <p:spPr>
          <a:xfrm>
            <a:off x="466344" y="2731008"/>
            <a:ext cx="1164336" cy="207264"/>
          </a:xfrm>
          <a:prstGeom prst="rect">
            <a:avLst/>
          </a:prstGeom>
          <a:solidFill>
            <a:srgbClr val="01708F"/>
          </a:solidFill>
        </p:spPr>
        <p:txBody>
          <a:bodyPr wrap="none" lIns="0" tIns="0" rIns="0" bIns="0">
            <a:noAutofit/>
          </a:bodyPr>
          <a:lstStyle/>
          <a:p>
            <a:pPr indent="0">
              <a:spcAft>
                <a:spcPts val="2100"/>
              </a:spcAft>
            </a:pPr>
            <a:r>
              <a:rPr lang="en-US" sz="1600" b="1" spc="-50">
                <a:solidFill>
                  <a:srgbClr val="FFFFFF"/>
                </a:solidFill>
                <a:latin typeface="Lucida Sans Unicode"/>
              </a:rPr>
              <a:t>Information</a:t>
            </a:r>
          </a:p>
        </p:txBody>
      </p:sp>
      <p:sp>
        <p:nvSpPr>
          <p:cNvPr id="7" name="Прямоугольник 6"/>
          <p:cNvSpPr/>
          <p:nvPr/>
        </p:nvSpPr>
        <p:spPr>
          <a:xfrm>
            <a:off x="496824" y="3328416"/>
            <a:ext cx="1173480" cy="451104"/>
          </a:xfrm>
          <a:prstGeom prst="rect">
            <a:avLst/>
          </a:prstGeom>
          <a:solidFill>
            <a:srgbClr val="F5BFA3"/>
          </a:solidFill>
        </p:spPr>
        <p:txBody>
          <a:bodyPr lIns="0" tIns="0" rIns="0" bIns="0">
            <a:noAutofit/>
          </a:bodyPr>
          <a:lstStyle/>
          <a:p>
            <a:pPr marL="337820" indent="0">
              <a:spcBef>
                <a:spcPts val="2100"/>
              </a:spcBef>
              <a:spcAft>
                <a:spcPts val="210"/>
              </a:spcAft>
            </a:pPr>
            <a:r>
              <a:rPr lang="en-US" sz="1700">
                <a:solidFill>
                  <a:srgbClr val="9E1E23"/>
                </a:solidFill>
                <a:latin typeface="Lucida Sans Unicode"/>
              </a:rPr>
              <a:t>Legal</a:t>
            </a:r>
          </a:p>
          <a:p>
            <a:pPr indent="0"/>
            <a:r>
              <a:rPr lang="en-US" sz="1700">
                <a:solidFill>
                  <a:srgbClr val="9E1E23"/>
                </a:solidFill>
                <a:latin typeface="Lucida Sans Unicode"/>
              </a:rPr>
              <a:t>Information</a:t>
            </a:r>
          </a:p>
        </p:txBody>
      </p:sp>
      <p:sp>
        <p:nvSpPr>
          <p:cNvPr id="8" name="Прямоугольник 7"/>
          <p:cNvSpPr/>
          <p:nvPr/>
        </p:nvSpPr>
        <p:spPr>
          <a:xfrm>
            <a:off x="2033016" y="2712720"/>
            <a:ext cx="2319528" cy="917448"/>
          </a:xfrm>
          <a:prstGeom prst="rect">
            <a:avLst/>
          </a:prstGeom>
          <a:solidFill>
            <a:srgbClr val="F5BFA3"/>
          </a:solidFill>
        </p:spPr>
        <p:txBody>
          <a:bodyPr lIns="0" tIns="0" rIns="0" bIns="0">
            <a:noAutofit/>
          </a:bodyPr>
          <a:lstStyle/>
          <a:p>
            <a:pPr indent="0">
              <a:lnSpc>
                <a:spcPts val="1800"/>
              </a:lnSpc>
            </a:pPr>
            <a:r>
              <a:rPr lang="en-US" sz="1600" b="1" spc="-50">
                <a:latin typeface="Lucida Sans Unicode"/>
              </a:rPr>
              <a:t>informing citizens about ways of regulating social relations, rights and obligations</a:t>
            </a:r>
          </a:p>
        </p:txBody>
      </p:sp>
      <p:sp>
        <p:nvSpPr>
          <p:cNvPr id="9" name="Прямоугольник 8"/>
          <p:cNvSpPr/>
          <p:nvPr/>
        </p:nvSpPr>
        <p:spPr>
          <a:xfrm>
            <a:off x="6187440" y="2825496"/>
            <a:ext cx="1216152" cy="265176"/>
          </a:xfrm>
          <a:prstGeom prst="rect">
            <a:avLst/>
          </a:prstGeom>
          <a:solidFill>
            <a:srgbClr val="01708F"/>
          </a:solidFill>
        </p:spPr>
        <p:txBody>
          <a:bodyPr wrap="none" lIns="0" tIns="0" rIns="0" bIns="0">
            <a:noAutofit/>
          </a:bodyPr>
          <a:lstStyle/>
          <a:p>
            <a:pPr indent="0"/>
            <a:r>
              <a:rPr lang="en-US" sz="1700">
                <a:solidFill>
                  <a:srgbClr val="FFFFFF"/>
                </a:solidFill>
                <a:latin typeface="Lucida Sans Unicode"/>
              </a:rPr>
              <a:t>Regulatory</a:t>
            </a:r>
          </a:p>
        </p:txBody>
      </p:sp>
      <p:sp>
        <p:nvSpPr>
          <p:cNvPr id="10" name="Прямоугольник 9"/>
          <p:cNvSpPr/>
          <p:nvPr/>
        </p:nvSpPr>
        <p:spPr>
          <a:xfrm>
            <a:off x="5519928" y="3285744"/>
            <a:ext cx="1746504" cy="487680"/>
          </a:xfrm>
          <a:prstGeom prst="rect">
            <a:avLst/>
          </a:prstGeom>
          <a:solidFill>
            <a:srgbClr val="F5BFA3"/>
          </a:solidFill>
        </p:spPr>
        <p:txBody>
          <a:bodyPr lIns="0" tIns="0" rIns="0" bIns="0">
            <a:noAutofit/>
          </a:bodyPr>
          <a:lstStyle/>
          <a:p>
            <a:pPr indent="0" algn="just">
              <a:lnSpc>
                <a:spcPts val="1920"/>
              </a:lnSpc>
            </a:pPr>
            <a:r>
              <a:rPr lang="en-US" sz="1600" b="1" spc="-50">
                <a:latin typeface="Lucida Sans Unicode"/>
              </a:rPr>
              <a:t>ordering of social relationships</a:t>
            </a:r>
          </a:p>
        </p:txBody>
      </p:sp>
      <p:sp>
        <p:nvSpPr>
          <p:cNvPr id="11" name="Прямоугольник 10"/>
          <p:cNvSpPr/>
          <p:nvPr/>
        </p:nvSpPr>
        <p:spPr>
          <a:xfrm>
            <a:off x="527304" y="4157472"/>
            <a:ext cx="1097280" cy="192024"/>
          </a:xfrm>
          <a:prstGeom prst="rect">
            <a:avLst/>
          </a:prstGeom>
          <a:solidFill>
            <a:srgbClr val="01708F"/>
          </a:solidFill>
        </p:spPr>
        <p:txBody>
          <a:bodyPr wrap="none" lIns="0" tIns="0" rIns="0" bIns="0">
            <a:noAutofit/>
          </a:bodyPr>
          <a:lstStyle/>
          <a:p>
            <a:pPr indent="0"/>
            <a:r>
              <a:rPr lang="en-US" sz="1600" b="1" spc="-50">
                <a:solidFill>
                  <a:srgbClr val="FFFFFF"/>
                </a:solidFill>
                <a:latin typeface="Lucida Sans Unicode"/>
              </a:rPr>
              <a:t>orientation</a:t>
            </a:r>
          </a:p>
        </p:txBody>
      </p:sp>
      <p:sp>
        <p:nvSpPr>
          <p:cNvPr id="12" name="Прямоугольник 11"/>
          <p:cNvSpPr/>
          <p:nvPr/>
        </p:nvSpPr>
        <p:spPr>
          <a:xfrm>
            <a:off x="646176" y="4721352"/>
            <a:ext cx="984504" cy="533400"/>
          </a:xfrm>
          <a:prstGeom prst="rect">
            <a:avLst/>
          </a:prstGeom>
          <a:solidFill>
            <a:srgbClr val="F5BFA3"/>
          </a:solidFill>
        </p:spPr>
        <p:txBody>
          <a:bodyPr lIns="0" tIns="0" rIns="0" bIns="0">
            <a:noAutofit/>
          </a:bodyPr>
          <a:lstStyle/>
          <a:p>
            <a:pPr marL="203200" indent="0">
              <a:spcAft>
                <a:spcPts val="210"/>
              </a:spcAft>
            </a:pPr>
            <a:r>
              <a:rPr lang="en-US" sz="1800" b="1" spc="-50">
                <a:solidFill>
                  <a:srgbClr val="9E1E23"/>
                </a:solidFill>
                <a:latin typeface="Arial"/>
              </a:rPr>
              <a:t>Legal</a:t>
            </a:r>
          </a:p>
          <a:p>
            <a:pPr indent="0"/>
            <a:r>
              <a:rPr lang="en-US" sz="1800" b="1" spc="-50">
                <a:solidFill>
                  <a:srgbClr val="9E1E23"/>
                </a:solidFill>
                <a:latin typeface="Arial"/>
              </a:rPr>
              <a:t>behavior</a:t>
            </a:r>
          </a:p>
        </p:txBody>
      </p:sp>
      <p:sp>
        <p:nvSpPr>
          <p:cNvPr id="13" name="Прямоугольник 12"/>
          <p:cNvSpPr/>
          <p:nvPr/>
        </p:nvSpPr>
        <p:spPr>
          <a:xfrm>
            <a:off x="2161032" y="4251960"/>
            <a:ext cx="2599944" cy="1130808"/>
          </a:xfrm>
          <a:prstGeom prst="rect">
            <a:avLst/>
          </a:prstGeom>
          <a:solidFill>
            <a:srgbClr val="F5BFA3"/>
          </a:solidFill>
        </p:spPr>
        <p:txBody>
          <a:bodyPr lIns="0" tIns="0" rIns="0" bIns="0">
            <a:noAutofit/>
          </a:bodyPr>
          <a:lstStyle/>
          <a:p>
            <a:pPr marR="203200" indent="0" algn="just">
              <a:lnSpc>
                <a:spcPts val="1920"/>
              </a:lnSpc>
              <a:spcAft>
                <a:spcPts val="840"/>
              </a:spcAft>
            </a:pPr>
            <a:r>
              <a:rPr lang="en-US" sz="1600" b="1" spc="-50">
                <a:latin typeface="Lucida Sans Unicode"/>
              </a:rPr>
              <a:t>orientation of citizens to the legal provisions and regulations</a:t>
            </a:r>
          </a:p>
          <a:p>
            <a:pPr indent="0" algn="just"/>
            <a:r>
              <a:rPr lang="en-US" sz="2000" spc="-50">
                <a:solidFill>
                  <a:srgbClr val="BBBBBB"/>
                </a:solidFill>
                <a:latin typeface="Lucida Sans Unicode"/>
              </a:rPr>
              <a:t>_J</a:t>
            </a:r>
          </a:p>
        </p:txBody>
      </p:sp>
      <p:sp>
        <p:nvSpPr>
          <p:cNvPr id="14" name="Прямоугольник 13"/>
          <p:cNvSpPr/>
          <p:nvPr/>
        </p:nvSpPr>
        <p:spPr>
          <a:xfrm>
            <a:off x="445008" y="5583936"/>
            <a:ext cx="1286256" cy="201168"/>
          </a:xfrm>
          <a:prstGeom prst="rect">
            <a:avLst/>
          </a:prstGeom>
          <a:solidFill>
            <a:srgbClr val="26A7C4"/>
          </a:solidFill>
        </p:spPr>
        <p:txBody>
          <a:bodyPr wrap="none" lIns="0" tIns="0" rIns="0" bIns="0">
            <a:noAutofit/>
          </a:bodyPr>
          <a:lstStyle/>
          <a:p>
            <a:pPr indent="0"/>
            <a:r>
              <a:rPr lang="en-US" sz="1700">
                <a:solidFill>
                  <a:srgbClr val="FFFFFF"/>
                </a:solidFill>
                <a:latin typeface="Lucida Sans Unicode"/>
              </a:rPr>
              <a:t>educational</a:t>
            </a:r>
          </a:p>
        </p:txBody>
      </p:sp>
      <p:sp>
        <p:nvSpPr>
          <p:cNvPr id="15" name="Прямоугольник 14"/>
          <p:cNvSpPr/>
          <p:nvPr/>
        </p:nvSpPr>
        <p:spPr>
          <a:xfrm>
            <a:off x="838200" y="6166104"/>
            <a:ext cx="505968" cy="234696"/>
          </a:xfrm>
          <a:prstGeom prst="rect">
            <a:avLst/>
          </a:prstGeom>
          <a:solidFill>
            <a:srgbClr val="F5BFA3"/>
          </a:solidFill>
        </p:spPr>
        <p:txBody>
          <a:bodyPr wrap="none" lIns="0" tIns="0" rIns="0" bIns="0">
            <a:noAutofit/>
          </a:bodyPr>
          <a:lstStyle/>
          <a:p>
            <a:pPr indent="0">
              <a:spcAft>
                <a:spcPts val="420"/>
              </a:spcAft>
            </a:pPr>
            <a:r>
              <a:rPr lang="en-US" sz="1800" b="1" spc="-50">
                <a:solidFill>
                  <a:srgbClr val="9E1E23"/>
                </a:solidFill>
                <a:latin typeface="Arial"/>
              </a:rPr>
              <a:t>legal</a:t>
            </a:r>
          </a:p>
        </p:txBody>
      </p:sp>
      <p:sp>
        <p:nvSpPr>
          <p:cNvPr id="16" name="Прямоугольник 15"/>
          <p:cNvSpPr/>
          <p:nvPr/>
        </p:nvSpPr>
        <p:spPr>
          <a:xfrm>
            <a:off x="658368" y="6452616"/>
            <a:ext cx="853440" cy="222504"/>
          </a:xfrm>
          <a:prstGeom prst="rect">
            <a:avLst/>
          </a:prstGeom>
          <a:solidFill>
            <a:srgbClr val="F5BFA3"/>
          </a:solidFill>
        </p:spPr>
        <p:txBody>
          <a:bodyPr wrap="none" lIns="0" tIns="0" rIns="0" bIns="0">
            <a:noAutofit/>
          </a:bodyPr>
          <a:lstStyle/>
          <a:p>
            <a:pPr indent="0"/>
            <a:r>
              <a:rPr lang="en-US" sz="1800" b="1" spc="-50">
                <a:solidFill>
                  <a:srgbClr val="9E1E23"/>
                </a:solidFill>
                <a:latin typeface="Arial"/>
              </a:rPr>
              <a:t>training</a:t>
            </a:r>
          </a:p>
        </p:txBody>
      </p:sp>
      <p:sp>
        <p:nvSpPr>
          <p:cNvPr id="17" name="Прямоугольник 16"/>
          <p:cNvSpPr/>
          <p:nvPr/>
        </p:nvSpPr>
        <p:spPr>
          <a:xfrm>
            <a:off x="2072640" y="5602224"/>
            <a:ext cx="2395728" cy="999744"/>
          </a:xfrm>
          <a:prstGeom prst="rect">
            <a:avLst/>
          </a:prstGeom>
          <a:solidFill>
            <a:srgbClr val="F5BFA3"/>
          </a:solidFill>
        </p:spPr>
        <p:txBody>
          <a:bodyPr lIns="0" tIns="0" rIns="0" bIns="0">
            <a:noAutofit/>
          </a:bodyPr>
          <a:lstStyle/>
          <a:p>
            <a:pPr indent="0">
              <a:lnSpc>
                <a:spcPts val="1920"/>
              </a:lnSpc>
            </a:pPr>
            <a:r>
              <a:rPr lang="en-US" sz="1600" b="1" spc="-50">
                <a:latin typeface="Lucida Sans Unicode"/>
              </a:rPr>
              <a:t>general legal impact on the spiritual sphere of human development of respect for the law</a:t>
            </a:r>
          </a:p>
        </p:txBody>
      </p:sp>
      <p:sp>
        <p:nvSpPr>
          <p:cNvPr id="18" name="Прямоугольник 17"/>
          <p:cNvSpPr/>
          <p:nvPr/>
        </p:nvSpPr>
        <p:spPr>
          <a:xfrm>
            <a:off x="6370320" y="4364736"/>
            <a:ext cx="908304" cy="252984"/>
          </a:xfrm>
          <a:prstGeom prst="rect">
            <a:avLst/>
          </a:prstGeom>
          <a:solidFill>
            <a:srgbClr val="01708F"/>
          </a:solidFill>
        </p:spPr>
        <p:txBody>
          <a:bodyPr wrap="none" lIns="0" tIns="0" rIns="0" bIns="0">
            <a:noAutofit/>
          </a:bodyPr>
          <a:lstStyle/>
          <a:p>
            <a:pPr indent="0"/>
            <a:r>
              <a:rPr lang="en-US" sz="1700">
                <a:solidFill>
                  <a:srgbClr val="FFFFFF"/>
                </a:solidFill>
                <a:latin typeface="Lucida Sans Unicode"/>
              </a:rPr>
              <a:t>Security</a:t>
            </a:r>
          </a:p>
        </p:txBody>
      </p:sp>
      <p:sp>
        <p:nvSpPr>
          <p:cNvPr id="19" name="Прямоугольник 18"/>
          <p:cNvSpPr/>
          <p:nvPr/>
        </p:nvSpPr>
        <p:spPr>
          <a:xfrm>
            <a:off x="5559552" y="4757928"/>
            <a:ext cx="2420112" cy="880872"/>
          </a:xfrm>
          <a:prstGeom prst="rect">
            <a:avLst/>
          </a:prstGeom>
          <a:solidFill>
            <a:srgbClr val="F5BFA3"/>
          </a:solidFill>
        </p:spPr>
        <p:txBody>
          <a:bodyPr lIns="0" tIns="0" rIns="0" bIns="0">
            <a:noAutofit/>
          </a:bodyPr>
          <a:lstStyle/>
          <a:p>
            <a:pPr indent="0">
              <a:lnSpc>
                <a:spcPts val="1800"/>
              </a:lnSpc>
            </a:pPr>
            <a:r>
              <a:rPr lang="en-US" sz="1600" b="1" spc="-50">
                <a:latin typeface="Lucida Sans Unicode"/>
              </a:rPr>
              <a:t>providing legal protection and state bans on illegal activities, the use of legal sanctions</a:t>
            </a:r>
          </a:p>
        </p:txBody>
      </p:sp>
      <p:sp>
        <p:nvSpPr>
          <p:cNvPr id="20" name="Прямоугольник 19"/>
          <p:cNvSpPr/>
          <p:nvPr/>
        </p:nvSpPr>
        <p:spPr>
          <a:xfrm>
            <a:off x="8763000" y="6571488"/>
            <a:ext cx="164592" cy="131064"/>
          </a:xfrm>
          <a:prstGeom prst="rect">
            <a:avLst/>
          </a:prstGeom>
        </p:spPr>
        <p:txBody>
          <a:bodyPr wrap="none" lIns="0" tIns="0" rIns="0" bIns="0">
            <a:noAutofit/>
          </a:bodyPr>
          <a:lstStyle/>
          <a:p>
            <a:pPr indent="0"/>
            <a:r>
              <a:rPr lang="en-US" sz="900">
                <a:latin typeface="Lucida Sans Unicode"/>
              </a:rPr>
              <a:t>12</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5779008"/>
            <a:ext cx="4160520" cy="1078992"/>
          </a:xfrm>
          <a:prstGeom prst="rect">
            <a:avLst/>
          </a:prstGeom>
        </p:spPr>
      </p:pic>
      <p:sp>
        <p:nvSpPr>
          <p:cNvPr id="3" name="Прямоугольник 2"/>
          <p:cNvSpPr/>
          <p:nvPr/>
        </p:nvSpPr>
        <p:spPr>
          <a:xfrm>
            <a:off x="1082040" y="320040"/>
            <a:ext cx="7254240" cy="277368"/>
          </a:xfrm>
          <a:prstGeom prst="rect">
            <a:avLst/>
          </a:prstGeom>
          <a:solidFill>
            <a:srgbClr val="26A7C4"/>
          </a:solidFill>
        </p:spPr>
        <p:txBody>
          <a:bodyPr wrap="none" lIns="0" tIns="0" rIns="0" bIns="0">
            <a:noAutofit/>
          </a:bodyPr>
          <a:lstStyle/>
          <a:p>
            <a:pPr indent="0" algn="ctr">
              <a:spcAft>
                <a:spcPts val="2940"/>
              </a:spcAft>
            </a:pPr>
            <a:r>
              <a:rPr lang="en-US" sz="2200" b="1" spc="-100">
                <a:solidFill>
                  <a:srgbClr val="FFFFFF"/>
                </a:solidFill>
                <a:latin typeface="Lucida Sans Unicode"/>
              </a:rPr>
              <a:t>THE LAW SYSTEM AND THE LEGISLATION SYSTEM</a:t>
            </a:r>
          </a:p>
        </p:txBody>
      </p:sp>
      <p:sp>
        <p:nvSpPr>
          <p:cNvPr id="4" name="Прямоугольник 3"/>
          <p:cNvSpPr/>
          <p:nvPr/>
        </p:nvSpPr>
        <p:spPr>
          <a:xfrm>
            <a:off x="886968" y="1130808"/>
            <a:ext cx="2563368" cy="277368"/>
          </a:xfrm>
          <a:prstGeom prst="rect">
            <a:avLst/>
          </a:prstGeom>
        </p:spPr>
        <p:txBody>
          <a:bodyPr wrap="none" lIns="0" tIns="0" rIns="0" bIns="0">
            <a:noAutofit/>
          </a:bodyPr>
          <a:lstStyle/>
          <a:p>
            <a:pPr indent="0"/>
            <a:r>
              <a:rPr lang="en-US" sz="2200" b="1" spc="-100">
                <a:latin typeface="Lucida Sans Unicode"/>
              </a:rPr>
              <a:t>THE LAW SYSTEM</a:t>
            </a:r>
          </a:p>
        </p:txBody>
      </p:sp>
      <p:sp>
        <p:nvSpPr>
          <p:cNvPr id="5" name="Прямоугольник 4"/>
          <p:cNvSpPr/>
          <p:nvPr/>
        </p:nvSpPr>
        <p:spPr>
          <a:xfrm>
            <a:off x="716280" y="1685544"/>
            <a:ext cx="2944368" cy="237744"/>
          </a:xfrm>
          <a:prstGeom prst="rect">
            <a:avLst/>
          </a:prstGeom>
          <a:solidFill>
            <a:srgbClr val="26A7C4"/>
          </a:solidFill>
        </p:spPr>
        <p:txBody>
          <a:bodyPr wrap="none" lIns="0" tIns="0" rIns="0" bIns="0">
            <a:noAutofit/>
          </a:bodyPr>
          <a:lstStyle/>
          <a:p>
            <a:pPr indent="0"/>
            <a:r>
              <a:rPr lang="en-US" sz="1600">
                <a:solidFill>
                  <a:srgbClr val="FFFFFF"/>
                </a:solidFill>
                <a:latin typeface="Lucida Sans Unicode"/>
              </a:rPr>
              <a:t>a set of ordered and mutually</a:t>
            </a:r>
          </a:p>
        </p:txBody>
      </p:sp>
      <p:sp>
        <p:nvSpPr>
          <p:cNvPr id="6" name="Прямоугольник 5"/>
          <p:cNvSpPr/>
          <p:nvPr/>
        </p:nvSpPr>
        <p:spPr>
          <a:xfrm>
            <a:off x="371856" y="2118360"/>
            <a:ext cx="3541776" cy="3194304"/>
          </a:xfrm>
          <a:prstGeom prst="rect">
            <a:avLst/>
          </a:prstGeom>
          <a:solidFill>
            <a:srgbClr val="D8E9EF"/>
          </a:solidFill>
        </p:spPr>
        <p:txBody>
          <a:bodyPr lIns="0" tIns="0" rIns="0" bIns="0">
            <a:noAutofit/>
          </a:bodyPr>
          <a:lstStyle/>
          <a:p>
            <a:pPr marL="165100" indent="-165100">
              <a:lnSpc>
                <a:spcPts val="2208"/>
              </a:lnSpc>
            </a:pPr>
            <a:r>
              <a:rPr lang="en-US" sz="1600">
                <a:latin typeface="Lucida Sans Unicode"/>
              </a:rPr>
              <a:t>•    the conditionality of the objective development of public relations;</a:t>
            </a:r>
          </a:p>
          <a:p>
            <a:pPr marL="165100" indent="-165100">
              <a:lnSpc>
                <a:spcPts val="2208"/>
              </a:lnSpc>
            </a:pPr>
            <a:r>
              <a:rPr lang="en-US" sz="1600">
                <a:latin typeface="Lucida Sans Unicode"/>
              </a:rPr>
              <a:t>•    the primacy of the rule of the law as an element of the law system;</a:t>
            </a:r>
          </a:p>
          <a:p>
            <a:pPr marL="165100" indent="-165100">
              <a:lnSpc>
                <a:spcPts val="2208"/>
              </a:lnSpc>
            </a:pPr>
            <a:r>
              <a:rPr lang="en-US" sz="1600">
                <a:latin typeface="Lucida Sans Unicode"/>
              </a:rPr>
              <a:t>•    the presence of norms, institutions, sub-sectors and branches of the law in the structure of the law system;</a:t>
            </a:r>
          </a:p>
          <a:p>
            <a:pPr marL="165100" indent="-165100">
              <a:lnSpc>
                <a:spcPts val="2208"/>
              </a:lnSpc>
            </a:pPr>
            <a:r>
              <a:rPr lang="en-US" sz="1600">
                <a:latin typeface="Lucida Sans Unicode"/>
              </a:rPr>
              <a:t>•    a set of rules of the law, which are regulated in a definite way and creating the system.</a:t>
            </a:r>
          </a:p>
        </p:txBody>
      </p:sp>
      <p:sp>
        <p:nvSpPr>
          <p:cNvPr id="7" name="Прямоугольник 6"/>
          <p:cNvSpPr/>
          <p:nvPr/>
        </p:nvSpPr>
        <p:spPr>
          <a:xfrm>
            <a:off x="4882896" y="1130808"/>
            <a:ext cx="3849624" cy="277368"/>
          </a:xfrm>
          <a:prstGeom prst="rect">
            <a:avLst/>
          </a:prstGeom>
        </p:spPr>
        <p:txBody>
          <a:bodyPr wrap="none" lIns="0" tIns="0" rIns="0" bIns="0">
            <a:noAutofit/>
          </a:bodyPr>
          <a:lstStyle/>
          <a:p>
            <a:pPr indent="0">
              <a:spcBef>
                <a:spcPts val="2940"/>
              </a:spcBef>
            </a:pPr>
            <a:r>
              <a:rPr lang="en-US" sz="2200" b="1" spc="-100">
                <a:latin typeface="Lucida Sans Unicode"/>
              </a:rPr>
              <a:t>THE LEGISLATION SYSTEM</a:t>
            </a:r>
          </a:p>
        </p:txBody>
      </p:sp>
      <p:sp>
        <p:nvSpPr>
          <p:cNvPr id="8" name="Прямоугольник 7"/>
          <p:cNvSpPr/>
          <p:nvPr/>
        </p:nvSpPr>
        <p:spPr>
          <a:xfrm>
            <a:off x="5446776" y="1685544"/>
            <a:ext cx="2761488" cy="240792"/>
          </a:xfrm>
          <a:prstGeom prst="rect">
            <a:avLst/>
          </a:prstGeom>
          <a:solidFill>
            <a:srgbClr val="26A7C4"/>
          </a:solidFill>
        </p:spPr>
        <p:txBody>
          <a:bodyPr wrap="none" lIns="0" tIns="0" rIns="0" bIns="0">
            <a:noAutofit/>
          </a:bodyPr>
          <a:lstStyle/>
          <a:p>
            <a:pPr indent="0"/>
            <a:r>
              <a:rPr lang="en-US" sz="1600">
                <a:solidFill>
                  <a:srgbClr val="FFFFFF"/>
                </a:solidFill>
                <a:latin typeface="Lucida Sans Unicode"/>
              </a:rPr>
              <a:t>a coherent set of regulatory</a:t>
            </a:r>
          </a:p>
        </p:txBody>
      </p:sp>
      <p:sp>
        <p:nvSpPr>
          <p:cNvPr id="9" name="Прямоугольник 8"/>
          <p:cNvSpPr/>
          <p:nvPr/>
        </p:nvSpPr>
        <p:spPr>
          <a:xfrm>
            <a:off x="4757928" y="2118360"/>
            <a:ext cx="4053840" cy="3471672"/>
          </a:xfrm>
          <a:prstGeom prst="rect">
            <a:avLst/>
          </a:prstGeom>
          <a:solidFill>
            <a:srgbClr val="D8E9EF"/>
          </a:solidFill>
        </p:spPr>
        <p:txBody>
          <a:bodyPr lIns="0" tIns="0" rIns="0" bIns="0">
            <a:noAutofit/>
          </a:bodyPr>
          <a:lstStyle/>
          <a:p>
            <a:pPr marL="152400" indent="-152400">
              <a:lnSpc>
                <a:spcPts val="2208"/>
              </a:lnSpc>
            </a:pPr>
            <a:r>
              <a:rPr lang="en-US" sz="1600">
                <a:latin typeface="Lucida Sans Unicode"/>
              </a:rPr>
              <a:t>•    the external form of existence of the main part of the law system;</a:t>
            </a:r>
          </a:p>
          <a:p>
            <a:pPr marL="152400" indent="-152400">
              <a:lnSpc>
                <a:spcPts val="2208"/>
              </a:lnSpc>
            </a:pPr>
            <a:r>
              <a:rPr lang="en-US" sz="1600">
                <a:latin typeface="Lucida Sans Unicode"/>
              </a:rPr>
              <a:t>•    the way of providing the legal (formal) value to the norms of the law formed in the society;</a:t>
            </a:r>
          </a:p>
          <a:p>
            <a:pPr marL="152400" indent="-152400">
              <a:lnSpc>
                <a:spcPts val="2208"/>
              </a:lnSpc>
            </a:pPr>
            <a:r>
              <a:rPr lang="en-US" sz="1600">
                <a:latin typeface="Lucida Sans Unicode"/>
              </a:rPr>
              <a:t>•    the completeness of rules of the law through the primary elements - the regulatory requirements contained in the articles of the law;</a:t>
            </a:r>
          </a:p>
          <a:p>
            <a:pPr marL="152400" indent="-152400">
              <a:lnSpc>
                <a:spcPts val="2208"/>
              </a:lnSpc>
            </a:pPr>
            <a:r>
              <a:rPr lang="en-US" sz="1600">
                <a:latin typeface="Lucida Sans Unicode"/>
              </a:rPr>
              <a:t>•    the presence of a two-level structure -vertical (hierarchical, subordinate) and horizontal (equivalent).</a:t>
            </a:r>
          </a:p>
        </p:txBody>
      </p:sp>
      <p:sp>
        <p:nvSpPr>
          <p:cNvPr id="10" name="Прямоугольник 9"/>
          <p:cNvSpPr/>
          <p:nvPr/>
        </p:nvSpPr>
        <p:spPr>
          <a:xfrm>
            <a:off x="8763000" y="6571488"/>
            <a:ext cx="167640" cy="134112"/>
          </a:xfrm>
          <a:prstGeom prst="rect">
            <a:avLst/>
          </a:prstGeom>
        </p:spPr>
        <p:txBody>
          <a:bodyPr wrap="none" lIns="0" tIns="0" rIns="0" bIns="0">
            <a:noAutofit/>
          </a:bodyPr>
          <a:lstStyle/>
          <a:p>
            <a:pPr indent="0"/>
            <a:r>
              <a:rPr lang="en-US" sz="900">
                <a:latin typeface="Lucida Sans Unicode"/>
              </a:rPr>
              <a:t>13</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Прямоугольник 2"/>
          <p:cNvSpPr/>
          <p:nvPr/>
        </p:nvSpPr>
        <p:spPr>
          <a:xfrm>
            <a:off x="1670304" y="73152"/>
            <a:ext cx="5782056" cy="368808"/>
          </a:xfrm>
          <a:prstGeom prst="rect">
            <a:avLst/>
          </a:prstGeom>
          <a:solidFill>
            <a:srgbClr val="26A7C4"/>
          </a:solidFill>
        </p:spPr>
        <p:txBody>
          <a:bodyPr wrap="none" lIns="0" tIns="0" rIns="0" bIns="0">
            <a:noAutofit/>
          </a:bodyPr>
          <a:lstStyle/>
          <a:p>
            <a:pPr indent="0" algn="ctr">
              <a:spcAft>
                <a:spcPts val="1260"/>
              </a:spcAft>
            </a:pPr>
            <a:r>
              <a:rPr lang="fr" sz="3000" b="1" spc="-100">
                <a:solidFill>
                  <a:srgbClr val="FFFFFF"/>
                </a:solidFill>
                <a:latin typeface="Lucida Sans Unicode"/>
              </a:rPr>
              <a:t>Formation </a:t>
            </a:r>
            <a:r>
              <a:rPr lang="en-US" sz="3000" b="1" spc="-100">
                <a:solidFill>
                  <a:srgbClr val="FFFFFF"/>
                </a:solidFill>
                <a:latin typeface="Lucida Sans Unicode"/>
              </a:rPr>
              <a:t>of law in the world</a:t>
            </a:r>
          </a:p>
        </p:txBody>
      </p:sp>
      <p:sp>
        <p:nvSpPr>
          <p:cNvPr id="4" name="Прямоугольник 3"/>
          <p:cNvSpPr/>
          <p:nvPr/>
        </p:nvSpPr>
        <p:spPr>
          <a:xfrm>
            <a:off x="170688" y="664464"/>
            <a:ext cx="8659368" cy="539496"/>
          </a:xfrm>
          <a:prstGeom prst="rect">
            <a:avLst/>
          </a:prstGeom>
        </p:spPr>
        <p:txBody>
          <a:bodyPr lIns="0" tIns="0" rIns="0" bIns="0">
            <a:noAutofit/>
          </a:bodyPr>
          <a:lstStyle/>
          <a:p>
            <a:pPr indent="0">
              <a:lnSpc>
                <a:spcPts val="2160"/>
              </a:lnSpc>
              <a:spcBef>
                <a:spcPts val="1260"/>
              </a:spcBef>
            </a:pPr>
            <a:r>
              <a:rPr lang="en-US" sz="1700" u="sng">
                <a:latin typeface="Lucida Sans Unicode"/>
              </a:rPr>
              <a:t>The type of the legal system</a:t>
            </a:r>
            <a:r>
              <a:rPr lang="en-US" sz="1700">
                <a:latin typeface="Lucida Sans Unicode"/>
              </a:rPr>
              <a:t> is a set of the basic legal features belonging to a definite group of legal systems.</a:t>
            </a:r>
          </a:p>
        </p:txBody>
      </p:sp>
      <p:sp>
        <p:nvSpPr>
          <p:cNvPr id="5" name="Прямоугольник 4"/>
          <p:cNvSpPr/>
          <p:nvPr/>
        </p:nvSpPr>
        <p:spPr>
          <a:xfrm>
            <a:off x="518160" y="1493520"/>
            <a:ext cx="1999488" cy="829056"/>
          </a:xfrm>
          <a:prstGeom prst="rect">
            <a:avLst/>
          </a:prstGeom>
          <a:solidFill>
            <a:srgbClr val="237A8D"/>
          </a:solidFill>
        </p:spPr>
        <p:txBody>
          <a:bodyPr lIns="0" tIns="0" rIns="0" bIns="0">
            <a:noAutofit/>
          </a:bodyPr>
          <a:lstStyle/>
          <a:p>
            <a:pPr indent="0">
              <a:spcAft>
                <a:spcPts val="420"/>
              </a:spcAft>
            </a:pPr>
            <a:r>
              <a:rPr lang="en-US" sz="2000" b="1" dirty="0">
                <a:solidFill>
                  <a:srgbClr val="F8D1D2"/>
                </a:solidFill>
                <a:latin typeface="Franklin Gothic Heavy"/>
              </a:rPr>
              <a:t>Roman-German</a:t>
            </a:r>
          </a:p>
          <a:p>
            <a:pPr marL="203200" indent="0"/>
            <a:r>
              <a:rPr lang="en-US" sz="2000" b="1" dirty="0">
                <a:solidFill>
                  <a:srgbClr val="F8D1D2"/>
                </a:solidFill>
                <a:latin typeface="Franklin Gothic Heavy"/>
              </a:rPr>
              <a:t>(continental)</a:t>
            </a:r>
          </a:p>
        </p:txBody>
      </p:sp>
      <p:sp>
        <p:nvSpPr>
          <p:cNvPr id="6" name="Прямоугольник 5"/>
          <p:cNvSpPr/>
          <p:nvPr/>
        </p:nvSpPr>
        <p:spPr>
          <a:xfrm>
            <a:off x="170688" y="2511552"/>
            <a:ext cx="2657856" cy="1188720"/>
          </a:xfrm>
          <a:prstGeom prst="rect">
            <a:avLst/>
          </a:prstGeom>
          <a:solidFill>
            <a:srgbClr val="26A7C4"/>
          </a:solidFill>
        </p:spPr>
        <p:txBody>
          <a:bodyPr lIns="0" tIns="0" rIns="0" bIns="0">
            <a:noAutofit/>
          </a:bodyPr>
          <a:lstStyle/>
          <a:p>
            <a:pPr indent="0">
              <a:lnSpc>
                <a:spcPts val="1920"/>
              </a:lnSpc>
              <a:spcAft>
                <a:spcPts val="2520"/>
              </a:spcAft>
            </a:pPr>
            <a:r>
              <a:rPr lang="en-US" sz="1700">
                <a:solidFill>
                  <a:srgbClr val="FFFFFF"/>
                </a:solidFill>
                <a:latin typeface="Franklin Gothic Heavy"/>
              </a:rPr>
              <a:t>Occurrence the rule of law established by acts of the king, the prince —► formation law </a:t>
            </a:r>
            <a:r>
              <a:rPr lang="en-US" sz="1700">
                <a:solidFill>
                  <a:srgbClr val="FEC000"/>
                </a:solidFill>
                <a:latin typeface="Franklin Gothic Heavy"/>
              </a:rPr>
              <a:t>enacted law</a:t>
            </a:r>
          </a:p>
        </p:txBody>
      </p:sp>
      <p:sp>
        <p:nvSpPr>
          <p:cNvPr id="7" name="Прямоугольник 6"/>
          <p:cNvSpPr/>
          <p:nvPr/>
        </p:nvSpPr>
        <p:spPr>
          <a:xfrm>
            <a:off x="591312" y="4200144"/>
            <a:ext cx="1493520" cy="1328928"/>
          </a:xfrm>
          <a:prstGeom prst="rect">
            <a:avLst/>
          </a:prstGeom>
          <a:solidFill>
            <a:srgbClr val="26A7C4"/>
          </a:solidFill>
        </p:spPr>
        <p:txBody>
          <a:bodyPr lIns="0" tIns="0" rIns="0" bIns="0">
            <a:noAutofit/>
          </a:bodyPr>
          <a:lstStyle/>
          <a:p>
            <a:pPr indent="0" algn="just">
              <a:lnSpc>
                <a:spcPts val="2136"/>
              </a:lnSpc>
              <a:spcBef>
                <a:spcPts val="2520"/>
              </a:spcBef>
            </a:pPr>
            <a:r>
              <a:rPr lang="en-US" sz="2000" b="1">
                <a:solidFill>
                  <a:srgbClr val="F8D1D2"/>
                </a:solidFill>
                <a:latin typeface="Franklin Gothic Heavy"/>
              </a:rPr>
              <a:t>•    </a:t>
            </a:r>
            <a:r>
              <a:rPr lang="en-US" sz="2000" b="1">
                <a:solidFill>
                  <a:srgbClr val="FFFFFF"/>
                </a:solidFill>
                <a:latin typeface="Franklin Gothic Heavy"/>
              </a:rPr>
              <a:t>France</a:t>
            </a:r>
          </a:p>
          <a:p>
            <a:pPr indent="0" algn="just">
              <a:lnSpc>
                <a:spcPts val="2136"/>
              </a:lnSpc>
            </a:pPr>
            <a:r>
              <a:rPr lang="en-US" sz="2000" b="1">
                <a:solidFill>
                  <a:srgbClr val="F8D1D2"/>
                </a:solidFill>
                <a:latin typeface="Franklin Gothic Heavy"/>
              </a:rPr>
              <a:t>•    </a:t>
            </a:r>
            <a:r>
              <a:rPr lang="en-US" sz="2000" b="1">
                <a:solidFill>
                  <a:srgbClr val="FFFFFF"/>
                </a:solidFill>
                <a:latin typeface="Franklin Gothic Heavy"/>
              </a:rPr>
              <a:t>Spain</a:t>
            </a:r>
          </a:p>
          <a:p>
            <a:pPr indent="0" algn="just">
              <a:lnSpc>
                <a:spcPts val="2136"/>
              </a:lnSpc>
            </a:pPr>
            <a:r>
              <a:rPr lang="en-US" sz="2000" b="1">
                <a:solidFill>
                  <a:srgbClr val="F8D1D2"/>
                </a:solidFill>
                <a:latin typeface="Franklin Gothic Heavy"/>
              </a:rPr>
              <a:t>•    </a:t>
            </a:r>
            <a:r>
              <a:rPr lang="en-US" sz="2000" b="1">
                <a:solidFill>
                  <a:srgbClr val="FFFFFF"/>
                </a:solidFill>
                <a:latin typeface="Franklin Gothic Heavy"/>
              </a:rPr>
              <a:t>Austria</a:t>
            </a:r>
          </a:p>
          <a:p>
            <a:pPr indent="0" algn="just">
              <a:lnSpc>
                <a:spcPts val="2136"/>
              </a:lnSpc>
            </a:pPr>
            <a:r>
              <a:rPr lang="en-US" sz="2000" b="1">
                <a:solidFill>
                  <a:srgbClr val="F8D1D2"/>
                </a:solidFill>
                <a:latin typeface="Franklin Gothic Heavy"/>
              </a:rPr>
              <a:t>•    </a:t>
            </a:r>
            <a:r>
              <a:rPr lang="en-US" sz="2000" b="1">
                <a:solidFill>
                  <a:srgbClr val="FFFFFF"/>
                </a:solidFill>
                <a:latin typeface="Franklin Gothic Heavy"/>
              </a:rPr>
              <a:t>Germany</a:t>
            </a:r>
          </a:p>
          <a:p>
            <a:pPr indent="0" algn="just">
              <a:lnSpc>
                <a:spcPts val="2136"/>
              </a:lnSpc>
            </a:pPr>
            <a:r>
              <a:rPr lang="en-US" sz="2000" b="1">
                <a:solidFill>
                  <a:srgbClr val="F8D1D2"/>
                </a:solidFill>
                <a:latin typeface="Franklin Gothic Heavy"/>
              </a:rPr>
              <a:t>•    </a:t>
            </a:r>
            <a:r>
              <a:rPr lang="en-US" sz="2000" b="1">
                <a:solidFill>
                  <a:srgbClr val="FFFFFF"/>
                </a:solidFill>
                <a:latin typeface="Franklin Gothic Heavy"/>
              </a:rPr>
              <a:t>Ukraine</a:t>
            </a:r>
          </a:p>
        </p:txBody>
      </p:sp>
      <p:sp>
        <p:nvSpPr>
          <p:cNvPr id="8" name="Прямоугольник 7"/>
          <p:cNvSpPr/>
          <p:nvPr/>
        </p:nvSpPr>
        <p:spPr>
          <a:xfrm>
            <a:off x="3364992" y="1950720"/>
            <a:ext cx="2517648" cy="743712"/>
          </a:xfrm>
          <a:prstGeom prst="rect">
            <a:avLst/>
          </a:prstGeom>
          <a:solidFill>
            <a:srgbClr val="237A8D"/>
          </a:solidFill>
        </p:spPr>
        <p:txBody>
          <a:bodyPr lIns="0" tIns="0" rIns="0" bIns="0">
            <a:noAutofit/>
          </a:bodyPr>
          <a:lstStyle/>
          <a:p>
            <a:pPr indent="0" algn="ctr">
              <a:lnSpc>
                <a:spcPts val="1920"/>
              </a:lnSpc>
              <a:spcAft>
                <a:spcPts val="2100"/>
              </a:spcAft>
            </a:pPr>
            <a:r>
              <a:rPr lang="en-US" sz="1700" dirty="0">
                <a:solidFill>
                  <a:srgbClr val="F8D1D2"/>
                </a:solidFill>
                <a:latin typeface="Franklin Gothic Heavy"/>
              </a:rPr>
              <a:t>Mixed (convergent) (Scandinavian and Latin American types)</a:t>
            </a:r>
          </a:p>
        </p:txBody>
      </p:sp>
      <p:sp>
        <p:nvSpPr>
          <p:cNvPr id="9" name="Прямоугольник 8"/>
          <p:cNvSpPr/>
          <p:nvPr/>
        </p:nvSpPr>
        <p:spPr>
          <a:xfrm>
            <a:off x="4480560" y="2743200"/>
            <a:ext cx="323088" cy="530352"/>
          </a:xfrm>
          <a:prstGeom prst="rect">
            <a:avLst/>
          </a:prstGeom>
        </p:spPr>
        <p:txBody>
          <a:bodyPr wrap="none" lIns="0" tIns="0" rIns="0" bIns="0">
            <a:noAutofit/>
          </a:bodyPr>
          <a:lstStyle/>
          <a:p>
            <a:pPr indent="0" algn="ctr">
              <a:spcBef>
                <a:spcPts val="2100"/>
              </a:spcBef>
              <a:spcAft>
                <a:spcPts val="1470"/>
              </a:spcAft>
            </a:pPr>
            <a:endParaRPr lang="en-US" sz="3600" b="1" dirty="0">
              <a:solidFill>
                <a:srgbClr val="2A9BB6"/>
              </a:solidFill>
              <a:latin typeface="Arial"/>
            </a:endParaRPr>
          </a:p>
        </p:txBody>
      </p:sp>
      <p:sp>
        <p:nvSpPr>
          <p:cNvPr id="10" name="Прямоугольник 9"/>
          <p:cNvSpPr/>
          <p:nvPr/>
        </p:nvSpPr>
        <p:spPr>
          <a:xfrm>
            <a:off x="3635896" y="3499104"/>
            <a:ext cx="1759064" cy="957072"/>
          </a:xfrm>
          <a:prstGeom prst="rect">
            <a:avLst/>
          </a:prstGeom>
          <a:solidFill>
            <a:srgbClr val="185462"/>
          </a:solidFill>
        </p:spPr>
        <p:txBody>
          <a:bodyPr lIns="0" tIns="0" rIns="0" bIns="0">
            <a:noAutofit/>
          </a:bodyPr>
          <a:lstStyle/>
          <a:p>
            <a:pPr indent="0" algn="ctr">
              <a:spcBef>
                <a:spcPts val="1470"/>
              </a:spcBef>
              <a:spcAft>
                <a:spcPts val="630"/>
              </a:spcAft>
            </a:pPr>
            <a:r>
              <a:rPr lang="en-US" sz="2500" dirty="0">
                <a:solidFill>
                  <a:srgbClr val="FFFFFF"/>
                </a:solidFill>
                <a:latin typeface="Franklin Gothic Heavy"/>
              </a:rPr>
              <a:t>legal</a:t>
            </a:r>
          </a:p>
          <a:p>
            <a:pPr indent="0" algn="ctr">
              <a:spcAft>
                <a:spcPts val="840"/>
              </a:spcAft>
            </a:pPr>
            <a:r>
              <a:rPr lang="en-US" sz="2500" dirty="0">
                <a:solidFill>
                  <a:srgbClr val="FFFFFF"/>
                </a:solidFill>
                <a:latin typeface="Franklin Gothic Heavy"/>
              </a:rPr>
              <a:t>systems</a:t>
            </a:r>
          </a:p>
        </p:txBody>
      </p:sp>
      <p:sp>
        <p:nvSpPr>
          <p:cNvPr id="11" name="Прямоугольник 10"/>
          <p:cNvSpPr/>
          <p:nvPr/>
        </p:nvSpPr>
        <p:spPr>
          <a:xfrm>
            <a:off x="4492752" y="4358640"/>
            <a:ext cx="329184" cy="682752"/>
          </a:xfrm>
          <a:prstGeom prst="rect">
            <a:avLst/>
          </a:prstGeom>
        </p:spPr>
        <p:txBody>
          <a:bodyPr wrap="none" lIns="0" tIns="0" rIns="0" bIns="0">
            <a:noAutofit/>
          </a:bodyPr>
          <a:lstStyle/>
          <a:p>
            <a:pPr indent="0">
              <a:spcBef>
                <a:spcPts val="840"/>
              </a:spcBef>
            </a:pPr>
            <a:endParaRPr lang="en-US" sz="6100" dirty="0">
              <a:solidFill>
                <a:srgbClr val="2A9BB6"/>
              </a:solidFill>
              <a:latin typeface="Impact"/>
            </a:endParaRPr>
          </a:p>
        </p:txBody>
      </p:sp>
      <p:sp>
        <p:nvSpPr>
          <p:cNvPr id="12" name="Прямоугольник 11"/>
          <p:cNvSpPr/>
          <p:nvPr/>
        </p:nvSpPr>
        <p:spPr>
          <a:xfrm>
            <a:off x="3358896" y="5212080"/>
            <a:ext cx="2596896" cy="292608"/>
          </a:xfrm>
          <a:prstGeom prst="rect">
            <a:avLst/>
          </a:prstGeom>
          <a:solidFill>
            <a:srgbClr val="237A8D"/>
          </a:solidFill>
        </p:spPr>
        <p:txBody>
          <a:bodyPr wrap="none" lIns="0" tIns="0" rIns="0" bIns="0">
            <a:noAutofit/>
          </a:bodyPr>
          <a:lstStyle/>
          <a:p>
            <a:pPr indent="0"/>
            <a:r>
              <a:rPr lang="en-US" sz="2000" b="1">
                <a:solidFill>
                  <a:srgbClr val="F8D1D2"/>
                </a:solidFill>
                <a:latin typeface="Franklin Gothic Heavy"/>
              </a:rPr>
              <a:t>Traditional religious</a:t>
            </a:r>
          </a:p>
        </p:txBody>
      </p:sp>
      <p:sp>
        <p:nvSpPr>
          <p:cNvPr id="13" name="Прямоугольник 12"/>
          <p:cNvSpPr/>
          <p:nvPr/>
        </p:nvSpPr>
        <p:spPr>
          <a:xfrm>
            <a:off x="6382512" y="1481328"/>
            <a:ext cx="2706624" cy="627888"/>
          </a:xfrm>
          <a:prstGeom prst="rect">
            <a:avLst/>
          </a:prstGeom>
          <a:solidFill>
            <a:srgbClr val="237A8D"/>
          </a:solidFill>
        </p:spPr>
        <p:txBody>
          <a:bodyPr lIns="0" tIns="0" rIns="0" bIns="0">
            <a:noAutofit/>
          </a:bodyPr>
          <a:lstStyle/>
          <a:p>
            <a:pPr marL="76200" indent="0" algn="ctr">
              <a:lnSpc>
                <a:spcPts val="2160"/>
              </a:lnSpc>
              <a:spcAft>
                <a:spcPts val="630"/>
              </a:spcAft>
            </a:pPr>
            <a:r>
              <a:rPr lang="en-US" sz="2000" b="1">
                <a:solidFill>
                  <a:srgbClr val="F8D1D2"/>
                </a:solidFill>
                <a:latin typeface="Franklin Gothic Heavy"/>
              </a:rPr>
              <a:t>Anglo-Saxon (common law)</a:t>
            </a:r>
          </a:p>
        </p:txBody>
      </p:sp>
      <p:sp>
        <p:nvSpPr>
          <p:cNvPr id="14" name="Прямоугольник 13"/>
          <p:cNvSpPr/>
          <p:nvPr/>
        </p:nvSpPr>
        <p:spPr>
          <a:xfrm>
            <a:off x="6388608" y="2188464"/>
            <a:ext cx="2694432" cy="2090928"/>
          </a:xfrm>
          <a:prstGeom prst="rect">
            <a:avLst/>
          </a:prstGeom>
          <a:solidFill>
            <a:srgbClr val="26A7C4"/>
          </a:solidFill>
        </p:spPr>
        <p:txBody>
          <a:bodyPr lIns="0" tIns="0" rIns="0" bIns="0">
            <a:noAutofit/>
          </a:bodyPr>
          <a:lstStyle/>
          <a:p>
            <a:pPr indent="0">
              <a:lnSpc>
                <a:spcPts val="1824"/>
              </a:lnSpc>
              <a:spcBef>
                <a:spcPts val="630"/>
              </a:spcBef>
              <a:spcAft>
                <a:spcPts val="840"/>
              </a:spcAft>
            </a:pPr>
            <a:r>
              <a:rPr lang="en-US" sz="1700">
                <a:solidFill>
                  <a:srgbClr val="FFFFFF"/>
                </a:solidFill>
                <a:latin typeface="Franklin Gothic Heavy"/>
              </a:rPr>
              <a:t>Custom + solution tribal of assembly —&gt; formation </a:t>
            </a:r>
            <a:r>
              <a:rPr lang="en-US" sz="1700">
                <a:solidFill>
                  <a:srgbClr val="FEC000"/>
                </a:solidFill>
                <a:latin typeface="Franklin Gothic Heavy"/>
              </a:rPr>
              <a:t>of judicial precedent </a:t>
            </a:r>
            <a:r>
              <a:rPr lang="en-US" sz="1600">
                <a:solidFill>
                  <a:srgbClr val="FFFFFF"/>
                </a:solidFill>
                <a:latin typeface="Franklin Gothic Heavy"/>
              </a:rPr>
              <a:t>(the decision of individual cases and the subsequent development of models of general rules) —</a:t>
            </a:r>
            <a:r>
              <a:rPr lang="en-US" sz="1700">
                <a:solidFill>
                  <a:srgbClr val="FFFFFF"/>
                </a:solidFill>
                <a:latin typeface="Franklin Gothic Heavy"/>
              </a:rPr>
              <a:t>&gt; harbingers </a:t>
            </a:r>
            <a:r>
              <a:rPr lang="en-US" sz="1700">
                <a:solidFill>
                  <a:srgbClr val="FEC000"/>
                </a:solidFill>
                <a:latin typeface="Franklin Gothic Heavy"/>
              </a:rPr>
              <a:t>case law</a:t>
            </a:r>
          </a:p>
        </p:txBody>
      </p:sp>
      <p:sp>
        <p:nvSpPr>
          <p:cNvPr id="15" name="Прямоугольник 14"/>
          <p:cNvSpPr/>
          <p:nvPr/>
        </p:nvSpPr>
        <p:spPr>
          <a:xfrm>
            <a:off x="6870192" y="4456176"/>
            <a:ext cx="1743456" cy="1085088"/>
          </a:xfrm>
          <a:prstGeom prst="rect">
            <a:avLst/>
          </a:prstGeom>
          <a:solidFill>
            <a:srgbClr val="26A7C4"/>
          </a:solidFill>
        </p:spPr>
        <p:txBody>
          <a:bodyPr lIns="0" tIns="0" rIns="0" bIns="0">
            <a:noAutofit/>
          </a:bodyPr>
          <a:lstStyle/>
          <a:p>
            <a:pPr indent="0" algn="just">
              <a:lnSpc>
                <a:spcPts val="2160"/>
              </a:lnSpc>
              <a:spcBef>
                <a:spcPts val="840"/>
              </a:spcBef>
            </a:pPr>
            <a:r>
              <a:rPr lang="en-US" sz="2000" b="1">
                <a:solidFill>
                  <a:srgbClr val="F8D1D2"/>
                </a:solidFill>
                <a:latin typeface="Franklin Gothic Heavy"/>
              </a:rPr>
              <a:t>*    </a:t>
            </a:r>
            <a:r>
              <a:rPr lang="en-US" sz="2000" b="1">
                <a:solidFill>
                  <a:srgbClr val="FFFFFF"/>
                </a:solidFill>
                <a:latin typeface="Franklin Gothic Heavy"/>
              </a:rPr>
              <a:t>England</a:t>
            </a:r>
          </a:p>
          <a:p>
            <a:pPr indent="0" algn="just">
              <a:lnSpc>
                <a:spcPts val="2160"/>
              </a:lnSpc>
            </a:pPr>
            <a:r>
              <a:rPr lang="en-US" sz="2000" b="1">
                <a:solidFill>
                  <a:srgbClr val="F8D1D2"/>
                </a:solidFill>
                <a:latin typeface="Franklin Gothic Heavy"/>
              </a:rPr>
              <a:t>•    </a:t>
            </a:r>
            <a:r>
              <a:rPr lang="en-US" sz="2000" b="1">
                <a:solidFill>
                  <a:srgbClr val="FFFFFF"/>
                </a:solidFill>
                <a:latin typeface="Franklin Gothic Heavy"/>
              </a:rPr>
              <a:t>USA</a:t>
            </a:r>
          </a:p>
          <a:p>
            <a:pPr indent="0" algn="just">
              <a:lnSpc>
                <a:spcPts val="2160"/>
              </a:lnSpc>
            </a:pPr>
            <a:r>
              <a:rPr lang="en-US" sz="2000" b="1">
                <a:solidFill>
                  <a:srgbClr val="F8D1D2"/>
                </a:solidFill>
                <a:latin typeface="Franklin Gothic Heavy"/>
              </a:rPr>
              <a:t>•    </a:t>
            </a:r>
            <a:r>
              <a:rPr lang="en-US" sz="2000" b="1">
                <a:solidFill>
                  <a:srgbClr val="FFFFFF"/>
                </a:solidFill>
                <a:latin typeface="Franklin Gothic Heavy"/>
              </a:rPr>
              <a:t>Canada</a:t>
            </a:r>
          </a:p>
          <a:p>
            <a:pPr indent="0" algn="just">
              <a:lnSpc>
                <a:spcPts val="2160"/>
              </a:lnSpc>
            </a:pPr>
            <a:r>
              <a:rPr lang="en-US" sz="2000" b="1">
                <a:solidFill>
                  <a:srgbClr val="F8D1D2"/>
                </a:solidFill>
                <a:latin typeface="Franklin Gothic Heavy"/>
              </a:rPr>
              <a:t>*    </a:t>
            </a:r>
            <a:r>
              <a:rPr lang="en-US" sz="2000" b="1">
                <a:solidFill>
                  <a:srgbClr val="FFFFFF"/>
                </a:solidFill>
                <a:latin typeface="Franklin Gothic Heavy"/>
              </a:rPr>
              <a:t>Australia</a:t>
            </a:r>
          </a:p>
        </p:txBody>
      </p:sp>
      <p:sp>
        <p:nvSpPr>
          <p:cNvPr id="16" name="Прямоугольник 15"/>
          <p:cNvSpPr/>
          <p:nvPr/>
        </p:nvSpPr>
        <p:spPr>
          <a:xfrm>
            <a:off x="8763000" y="6574536"/>
            <a:ext cx="164592" cy="131064"/>
          </a:xfrm>
          <a:prstGeom prst="rect">
            <a:avLst/>
          </a:prstGeom>
        </p:spPr>
        <p:txBody>
          <a:bodyPr wrap="none" lIns="0" tIns="0" rIns="0" bIns="0">
            <a:noAutofit/>
          </a:bodyPr>
          <a:lstStyle/>
          <a:p>
            <a:pPr indent="0"/>
            <a:r>
              <a:rPr lang="en-US" sz="900">
                <a:latin typeface="Lucida Sans Unicode"/>
              </a:rPr>
              <a:t>15</a:t>
            </a: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71144"/>
            <a:ext cx="9079992" cy="6086856"/>
          </a:xfrm>
          <a:prstGeom prst="rect">
            <a:avLst/>
          </a:prstGeom>
        </p:spPr>
      </p:pic>
      <p:sp>
        <p:nvSpPr>
          <p:cNvPr id="3" name="Прямоугольник 2"/>
          <p:cNvSpPr/>
          <p:nvPr/>
        </p:nvSpPr>
        <p:spPr>
          <a:xfrm>
            <a:off x="1844040" y="103632"/>
            <a:ext cx="5288280" cy="335280"/>
          </a:xfrm>
          <a:prstGeom prst="rect">
            <a:avLst/>
          </a:prstGeom>
          <a:solidFill>
            <a:srgbClr val="26A7C4"/>
          </a:solidFill>
        </p:spPr>
        <p:txBody>
          <a:bodyPr wrap="none" lIns="0" tIns="0" rIns="0" bIns="0">
            <a:noAutofit/>
          </a:bodyPr>
          <a:lstStyle/>
          <a:p>
            <a:pPr indent="0"/>
            <a:r>
              <a:rPr lang="en-US" sz="3000" b="1" spc="-100">
                <a:solidFill>
                  <a:srgbClr val="FFFFFF"/>
                </a:solidFill>
                <a:latin typeface="Lucida Sans Unicode"/>
              </a:rPr>
              <a:t>MAP OF THE LEGAL SYSTEMS</a:t>
            </a:r>
          </a:p>
        </p:txBody>
      </p:sp>
      <p:sp>
        <p:nvSpPr>
          <p:cNvPr id="4" name="Прямоугольник 3"/>
          <p:cNvSpPr/>
          <p:nvPr/>
        </p:nvSpPr>
        <p:spPr>
          <a:xfrm>
            <a:off x="8763000" y="6571488"/>
            <a:ext cx="173736" cy="134112"/>
          </a:xfrm>
          <a:prstGeom prst="rect">
            <a:avLst/>
          </a:prstGeom>
        </p:spPr>
        <p:txBody>
          <a:bodyPr wrap="none" lIns="0" tIns="0" rIns="0" bIns="0">
            <a:noAutofit/>
          </a:bodyPr>
          <a:lstStyle/>
          <a:p>
            <a:pPr indent="0"/>
            <a:r>
              <a:rPr lang="en-US" sz="900">
                <a:latin typeface="Lucida Sans Unicode"/>
              </a:rPr>
              <a:t>16</a:t>
            </a: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7205472" y="4395216"/>
            <a:ext cx="1688592" cy="2438400"/>
          </a:xfrm>
          <a:prstGeom prst="rect">
            <a:avLst/>
          </a:prstGeom>
        </p:spPr>
      </p:pic>
      <p:sp>
        <p:nvSpPr>
          <p:cNvPr id="4" name="Прямоугольник 3"/>
          <p:cNvSpPr/>
          <p:nvPr/>
        </p:nvSpPr>
        <p:spPr>
          <a:xfrm>
            <a:off x="277368" y="170688"/>
            <a:ext cx="8647176" cy="1853184"/>
          </a:xfrm>
          <a:prstGeom prst="rect">
            <a:avLst/>
          </a:prstGeom>
        </p:spPr>
        <p:txBody>
          <a:bodyPr lIns="0" tIns="0" rIns="0" bIns="0">
            <a:noAutofit/>
          </a:bodyPr>
          <a:lstStyle/>
          <a:p>
            <a:pPr indent="0" algn="ctr">
              <a:spcAft>
                <a:spcPts val="1050"/>
              </a:spcAft>
            </a:pPr>
            <a:r>
              <a:rPr lang="en-US" sz="2700">
                <a:solidFill>
                  <a:srgbClr val="00205F"/>
                </a:solidFill>
                <a:latin typeface="Lucida Sans Unicode"/>
              </a:rPr>
              <a:t>Types of legal acts</a:t>
            </a:r>
          </a:p>
          <a:p>
            <a:pPr indent="0">
              <a:lnSpc>
                <a:spcPts val="2136"/>
              </a:lnSpc>
            </a:pPr>
            <a:r>
              <a:rPr lang="en-US" sz="1700">
                <a:solidFill>
                  <a:srgbClr val="C00000"/>
                </a:solidFill>
                <a:latin typeface="Lucida Sans Unicode"/>
              </a:rPr>
              <a:t>A NORMATIVE LEGAL ACT</a:t>
            </a:r>
          </a:p>
          <a:p>
            <a:pPr indent="0">
              <a:lnSpc>
                <a:spcPts val="2136"/>
              </a:lnSpc>
              <a:spcAft>
                <a:spcPts val="840"/>
              </a:spcAft>
            </a:pPr>
            <a:r>
              <a:rPr lang="en-US" sz="1700">
                <a:latin typeface="Lucida Sans Unicode"/>
              </a:rPr>
              <a:t>an official act document adopted by authorized normative subjects in a definite form and order, which establishes (changes, cancels, adds) legal norms for the regulation of public relations, its main functions are the function of the legal source of the law and the function of the form of the law</a:t>
            </a:r>
          </a:p>
        </p:txBody>
      </p:sp>
      <p:sp>
        <p:nvSpPr>
          <p:cNvPr id="5" name="Прямоугольник 4"/>
          <p:cNvSpPr/>
          <p:nvPr/>
        </p:nvSpPr>
        <p:spPr>
          <a:xfrm>
            <a:off x="387096" y="2179320"/>
            <a:ext cx="8351520" cy="1213104"/>
          </a:xfrm>
          <a:prstGeom prst="rect">
            <a:avLst/>
          </a:prstGeom>
          <a:solidFill>
            <a:srgbClr val="26A7C4"/>
          </a:solidFill>
        </p:spPr>
        <p:txBody>
          <a:bodyPr lIns="0" tIns="0" rIns="0" bIns="0">
            <a:noAutofit/>
          </a:bodyPr>
          <a:lstStyle/>
          <a:p>
            <a:pPr indent="-520700" algn="just">
              <a:lnSpc>
                <a:spcPts val="2448"/>
              </a:lnSpc>
              <a:spcAft>
                <a:spcPts val="1050"/>
              </a:spcAft>
            </a:pPr>
            <a:r>
              <a:rPr lang="en-US" sz="2200" b="1" u="sng" spc="-100">
                <a:solidFill>
                  <a:srgbClr val="FFFFFF"/>
                </a:solidFill>
                <a:latin typeface="Lucida Sans Unicode"/>
              </a:rPr>
              <a:t>Law</a:t>
            </a:r>
            <a:r>
              <a:rPr lang="en-US" sz="2200" b="1" spc="-100">
                <a:solidFill>
                  <a:srgbClr val="FFFFFF"/>
                </a:solidFill>
                <a:latin typeface="Lucida Sans Unicode"/>
              </a:rPr>
              <a:t> </a:t>
            </a:r>
            <a:r>
              <a:rPr lang="en-US" sz="2000" spc="-50">
                <a:solidFill>
                  <a:srgbClr val="FFFFFF"/>
                </a:solidFill>
                <a:latin typeface="Lucida Sans Unicode"/>
              </a:rPr>
              <a:t>— legal act legislative body of the state or of the people who accepted and changed in a special manner regulates major public relations and has supreme legal force with respect to all other legal acts.</a:t>
            </a:r>
          </a:p>
        </p:txBody>
      </p:sp>
      <p:sp>
        <p:nvSpPr>
          <p:cNvPr id="6" name="Прямоугольник 5"/>
          <p:cNvSpPr/>
          <p:nvPr/>
        </p:nvSpPr>
        <p:spPr>
          <a:xfrm>
            <a:off x="1014984" y="3672840"/>
            <a:ext cx="7339584" cy="560832"/>
          </a:xfrm>
          <a:prstGeom prst="rect">
            <a:avLst/>
          </a:prstGeom>
          <a:solidFill>
            <a:srgbClr val="A2D7E4"/>
          </a:solidFill>
        </p:spPr>
        <p:txBody>
          <a:bodyPr lIns="0" tIns="0" rIns="0" bIns="0">
            <a:noAutofit/>
          </a:bodyPr>
          <a:lstStyle/>
          <a:p>
            <a:pPr indent="0" algn="r">
              <a:lnSpc>
                <a:spcPts val="2400"/>
              </a:lnSpc>
            </a:pPr>
            <a:r>
              <a:rPr lang="en-US" sz="2000" spc="-50">
                <a:solidFill>
                  <a:srgbClr val="283857"/>
                </a:solidFill>
                <a:latin typeface="Lucida Sans Unicode"/>
              </a:rPr>
              <a:t>Sub-normative legal acts - acts that have an auxiliary character, determine the rights and duties of those</a:t>
            </a:r>
          </a:p>
        </p:txBody>
      </p:sp>
      <p:sp>
        <p:nvSpPr>
          <p:cNvPr id="7" name="Прямоугольник 6"/>
          <p:cNvSpPr/>
          <p:nvPr/>
        </p:nvSpPr>
        <p:spPr>
          <a:xfrm>
            <a:off x="1472184" y="4282440"/>
            <a:ext cx="5626608" cy="256032"/>
          </a:xfrm>
          <a:prstGeom prst="rect">
            <a:avLst/>
          </a:prstGeom>
          <a:solidFill>
            <a:srgbClr val="A2D7E4"/>
          </a:solidFill>
        </p:spPr>
        <p:txBody>
          <a:bodyPr wrap="none" lIns="0" tIns="0" rIns="0" bIns="0">
            <a:noAutofit/>
          </a:bodyPr>
          <a:lstStyle/>
          <a:p>
            <a:pPr indent="0" algn="r">
              <a:lnSpc>
                <a:spcPts val="2400"/>
              </a:lnSpc>
              <a:spcAft>
                <a:spcPts val="840"/>
              </a:spcAft>
            </a:pPr>
            <a:r>
              <a:rPr lang="en-US" sz="2000" spc="-50">
                <a:solidFill>
                  <a:srgbClr val="283857"/>
                </a:solidFill>
                <a:latin typeface="Lucida Sans Unicode"/>
              </a:rPr>
              <a:t>specific subjects addressed to a specific case.</a:t>
            </a:r>
          </a:p>
        </p:txBody>
      </p:sp>
      <p:sp>
        <p:nvSpPr>
          <p:cNvPr id="8" name="Прямоугольник 7"/>
          <p:cNvSpPr/>
          <p:nvPr/>
        </p:nvSpPr>
        <p:spPr>
          <a:xfrm>
            <a:off x="2078736" y="4773168"/>
            <a:ext cx="1463040" cy="1420368"/>
          </a:xfrm>
          <a:prstGeom prst="rect">
            <a:avLst/>
          </a:prstGeom>
          <a:solidFill>
            <a:srgbClr val="D8E9EF"/>
          </a:solidFill>
        </p:spPr>
        <p:txBody>
          <a:bodyPr lIns="0" tIns="0" rIns="0" bIns="0">
            <a:noAutofit/>
          </a:bodyPr>
          <a:lstStyle/>
          <a:p>
            <a:pPr indent="0" algn="just">
              <a:lnSpc>
                <a:spcPts val="1920"/>
              </a:lnSpc>
              <a:spcBef>
                <a:spcPts val="840"/>
              </a:spcBef>
            </a:pPr>
            <a:r>
              <a:rPr lang="en-US" sz="1600">
                <a:latin typeface="Lucida Sans Unicode"/>
              </a:rPr>
              <a:t>&gt;    Decrees</a:t>
            </a:r>
          </a:p>
          <a:p>
            <a:pPr indent="0" algn="just">
              <a:lnSpc>
                <a:spcPts val="1920"/>
              </a:lnSpc>
            </a:pPr>
            <a:r>
              <a:rPr lang="en-US" sz="1600">
                <a:latin typeface="Lucida Sans Unicode"/>
              </a:rPr>
              <a:t>&gt;    Resolution</a:t>
            </a:r>
          </a:p>
          <a:p>
            <a:pPr indent="0" algn="just">
              <a:lnSpc>
                <a:spcPts val="1920"/>
              </a:lnSpc>
            </a:pPr>
            <a:r>
              <a:rPr lang="en-US" sz="1600">
                <a:latin typeface="Lucida Sans Unicode"/>
              </a:rPr>
              <a:t>&gt;    Instructions</a:t>
            </a:r>
          </a:p>
          <a:p>
            <a:pPr indent="0" algn="just">
              <a:lnSpc>
                <a:spcPts val="1920"/>
              </a:lnSpc>
            </a:pPr>
            <a:r>
              <a:rPr lang="en-US" sz="1600">
                <a:latin typeface="Lucida Sans Unicode"/>
              </a:rPr>
              <a:t>&gt;    Orders</a:t>
            </a:r>
          </a:p>
          <a:p>
            <a:pPr indent="0" algn="just">
              <a:lnSpc>
                <a:spcPts val="1920"/>
              </a:lnSpc>
            </a:pPr>
            <a:r>
              <a:rPr lang="en-US" sz="1600">
                <a:latin typeface="Lucida Sans Unicode"/>
              </a:rPr>
              <a:t>&gt;    Disposal</a:t>
            </a:r>
          </a:p>
          <a:p>
            <a:pPr indent="0" algn="just">
              <a:lnSpc>
                <a:spcPts val="1920"/>
              </a:lnSpc>
            </a:pPr>
            <a:r>
              <a:rPr lang="en-US" sz="1600">
                <a:latin typeface="Lucida Sans Unicode"/>
              </a:rPr>
              <a:t>&gt;    Decision</a:t>
            </a: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188720"/>
            <a:ext cx="5367528" cy="4334256"/>
          </a:xfrm>
          <a:prstGeom prst="rect">
            <a:avLst/>
          </a:prstGeom>
        </p:spPr>
      </p:pic>
      <p:sp>
        <p:nvSpPr>
          <p:cNvPr id="4" name="Прямоугольник 3"/>
          <p:cNvSpPr/>
          <p:nvPr/>
        </p:nvSpPr>
        <p:spPr>
          <a:xfrm>
            <a:off x="307848" y="2968752"/>
            <a:ext cx="262128" cy="1213104"/>
          </a:xfrm>
          <a:prstGeom prst="rect">
            <a:avLst/>
          </a:prstGeom>
          <a:solidFill>
            <a:srgbClr val="FE0000"/>
          </a:solidFill>
        </p:spPr>
        <p:txBody>
          <a:bodyPr vert="vert270" wrap="none" lIns="0" tIns="0" rIns="0" bIns="0">
            <a:noAutofit/>
          </a:bodyPr>
          <a:lstStyle/>
          <a:p>
            <a:pPr indent="0"/>
            <a:r>
              <a:rPr lang="en-US" sz="1700">
                <a:solidFill>
                  <a:srgbClr val="00205F"/>
                </a:solidFill>
                <a:latin typeface="Lucida Sans Unicode"/>
              </a:rPr>
              <a:t>HIERARCHI</a:t>
            </a:r>
          </a:p>
        </p:txBody>
      </p:sp>
      <p:sp>
        <p:nvSpPr>
          <p:cNvPr id="5" name="Прямоугольник 4"/>
          <p:cNvSpPr/>
          <p:nvPr/>
        </p:nvSpPr>
        <p:spPr>
          <a:xfrm>
            <a:off x="2045208" y="393192"/>
            <a:ext cx="5184648" cy="484632"/>
          </a:xfrm>
          <a:prstGeom prst="rect">
            <a:avLst/>
          </a:prstGeom>
        </p:spPr>
        <p:txBody>
          <a:bodyPr wrap="none" lIns="0" tIns="0" rIns="0" bIns="0">
            <a:noAutofit/>
          </a:bodyPr>
          <a:lstStyle/>
          <a:p>
            <a:pPr indent="0"/>
            <a:r>
              <a:rPr lang="en-US" sz="3000" b="1" spc="-100">
                <a:latin typeface="Lucida Sans Unicode"/>
              </a:rPr>
              <a:t>Hierarchy of the rules...</a:t>
            </a:r>
          </a:p>
        </p:txBody>
      </p:sp>
      <p:sp>
        <p:nvSpPr>
          <p:cNvPr id="6" name="Прямоугольник 5"/>
          <p:cNvSpPr/>
          <p:nvPr/>
        </p:nvSpPr>
        <p:spPr>
          <a:xfrm>
            <a:off x="5702808" y="1252728"/>
            <a:ext cx="3197352" cy="3133344"/>
          </a:xfrm>
          <a:prstGeom prst="rect">
            <a:avLst/>
          </a:prstGeom>
        </p:spPr>
        <p:txBody>
          <a:bodyPr lIns="0" tIns="0" rIns="0" bIns="0">
            <a:noAutofit/>
          </a:bodyPr>
          <a:lstStyle/>
          <a:p>
            <a:pPr indent="0" algn="just">
              <a:lnSpc>
                <a:spcPts val="2544"/>
              </a:lnSpc>
            </a:pPr>
            <a:r>
              <a:rPr lang="en-US" sz="1700">
                <a:solidFill>
                  <a:srgbClr val="2A9BB6"/>
                </a:solidFill>
                <a:latin typeface="Lucida Sans Unicode"/>
              </a:rPr>
              <a:t>►    </a:t>
            </a:r>
            <a:r>
              <a:rPr lang="en-US" sz="1700">
                <a:solidFill>
                  <a:srgbClr val="0000FF"/>
                </a:solidFill>
                <a:latin typeface="Lucida Sans Unicode"/>
              </a:rPr>
              <a:t>Constitution</a:t>
            </a:r>
          </a:p>
          <a:p>
            <a:pPr indent="0" algn="just">
              <a:lnSpc>
                <a:spcPts val="2544"/>
              </a:lnSpc>
            </a:pPr>
            <a:r>
              <a:rPr lang="en-US" sz="1700">
                <a:solidFill>
                  <a:srgbClr val="2A9BB6"/>
                </a:solidFill>
                <a:latin typeface="Lucida Sans Unicode"/>
              </a:rPr>
              <a:t>►    </a:t>
            </a:r>
            <a:r>
              <a:rPr lang="en-US" sz="1700">
                <a:solidFill>
                  <a:srgbClr val="0000FF"/>
                </a:solidFill>
                <a:latin typeface="Lucida Sans Unicode"/>
              </a:rPr>
              <a:t>Acts of Parliament</a:t>
            </a:r>
          </a:p>
          <a:p>
            <a:pPr indent="0" algn="just">
              <a:lnSpc>
                <a:spcPts val="2544"/>
              </a:lnSpc>
            </a:pPr>
            <a:r>
              <a:rPr lang="en-US" sz="1700">
                <a:solidFill>
                  <a:srgbClr val="2A9BB6"/>
                </a:solidFill>
                <a:latin typeface="Lucida Sans Unicode"/>
              </a:rPr>
              <a:t>►    </a:t>
            </a:r>
            <a:r>
              <a:rPr lang="en-US" sz="1700">
                <a:solidFill>
                  <a:srgbClr val="0000FF"/>
                </a:solidFill>
                <a:latin typeface="Lucida Sans Unicode"/>
              </a:rPr>
              <a:t>Governmental Decree</a:t>
            </a:r>
          </a:p>
          <a:p>
            <a:pPr indent="0">
              <a:lnSpc>
                <a:spcPts val="2544"/>
              </a:lnSpc>
              <a:spcAft>
                <a:spcPts val="1680"/>
              </a:spcAft>
            </a:pPr>
            <a:r>
              <a:rPr lang="en-US" sz="1700">
                <a:solidFill>
                  <a:srgbClr val="2A9BB6"/>
                </a:solidFill>
                <a:latin typeface="Lucida Sans Unicode"/>
              </a:rPr>
              <a:t>►    </a:t>
            </a:r>
            <a:r>
              <a:rPr lang="en-US" sz="1700">
                <a:solidFill>
                  <a:srgbClr val="0000FF"/>
                </a:solidFill>
                <a:latin typeface="Lucida Sans Unicode"/>
              </a:rPr>
              <a:t>Minister’s Decree (Municipality Decree)</a:t>
            </a:r>
          </a:p>
          <a:p>
            <a:pPr indent="0" algn="just">
              <a:lnSpc>
                <a:spcPts val="2568"/>
              </a:lnSpc>
            </a:pPr>
            <a:r>
              <a:rPr lang="en-US" sz="1700">
                <a:solidFill>
                  <a:srgbClr val="2A9BB6"/>
                </a:solidFill>
                <a:latin typeface="Lucida Sans Unicode"/>
              </a:rPr>
              <a:t>►    </a:t>
            </a:r>
            <a:r>
              <a:rPr lang="en-US" sz="1700">
                <a:solidFill>
                  <a:srgbClr val="0000FF"/>
                </a:solidFill>
                <a:latin typeface="Lucida Sans Unicode"/>
              </a:rPr>
              <a:t>ministerial guidelines</a:t>
            </a:r>
          </a:p>
          <a:p>
            <a:pPr marL="317500" indent="-317500">
              <a:lnSpc>
                <a:spcPts val="2568"/>
              </a:lnSpc>
            </a:pPr>
            <a:r>
              <a:rPr lang="en-US" sz="1700">
                <a:solidFill>
                  <a:srgbClr val="2A9BB6"/>
                </a:solidFill>
                <a:latin typeface="Lucida Sans Unicode"/>
              </a:rPr>
              <a:t>►    </a:t>
            </a:r>
            <a:r>
              <a:rPr lang="en-US" sz="1700">
                <a:solidFill>
                  <a:srgbClr val="0000FF"/>
                </a:solidFill>
                <a:latin typeface="Lucida Sans Unicode"/>
              </a:rPr>
              <a:t>methodological letters of National Boards/Institutes</a:t>
            </a:r>
          </a:p>
          <a:p>
            <a:pPr indent="0" algn="just">
              <a:lnSpc>
                <a:spcPts val="2568"/>
              </a:lnSpc>
            </a:pPr>
            <a:r>
              <a:rPr lang="en-US" sz="1700">
                <a:solidFill>
                  <a:srgbClr val="2A9BB6"/>
                </a:solidFill>
                <a:latin typeface="Lucida Sans Unicode"/>
              </a:rPr>
              <a:t>►    </a:t>
            </a:r>
            <a:r>
              <a:rPr lang="en-US" sz="1700">
                <a:solidFill>
                  <a:srgbClr val="0000FF"/>
                </a:solidFill>
                <a:latin typeface="Lucida Sans Unicode"/>
              </a:rPr>
              <a:t>scientific literature</a:t>
            </a:r>
          </a:p>
        </p:txBody>
      </p:sp>
      <p:sp>
        <p:nvSpPr>
          <p:cNvPr id="7" name="Прямоугольник 6"/>
          <p:cNvSpPr/>
          <p:nvPr/>
        </p:nvSpPr>
        <p:spPr>
          <a:xfrm>
            <a:off x="8763000" y="6571488"/>
            <a:ext cx="173736" cy="134112"/>
          </a:xfrm>
          <a:prstGeom prst="rect">
            <a:avLst/>
          </a:prstGeom>
        </p:spPr>
        <p:txBody>
          <a:bodyPr wrap="none" lIns="0" tIns="0" rIns="0" bIns="0">
            <a:noAutofit/>
          </a:bodyPr>
          <a:lstStyle/>
          <a:p>
            <a:pPr indent="0"/>
            <a:r>
              <a:rPr lang="en-US" sz="900">
                <a:latin typeface="Lucida Sans Unicode"/>
              </a:rPr>
              <a:t>19</a:t>
            </a: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8096" y="198120"/>
            <a:ext cx="7616952" cy="338328"/>
          </a:xfrm>
          <a:prstGeom prst="rect">
            <a:avLst/>
          </a:prstGeom>
        </p:spPr>
      </p:pic>
      <p:graphicFrame>
        <p:nvGraphicFramePr>
          <p:cNvPr id="4" name="Таблица 3"/>
          <p:cNvGraphicFramePr>
            <a:graphicFrameLocks noGrp="1"/>
          </p:cNvGraphicFramePr>
          <p:nvPr/>
        </p:nvGraphicFramePr>
        <p:xfrm>
          <a:off x="505968" y="865632"/>
          <a:ext cx="8132064" cy="4933188"/>
        </p:xfrm>
        <a:graphic>
          <a:graphicData uri="http://schemas.openxmlformats.org/drawingml/2006/table">
            <a:tbl>
              <a:tblPr/>
              <a:tblGrid>
                <a:gridCol w="1118616"/>
                <a:gridCol w="2112264"/>
                <a:gridCol w="1664208"/>
                <a:gridCol w="1667256"/>
                <a:gridCol w="1569720"/>
              </a:tblGrid>
              <a:tr h="533400">
                <a:tc>
                  <a:txBody>
                    <a:bodyPr/>
                    <a:lstStyle/>
                    <a:p>
                      <a:pPr marL="127000" indent="0">
                        <a:spcAft>
                          <a:spcPts val="420"/>
                        </a:spcAft>
                      </a:pPr>
                      <a:r>
                        <a:rPr lang="en-US" sz="1400" b="1" spc="-50">
                          <a:solidFill>
                            <a:srgbClr val="FFFFFF"/>
                          </a:solidFill>
                          <a:latin typeface="Lucida Sans Unicode"/>
                        </a:rPr>
                        <a:t>Hierarchy</a:t>
                      </a:r>
                    </a:p>
                    <a:p>
                      <a:pPr marL="241300" indent="0"/>
                      <a:r>
                        <a:rPr lang="en-US" sz="1400" b="1" spc="-50">
                          <a:solidFill>
                            <a:srgbClr val="FFFFFF"/>
                          </a:solidFill>
                          <a:latin typeface="Lucida Sans Unicode"/>
                        </a:rPr>
                        <a:t>levels</a:t>
                      </a:r>
                    </a:p>
                  </a:txBody>
                  <a:tcPr marL="0" marR="0" marT="0" marB="0">
                    <a:solidFill>
                      <a:srgbClr val="26A7C4"/>
                    </a:solidFill>
                  </a:tcPr>
                </a:tc>
                <a:tc>
                  <a:txBody>
                    <a:bodyPr/>
                    <a:lstStyle/>
                    <a:p>
                      <a:pPr indent="0" algn="ctr"/>
                      <a:r>
                        <a:rPr lang="en-US" sz="1400" b="1" spc="-50">
                          <a:solidFill>
                            <a:srgbClr val="FFFFFF"/>
                          </a:solidFill>
                          <a:latin typeface="Lucida Sans Unicode"/>
                        </a:rPr>
                        <a:t>Legal act</a:t>
                      </a:r>
                    </a:p>
                  </a:txBody>
                  <a:tcPr marL="0" marR="0" marT="0" marB="0">
                    <a:solidFill>
                      <a:srgbClr val="26A7C4"/>
                    </a:solidFill>
                  </a:tcPr>
                </a:tc>
                <a:tc>
                  <a:txBody>
                    <a:bodyPr/>
                    <a:lstStyle/>
                    <a:p>
                      <a:pPr marL="101600" indent="0"/>
                      <a:r>
                        <a:rPr lang="en-US" sz="1400" b="1" spc="-50">
                          <a:solidFill>
                            <a:srgbClr val="FFFFFF"/>
                          </a:solidFill>
                          <a:latin typeface="Lucida Sans Unicode"/>
                        </a:rPr>
                        <a:t>State registration</a:t>
                      </a:r>
                    </a:p>
                  </a:txBody>
                  <a:tcPr marL="0" marR="0" marT="0" marB="0">
                    <a:solidFill>
                      <a:srgbClr val="26A7C4"/>
                    </a:solidFill>
                  </a:tcPr>
                </a:tc>
                <a:tc>
                  <a:txBody>
                    <a:bodyPr/>
                    <a:lstStyle/>
                    <a:p>
                      <a:pPr indent="0" algn="ctr"/>
                      <a:r>
                        <a:rPr lang="en-US" sz="1400" b="1" spc="-50">
                          <a:solidFill>
                            <a:srgbClr val="FFFFFF"/>
                          </a:solidFill>
                          <a:latin typeface="Lucida Sans Unicode"/>
                        </a:rPr>
                        <a:t>Publication</a:t>
                      </a:r>
                    </a:p>
                  </a:txBody>
                  <a:tcPr marL="0" marR="0" marT="0" marB="0">
                    <a:solidFill>
                      <a:srgbClr val="26A7C4"/>
                    </a:solidFill>
                  </a:tcPr>
                </a:tc>
                <a:tc>
                  <a:txBody>
                    <a:bodyPr/>
                    <a:lstStyle/>
                    <a:p>
                      <a:pPr indent="0" algn="ctr">
                        <a:lnSpc>
                          <a:spcPts val="1944"/>
                        </a:lnSpc>
                      </a:pPr>
                      <a:r>
                        <a:rPr lang="en-US" sz="1400" b="1" spc="-50">
                          <a:solidFill>
                            <a:srgbClr val="FFFFFF"/>
                          </a:solidFill>
                          <a:latin typeface="Lucida Sans Unicode"/>
                        </a:rPr>
                        <a:t>The period of entry into power</a:t>
                      </a:r>
                    </a:p>
                  </a:txBody>
                  <a:tcPr marL="0" marR="0" marT="0" marB="0">
                    <a:solidFill>
                      <a:srgbClr val="26A7C4"/>
                    </a:solidFill>
                  </a:tcPr>
                </a:tc>
              </a:tr>
              <a:tr h="655320">
                <a:tc>
                  <a:txBody>
                    <a:bodyPr/>
                    <a:lstStyle/>
                    <a:p>
                      <a:pPr indent="0"/>
                      <a:r>
                        <a:rPr lang="en-US" sz="1400" b="1" spc="-50">
                          <a:solidFill>
                            <a:srgbClr val="FFFFFF"/>
                          </a:solidFill>
                          <a:latin typeface="Lucida Sans Unicode"/>
                        </a:rPr>
                        <a:t>Higher level</a:t>
                      </a:r>
                    </a:p>
                  </a:txBody>
                  <a:tcPr marL="0" marR="0" marT="0" marB="0">
                    <a:solidFill>
                      <a:srgbClr val="26A7C4"/>
                    </a:solidFill>
                  </a:tcPr>
                </a:tc>
                <a:tc>
                  <a:txBody>
                    <a:bodyPr/>
                    <a:lstStyle/>
                    <a:p>
                      <a:pPr indent="0" algn="ctr">
                        <a:lnSpc>
                          <a:spcPts val="1944"/>
                        </a:lnSpc>
                      </a:pPr>
                      <a:r>
                        <a:rPr lang="en-US" sz="1200">
                          <a:latin typeface="Lucida Sans Unicode"/>
                        </a:rPr>
                        <a:t>The Constitution of Ukraine</a:t>
                      </a:r>
                    </a:p>
                  </a:txBody>
                  <a:tcPr marL="0" marR="0" marT="0" marB="0">
                    <a:solidFill>
                      <a:srgbClr val="D8E9EF"/>
                    </a:solidFill>
                  </a:tcPr>
                </a:tc>
                <a:tc rowSpan="3" gridSpan="2">
                  <a:txBody>
                    <a:bodyPr/>
                    <a:lstStyle/>
                    <a:p>
                      <a:pPr marL="127000" indent="1638300">
                        <a:lnSpc>
                          <a:spcPts val="1920"/>
                        </a:lnSpc>
                      </a:pPr>
                      <a:r>
                        <a:rPr lang="en-US" sz="1200">
                          <a:latin typeface="Lucida Sans Unicode"/>
                        </a:rPr>
                        <a:t>Publication in the Uniform State official printed Register of Legal sources in Acts 15 days after</a:t>
                      </a:r>
                    </a:p>
                    <a:p>
                      <a:pPr marL="2120900" indent="0">
                        <a:lnSpc>
                          <a:spcPts val="1920"/>
                        </a:lnSpc>
                      </a:pPr>
                      <a:r>
                        <a:rPr lang="en-US" sz="1200">
                          <a:latin typeface="Lucida Sans Unicode"/>
                        </a:rPr>
                        <a:t>adoption</a:t>
                      </a:r>
                    </a:p>
                  </a:txBody>
                  <a:tcPr marL="0" marR="0" marT="0" marB="0" anchor="ctr">
                    <a:solidFill>
                      <a:srgbClr val="D8E9EF"/>
                    </a:solidFill>
                  </a:tcPr>
                </a:tc>
                <a:tc rowSpan="3" hMerge="1">
                  <a:txBody>
                    <a:bodyPr/>
                    <a:lstStyle/>
                    <a:p>
                      <a:endParaRPr sz="3100"/>
                    </a:p>
                  </a:txBody>
                  <a:tcPr marL="0" marR="0" marT="0" marB="0"/>
                </a:tc>
                <a:tc rowSpan="2">
                  <a:txBody>
                    <a:bodyPr/>
                    <a:lstStyle/>
                    <a:p>
                      <a:pPr indent="0" algn="ctr">
                        <a:lnSpc>
                          <a:spcPts val="1920"/>
                        </a:lnSpc>
                      </a:pPr>
                      <a:r>
                        <a:rPr lang="en-US" sz="1200">
                          <a:latin typeface="Lucida Sans Unicode"/>
                        </a:rPr>
                        <a:t>In 10 days after the publication if otherwise is not specified by the legal act</a:t>
                      </a:r>
                    </a:p>
                  </a:txBody>
                  <a:tcPr marL="0" marR="0" marT="0" marB="0" anchor="ctr">
                    <a:solidFill>
                      <a:srgbClr val="D8E9EF"/>
                    </a:solidFill>
                  </a:tcPr>
                </a:tc>
              </a:tr>
              <a:tr h="1731264">
                <a:tc>
                  <a:txBody>
                    <a:bodyPr/>
                    <a:lstStyle/>
                    <a:p>
                      <a:pPr marL="241300" indent="0"/>
                      <a:r>
                        <a:rPr lang="en-US" sz="1400" b="1" spc="-50">
                          <a:solidFill>
                            <a:srgbClr val="FFFFFF"/>
                          </a:solidFill>
                          <a:latin typeface="Lucida Sans Unicode"/>
                        </a:rPr>
                        <a:t>Level 1</a:t>
                      </a:r>
                    </a:p>
                  </a:txBody>
                  <a:tcPr marL="0" marR="0" marT="0" marB="0" anchor="ctr">
                    <a:solidFill>
                      <a:srgbClr val="26A7C4"/>
                    </a:solidFill>
                  </a:tcPr>
                </a:tc>
                <a:tc>
                  <a:txBody>
                    <a:bodyPr/>
                    <a:lstStyle/>
                    <a:p>
                      <a:pPr indent="0" algn="ctr">
                        <a:lnSpc>
                          <a:spcPts val="1944"/>
                        </a:lnSpc>
                      </a:pPr>
                      <a:r>
                        <a:rPr lang="en-US" sz="1200">
                          <a:latin typeface="Lucida Sans Unicode"/>
                        </a:rPr>
                        <a:t>Codes of Ukraine; The laws of Ukraine; other legal acts of the Verkhovna Rada (Parliament) Decrees of the President</a:t>
                      </a:r>
                    </a:p>
                  </a:txBody>
                  <a:tcPr marL="0" marR="0" marT="0" marB="0">
                    <a:solidFill>
                      <a:srgbClr val="D8E9EF"/>
                    </a:solidFill>
                  </a:tcPr>
                </a:tc>
                <a:tc gridSpan="2" vMerge="1">
                  <a:txBody>
                    <a:bodyPr/>
                    <a:lstStyle/>
                    <a:p>
                      <a:endParaRPr sz="8200"/>
                    </a:p>
                  </a:txBody>
                  <a:tcPr marL="0" marR="0" marT="0" marB="0"/>
                </a:tc>
                <a:tc hMerge="1" vMerge="1">
                  <a:txBody>
                    <a:bodyPr/>
                    <a:lstStyle/>
                    <a:p>
                      <a:endParaRPr sz="8200"/>
                    </a:p>
                  </a:txBody>
                  <a:tcPr marL="0" marR="0" marT="0" marB="0"/>
                </a:tc>
                <a:tc vMerge="1">
                  <a:txBody>
                    <a:bodyPr/>
                    <a:lstStyle/>
                    <a:p>
                      <a:endParaRPr sz="8200"/>
                    </a:p>
                  </a:txBody>
                  <a:tcPr marL="0" marR="0" marT="0" marB="0"/>
                </a:tc>
              </a:tr>
              <a:tr h="551688">
                <a:tc>
                  <a:txBody>
                    <a:bodyPr/>
                    <a:lstStyle/>
                    <a:p>
                      <a:pPr marL="241300" indent="0"/>
                      <a:r>
                        <a:rPr lang="en-US" sz="1400" b="1" spc="-50">
                          <a:solidFill>
                            <a:srgbClr val="FFFFFF"/>
                          </a:solidFill>
                          <a:latin typeface="Lucida Sans Unicode"/>
                        </a:rPr>
                        <a:t>Level II</a:t>
                      </a:r>
                    </a:p>
                  </a:txBody>
                  <a:tcPr marL="0" marR="0" marT="0" marB="0">
                    <a:solidFill>
                      <a:srgbClr val="26A7C4"/>
                    </a:solidFill>
                  </a:tcPr>
                </a:tc>
                <a:tc>
                  <a:txBody>
                    <a:bodyPr/>
                    <a:lstStyle/>
                    <a:p>
                      <a:pPr indent="0" algn="ctr">
                        <a:lnSpc>
                          <a:spcPts val="1968"/>
                        </a:lnSpc>
                      </a:pPr>
                      <a:r>
                        <a:rPr lang="en-US" sz="1200">
                          <a:latin typeface="Lucida Sans Unicode"/>
                        </a:rPr>
                        <a:t>Resolution of the Government (CMU)</a:t>
                      </a:r>
                    </a:p>
                  </a:txBody>
                  <a:tcPr marL="0" marR="0" marT="0" marB="0">
                    <a:solidFill>
                      <a:srgbClr val="D8E9EF"/>
                    </a:solidFill>
                  </a:tcPr>
                </a:tc>
                <a:tc gridSpan="2" vMerge="1">
                  <a:txBody>
                    <a:bodyPr/>
                    <a:lstStyle/>
                    <a:p>
                      <a:endParaRPr sz="2700"/>
                    </a:p>
                  </a:txBody>
                  <a:tcPr marL="0" marR="0" marT="0" marB="0"/>
                </a:tc>
                <a:tc hMerge="1" vMerge="1">
                  <a:txBody>
                    <a:bodyPr/>
                    <a:lstStyle/>
                    <a:p>
                      <a:endParaRPr sz="2700"/>
                    </a:p>
                  </a:txBody>
                  <a:tcPr marL="0" marR="0" marT="0" marB="0"/>
                </a:tc>
                <a:tc>
                  <a:txBody>
                    <a:bodyPr/>
                    <a:lstStyle/>
                    <a:p>
                      <a:pPr marL="139700" indent="0"/>
                      <a:r>
                        <a:rPr lang="en-US" sz="1200">
                          <a:latin typeface="Lucida Sans Unicode"/>
                        </a:rPr>
                        <a:t>After publication</a:t>
                      </a:r>
                    </a:p>
                  </a:txBody>
                  <a:tcPr marL="0" marR="0" marT="0" marB="0">
                    <a:solidFill>
                      <a:srgbClr val="D8E9EF"/>
                    </a:solidFill>
                  </a:tcPr>
                </a:tc>
              </a:tr>
              <a:tr h="737616">
                <a:tc>
                  <a:txBody>
                    <a:bodyPr/>
                    <a:lstStyle/>
                    <a:p>
                      <a:pPr marL="241300" indent="0"/>
                      <a:r>
                        <a:rPr lang="en-US" sz="1400" b="1" spc="-50">
                          <a:solidFill>
                            <a:srgbClr val="FFFFFF"/>
                          </a:solidFill>
                          <a:latin typeface="Lucida Sans Unicode"/>
                        </a:rPr>
                        <a:t>Level III</a:t>
                      </a:r>
                    </a:p>
                  </a:txBody>
                  <a:tcPr marL="0" marR="0" marT="0" marB="0">
                    <a:solidFill>
                      <a:srgbClr val="26A7C4"/>
                    </a:solidFill>
                  </a:tcPr>
                </a:tc>
                <a:tc>
                  <a:txBody>
                    <a:bodyPr/>
                    <a:lstStyle/>
                    <a:p>
                      <a:pPr indent="0" algn="ctr">
                        <a:lnSpc>
                          <a:spcPts val="1944"/>
                        </a:lnSpc>
                      </a:pPr>
                      <a:r>
                        <a:rPr lang="en-US" sz="1200">
                          <a:latin typeface="Lucida Sans Unicode"/>
                        </a:rPr>
                        <a:t>Orders of the Ministries and agencies</a:t>
                      </a:r>
                    </a:p>
                  </a:txBody>
                  <a:tcPr marL="0" marR="0" marT="0" marB="0" anchor="b">
                    <a:solidFill>
                      <a:srgbClr val="D8E9EF"/>
                    </a:solidFill>
                  </a:tcPr>
                </a:tc>
                <a:tc>
                  <a:txBody>
                    <a:bodyPr/>
                    <a:lstStyle/>
                    <a:p>
                      <a:pPr indent="0" algn="ctr">
                        <a:lnSpc>
                          <a:spcPts val="1968"/>
                        </a:lnSpc>
                      </a:pPr>
                      <a:r>
                        <a:rPr lang="en-US" sz="1200">
                          <a:latin typeface="Lucida Sans Unicode"/>
                        </a:rPr>
                        <a:t>Ministry of Justice of Ukraine</a:t>
                      </a:r>
                    </a:p>
                  </a:txBody>
                  <a:tcPr marL="0" marR="0" marT="0" marB="0">
                    <a:solidFill>
                      <a:srgbClr val="D8E9EF"/>
                    </a:solidFill>
                  </a:tcPr>
                </a:tc>
                <a:tc>
                  <a:txBody>
                    <a:bodyPr/>
                    <a:lstStyle/>
                    <a:p>
                      <a:pPr indent="0" algn="ctr">
                        <a:lnSpc>
                          <a:spcPts val="1944"/>
                        </a:lnSpc>
                      </a:pPr>
                      <a:r>
                        <a:rPr lang="en-US" sz="1200">
                          <a:latin typeface="Lucida Sans Unicode"/>
                        </a:rPr>
                        <a:t>Published in</a:t>
                      </a:r>
                    </a:p>
                    <a:p>
                      <a:pPr indent="0" algn="ctr">
                        <a:lnSpc>
                          <a:spcPts val="1944"/>
                        </a:lnSpc>
                      </a:pPr>
                      <a:r>
                        <a:rPr lang="en-US" sz="1200">
                          <a:latin typeface="Lucida Sans Unicode"/>
                        </a:rPr>
                        <a:t>specialized</a:t>
                      </a:r>
                    </a:p>
                    <a:p>
                      <a:pPr indent="0" algn="ctr">
                        <a:lnSpc>
                          <a:spcPts val="1944"/>
                        </a:lnSpc>
                      </a:pPr>
                      <a:r>
                        <a:rPr lang="en-US" sz="1200">
                          <a:latin typeface="Lucida Sans Unicode"/>
                        </a:rPr>
                        <a:t>publications</a:t>
                      </a:r>
                    </a:p>
                  </a:txBody>
                  <a:tcPr marL="0" marR="0" marT="0" marB="0" anchor="b">
                    <a:solidFill>
                      <a:srgbClr val="D8E9EF"/>
                    </a:solidFill>
                  </a:tcPr>
                </a:tc>
                <a:tc rowSpan="2">
                  <a:txBody>
                    <a:bodyPr/>
                    <a:lstStyle/>
                    <a:p>
                      <a:pPr indent="0" algn="ctr">
                        <a:lnSpc>
                          <a:spcPts val="1944"/>
                        </a:lnSpc>
                      </a:pPr>
                      <a:r>
                        <a:rPr lang="en-US" sz="1200">
                          <a:latin typeface="Lucida Sans Unicode"/>
                        </a:rPr>
                        <a:t>In 10 days after registration</a:t>
                      </a:r>
                    </a:p>
                  </a:txBody>
                  <a:tcPr marL="0" marR="0" marT="0" marB="0">
                    <a:solidFill>
                      <a:srgbClr val="D8E9EF"/>
                    </a:solidFill>
                  </a:tcPr>
                </a:tc>
              </a:tr>
              <a:tr h="691896">
                <a:tc>
                  <a:txBody>
                    <a:bodyPr/>
                    <a:lstStyle/>
                    <a:p>
                      <a:pPr marL="241300" indent="0"/>
                      <a:r>
                        <a:rPr lang="en-US" sz="1400" b="1" spc="-50">
                          <a:solidFill>
                            <a:srgbClr val="FFFFFF"/>
                          </a:solidFill>
                          <a:latin typeface="Lucida Sans Unicode"/>
                        </a:rPr>
                        <a:t>Level IV</a:t>
                      </a:r>
                    </a:p>
                  </a:txBody>
                  <a:tcPr marL="0" marR="0" marT="0" marB="0" anchor="ctr">
                    <a:solidFill>
                      <a:srgbClr val="26A7C4"/>
                    </a:solidFill>
                  </a:tcPr>
                </a:tc>
                <a:tc>
                  <a:txBody>
                    <a:bodyPr/>
                    <a:lstStyle/>
                    <a:p>
                      <a:pPr indent="0" algn="ctr">
                        <a:lnSpc>
                          <a:spcPts val="1944"/>
                        </a:lnSpc>
                      </a:pPr>
                      <a:r>
                        <a:rPr lang="en-US" sz="1200">
                          <a:latin typeface="Lucida Sans Unicode"/>
                        </a:rPr>
                        <a:t>Legal act of the local executive authorities</a:t>
                      </a:r>
                    </a:p>
                  </a:txBody>
                  <a:tcPr marL="0" marR="0" marT="0" marB="0">
                    <a:solidFill>
                      <a:srgbClr val="D8E9EF"/>
                    </a:solidFill>
                  </a:tcPr>
                </a:tc>
                <a:tc>
                  <a:txBody>
                    <a:bodyPr/>
                    <a:lstStyle/>
                    <a:p>
                      <a:pPr indent="0" algn="ctr">
                        <a:lnSpc>
                          <a:spcPts val="1944"/>
                        </a:lnSpc>
                      </a:pPr>
                      <a:r>
                        <a:rPr lang="en-US" sz="1200">
                          <a:latin typeface="Lucida Sans Unicode"/>
                        </a:rPr>
                        <a:t>Department of Justice in regions and districts</a:t>
                      </a:r>
                    </a:p>
                  </a:txBody>
                  <a:tcPr marL="0" marR="0" marT="0" marB="0" anchor="b">
                    <a:solidFill>
                      <a:srgbClr val="D8E9EF"/>
                    </a:solidFill>
                  </a:tcPr>
                </a:tc>
                <a:tc>
                  <a:txBody>
                    <a:bodyPr/>
                    <a:lstStyle/>
                    <a:p>
                      <a:pPr indent="0" algn="ctr">
                        <a:lnSpc>
                          <a:spcPts val="1920"/>
                        </a:lnSpc>
                      </a:pPr>
                      <a:r>
                        <a:rPr lang="en-US" sz="1200">
                          <a:latin typeface="Lucida Sans Unicode"/>
                        </a:rPr>
                        <a:t>Mass media of the local authorities</a:t>
                      </a:r>
                    </a:p>
                  </a:txBody>
                  <a:tcPr marL="0" marR="0" marT="0" marB="0" anchor="b">
                    <a:solidFill>
                      <a:srgbClr val="D8E9EF"/>
                    </a:solidFill>
                  </a:tcPr>
                </a:tc>
                <a:tc vMerge="1">
                  <a:txBody>
                    <a:bodyPr/>
                    <a:lstStyle/>
                    <a:p>
                      <a:endParaRPr sz="3300"/>
                    </a:p>
                  </a:txBody>
                  <a:tcPr marL="0" marR="0" marT="0" marB="0"/>
                </a:tc>
              </a:tr>
            </a:tbl>
          </a:graphicData>
        </a:graphic>
      </p:graphicFrame>
      <p:sp>
        <p:nvSpPr>
          <p:cNvPr id="5" name="Прямоугольник 4"/>
          <p:cNvSpPr/>
          <p:nvPr/>
        </p:nvSpPr>
        <p:spPr>
          <a:xfrm>
            <a:off x="8753856" y="6571488"/>
            <a:ext cx="182880" cy="134112"/>
          </a:xfrm>
          <a:prstGeom prst="rect">
            <a:avLst/>
          </a:prstGeom>
        </p:spPr>
        <p:txBody>
          <a:bodyPr wrap="none" lIns="0" tIns="0" rIns="0" bIns="0">
            <a:noAutofit/>
          </a:bodyPr>
          <a:lstStyle/>
          <a:p>
            <a:pPr indent="0"/>
            <a:r>
              <a:rPr lang="de" sz="900">
                <a:latin typeface="Lucida Sans Unicode"/>
              </a:rPr>
              <a:t>20</a:t>
            </a: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3192" y="576072"/>
            <a:ext cx="7028688" cy="502920"/>
          </a:xfrm>
          <a:prstGeom prst="rect">
            <a:avLst/>
          </a:prstGeom>
        </p:spPr>
      </p:pic>
      <p:pic>
        <p:nvPicPr>
          <p:cNvPr id="3" name="Рисунок 2"/>
          <p:cNvPicPr>
            <a:picLocks noChangeAspect="1"/>
          </p:cNvPicPr>
          <p:nvPr/>
        </p:nvPicPr>
        <p:blipFill>
          <a:blip r:embed="rId3"/>
          <a:stretch>
            <a:fillRect/>
          </a:stretch>
        </p:blipFill>
        <p:spPr>
          <a:xfrm>
            <a:off x="7696200" y="115824"/>
            <a:ext cx="1444752" cy="993648"/>
          </a:xfrm>
          <a:prstGeom prst="rect">
            <a:avLst/>
          </a:prstGeom>
        </p:spPr>
      </p:pic>
      <p:sp>
        <p:nvSpPr>
          <p:cNvPr id="6" name="Прямоугольник 5"/>
          <p:cNvSpPr/>
          <p:nvPr/>
        </p:nvSpPr>
        <p:spPr>
          <a:xfrm>
            <a:off x="746760" y="1377696"/>
            <a:ext cx="2889136" cy="1043192"/>
          </a:xfrm>
          <a:prstGeom prst="rect">
            <a:avLst/>
          </a:prstGeom>
          <a:solidFill>
            <a:srgbClr val="26A7C4"/>
          </a:solidFill>
        </p:spPr>
        <p:txBody>
          <a:bodyPr lIns="0" tIns="0" rIns="0" bIns="0">
            <a:noAutofit/>
          </a:bodyPr>
          <a:lstStyle/>
          <a:p>
            <a:pPr indent="0" algn="ctr">
              <a:spcAft>
                <a:spcPts val="1050"/>
              </a:spcAft>
            </a:pPr>
            <a:r>
              <a:rPr lang="en-US" sz="2700" spc="-50" dirty="0">
                <a:solidFill>
                  <a:srgbClr val="FFFFFF"/>
                </a:solidFill>
                <a:latin typeface="Lucida Sans Unicode"/>
              </a:rPr>
              <a:t>Community</a:t>
            </a:r>
          </a:p>
          <a:p>
            <a:pPr indent="0" algn="ctr"/>
            <a:r>
              <a:rPr lang="en-US" sz="2700" spc="-50" dirty="0">
                <a:solidFill>
                  <a:srgbClr val="FFFFFF"/>
                </a:solidFill>
                <a:latin typeface="Lucida Sans Unicode"/>
              </a:rPr>
              <a:t>law</a:t>
            </a:r>
          </a:p>
        </p:txBody>
      </p:sp>
      <p:sp>
        <p:nvSpPr>
          <p:cNvPr id="7" name="Прямоугольник 6"/>
          <p:cNvSpPr/>
          <p:nvPr/>
        </p:nvSpPr>
        <p:spPr>
          <a:xfrm>
            <a:off x="4788024" y="1368552"/>
            <a:ext cx="2908176" cy="1052336"/>
          </a:xfrm>
          <a:prstGeom prst="rect">
            <a:avLst/>
          </a:prstGeom>
          <a:solidFill>
            <a:srgbClr val="26A7C4"/>
          </a:solidFill>
        </p:spPr>
        <p:txBody>
          <a:bodyPr lIns="0" tIns="0" rIns="0" bIns="0">
            <a:noAutofit/>
          </a:bodyPr>
          <a:lstStyle/>
          <a:p>
            <a:pPr indent="0" algn="ctr">
              <a:spcAft>
                <a:spcPts val="1050"/>
              </a:spcAft>
            </a:pPr>
            <a:r>
              <a:rPr lang="en-US" sz="2700" spc="-50" dirty="0">
                <a:solidFill>
                  <a:srgbClr val="FFFFFF"/>
                </a:solidFill>
                <a:latin typeface="Lucida Sans Unicode"/>
              </a:rPr>
              <a:t>National</a:t>
            </a:r>
          </a:p>
          <a:p>
            <a:pPr marL="444500" indent="0" algn="ctr"/>
            <a:r>
              <a:rPr lang="en-US" sz="2700" spc="-50" dirty="0">
                <a:solidFill>
                  <a:srgbClr val="FFFFFF"/>
                </a:solidFill>
                <a:latin typeface="Lucida Sans Unicode"/>
              </a:rPr>
              <a:t>law</a:t>
            </a:r>
          </a:p>
        </p:txBody>
      </p:sp>
      <p:sp>
        <p:nvSpPr>
          <p:cNvPr id="8" name="Прямоугольник 7"/>
          <p:cNvSpPr/>
          <p:nvPr/>
        </p:nvSpPr>
        <p:spPr>
          <a:xfrm>
            <a:off x="746760" y="2636912"/>
            <a:ext cx="2880360" cy="807720"/>
          </a:xfrm>
          <a:prstGeom prst="rect">
            <a:avLst/>
          </a:prstGeom>
        </p:spPr>
        <p:txBody>
          <a:bodyPr lIns="0" tIns="0" rIns="0" bIns="0">
            <a:noAutofit/>
          </a:bodyPr>
          <a:lstStyle/>
          <a:p>
            <a:pPr indent="228600">
              <a:lnSpc>
                <a:spcPts val="2232"/>
              </a:lnSpc>
            </a:pPr>
            <a:r>
              <a:rPr lang="en-US" sz="1600" b="1" spc="-50" dirty="0">
                <a:latin typeface="Lucida Sans Unicode"/>
              </a:rPr>
              <a:t>Community law-makers: the EU Parliament and the EU Council (as a rule, together)</a:t>
            </a:r>
          </a:p>
        </p:txBody>
      </p:sp>
      <p:sp>
        <p:nvSpPr>
          <p:cNvPr id="10" name="Прямоугольник 9"/>
          <p:cNvSpPr/>
          <p:nvPr/>
        </p:nvSpPr>
        <p:spPr>
          <a:xfrm>
            <a:off x="593992" y="3560064"/>
            <a:ext cx="3041904" cy="1075944"/>
          </a:xfrm>
          <a:prstGeom prst="rect">
            <a:avLst/>
          </a:prstGeom>
        </p:spPr>
        <p:txBody>
          <a:bodyPr lIns="0" tIns="0" rIns="0" bIns="0">
            <a:noAutofit/>
          </a:bodyPr>
          <a:lstStyle/>
          <a:p>
            <a:pPr indent="0" algn="ctr">
              <a:lnSpc>
                <a:spcPts val="2208"/>
              </a:lnSpc>
            </a:pPr>
            <a:r>
              <a:rPr lang="en-US" sz="1600" b="1" spc="-50" dirty="0">
                <a:latin typeface="Lucida Sans Unicode"/>
              </a:rPr>
              <a:t>the EU Commission (if supported by the 2/3 of the Member States in the Standing Committee)</a:t>
            </a:r>
          </a:p>
        </p:txBody>
      </p:sp>
      <p:sp>
        <p:nvSpPr>
          <p:cNvPr id="11" name="Прямоугольник 10"/>
          <p:cNvSpPr/>
          <p:nvPr/>
        </p:nvSpPr>
        <p:spPr>
          <a:xfrm>
            <a:off x="5202936" y="4172712"/>
            <a:ext cx="3054096" cy="1056488"/>
          </a:xfrm>
          <a:prstGeom prst="rect">
            <a:avLst/>
          </a:prstGeom>
        </p:spPr>
        <p:txBody>
          <a:bodyPr lIns="0" tIns="0" rIns="0" bIns="0">
            <a:noAutofit/>
          </a:bodyPr>
          <a:lstStyle/>
          <a:p>
            <a:pPr indent="0" algn="ctr">
              <a:lnSpc>
                <a:spcPts val="2232"/>
              </a:lnSpc>
            </a:pPr>
            <a:endParaRPr lang="en-US" sz="1600" b="1" spc="-50" dirty="0">
              <a:latin typeface="Lucida Sans Unicode"/>
            </a:endParaRPr>
          </a:p>
        </p:txBody>
      </p:sp>
      <p:sp>
        <p:nvSpPr>
          <p:cNvPr id="12" name="Прямоугольник 11"/>
          <p:cNvSpPr/>
          <p:nvPr/>
        </p:nvSpPr>
        <p:spPr>
          <a:xfrm>
            <a:off x="629463" y="4700956"/>
            <a:ext cx="3203448" cy="1351432"/>
          </a:xfrm>
          <a:prstGeom prst="rect">
            <a:avLst/>
          </a:prstGeom>
        </p:spPr>
        <p:txBody>
          <a:bodyPr lIns="0" tIns="0" rIns="0" bIns="0">
            <a:noAutofit/>
          </a:bodyPr>
          <a:lstStyle/>
          <a:p>
            <a:pPr indent="0" algn="ctr">
              <a:spcAft>
                <a:spcPts val="420"/>
              </a:spcAft>
            </a:pPr>
            <a:r>
              <a:rPr lang="en-US" sz="1600" b="1" spc="-50" dirty="0" smtClean="0">
                <a:solidFill>
                  <a:srgbClr val="2A9BB6"/>
                </a:solidFill>
                <a:latin typeface="Lucida Sans Unicode"/>
              </a:rPr>
              <a:t> </a:t>
            </a:r>
            <a:r>
              <a:rPr lang="en-US" sz="1600" b="1" spc="-50" dirty="0">
                <a:latin typeface="Lucida Sans Unicode"/>
              </a:rPr>
              <a:t>Types of Community </a:t>
            </a:r>
            <a:r>
              <a:rPr lang="en-US" sz="1600" b="1" spc="-50" dirty="0" smtClean="0">
                <a:latin typeface="Lucida Sans Unicode"/>
              </a:rPr>
              <a:t>law:</a:t>
            </a:r>
            <a:endParaRPr lang="en-US" sz="1600" b="1" spc="-50" dirty="0">
              <a:latin typeface="Lucida Sans Unicode"/>
            </a:endParaRPr>
          </a:p>
          <a:p>
            <a:pPr marL="101600" indent="0" algn="ctr">
              <a:lnSpc>
                <a:spcPts val="1656"/>
              </a:lnSpc>
            </a:pPr>
            <a:r>
              <a:rPr lang="en-US" sz="1200" dirty="0">
                <a:solidFill>
                  <a:srgbClr val="0000FF"/>
                </a:solidFill>
                <a:latin typeface="Lucida Sans Unicode"/>
              </a:rPr>
              <a:t>• Regulation </a:t>
            </a:r>
            <a:r>
              <a:rPr lang="en-US" sz="1200" dirty="0">
                <a:latin typeface="Lucida Sans Unicode"/>
              </a:rPr>
              <a:t>issued in all Member States’ languages, coming at once into force </a:t>
            </a:r>
            <a:r>
              <a:rPr lang="en-US" sz="1200" dirty="0">
                <a:solidFill>
                  <a:srgbClr val="0000FF"/>
                </a:solidFill>
                <a:latin typeface="Lucida Sans Unicode"/>
              </a:rPr>
              <a:t>• Directive </a:t>
            </a:r>
            <a:r>
              <a:rPr lang="en-US" sz="1200" dirty="0">
                <a:latin typeface="Lucida Sans Unicode"/>
              </a:rPr>
              <a:t>every Member State must place it into its legislation (+2-3 years)</a:t>
            </a:r>
          </a:p>
        </p:txBody>
      </p:sp>
      <p:sp>
        <p:nvSpPr>
          <p:cNvPr id="13" name="Прямоугольник 12"/>
          <p:cNvSpPr/>
          <p:nvPr/>
        </p:nvSpPr>
        <p:spPr>
          <a:xfrm>
            <a:off x="8766048" y="6589776"/>
            <a:ext cx="167640" cy="128016"/>
          </a:xfrm>
          <a:prstGeom prst="rect">
            <a:avLst/>
          </a:prstGeom>
        </p:spPr>
        <p:txBody>
          <a:bodyPr wrap="none" lIns="0" tIns="0" rIns="0" bIns="0">
            <a:noAutofit/>
          </a:bodyPr>
          <a:lstStyle/>
          <a:p>
            <a:pPr indent="0"/>
            <a:r>
              <a:rPr lang="en-US" sz="900">
                <a:latin typeface="Lucida Sans Unicode"/>
              </a:rPr>
              <a:t>22</a:t>
            </a:r>
          </a:p>
        </p:txBody>
      </p:sp>
      <p:sp>
        <p:nvSpPr>
          <p:cNvPr id="15" name="Прямоугольник 14"/>
          <p:cNvSpPr/>
          <p:nvPr/>
        </p:nvSpPr>
        <p:spPr>
          <a:xfrm>
            <a:off x="4788024" y="2788920"/>
            <a:ext cx="2908176" cy="2618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lgn="ctr">
              <a:buFont typeface="Wingdings" pitchFamily="2" charset="2"/>
              <a:buChar char="q"/>
            </a:pPr>
            <a:r>
              <a:rPr lang="en-US" b="1" spc="-50" dirty="0" smtClean="0">
                <a:solidFill>
                  <a:schemeClr val="bg1"/>
                </a:solidFill>
              </a:rPr>
              <a:t>taken from Community directives</a:t>
            </a:r>
          </a:p>
          <a:p>
            <a:pPr marL="285750" lvl="0" indent="-285750" algn="ctr">
              <a:buFont typeface="Wingdings" pitchFamily="2" charset="2"/>
              <a:buChar char="q"/>
            </a:pPr>
            <a:endParaRPr lang="en-US" b="1" spc="-50" dirty="0" smtClean="0">
              <a:solidFill>
                <a:schemeClr val="bg1"/>
              </a:solidFill>
            </a:endParaRPr>
          </a:p>
          <a:p>
            <a:pPr marL="285750" indent="-285750" algn="ctr">
              <a:lnSpc>
                <a:spcPts val="2232"/>
              </a:lnSpc>
              <a:buFont typeface="Wingdings" pitchFamily="2" charset="2"/>
              <a:buChar char="q"/>
            </a:pPr>
            <a:r>
              <a:rPr lang="en-US" b="1" spc="-50" dirty="0"/>
              <a:t>if no Community law: </a:t>
            </a:r>
          </a:p>
          <a:p>
            <a:pPr algn="ctr">
              <a:lnSpc>
                <a:spcPts val="2232"/>
              </a:lnSpc>
            </a:pPr>
            <a:r>
              <a:rPr lang="en-US" b="1" spc="-50" dirty="0"/>
              <a:t>Member States are empowered to issue national law</a:t>
            </a:r>
          </a:p>
          <a:p>
            <a:pPr marL="285750" lvl="0" indent="-285750" algn="ctr">
              <a:buFont typeface="Wingdings" pitchFamily="2" charset="2"/>
              <a:buChar char="q"/>
            </a:pPr>
            <a:endParaRPr lang="en-US" b="1" spc="-50" dirty="0" smtClean="0">
              <a:solidFill>
                <a:schemeClr val="bg1"/>
              </a:solidFill>
            </a:endParaRPr>
          </a:p>
          <a:p>
            <a:pPr algn="ctr"/>
            <a:endParaRPr lang="ru-RU" dirty="0"/>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4320" y="243840"/>
            <a:ext cx="8580120" cy="5276088"/>
          </a:xfrm>
          <a:prstGeom prst="rect">
            <a:avLst/>
          </a:prstGeom>
        </p:spPr>
      </p:pic>
      <p:pic>
        <p:nvPicPr>
          <p:cNvPr id="3" name="Рисунок 2"/>
          <p:cNvPicPr>
            <a:picLocks noChangeAspect="1"/>
          </p:cNvPicPr>
          <p:nvPr/>
        </p:nvPicPr>
        <p:blipFill>
          <a:blip r:embed="rId3"/>
          <a:stretch>
            <a:fillRect/>
          </a:stretch>
        </p:blipFill>
        <p:spPr>
          <a:xfrm>
            <a:off x="0" y="5785104"/>
            <a:ext cx="4139184" cy="1072896"/>
          </a:xfrm>
          <a:prstGeom prst="rect">
            <a:avLst/>
          </a:prstGeom>
        </p:spPr>
      </p:pic>
      <p:sp>
        <p:nvSpPr>
          <p:cNvPr id="4" name="Прямоугольник 3"/>
          <p:cNvSpPr/>
          <p:nvPr/>
        </p:nvSpPr>
        <p:spPr>
          <a:xfrm>
            <a:off x="2353056" y="5626608"/>
            <a:ext cx="6516624" cy="841248"/>
          </a:xfrm>
          <a:prstGeom prst="rect">
            <a:avLst/>
          </a:prstGeom>
        </p:spPr>
        <p:txBody>
          <a:bodyPr lIns="0" tIns="0" rIns="0" bIns="0">
            <a:noAutofit/>
          </a:bodyPr>
          <a:lstStyle/>
          <a:p>
            <a:pPr indent="0">
              <a:lnSpc>
                <a:spcPts val="2136"/>
              </a:lnSpc>
            </a:pPr>
            <a:r>
              <a:rPr lang="fr" sz="1700">
                <a:solidFill>
                  <a:srgbClr val="C00000"/>
                </a:solidFill>
                <a:latin typeface="Lucida Sans Unicode"/>
              </a:rPr>
              <a:t>CRIME </a:t>
            </a:r>
            <a:r>
              <a:rPr lang="en-US" sz="1700">
                <a:latin typeface="Lucida Sans Unicode"/>
              </a:rPr>
              <a:t>is </a:t>
            </a:r>
            <a:r>
              <a:rPr lang="fr" sz="1700">
                <a:latin typeface="Lucida Sans Unicode"/>
              </a:rPr>
              <a:t>a </a:t>
            </a:r>
            <a:r>
              <a:rPr lang="en-US" sz="1700">
                <a:latin typeface="Lucida Sans Unicode"/>
              </a:rPr>
              <a:t>socially dangerous, unlawful, guilty and punishable act that inflicts or can cause a significant harm to particular public relations according to the criminal law</a:t>
            </a:r>
          </a:p>
        </p:txBody>
      </p:sp>
      <p:sp>
        <p:nvSpPr>
          <p:cNvPr id="5" name="Прямоугольник 4"/>
          <p:cNvSpPr/>
          <p:nvPr/>
        </p:nvSpPr>
        <p:spPr>
          <a:xfrm>
            <a:off x="8753856" y="6571488"/>
            <a:ext cx="179832" cy="131064"/>
          </a:xfrm>
          <a:prstGeom prst="rect">
            <a:avLst/>
          </a:prstGeom>
        </p:spPr>
        <p:txBody>
          <a:bodyPr wrap="none" lIns="0" tIns="0" rIns="0" bIns="0">
            <a:noAutofit/>
          </a:bodyPr>
          <a:lstStyle/>
          <a:p>
            <a:pPr indent="0"/>
            <a:r>
              <a:rPr lang="en-US" sz="900">
                <a:latin typeface="Lucida Sans Unicode"/>
              </a:rPr>
              <a:t>24</a:t>
            </a:r>
          </a:p>
        </p:txBody>
      </p:sp>
    </p:spTree>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32</TotalTime>
  <Words>1462</Words>
  <Application>Microsoft Office PowerPoint</Application>
  <PresentationFormat>Экран (4:3)</PresentationFormat>
  <Paragraphs>220</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Открытая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AlinaV</dc:creator>
  <cp:keywords/>
  <cp:lastModifiedBy>1</cp:lastModifiedBy>
  <cp:revision>4</cp:revision>
  <dcterms:modified xsi:type="dcterms:W3CDTF">2020-09-04T11:11:57Z</dcterms:modified>
</cp:coreProperties>
</file>