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60" r:id="rId2"/>
    <p:sldId id="259" r:id="rId3"/>
    <p:sldId id="257" r:id="rId4"/>
    <p:sldId id="258" r:id="rId5"/>
    <p:sldId id="263" r:id="rId6"/>
    <p:sldId id="261" r:id="rId7"/>
    <p:sldId id="269" r:id="rId8"/>
    <p:sldId id="268" r:id="rId9"/>
    <p:sldId id="271" r:id="rId10"/>
    <p:sldId id="262" r:id="rId11"/>
    <p:sldId id="264" r:id="rId12"/>
    <p:sldId id="265" r:id="rId13"/>
    <p:sldId id="266" r:id="rId14"/>
    <p:sldId id="267"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66"/>
    <p:restoredTop sz="94674"/>
  </p:normalViewPr>
  <p:slideViewPr>
    <p:cSldViewPr snapToGrid="0" snapToObjects="1" showGuides="1">
      <p:cViewPr varScale="1">
        <p:scale>
          <a:sx n="103" d="100"/>
          <a:sy n="103" d="100"/>
        </p:scale>
        <p:origin x="192" y="688"/>
      </p:cViewPr>
      <p:guideLst>
        <p:guide orient="horz" pos="218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ru-RU"/>
              <a:t>Образец заголовка</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ru-RU"/>
              <a:t>Образец заголовка</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dirty="0"/>
              <a:t>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Content Placeholder 3"/>
          <p:cNvSpPr>
            <a:spLocks noGrp="1"/>
          </p:cNvSpPr>
          <p:nvPr>
            <p:ph sz="quarter" idx="13"/>
          </p:nvPr>
        </p:nvSpPr>
        <p:spPr>
          <a:xfrm>
            <a:off x="913774" y="3051012"/>
            <a:ext cx="5106027"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3" name="Content Placeholder 5"/>
          <p:cNvSpPr>
            <a:spLocks noGrp="1"/>
          </p:cNvSpPr>
          <p:nvPr>
            <p:ph sz="quarter" idx="14"/>
          </p:nvPr>
        </p:nvSpPr>
        <p:spPr>
          <a:xfrm>
            <a:off x="6172200" y="3051012"/>
            <a:ext cx="5105401"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ru-RU"/>
              <a:t>Образец заголовка</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ru-RU"/>
              <a:t>Образец заголовка</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11/20/20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11/20/20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ru-RU"/>
              <a:t>Образец заголовка</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11/20/20</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tiff"/><Relationship Id="rId1" Type="http://schemas.openxmlformats.org/officeDocument/2006/relationships/slideLayout" Target="../slideLayouts/slideLayout2.xml"/><Relationship Id="rId4" Type="http://schemas.openxmlformats.org/officeDocument/2006/relationships/image" Target="../media/image8.tif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EA3ECD-9DFA-F44D-B2D4-B39D0A2F15F8}"/>
              </a:ext>
            </a:extLst>
          </p:cNvPr>
          <p:cNvSpPr>
            <a:spLocks noGrp="1"/>
          </p:cNvSpPr>
          <p:nvPr>
            <p:ph type="title"/>
          </p:nvPr>
        </p:nvSpPr>
        <p:spPr>
          <a:xfrm>
            <a:off x="913775" y="618517"/>
            <a:ext cx="10364451" cy="2607004"/>
          </a:xfrm>
        </p:spPr>
        <p:txBody>
          <a:bodyPr>
            <a:normAutofit/>
          </a:bodyPr>
          <a:lstStyle/>
          <a:p>
            <a:r>
              <a:rPr lang="en-US" dirty="0">
                <a:highlight>
                  <a:srgbClr val="FFFF00"/>
                </a:highlight>
              </a:rPr>
              <a:t>REGULATORY AND LEGAL SUPPORT FOR</a:t>
            </a:r>
            <a:br>
              <a:rPr lang="en-US" dirty="0">
                <a:highlight>
                  <a:srgbClr val="FFFF00"/>
                </a:highlight>
              </a:rPr>
            </a:br>
            <a:r>
              <a:rPr lang="en-US" dirty="0">
                <a:highlight>
                  <a:srgbClr val="FFFF00"/>
                </a:highlight>
              </a:rPr>
              <a:t>TURNOVER OF VARIOUS NOMENCLATURE AND</a:t>
            </a:r>
            <a:br>
              <a:rPr lang="en-US" dirty="0">
                <a:highlight>
                  <a:srgbClr val="FFFF00"/>
                </a:highlight>
              </a:rPr>
            </a:br>
            <a:r>
              <a:rPr lang="en-US" dirty="0">
                <a:highlight>
                  <a:srgbClr val="FFFF00"/>
                </a:highlight>
              </a:rPr>
              <a:t>LEGAL AND CLASSIFICATION-LEGAL DRUG</a:t>
            </a:r>
            <a:br>
              <a:rPr lang="en-US" dirty="0">
                <a:highlight>
                  <a:srgbClr val="FFFF00"/>
                </a:highlight>
              </a:rPr>
            </a:br>
            <a:r>
              <a:rPr lang="en-US" dirty="0">
                <a:highlight>
                  <a:srgbClr val="FFFF00"/>
                </a:highlight>
              </a:rPr>
              <a:t>GROUPS</a:t>
            </a:r>
            <a:endParaRPr lang="ru-UA" dirty="0">
              <a:highlight>
                <a:srgbClr val="FFFF00"/>
              </a:highlight>
            </a:endParaRPr>
          </a:p>
        </p:txBody>
      </p:sp>
      <p:sp>
        <p:nvSpPr>
          <p:cNvPr id="3" name="Объект 2">
            <a:extLst>
              <a:ext uri="{FF2B5EF4-FFF2-40B4-BE49-F238E27FC236}">
                <a16:creationId xmlns:a16="http://schemas.microsoft.com/office/drawing/2014/main" id="{3C700E7E-6F6C-F544-B966-9D46FCEE860C}"/>
              </a:ext>
            </a:extLst>
          </p:cNvPr>
          <p:cNvSpPr>
            <a:spLocks noGrp="1"/>
          </p:cNvSpPr>
          <p:nvPr>
            <p:ph sz="quarter" idx="13"/>
          </p:nvPr>
        </p:nvSpPr>
        <p:spPr>
          <a:xfrm>
            <a:off x="913774" y="4491613"/>
            <a:ext cx="10363826" cy="1299586"/>
          </a:xfrm>
        </p:spPr>
        <p:txBody>
          <a:bodyPr/>
          <a:lstStyle/>
          <a:p>
            <a:r>
              <a:rPr lang="en-US" b="1" dirty="0">
                <a:latin typeface="Arial" pitchFamily="34" charset="0"/>
                <a:cs typeface="Arial" pitchFamily="34" charset="0"/>
              </a:rPr>
              <a:t>Pharmaceutical Law and Legislation</a:t>
            </a:r>
            <a:endParaRPr lang="ru-UA" dirty="0"/>
          </a:p>
        </p:txBody>
      </p:sp>
    </p:spTree>
    <p:extLst>
      <p:ext uri="{BB962C8B-B14F-4D97-AF65-F5344CB8AC3E}">
        <p14:creationId xmlns:p14="http://schemas.microsoft.com/office/powerpoint/2010/main" val="519844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3BE0D79-1835-D04F-A7E5-DF066312906D}"/>
              </a:ext>
            </a:extLst>
          </p:cNvPr>
          <p:cNvSpPr>
            <a:spLocks noGrp="1"/>
          </p:cNvSpPr>
          <p:nvPr>
            <p:ph type="title"/>
          </p:nvPr>
        </p:nvSpPr>
        <p:spPr>
          <a:xfrm>
            <a:off x="913775" y="618518"/>
            <a:ext cx="10364451" cy="888736"/>
          </a:xfrm>
        </p:spPr>
        <p:txBody>
          <a:bodyPr>
            <a:normAutofit fontScale="90000"/>
          </a:bodyPr>
          <a:lstStyle/>
          <a:p>
            <a:r>
              <a:rPr lang="en-US" dirty="0"/>
              <a:t>The definition of classification legal</a:t>
            </a:r>
            <a:br>
              <a:rPr lang="en-US" dirty="0"/>
            </a:br>
            <a:r>
              <a:rPr lang="en-US" dirty="0"/>
              <a:t>group (CLG) of drugs</a:t>
            </a:r>
            <a:endParaRPr lang="ru-UA" dirty="0"/>
          </a:p>
        </p:txBody>
      </p:sp>
      <p:sp>
        <p:nvSpPr>
          <p:cNvPr id="4" name="Прямоугольник 3">
            <a:extLst>
              <a:ext uri="{FF2B5EF4-FFF2-40B4-BE49-F238E27FC236}">
                <a16:creationId xmlns:a16="http://schemas.microsoft.com/office/drawing/2014/main" id="{F1017955-6516-E744-9381-85C40AE7A7B4}"/>
              </a:ext>
            </a:extLst>
          </p:cNvPr>
          <p:cNvSpPr/>
          <p:nvPr/>
        </p:nvSpPr>
        <p:spPr>
          <a:xfrm>
            <a:off x="1075174" y="1758462"/>
            <a:ext cx="10470382" cy="12560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t>group that indicates the safety profile of the</a:t>
            </a:r>
          </a:p>
          <a:p>
            <a:pPr algn="ctr"/>
            <a:r>
              <a:rPr lang="en-US" sz="2200" b="1" dirty="0"/>
              <a:t>effect of drugs on the patient’s body</a:t>
            </a:r>
            <a:endParaRPr lang="ru-UA" sz="2200" b="1" dirty="0"/>
          </a:p>
        </p:txBody>
      </p:sp>
      <p:sp>
        <p:nvSpPr>
          <p:cNvPr id="5" name="Прямоугольник 4">
            <a:extLst>
              <a:ext uri="{FF2B5EF4-FFF2-40B4-BE49-F238E27FC236}">
                <a16:creationId xmlns:a16="http://schemas.microsoft.com/office/drawing/2014/main" id="{1A187AB7-C923-BF4F-AA2C-5028BF8D166D}"/>
              </a:ext>
            </a:extLst>
          </p:cNvPr>
          <p:cNvSpPr/>
          <p:nvPr/>
        </p:nvSpPr>
        <p:spPr>
          <a:xfrm>
            <a:off x="1075174" y="3305908"/>
            <a:ext cx="2451797" cy="84406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Toxic substances</a:t>
            </a:r>
            <a:endParaRPr lang="ru-UA" dirty="0"/>
          </a:p>
        </p:txBody>
      </p:sp>
      <p:sp>
        <p:nvSpPr>
          <p:cNvPr id="7" name="Прямоугольник 6">
            <a:extLst>
              <a:ext uri="{FF2B5EF4-FFF2-40B4-BE49-F238E27FC236}">
                <a16:creationId xmlns:a16="http://schemas.microsoft.com/office/drawing/2014/main" id="{04F3B616-239C-AD4A-B3E8-CA2E7DA58704}"/>
              </a:ext>
            </a:extLst>
          </p:cNvPr>
          <p:cNvSpPr/>
          <p:nvPr/>
        </p:nvSpPr>
        <p:spPr>
          <a:xfrm>
            <a:off x="1075174" y="5073287"/>
            <a:ext cx="2451797" cy="84406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Psychotropic</a:t>
            </a:r>
          </a:p>
          <a:p>
            <a:pPr algn="ctr"/>
            <a:r>
              <a:rPr lang="en-US" dirty="0"/>
              <a:t>substances</a:t>
            </a:r>
            <a:endParaRPr lang="ru-UA" dirty="0"/>
          </a:p>
        </p:txBody>
      </p:sp>
      <p:sp>
        <p:nvSpPr>
          <p:cNvPr id="8" name="Прямоугольник 7">
            <a:extLst>
              <a:ext uri="{FF2B5EF4-FFF2-40B4-BE49-F238E27FC236}">
                <a16:creationId xmlns:a16="http://schemas.microsoft.com/office/drawing/2014/main" id="{8D3D2CF2-B0E5-9C47-986D-C2CF552D75A7}"/>
              </a:ext>
            </a:extLst>
          </p:cNvPr>
          <p:cNvSpPr/>
          <p:nvPr/>
        </p:nvSpPr>
        <p:spPr>
          <a:xfrm>
            <a:off x="5286271" y="5110041"/>
            <a:ext cx="2451797" cy="84406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Precursors</a:t>
            </a:r>
            <a:endParaRPr lang="ru-UA" dirty="0"/>
          </a:p>
        </p:txBody>
      </p:sp>
      <p:sp>
        <p:nvSpPr>
          <p:cNvPr id="9" name="Прямоугольник 8">
            <a:extLst>
              <a:ext uri="{FF2B5EF4-FFF2-40B4-BE49-F238E27FC236}">
                <a16:creationId xmlns:a16="http://schemas.microsoft.com/office/drawing/2014/main" id="{E1F2634D-A8C0-B44A-B430-D3A3C056DE99}"/>
              </a:ext>
            </a:extLst>
          </p:cNvPr>
          <p:cNvSpPr/>
          <p:nvPr/>
        </p:nvSpPr>
        <p:spPr>
          <a:xfrm>
            <a:off x="5237703" y="3341077"/>
            <a:ext cx="2451797" cy="84406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Potent drugs</a:t>
            </a:r>
            <a:endParaRPr lang="ru-UA" dirty="0"/>
          </a:p>
        </p:txBody>
      </p:sp>
      <p:sp>
        <p:nvSpPr>
          <p:cNvPr id="10" name="Прямоугольник 9">
            <a:extLst>
              <a:ext uri="{FF2B5EF4-FFF2-40B4-BE49-F238E27FC236}">
                <a16:creationId xmlns:a16="http://schemas.microsoft.com/office/drawing/2014/main" id="{2A5E51FA-05A8-A74F-966C-73F5C6792959}"/>
              </a:ext>
            </a:extLst>
          </p:cNvPr>
          <p:cNvSpPr/>
          <p:nvPr/>
        </p:nvSpPr>
        <p:spPr>
          <a:xfrm>
            <a:off x="8687886" y="4797592"/>
            <a:ext cx="2857670" cy="138173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Analogs of narcotic</a:t>
            </a:r>
          </a:p>
          <a:p>
            <a:pPr algn="ctr"/>
            <a:r>
              <a:rPr lang="en-US" dirty="0"/>
              <a:t>drugs and psychotropic substances, as well as drugs of the general list</a:t>
            </a:r>
          </a:p>
        </p:txBody>
      </p:sp>
      <p:sp>
        <p:nvSpPr>
          <p:cNvPr id="11" name="Прямоугольник 10">
            <a:extLst>
              <a:ext uri="{FF2B5EF4-FFF2-40B4-BE49-F238E27FC236}">
                <a16:creationId xmlns:a16="http://schemas.microsoft.com/office/drawing/2014/main" id="{76795714-D92D-D145-91E2-6A1CA14B708B}"/>
              </a:ext>
            </a:extLst>
          </p:cNvPr>
          <p:cNvSpPr/>
          <p:nvPr/>
        </p:nvSpPr>
        <p:spPr>
          <a:xfrm>
            <a:off x="8943033" y="3421465"/>
            <a:ext cx="2451797" cy="84406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Narcotic drugs</a:t>
            </a:r>
            <a:endParaRPr lang="ru-UA" dirty="0"/>
          </a:p>
        </p:txBody>
      </p:sp>
    </p:spTree>
    <p:extLst>
      <p:ext uri="{BB962C8B-B14F-4D97-AF65-F5344CB8AC3E}">
        <p14:creationId xmlns:p14="http://schemas.microsoft.com/office/powerpoint/2010/main" val="32638328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369CCDDB-0BA0-F443-9A9C-59E93E9C0AD3}"/>
              </a:ext>
            </a:extLst>
          </p:cNvPr>
          <p:cNvPicPr>
            <a:picLocks noChangeAspect="1"/>
          </p:cNvPicPr>
          <p:nvPr/>
        </p:nvPicPr>
        <p:blipFill>
          <a:blip r:embed="rId2"/>
          <a:stretch>
            <a:fillRect/>
          </a:stretch>
        </p:blipFill>
        <p:spPr>
          <a:xfrm>
            <a:off x="741406" y="195477"/>
            <a:ext cx="10688594" cy="1079500"/>
          </a:xfrm>
          <a:prstGeom prst="rect">
            <a:avLst/>
          </a:prstGeom>
        </p:spPr>
      </p:pic>
      <p:sp>
        <p:nvSpPr>
          <p:cNvPr id="3" name="Объект 2">
            <a:extLst>
              <a:ext uri="{FF2B5EF4-FFF2-40B4-BE49-F238E27FC236}">
                <a16:creationId xmlns:a16="http://schemas.microsoft.com/office/drawing/2014/main" id="{EDEC9B22-6348-8348-A7AE-4758AE8442F0}"/>
              </a:ext>
            </a:extLst>
          </p:cNvPr>
          <p:cNvSpPr>
            <a:spLocks noGrp="1"/>
          </p:cNvSpPr>
          <p:nvPr>
            <p:ph sz="quarter" idx="13"/>
          </p:nvPr>
        </p:nvSpPr>
        <p:spPr>
          <a:xfrm>
            <a:off x="913774" y="1767016"/>
            <a:ext cx="10363826" cy="4534930"/>
          </a:xfrm>
        </p:spPr>
        <p:txBody>
          <a:bodyPr>
            <a:normAutofit fontScale="85000" lnSpcReduction="10000"/>
          </a:bodyPr>
          <a:lstStyle/>
          <a:p>
            <a:pPr>
              <a:buFont typeface="Wingdings" pitchFamily="2" charset="2"/>
              <a:buChar char="v"/>
            </a:pPr>
            <a:r>
              <a:rPr lang="en-US" b="1" dirty="0"/>
              <a:t>90% of the amount consumed narcotic substances in the United States took a non-medical use;</a:t>
            </a:r>
            <a:endParaRPr lang="en-US" dirty="0"/>
          </a:p>
          <a:p>
            <a:pPr>
              <a:buFont typeface="Wingdings" pitchFamily="2" charset="2"/>
              <a:buChar char="v"/>
            </a:pPr>
            <a:r>
              <a:rPr lang="en-US" b="1" dirty="0"/>
              <a:t>annual volume of consumption of opiates in China amounted to more than 3 000 tones in morphine equivalent.</a:t>
            </a:r>
          </a:p>
          <a:p>
            <a:pPr marL="0" indent="0">
              <a:buNone/>
            </a:pPr>
            <a:endParaRPr lang="en-US" dirty="0"/>
          </a:p>
          <a:p>
            <a:pPr marL="0" indent="0">
              <a:buNone/>
            </a:pPr>
            <a:r>
              <a:rPr lang="en-US" b="1" dirty="0"/>
              <a:t>the First International Opium Conference -the first international drug control treaty</a:t>
            </a:r>
          </a:p>
          <a:p>
            <a:pPr marL="0" indent="0">
              <a:buNone/>
            </a:pPr>
            <a:endParaRPr lang="en-US" dirty="0"/>
          </a:p>
          <a:p>
            <a:pPr marL="0" indent="0" algn="ctr">
              <a:buNone/>
            </a:pPr>
            <a:r>
              <a:rPr lang="en-US" b="1" i="1" dirty="0"/>
              <a:t>The Hague, 23 January 1912</a:t>
            </a:r>
            <a:endParaRPr lang="en-US" dirty="0"/>
          </a:p>
          <a:p>
            <a:pPr marL="0" indent="0" algn="ctr">
              <a:buNone/>
            </a:pPr>
            <a:r>
              <a:rPr lang="en-US" b="1" dirty="0"/>
              <a:t>International Opium Convention</a:t>
            </a:r>
          </a:p>
          <a:p>
            <a:pPr marL="0" indent="0" algn="ctr">
              <a:buNone/>
            </a:pPr>
            <a:endParaRPr lang="en-US" dirty="0"/>
          </a:p>
          <a:p>
            <a:r>
              <a:rPr lang="en-US" b="1" dirty="0"/>
              <a:t>China, France, Germany, Italy, Japan, the Netherlands, Persia (Iran), Portugal, Russia, Siam (Thailand), the UK and the British oversees territories (including British India)</a:t>
            </a:r>
            <a:endParaRPr lang="en-US" dirty="0"/>
          </a:p>
          <a:p>
            <a:pPr marL="0" indent="0">
              <a:buNone/>
            </a:pPr>
            <a:endParaRPr lang="ru-UA" dirty="0"/>
          </a:p>
        </p:txBody>
      </p:sp>
      <p:sp>
        <p:nvSpPr>
          <p:cNvPr id="5" name="Стрелка вправо с вырезом 4">
            <a:extLst>
              <a:ext uri="{FF2B5EF4-FFF2-40B4-BE49-F238E27FC236}">
                <a16:creationId xmlns:a16="http://schemas.microsoft.com/office/drawing/2014/main" id="{6181F04E-3597-EA47-A4F0-1ACCE2A2AAD3}"/>
              </a:ext>
            </a:extLst>
          </p:cNvPr>
          <p:cNvSpPr/>
          <p:nvPr/>
        </p:nvSpPr>
        <p:spPr>
          <a:xfrm rot="5400000">
            <a:off x="5546123" y="3978876"/>
            <a:ext cx="420130" cy="53134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6" name="Стрелка вправо с вырезом 5">
            <a:extLst>
              <a:ext uri="{FF2B5EF4-FFF2-40B4-BE49-F238E27FC236}">
                <a16:creationId xmlns:a16="http://schemas.microsoft.com/office/drawing/2014/main" id="{F789C799-3073-FD4D-A281-5D751B9415EC}"/>
              </a:ext>
            </a:extLst>
          </p:cNvPr>
          <p:cNvSpPr/>
          <p:nvPr/>
        </p:nvSpPr>
        <p:spPr>
          <a:xfrm rot="5400000">
            <a:off x="5564659" y="2953265"/>
            <a:ext cx="420130" cy="53134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Tree>
    <p:extLst>
      <p:ext uri="{BB962C8B-B14F-4D97-AF65-F5344CB8AC3E}">
        <p14:creationId xmlns:p14="http://schemas.microsoft.com/office/powerpoint/2010/main" val="2326925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C353691-67B9-7546-89DD-19662CE7EE7B}"/>
              </a:ext>
            </a:extLst>
          </p:cNvPr>
          <p:cNvSpPr>
            <a:spLocks noGrp="1"/>
          </p:cNvSpPr>
          <p:nvPr>
            <p:ph type="title"/>
          </p:nvPr>
        </p:nvSpPr>
        <p:spPr>
          <a:xfrm>
            <a:off x="913775" y="618518"/>
            <a:ext cx="10364451" cy="1136142"/>
          </a:xfrm>
        </p:spPr>
        <p:txBody>
          <a:bodyPr/>
          <a:lstStyle/>
          <a:p>
            <a:r>
              <a:rPr lang="en-US" dirty="0"/>
              <a:t>Normative and legal regulation in the fight against narcotics at the international level </a:t>
            </a:r>
            <a:endParaRPr lang="ru-UA" dirty="0"/>
          </a:p>
        </p:txBody>
      </p:sp>
      <p:graphicFrame>
        <p:nvGraphicFramePr>
          <p:cNvPr id="4" name="Таблица 4">
            <a:extLst>
              <a:ext uri="{FF2B5EF4-FFF2-40B4-BE49-F238E27FC236}">
                <a16:creationId xmlns:a16="http://schemas.microsoft.com/office/drawing/2014/main" id="{2916B605-B0D2-404F-8521-6C3225FE5533}"/>
              </a:ext>
            </a:extLst>
          </p:cNvPr>
          <p:cNvGraphicFramePr>
            <a:graphicFrameLocks noGrp="1"/>
          </p:cNvGraphicFramePr>
          <p:nvPr>
            <p:extLst>
              <p:ext uri="{D42A27DB-BD31-4B8C-83A1-F6EECF244321}">
                <p14:modId xmlns:p14="http://schemas.microsoft.com/office/powerpoint/2010/main" val="3309803333"/>
              </p:ext>
            </p:extLst>
          </p:nvPr>
        </p:nvGraphicFramePr>
        <p:xfrm>
          <a:off x="1744302" y="1773873"/>
          <a:ext cx="9533924" cy="3383280"/>
        </p:xfrm>
        <a:graphic>
          <a:graphicData uri="http://schemas.openxmlformats.org/drawingml/2006/table">
            <a:tbl>
              <a:tblPr firstRow="1" bandRow="1">
                <a:tableStyleId>{5C22544A-7EE6-4342-B048-85BDC9FD1C3A}</a:tableStyleId>
              </a:tblPr>
              <a:tblGrid>
                <a:gridCol w="1798594">
                  <a:extLst>
                    <a:ext uri="{9D8B030D-6E8A-4147-A177-3AD203B41FA5}">
                      <a16:colId xmlns:a16="http://schemas.microsoft.com/office/drawing/2014/main" val="1308205687"/>
                    </a:ext>
                  </a:extLst>
                </a:gridCol>
                <a:gridCol w="7735330">
                  <a:extLst>
                    <a:ext uri="{9D8B030D-6E8A-4147-A177-3AD203B41FA5}">
                      <a16:colId xmlns:a16="http://schemas.microsoft.com/office/drawing/2014/main" val="1733007712"/>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lt1"/>
                          </a:solidFill>
                          <a:effectLst/>
                          <a:latin typeface="+mn-lt"/>
                          <a:ea typeface="+mn-ea"/>
                          <a:cs typeface="+mn-cs"/>
                        </a:rPr>
                        <a:t>Year of adoption</a:t>
                      </a:r>
                    </a:p>
                    <a:p>
                      <a:endParaRPr lang="ru-U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lt1"/>
                          </a:solidFill>
                          <a:effectLst/>
                          <a:latin typeface="+mn-lt"/>
                          <a:ea typeface="+mn-ea"/>
                          <a:cs typeface="+mn-cs"/>
                        </a:rPr>
                        <a:t>Name of the document </a:t>
                      </a:r>
                    </a:p>
                    <a:p>
                      <a:endParaRPr lang="ru-UA" dirty="0"/>
                    </a:p>
                  </a:txBody>
                  <a:tcPr/>
                </a:tc>
                <a:extLst>
                  <a:ext uri="{0D108BD9-81ED-4DB2-BD59-A6C34878D82A}">
                    <a16:rowId xmlns:a16="http://schemas.microsoft.com/office/drawing/2014/main" val="15401123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UA" sz="1800" b="1" kern="1200" dirty="0">
                          <a:solidFill>
                            <a:schemeClr val="dk1"/>
                          </a:solidFill>
                          <a:effectLst/>
                          <a:latin typeface="+mn-lt"/>
                          <a:ea typeface="+mn-ea"/>
                          <a:cs typeface="+mn-cs"/>
                        </a:rPr>
                        <a:t>1961 </a:t>
                      </a:r>
                      <a:endParaRPr lang="ru-UA" sz="1800" kern="1200" dirty="0">
                        <a:solidFill>
                          <a:schemeClr val="dk1"/>
                        </a:solidFill>
                        <a:effectLst/>
                        <a:latin typeface="+mn-lt"/>
                        <a:ea typeface="+mn-ea"/>
                        <a:cs typeface="+mn-cs"/>
                      </a:endParaRPr>
                    </a:p>
                    <a:p>
                      <a:endParaRPr lang="ru-UA" dirty="0"/>
                    </a:p>
                  </a:txBody>
                  <a:tcPr/>
                </a:tc>
                <a:tc>
                  <a:txBody>
                    <a:bodyPr/>
                    <a:lstStyle/>
                    <a:p>
                      <a:r>
                        <a:rPr lang="en-US" sz="1800" b="1" kern="1200" dirty="0">
                          <a:solidFill>
                            <a:schemeClr val="dk1"/>
                          </a:solidFill>
                          <a:effectLst/>
                          <a:latin typeface="+mn-lt"/>
                          <a:ea typeface="+mn-ea"/>
                          <a:cs typeface="+mn-cs"/>
                        </a:rPr>
                        <a:t>Single Convention on Narcotic Drugs</a:t>
                      </a:r>
                      <a:endParaRPr lang="en-US" sz="1800" kern="1200" dirty="0">
                        <a:solidFill>
                          <a:schemeClr val="dk1"/>
                        </a:solidFill>
                        <a:effectLst/>
                        <a:latin typeface="+mn-lt"/>
                        <a:ea typeface="+mn-ea"/>
                        <a:cs typeface="+mn-cs"/>
                      </a:endParaRPr>
                    </a:p>
                    <a:p>
                      <a:r>
                        <a:rPr lang="en-US" sz="1800" b="1" kern="1200" dirty="0">
                          <a:solidFill>
                            <a:schemeClr val="dk1"/>
                          </a:solidFill>
                          <a:effectLst/>
                          <a:latin typeface="+mn-lt"/>
                          <a:ea typeface="+mn-ea"/>
                          <a:cs typeface="+mn-cs"/>
                        </a:rPr>
                        <a:t>(As amended by the 1972 Protocol amending the Single Convention on Narcotic Drugs, 1961) </a:t>
                      </a:r>
                      <a:endParaRPr lang="en-US" sz="1800" kern="1200" dirty="0">
                        <a:solidFill>
                          <a:schemeClr val="dk1"/>
                        </a:solidFill>
                        <a:effectLst/>
                        <a:latin typeface="+mn-lt"/>
                        <a:ea typeface="+mn-ea"/>
                        <a:cs typeface="+mn-cs"/>
                      </a:endParaRPr>
                    </a:p>
                  </a:txBody>
                  <a:tcPr/>
                </a:tc>
                <a:extLst>
                  <a:ext uri="{0D108BD9-81ED-4DB2-BD59-A6C34878D82A}">
                    <a16:rowId xmlns:a16="http://schemas.microsoft.com/office/drawing/2014/main" val="3231821397"/>
                  </a:ext>
                </a:extLst>
              </a:tr>
              <a:tr h="370840">
                <a:tc>
                  <a:txBody>
                    <a:bodyPr/>
                    <a:lstStyle/>
                    <a:p>
                      <a:r>
                        <a:rPr lang="en-US" b="1" dirty="0"/>
                        <a:t>1971</a:t>
                      </a:r>
                      <a:endParaRPr lang="ru-UA" b="1" dirty="0"/>
                    </a:p>
                  </a:txBody>
                  <a:tcPr/>
                </a:tc>
                <a:tc>
                  <a:txBody>
                    <a:bodyPr/>
                    <a:lstStyle/>
                    <a:p>
                      <a:r>
                        <a:rPr lang="en-US" sz="1800" b="1" kern="1200" dirty="0">
                          <a:solidFill>
                            <a:schemeClr val="dk1"/>
                          </a:solidFill>
                          <a:effectLst/>
                          <a:latin typeface="+mn-lt"/>
                          <a:ea typeface="+mn-ea"/>
                          <a:cs typeface="+mn-cs"/>
                        </a:rPr>
                        <a:t>Convention on Psychotropic Substances</a:t>
                      </a:r>
                      <a:endParaRPr lang="en-US" sz="1800" kern="1200" dirty="0">
                        <a:solidFill>
                          <a:schemeClr val="dk1"/>
                        </a:solidFill>
                        <a:effectLst/>
                        <a:latin typeface="+mn-lt"/>
                        <a:ea typeface="+mn-ea"/>
                        <a:cs typeface="+mn-cs"/>
                      </a:endParaRPr>
                    </a:p>
                    <a:p>
                      <a:r>
                        <a:rPr lang="en-US" sz="1800" b="1" kern="1200" dirty="0">
                          <a:solidFill>
                            <a:schemeClr val="dk1"/>
                          </a:solidFill>
                          <a:effectLst/>
                          <a:latin typeface="+mn-lt"/>
                          <a:ea typeface="+mn-ea"/>
                          <a:cs typeface="+mn-cs"/>
                        </a:rPr>
                        <a:t>(Including Final Act and Resolutions, as agreed by the 1971 United Nations Conference for the Adoption of a Protocol on Psychotropic Substances, and the Schedules annexed to the Convention)</a:t>
                      </a:r>
                      <a:endParaRPr lang="en-US" sz="1800" kern="1200" dirty="0">
                        <a:solidFill>
                          <a:schemeClr val="dk1"/>
                        </a:solidFill>
                        <a:effectLst/>
                        <a:latin typeface="+mn-lt"/>
                        <a:ea typeface="+mn-ea"/>
                        <a:cs typeface="+mn-cs"/>
                      </a:endParaRPr>
                    </a:p>
                  </a:txBody>
                  <a:tcPr/>
                </a:tc>
                <a:extLst>
                  <a:ext uri="{0D108BD9-81ED-4DB2-BD59-A6C34878D82A}">
                    <a16:rowId xmlns:a16="http://schemas.microsoft.com/office/drawing/2014/main" val="2530344277"/>
                  </a:ext>
                </a:extLst>
              </a:tr>
              <a:tr h="370840">
                <a:tc>
                  <a:txBody>
                    <a:bodyPr/>
                    <a:lstStyle/>
                    <a:p>
                      <a:r>
                        <a:rPr lang="en-US" b="1" dirty="0"/>
                        <a:t>1988</a:t>
                      </a:r>
                      <a:endParaRPr lang="ru-UA"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mn-ea"/>
                          <a:cs typeface="+mn-cs"/>
                        </a:rPr>
                        <a:t>United Nations Convention against Illicit Traffic in Narcotic Drugs and Psychotropic Substances </a:t>
                      </a:r>
                      <a:endParaRPr lang="en-US" sz="1800" kern="1200" dirty="0">
                        <a:solidFill>
                          <a:schemeClr val="dk1"/>
                        </a:solidFill>
                        <a:effectLst/>
                        <a:latin typeface="+mn-lt"/>
                        <a:ea typeface="+mn-ea"/>
                        <a:cs typeface="+mn-cs"/>
                      </a:endParaRPr>
                    </a:p>
                  </a:txBody>
                  <a:tcPr/>
                </a:tc>
                <a:extLst>
                  <a:ext uri="{0D108BD9-81ED-4DB2-BD59-A6C34878D82A}">
                    <a16:rowId xmlns:a16="http://schemas.microsoft.com/office/drawing/2014/main" val="3372276281"/>
                  </a:ext>
                </a:extLst>
              </a:tr>
            </a:tbl>
          </a:graphicData>
        </a:graphic>
      </p:graphicFrame>
      <p:sp>
        <p:nvSpPr>
          <p:cNvPr id="5" name="Прямоугольник 4">
            <a:extLst>
              <a:ext uri="{FF2B5EF4-FFF2-40B4-BE49-F238E27FC236}">
                <a16:creationId xmlns:a16="http://schemas.microsoft.com/office/drawing/2014/main" id="{3BE0F4D0-55E3-8446-9F46-9CE842382702}"/>
              </a:ext>
            </a:extLst>
          </p:cNvPr>
          <p:cNvSpPr/>
          <p:nvPr/>
        </p:nvSpPr>
        <p:spPr>
          <a:xfrm>
            <a:off x="3863546" y="5476790"/>
            <a:ext cx="8465004" cy="369332"/>
          </a:xfrm>
          <a:prstGeom prst="rect">
            <a:avLst/>
          </a:prstGeom>
        </p:spPr>
        <p:txBody>
          <a:bodyPr wrap="square">
            <a:spAutoFit/>
          </a:bodyPr>
          <a:lstStyle/>
          <a:p>
            <a:r>
              <a:rPr lang="en-US" b="1" dirty="0">
                <a:latin typeface="Georgia" panose="02040502050405020303" pitchFamily="18" charset="0"/>
              </a:rPr>
              <a:t>Agreement on cooperation between states in this area</a:t>
            </a:r>
            <a:endParaRPr lang="en-US" dirty="0">
              <a:effectLst/>
              <a:latin typeface="Georgia" panose="02040502050405020303" pitchFamily="18" charset="0"/>
            </a:endParaRPr>
          </a:p>
        </p:txBody>
      </p:sp>
    </p:spTree>
    <p:extLst>
      <p:ext uri="{BB962C8B-B14F-4D97-AF65-F5344CB8AC3E}">
        <p14:creationId xmlns:p14="http://schemas.microsoft.com/office/powerpoint/2010/main" val="42723729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4B94367-C0C1-2A44-BE4F-712269C7755E}"/>
              </a:ext>
            </a:extLst>
          </p:cNvPr>
          <p:cNvSpPr>
            <a:spLocks noGrp="1"/>
          </p:cNvSpPr>
          <p:nvPr>
            <p:ph type="title"/>
          </p:nvPr>
        </p:nvSpPr>
        <p:spPr>
          <a:xfrm>
            <a:off x="913775" y="618517"/>
            <a:ext cx="10364451" cy="1148499"/>
          </a:xfrm>
        </p:spPr>
        <p:txBody>
          <a:bodyPr>
            <a:normAutofit/>
          </a:bodyPr>
          <a:lstStyle/>
          <a:p>
            <a:r>
              <a:rPr lang="en-US" dirty="0"/>
              <a:t>Major problems associated with the control of the turnover of CLG of drugs</a:t>
            </a:r>
            <a:endParaRPr lang="ru-UA" dirty="0"/>
          </a:p>
        </p:txBody>
      </p:sp>
      <p:sp>
        <p:nvSpPr>
          <p:cNvPr id="3" name="Объект 2">
            <a:extLst>
              <a:ext uri="{FF2B5EF4-FFF2-40B4-BE49-F238E27FC236}">
                <a16:creationId xmlns:a16="http://schemas.microsoft.com/office/drawing/2014/main" id="{502CE12C-AB9B-9940-8CBE-13F7762DCF1C}"/>
              </a:ext>
            </a:extLst>
          </p:cNvPr>
          <p:cNvSpPr>
            <a:spLocks noGrp="1"/>
          </p:cNvSpPr>
          <p:nvPr>
            <p:ph sz="quarter" idx="13"/>
          </p:nvPr>
        </p:nvSpPr>
        <p:spPr>
          <a:xfrm>
            <a:off x="741405" y="1753459"/>
            <a:ext cx="10709189" cy="1675541"/>
          </a:xfrm>
        </p:spPr>
        <p:txBody>
          <a:bodyPr>
            <a:normAutofit lnSpcReduction="10000"/>
          </a:bodyPr>
          <a:lstStyle/>
          <a:p>
            <a:pPr>
              <a:buFont typeface="Wingdings" pitchFamily="2" charset="2"/>
              <a:buChar char="v"/>
            </a:pPr>
            <a:r>
              <a:rPr lang="en-US" b="1" dirty="0"/>
              <a:t>the problem of unequal access to controlled substances at the international level</a:t>
            </a:r>
            <a:endParaRPr lang="en-US" dirty="0"/>
          </a:p>
          <a:p>
            <a:pPr>
              <a:buFont typeface="Wingdings" pitchFamily="2" charset="2"/>
              <a:buChar char="v"/>
            </a:pPr>
            <a:r>
              <a:rPr lang="en-US" b="1" dirty="0"/>
              <a:t>insufficient effectiveness of current international conventions on drug control</a:t>
            </a:r>
            <a:endParaRPr lang="en-US" dirty="0"/>
          </a:p>
          <a:p>
            <a:pPr marL="0" indent="0">
              <a:buNone/>
            </a:pPr>
            <a:endParaRPr lang="ru-UA" dirty="0"/>
          </a:p>
        </p:txBody>
      </p:sp>
      <p:sp>
        <p:nvSpPr>
          <p:cNvPr id="4" name="Стрелка вправо с вырезом 3">
            <a:extLst>
              <a:ext uri="{FF2B5EF4-FFF2-40B4-BE49-F238E27FC236}">
                <a16:creationId xmlns:a16="http://schemas.microsoft.com/office/drawing/2014/main" id="{89328D12-0293-3D47-A687-6053C8BA57FC}"/>
              </a:ext>
            </a:extLst>
          </p:cNvPr>
          <p:cNvSpPr/>
          <p:nvPr/>
        </p:nvSpPr>
        <p:spPr>
          <a:xfrm rot="5400000">
            <a:off x="5742802" y="2927522"/>
            <a:ext cx="706395" cy="1272746"/>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5" name="Прямоугольник 4">
            <a:extLst>
              <a:ext uri="{FF2B5EF4-FFF2-40B4-BE49-F238E27FC236}">
                <a16:creationId xmlns:a16="http://schemas.microsoft.com/office/drawing/2014/main" id="{A83DA759-D193-5944-A39F-57A8A8878DD1}"/>
              </a:ext>
            </a:extLst>
          </p:cNvPr>
          <p:cNvSpPr/>
          <p:nvPr/>
        </p:nvSpPr>
        <p:spPr>
          <a:xfrm>
            <a:off x="553994" y="3917094"/>
            <a:ext cx="11084011" cy="54369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200" b="1" dirty="0"/>
              <a:t>Their solution requires actions at the international, regional, national and local levels!</a:t>
            </a:r>
          </a:p>
        </p:txBody>
      </p:sp>
      <p:sp>
        <p:nvSpPr>
          <p:cNvPr id="6" name="Прямоугольник 5">
            <a:extLst>
              <a:ext uri="{FF2B5EF4-FFF2-40B4-BE49-F238E27FC236}">
                <a16:creationId xmlns:a16="http://schemas.microsoft.com/office/drawing/2014/main" id="{8F386D81-EF41-B240-A2B9-2F08BC23071B}"/>
              </a:ext>
            </a:extLst>
          </p:cNvPr>
          <p:cNvSpPr/>
          <p:nvPr/>
        </p:nvSpPr>
        <p:spPr>
          <a:xfrm>
            <a:off x="4359876" y="4631724"/>
            <a:ext cx="3472248" cy="4819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ACHIEVEMENT </a:t>
            </a:r>
          </a:p>
        </p:txBody>
      </p:sp>
      <p:sp>
        <p:nvSpPr>
          <p:cNvPr id="7" name="Прямоугольник 6">
            <a:extLst>
              <a:ext uri="{FF2B5EF4-FFF2-40B4-BE49-F238E27FC236}">
                <a16:creationId xmlns:a16="http://schemas.microsoft.com/office/drawing/2014/main" id="{FA5C5C4F-5E1E-6B4D-9FEF-5495EBCC4C82}"/>
              </a:ext>
            </a:extLst>
          </p:cNvPr>
          <p:cNvSpPr/>
          <p:nvPr/>
        </p:nvSpPr>
        <p:spPr>
          <a:xfrm>
            <a:off x="553994" y="5375189"/>
            <a:ext cx="3213382" cy="1322173"/>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b="1" dirty="0"/>
              <a:t>Three international conventions on drug control have joined almost all countries</a:t>
            </a:r>
            <a:endParaRPr lang="en-US" dirty="0"/>
          </a:p>
        </p:txBody>
      </p:sp>
      <p:sp>
        <p:nvSpPr>
          <p:cNvPr id="8" name="Прямоугольник 7">
            <a:extLst>
              <a:ext uri="{FF2B5EF4-FFF2-40B4-BE49-F238E27FC236}">
                <a16:creationId xmlns:a16="http://schemas.microsoft.com/office/drawing/2014/main" id="{30E561CF-CEA3-C94C-AA47-F2D3D41BE51A}"/>
              </a:ext>
            </a:extLst>
          </p:cNvPr>
          <p:cNvSpPr/>
          <p:nvPr/>
        </p:nvSpPr>
        <p:spPr>
          <a:xfrm>
            <a:off x="4230444" y="5375189"/>
            <a:ext cx="3472248" cy="1322173"/>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b="1" dirty="0"/>
              <a:t>International system for the control of precursor chemicals that were used in the illicit manufacture of drugs was created </a:t>
            </a:r>
            <a:endParaRPr lang="en-US" dirty="0"/>
          </a:p>
        </p:txBody>
      </p:sp>
      <p:sp>
        <p:nvSpPr>
          <p:cNvPr id="9" name="Прямоугольник 8">
            <a:extLst>
              <a:ext uri="{FF2B5EF4-FFF2-40B4-BE49-F238E27FC236}">
                <a16:creationId xmlns:a16="http://schemas.microsoft.com/office/drawing/2014/main" id="{3B37BED7-3E0E-CB4A-9049-42E1AEC50B22}"/>
              </a:ext>
            </a:extLst>
          </p:cNvPr>
          <p:cNvSpPr/>
          <p:nvPr/>
        </p:nvSpPr>
        <p:spPr>
          <a:xfrm>
            <a:off x="8424626" y="5430794"/>
            <a:ext cx="3213382" cy="1322173"/>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b="1" dirty="0"/>
              <a:t>At the international level the leakage of narcotic drugs and psychotropic substances was stopped almost completely </a:t>
            </a:r>
            <a:endParaRPr lang="en-US" dirty="0"/>
          </a:p>
        </p:txBody>
      </p:sp>
      <p:sp>
        <p:nvSpPr>
          <p:cNvPr id="13" name="Стрелка вниз 12">
            <a:extLst>
              <a:ext uri="{FF2B5EF4-FFF2-40B4-BE49-F238E27FC236}">
                <a16:creationId xmlns:a16="http://schemas.microsoft.com/office/drawing/2014/main" id="{E7A2D70E-896B-B140-A136-A38C97010518}"/>
              </a:ext>
            </a:extLst>
          </p:cNvPr>
          <p:cNvSpPr/>
          <p:nvPr/>
        </p:nvSpPr>
        <p:spPr>
          <a:xfrm rot="4365017">
            <a:off x="3751630" y="4500480"/>
            <a:ext cx="233096" cy="1102087"/>
          </a:xfrm>
          <a:prstGeom prst="downArrow">
            <a:avLst>
              <a:gd name="adj1" fmla="val 50000"/>
              <a:gd name="adj2" fmla="val 462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4" name="Стрелка вниз 13">
            <a:extLst>
              <a:ext uri="{FF2B5EF4-FFF2-40B4-BE49-F238E27FC236}">
                <a16:creationId xmlns:a16="http://schemas.microsoft.com/office/drawing/2014/main" id="{8D8478D0-45FB-6D49-9319-E1EA1CABC421}"/>
              </a:ext>
            </a:extLst>
          </p:cNvPr>
          <p:cNvSpPr/>
          <p:nvPr/>
        </p:nvSpPr>
        <p:spPr>
          <a:xfrm rot="17533739">
            <a:off x="8213249" y="4439860"/>
            <a:ext cx="216616" cy="1123166"/>
          </a:xfrm>
          <a:prstGeom prst="downArrow">
            <a:avLst>
              <a:gd name="adj1" fmla="val 50000"/>
              <a:gd name="adj2" fmla="val 462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5" name="Стрелка вниз 14">
            <a:extLst>
              <a:ext uri="{FF2B5EF4-FFF2-40B4-BE49-F238E27FC236}">
                <a16:creationId xmlns:a16="http://schemas.microsoft.com/office/drawing/2014/main" id="{20DD57D6-E2A1-674A-B6D4-B4F8C2BD44E7}"/>
              </a:ext>
            </a:extLst>
          </p:cNvPr>
          <p:cNvSpPr/>
          <p:nvPr/>
        </p:nvSpPr>
        <p:spPr>
          <a:xfrm>
            <a:off x="5940157" y="5061677"/>
            <a:ext cx="240300" cy="333337"/>
          </a:xfrm>
          <a:prstGeom prst="downArrow">
            <a:avLst>
              <a:gd name="adj1" fmla="val 50000"/>
              <a:gd name="adj2" fmla="val 462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Tree>
    <p:extLst>
      <p:ext uri="{BB962C8B-B14F-4D97-AF65-F5344CB8AC3E}">
        <p14:creationId xmlns:p14="http://schemas.microsoft.com/office/powerpoint/2010/main" val="3130002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E3DE57A-E632-1F4A-B84D-2F5AAAEAEBAC}"/>
              </a:ext>
            </a:extLst>
          </p:cNvPr>
          <p:cNvSpPr>
            <a:spLocks noGrp="1"/>
          </p:cNvSpPr>
          <p:nvPr>
            <p:ph type="title"/>
          </p:nvPr>
        </p:nvSpPr>
        <p:spPr>
          <a:xfrm>
            <a:off x="284205" y="185351"/>
            <a:ext cx="11714206" cy="704335"/>
          </a:xfrm>
        </p:spPr>
        <p:txBody>
          <a:bodyPr>
            <a:normAutofit fontScale="90000"/>
          </a:bodyPr>
          <a:lstStyle/>
          <a:p>
            <a:r>
              <a:rPr lang="en-US" sz="2400" dirty="0"/>
              <a:t>The comparative analysis of approaches to the classification of controlled groups of drugs in international practice and Ukraine</a:t>
            </a:r>
            <a:endParaRPr lang="ru-UA" sz="2400" dirty="0"/>
          </a:p>
        </p:txBody>
      </p:sp>
      <p:pic>
        <p:nvPicPr>
          <p:cNvPr id="7" name="Рисунок 6">
            <a:extLst>
              <a:ext uri="{FF2B5EF4-FFF2-40B4-BE49-F238E27FC236}">
                <a16:creationId xmlns:a16="http://schemas.microsoft.com/office/drawing/2014/main" id="{765F37CC-E6FC-8B41-BD5F-99C5B1CA89EE}"/>
              </a:ext>
            </a:extLst>
          </p:cNvPr>
          <p:cNvPicPr>
            <a:picLocks noChangeAspect="1"/>
          </p:cNvPicPr>
          <p:nvPr/>
        </p:nvPicPr>
        <p:blipFill>
          <a:blip r:embed="rId2"/>
          <a:stretch>
            <a:fillRect/>
          </a:stretch>
        </p:blipFill>
        <p:spPr>
          <a:xfrm>
            <a:off x="1974757" y="889686"/>
            <a:ext cx="8242486" cy="5968314"/>
          </a:xfrm>
          <a:prstGeom prst="rect">
            <a:avLst/>
          </a:prstGeom>
        </p:spPr>
      </p:pic>
    </p:spTree>
    <p:extLst>
      <p:ext uri="{BB962C8B-B14F-4D97-AF65-F5344CB8AC3E}">
        <p14:creationId xmlns:p14="http://schemas.microsoft.com/office/powerpoint/2010/main" val="2756167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540A266-DAF9-F147-AC3F-8682A54FC743}"/>
              </a:ext>
            </a:extLst>
          </p:cNvPr>
          <p:cNvSpPr>
            <a:spLocks noGrp="1"/>
          </p:cNvSpPr>
          <p:nvPr>
            <p:ph type="title"/>
          </p:nvPr>
        </p:nvSpPr>
        <p:spPr>
          <a:xfrm>
            <a:off x="913775" y="618517"/>
            <a:ext cx="10364451" cy="1111429"/>
          </a:xfrm>
        </p:spPr>
        <p:txBody>
          <a:bodyPr>
            <a:normAutofit fontScale="90000"/>
          </a:bodyPr>
          <a:lstStyle/>
          <a:p>
            <a:r>
              <a:rPr lang="en-US" dirty="0"/>
              <a:t>Classification of narcotic drugs, psychotropic substances and precursors</a:t>
            </a:r>
            <a:br>
              <a:rPr lang="en-US" dirty="0"/>
            </a:br>
            <a:r>
              <a:rPr lang="en-US" sz="2400" b="1" dirty="0"/>
              <a:t>(Government Decree № 770 from 6.05.2000)</a:t>
            </a:r>
            <a:endParaRPr lang="ru-UA" dirty="0"/>
          </a:p>
        </p:txBody>
      </p:sp>
      <p:graphicFrame>
        <p:nvGraphicFramePr>
          <p:cNvPr id="4" name="Таблица 4">
            <a:extLst>
              <a:ext uri="{FF2B5EF4-FFF2-40B4-BE49-F238E27FC236}">
                <a16:creationId xmlns:a16="http://schemas.microsoft.com/office/drawing/2014/main" id="{FB50B103-6620-6F48-9266-01E74B2FB448}"/>
              </a:ext>
            </a:extLst>
          </p:cNvPr>
          <p:cNvGraphicFramePr>
            <a:graphicFrameLocks noGrp="1"/>
          </p:cNvGraphicFramePr>
          <p:nvPr>
            <p:extLst>
              <p:ext uri="{D42A27DB-BD31-4B8C-83A1-F6EECF244321}">
                <p14:modId xmlns:p14="http://schemas.microsoft.com/office/powerpoint/2010/main" val="327700191"/>
              </p:ext>
            </p:extLst>
          </p:nvPr>
        </p:nvGraphicFramePr>
        <p:xfrm>
          <a:off x="354227" y="1917700"/>
          <a:ext cx="11648303" cy="3022600"/>
        </p:xfrm>
        <a:graphic>
          <a:graphicData uri="http://schemas.openxmlformats.org/drawingml/2006/table">
            <a:tbl>
              <a:tblPr firstRow="1" bandRow="1">
                <a:tableStyleId>{5C22544A-7EE6-4342-B048-85BDC9FD1C3A}</a:tableStyleId>
              </a:tblPr>
              <a:tblGrid>
                <a:gridCol w="4003589">
                  <a:extLst>
                    <a:ext uri="{9D8B030D-6E8A-4147-A177-3AD203B41FA5}">
                      <a16:colId xmlns:a16="http://schemas.microsoft.com/office/drawing/2014/main" val="2323514286"/>
                    </a:ext>
                  </a:extLst>
                </a:gridCol>
                <a:gridCol w="963828">
                  <a:extLst>
                    <a:ext uri="{9D8B030D-6E8A-4147-A177-3AD203B41FA5}">
                      <a16:colId xmlns:a16="http://schemas.microsoft.com/office/drawing/2014/main" val="260047913"/>
                    </a:ext>
                  </a:extLst>
                </a:gridCol>
                <a:gridCol w="6680886">
                  <a:extLst>
                    <a:ext uri="{9D8B030D-6E8A-4147-A177-3AD203B41FA5}">
                      <a16:colId xmlns:a16="http://schemas.microsoft.com/office/drawing/2014/main" val="890614611"/>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lt1"/>
                          </a:solidFill>
                          <a:effectLst/>
                          <a:latin typeface="+mn-lt"/>
                          <a:ea typeface="+mn-ea"/>
                          <a:cs typeface="+mn-cs"/>
                        </a:rPr>
                        <a:t>Group name, characteristic</a:t>
                      </a:r>
                    </a:p>
                  </a:txBody>
                  <a:tcPr/>
                </a:tc>
                <a:tc>
                  <a:txBody>
                    <a:bodyPr/>
                    <a:lstStyle/>
                    <a:p>
                      <a:endParaRPr lang="ru-U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lt1"/>
                          </a:solidFill>
                          <a:effectLst/>
                          <a:latin typeface="+mn-lt"/>
                          <a:ea typeface="+mn-ea"/>
                          <a:cs typeface="+mn-cs"/>
                        </a:rPr>
                        <a:t>Measures to limit turnover</a:t>
                      </a:r>
                    </a:p>
                  </a:txBody>
                  <a:tcPr/>
                </a:tc>
                <a:extLst>
                  <a:ext uri="{0D108BD9-81ED-4DB2-BD59-A6C34878D82A}">
                    <a16:rowId xmlns:a16="http://schemas.microsoft.com/office/drawing/2014/main" val="829243944"/>
                  </a:ext>
                </a:extLst>
              </a:tr>
              <a:tr h="2117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mn-ea"/>
                          <a:cs typeface="+mn-cs"/>
                        </a:rPr>
                        <a:t>I Especially dangerous substances </a:t>
                      </a:r>
                      <a:endParaRPr lang="en-US" sz="1800" kern="1200" dirty="0">
                        <a:solidFill>
                          <a:schemeClr val="dk1"/>
                        </a:solidFill>
                        <a:effectLst/>
                        <a:latin typeface="+mn-lt"/>
                        <a:ea typeface="+mn-ea"/>
                        <a:cs typeface="+mn-cs"/>
                      </a:endParaRPr>
                    </a:p>
                  </a:txBody>
                  <a:tcPr/>
                </a:tc>
                <a:tc>
                  <a:txBody>
                    <a:bodyPr/>
                    <a:lstStyle/>
                    <a:p>
                      <a:endParaRPr lang="ru-UA" dirty="0"/>
                    </a:p>
                  </a:txBody>
                  <a:tcPr/>
                </a:tc>
                <a:tc>
                  <a:txBody>
                    <a:bodyPr/>
                    <a:lstStyle/>
                    <a:p>
                      <a:endParaRPr lang="en-US" sz="1800" kern="1200" dirty="0">
                        <a:solidFill>
                          <a:schemeClr val="dk1"/>
                        </a:solidFill>
                        <a:effectLst/>
                        <a:latin typeface="+mn-lt"/>
                        <a:ea typeface="+mn-ea"/>
                        <a:cs typeface="+mn-cs"/>
                      </a:endParaRPr>
                    </a:p>
                  </a:txBody>
                  <a:tcPr/>
                </a:tc>
                <a:extLst>
                  <a:ext uri="{0D108BD9-81ED-4DB2-BD59-A6C34878D82A}">
                    <a16:rowId xmlns:a16="http://schemas.microsoft.com/office/drawing/2014/main" val="1876275566"/>
                  </a:ext>
                </a:extLst>
              </a:tr>
              <a:tr h="226472">
                <a:tc>
                  <a:txBody>
                    <a:bodyPr/>
                    <a:lstStyle/>
                    <a:p>
                      <a:pPr marL="285750" indent="-285750">
                        <a:buFont typeface="Wingdings" pitchFamily="2" charset="2"/>
                        <a:buChar char="v"/>
                      </a:pPr>
                      <a:r>
                        <a:rPr lang="en-US" sz="1800" b="1" kern="1200" dirty="0">
                          <a:solidFill>
                            <a:schemeClr val="dk1"/>
                          </a:solidFill>
                          <a:effectLst/>
                          <a:latin typeface="+mn-lt"/>
                          <a:ea typeface="+mn-ea"/>
                          <a:cs typeface="+mn-cs"/>
                        </a:rPr>
                        <a:t>Narcotic drugs (list1)</a:t>
                      </a:r>
                      <a:endParaRPr lang="en-US" sz="1800" kern="1200" dirty="0">
                        <a:solidFill>
                          <a:schemeClr val="dk1"/>
                        </a:solidFill>
                        <a:effectLst/>
                        <a:latin typeface="+mn-lt"/>
                        <a:ea typeface="+mn-ea"/>
                        <a:cs typeface="+mn-cs"/>
                      </a:endParaRPr>
                    </a:p>
                    <a:p>
                      <a:pPr marL="285750" indent="-285750">
                        <a:buFont typeface="Wingdings" pitchFamily="2" charset="2"/>
                        <a:buChar char="v"/>
                      </a:pPr>
                      <a:r>
                        <a:rPr lang="en-US" sz="1800" b="1" kern="1200" dirty="0">
                          <a:solidFill>
                            <a:schemeClr val="dk1"/>
                          </a:solidFill>
                          <a:effectLst/>
                          <a:latin typeface="+mn-lt"/>
                          <a:ea typeface="+mn-ea"/>
                          <a:cs typeface="+mn-cs"/>
                        </a:rPr>
                        <a:t>psychotropic substances (list2)</a:t>
                      </a:r>
                      <a:endParaRPr lang="en-US" sz="1800" kern="1200" dirty="0">
                        <a:solidFill>
                          <a:schemeClr val="dk1"/>
                        </a:solidFill>
                        <a:effectLst/>
                        <a:latin typeface="+mn-lt"/>
                        <a:ea typeface="+mn-ea"/>
                        <a:cs typeface="+mn-cs"/>
                      </a:endParaRPr>
                    </a:p>
                    <a:p>
                      <a:endParaRPr lang="ru-UA" dirty="0"/>
                    </a:p>
                  </a:txBody>
                  <a:tcPr/>
                </a:tc>
                <a:tc>
                  <a:txBody>
                    <a:bodyPr/>
                    <a:lstStyle/>
                    <a:p>
                      <a:endParaRPr lang="ru-UA"/>
                    </a:p>
                  </a:txBody>
                  <a:tcPr/>
                </a:tc>
                <a:tc rowSpan="2">
                  <a:txBody>
                    <a:bodyPr/>
                    <a:lstStyle/>
                    <a:p>
                      <a:r>
                        <a:rPr lang="en-US" sz="1800" b="1" kern="1200" dirty="0">
                          <a:solidFill>
                            <a:schemeClr val="dk1"/>
                          </a:solidFill>
                          <a:effectLst/>
                          <a:latin typeface="+mn-lt"/>
                          <a:ea typeface="+mn-ea"/>
                          <a:cs typeface="+mn-cs"/>
                        </a:rPr>
                        <a:t>FORBIDDEN:</a:t>
                      </a:r>
                      <a:endParaRPr lang="en-US"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a:t>
                      </a:r>
                      <a:r>
                        <a:rPr lang="en-US" sz="1800" b="1" kern="1200" dirty="0">
                          <a:solidFill>
                            <a:schemeClr val="dk1"/>
                          </a:solidFill>
                          <a:effectLst/>
                          <a:latin typeface="+mn-lt"/>
                          <a:ea typeface="+mn-ea"/>
                          <a:cs typeface="+mn-cs"/>
                        </a:rPr>
                        <a:t>Activity on the cultivation of plants</a:t>
                      </a:r>
                      <a:endParaRPr lang="en-US"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a:t>
                      </a:r>
                      <a:r>
                        <a:rPr lang="en-US" sz="1800" b="1" kern="1200" dirty="0">
                          <a:solidFill>
                            <a:schemeClr val="dk1"/>
                          </a:solidFill>
                          <a:effectLst/>
                          <a:latin typeface="+mn-lt"/>
                          <a:ea typeface="+mn-ea"/>
                          <a:cs typeface="+mn-cs"/>
                        </a:rPr>
                        <a:t>Any other activity that is related with drugs’ turnover</a:t>
                      </a:r>
                      <a:endParaRPr lang="en-US" sz="1800" kern="1200" dirty="0">
                        <a:solidFill>
                          <a:schemeClr val="dk1"/>
                        </a:solidFill>
                        <a:effectLst/>
                        <a:latin typeface="+mn-lt"/>
                        <a:ea typeface="+mn-ea"/>
                        <a:cs typeface="+mn-cs"/>
                      </a:endParaRPr>
                    </a:p>
                    <a:p>
                      <a:r>
                        <a:rPr lang="en-US" sz="1800" b="1" kern="1200" dirty="0">
                          <a:solidFill>
                            <a:schemeClr val="dk1"/>
                          </a:solidFill>
                          <a:effectLst/>
                          <a:latin typeface="+mn-lt"/>
                          <a:ea typeface="+mn-ea"/>
                          <a:cs typeface="+mn-cs"/>
                        </a:rPr>
                        <a:t>LIMITED:</a:t>
                      </a:r>
                      <a:endParaRPr lang="en-US"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a:t>
                      </a:r>
                      <a:r>
                        <a:rPr lang="en-US" sz="1800" b="1" kern="1200" dirty="0">
                          <a:solidFill>
                            <a:schemeClr val="dk1"/>
                          </a:solidFill>
                          <a:effectLst/>
                          <a:latin typeface="+mn-lt"/>
                          <a:ea typeface="+mn-ea"/>
                          <a:cs typeface="+mn-cs"/>
                        </a:rPr>
                        <a:t>Use for industrial purposes</a:t>
                      </a:r>
                      <a:endParaRPr lang="en-US"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a:t>
                      </a:r>
                      <a:r>
                        <a:rPr lang="en-US" sz="1800" b="1" kern="1200" dirty="0">
                          <a:solidFill>
                            <a:schemeClr val="dk1"/>
                          </a:solidFill>
                          <a:effectLst/>
                          <a:latin typeface="+mn-lt"/>
                          <a:ea typeface="+mn-ea"/>
                          <a:cs typeface="+mn-cs"/>
                        </a:rPr>
                        <a:t>Availability of license</a:t>
                      </a:r>
                      <a:endParaRPr lang="en-US" sz="1800" kern="1200" dirty="0">
                        <a:solidFill>
                          <a:schemeClr val="dk1"/>
                        </a:solidFill>
                        <a:effectLst/>
                        <a:latin typeface="+mn-lt"/>
                        <a:ea typeface="+mn-ea"/>
                        <a:cs typeface="+mn-cs"/>
                      </a:endParaRPr>
                    </a:p>
                    <a:p>
                      <a:r>
                        <a:rPr lang="en-US" sz="1800" b="1" kern="1200" dirty="0">
                          <a:solidFill>
                            <a:schemeClr val="dk1"/>
                          </a:solidFill>
                          <a:effectLst/>
                          <a:latin typeface="+mn-lt"/>
                          <a:ea typeface="+mn-ea"/>
                          <a:cs typeface="+mn-cs"/>
                        </a:rPr>
                        <a:t>COMPULSORY:</a:t>
                      </a:r>
                      <a:endParaRPr lang="en-US"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a:t>
                      </a:r>
                      <a:r>
                        <a:rPr lang="en-US" sz="1800" b="1" kern="1200" dirty="0">
                          <a:solidFill>
                            <a:schemeClr val="dk1"/>
                          </a:solidFill>
                          <a:effectLst/>
                          <a:latin typeface="+mn-lt"/>
                          <a:ea typeface="+mn-ea"/>
                          <a:cs typeface="+mn-cs"/>
                        </a:rPr>
                        <a:t>Number determined by the size of quotas of government</a:t>
                      </a:r>
                      <a:endParaRPr lang="en-US" sz="1800" kern="1200" dirty="0">
                        <a:solidFill>
                          <a:schemeClr val="dk1"/>
                        </a:solidFill>
                        <a:effectLst/>
                        <a:latin typeface="+mn-lt"/>
                        <a:ea typeface="+mn-ea"/>
                        <a:cs typeface="+mn-cs"/>
                      </a:endParaRPr>
                    </a:p>
                  </a:txBody>
                  <a:tcPr/>
                </a:tc>
                <a:extLst>
                  <a:ext uri="{0D108BD9-81ED-4DB2-BD59-A6C34878D82A}">
                    <a16:rowId xmlns:a16="http://schemas.microsoft.com/office/drawing/2014/main" val="4250772644"/>
                  </a:ext>
                </a:extLst>
              </a:tr>
              <a:tr h="370840">
                <a:tc>
                  <a:txBody>
                    <a:bodyPr/>
                    <a:lstStyle/>
                    <a:p>
                      <a:pPr marL="285750" indent="-285750">
                        <a:buFont typeface="Wingdings" pitchFamily="2" charset="2"/>
                        <a:buChar char="v"/>
                      </a:pPr>
                      <a:r>
                        <a:rPr lang="en-US" sz="1800" b="1" kern="1200" dirty="0">
                          <a:solidFill>
                            <a:schemeClr val="dk1"/>
                          </a:solidFill>
                          <a:effectLst/>
                          <a:latin typeface="+mn-lt"/>
                          <a:ea typeface="+mn-ea"/>
                          <a:cs typeface="+mn-cs"/>
                        </a:rPr>
                        <a:t>Plants containing narcotic drugs and psychotropic substances (list3)</a:t>
                      </a:r>
                      <a:endParaRPr lang="en-US" sz="1800" kern="1200" dirty="0">
                        <a:solidFill>
                          <a:schemeClr val="dk1"/>
                        </a:solidFill>
                        <a:effectLst/>
                        <a:latin typeface="+mn-lt"/>
                        <a:ea typeface="+mn-ea"/>
                        <a:cs typeface="+mn-cs"/>
                      </a:endParaRPr>
                    </a:p>
                    <a:p>
                      <a:pPr marL="285750" indent="-285750">
                        <a:buFont typeface="Wingdings" pitchFamily="2" charset="2"/>
                        <a:buChar char="v"/>
                      </a:pPr>
                      <a:endParaRPr lang="ru-UA" dirty="0"/>
                    </a:p>
                  </a:txBody>
                  <a:tcPr/>
                </a:tc>
                <a:tc>
                  <a:txBody>
                    <a:bodyPr/>
                    <a:lstStyle/>
                    <a:p>
                      <a:endParaRPr lang="ru-UA" dirty="0"/>
                    </a:p>
                  </a:txBody>
                  <a:tcPr/>
                </a:tc>
                <a:tc vMerge="1">
                  <a:txBody>
                    <a:bodyPr/>
                    <a:lstStyle/>
                    <a:p>
                      <a:endParaRPr lang="en-US" sz="1800" kern="1200" dirty="0">
                        <a:solidFill>
                          <a:schemeClr val="dk1"/>
                        </a:solidFill>
                        <a:effectLst/>
                        <a:latin typeface="+mn-lt"/>
                        <a:ea typeface="+mn-ea"/>
                        <a:cs typeface="+mn-cs"/>
                      </a:endParaRPr>
                    </a:p>
                  </a:txBody>
                  <a:tcPr/>
                </a:tc>
                <a:extLst>
                  <a:ext uri="{0D108BD9-81ED-4DB2-BD59-A6C34878D82A}">
                    <a16:rowId xmlns:a16="http://schemas.microsoft.com/office/drawing/2014/main" val="825032413"/>
                  </a:ext>
                </a:extLst>
              </a:tr>
            </a:tbl>
          </a:graphicData>
        </a:graphic>
      </p:graphicFrame>
      <p:sp>
        <p:nvSpPr>
          <p:cNvPr id="5" name="Скругленный прямоугольник 4">
            <a:extLst>
              <a:ext uri="{FF2B5EF4-FFF2-40B4-BE49-F238E27FC236}">
                <a16:creationId xmlns:a16="http://schemas.microsoft.com/office/drawing/2014/main" id="{73F2EB84-8B40-3341-9D23-CDE5769EE5E1}"/>
              </a:ext>
            </a:extLst>
          </p:cNvPr>
          <p:cNvSpPr/>
          <p:nvPr/>
        </p:nvSpPr>
        <p:spPr>
          <a:xfrm>
            <a:off x="5585254" y="5029200"/>
            <a:ext cx="6252519" cy="172994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200" b="1" u="sng" dirty="0"/>
              <a:t>Allowed to use in:</a:t>
            </a:r>
          </a:p>
          <a:p>
            <a:endParaRPr lang="en-US" dirty="0"/>
          </a:p>
          <a:p>
            <a:pPr marL="285750" indent="-285750">
              <a:buFont typeface="Wingdings" pitchFamily="2" charset="2"/>
              <a:buChar char="v"/>
            </a:pPr>
            <a:r>
              <a:rPr lang="en-US" b="1" dirty="0"/>
              <a:t>Expert activities</a:t>
            </a:r>
            <a:endParaRPr lang="en-US" dirty="0"/>
          </a:p>
          <a:p>
            <a:pPr marL="285750" indent="-285750">
              <a:buFont typeface="Wingdings" pitchFamily="2" charset="2"/>
              <a:buChar char="v"/>
            </a:pPr>
            <a:r>
              <a:rPr lang="en-US" b="1" dirty="0"/>
              <a:t>Operational and investigative activities</a:t>
            </a:r>
            <a:endParaRPr lang="en-US" dirty="0"/>
          </a:p>
          <a:p>
            <a:pPr marL="285750" indent="-285750">
              <a:buFont typeface="Wingdings" pitchFamily="2" charset="2"/>
              <a:buChar char="v"/>
            </a:pPr>
            <a:r>
              <a:rPr lang="en-US" b="1" dirty="0"/>
              <a:t>Scientific and educational activities</a:t>
            </a:r>
            <a:endParaRPr lang="en-US" dirty="0"/>
          </a:p>
        </p:txBody>
      </p:sp>
    </p:spTree>
    <p:extLst>
      <p:ext uri="{BB962C8B-B14F-4D97-AF65-F5344CB8AC3E}">
        <p14:creationId xmlns:p14="http://schemas.microsoft.com/office/powerpoint/2010/main" val="3514305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5C204CC-1807-5C44-878E-3BAB51D5B95C}"/>
              </a:ext>
            </a:extLst>
          </p:cNvPr>
          <p:cNvSpPr>
            <a:spLocks noGrp="1"/>
          </p:cNvSpPr>
          <p:nvPr>
            <p:ph type="title"/>
          </p:nvPr>
        </p:nvSpPr>
        <p:spPr>
          <a:xfrm>
            <a:off x="1037654" y="276648"/>
            <a:ext cx="10116691" cy="790153"/>
          </a:xfrm>
        </p:spPr>
        <p:txBody>
          <a:bodyPr>
            <a:normAutofit fontScale="90000"/>
          </a:bodyPr>
          <a:lstStyle/>
          <a:p>
            <a:r>
              <a:rPr lang="en-US" dirty="0"/>
              <a:t>Restriction of turnover of narcotic drugs, psychotropic substances and precursors</a:t>
            </a:r>
            <a:endParaRPr lang="ru-UA" dirty="0"/>
          </a:p>
        </p:txBody>
      </p:sp>
      <p:graphicFrame>
        <p:nvGraphicFramePr>
          <p:cNvPr id="4" name="Таблица 4">
            <a:extLst>
              <a:ext uri="{FF2B5EF4-FFF2-40B4-BE49-F238E27FC236}">
                <a16:creationId xmlns:a16="http://schemas.microsoft.com/office/drawing/2014/main" id="{0D202BE4-74A1-D64C-8A9F-620D20981BAD}"/>
              </a:ext>
            </a:extLst>
          </p:cNvPr>
          <p:cNvGraphicFramePr>
            <a:graphicFrameLocks noGrp="1"/>
          </p:cNvGraphicFramePr>
          <p:nvPr>
            <p:extLst>
              <p:ext uri="{D42A27DB-BD31-4B8C-83A1-F6EECF244321}">
                <p14:modId xmlns:p14="http://schemas.microsoft.com/office/powerpoint/2010/main" val="3508547928"/>
              </p:ext>
            </p:extLst>
          </p:nvPr>
        </p:nvGraphicFramePr>
        <p:xfrm>
          <a:off x="543697" y="1313180"/>
          <a:ext cx="11648303" cy="5308600"/>
        </p:xfrm>
        <a:graphic>
          <a:graphicData uri="http://schemas.openxmlformats.org/drawingml/2006/table">
            <a:tbl>
              <a:tblPr firstRow="1" bandRow="1">
                <a:tableStyleId>{5C22544A-7EE6-4342-B048-85BDC9FD1C3A}</a:tableStyleId>
              </a:tblPr>
              <a:tblGrid>
                <a:gridCol w="4003589">
                  <a:extLst>
                    <a:ext uri="{9D8B030D-6E8A-4147-A177-3AD203B41FA5}">
                      <a16:colId xmlns:a16="http://schemas.microsoft.com/office/drawing/2014/main" val="2323514286"/>
                    </a:ext>
                  </a:extLst>
                </a:gridCol>
                <a:gridCol w="963828">
                  <a:extLst>
                    <a:ext uri="{9D8B030D-6E8A-4147-A177-3AD203B41FA5}">
                      <a16:colId xmlns:a16="http://schemas.microsoft.com/office/drawing/2014/main" val="260047913"/>
                    </a:ext>
                  </a:extLst>
                </a:gridCol>
                <a:gridCol w="6680886">
                  <a:extLst>
                    <a:ext uri="{9D8B030D-6E8A-4147-A177-3AD203B41FA5}">
                      <a16:colId xmlns:a16="http://schemas.microsoft.com/office/drawing/2014/main" val="890614611"/>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lt1"/>
                          </a:solidFill>
                          <a:effectLst/>
                          <a:latin typeface="+mn-lt"/>
                          <a:ea typeface="+mn-ea"/>
                          <a:cs typeface="+mn-cs"/>
                        </a:rPr>
                        <a:t>Group name, characteristic</a:t>
                      </a:r>
                    </a:p>
                  </a:txBody>
                  <a:tcPr/>
                </a:tc>
                <a:tc>
                  <a:txBody>
                    <a:bodyPr/>
                    <a:lstStyle/>
                    <a:p>
                      <a:endParaRPr lang="ru-U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lt1"/>
                          </a:solidFill>
                          <a:effectLst/>
                          <a:latin typeface="+mn-lt"/>
                          <a:ea typeface="+mn-ea"/>
                          <a:cs typeface="+mn-cs"/>
                        </a:rPr>
                        <a:t>Measures to limit turnover</a:t>
                      </a:r>
                    </a:p>
                  </a:txBody>
                  <a:tcPr/>
                </a:tc>
                <a:extLst>
                  <a:ext uri="{0D108BD9-81ED-4DB2-BD59-A6C34878D82A}">
                    <a16:rowId xmlns:a16="http://schemas.microsoft.com/office/drawing/2014/main" val="829243944"/>
                  </a:ext>
                </a:extLst>
              </a:tr>
              <a:tr h="2117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mn-ea"/>
                          <a:cs typeface="+mn-cs"/>
                        </a:rPr>
                        <a:t>II Drugs which turnover of is limited</a:t>
                      </a:r>
                    </a:p>
                  </a:txBody>
                  <a:tcPr/>
                </a:tc>
                <a:tc>
                  <a:txBody>
                    <a:bodyPr/>
                    <a:lstStyle/>
                    <a:p>
                      <a:endParaRPr lang="ru-UA" dirty="0"/>
                    </a:p>
                  </a:txBody>
                  <a:tcPr/>
                </a:tc>
                <a:tc>
                  <a:txBody>
                    <a:bodyPr/>
                    <a:lstStyle/>
                    <a:p>
                      <a:endParaRPr lang="en-US" sz="1800" kern="1200" dirty="0">
                        <a:solidFill>
                          <a:schemeClr val="dk1"/>
                        </a:solidFill>
                        <a:effectLst/>
                        <a:latin typeface="+mn-lt"/>
                        <a:ea typeface="+mn-ea"/>
                        <a:cs typeface="+mn-cs"/>
                      </a:endParaRPr>
                    </a:p>
                  </a:txBody>
                  <a:tcPr/>
                </a:tc>
                <a:extLst>
                  <a:ext uri="{0D108BD9-81ED-4DB2-BD59-A6C34878D82A}">
                    <a16:rowId xmlns:a16="http://schemas.microsoft.com/office/drawing/2014/main" val="1876275566"/>
                  </a:ext>
                </a:extLst>
              </a:tr>
              <a:tr h="226472">
                <a:tc>
                  <a:txBody>
                    <a:bodyPr/>
                    <a:lstStyle/>
                    <a:p>
                      <a:pPr marL="285750" indent="-285750">
                        <a:buFont typeface="Wingdings" pitchFamily="2" charset="2"/>
                        <a:buChar char="v"/>
                      </a:pPr>
                      <a:r>
                        <a:rPr lang="en-US" sz="1800" b="1" kern="1200" dirty="0" err="1">
                          <a:solidFill>
                            <a:schemeClr val="dk1"/>
                          </a:solidFill>
                          <a:effectLst/>
                          <a:latin typeface="+mn-lt"/>
                          <a:ea typeface="+mn-ea"/>
                          <a:cs typeface="+mn-cs"/>
                        </a:rPr>
                        <a:t>narcoticdrugs</a:t>
                      </a:r>
                      <a:r>
                        <a:rPr lang="en-US" sz="1800" b="1" kern="1200" dirty="0">
                          <a:solidFill>
                            <a:schemeClr val="dk1"/>
                          </a:solidFill>
                          <a:effectLst/>
                          <a:latin typeface="+mn-lt"/>
                          <a:ea typeface="+mn-ea"/>
                          <a:cs typeface="+mn-cs"/>
                        </a:rPr>
                        <a:t>(list1)</a:t>
                      </a:r>
                      <a:endParaRPr lang="en-US" sz="1800" kern="1200" dirty="0">
                        <a:solidFill>
                          <a:schemeClr val="dk1"/>
                        </a:solidFill>
                        <a:effectLst/>
                        <a:latin typeface="+mn-lt"/>
                        <a:ea typeface="+mn-ea"/>
                        <a:cs typeface="+mn-cs"/>
                      </a:endParaRPr>
                    </a:p>
                    <a:p>
                      <a:pPr marL="285750" indent="-285750">
                        <a:buFont typeface="Wingdings" pitchFamily="2" charset="2"/>
                        <a:buChar char="v"/>
                      </a:pPr>
                      <a:r>
                        <a:rPr lang="en-US" sz="1800" b="1" kern="1200" dirty="0">
                          <a:solidFill>
                            <a:schemeClr val="dk1"/>
                          </a:solidFill>
                          <a:effectLst/>
                          <a:latin typeface="+mn-lt"/>
                          <a:ea typeface="+mn-ea"/>
                          <a:cs typeface="+mn-cs"/>
                        </a:rPr>
                        <a:t>psychotropic substances(list2)</a:t>
                      </a:r>
                      <a:endParaRPr lang="en-US" sz="1800" kern="1200" dirty="0">
                        <a:solidFill>
                          <a:schemeClr val="dk1"/>
                        </a:solidFill>
                        <a:effectLst/>
                        <a:latin typeface="+mn-lt"/>
                        <a:ea typeface="+mn-ea"/>
                        <a:cs typeface="+mn-cs"/>
                      </a:endParaRPr>
                    </a:p>
                    <a:p>
                      <a:endParaRPr lang="ru-UA" dirty="0"/>
                    </a:p>
                  </a:txBody>
                  <a:tcPr/>
                </a:tc>
                <a:tc>
                  <a:txBody>
                    <a:bodyPr/>
                    <a:lstStyle/>
                    <a:p>
                      <a:endParaRPr lang="ru-UA"/>
                    </a:p>
                  </a:txBody>
                  <a:tcPr/>
                </a:tc>
                <a:tc>
                  <a:txBody>
                    <a:bodyPr/>
                    <a:lstStyle/>
                    <a:p>
                      <a:r>
                        <a:rPr lang="en-US" sz="1800" b="1" kern="1200" dirty="0">
                          <a:solidFill>
                            <a:schemeClr val="dk1"/>
                          </a:solidFill>
                          <a:effectLst/>
                          <a:latin typeface="+mn-lt"/>
                          <a:ea typeface="+mn-ea"/>
                          <a:cs typeface="+mn-cs"/>
                        </a:rPr>
                        <a:t>PERMITTED:</a:t>
                      </a:r>
                      <a:endParaRPr lang="en-US"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a:t>
                      </a:r>
                      <a:r>
                        <a:rPr lang="en-US" sz="1800" b="1" kern="1200" dirty="0">
                          <a:solidFill>
                            <a:schemeClr val="dk1"/>
                          </a:solidFill>
                          <a:effectLst/>
                          <a:latin typeface="+mn-lt"/>
                          <a:ea typeface="+mn-ea"/>
                          <a:cs typeface="+mn-cs"/>
                        </a:rPr>
                        <a:t>Use in medical practice on prescription</a:t>
                      </a:r>
                      <a:endParaRPr lang="en-US"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a:t>
                      </a:r>
                      <a:r>
                        <a:rPr lang="en-US" sz="1800" b="1" kern="1200" dirty="0">
                          <a:solidFill>
                            <a:schemeClr val="dk1"/>
                          </a:solidFill>
                          <a:effectLst/>
                          <a:latin typeface="+mn-lt"/>
                          <a:ea typeface="+mn-ea"/>
                          <a:cs typeface="+mn-cs"/>
                        </a:rPr>
                        <a:t>Use in veterinary medicine</a:t>
                      </a:r>
                      <a:endParaRPr lang="en-US"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a:t>
                      </a:r>
                      <a:r>
                        <a:rPr lang="en-US" sz="1800" b="1" kern="1200" dirty="0">
                          <a:solidFill>
                            <a:schemeClr val="dk1"/>
                          </a:solidFill>
                          <a:effectLst/>
                          <a:latin typeface="+mn-lt"/>
                          <a:ea typeface="+mn-ea"/>
                          <a:cs typeface="+mn-cs"/>
                        </a:rPr>
                        <a:t>Use expert and operational and investigative activities</a:t>
                      </a:r>
                      <a:endParaRPr lang="en-US"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a:t>
                      </a:r>
                      <a:r>
                        <a:rPr lang="en-US" sz="1800" b="1" kern="1200" dirty="0">
                          <a:solidFill>
                            <a:schemeClr val="dk1"/>
                          </a:solidFill>
                          <a:effectLst/>
                          <a:latin typeface="+mn-lt"/>
                          <a:ea typeface="+mn-ea"/>
                          <a:cs typeface="+mn-cs"/>
                        </a:rPr>
                        <a:t>Use in scientific and educational purposes</a:t>
                      </a:r>
                      <a:endParaRPr lang="en-US" sz="1800" kern="1200" dirty="0">
                        <a:solidFill>
                          <a:schemeClr val="dk1"/>
                        </a:solidFill>
                        <a:effectLst/>
                        <a:latin typeface="+mn-lt"/>
                        <a:ea typeface="+mn-ea"/>
                        <a:cs typeface="+mn-cs"/>
                      </a:endParaRPr>
                    </a:p>
                    <a:p>
                      <a:r>
                        <a:rPr lang="en-US" sz="1800" b="1" kern="1200" dirty="0">
                          <a:solidFill>
                            <a:schemeClr val="dk1"/>
                          </a:solidFill>
                          <a:effectLst/>
                          <a:latin typeface="+mn-lt"/>
                          <a:ea typeface="+mn-ea"/>
                          <a:cs typeface="+mn-cs"/>
                        </a:rPr>
                        <a:t>LIMITED:</a:t>
                      </a:r>
                      <a:endParaRPr lang="en-US"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a:t>
                      </a:r>
                      <a:r>
                        <a:rPr lang="en-US" sz="1800" b="1" kern="1200" dirty="0">
                          <a:solidFill>
                            <a:schemeClr val="dk1"/>
                          </a:solidFill>
                          <a:effectLst/>
                          <a:latin typeface="+mn-lt"/>
                          <a:ea typeface="+mn-ea"/>
                          <a:cs typeface="+mn-cs"/>
                        </a:rPr>
                        <a:t>Availability of license is necessarily</a:t>
                      </a:r>
                      <a:endParaRPr lang="en-US" sz="1800" kern="1200" dirty="0">
                        <a:solidFill>
                          <a:schemeClr val="dk1"/>
                        </a:solidFill>
                        <a:effectLst/>
                        <a:latin typeface="+mn-lt"/>
                        <a:ea typeface="+mn-ea"/>
                        <a:cs typeface="+mn-cs"/>
                      </a:endParaRPr>
                    </a:p>
                    <a:p>
                      <a:r>
                        <a:rPr lang="en-US" sz="1800" b="1" kern="1200" dirty="0">
                          <a:solidFill>
                            <a:schemeClr val="dk1"/>
                          </a:solidFill>
                          <a:effectLst/>
                          <a:latin typeface="+mn-lt"/>
                          <a:ea typeface="+mn-ea"/>
                          <a:cs typeface="+mn-cs"/>
                        </a:rPr>
                        <a:t>FORBIDDEN:</a:t>
                      </a:r>
                      <a:endParaRPr lang="en-US"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a:t>
                      </a:r>
                      <a:r>
                        <a:rPr lang="en-US" sz="1800" b="1" kern="1200" dirty="0">
                          <a:solidFill>
                            <a:schemeClr val="dk1"/>
                          </a:solidFill>
                          <a:effectLst/>
                          <a:latin typeface="+mn-lt"/>
                          <a:ea typeface="+mn-ea"/>
                          <a:cs typeface="+mn-cs"/>
                        </a:rPr>
                        <a:t>Use for other purposes</a:t>
                      </a:r>
                      <a:endParaRPr lang="ru-UA" dirty="0"/>
                    </a:p>
                  </a:txBody>
                  <a:tcPr/>
                </a:tc>
                <a:extLst>
                  <a:ext uri="{0D108BD9-81ED-4DB2-BD59-A6C34878D82A}">
                    <a16:rowId xmlns:a16="http://schemas.microsoft.com/office/drawing/2014/main" val="4250772644"/>
                  </a:ext>
                </a:extLst>
              </a:tr>
              <a:tr h="370840">
                <a:tc>
                  <a:txBody>
                    <a:bodyPr/>
                    <a:lstStyle/>
                    <a:p>
                      <a:pPr marL="285750" indent="-285750">
                        <a:buFont typeface="Wingdings" pitchFamily="2" charset="2"/>
                        <a:buChar char="v"/>
                      </a:pPr>
                      <a:r>
                        <a:rPr lang="en-US" sz="1800" b="1" kern="1200" dirty="0">
                          <a:solidFill>
                            <a:schemeClr val="dk1"/>
                          </a:solidFill>
                          <a:effectLst/>
                          <a:latin typeface="+mn-lt"/>
                          <a:ea typeface="+mn-ea"/>
                          <a:cs typeface="+mn-cs"/>
                        </a:rPr>
                        <a:t>precursors</a:t>
                      </a:r>
                      <a:endParaRPr lang="en-US" sz="1800" kern="1200" dirty="0">
                        <a:solidFill>
                          <a:schemeClr val="dk1"/>
                        </a:solidFill>
                        <a:effectLst/>
                        <a:latin typeface="+mn-lt"/>
                        <a:ea typeface="+mn-ea"/>
                        <a:cs typeface="+mn-cs"/>
                      </a:endParaRPr>
                    </a:p>
                    <a:p>
                      <a:r>
                        <a:rPr lang="en-US" sz="1800" b="1" kern="1200" dirty="0">
                          <a:solidFill>
                            <a:schemeClr val="dk1"/>
                          </a:solidFill>
                          <a:effectLst/>
                          <a:latin typeface="+mn-lt"/>
                          <a:ea typeface="+mn-ea"/>
                          <a:cs typeface="+mn-cs"/>
                        </a:rPr>
                        <a:t>(lists1,2)</a:t>
                      </a:r>
                      <a:endParaRPr lang="en-US" sz="1800" kern="1200" dirty="0">
                        <a:solidFill>
                          <a:schemeClr val="dk1"/>
                        </a:solidFill>
                        <a:effectLst/>
                        <a:latin typeface="+mn-lt"/>
                        <a:ea typeface="+mn-ea"/>
                        <a:cs typeface="+mn-cs"/>
                      </a:endParaRPr>
                    </a:p>
                    <a:p>
                      <a:pPr marL="285750" indent="-285750">
                        <a:buFont typeface="Wingdings" pitchFamily="2" charset="2"/>
                        <a:buChar char="v"/>
                      </a:pPr>
                      <a:endParaRPr lang="ru-UA" dirty="0"/>
                    </a:p>
                  </a:txBody>
                  <a:tcPr/>
                </a:tc>
                <a:tc>
                  <a:txBody>
                    <a:bodyPr/>
                    <a:lstStyle/>
                    <a:p>
                      <a:endParaRPr lang="ru-UA" dirty="0"/>
                    </a:p>
                  </a:txBody>
                  <a:tcPr/>
                </a:tc>
                <a:tc>
                  <a:txBody>
                    <a:bodyPr/>
                    <a:lstStyle/>
                    <a:p>
                      <a:r>
                        <a:rPr lang="en-US" sz="1800" b="1" kern="1200" dirty="0">
                          <a:solidFill>
                            <a:schemeClr val="dk1"/>
                          </a:solidFill>
                          <a:effectLst/>
                          <a:latin typeface="+mn-lt"/>
                          <a:ea typeface="+mn-ea"/>
                          <a:cs typeface="+mn-cs"/>
                        </a:rPr>
                        <a:t>PERMITTED:</a:t>
                      </a:r>
                      <a:endParaRPr lang="en-US"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a:t>
                      </a:r>
                      <a:r>
                        <a:rPr lang="en-US" sz="1800" b="1" kern="1200" dirty="0">
                          <a:solidFill>
                            <a:schemeClr val="dk1"/>
                          </a:solidFill>
                          <a:effectLst/>
                          <a:latin typeface="+mn-lt"/>
                          <a:ea typeface="+mn-ea"/>
                          <a:cs typeface="+mn-cs"/>
                        </a:rPr>
                        <a:t>Purchase and use within industrial purposes, including in medical practice</a:t>
                      </a:r>
                      <a:endParaRPr lang="en-US" sz="1800" kern="1200" dirty="0">
                        <a:solidFill>
                          <a:schemeClr val="dk1"/>
                        </a:solidFill>
                        <a:effectLst/>
                        <a:latin typeface="+mn-lt"/>
                        <a:ea typeface="+mn-ea"/>
                        <a:cs typeface="+mn-cs"/>
                      </a:endParaRPr>
                    </a:p>
                    <a:p>
                      <a:r>
                        <a:rPr lang="en-US" sz="1800" b="1" kern="1200" dirty="0">
                          <a:solidFill>
                            <a:schemeClr val="dk1"/>
                          </a:solidFill>
                          <a:effectLst/>
                          <a:latin typeface="+mn-lt"/>
                          <a:ea typeface="+mn-ea"/>
                          <a:cs typeface="+mn-cs"/>
                        </a:rPr>
                        <a:t>LIMITED:</a:t>
                      </a:r>
                      <a:endParaRPr lang="en-US"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a:t>
                      </a:r>
                      <a:r>
                        <a:rPr lang="en-US" sz="1800" b="1" kern="1200" dirty="0">
                          <a:solidFill>
                            <a:schemeClr val="dk1"/>
                          </a:solidFill>
                          <a:effectLst/>
                          <a:latin typeface="+mn-lt"/>
                          <a:ea typeface="+mn-ea"/>
                          <a:cs typeface="+mn-cs"/>
                        </a:rPr>
                        <a:t>Availability of license is necessarily</a:t>
                      </a:r>
                      <a:endParaRPr lang="en-US" sz="1800" kern="1200" dirty="0">
                        <a:solidFill>
                          <a:schemeClr val="dk1"/>
                        </a:solidFill>
                        <a:effectLst/>
                        <a:latin typeface="+mn-lt"/>
                        <a:ea typeface="+mn-ea"/>
                        <a:cs typeface="+mn-cs"/>
                      </a:endParaRPr>
                    </a:p>
                    <a:p>
                      <a:r>
                        <a:rPr lang="en-US" sz="1800" b="1" kern="1200" dirty="0">
                          <a:solidFill>
                            <a:schemeClr val="dk1"/>
                          </a:solidFill>
                          <a:effectLst/>
                          <a:latin typeface="+mn-lt"/>
                          <a:ea typeface="+mn-ea"/>
                          <a:cs typeface="+mn-cs"/>
                        </a:rPr>
                        <a:t>FORBIDDEN:</a:t>
                      </a:r>
                      <a:endParaRPr lang="en-US"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a:t>
                      </a:r>
                      <a:r>
                        <a:rPr lang="en-US" sz="1800" b="1" kern="1200" dirty="0">
                          <a:solidFill>
                            <a:schemeClr val="dk1"/>
                          </a:solidFill>
                          <a:effectLst/>
                          <a:latin typeface="+mn-lt"/>
                          <a:ea typeface="+mn-ea"/>
                          <a:cs typeface="+mn-cs"/>
                        </a:rPr>
                        <a:t>Wholesale implementation by retailers</a:t>
                      </a:r>
                      <a:endParaRPr lang="en-US" sz="1800" kern="1200" dirty="0">
                        <a:solidFill>
                          <a:schemeClr val="dk1"/>
                        </a:solidFill>
                        <a:effectLst/>
                        <a:latin typeface="+mn-lt"/>
                        <a:ea typeface="+mn-ea"/>
                        <a:cs typeface="+mn-cs"/>
                      </a:endParaRPr>
                    </a:p>
                  </a:txBody>
                  <a:tcPr/>
                </a:tc>
                <a:extLst>
                  <a:ext uri="{0D108BD9-81ED-4DB2-BD59-A6C34878D82A}">
                    <a16:rowId xmlns:a16="http://schemas.microsoft.com/office/drawing/2014/main" val="825032413"/>
                  </a:ext>
                </a:extLst>
              </a:tr>
            </a:tbl>
          </a:graphicData>
        </a:graphic>
      </p:graphicFrame>
    </p:spTree>
    <p:extLst>
      <p:ext uri="{BB962C8B-B14F-4D97-AF65-F5344CB8AC3E}">
        <p14:creationId xmlns:p14="http://schemas.microsoft.com/office/powerpoint/2010/main" val="2701722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5C204CC-1807-5C44-878E-3BAB51D5B95C}"/>
              </a:ext>
            </a:extLst>
          </p:cNvPr>
          <p:cNvSpPr>
            <a:spLocks noGrp="1"/>
          </p:cNvSpPr>
          <p:nvPr>
            <p:ph type="title"/>
          </p:nvPr>
        </p:nvSpPr>
        <p:spPr>
          <a:xfrm>
            <a:off x="1037654" y="276648"/>
            <a:ext cx="10116691" cy="790153"/>
          </a:xfrm>
        </p:spPr>
        <p:txBody>
          <a:bodyPr>
            <a:normAutofit fontScale="90000"/>
          </a:bodyPr>
          <a:lstStyle/>
          <a:p>
            <a:r>
              <a:rPr lang="en-US" dirty="0"/>
              <a:t>Restriction of turnover of narcotic drugs, psychotropic substances and precursors</a:t>
            </a:r>
            <a:endParaRPr lang="ru-UA" dirty="0"/>
          </a:p>
        </p:txBody>
      </p:sp>
      <p:graphicFrame>
        <p:nvGraphicFramePr>
          <p:cNvPr id="4" name="Таблица 4">
            <a:extLst>
              <a:ext uri="{FF2B5EF4-FFF2-40B4-BE49-F238E27FC236}">
                <a16:creationId xmlns:a16="http://schemas.microsoft.com/office/drawing/2014/main" id="{0D202BE4-74A1-D64C-8A9F-620D20981BAD}"/>
              </a:ext>
            </a:extLst>
          </p:cNvPr>
          <p:cNvGraphicFramePr>
            <a:graphicFrameLocks noGrp="1"/>
          </p:cNvGraphicFramePr>
          <p:nvPr>
            <p:extLst>
              <p:ext uri="{D42A27DB-BD31-4B8C-83A1-F6EECF244321}">
                <p14:modId xmlns:p14="http://schemas.microsoft.com/office/powerpoint/2010/main" val="2480465684"/>
              </p:ext>
            </p:extLst>
          </p:nvPr>
        </p:nvGraphicFramePr>
        <p:xfrm>
          <a:off x="543697" y="1313180"/>
          <a:ext cx="11648303" cy="5217160"/>
        </p:xfrm>
        <a:graphic>
          <a:graphicData uri="http://schemas.openxmlformats.org/drawingml/2006/table">
            <a:tbl>
              <a:tblPr firstRow="1" bandRow="1">
                <a:tableStyleId>{5C22544A-7EE6-4342-B048-85BDC9FD1C3A}</a:tableStyleId>
              </a:tblPr>
              <a:tblGrid>
                <a:gridCol w="4003589">
                  <a:extLst>
                    <a:ext uri="{9D8B030D-6E8A-4147-A177-3AD203B41FA5}">
                      <a16:colId xmlns:a16="http://schemas.microsoft.com/office/drawing/2014/main" val="2323514286"/>
                    </a:ext>
                  </a:extLst>
                </a:gridCol>
                <a:gridCol w="963828">
                  <a:extLst>
                    <a:ext uri="{9D8B030D-6E8A-4147-A177-3AD203B41FA5}">
                      <a16:colId xmlns:a16="http://schemas.microsoft.com/office/drawing/2014/main" val="260047913"/>
                    </a:ext>
                  </a:extLst>
                </a:gridCol>
                <a:gridCol w="6680886">
                  <a:extLst>
                    <a:ext uri="{9D8B030D-6E8A-4147-A177-3AD203B41FA5}">
                      <a16:colId xmlns:a16="http://schemas.microsoft.com/office/drawing/2014/main" val="890614611"/>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lt1"/>
                          </a:solidFill>
                          <a:effectLst/>
                          <a:latin typeface="+mn-lt"/>
                          <a:ea typeface="+mn-ea"/>
                          <a:cs typeface="+mn-cs"/>
                        </a:rPr>
                        <a:t>Group name, characteristic</a:t>
                      </a:r>
                    </a:p>
                  </a:txBody>
                  <a:tcPr/>
                </a:tc>
                <a:tc>
                  <a:txBody>
                    <a:bodyPr/>
                    <a:lstStyle/>
                    <a:p>
                      <a:endParaRPr lang="ru-U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lt1"/>
                          </a:solidFill>
                          <a:effectLst/>
                          <a:latin typeface="+mn-lt"/>
                          <a:ea typeface="+mn-ea"/>
                          <a:cs typeface="+mn-cs"/>
                        </a:rPr>
                        <a:t>Measures to limit turnover</a:t>
                      </a:r>
                    </a:p>
                  </a:txBody>
                  <a:tcPr/>
                </a:tc>
                <a:extLst>
                  <a:ext uri="{0D108BD9-81ED-4DB2-BD59-A6C34878D82A}">
                    <a16:rowId xmlns:a16="http://schemas.microsoft.com/office/drawing/2014/main" val="829243944"/>
                  </a:ext>
                </a:extLst>
              </a:tr>
              <a:tr h="211781">
                <a:tc>
                  <a:txBody>
                    <a:bodyPr/>
                    <a:lstStyle/>
                    <a:p>
                      <a:r>
                        <a:rPr lang="en-US" sz="1800" b="1" kern="1200" dirty="0">
                          <a:solidFill>
                            <a:schemeClr val="dk1"/>
                          </a:solidFill>
                          <a:effectLst/>
                          <a:latin typeface="+mn-lt"/>
                          <a:ea typeface="+mn-ea"/>
                          <a:cs typeface="+mn-cs"/>
                        </a:rPr>
                        <a:t>III Drugs which turnover is limited and for which the exclusion of definite control measures is permitted</a:t>
                      </a:r>
                      <a:endParaRPr lang="en-US" sz="1800" kern="1200" dirty="0">
                        <a:solidFill>
                          <a:schemeClr val="dk1"/>
                        </a:solidFill>
                        <a:effectLst/>
                        <a:latin typeface="+mn-lt"/>
                        <a:ea typeface="+mn-ea"/>
                        <a:cs typeface="+mn-cs"/>
                      </a:endParaRPr>
                    </a:p>
                  </a:txBody>
                  <a:tcPr/>
                </a:tc>
                <a:tc>
                  <a:txBody>
                    <a:bodyPr/>
                    <a:lstStyle/>
                    <a:p>
                      <a:endParaRPr lang="ru-UA" dirty="0"/>
                    </a:p>
                  </a:txBody>
                  <a:tcPr/>
                </a:tc>
                <a:tc>
                  <a:txBody>
                    <a:bodyPr/>
                    <a:lstStyle/>
                    <a:p>
                      <a:endParaRPr lang="en-US" sz="1800" kern="1200" dirty="0">
                        <a:solidFill>
                          <a:schemeClr val="dk1"/>
                        </a:solidFill>
                        <a:effectLst/>
                        <a:latin typeface="+mn-lt"/>
                        <a:ea typeface="+mn-ea"/>
                        <a:cs typeface="+mn-cs"/>
                      </a:endParaRPr>
                    </a:p>
                  </a:txBody>
                  <a:tcPr/>
                </a:tc>
                <a:extLst>
                  <a:ext uri="{0D108BD9-81ED-4DB2-BD59-A6C34878D82A}">
                    <a16:rowId xmlns:a16="http://schemas.microsoft.com/office/drawing/2014/main" val="1876275566"/>
                  </a:ext>
                </a:extLst>
              </a:tr>
              <a:tr h="226472">
                <a:tc>
                  <a:txBody>
                    <a:bodyPr/>
                    <a:lstStyle/>
                    <a:p>
                      <a:pPr marL="285750" indent="-285750">
                        <a:buFont typeface="Wingdings" pitchFamily="2" charset="2"/>
                        <a:buChar char="v"/>
                      </a:pPr>
                      <a:r>
                        <a:rPr lang="en-US" sz="1800" b="1" kern="1200" dirty="0">
                          <a:solidFill>
                            <a:schemeClr val="dk1"/>
                          </a:solidFill>
                          <a:effectLst/>
                          <a:latin typeface="+mn-lt"/>
                          <a:ea typeface="+mn-ea"/>
                          <a:cs typeface="+mn-cs"/>
                        </a:rPr>
                        <a:t>narcotic drugs (list 1)</a:t>
                      </a:r>
                      <a:endParaRPr lang="en-US" sz="1800" kern="1200" dirty="0">
                        <a:solidFill>
                          <a:schemeClr val="dk1"/>
                        </a:solidFill>
                        <a:effectLst/>
                        <a:latin typeface="+mn-lt"/>
                        <a:ea typeface="+mn-ea"/>
                        <a:cs typeface="+mn-cs"/>
                      </a:endParaRPr>
                    </a:p>
                    <a:p>
                      <a:pPr marL="285750" indent="-285750">
                        <a:buFont typeface="Wingdings" pitchFamily="2" charset="2"/>
                        <a:buChar char="v"/>
                      </a:pPr>
                      <a:r>
                        <a:rPr lang="en-US" sz="1800" b="1" kern="1200" dirty="0">
                          <a:solidFill>
                            <a:schemeClr val="dk1"/>
                          </a:solidFill>
                          <a:effectLst/>
                          <a:latin typeface="+mn-lt"/>
                          <a:ea typeface="+mn-ea"/>
                          <a:cs typeface="+mn-cs"/>
                        </a:rPr>
                        <a:t>psychotropic substances (list 2)</a:t>
                      </a:r>
                      <a:endParaRPr lang="en-US" sz="1800" kern="1200" dirty="0">
                        <a:solidFill>
                          <a:schemeClr val="dk1"/>
                        </a:solidFill>
                        <a:effectLst/>
                        <a:latin typeface="+mn-lt"/>
                        <a:ea typeface="+mn-ea"/>
                        <a:cs typeface="+mn-cs"/>
                      </a:endParaRPr>
                    </a:p>
                    <a:p>
                      <a:endParaRPr lang="ru-UA" dirty="0"/>
                    </a:p>
                  </a:txBody>
                  <a:tcPr/>
                </a:tc>
                <a:tc>
                  <a:txBody>
                    <a:bodyPr/>
                    <a:lstStyle/>
                    <a:p>
                      <a:endParaRPr lang="ru-UA" sz="1800" b="1" kern="1200">
                        <a:solidFill>
                          <a:schemeClr val="dk1"/>
                        </a:solidFill>
                        <a:effectLst/>
                        <a:latin typeface="+mn-lt"/>
                        <a:ea typeface="+mn-ea"/>
                        <a:cs typeface="+mn-cs"/>
                      </a:endParaRPr>
                    </a:p>
                  </a:txBody>
                  <a:tcPr/>
                </a:tc>
                <a:tc>
                  <a:txBody>
                    <a:bodyPr/>
                    <a:lstStyle/>
                    <a:p>
                      <a:r>
                        <a:rPr lang="en-US" sz="1800" b="1" kern="1200" dirty="0">
                          <a:solidFill>
                            <a:schemeClr val="dk1"/>
                          </a:solidFill>
                          <a:effectLst/>
                          <a:latin typeface="+mn-lt"/>
                          <a:ea typeface="+mn-ea"/>
                          <a:cs typeface="+mn-cs"/>
                        </a:rPr>
                        <a:t>PERMITTED:</a:t>
                      </a:r>
                    </a:p>
                    <a:p>
                      <a:r>
                        <a:rPr lang="en-US" sz="1800" b="1" kern="1200" dirty="0">
                          <a:solidFill>
                            <a:schemeClr val="dk1"/>
                          </a:solidFill>
                          <a:effectLst/>
                          <a:latin typeface="+mn-lt"/>
                          <a:ea typeface="+mn-ea"/>
                          <a:cs typeface="+mn-cs"/>
                        </a:rPr>
                        <a:t>•Use in medical practice on prescription</a:t>
                      </a:r>
                    </a:p>
                    <a:p>
                      <a:r>
                        <a:rPr lang="en-US" sz="1800" b="1" kern="1200" dirty="0">
                          <a:solidFill>
                            <a:schemeClr val="dk1"/>
                          </a:solidFill>
                          <a:effectLst/>
                          <a:latin typeface="+mn-lt"/>
                          <a:ea typeface="+mn-ea"/>
                          <a:cs typeface="+mn-cs"/>
                        </a:rPr>
                        <a:t>•Use in veterinary medicine</a:t>
                      </a:r>
                    </a:p>
                    <a:p>
                      <a:r>
                        <a:rPr lang="en-US" sz="1800" b="1" kern="1200" dirty="0">
                          <a:solidFill>
                            <a:schemeClr val="dk1"/>
                          </a:solidFill>
                          <a:effectLst/>
                          <a:latin typeface="+mn-lt"/>
                          <a:ea typeface="+mn-ea"/>
                          <a:cs typeface="+mn-cs"/>
                        </a:rPr>
                        <a:t>•Use expert and operational and investigative activities</a:t>
                      </a:r>
                    </a:p>
                    <a:p>
                      <a:r>
                        <a:rPr lang="en-US" sz="1800" b="1" kern="1200" dirty="0">
                          <a:solidFill>
                            <a:schemeClr val="dk1"/>
                          </a:solidFill>
                          <a:effectLst/>
                          <a:latin typeface="+mn-lt"/>
                          <a:ea typeface="+mn-ea"/>
                          <a:cs typeface="+mn-cs"/>
                        </a:rPr>
                        <a:t>•Use in scientific and educational purposes</a:t>
                      </a:r>
                    </a:p>
                    <a:p>
                      <a:endParaRPr lang="en-US" sz="1800" b="1" kern="1200" dirty="0">
                        <a:solidFill>
                          <a:schemeClr val="dk1"/>
                        </a:solidFill>
                        <a:effectLst/>
                        <a:latin typeface="+mn-lt"/>
                        <a:ea typeface="+mn-ea"/>
                        <a:cs typeface="+mn-cs"/>
                      </a:endParaRPr>
                    </a:p>
                    <a:p>
                      <a:r>
                        <a:rPr lang="en-US" sz="1800" b="1" kern="1200" dirty="0">
                          <a:solidFill>
                            <a:schemeClr val="dk1"/>
                          </a:solidFill>
                          <a:effectLst/>
                          <a:latin typeface="+mn-lt"/>
                          <a:ea typeface="+mn-ea"/>
                          <a:cs typeface="+mn-cs"/>
                        </a:rPr>
                        <a:t>LIMITED:</a:t>
                      </a:r>
                    </a:p>
                    <a:p>
                      <a:r>
                        <a:rPr lang="en-US" sz="1800" b="1" kern="1200" dirty="0">
                          <a:solidFill>
                            <a:schemeClr val="dk1"/>
                          </a:solidFill>
                          <a:effectLst/>
                          <a:latin typeface="+mn-lt"/>
                          <a:ea typeface="+mn-ea"/>
                          <a:cs typeface="+mn-cs"/>
                        </a:rPr>
                        <a:t>•Availability of license is necessarily</a:t>
                      </a:r>
                    </a:p>
                    <a:p>
                      <a:endParaRPr lang="en-US" sz="1800" b="1" kern="1200" dirty="0">
                        <a:solidFill>
                          <a:schemeClr val="dk1"/>
                        </a:solidFill>
                        <a:effectLst/>
                        <a:latin typeface="+mn-lt"/>
                        <a:ea typeface="+mn-ea"/>
                        <a:cs typeface="+mn-cs"/>
                      </a:endParaRPr>
                    </a:p>
                    <a:p>
                      <a:r>
                        <a:rPr lang="en-US" sz="1800" b="1" kern="1200" dirty="0">
                          <a:solidFill>
                            <a:schemeClr val="dk1"/>
                          </a:solidFill>
                          <a:effectLst/>
                          <a:latin typeface="+mn-lt"/>
                          <a:ea typeface="+mn-ea"/>
                          <a:cs typeface="+mn-cs"/>
                        </a:rPr>
                        <a:t>FORBIDDEN:</a:t>
                      </a:r>
                    </a:p>
                    <a:p>
                      <a:r>
                        <a:rPr lang="en-US" sz="1800" b="1" kern="1200" dirty="0">
                          <a:solidFill>
                            <a:schemeClr val="dk1"/>
                          </a:solidFill>
                          <a:effectLst/>
                          <a:latin typeface="+mn-lt"/>
                          <a:ea typeface="+mn-ea"/>
                          <a:cs typeface="+mn-cs"/>
                        </a:rPr>
                        <a:t>•Use for other purposes</a:t>
                      </a:r>
                    </a:p>
                    <a:p>
                      <a:r>
                        <a:rPr lang="en-US" sz="1800" b="1" kern="1200" dirty="0">
                          <a:solidFill>
                            <a:schemeClr val="dk1"/>
                          </a:solidFill>
                          <a:effectLst/>
                          <a:latin typeface="+mn-lt"/>
                          <a:ea typeface="+mn-ea"/>
                          <a:cs typeface="+mn-cs"/>
                        </a:rPr>
                        <a:t>•as part of combined drugs</a:t>
                      </a:r>
                    </a:p>
                    <a:p>
                      <a:r>
                        <a:rPr lang="en-US" sz="1800" b="1" kern="1200" dirty="0">
                          <a:solidFill>
                            <a:schemeClr val="dk1"/>
                          </a:solidFill>
                          <a:effectLst/>
                          <a:latin typeface="+mn-lt"/>
                          <a:ea typeface="+mn-ea"/>
                          <a:cs typeface="+mn-cs"/>
                        </a:rPr>
                        <a:t>•in small doses </a:t>
                      </a:r>
                    </a:p>
                    <a:p>
                      <a:endParaRPr lang="ru-UA" sz="1800" b="1" kern="1200" dirty="0">
                        <a:solidFill>
                          <a:schemeClr val="dk1"/>
                        </a:solidFill>
                        <a:effectLst/>
                        <a:latin typeface="+mn-lt"/>
                        <a:ea typeface="+mn-ea"/>
                        <a:cs typeface="+mn-cs"/>
                      </a:endParaRPr>
                    </a:p>
                  </a:txBody>
                  <a:tcPr/>
                </a:tc>
                <a:extLst>
                  <a:ext uri="{0D108BD9-81ED-4DB2-BD59-A6C34878D82A}">
                    <a16:rowId xmlns:a16="http://schemas.microsoft.com/office/drawing/2014/main" val="4250772644"/>
                  </a:ext>
                </a:extLst>
              </a:tr>
            </a:tbl>
          </a:graphicData>
        </a:graphic>
      </p:graphicFrame>
    </p:spTree>
    <p:extLst>
      <p:ext uri="{BB962C8B-B14F-4D97-AF65-F5344CB8AC3E}">
        <p14:creationId xmlns:p14="http://schemas.microsoft.com/office/powerpoint/2010/main" val="1815837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880960D-E760-B347-8E7E-744048CBF074}"/>
              </a:ext>
            </a:extLst>
          </p:cNvPr>
          <p:cNvSpPr>
            <a:spLocks noGrp="1"/>
          </p:cNvSpPr>
          <p:nvPr>
            <p:ph type="title"/>
          </p:nvPr>
        </p:nvSpPr>
        <p:spPr>
          <a:xfrm>
            <a:off x="753763" y="234778"/>
            <a:ext cx="10524464" cy="1210964"/>
          </a:xfrm>
        </p:spPr>
        <p:txBody>
          <a:bodyPr>
            <a:normAutofit fontScale="90000"/>
          </a:bodyPr>
          <a:lstStyle/>
          <a:p>
            <a:r>
              <a:rPr lang="en-US" b="1" i="1" dirty="0"/>
              <a:t>The main activities related to turnover in narcotic drugs, psychotropic substances and precursors</a:t>
            </a:r>
            <a:endParaRPr lang="ru-UA" dirty="0"/>
          </a:p>
        </p:txBody>
      </p:sp>
      <p:sp>
        <p:nvSpPr>
          <p:cNvPr id="3" name="Объект 2">
            <a:extLst>
              <a:ext uri="{FF2B5EF4-FFF2-40B4-BE49-F238E27FC236}">
                <a16:creationId xmlns:a16="http://schemas.microsoft.com/office/drawing/2014/main" id="{7EC2910C-9815-B546-9A5F-D31587B38C11}"/>
              </a:ext>
            </a:extLst>
          </p:cNvPr>
          <p:cNvSpPr>
            <a:spLocks noGrp="1"/>
          </p:cNvSpPr>
          <p:nvPr>
            <p:ph sz="quarter" idx="13"/>
          </p:nvPr>
        </p:nvSpPr>
        <p:spPr>
          <a:xfrm>
            <a:off x="913773" y="1445742"/>
            <a:ext cx="4276064" cy="3424107"/>
          </a:xfrm>
        </p:spPr>
        <p:txBody>
          <a:bodyPr/>
          <a:lstStyle/>
          <a:p>
            <a:r>
              <a:rPr lang="en-US" b="1" dirty="0"/>
              <a:t>cultivation of plants</a:t>
            </a:r>
            <a:endParaRPr lang="en-US" dirty="0"/>
          </a:p>
          <a:p>
            <a:r>
              <a:rPr lang="en-US" b="1" dirty="0"/>
              <a:t>Development</a:t>
            </a:r>
            <a:endParaRPr lang="en-US" dirty="0"/>
          </a:p>
          <a:p>
            <a:r>
              <a:rPr lang="en-US" b="1" dirty="0"/>
              <a:t>Manufacture</a:t>
            </a:r>
            <a:endParaRPr lang="en-US" dirty="0"/>
          </a:p>
          <a:p>
            <a:r>
              <a:rPr lang="en-US" b="1" dirty="0"/>
              <a:t>Preparation</a:t>
            </a:r>
            <a:endParaRPr lang="en-US" dirty="0"/>
          </a:p>
          <a:p>
            <a:r>
              <a:rPr lang="en-US" b="1" dirty="0"/>
              <a:t>Storage</a:t>
            </a:r>
            <a:endParaRPr lang="en-US" dirty="0"/>
          </a:p>
          <a:p>
            <a:r>
              <a:rPr lang="en-US" b="1" dirty="0"/>
              <a:t>transportation</a:t>
            </a:r>
            <a:endParaRPr lang="en-US" dirty="0"/>
          </a:p>
          <a:p>
            <a:r>
              <a:rPr lang="en-US" b="1" dirty="0" err="1"/>
              <a:t>Purchaise</a:t>
            </a:r>
            <a:endParaRPr lang="en-US" dirty="0"/>
          </a:p>
          <a:p>
            <a:endParaRPr lang="ru-UA" dirty="0"/>
          </a:p>
        </p:txBody>
      </p:sp>
      <p:sp>
        <p:nvSpPr>
          <p:cNvPr id="5" name="Объект 2">
            <a:extLst>
              <a:ext uri="{FF2B5EF4-FFF2-40B4-BE49-F238E27FC236}">
                <a16:creationId xmlns:a16="http://schemas.microsoft.com/office/drawing/2014/main" id="{C099EAE8-7F99-514A-9416-04F44EE5934E}"/>
              </a:ext>
            </a:extLst>
          </p:cNvPr>
          <p:cNvSpPr txBox="1">
            <a:spLocks/>
          </p:cNvSpPr>
          <p:nvPr/>
        </p:nvSpPr>
        <p:spPr>
          <a:xfrm>
            <a:off x="6194227" y="1445742"/>
            <a:ext cx="4276064" cy="3424107"/>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r>
              <a:rPr lang="en-US" b="1" dirty="0"/>
              <a:t>sales (dispensing) </a:t>
            </a:r>
            <a:endParaRPr lang="en-US" dirty="0"/>
          </a:p>
          <a:p>
            <a:r>
              <a:rPr lang="en-US" b="1" dirty="0"/>
              <a:t>importation into the territory of Ukraine</a:t>
            </a:r>
            <a:endParaRPr lang="en-US" dirty="0"/>
          </a:p>
          <a:p>
            <a:r>
              <a:rPr lang="en-US" b="1" dirty="0"/>
              <a:t>export from the territory of Ukraine</a:t>
            </a:r>
            <a:endParaRPr lang="en-US" dirty="0"/>
          </a:p>
          <a:p>
            <a:r>
              <a:rPr lang="en-US" b="1" dirty="0"/>
              <a:t>Use</a:t>
            </a:r>
            <a:endParaRPr lang="en-US" dirty="0"/>
          </a:p>
          <a:p>
            <a:r>
              <a:rPr lang="en-US" b="1" dirty="0"/>
              <a:t>disposal</a:t>
            </a:r>
            <a:endParaRPr lang="en-US" dirty="0"/>
          </a:p>
          <a:p>
            <a:endParaRPr lang="ru-UA" dirty="0"/>
          </a:p>
        </p:txBody>
      </p:sp>
      <p:sp>
        <p:nvSpPr>
          <p:cNvPr id="6" name="Скругленный прямоугольник 5">
            <a:extLst>
              <a:ext uri="{FF2B5EF4-FFF2-40B4-BE49-F238E27FC236}">
                <a16:creationId xmlns:a16="http://schemas.microsoft.com/office/drawing/2014/main" id="{FFFA694B-285B-444A-8EEC-F0B66F99FA78}"/>
              </a:ext>
            </a:extLst>
          </p:cNvPr>
          <p:cNvSpPr/>
          <p:nvPr/>
        </p:nvSpPr>
        <p:spPr>
          <a:xfrm>
            <a:off x="518984" y="5004486"/>
            <a:ext cx="11281719" cy="16558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t>Types of activities related to narcotic drugs, psychotropic substances and precursors circulation in the territory of Ukraine are </a:t>
            </a:r>
            <a:endParaRPr lang="en-US" dirty="0"/>
          </a:p>
          <a:p>
            <a:pPr algn="ctr"/>
            <a:r>
              <a:rPr lang="en-US" b="1" i="1" u="sng" dirty="0"/>
              <a:t>subject to licensing</a:t>
            </a:r>
            <a:endParaRPr lang="en-US" b="1" u="sng" dirty="0"/>
          </a:p>
          <a:p>
            <a:pPr algn="ctr"/>
            <a:r>
              <a:rPr lang="en-US" b="1" i="1" dirty="0"/>
              <a:t>by the State Service of Ukraine on medicines and Drugs Control</a:t>
            </a:r>
            <a:endParaRPr lang="en-US" dirty="0"/>
          </a:p>
        </p:txBody>
      </p:sp>
    </p:spTree>
    <p:extLst>
      <p:ext uri="{BB962C8B-B14F-4D97-AF65-F5344CB8AC3E}">
        <p14:creationId xmlns:p14="http://schemas.microsoft.com/office/powerpoint/2010/main" val="3326553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2ACC938-0AB2-B243-B27C-805BED51D1D3}"/>
              </a:ext>
            </a:extLst>
          </p:cNvPr>
          <p:cNvSpPr>
            <a:spLocks noGrp="1"/>
          </p:cNvSpPr>
          <p:nvPr>
            <p:ph type="title"/>
          </p:nvPr>
        </p:nvSpPr>
        <p:spPr>
          <a:xfrm>
            <a:off x="197708" y="247135"/>
            <a:ext cx="11528853" cy="1136823"/>
          </a:xfrm>
        </p:spPr>
        <p:txBody>
          <a:bodyPr>
            <a:normAutofit fontScale="90000"/>
          </a:bodyPr>
          <a:lstStyle/>
          <a:p>
            <a:br>
              <a:rPr lang="en-US" dirty="0"/>
            </a:br>
            <a:br>
              <a:rPr lang="en-US" dirty="0"/>
            </a:br>
            <a:r>
              <a:rPr lang="en-US" b="1" dirty="0"/>
              <a:t>DOCUMENTS for obtaining a license to one or more type of activities, that related to narcotic drugs, psychotropic substances and precursors turnover</a:t>
            </a:r>
            <a:br>
              <a:rPr lang="en-US" dirty="0"/>
            </a:br>
            <a:endParaRPr lang="ru-UA" dirty="0"/>
          </a:p>
        </p:txBody>
      </p:sp>
      <p:sp>
        <p:nvSpPr>
          <p:cNvPr id="3" name="Объект 2">
            <a:extLst>
              <a:ext uri="{FF2B5EF4-FFF2-40B4-BE49-F238E27FC236}">
                <a16:creationId xmlns:a16="http://schemas.microsoft.com/office/drawing/2014/main" id="{0E5E23CC-53AE-304A-842F-22F893B33DE8}"/>
              </a:ext>
            </a:extLst>
          </p:cNvPr>
          <p:cNvSpPr>
            <a:spLocks noGrp="1"/>
          </p:cNvSpPr>
          <p:nvPr>
            <p:ph sz="quarter" idx="13"/>
          </p:nvPr>
        </p:nvSpPr>
        <p:spPr>
          <a:xfrm>
            <a:off x="333632" y="1705232"/>
            <a:ext cx="11219935" cy="5152768"/>
          </a:xfrm>
          <a:solidFill>
            <a:schemeClr val="accent1">
              <a:lumMod val="20000"/>
              <a:lumOff val="80000"/>
            </a:schemeClr>
          </a:solidFill>
        </p:spPr>
        <p:txBody>
          <a:bodyPr>
            <a:normAutofit fontScale="85000" lnSpcReduction="20000"/>
          </a:bodyPr>
          <a:lstStyle/>
          <a:p>
            <a:r>
              <a:rPr lang="en-US" b="1" dirty="0"/>
              <a:t>Application</a:t>
            </a:r>
            <a:endParaRPr lang="en-US" dirty="0"/>
          </a:p>
          <a:p>
            <a:r>
              <a:rPr lang="en-US" b="1" i="1" u="sng" dirty="0"/>
              <a:t>notarized </a:t>
            </a:r>
            <a:r>
              <a:rPr lang="en-US" b="1" dirty="0"/>
              <a:t>copies of statutory documents</a:t>
            </a:r>
            <a:endParaRPr lang="en-US" dirty="0"/>
          </a:p>
          <a:p>
            <a:r>
              <a:rPr lang="en-US" b="1" dirty="0"/>
              <a:t>information on conformity its material and technical base, the availability normative legal documents, information on the qualifications of employees, who have or will have access to controlled drugs directly (</a:t>
            </a:r>
            <a:r>
              <a:rPr lang="en-US" b="1" i="1" dirty="0"/>
              <a:t>certified by signature of the applicant)</a:t>
            </a:r>
            <a:endParaRPr lang="en-US" dirty="0"/>
          </a:p>
          <a:p>
            <a:r>
              <a:rPr lang="en-US" b="1" i="1" u="sng" dirty="0"/>
              <a:t>notarized </a:t>
            </a:r>
            <a:r>
              <a:rPr lang="en-US" b="1" dirty="0"/>
              <a:t>copy of the certificate of specialist that confirms</a:t>
            </a:r>
            <a:r>
              <a:rPr lang="en-US" dirty="0"/>
              <a:t> </a:t>
            </a:r>
            <a:r>
              <a:rPr lang="en-US" b="1" dirty="0"/>
              <a:t>professional competence of head for the implementation of the licensed activity</a:t>
            </a:r>
            <a:endParaRPr lang="en-US" dirty="0"/>
          </a:p>
          <a:p>
            <a:r>
              <a:rPr lang="en-US" b="1" dirty="0"/>
              <a:t>certificate of state or municipal hospital about the absence of psychiatric disorders, that associated with the abuse of alcohol, narcotics or psychotropic substances in workers, who will have access to controlled drugs</a:t>
            </a:r>
            <a:endParaRPr lang="en-US" dirty="0"/>
          </a:p>
          <a:p>
            <a:r>
              <a:rPr lang="en-US" b="1" dirty="0"/>
              <a:t>Certificate of Ministry of Internal Affairs of Ukraine on the absence unremoved criminal record of employees, who have or will have access to controlled drugs</a:t>
            </a:r>
            <a:endParaRPr lang="en-US" dirty="0"/>
          </a:p>
          <a:p>
            <a:r>
              <a:rPr lang="en-US" b="1" dirty="0"/>
              <a:t>Permission of Ministry of Internal Affairs of Ukraine on using the objects and premises for activity, that related narcotic drugs, psychotropic substances and precursors turnover</a:t>
            </a:r>
            <a:endParaRPr lang="en-US" dirty="0"/>
          </a:p>
          <a:p>
            <a:r>
              <a:rPr lang="en-US" b="1" dirty="0"/>
              <a:t>Conclusion of state sanitary-epidemiological service, that the available premises are comply with the requirements of sanitary norms and rules</a:t>
            </a:r>
            <a:endParaRPr lang="en-US" dirty="0"/>
          </a:p>
          <a:p>
            <a:endParaRPr lang="ru-UA" dirty="0"/>
          </a:p>
        </p:txBody>
      </p:sp>
    </p:spTree>
    <p:extLst>
      <p:ext uri="{BB962C8B-B14F-4D97-AF65-F5344CB8AC3E}">
        <p14:creationId xmlns:p14="http://schemas.microsoft.com/office/powerpoint/2010/main" val="35185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49E171E-0096-7240-BCC2-90802F84BED8}"/>
              </a:ext>
            </a:extLst>
          </p:cNvPr>
          <p:cNvSpPr>
            <a:spLocks noGrp="1"/>
          </p:cNvSpPr>
          <p:nvPr>
            <p:ph type="title"/>
          </p:nvPr>
        </p:nvSpPr>
        <p:spPr/>
        <p:txBody>
          <a:bodyPr>
            <a:normAutofit/>
          </a:bodyPr>
          <a:lstStyle/>
          <a:p>
            <a:r>
              <a:rPr lang="en-US" dirty="0"/>
              <a:t>Dispensing of narcotic drugs, psychotropic substances and precursors from pharmacies to patients</a:t>
            </a:r>
            <a:endParaRPr lang="ru-UA" dirty="0"/>
          </a:p>
        </p:txBody>
      </p:sp>
      <p:sp>
        <p:nvSpPr>
          <p:cNvPr id="3" name="Объект 2">
            <a:extLst>
              <a:ext uri="{FF2B5EF4-FFF2-40B4-BE49-F238E27FC236}">
                <a16:creationId xmlns:a16="http://schemas.microsoft.com/office/drawing/2014/main" id="{F10D7D20-CEC5-8E45-8C95-B0CADD1AF676}"/>
              </a:ext>
            </a:extLst>
          </p:cNvPr>
          <p:cNvSpPr>
            <a:spLocks noGrp="1"/>
          </p:cNvSpPr>
          <p:nvPr>
            <p:ph sz="quarter" idx="13"/>
          </p:nvPr>
        </p:nvSpPr>
        <p:spPr>
          <a:xfrm>
            <a:off x="913774" y="2367092"/>
            <a:ext cx="9750107" cy="549103"/>
          </a:xfrm>
        </p:spPr>
        <p:txBody>
          <a:bodyPr/>
          <a:lstStyle/>
          <a:p>
            <a:pPr marL="0" indent="0">
              <a:buNone/>
            </a:pPr>
            <a:r>
              <a:rPr lang="en-US" b="1" dirty="0"/>
              <a:t>A PRESCRIPTION</a:t>
            </a:r>
            <a:endParaRPr lang="en-US" dirty="0"/>
          </a:p>
          <a:p>
            <a:endParaRPr lang="ru-UA" dirty="0"/>
          </a:p>
        </p:txBody>
      </p:sp>
      <p:sp>
        <p:nvSpPr>
          <p:cNvPr id="4" name="Скругленный прямоугольник 3">
            <a:extLst>
              <a:ext uri="{FF2B5EF4-FFF2-40B4-BE49-F238E27FC236}">
                <a16:creationId xmlns:a16="http://schemas.microsoft.com/office/drawing/2014/main" id="{FFC33977-91DD-D046-90F5-89DA71BE1120}"/>
              </a:ext>
            </a:extLst>
          </p:cNvPr>
          <p:cNvSpPr/>
          <p:nvPr/>
        </p:nvSpPr>
        <p:spPr>
          <a:xfrm>
            <a:off x="605481" y="2916195"/>
            <a:ext cx="3744097" cy="148281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US" b="1" dirty="0"/>
              <a:t>special prescription form No. 3 (f-3)</a:t>
            </a:r>
            <a:endParaRPr lang="en-US" dirty="0"/>
          </a:p>
        </p:txBody>
      </p:sp>
      <p:sp>
        <p:nvSpPr>
          <p:cNvPr id="5" name="Скругленный прямоугольник 4">
            <a:extLst>
              <a:ext uri="{FF2B5EF4-FFF2-40B4-BE49-F238E27FC236}">
                <a16:creationId xmlns:a16="http://schemas.microsoft.com/office/drawing/2014/main" id="{6274792B-A9D7-7A43-AC61-8C5ACBC55F40}"/>
              </a:ext>
            </a:extLst>
          </p:cNvPr>
          <p:cNvSpPr/>
          <p:nvPr/>
        </p:nvSpPr>
        <p:spPr>
          <a:xfrm>
            <a:off x="6096000" y="2916195"/>
            <a:ext cx="3546389" cy="15940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t>prescription form No. 1 (f-1)</a:t>
            </a:r>
            <a:endParaRPr lang="en-US" dirty="0"/>
          </a:p>
        </p:txBody>
      </p:sp>
      <p:sp>
        <p:nvSpPr>
          <p:cNvPr id="6" name="Прямоугольник 5">
            <a:extLst>
              <a:ext uri="{FF2B5EF4-FFF2-40B4-BE49-F238E27FC236}">
                <a16:creationId xmlns:a16="http://schemas.microsoft.com/office/drawing/2014/main" id="{FB15B157-CD9B-1E4D-8666-0CDCB3183317}"/>
              </a:ext>
            </a:extLst>
          </p:cNvPr>
          <p:cNvSpPr/>
          <p:nvPr/>
        </p:nvSpPr>
        <p:spPr>
          <a:xfrm>
            <a:off x="1594022" y="4399005"/>
            <a:ext cx="2570205" cy="2063579"/>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b="1" dirty="0"/>
              <a:t>approved by the Order of the Ministry of Health of Ukraine of August 7, 2015 No. 494 </a:t>
            </a:r>
            <a:endParaRPr lang="en-US" dirty="0"/>
          </a:p>
        </p:txBody>
      </p:sp>
      <p:sp>
        <p:nvSpPr>
          <p:cNvPr id="7" name="Прямоугольник 6">
            <a:extLst>
              <a:ext uri="{FF2B5EF4-FFF2-40B4-BE49-F238E27FC236}">
                <a16:creationId xmlns:a16="http://schemas.microsoft.com/office/drawing/2014/main" id="{45ECEACE-2198-3E4D-891A-450E29C92F32}"/>
              </a:ext>
            </a:extLst>
          </p:cNvPr>
          <p:cNvSpPr/>
          <p:nvPr/>
        </p:nvSpPr>
        <p:spPr>
          <a:xfrm>
            <a:off x="6833286" y="4522573"/>
            <a:ext cx="2669060" cy="171691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b="1" dirty="0"/>
              <a:t>approved by the Order of the Ministry of Health of Ukraine of July 19, 2005 No. 360</a:t>
            </a:r>
            <a:endParaRPr lang="en-US" dirty="0"/>
          </a:p>
        </p:txBody>
      </p:sp>
      <p:pic>
        <p:nvPicPr>
          <p:cNvPr id="8" name="Рисунок 7">
            <a:extLst>
              <a:ext uri="{FF2B5EF4-FFF2-40B4-BE49-F238E27FC236}">
                <a16:creationId xmlns:a16="http://schemas.microsoft.com/office/drawing/2014/main" id="{3437545B-9963-D743-AB34-1FBE7A410D0A}"/>
              </a:ext>
            </a:extLst>
          </p:cNvPr>
          <p:cNvPicPr>
            <a:picLocks noChangeAspect="1"/>
          </p:cNvPicPr>
          <p:nvPr/>
        </p:nvPicPr>
        <p:blipFill>
          <a:blip r:embed="rId2"/>
          <a:stretch>
            <a:fillRect/>
          </a:stretch>
        </p:blipFill>
        <p:spPr>
          <a:xfrm>
            <a:off x="4622456" y="5702300"/>
            <a:ext cx="1752600" cy="1155700"/>
          </a:xfrm>
          <a:prstGeom prst="rect">
            <a:avLst/>
          </a:prstGeom>
        </p:spPr>
      </p:pic>
      <p:pic>
        <p:nvPicPr>
          <p:cNvPr id="9" name="Рисунок 8">
            <a:extLst>
              <a:ext uri="{FF2B5EF4-FFF2-40B4-BE49-F238E27FC236}">
                <a16:creationId xmlns:a16="http://schemas.microsoft.com/office/drawing/2014/main" id="{BE87D8C3-4F43-244E-8136-A024A87E184A}"/>
              </a:ext>
            </a:extLst>
          </p:cNvPr>
          <p:cNvPicPr>
            <a:picLocks noChangeAspect="1"/>
          </p:cNvPicPr>
          <p:nvPr/>
        </p:nvPicPr>
        <p:blipFill>
          <a:blip r:embed="rId3"/>
          <a:stretch>
            <a:fillRect/>
          </a:stretch>
        </p:blipFill>
        <p:spPr>
          <a:xfrm>
            <a:off x="9749671" y="1782891"/>
            <a:ext cx="2186956" cy="1468613"/>
          </a:xfrm>
          <a:prstGeom prst="rect">
            <a:avLst/>
          </a:prstGeom>
        </p:spPr>
      </p:pic>
      <p:pic>
        <p:nvPicPr>
          <p:cNvPr id="10" name="Рисунок 9">
            <a:extLst>
              <a:ext uri="{FF2B5EF4-FFF2-40B4-BE49-F238E27FC236}">
                <a16:creationId xmlns:a16="http://schemas.microsoft.com/office/drawing/2014/main" id="{FFE95306-51D0-6D40-9DB2-BBF0BDC59DC9}"/>
              </a:ext>
            </a:extLst>
          </p:cNvPr>
          <p:cNvPicPr>
            <a:picLocks noChangeAspect="1"/>
          </p:cNvPicPr>
          <p:nvPr/>
        </p:nvPicPr>
        <p:blipFill>
          <a:blip r:embed="rId4"/>
          <a:stretch>
            <a:fillRect/>
          </a:stretch>
        </p:blipFill>
        <p:spPr>
          <a:xfrm>
            <a:off x="10187351" y="5232486"/>
            <a:ext cx="1984054" cy="1587243"/>
          </a:xfrm>
          <a:prstGeom prst="rect">
            <a:avLst/>
          </a:prstGeom>
        </p:spPr>
      </p:pic>
    </p:spTree>
    <p:extLst>
      <p:ext uri="{BB962C8B-B14F-4D97-AF65-F5344CB8AC3E}">
        <p14:creationId xmlns:p14="http://schemas.microsoft.com/office/powerpoint/2010/main" val="4254834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9334E87-3884-334C-B399-9D85A150757A}"/>
              </a:ext>
            </a:extLst>
          </p:cNvPr>
          <p:cNvSpPr>
            <a:spLocks noGrp="1"/>
          </p:cNvSpPr>
          <p:nvPr>
            <p:ph type="title"/>
          </p:nvPr>
        </p:nvSpPr>
        <p:spPr>
          <a:xfrm>
            <a:off x="913774" y="260172"/>
            <a:ext cx="10364451" cy="1037288"/>
          </a:xfrm>
        </p:spPr>
        <p:txBody>
          <a:bodyPr>
            <a:normAutofit fontScale="90000"/>
          </a:bodyPr>
          <a:lstStyle/>
          <a:p>
            <a:r>
              <a:rPr lang="en-US" dirty="0"/>
              <a:t>Procurement and sale of narcotic drugs, psychotropic substances and precursors</a:t>
            </a:r>
            <a:endParaRPr lang="ru-UA" dirty="0"/>
          </a:p>
        </p:txBody>
      </p:sp>
      <p:graphicFrame>
        <p:nvGraphicFramePr>
          <p:cNvPr id="7" name="Таблица 6">
            <a:extLst>
              <a:ext uri="{FF2B5EF4-FFF2-40B4-BE49-F238E27FC236}">
                <a16:creationId xmlns:a16="http://schemas.microsoft.com/office/drawing/2014/main" id="{33F9927A-7BF3-8A44-94F4-8FFF4F4A79C9}"/>
              </a:ext>
            </a:extLst>
          </p:cNvPr>
          <p:cNvGraphicFramePr>
            <a:graphicFrameLocks noGrp="1"/>
          </p:cNvGraphicFramePr>
          <p:nvPr>
            <p:extLst>
              <p:ext uri="{D42A27DB-BD31-4B8C-83A1-F6EECF244321}">
                <p14:modId xmlns:p14="http://schemas.microsoft.com/office/powerpoint/2010/main" val="1525724559"/>
              </p:ext>
            </p:extLst>
          </p:nvPr>
        </p:nvGraphicFramePr>
        <p:xfrm>
          <a:off x="757761" y="1562572"/>
          <a:ext cx="10364450" cy="4767980"/>
        </p:xfrm>
        <a:graphic>
          <a:graphicData uri="http://schemas.openxmlformats.org/drawingml/2006/table">
            <a:tbl>
              <a:tblPr>
                <a:tableStyleId>{3C2FFA5D-87B4-456A-9821-1D502468CF0F}</a:tableStyleId>
              </a:tblPr>
              <a:tblGrid>
                <a:gridCol w="2781420">
                  <a:extLst>
                    <a:ext uri="{9D8B030D-6E8A-4147-A177-3AD203B41FA5}">
                      <a16:colId xmlns:a16="http://schemas.microsoft.com/office/drawing/2014/main" val="489829670"/>
                    </a:ext>
                  </a:extLst>
                </a:gridCol>
                <a:gridCol w="2781420">
                  <a:extLst>
                    <a:ext uri="{9D8B030D-6E8A-4147-A177-3AD203B41FA5}">
                      <a16:colId xmlns:a16="http://schemas.microsoft.com/office/drawing/2014/main" val="1391423277"/>
                    </a:ext>
                  </a:extLst>
                </a:gridCol>
                <a:gridCol w="4801610">
                  <a:extLst>
                    <a:ext uri="{9D8B030D-6E8A-4147-A177-3AD203B41FA5}">
                      <a16:colId xmlns:a16="http://schemas.microsoft.com/office/drawing/2014/main" val="2989202879"/>
                    </a:ext>
                  </a:extLst>
                </a:gridCol>
              </a:tblGrid>
              <a:tr h="6604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b="1" dirty="0">
                          <a:solidFill>
                            <a:schemeClr val="bg1"/>
                          </a:solidFill>
                          <a:effectLst/>
                          <a:latin typeface="+mn-lt"/>
                        </a:rPr>
                        <a:t>Purchase and sale </a:t>
                      </a:r>
                    </a:p>
                    <a:p>
                      <a:endParaRPr lang="en-US" sz="2200" b="1" dirty="0">
                        <a:solidFill>
                          <a:schemeClr val="bg1"/>
                        </a:solidFill>
                        <a:effectLst/>
                        <a:latin typeface="+mn-lt"/>
                      </a:endParaRPr>
                    </a:p>
                  </a:txBody>
                  <a:tcPr marL="39632" marR="39632" marT="0" marB="0"/>
                </a:tc>
                <a:tc>
                  <a:txBody>
                    <a:bodyPr/>
                    <a:lstStyle/>
                    <a:p>
                      <a:r>
                        <a:rPr lang="en-US" sz="2200" b="1" dirty="0">
                          <a:solidFill>
                            <a:schemeClr val="bg1"/>
                          </a:solidFill>
                          <a:effectLst/>
                          <a:latin typeface="+mn-lt"/>
                        </a:rPr>
                        <a:t>Terms</a:t>
                      </a:r>
                    </a:p>
                  </a:txBody>
                  <a:tcPr marL="39632" marR="39632" marT="0" marB="0"/>
                </a:tc>
                <a:tc>
                  <a:txBody>
                    <a:bodyPr/>
                    <a:lstStyle/>
                    <a:p>
                      <a:r>
                        <a:rPr lang="en-US" sz="2200" b="1" dirty="0">
                          <a:solidFill>
                            <a:schemeClr val="bg1"/>
                          </a:solidFill>
                          <a:effectLst/>
                          <a:latin typeface="+mn-lt"/>
                        </a:rPr>
                        <a:t>Notes</a:t>
                      </a:r>
                    </a:p>
                  </a:txBody>
                  <a:tcPr marL="39632" marR="39632" marT="0" marB="0"/>
                </a:tc>
                <a:extLst>
                  <a:ext uri="{0D108BD9-81ED-4DB2-BD59-A6C34878D82A}">
                    <a16:rowId xmlns:a16="http://schemas.microsoft.com/office/drawing/2014/main" val="3371049636"/>
                  </a:ext>
                </a:extLst>
              </a:tr>
              <a:tr h="20546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mn-lt"/>
                        </a:rPr>
                        <a:t>The purchase and sale in quantities that exceed the maximum permissible limits (wholesale trade)</a:t>
                      </a:r>
                    </a:p>
                    <a:p>
                      <a:endParaRPr lang="en-US" sz="1800" b="1" dirty="0">
                        <a:effectLst/>
                        <a:latin typeface="+mn-lt"/>
                      </a:endParaRPr>
                    </a:p>
                  </a:txBody>
                  <a:tcPr marL="39632" marR="39632" marT="0" marB="0"/>
                </a:tc>
                <a:tc>
                  <a:txBody>
                    <a:bodyPr/>
                    <a:lstStyle/>
                    <a:p>
                      <a:r>
                        <a:rPr lang="en-US" sz="1800" b="1" dirty="0">
                          <a:effectLst/>
                          <a:latin typeface="+mn-lt"/>
                        </a:rPr>
                        <a:t>Exclusively between entities that have the license for activities, that related to narcotic drugs, psychotropic substances and precursors turnover</a:t>
                      </a:r>
                    </a:p>
                  </a:txBody>
                  <a:tcPr marL="39632" marR="39632" marT="0" marB="0"/>
                </a:tc>
                <a:tc>
                  <a:txBody>
                    <a:bodyPr/>
                    <a:lstStyle/>
                    <a:p>
                      <a:r>
                        <a:rPr lang="en-US" sz="1800" b="1" dirty="0">
                          <a:effectLst/>
                          <a:latin typeface="+mn-lt"/>
                        </a:rPr>
                        <a:t>Substances producer – drugs producer;</a:t>
                      </a:r>
                    </a:p>
                    <a:p>
                      <a:r>
                        <a:rPr lang="en-US" sz="1800" b="1" dirty="0">
                          <a:effectLst/>
                          <a:latin typeface="+mn-lt"/>
                        </a:rPr>
                        <a:t>drugs producer – pharmacy warehouse;</a:t>
                      </a:r>
                    </a:p>
                    <a:p>
                      <a:r>
                        <a:rPr lang="en-US" sz="1800" b="1" dirty="0">
                          <a:effectLst/>
                          <a:latin typeface="+mn-lt"/>
                        </a:rPr>
                        <a:t>pharmacy warehouse – pharmacy; </a:t>
                      </a:r>
                    </a:p>
                    <a:p>
                      <a:r>
                        <a:rPr lang="en-US" sz="1800" b="1" dirty="0">
                          <a:effectLst/>
                          <a:latin typeface="+mn-lt"/>
                        </a:rPr>
                        <a:t>pharmacy warehouse – hospital;</a:t>
                      </a:r>
                    </a:p>
                    <a:p>
                      <a:r>
                        <a:rPr lang="en-US" sz="1800" b="1" dirty="0">
                          <a:effectLst/>
                          <a:latin typeface="+mn-lt"/>
                        </a:rPr>
                        <a:t>Pharmacy – hospital.</a:t>
                      </a:r>
                    </a:p>
                  </a:txBody>
                  <a:tcPr marL="39632" marR="39632" marT="0" marB="0"/>
                </a:tc>
                <a:extLst>
                  <a:ext uri="{0D108BD9-81ED-4DB2-BD59-A6C34878D82A}">
                    <a16:rowId xmlns:a16="http://schemas.microsoft.com/office/drawing/2014/main" val="1065043347"/>
                  </a:ext>
                </a:extLst>
              </a:tr>
              <a:tr h="1380616">
                <a:tc>
                  <a:txBody>
                    <a:bodyPr/>
                    <a:lstStyle/>
                    <a:p>
                      <a:r>
                        <a:rPr lang="en-US" sz="1800" b="1" dirty="0">
                          <a:effectLst/>
                          <a:latin typeface="+mn-lt"/>
                        </a:rPr>
                        <a:t>Retail sale</a:t>
                      </a:r>
                    </a:p>
                  </a:txBody>
                  <a:tcPr marL="39632" marR="39632" marT="0" marB="0"/>
                </a:tc>
                <a:tc>
                  <a:txBody>
                    <a:bodyPr/>
                    <a:lstStyle/>
                    <a:p>
                      <a:r>
                        <a:rPr lang="en-US" sz="1800" b="1" dirty="0">
                          <a:effectLst/>
                          <a:latin typeface="+mn-lt"/>
                        </a:rPr>
                        <a:t>The pharmacies of all forms of ownership (legal entities) at presence of licenses for this activity</a:t>
                      </a:r>
                    </a:p>
                  </a:txBody>
                  <a:tcPr marL="39632" marR="39632" marT="0" marB="0"/>
                </a:tc>
                <a:tc>
                  <a:txBody>
                    <a:bodyPr/>
                    <a:lstStyle/>
                    <a:p>
                      <a:endParaRPr lang="ru-UA" sz="1800" b="1" dirty="0">
                        <a:latin typeface="+mn-lt"/>
                      </a:endParaRPr>
                    </a:p>
                  </a:txBody>
                  <a:tcPr marL="76094" marR="76094" marT="38047" marB="38047"/>
                </a:tc>
                <a:extLst>
                  <a:ext uri="{0D108BD9-81ED-4DB2-BD59-A6C34878D82A}">
                    <a16:rowId xmlns:a16="http://schemas.microsoft.com/office/drawing/2014/main" val="804250922"/>
                  </a:ext>
                </a:extLst>
              </a:tr>
              <a:tr h="662141">
                <a:tc>
                  <a:txBody>
                    <a:bodyPr/>
                    <a:lstStyle/>
                    <a:p>
                      <a:r>
                        <a:rPr lang="en-US" sz="1800" b="1">
                          <a:effectLst/>
                          <a:latin typeface="+mn-lt"/>
                        </a:rPr>
                        <a:t>Purchase of physical person</a:t>
                      </a:r>
                    </a:p>
                  </a:txBody>
                  <a:tcPr marL="39632" marR="39632" marT="0" marB="0"/>
                </a:tc>
                <a:tc>
                  <a:txBody>
                    <a:bodyPr/>
                    <a:lstStyle/>
                    <a:p>
                      <a:r>
                        <a:rPr lang="en-US" sz="1800" b="1">
                          <a:effectLst/>
                          <a:latin typeface="+mn-lt"/>
                        </a:rPr>
                        <a:t>For medical indications by prescription</a:t>
                      </a:r>
                    </a:p>
                  </a:txBody>
                  <a:tcPr marL="39632" marR="39632" marT="0" marB="0"/>
                </a:tc>
                <a:tc>
                  <a:txBody>
                    <a:bodyPr/>
                    <a:lstStyle/>
                    <a:p>
                      <a:r>
                        <a:rPr lang="en-US" sz="1800" b="1" dirty="0">
                          <a:effectLst/>
                          <a:latin typeface="+mn-lt"/>
                        </a:rPr>
                        <a:t>The pharmacy with an associated license</a:t>
                      </a:r>
                    </a:p>
                  </a:txBody>
                  <a:tcPr marL="39632" marR="39632" marT="0" marB="0"/>
                </a:tc>
                <a:extLst>
                  <a:ext uri="{0D108BD9-81ED-4DB2-BD59-A6C34878D82A}">
                    <a16:rowId xmlns:a16="http://schemas.microsoft.com/office/drawing/2014/main" val="1133224833"/>
                  </a:ext>
                </a:extLst>
              </a:tr>
            </a:tbl>
          </a:graphicData>
        </a:graphic>
      </p:graphicFrame>
    </p:spTree>
    <p:extLst>
      <p:ext uri="{BB962C8B-B14F-4D97-AF65-F5344CB8AC3E}">
        <p14:creationId xmlns:p14="http://schemas.microsoft.com/office/powerpoint/2010/main" val="3698992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C84BD89-CB98-1747-ABD2-5CEFABBEBAA2}"/>
              </a:ext>
            </a:extLst>
          </p:cNvPr>
          <p:cNvSpPr>
            <a:spLocks noGrp="1"/>
          </p:cNvSpPr>
          <p:nvPr>
            <p:ph type="title"/>
          </p:nvPr>
        </p:nvSpPr>
        <p:spPr>
          <a:xfrm>
            <a:off x="86497" y="618517"/>
            <a:ext cx="11825417" cy="1596177"/>
          </a:xfrm>
        </p:spPr>
        <p:txBody>
          <a:bodyPr>
            <a:normAutofit fontScale="90000"/>
          </a:bodyPr>
          <a:lstStyle/>
          <a:p>
            <a:r>
              <a:rPr lang="en-US" dirty="0"/>
              <a:t>Import, export and transit through Ukraine narcotic drugs, psychotropic substances and precursors, including preparations containing them in quantities that exceed the maximum permissible</a:t>
            </a:r>
            <a:br>
              <a:rPr lang="en-US" dirty="0"/>
            </a:br>
            <a:endParaRPr lang="ru-UA" dirty="0"/>
          </a:p>
        </p:txBody>
      </p:sp>
      <p:sp>
        <p:nvSpPr>
          <p:cNvPr id="3" name="Объект 2">
            <a:extLst>
              <a:ext uri="{FF2B5EF4-FFF2-40B4-BE49-F238E27FC236}">
                <a16:creationId xmlns:a16="http://schemas.microsoft.com/office/drawing/2014/main" id="{3C8E3E4D-F116-4041-A7F6-45FEDC3186D3}"/>
              </a:ext>
            </a:extLst>
          </p:cNvPr>
          <p:cNvSpPr>
            <a:spLocks noGrp="1"/>
          </p:cNvSpPr>
          <p:nvPr>
            <p:ph sz="quarter" idx="13"/>
          </p:nvPr>
        </p:nvSpPr>
        <p:spPr>
          <a:xfrm>
            <a:off x="817292" y="2931253"/>
            <a:ext cx="10363826" cy="3424107"/>
          </a:xfrm>
        </p:spPr>
        <p:txBody>
          <a:bodyPr/>
          <a:lstStyle/>
          <a:p>
            <a:pPr>
              <a:buFont typeface="Wingdings" pitchFamily="2" charset="2"/>
              <a:buChar char="v"/>
            </a:pPr>
            <a:r>
              <a:rPr lang="en-US" b="1" dirty="0"/>
              <a:t>Is carried out on basis of permission issued by the SSDC</a:t>
            </a:r>
          </a:p>
          <a:p>
            <a:pPr>
              <a:buFont typeface="Wingdings" pitchFamily="2" charset="2"/>
              <a:buChar char="v"/>
            </a:pPr>
            <a:endParaRPr lang="en-US" dirty="0"/>
          </a:p>
          <a:p>
            <a:pPr>
              <a:buFont typeface="Wingdings" pitchFamily="2" charset="2"/>
              <a:buChar char="v"/>
            </a:pPr>
            <a:r>
              <a:rPr lang="en-US" b="1" dirty="0"/>
              <a:t>Through checkpoints across the customs border of Ukraine, which list is approved by the Government decree N 1950 from 25.12.2002, as amended on 03.06.2009 </a:t>
            </a:r>
            <a:endParaRPr lang="en-US" dirty="0"/>
          </a:p>
          <a:p>
            <a:endParaRPr lang="ru-UA" dirty="0"/>
          </a:p>
        </p:txBody>
      </p:sp>
      <p:sp>
        <p:nvSpPr>
          <p:cNvPr id="4" name="Стрелка вниз 3">
            <a:extLst>
              <a:ext uri="{FF2B5EF4-FFF2-40B4-BE49-F238E27FC236}">
                <a16:creationId xmlns:a16="http://schemas.microsoft.com/office/drawing/2014/main" id="{F4712E88-ABA9-F241-B05B-FCC34CF5AD25}"/>
              </a:ext>
            </a:extLst>
          </p:cNvPr>
          <p:cNvSpPr/>
          <p:nvPr/>
        </p:nvSpPr>
        <p:spPr>
          <a:xfrm>
            <a:off x="4596713" y="2214694"/>
            <a:ext cx="2286001" cy="52850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Tree>
    <p:extLst>
      <p:ext uri="{BB962C8B-B14F-4D97-AF65-F5344CB8AC3E}">
        <p14:creationId xmlns:p14="http://schemas.microsoft.com/office/powerpoint/2010/main" val="1425614190"/>
      </p:ext>
    </p:extLst>
  </p:cSld>
  <p:clrMapOvr>
    <a:masterClrMapping/>
  </p:clrMapOvr>
</p:sld>
</file>

<file path=ppt/theme/theme1.xml><?xml version="1.0" encoding="utf-8"?>
<a:theme xmlns:a="http://schemas.openxmlformats.org/drawingml/2006/main" name="Капля">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Капля</Template>
  <TotalTime>86</TotalTime>
  <Words>1229</Words>
  <Application>Microsoft Macintosh PowerPoint</Application>
  <PresentationFormat>Широкоэкранный</PresentationFormat>
  <Paragraphs>156</Paragraphs>
  <Slides>14</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14</vt:i4>
      </vt:variant>
    </vt:vector>
  </HeadingPairs>
  <TitlesOfParts>
    <vt:vector size="19" baseType="lpstr">
      <vt:lpstr>Arial</vt:lpstr>
      <vt:lpstr>Georgia</vt:lpstr>
      <vt:lpstr>Tw Cen MT</vt:lpstr>
      <vt:lpstr>Wingdings</vt:lpstr>
      <vt:lpstr>Капля</vt:lpstr>
      <vt:lpstr>REGULATORY AND LEGAL SUPPORT FOR TURNOVER OF VARIOUS NOMENCLATURE AND LEGAL AND CLASSIFICATION-LEGAL DRUG GROUPS</vt:lpstr>
      <vt:lpstr>The definition of classification legal group (CLG) of drugs</vt:lpstr>
      <vt:lpstr>Презентация PowerPoint</vt:lpstr>
      <vt:lpstr>Normative and legal regulation in the fight against narcotics at the international level </vt:lpstr>
      <vt:lpstr>Major problems associated with the control of the turnover of CLG of drugs</vt:lpstr>
      <vt:lpstr>The comparative analysis of approaches to the classification of controlled groups of drugs in international practice and Ukraine</vt:lpstr>
      <vt:lpstr>Classification of narcotic drugs, psychotropic substances and precursors (Government Decree № 770 from 6.05.2000)</vt:lpstr>
      <vt:lpstr>Restriction of turnover of narcotic drugs, psychotropic substances and precursors</vt:lpstr>
      <vt:lpstr>Restriction of turnover of narcotic drugs, psychotropic substances and precursors</vt:lpstr>
      <vt:lpstr>The main activities related to turnover in narcotic drugs, psychotropic substances and precursors</vt:lpstr>
      <vt:lpstr>  DOCUMENTS for obtaining a license to one or more type of activities, that related to narcotic drugs, psychotropic substances and precursors turnover </vt:lpstr>
      <vt:lpstr>Dispensing of narcotic drugs, psychotropic substances and precursors from pharmacies to patients</vt:lpstr>
      <vt:lpstr>Procurement and sale of narcotic drugs, psychotropic substances and precursors</vt:lpstr>
      <vt:lpstr>Import, export and transit through Ukraine narcotic drugs, psychotropic substances and precursors, including preparations containing them in quantities that exceed the maximum permissible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Microsoft Office User</dc:creator>
  <cp:lastModifiedBy>Microsoft Office User</cp:lastModifiedBy>
  <cp:revision>32</cp:revision>
  <dcterms:created xsi:type="dcterms:W3CDTF">2020-11-20T07:50:40Z</dcterms:created>
  <dcterms:modified xsi:type="dcterms:W3CDTF">2020-11-20T09:17:37Z</dcterms:modified>
</cp:coreProperties>
</file>