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  <p:sldMasterId id="2147483687" r:id="rId3"/>
    <p:sldMasterId id="2147483700" r:id="rId4"/>
  </p:sldMasterIdLst>
  <p:notesMasterIdLst>
    <p:notesMasterId r:id="rId27"/>
  </p:notesMasterIdLst>
  <p:sldIdLst>
    <p:sldId id="529" r:id="rId5"/>
    <p:sldId id="283" r:id="rId6"/>
    <p:sldId id="312" r:id="rId7"/>
    <p:sldId id="418" r:id="rId8"/>
    <p:sldId id="353" r:id="rId9"/>
    <p:sldId id="357" r:id="rId10"/>
    <p:sldId id="358" r:id="rId11"/>
    <p:sldId id="419" r:id="rId12"/>
    <p:sldId id="421" r:id="rId13"/>
    <p:sldId id="425" r:id="rId14"/>
    <p:sldId id="352" r:id="rId15"/>
    <p:sldId id="360" r:id="rId16"/>
    <p:sldId id="438" r:id="rId17"/>
    <p:sldId id="364" r:id="rId18"/>
    <p:sldId id="371" r:id="rId19"/>
    <p:sldId id="477" r:id="rId20"/>
    <p:sldId id="452" r:id="rId21"/>
    <p:sldId id="453" r:id="rId22"/>
    <p:sldId id="428" r:id="rId23"/>
    <p:sldId id="429" r:id="rId24"/>
    <p:sldId id="532" r:id="rId25"/>
    <p:sldId id="53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CB600"/>
    <a:srgbClr val="BDD242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5256" autoAdjust="0"/>
  </p:normalViewPr>
  <p:slideViewPr>
    <p:cSldViewPr>
      <p:cViewPr varScale="1">
        <p:scale>
          <a:sx n="111" d="100"/>
          <a:sy n="111" d="100"/>
        </p:scale>
        <p:origin x="117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C26AD-7CF5-441E-A3C2-8470EA09DB68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B5AAE-E013-4A9B-9F5F-6183B1E58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667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/>
              <a:t>Молекули з</a:t>
            </a:r>
            <a:r>
              <a:rPr lang="uk-UA" baseline="0" dirty="0"/>
              <a:t> масою до 10 </a:t>
            </a:r>
            <a:r>
              <a:rPr lang="uk-UA" baseline="0" dirty="0" err="1"/>
              <a:t>кДа</a:t>
            </a:r>
            <a:r>
              <a:rPr lang="uk-UA" baseline="0" dirty="0"/>
              <a:t> – по суті </a:t>
            </a:r>
            <a:r>
              <a:rPr lang="uk-UA" baseline="0" dirty="0" err="1"/>
              <a:t>гаптени</a:t>
            </a:r>
            <a:r>
              <a:rPr lang="uk-UA" baseline="0" dirty="0"/>
              <a:t>, на яких замало </a:t>
            </a:r>
            <a:r>
              <a:rPr lang="uk-UA" baseline="0" dirty="0" err="1"/>
              <a:t>епітопів</a:t>
            </a:r>
            <a:r>
              <a:rPr lang="uk-UA" baseline="0" dirty="0"/>
              <a:t> – вони не годні бути </a:t>
            </a:r>
            <a:r>
              <a:rPr lang="uk-UA" baseline="0" dirty="0" err="1"/>
              <a:t>звязаними</a:t>
            </a:r>
            <a:r>
              <a:rPr lang="uk-UA" baseline="0" dirty="0"/>
              <a:t> одночасно двома </a:t>
            </a:r>
            <a:r>
              <a:rPr lang="en-US" baseline="0" dirty="0" err="1"/>
              <a:t>IgE</a:t>
            </a:r>
            <a:r>
              <a:rPr lang="ru-RU" baseline="0" dirty="0"/>
              <a:t> у склад</a:t>
            </a:r>
            <a:r>
              <a:rPr lang="uk-UA" baseline="0" dirty="0"/>
              <a:t>і рецепторів тучних клітин – отож, не можуть поодинці спричиняти </a:t>
            </a:r>
            <a:r>
              <a:rPr lang="uk-UA" baseline="0" dirty="0" err="1"/>
              <a:t>дегрануляцію</a:t>
            </a:r>
            <a:r>
              <a:rPr lang="uk-UA" baseline="0" dirty="0"/>
              <a:t>, хоч і можуть розпізнаватись </a:t>
            </a:r>
            <a:r>
              <a:rPr lang="uk-UA" baseline="0" dirty="0" err="1"/>
              <a:t>гіперваріабельними</a:t>
            </a:r>
            <a:r>
              <a:rPr lang="uk-UA" baseline="0" dirty="0"/>
              <a:t> сайтами антитіл. Але, в комплексі з носієм можуть функціонувати як повноцінний антиген. Молекули більші за 70 </a:t>
            </a:r>
            <a:r>
              <a:rPr lang="uk-UA" baseline="0" dirty="0" err="1"/>
              <a:t>кда</a:t>
            </a:r>
            <a:r>
              <a:rPr lang="uk-UA" baseline="0" dirty="0"/>
              <a:t> не проникають крізь </a:t>
            </a:r>
            <a:r>
              <a:rPr lang="uk-UA" baseline="0" dirty="0" err="1"/>
              <a:t>барєрні</a:t>
            </a:r>
            <a:r>
              <a:rPr lang="uk-UA" baseline="0" dirty="0"/>
              <a:t> структури шкіри і слизових, тому, не можуть досягти тучних клітин та активувати їх. Якщо такі крупні, зазвичай, полімерні антигени проникають до організму – розвиваються потужні реакції.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aseline="0" dirty="0"/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Термин «аллерген» — аналог термина «антиген», обозначающего молекулы, которые вызывают синтез иммуноглобулинов или клеточный иммунный ответ. Большинство аллергенов — белки с моле­кулярной массой 10-70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кДа.Аллергенность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особое свойство антигена (аллергена), результатом распознавания которого служит индукция 1§Е-ответа. Несмотря на то что проблема «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аллергенности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антигена» крайне важна для понимания возник­новения аллергии, до сих пор нет надежных методов, позволяющих пред­сказать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аллергенность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того или иного белка и таким образом идентифи­цировать его как аллерген. Для этого важно учитывать многие параметры:</a:t>
            </a:r>
            <a:b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структуру и функции аллергена, факторы носителей аллергена, внешней среды и восприимчивости человека.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сегодняшний день нельзя считать до конца понятными механиз­мы, благодаря которым молекулы действуют именно как аллергены. Аллергенные молекулы имеют свои структурные особенности и, вероятно, особенности превращения в организме при их переработке либо взаимо­действии с эндогенными молекулами.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Аллергены являются Т-клеточными антигенами. Т-клеточные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эпито­пы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короткие пептидные фрагменты, в пределах 12-13 аминокислотных остатков, тогда как В-клеточные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эпитопы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специфические последователь­ности аминокислотных остатков, определяющие трехмерную конфигура­цию молекулы. Перекрестная антигенная активность обусловлена струк­турной гомологией молекул аллергенов разного происхождения.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аллергенности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Структурные (пространственные) характеристики аллергенов, степень Ы-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гликолизирования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Генетическая предрасположенность определенных лиц к формирова­нию 1§Е-ответа.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B5AAE-E013-4A9B-9F5F-6183B1E5857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5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аллергенности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Структурные (пространственные) характеристики аллергенов, степень Ы-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гликолизирования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Генетическая предрасположенность определенных лиц к формирова­нию 1§Е-ответа.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Особенности переработки поступающего в организм (и на поверх­ностные ткани — слизистые оболочки, кожу) материала, обладающего аллергенными свойствами.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Способ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процессирования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антигена (аллергена) в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антигенпрезентирую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щих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клетках, что может повлиять па характер последующего ответа и синтез 1§Е.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Биохимическая (ферментативная) активность аллергенного материа­ла. Эта активность может, с одной стороны, повышать аллергенный потенциал всей молекулы, влияя на характер ее превращения по пути проникновения через поверхностные барьерные ткани или на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про­цессирование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молекулы в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аллергенпрезентирующих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клетках, а с дру­гой — приводить к образованию новых молекул, которые затем могут вовлекаться в индукцию 1§Е-ответа.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B5AAE-E013-4A9B-9F5F-6183B1E5857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896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/>
              <a:t>Найпринциповіші</a:t>
            </a:r>
            <a:r>
              <a:rPr lang="uk-UA" dirty="0"/>
              <a:t> елементи структури,</a:t>
            </a:r>
            <a:r>
              <a:rPr lang="uk-UA" baseline="0" dirty="0"/>
              <a:t> які розпізнаються </a:t>
            </a:r>
            <a:r>
              <a:rPr lang="uk-UA" baseline="0" dirty="0" err="1"/>
              <a:t>імуноглобулінами</a:t>
            </a:r>
            <a:r>
              <a:rPr lang="uk-UA" baseline="0" dirty="0"/>
              <a:t> всіх типів – </a:t>
            </a:r>
            <a:r>
              <a:rPr lang="uk-UA" baseline="0" dirty="0" err="1"/>
              <a:t>нативні</a:t>
            </a:r>
            <a:r>
              <a:rPr lang="uk-UA" baseline="0" dirty="0"/>
              <a:t> гідрофільні </a:t>
            </a:r>
            <a:r>
              <a:rPr lang="uk-UA" baseline="0" dirty="0" err="1"/>
              <a:t>малоупорядковані</a:t>
            </a:r>
            <a:r>
              <a:rPr lang="uk-UA" baseline="0" dirty="0"/>
              <a:t> поверхневі домени, на яких зазвичай розташовані короткі розгалужені </a:t>
            </a:r>
            <a:r>
              <a:rPr lang="uk-UA" baseline="0" dirty="0" err="1"/>
              <a:t>глікозильовані</a:t>
            </a:r>
            <a:r>
              <a:rPr lang="uk-UA" baseline="0" dirty="0"/>
              <a:t> ділянки.</a:t>
            </a:r>
          </a:p>
          <a:p>
            <a:r>
              <a:rPr lang="uk-UA" baseline="0" dirty="0"/>
              <a:t>Позитивний відбір певних клонів В-лімфоцитів в історії розвитку та формування імунної системи конкретної особистості також визначає можливу схильність до розвитку неадекватних реакцій</a:t>
            </a:r>
          </a:p>
          <a:p>
            <a:r>
              <a:rPr lang="uk-UA" baseline="0" dirty="0"/>
              <a:t>Алергени іноді можуть як набувати так і втрачати провокативні риси під впливом ферментів організму</a:t>
            </a:r>
          </a:p>
          <a:p>
            <a:r>
              <a:rPr lang="uk-UA" baseline="0" dirty="0"/>
              <a:t>Вдало </a:t>
            </a:r>
            <a:r>
              <a:rPr lang="uk-UA" baseline="0" dirty="0" err="1"/>
              <a:t>процесований</a:t>
            </a:r>
            <a:r>
              <a:rPr lang="uk-UA" baseline="0" dirty="0"/>
              <a:t> </a:t>
            </a:r>
            <a:r>
              <a:rPr lang="uk-UA" baseline="0" dirty="0" err="1"/>
              <a:t>антигенпрезентуючою</a:t>
            </a:r>
            <a:r>
              <a:rPr lang="uk-UA" baseline="0" dirty="0"/>
              <a:t> дендритною клітиною потенційний алерген може виявитись безпечним, і навпаки</a:t>
            </a:r>
          </a:p>
          <a:p>
            <a:r>
              <a:rPr lang="uk-UA" baseline="0" dirty="0"/>
              <a:t>Якщо алергеном виступає білок-фермент, мішені для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uk-UA" baseline="0" dirty="0"/>
              <a:t>можуть бути як на самому білку так і на продуктах його ферментативної діяльності</a:t>
            </a:r>
            <a:r>
              <a:rPr lang="uk-UA" dirty="0"/>
              <a:t> (серед</a:t>
            </a:r>
            <a:r>
              <a:rPr lang="uk-UA" baseline="0" dirty="0"/>
              <a:t> ферментів алергенами часто стають </a:t>
            </a:r>
            <a:r>
              <a:rPr lang="uk-UA" baseline="0" dirty="0" err="1"/>
              <a:t>протеази</a:t>
            </a:r>
            <a:r>
              <a:rPr lang="uk-UA" baseline="0" dirty="0"/>
              <a:t>)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336C3B-816B-42E5-A185-D0550A5DE83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81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Белки</a:t>
            </a:r>
            <a:r>
              <a:rPr lang="uk-UA" baseline="0" dirty="0"/>
              <a:t> </a:t>
            </a:r>
            <a:r>
              <a:rPr lang="uk-UA" baseline="0" dirty="0" err="1"/>
              <a:t>образуют</a:t>
            </a:r>
            <a:r>
              <a:rPr lang="uk-UA" baseline="0" dirty="0"/>
              <a:t> </a:t>
            </a:r>
            <a:r>
              <a:rPr lang="uk-UA" baseline="0" dirty="0" err="1"/>
              <a:t>различніе</a:t>
            </a:r>
            <a:r>
              <a:rPr lang="uk-UA" baseline="0" dirty="0"/>
              <a:t> структурі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B5AAE-E013-4A9B-9F5F-6183B1E5857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65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Для характеристики </a:t>
            </a:r>
            <a:r>
              <a:rPr lang="uk-UA" dirty="0" err="1"/>
              <a:t>алергеів</a:t>
            </a:r>
            <a:r>
              <a:rPr lang="uk-UA" dirty="0"/>
              <a:t> нас найбільше цікавить </a:t>
            </a:r>
            <a:r>
              <a:rPr lang="uk-UA" dirty="0" err="1"/>
              <a:t>прострова</a:t>
            </a:r>
            <a:r>
              <a:rPr lang="uk-UA" baseline="0" dirty="0"/>
              <a:t> структура білка, тобто його третинна, деколи четвертинна структура. У літературі можна побачити різні способи зображення третинної структури білка. Для характеристики </a:t>
            </a:r>
            <a:r>
              <a:rPr lang="uk-UA" baseline="0" dirty="0" err="1"/>
              <a:t>алергеів</a:t>
            </a:r>
            <a:r>
              <a:rPr lang="uk-UA" baseline="0" dirty="0"/>
              <a:t> найбільш зручними є 2 та 3 спосіб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B5AAE-E013-4A9B-9F5F-6183B1E5857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799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Все ж</a:t>
            </a:r>
            <a:r>
              <a:rPr lang="uk-UA" baseline="0" dirty="0"/>
              <a:t> таки переважна більшість алергенів – білки, що несуть </a:t>
            </a:r>
            <a:r>
              <a:rPr lang="uk-UA" baseline="0" dirty="0" err="1"/>
              <a:t>конформаційні</a:t>
            </a:r>
            <a:r>
              <a:rPr lang="uk-UA" baseline="0" dirty="0"/>
              <a:t> </a:t>
            </a:r>
            <a:r>
              <a:rPr lang="uk-UA" baseline="0" dirty="0" err="1"/>
              <a:t>епітопи</a:t>
            </a:r>
            <a:r>
              <a:rPr lang="uk-UA" baseline="0" dirty="0"/>
              <a:t>. Еволюційне походження та систематичне положення організму визначають первинні послідовності білків, їх подальшу тривимірну укладку, і відповідно, </a:t>
            </a:r>
            <a:r>
              <a:rPr lang="uk-UA" baseline="0" dirty="0" err="1"/>
              <a:t>конформаційні</a:t>
            </a:r>
            <a:r>
              <a:rPr lang="uk-UA" baseline="0" dirty="0"/>
              <a:t> </a:t>
            </a:r>
            <a:r>
              <a:rPr lang="uk-UA" baseline="0" dirty="0" err="1"/>
              <a:t>епітопи</a:t>
            </a:r>
            <a:r>
              <a:rPr lang="uk-UA" baseline="0" dirty="0"/>
              <a:t>. Отож, виявилось раціональним класифікувати алерген за організмом в якому він продукується.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336C3B-816B-42E5-A185-D0550A5DE83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054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Від</a:t>
            </a:r>
            <a:r>
              <a:rPr lang="uk-UA" baseline="0" dirty="0"/>
              <a:t> природи детермінант залежить чутливість </a:t>
            </a:r>
            <a:r>
              <a:rPr lang="uk-UA" baseline="0" dirty="0" err="1"/>
              <a:t>алергена</a:t>
            </a:r>
            <a:r>
              <a:rPr lang="uk-UA" baseline="0" dirty="0"/>
              <a:t> до теплової обробки та дії шлункового соку: якщо детермінанта </a:t>
            </a:r>
            <a:r>
              <a:rPr lang="uk-UA" baseline="0" dirty="0" err="1"/>
              <a:t>конформаційна</a:t>
            </a:r>
            <a:r>
              <a:rPr lang="uk-UA" baseline="0" dirty="0"/>
              <a:t>, вона втрачає алергенну активність. Якщо лінійна, то 1) не втрачає 2) може з’явитись нова. Є детермінанти що виникають лише під час протеолізу, тобто термічна обробка спричинює виникнення нової алергенної </a:t>
            </a:r>
            <a:r>
              <a:rPr lang="uk-UA" baseline="0" dirty="0" err="1"/>
              <a:t>активнсоті</a:t>
            </a:r>
            <a:r>
              <a:rPr lang="uk-UA" baseline="0" dirty="0"/>
              <a:t>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B5AAE-E013-4A9B-9F5F-6183B1E5857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264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BACF6EB-4705-4F27-A771-B2A185A9B6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F7886B43-C9AA-4973-A129-D593B544C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F288612-1A13-4EF7-8ADE-03B0CBA6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D80B-D6F7-42A7-A942-EFCD6B66A1FB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2F1C3C92-21CD-4AF9-9BE8-CCAEAFE0B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65D6203-14E5-441A-A9A2-E152523E0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138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335B87B-6928-4921-AF39-7E3F3A7B4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191943" cy="818775"/>
          </a:xfrm>
        </p:spPr>
        <p:txBody>
          <a:bodyPr>
            <a:normAutofit/>
          </a:bodyPr>
          <a:lstStyle>
            <a:lvl1pPr>
              <a:defRPr sz="2700" b="1">
                <a:latin typeface="Uni Sans Bold" panose="00000500000000000000" pitchFamily="2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91D8B73-E121-44C8-BD99-8F76E7847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3287"/>
            <a:ext cx="7886700" cy="4813676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1pPr>
            <a:lvl2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2pPr>
            <a:lvl3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3pPr>
            <a:lvl4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4pPr>
            <a:lvl5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A0741F2-D416-4EB2-8864-42EF95E2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8F17A-EE1C-47D3-B329-ED6A1C4C78C3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B611A5B-86D1-4C00-8089-8FBBE823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>
                <a:solidFill>
                  <a:srgbClr val="111C24"/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0C91451-88A1-4B84-A998-594C5332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16E6D3-7567-4552-A0FF-62AD0BD3B969}" type="slidenum">
              <a:rPr lang="de-DE" smtClean="0">
                <a:solidFill>
                  <a:srgbClr val="111C24"/>
                </a:solidFill>
              </a:rPr>
              <a:pPr/>
              <a:t>‹#›</a:t>
            </a:fld>
            <a:endParaRPr lang="de-DE" dirty="0">
              <a:solidFill>
                <a:srgbClr val="111C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94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7C972A0-4C62-4608-A97E-7E01CC15D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CFDD159-A425-4CFD-AD2B-F0C9B03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32BA1AF-4FBD-44B0-BCC1-03883F3FC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A512-5DA3-4CC8-8B65-5503AC4C529D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F6C2827-EFF7-4BF2-B8A1-C89E596F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26D5657-7CF6-4CB1-9105-256610E67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568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A4E470F-A67B-4F8A-B0F4-C41835B3B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0FFF831-9636-42B9-96CD-3C3162B1C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7A13A604-648B-4627-8893-11B2C198E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ADB8A8F9-F490-4F9A-9AFF-8407D858E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4DAB-23F6-43DA-8F10-1E38AE8E57EF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08E4E305-894F-4683-A912-79AE8D38C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08A929EC-CF94-43A9-9FCB-268CA6D1E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953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8CBF4BF-E305-46B6-ACD9-AD7A4D6BF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3E2A06A2-7F88-4429-9A64-9477CC463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3A60175B-6F37-46B1-9E3D-2815F14C3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97B871FC-9244-484B-9F95-C8118846D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835C1EA2-95AD-4388-8DB2-D0DDC9B62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5C5679A0-35EE-496C-A352-31152F384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33BB-C42F-4933-8701-EC64645368AC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D3AA5DD3-C1EC-4068-B3A2-973BCC5C1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51ED2277-97C3-4B82-BEF5-F9CA11D2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763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C761A8D-783E-46DB-BC56-73A1B13ED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6A7F163C-7CAC-4950-BE09-76445F2C2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314E-826F-44E9-9C26-14E16647EA88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3FA460CA-0829-449A-9435-A12978E3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68EE1B1F-76C1-4EB5-A3EC-00DCB23E9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6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E3A83E4A-2A71-491E-882D-7A3B3A28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C2AE4-C9DC-4E5B-AD06-D9552EAB4800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2284913D-0813-45B2-87B6-9B42440C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618C7031-34C7-477C-853B-70542732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58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D053F25-C0FF-477F-A3F3-B79E10C3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B069754-A106-4A7C-8591-D850318EB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3D19F6C2-5078-4DD3-B9EF-EBE899ECE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0B7737D4-3D22-4AE4-8B95-B2AE5ABF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4AA9-8143-433E-BF5C-2BBE1DA5C10C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1CFE6B8-93E1-42AD-A970-63050C29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311D5418-4173-43FD-93AD-EEC77FD2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022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753E642-3B2D-4593-A7D6-90E0064D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C716B52F-5DA7-4B1D-B453-D27A4ED2B5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0F411147-308E-46B0-AAA9-AA8582246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1DD8526-678D-4704-9492-07B9791F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B83B-B99D-4E80-9237-184C446B4340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E4DDE9D3-E9CF-4DAB-8F47-9F1549975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823D0BE-08FA-4330-AF65-F9CA5FBD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164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9D489CD-378A-44A9-98AA-A6BCCEE4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9F2A2A8A-F215-40BA-A824-D29BE1387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3E94F22-174D-46C0-8062-9BB791698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5DD6-4399-4471-A62F-739FD63FA70A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0F9B838-A872-47F5-88B2-5CB351D83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24FEC67-3A44-4873-8F1E-CA2C5BDF6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91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FBABDE1B-22D6-4646-BC66-DB4354E7F0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A2FCFE0B-E3E1-4D61-8893-33EA16520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877803E-B50E-4C72-8EE7-B0C7041A9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B6778-089F-4D18-BEAD-688D1117D83C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5AF6F3A-F0FD-483A-84D7-6A19C3A98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1B838ED5-542A-4799-8B88-C02A4B0A6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72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2888" y="1065215"/>
            <a:ext cx="8677275" cy="483393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buClr>
                <a:schemeClr val="accent5">
                  <a:lumMod val="75000"/>
                </a:schemeClr>
              </a:buClr>
              <a:defRPr/>
            </a:lvl3pPr>
          </a:lstStyle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892164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BACF6EB-4705-4F27-A771-B2A185A9B6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F7886B43-C9AA-4973-A129-D593B544C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F288612-1A13-4EF7-8ADE-03B0CBA6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D80B-D6F7-42A7-A942-EFCD6B66A1FB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2F1C3C92-21CD-4AF9-9BE8-CCAEAFE0B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65D6203-14E5-441A-A9A2-E152523E0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005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335B87B-6928-4921-AF39-7E3F3A7B4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191943" cy="818775"/>
          </a:xfrm>
        </p:spPr>
        <p:txBody>
          <a:bodyPr>
            <a:normAutofit/>
          </a:bodyPr>
          <a:lstStyle>
            <a:lvl1pPr>
              <a:defRPr sz="2700" b="1">
                <a:latin typeface="Uni Sans Bold" panose="00000500000000000000" pitchFamily="2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91D8B73-E121-44C8-BD99-8F76E7847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3287"/>
            <a:ext cx="7886700" cy="4813676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1pPr>
            <a:lvl2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2pPr>
            <a:lvl3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3pPr>
            <a:lvl4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4pPr>
            <a:lvl5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A0741F2-D416-4EB2-8864-42EF95E2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8F17A-EE1C-47D3-B329-ED6A1C4C78C3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B611A5B-86D1-4C00-8089-8FBBE823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>
                <a:solidFill>
                  <a:srgbClr val="111C24"/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0C91451-88A1-4B84-A998-594C5332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16E6D3-7567-4552-A0FF-62AD0BD3B969}" type="slidenum">
              <a:rPr lang="de-DE" smtClean="0">
                <a:solidFill>
                  <a:srgbClr val="111C24"/>
                </a:solidFill>
              </a:rPr>
              <a:pPr/>
              <a:t>‹#›</a:t>
            </a:fld>
            <a:endParaRPr lang="de-DE" dirty="0">
              <a:solidFill>
                <a:srgbClr val="111C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029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7C972A0-4C62-4608-A97E-7E01CC15D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CFDD159-A425-4CFD-AD2B-F0C9B03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32BA1AF-4FBD-44B0-BCC1-03883F3FC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A512-5DA3-4CC8-8B65-5503AC4C529D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F6C2827-EFF7-4BF2-B8A1-C89E596F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26D5657-7CF6-4CB1-9105-256610E67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344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A4E470F-A67B-4F8A-B0F4-C41835B3B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0FFF831-9636-42B9-96CD-3C3162B1C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7A13A604-648B-4627-8893-11B2C198E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ADB8A8F9-F490-4F9A-9AFF-8407D858E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4DAB-23F6-43DA-8F10-1E38AE8E57EF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08E4E305-894F-4683-A912-79AE8D38C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08A929EC-CF94-43A9-9FCB-268CA6D1E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627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8CBF4BF-E305-46B6-ACD9-AD7A4D6BF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3E2A06A2-7F88-4429-9A64-9477CC463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3A60175B-6F37-46B1-9E3D-2815F14C3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97B871FC-9244-484B-9F95-C8118846D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835C1EA2-95AD-4388-8DB2-D0DDC9B62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5C5679A0-35EE-496C-A352-31152F384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33BB-C42F-4933-8701-EC64645368AC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D3AA5DD3-C1EC-4068-B3A2-973BCC5C1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51ED2277-97C3-4B82-BEF5-F9CA11D2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26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C761A8D-783E-46DB-BC56-73A1B13ED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6A7F163C-7CAC-4950-BE09-76445F2C2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314E-826F-44E9-9C26-14E16647EA88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3FA460CA-0829-449A-9435-A12978E3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68EE1B1F-76C1-4EB5-A3EC-00DCB23E9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5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E3A83E4A-2A71-491E-882D-7A3B3A28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C2AE4-C9DC-4E5B-AD06-D9552EAB4800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2284913D-0813-45B2-87B6-9B42440C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618C7031-34C7-477C-853B-70542732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795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D053F25-C0FF-477F-A3F3-B79E10C3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B069754-A106-4A7C-8591-D850318EB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3D19F6C2-5078-4DD3-B9EF-EBE899ECE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0B7737D4-3D22-4AE4-8B95-B2AE5ABF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4AA9-8143-433E-BF5C-2BBE1DA5C10C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1CFE6B8-93E1-42AD-A970-63050C29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311D5418-4173-43FD-93AD-EEC77FD2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7055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753E642-3B2D-4593-A7D6-90E0064D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C716B52F-5DA7-4B1D-B453-D27A4ED2B5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0F411147-308E-46B0-AAA9-AA8582246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1DD8526-678D-4704-9492-07B9791F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B83B-B99D-4E80-9237-184C446B4340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E4DDE9D3-E9CF-4DAB-8F47-9F1549975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823D0BE-08FA-4330-AF65-F9CA5FBD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665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9D489CD-378A-44A9-98AA-A6BCCEE4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9F2A2A8A-F215-40BA-A824-D29BE1387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3E94F22-174D-46C0-8062-9BB791698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5DD6-4399-4471-A62F-739FD63FA70A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0F9B838-A872-47F5-88B2-5CB351D83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24FEC67-3A44-4873-8F1E-CA2C5BDF6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2296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FBABDE1B-22D6-4646-BC66-DB4354E7F0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A2FCFE0B-E3E1-4D61-8893-33EA16520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877803E-B50E-4C72-8EE7-B0C7041A9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B6778-089F-4D18-BEAD-688D1117D83C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5AF6F3A-F0FD-483A-84D7-6A19C3A98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1B838ED5-542A-4799-8B88-C02A4B0A6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8017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2888" y="1065215"/>
            <a:ext cx="8677275" cy="483393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buClr>
                <a:schemeClr val="accent5">
                  <a:lumMod val="75000"/>
                </a:schemeClr>
              </a:buClr>
              <a:defRPr/>
            </a:lvl3pPr>
          </a:lstStyle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0925845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BACF6EB-4705-4F27-A771-B2A185A9B6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F7886B43-C9AA-4973-A129-D593B544C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F288612-1A13-4EF7-8ADE-03B0CBA6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D80B-D6F7-42A7-A942-EFCD6B66A1FB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2F1C3C92-21CD-4AF9-9BE8-CCAEAFE0B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65D6203-14E5-441A-A9A2-E152523E0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4689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335B87B-6928-4921-AF39-7E3F3A7B4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191943" cy="818775"/>
          </a:xfrm>
        </p:spPr>
        <p:txBody>
          <a:bodyPr>
            <a:normAutofit/>
          </a:bodyPr>
          <a:lstStyle>
            <a:lvl1pPr>
              <a:defRPr sz="2700" b="1">
                <a:latin typeface="Uni Sans Bold" panose="00000500000000000000" pitchFamily="2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91D8B73-E121-44C8-BD99-8F76E7847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3287"/>
            <a:ext cx="7886700" cy="4813676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1pPr>
            <a:lvl2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2pPr>
            <a:lvl3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3pPr>
            <a:lvl4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4pPr>
            <a:lvl5pPr>
              <a:defRPr>
                <a:solidFill>
                  <a:schemeClr val="tx2"/>
                </a:solidFill>
                <a:latin typeface="Uni Sans Regular" panose="00000500000000000000" pitchFamily="2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A0741F2-D416-4EB2-8864-42EF95E2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8F17A-EE1C-47D3-B329-ED6A1C4C78C3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B611A5B-86D1-4C00-8089-8FBBE823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>
                <a:solidFill>
                  <a:srgbClr val="111C24"/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0C91451-88A1-4B84-A998-594C5332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16E6D3-7567-4552-A0FF-62AD0BD3B969}" type="slidenum">
              <a:rPr lang="de-DE" smtClean="0">
                <a:solidFill>
                  <a:srgbClr val="111C24"/>
                </a:solidFill>
              </a:rPr>
              <a:pPr/>
              <a:t>‹#›</a:t>
            </a:fld>
            <a:endParaRPr lang="de-DE" dirty="0">
              <a:solidFill>
                <a:srgbClr val="111C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812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7C972A0-4C62-4608-A97E-7E01CC15D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CFDD159-A425-4CFD-AD2B-F0C9B03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32BA1AF-4FBD-44B0-BCC1-03883F3FC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A512-5DA3-4CC8-8B65-5503AC4C529D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F6C2827-EFF7-4BF2-B8A1-C89E596F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26D5657-7CF6-4CB1-9105-256610E67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38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A4E470F-A67B-4F8A-B0F4-C41835B3B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0FFF831-9636-42B9-96CD-3C3162B1C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7A13A604-648B-4627-8893-11B2C198E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ADB8A8F9-F490-4F9A-9AFF-8407D858E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4DAB-23F6-43DA-8F10-1E38AE8E57EF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08E4E305-894F-4683-A912-79AE8D38C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08A929EC-CF94-43A9-9FCB-268CA6D1E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618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8CBF4BF-E305-46B6-ACD9-AD7A4D6BF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3E2A06A2-7F88-4429-9A64-9477CC463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3A60175B-6F37-46B1-9E3D-2815F14C3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97B871FC-9244-484B-9F95-C8118846D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835C1EA2-95AD-4388-8DB2-D0DDC9B62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5C5679A0-35EE-496C-A352-31152F384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33BB-C42F-4933-8701-EC64645368AC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D3AA5DD3-C1EC-4068-B3A2-973BCC5C1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51ED2277-97C3-4B82-BEF5-F9CA11D2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906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C761A8D-783E-46DB-BC56-73A1B13ED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6A7F163C-7CAC-4950-BE09-76445F2C2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314E-826F-44E9-9C26-14E16647EA88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3FA460CA-0829-449A-9435-A12978E3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68EE1B1F-76C1-4EB5-A3EC-00DCB23E9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32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E3A83E4A-2A71-491E-882D-7A3B3A28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C2AE4-C9DC-4E5B-AD06-D9552EAB4800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2284913D-0813-45B2-87B6-9B42440C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618C7031-34C7-477C-853B-70542732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687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D053F25-C0FF-477F-A3F3-B79E10C3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B069754-A106-4A7C-8591-D850318EB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3D19F6C2-5078-4DD3-B9EF-EBE899ECE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0B7737D4-3D22-4AE4-8B95-B2AE5ABF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4AA9-8143-433E-BF5C-2BBE1DA5C10C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1CFE6B8-93E1-42AD-A970-63050C29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311D5418-4173-43FD-93AD-EEC77FD2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5428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753E642-3B2D-4593-A7D6-90E0064D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C716B52F-5DA7-4B1D-B453-D27A4ED2B5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0F411147-308E-46B0-AAA9-AA8582246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1DD8526-678D-4704-9492-07B9791F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B83B-B99D-4E80-9237-184C446B4340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E4DDE9D3-E9CF-4DAB-8F47-9F1549975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823D0BE-08FA-4330-AF65-F9CA5FBD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390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9D489CD-378A-44A9-98AA-A6BCCEE4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9F2A2A8A-F215-40BA-A824-D29BE1387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3E94F22-174D-46C0-8062-9BB791698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5DD6-4399-4471-A62F-739FD63FA70A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0F9B838-A872-47F5-88B2-5CB351D83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24FEC67-3A44-4873-8F1E-CA2C5BDF6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88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FBABDE1B-22D6-4646-BC66-DB4354E7F0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A2FCFE0B-E3E1-4D61-8893-33EA16520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877803E-B50E-4C72-8EE7-B0C7041A9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B6778-089F-4D18-BEAD-688D1117D83C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5AF6F3A-F0FD-483A-84D7-6A19C3A98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1B838ED5-542A-4799-8B88-C02A4B0A6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3336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2888" y="1065215"/>
            <a:ext cx="8677275" cy="483393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buClr>
                <a:schemeClr val="accent5">
                  <a:lumMod val="75000"/>
                </a:schemeClr>
              </a:buClr>
              <a:defRPr/>
            </a:lvl3pPr>
          </a:lstStyle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3981743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4949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831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9071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9969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6886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2298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290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2187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7777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152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20148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9571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31008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5720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7226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007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3B3DC73D-2611-47CD-BABD-439EE866F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1D41BCC0-F2D7-4513-8A74-E8230A631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910E0C80-603E-442B-ACA0-C2EE07172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826D2-17EF-43A9-9E1E-4B3CBE55A0D4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98F60D8-6EB2-4621-A152-94961EE64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9B39313-6AB6-499C-AF2A-9AB84F4E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pic>
        <p:nvPicPr>
          <p:cNvPr id="7" name="Grafik 6" descr="20170119_RZ_ALEX_Logo_CMYK_P">
            <a:extLst>
              <a:ext uri="{FF2B5EF4-FFF2-40B4-BE49-F238E27FC236}">
                <a16:creationId xmlns:a16="http://schemas.microsoft.com/office/drawing/2014/main" xmlns="" id="{23DEBD09-9FB1-4341-9CDD-CD028933D8F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677" y="230189"/>
            <a:ext cx="1288472" cy="626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869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3B3DC73D-2611-47CD-BABD-439EE866F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1D41BCC0-F2D7-4513-8A74-E8230A631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910E0C80-603E-442B-ACA0-C2EE07172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826D2-17EF-43A9-9E1E-4B3CBE55A0D4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98F60D8-6EB2-4621-A152-94961EE64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9B39313-6AB6-499C-AF2A-9AB84F4E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pic>
        <p:nvPicPr>
          <p:cNvPr id="7" name="Grafik 6" descr="20170119_RZ_ALEX_Logo_CMYK_P">
            <a:extLst>
              <a:ext uri="{FF2B5EF4-FFF2-40B4-BE49-F238E27FC236}">
                <a16:creationId xmlns:a16="http://schemas.microsoft.com/office/drawing/2014/main" xmlns="" id="{23DEBD09-9FB1-4341-9CDD-CD028933D8F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677" y="230189"/>
            <a:ext cx="1288472" cy="626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541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3B3DC73D-2611-47CD-BABD-439EE866F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1D41BCC0-F2D7-4513-8A74-E8230A631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910E0C80-603E-442B-ACA0-C2EE07172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826D2-17EF-43A9-9E1E-4B3CBE55A0D4}" type="datetime1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21.06.2021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98F60D8-6EB2-4621-A152-94961EE64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>
                <a:solidFill>
                  <a:srgbClr val="111C24">
                    <a:tint val="75000"/>
                  </a:srgbClr>
                </a:solidFill>
              </a:rPr>
              <a:t>www.macroarraydx.com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9B39313-6AB6-499C-AF2A-9AB84F4E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6E6D3-7567-4552-A0FF-62AD0BD3B969}" type="slidenum">
              <a:rPr lang="de-DE" smtClean="0">
                <a:solidFill>
                  <a:srgbClr val="111C24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111C24">
                  <a:tint val="75000"/>
                </a:srgbClr>
              </a:solidFill>
            </a:endParaRPr>
          </a:p>
        </p:txBody>
      </p:sp>
      <p:pic>
        <p:nvPicPr>
          <p:cNvPr id="7" name="Grafik 6" descr="20170119_RZ_ALEX_Logo_CMYK_P">
            <a:extLst>
              <a:ext uri="{FF2B5EF4-FFF2-40B4-BE49-F238E27FC236}">
                <a16:creationId xmlns:a16="http://schemas.microsoft.com/office/drawing/2014/main" xmlns="" id="{23DEBD09-9FB1-4341-9CDD-CD028933D8F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677" y="230189"/>
            <a:ext cx="1288472" cy="626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014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663D6-EE8E-4135-8588-015CC1E43833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DF77298-D7FD-4AC1-B4EF-537D9449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22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s://pfam.xfam.org/" TargetMode="External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Прямоугольник 7"/>
          <p:cNvSpPr>
            <a:spLocks noChangeArrowheads="1"/>
          </p:cNvSpPr>
          <p:nvPr/>
        </p:nvSpPr>
        <p:spPr bwMode="auto">
          <a:xfrm>
            <a:off x="3348038" y="2133600"/>
            <a:ext cx="52863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dirty="0" err="1">
                <a:solidFill>
                  <a:srgbClr val="0000FF"/>
                </a:solidFill>
              </a:rPr>
              <a:t>Введення</a:t>
            </a:r>
            <a:r>
              <a:rPr lang="ru-RU" sz="2800" b="1" dirty="0">
                <a:solidFill>
                  <a:srgbClr val="0000FF"/>
                </a:solidFill>
              </a:rPr>
              <a:t> в </a:t>
            </a:r>
            <a:r>
              <a:rPr lang="ru-RU" sz="2800" b="1" dirty="0" err="1">
                <a:solidFill>
                  <a:srgbClr val="0000FF"/>
                </a:solidFill>
              </a:rPr>
              <a:t>молекулярну</a:t>
            </a:r>
            <a:r>
              <a:rPr lang="ru-RU" sz="2800" b="1" dirty="0">
                <a:solidFill>
                  <a:srgbClr val="0000FF"/>
                </a:solidFill>
              </a:rPr>
              <a:t> </a:t>
            </a:r>
            <a:r>
              <a:rPr lang="ru-RU" sz="2800" b="1" dirty="0" err="1">
                <a:solidFill>
                  <a:srgbClr val="0000FF"/>
                </a:solidFill>
              </a:rPr>
              <a:t>алергологію</a:t>
            </a:r>
            <a:r>
              <a:rPr lang="ru-RU" sz="2800" b="1" dirty="0">
                <a:solidFill>
                  <a:srgbClr val="0000FF"/>
                </a:solidFill>
              </a:rPr>
              <a:t>. </a:t>
            </a:r>
            <a:endParaRPr lang="ru-RU" sz="2800" b="1" dirty="0" smtClean="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Номенклатура </a:t>
            </a:r>
            <a:r>
              <a:rPr lang="ru-RU" sz="2800" b="1" dirty="0" err="1">
                <a:solidFill>
                  <a:srgbClr val="0000FF"/>
                </a:solidFill>
              </a:rPr>
              <a:t>алергенних</a:t>
            </a:r>
            <a:r>
              <a:rPr lang="ru-RU" sz="2800" b="1" dirty="0"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</a:rPr>
              <a:t>білків</a:t>
            </a:r>
            <a:endParaRPr lang="uk-UA" sz="2800" b="1" dirty="0" smtClean="0">
              <a:solidFill>
                <a:srgbClr val="0000FF"/>
              </a:solidFill>
            </a:endParaRPr>
          </a:p>
        </p:txBody>
      </p:sp>
      <p:pic>
        <p:nvPicPr>
          <p:cNvPr id="8" name="Picture 20" descr="Картинки по запросу protein 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7788"/>
            <a:ext cx="2952328" cy="3311624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477788"/>
            <a:ext cx="4752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ВИБІРКОВ</a:t>
            </a:r>
            <a:r>
              <a:rPr lang="uk-UA" dirty="0"/>
              <a:t>А</a:t>
            </a:r>
            <a:r>
              <a:rPr lang="ru-RU" dirty="0" smtClean="0"/>
              <a:t> НАВЧАЛЬНА ДИСЦИПЛІНА</a:t>
            </a:r>
            <a:endParaRPr lang="ru-RU" dirty="0"/>
          </a:p>
          <a:p>
            <a:r>
              <a:rPr lang="ru-RU" dirty="0" err="1"/>
              <a:t>Алергологія</a:t>
            </a:r>
            <a:r>
              <a:rPr lang="ru-RU" dirty="0"/>
              <a:t>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 smtClean="0"/>
              <a:t>віку</a:t>
            </a:r>
            <a:endParaRPr lang="ru-RU" dirty="0" smtClean="0"/>
          </a:p>
          <a:p>
            <a:r>
              <a:rPr lang="uk-UA" dirty="0" smtClean="0"/>
              <a:t>Кафедра педіатрії 2 </a:t>
            </a:r>
            <a:r>
              <a:rPr lang="uk-UA" dirty="0" err="1" smtClean="0"/>
              <a:t>ОНМедУ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83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2"/>
          <p:cNvSpPr txBox="1">
            <a:spLocks/>
          </p:cNvSpPr>
          <p:nvPr/>
        </p:nvSpPr>
        <p:spPr>
          <a:xfrm>
            <a:off x="435744" y="1628800"/>
            <a:ext cx="8229600" cy="4525963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Зазвичай білки, </a:t>
            </a:r>
            <a:r>
              <a:rPr lang="uk-UA" dirty="0">
                <a:solidFill>
                  <a:srgbClr val="7030A0"/>
                </a:solidFill>
              </a:rPr>
              <a:t>часто </a:t>
            </a:r>
            <a:r>
              <a:rPr lang="uk-UA" dirty="0" err="1">
                <a:solidFill>
                  <a:srgbClr val="7030A0"/>
                </a:solidFill>
              </a:rPr>
              <a:t>глікопротеїни</a:t>
            </a:r>
            <a:r>
              <a:rPr lang="uk-UA" dirty="0">
                <a:solidFill>
                  <a:srgbClr val="7030A0"/>
                </a:solidFill>
              </a:rPr>
              <a:t> з молекулярною масою 10-70 </a:t>
            </a:r>
            <a:r>
              <a:rPr lang="uk-UA" dirty="0" err="1">
                <a:solidFill>
                  <a:srgbClr val="7030A0"/>
                </a:solidFill>
              </a:rPr>
              <a:t>кДа</a:t>
            </a:r>
            <a:r>
              <a:rPr lang="uk-UA" dirty="0">
                <a:solidFill>
                  <a:srgbClr val="7030A0"/>
                </a:solidFill>
              </a:rPr>
              <a:t>.</a:t>
            </a:r>
          </a:p>
          <a:p>
            <a:r>
              <a:rPr lang="uk-UA" dirty="0"/>
              <a:t>Можуть також бути </a:t>
            </a:r>
            <a:r>
              <a:rPr lang="uk-UA" dirty="0" err="1">
                <a:solidFill>
                  <a:srgbClr val="7030A0"/>
                </a:solidFill>
              </a:rPr>
              <a:t>ліпопротеїнами</a:t>
            </a:r>
            <a:r>
              <a:rPr lang="uk-UA" dirty="0"/>
              <a:t>, а також </a:t>
            </a:r>
            <a:r>
              <a:rPr lang="uk-UA" dirty="0" err="1">
                <a:solidFill>
                  <a:srgbClr val="7030A0"/>
                </a:solidFill>
              </a:rPr>
              <a:t>гаптенами</a:t>
            </a:r>
            <a:r>
              <a:rPr lang="uk-UA" dirty="0">
                <a:solidFill>
                  <a:srgbClr val="7030A0"/>
                </a:solidFill>
              </a:rPr>
              <a:t> </a:t>
            </a:r>
            <a:r>
              <a:rPr lang="uk-UA" dirty="0"/>
              <a:t>– неповними антигенами, що потребують носія.</a:t>
            </a:r>
          </a:p>
          <a:p>
            <a:r>
              <a:rPr lang="uk-UA" dirty="0"/>
              <a:t>Алергени є Т-клітинними антигенами. Т-клітинні </a:t>
            </a:r>
            <a:r>
              <a:rPr lang="uk-UA" dirty="0" err="1"/>
              <a:t>епітопи</a:t>
            </a:r>
            <a:r>
              <a:rPr lang="uk-UA" dirty="0"/>
              <a:t> - короткі пептидні фрагменти, в межах 12-13 амінокислотних залишків, тоді як В-клітинні </a:t>
            </a:r>
            <a:r>
              <a:rPr lang="uk-UA" dirty="0" err="1"/>
              <a:t>епітопи</a:t>
            </a:r>
            <a:r>
              <a:rPr lang="uk-UA" dirty="0"/>
              <a:t> - специфічні послідовності амінокислотних залишків, що визначають тривимірну конфігурацію молекули. </a:t>
            </a:r>
          </a:p>
          <a:p>
            <a:r>
              <a:rPr lang="uk-UA" dirty="0">
                <a:solidFill>
                  <a:srgbClr val="7030A0"/>
                </a:solidFill>
              </a:rPr>
              <a:t>Перехресна антигенна активність обумовлена структурною гомологією молекул алергенів різного походження.</a:t>
            </a:r>
          </a:p>
          <a:p>
            <a:r>
              <a:rPr lang="uk-UA" dirty="0"/>
              <a:t>Можуть мати дуже різноманітне походження: продукти тваринного та рослинного походження, мікроорганізмів.</a:t>
            </a:r>
          </a:p>
          <a:p>
            <a:r>
              <a:rPr lang="uk-UA" dirty="0">
                <a:solidFill>
                  <a:srgbClr val="7030A0"/>
                </a:solidFill>
              </a:rPr>
              <a:t>Походження алергену часто є важливим для класифікації.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sv-SE" sz="4800" b="1" dirty="0">
                <a:solidFill>
                  <a:prstClr val="white"/>
                </a:solidFill>
              </a:rPr>
              <a:t>Алергени, хто вони?</a:t>
            </a:r>
            <a:endParaRPr lang="sv-SE" altLang="sv-SE" sz="4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91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Здатність бути легко сорбованими секретом слизових, </a:t>
            </a:r>
            <a:r>
              <a:rPr lang="uk-UA" dirty="0" smtClean="0"/>
              <a:t> проникати </a:t>
            </a:r>
            <a:r>
              <a:rPr lang="uk-UA" dirty="0"/>
              <a:t>в слизові оболонки не ушкоджуючи їх механічно</a:t>
            </a:r>
          </a:p>
          <a:p>
            <a:r>
              <a:rPr lang="uk-UA" dirty="0"/>
              <a:t>Висока розчинність та здатність переходити до рідин внутрішнього середовища організму</a:t>
            </a:r>
          </a:p>
          <a:p>
            <a:r>
              <a:rPr lang="uk-UA" dirty="0"/>
              <a:t>Хімічна стабільність в організмі</a:t>
            </a:r>
          </a:p>
          <a:p>
            <a:r>
              <a:rPr lang="uk-UA" dirty="0"/>
              <a:t>Здатність проявляти алергенний вплив у порівняно дуже малих дозах.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Деякі додаткові риси часто характерні для алергенів:</a:t>
            </a:r>
            <a:endParaRPr lang="sv-SE" altLang="sv-SE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667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5069160"/>
          </a:xfrm>
        </p:spPr>
        <p:txBody>
          <a:bodyPr>
            <a:normAutofit/>
          </a:bodyPr>
          <a:lstStyle/>
          <a:p>
            <a:r>
              <a:rPr lang="uk-UA" dirty="0"/>
              <a:t>Структурно-просторові риси білку, </a:t>
            </a:r>
            <a:r>
              <a:rPr lang="uk-UA" b="1" dirty="0"/>
              <a:t>ступінь </a:t>
            </a:r>
            <a:r>
              <a:rPr lang="uk-UA" b="1" dirty="0" err="1"/>
              <a:t>глікозилювання</a:t>
            </a:r>
            <a:endParaRPr lang="uk-UA" b="1" dirty="0"/>
          </a:p>
          <a:p>
            <a:r>
              <a:rPr lang="uk-UA" dirty="0"/>
              <a:t>Генетична схильність пацієнта до формування </a:t>
            </a:r>
            <a:r>
              <a:rPr lang="en-US" dirty="0" err="1"/>
              <a:t>IgE</a:t>
            </a:r>
            <a:r>
              <a:rPr lang="ru-RU" dirty="0"/>
              <a:t>-</a:t>
            </a:r>
            <a:r>
              <a:rPr lang="ru-RU" dirty="0" err="1"/>
              <a:t>опосередкованно</a:t>
            </a:r>
            <a:r>
              <a:rPr lang="uk-UA" dirty="0"/>
              <a:t>ї імунної відповіді</a:t>
            </a:r>
          </a:p>
          <a:p>
            <a:r>
              <a:rPr lang="uk-UA" dirty="0"/>
              <a:t>Особливості модифікації організмом конкретного алергену</a:t>
            </a:r>
          </a:p>
          <a:p>
            <a:r>
              <a:rPr lang="uk-UA" dirty="0"/>
              <a:t>Спосіб </a:t>
            </a:r>
            <a:r>
              <a:rPr lang="uk-UA" dirty="0" err="1"/>
              <a:t>процессінгу</a:t>
            </a:r>
            <a:r>
              <a:rPr lang="uk-UA" dirty="0"/>
              <a:t> антигену </a:t>
            </a:r>
            <a:r>
              <a:rPr lang="uk-UA" dirty="0" err="1"/>
              <a:t>презентуючими</a:t>
            </a:r>
            <a:r>
              <a:rPr lang="uk-UA" dirty="0"/>
              <a:t> клітинами</a:t>
            </a:r>
          </a:p>
          <a:p>
            <a:r>
              <a:rPr lang="uk-UA" dirty="0"/>
              <a:t>Власна біохімічна активність молекули </a:t>
            </a:r>
            <a:r>
              <a:rPr lang="uk-UA" dirty="0" err="1"/>
              <a:t>алергена</a:t>
            </a:r>
            <a:r>
              <a:rPr lang="uk-UA" dirty="0"/>
              <a:t> (якщо це фермент)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1026" name="Picture 2" descr="D:\AlerHalt\глыкозл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500059"/>
            <a:ext cx="1944216" cy="128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AlerHalt\дендр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940" y="4005064"/>
            <a:ext cx="303067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На </a:t>
            </a:r>
            <a:r>
              <a:rPr lang="uk-UA" sz="3600" b="1" dirty="0" err="1"/>
              <a:t>алергенність</a:t>
            </a:r>
            <a:r>
              <a:rPr lang="uk-UA" sz="3600" b="1" dirty="0"/>
              <a:t> певних білків можуть впливати наступні фактори:</a:t>
            </a:r>
            <a:endParaRPr lang="sv-SE" altLang="sv-SE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25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Небілкові речовини, через малу молекулярну масу та розміри не можуть бути самі по собі повноцінними алергенами, але </a:t>
            </a:r>
            <a:r>
              <a:rPr lang="uk-UA" sz="2000" dirty="0" err="1"/>
              <a:t>сорбуючись</a:t>
            </a:r>
            <a:r>
              <a:rPr lang="uk-UA" sz="2000" dirty="0"/>
              <a:t> на носії можуть як розпізнаватись антитілами, так і провокувати імунну відповідь, включаючи алергічну реакцію.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5611"/>
            <a:ext cx="9144000" cy="1340768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АЛЕРГЕННІ ГАПТЕНИ</a:t>
            </a:r>
            <a:r>
              <a:rPr lang="en-US" sz="3600" b="1" dirty="0"/>
              <a:t> – </a:t>
            </a:r>
            <a:r>
              <a:rPr lang="uk-UA" sz="3600" b="1" dirty="0"/>
              <a:t>небілкові алергени</a:t>
            </a:r>
            <a:endParaRPr lang="sv-SE" altLang="sv-SE" sz="3600" b="1" dirty="0">
              <a:solidFill>
                <a:prstClr val="whit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293096"/>
            <a:ext cx="9144000" cy="79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4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4656" y="0"/>
            <a:ext cx="9144000" cy="836712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sv-SE" sz="4000" b="1" dirty="0">
                <a:solidFill>
                  <a:prstClr val="white"/>
                </a:solidFill>
              </a:rPr>
              <a:t>СТРУКТУРА Б</a:t>
            </a:r>
            <a:r>
              <a:rPr lang="uk-UA" altLang="sv-SE" sz="4000" b="1" dirty="0">
                <a:solidFill>
                  <a:prstClr val="white"/>
                </a:solidFill>
              </a:rPr>
              <a:t>ІЛКА</a:t>
            </a:r>
            <a:endParaRPr lang="sv-SE" altLang="sv-SE" sz="4000" b="1" dirty="0">
              <a:solidFill>
                <a:prstClr val="white"/>
              </a:solidFill>
            </a:endParaRP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836711"/>
            <a:ext cx="4536505" cy="603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20974" y="1224344"/>
            <a:ext cx="402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Первинна</a:t>
            </a:r>
            <a:r>
              <a:rPr lang="ru-RU" b="1" dirty="0"/>
              <a:t> структура б</a:t>
            </a:r>
            <a:r>
              <a:rPr lang="uk-UA" b="1" dirty="0" err="1"/>
              <a:t>ілка</a:t>
            </a:r>
            <a:r>
              <a:rPr lang="uk-UA" b="1" dirty="0"/>
              <a:t> </a:t>
            </a:r>
            <a:r>
              <a:rPr lang="uk-UA" dirty="0"/>
              <a:t>– послідовність амінокислот у ланцюгу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3263" y="2195675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Вторинна структура білка </a:t>
            </a:r>
            <a:r>
              <a:rPr lang="uk-UA" dirty="0"/>
              <a:t>– </a:t>
            </a:r>
            <a:r>
              <a:rPr lang="uk-UA" dirty="0" err="1"/>
              <a:t>водородні</a:t>
            </a:r>
            <a:r>
              <a:rPr lang="uk-UA" dirty="0"/>
              <a:t> зв’язки утримують поліпептид, утворюючи </a:t>
            </a:r>
            <a:r>
              <a:rPr lang="el-GR" b="1" dirty="0"/>
              <a:t>α</a:t>
            </a:r>
            <a:r>
              <a:rPr lang="uk-UA" b="1" dirty="0"/>
              <a:t>-спіраль </a:t>
            </a:r>
            <a:r>
              <a:rPr lang="uk-UA" dirty="0"/>
              <a:t>чи </a:t>
            </a:r>
            <a:r>
              <a:rPr lang="el-GR" b="1" dirty="0"/>
              <a:t>β</a:t>
            </a:r>
            <a:r>
              <a:rPr lang="uk-UA" b="1" dirty="0"/>
              <a:t>-складчастий шар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8692" y="3399674"/>
            <a:ext cx="39137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Третинна структура білка </a:t>
            </a:r>
            <a:r>
              <a:rPr lang="uk-UA" dirty="0"/>
              <a:t>– це </a:t>
            </a:r>
            <a:r>
              <a:rPr lang="uk-UA" b="1" dirty="0"/>
              <a:t>просторова структура, що включає конформацію молекули</a:t>
            </a:r>
            <a:r>
              <a:rPr lang="uk-UA" dirty="0"/>
              <a:t>. Зумовлена різними типами взаємодій (водневі зв’язки, тощо)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77355" y="5013176"/>
            <a:ext cx="40292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Четвертинна структура білка </a:t>
            </a:r>
            <a:r>
              <a:rPr lang="uk-UA" dirty="0"/>
              <a:t>– мають ті білки, що поєднують більш, ніж один ланцюг амінокислот, чи </a:t>
            </a:r>
            <a:r>
              <a:rPr lang="uk-UA" dirty="0" err="1"/>
              <a:t>поєдн</a:t>
            </a:r>
            <a:r>
              <a:rPr lang="ru-RU" dirty="0"/>
              <a:t>а</a:t>
            </a:r>
            <a:r>
              <a:rPr lang="uk-UA" dirty="0"/>
              <a:t>ня білка та небілкової структури (вуглеводу – </a:t>
            </a:r>
            <a:r>
              <a:rPr lang="uk-UA" dirty="0" err="1"/>
              <a:t>глікопротеїн</a:t>
            </a:r>
            <a:r>
              <a:rPr lang="uk-UA" dirty="0"/>
              <a:t> та ін.) </a:t>
            </a:r>
          </a:p>
        </p:txBody>
      </p:sp>
    </p:spTree>
    <p:extLst>
      <p:ext uri="{BB962C8B-B14F-4D97-AF65-F5344CB8AC3E}">
        <p14:creationId xmlns:p14="http://schemas.microsoft.com/office/powerpoint/2010/main" val="15626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6/6e/Proteinviews-1ti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55" y="1916832"/>
            <a:ext cx="7024269" cy="280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0" y="0"/>
            <a:ext cx="9144000" cy="980728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sv-SE" sz="3200" b="1" dirty="0">
                <a:solidFill>
                  <a:prstClr val="white"/>
                </a:solidFill>
              </a:rPr>
              <a:t>Третинна структура білка є найбільш важливою для характеристики алергенів</a:t>
            </a:r>
            <a:endParaRPr lang="sv-SE" altLang="sv-SE" sz="3200" b="1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3929" y="1177588"/>
            <a:ext cx="73041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err="1"/>
              <a:t>Способи</a:t>
            </a:r>
            <a:r>
              <a:rPr lang="ru-RU" sz="2800" b="1" dirty="0"/>
              <a:t> </a:t>
            </a:r>
            <a:r>
              <a:rPr lang="ru-RU" sz="2800" b="1" dirty="0" err="1"/>
              <a:t>зображення</a:t>
            </a:r>
            <a:r>
              <a:rPr lang="ru-RU" sz="2800" b="1" dirty="0"/>
              <a:t> </a:t>
            </a:r>
            <a:r>
              <a:rPr lang="ru-RU" sz="2800" b="1" dirty="0" err="1"/>
              <a:t>третинно</a:t>
            </a:r>
            <a:r>
              <a:rPr lang="uk-UA" sz="2800" b="1" dirty="0"/>
              <a:t>ї (просторової)</a:t>
            </a:r>
          </a:p>
          <a:p>
            <a:pPr algn="ctr"/>
            <a:r>
              <a:rPr lang="uk-UA" sz="2800" b="1" dirty="0"/>
              <a:t> структури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4771" y="4865039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«Паличкова модель»</a:t>
            </a:r>
          </a:p>
          <a:p>
            <a:pPr algn="ctr"/>
            <a:r>
              <a:rPr lang="uk-UA" dirty="0"/>
              <a:t>Зображені атоми та зв’язки між ними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3858" y="4726540"/>
            <a:ext cx="23042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Зображення структурних мотивів білка – </a:t>
            </a:r>
            <a:r>
              <a:rPr lang="el-GR" dirty="0"/>
              <a:t>α</a:t>
            </a:r>
            <a:r>
              <a:rPr lang="uk-UA" dirty="0"/>
              <a:t>-спіралей та </a:t>
            </a:r>
            <a:r>
              <a:rPr lang="el-GR" dirty="0"/>
              <a:t>β</a:t>
            </a:r>
            <a:r>
              <a:rPr lang="uk-UA" dirty="0"/>
              <a:t>-листків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0152" y="4726540"/>
            <a:ext cx="2808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Зображення контактної поверхні білка, із урахуванням ван-дер-</a:t>
            </a:r>
            <a:r>
              <a:rPr lang="uk-UA" dirty="0" err="1"/>
              <a:t>ваальсових</a:t>
            </a:r>
            <a:r>
              <a:rPr lang="uk-UA" dirty="0"/>
              <a:t> радіусів, кольорами зображені ділянки активності</a:t>
            </a:r>
          </a:p>
        </p:txBody>
      </p:sp>
    </p:spTree>
    <p:extLst>
      <p:ext uri="{BB962C8B-B14F-4D97-AF65-F5344CB8AC3E}">
        <p14:creationId xmlns:p14="http://schemas.microsoft.com/office/powerpoint/2010/main" val="831703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uk-UA" sz="2400" b="1" dirty="0"/>
              <a:t>Перші спроби аналізу та узгодження груп алергенів базувались на побутовому джерелі, з яким повязана реакція. Така класифікація має назву емпіричної, і зберігає актуальність в деяких аспектах. 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780928"/>
            <a:ext cx="3384376" cy="428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Алергії на: </a:t>
            </a:r>
          </a:p>
          <a:p>
            <a:r>
              <a:rPr lang="uk-UA" dirty="0"/>
              <a:t>пилок рослин,</a:t>
            </a:r>
          </a:p>
          <a:p>
            <a:r>
              <a:rPr lang="uk-UA" dirty="0"/>
              <a:t>пилових кліщів,</a:t>
            </a:r>
          </a:p>
          <a:p>
            <a:r>
              <a:rPr lang="uk-UA" dirty="0"/>
              <a:t>домашніх тварин,</a:t>
            </a:r>
          </a:p>
          <a:p>
            <a:r>
              <a:rPr lang="uk-UA" dirty="0"/>
              <a:t>грибок, </a:t>
            </a:r>
          </a:p>
          <a:p>
            <a:r>
              <a:rPr lang="uk-UA" dirty="0"/>
              <a:t>харчові продукти, </a:t>
            </a:r>
          </a:p>
          <a:p>
            <a:r>
              <a:rPr lang="uk-UA" dirty="0"/>
              <a:t>отрути комах,</a:t>
            </a:r>
          </a:p>
          <a:p>
            <a:r>
              <a:rPr lang="uk-UA" dirty="0"/>
              <a:t>медикаменти.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sv-SE" sz="3200" b="1" dirty="0">
                <a:solidFill>
                  <a:prstClr val="white"/>
                </a:solidFill>
              </a:rPr>
              <a:t>Емпірична класифікація</a:t>
            </a:r>
            <a:r>
              <a:rPr lang="en-US" altLang="sv-SE" sz="3200" b="1" dirty="0">
                <a:solidFill>
                  <a:prstClr val="white"/>
                </a:solidFill>
              </a:rPr>
              <a:t> </a:t>
            </a:r>
            <a:r>
              <a:rPr lang="uk-UA" altLang="sv-SE" sz="3200" b="1" dirty="0">
                <a:solidFill>
                  <a:prstClr val="white"/>
                </a:solidFill>
              </a:rPr>
              <a:t>алергенів</a:t>
            </a:r>
            <a:endParaRPr lang="sv-SE" altLang="sv-SE" sz="3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065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Перегляд </a:t>
            </a:r>
            <a:r>
              <a:rPr lang="uk-UA" sz="3600" b="1" dirty="0"/>
              <a:t>систематики алергенів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33550" y="1331640"/>
            <a:ext cx="385903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b="1" dirty="0"/>
              <a:t>1984 року було створено основу сучасної номенклатури алергенів, засновану на конкретному систематичному положенні джерела </a:t>
            </a:r>
            <a:r>
              <a:rPr lang="uk-UA" sz="2000" b="1" dirty="0" smtClean="0"/>
              <a:t>алергену.</a:t>
            </a:r>
          </a:p>
          <a:p>
            <a:pPr marL="0" indent="0">
              <a:buNone/>
            </a:pPr>
            <a:r>
              <a:rPr lang="ru-RU" sz="2000" b="1" dirty="0" err="1"/>
              <a:t>Уніфіковану</a:t>
            </a:r>
            <a:r>
              <a:rPr lang="ru-RU" sz="2000" b="1" dirty="0"/>
              <a:t> систему </a:t>
            </a:r>
            <a:r>
              <a:rPr lang="ru-RU" sz="2000" b="1" dirty="0" err="1"/>
              <a:t>було</a:t>
            </a:r>
            <a:r>
              <a:rPr lang="ru-RU" sz="2000" b="1" dirty="0"/>
              <a:t> </a:t>
            </a:r>
            <a:r>
              <a:rPr lang="ru-RU" sz="2000" b="1" dirty="0" err="1"/>
              <a:t>доповнено</a:t>
            </a:r>
            <a:r>
              <a:rPr lang="ru-RU" sz="2000" b="1" dirty="0"/>
              <a:t> та </a:t>
            </a:r>
            <a:r>
              <a:rPr lang="ru-RU" sz="2000" b="1" dirty="0" err="1"/>
              <a:t>покращено</a:t>
            </a:r>
            <a:r>
              <a:rPr lang="ru-RU" sz="2000" b="1" dirty="0"/>
              <a:t> 1994 року </a:t>
            </a:r>
            <a:r>
              <a:rPr lang="ru-RU" sz="2000" b="1" dirty="0" err="1"/>
              <a:t>зусиллями</a:t>
            </a:r>
            <a:r>
              <a:rPr lang="ru-RU" sz="2000" b="1" dirty="0"/>
              <a:t> </a:t>
            </a:r>
            <a:r>
              <a:rPr lang="ru-RU" sz="2000" b="1" dirty="0" err="1"/>
              <a:t>підкомітету</a:t>
            </a:r>
            <a:r>
              <a:rPr lang="ru-RU" sz="2000" b="1" dirty="0"/>
              <a:t> ВОЗ по </a:t>
            </a:r>
            <a:r>
              <a:rPr lang="ru-RU" sz="2000" b="1" dirty="0" err="1"/>
              <a:t>номенклатурі</a:t>
            </a:r>
            <a:r>
              <a:rPr lang="ru-RU" sz="2000" b="1" dirty="0"/>
              <a:t> </a:t>
            </a:r>
            <a:r>
              <a:rPr lang="ru-RU" sz="2000" b="1" dirty="0" err="1"/>
              <a:t>алергенів</a:t>
            </a:r>
            <a:r>
              <a:rPr lang="ru-RU" sz="2000" b="1" dirty="0"/>
              <a:t> </a:t>
            </a:r>
            <a:r>
              <a:rPr lang="ru-RU" sz="2000" b="1" dirty="0" err="1"/>
              <a:t>міжнародного</a:t>
            </a:r>
            <a:r>
              <a:rPr lang="ru-RU" sz="2000" b="1" dirty="0"/>
              <a:t> союзу </a:t>
            </a:r>
            <a:r>
              <a:rPr lang="ru-RU" sz="2000" b="1" dirty="0" err="1"/>
              <a:t>імунологічних</a:t>
            </a:r>
            <a:r>
              <a:rPr lang="ru-RU" sz="2000" b="1" dirty="0"/>
              <a:t> </a:t>
            </a:r>
            <a:r>
              <a:rPr lang="ru-RU" sz="2000" b="1" dirty="0" err="1"/>
              <a:t>спілок</a:t>
            </a:r>
            <a:endParaRPr lang="uk-UA" sz="2000" b="1" dirty="0"/>
          </a:p>
        </p:txBody>
      </p:sp>
      <p:pic>
        <p:nvPicPr>
          <p:cNvPr id="1026" name="Picture 2" descr="D:\AlerHalt\2 КласифікацАлерг\ном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244" y="1196752"/>
            <a:ext cx="450196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138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/>
              <a:t>Родини протеїнів та алергени – бази даних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604699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База </a:t>
            </a:r>
            <a:r>
              <a:rPr lang="uk-UA" sz="2400" dirty="0"/>
              <a:t>даних </a:t>
            </a:r>
            <a:r>
              <a:rPr lang="en-US" sz="2400" dirty="0"/>
              <a:t> </a:t>
            </a:r>
            <a:r>
              <a:rPr lang="en-US" sz="2400" dirty="0" err="1"/>
              <a:t>Pfam</a:t>
            </a:r>
            <a:r>
              <a:rPr lang="en-US" sz="2400" dirty="0"/>
              <a:t> 31.0  (</a:t>
            </a:r>
            <a:r>
              <a:rPr lang="en-US" sz="2400" dirty="0">
                <a:hlinkClick r:id="rId2"/>
              </a:rPr>
              <a:t>https://pfam.xfam.org/</a:t>
            </a:r>
            <a:r>
              <a:rPr lang="en-US" sz="2400" dirty="0"/>
              <a:t>)</a:t>
            </a:r>
            <a:r>
              <a:rPr lang="uk-UA" sz="2400" dirty="0"/>
              <a:t>, оновлена у </a:t>
            </a:r>
            <a:r>
              <a:rPr lang="uk-UA" sz="2400" dirty="0" smtClean="0"/>
              <a:t>березні </a:t>
            </a:r>
            <a:r>
              <a:rPr lang="uk-UA" sz="2400" dirty="0"/>
              <a:t>2017 року, включає  16 712 родин та 604 клани</a:t>
            </a:r>
            <a:endParaRPr lang="ru-RU" sz="2400" dirty="0"/>
          </a:p>
        </p:txBody>
      </p:sp>
      <p:pic>
        <p:nvPicPr>
          <p:cNvPr id="12290" name="Picture 2" descr="Pf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18097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2793618"/>
            <a:ext cx="75608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База </a:t>
            </a:r>
            <a:r>
              <a:rPr lang="ru-RU" sz="2000" dirty="0" err="1"/>
              <a:t>даних</a:t>
            </a:r>
            <a:r>
              <a:rPr lang="ru-RU" sz="2000" dirty="0"/>
              <a:t>  </a:t>
            </a:r>
            <a:r>
              <a:rPr lang="en-US" sz="2000" dirty="0" err="1"/>
              <a:t>Allergenonline</a:t>
            </a:r>
            <a:r>
              <a:rPr lang="en-US" sz="2000" dirty="0"/>
              <a:t> http://www.allergenonline.com/</a:t>
            </a:r>
          </a:p>
          <a:p>
            <a:r>
              <a:rPr lang="ru-RU" sz="2000" dirty="0"/>
              <a:t>Номенклатура </a:t>
            </a:r>
            <a:r>
              <a:rPr lang="ru-RU" sz="2000" dirty="0" err="1"/>
              <a:t>алергенів</a:t>
            </a:r>
            <a:r>
              <a:rPr lang="ru-RU" sz="2000" dirty="0"/>
              <a:t>  </a:t>
            </a:r>
            <a:r>
              <a:rPr lang="en-US" sz="2000" dirty="0"/>
              <a:t>World Health Organization and International Union of Immunological Societies(WHO/IUIS) Allergen Nomenclature Sub-committee</a:t>
            </a:r>
            <a:br>
              <a:rPr lang="en-US" sz="2000" dirty="0"/>
            </a:br>
            <a:r>
              <a:rPr lang="en-US" sz="2000" dirty="0"/>
              <a:t>http://www.allergen.org/</a:t>
            </a:r>
          </a:p>
          <a:p>
            <a:r>
              <a:rPr lang="en-US" sz="2000" dirty="0"/>
              <a:t> Data base of allergen families </a:t>
            </a:r>
            <a:br>
              <a:rPr lang="en-US" sz="2000" dirty="0"/>
            </a:br>
            <a:r>
              <a:rPr lang="ru-RU" sz="2000" dirty="0"/>
              <a:t>База </a:t>
            </a:r>
            <a:r>
              <a:rPr lang="ru-RU" sz="2000" dirty="0" err="1"/>
              <a:t>даних</a:t>
            </a:r>
            <a:r>
              <a:rPr lang="ru-RU" sz="2000" dirty="0"/>
              <a:t> родин </a:t>
            </a:r>
            <a:r>
              <a:rPr lang="ru-RU" sz="2000" dirty="0" err="1"/>
              <a:t>алергенів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en-US" sz="2000" dirty="0"/>
              <a:t>http://www.meduniwien.ac.at/allfam/</a:t>
            </a:r>
          </a:p>
        </p:txBody>
      </p:sp>
    </p:spTree>
    <p:extLst>
      <p:ext uri="{BB962C8B-B14F-4D97-AF65-F5344CB8AC3E}">
        <p14:creationId xmlns:p14="http://schemas.microsoft.com/office/powerpoint/2010/main" val="2905253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124744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/>
              <a:t>АЛЕРГЕНИ - ВИЗНАЧЕННЯ</a:t>
            </a:r>
            <a:endParaRPr lang="ru-RU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2060848"/>
            <a:ext cx="80648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uk-UA" sz="2000" b="1" dirty="0"/>
              <a:t>Істинний алерген </a:t>
            </a:r>
            <a:r>
              <a:rPr lang="en-US" sz="2000" b="1" dirty="0"/>
              <a:t>(</a:t>
            </a:r>
            <a:r>
              <a:rPr lang="en-US" sz="2000" b="1" dirty="0" err="1"/>
              <a:t>genuie</a:t>
            </a:r>
            <a:r>
              <a:rPr lang="en-US" sz="2000" b="1" dirty="0"/>
              <a:t> allergen)</a:t>
            </a:r>
            <a:r>
              <a:rPr lang="uk-UA" sz="2000" b="1" dirty="0"/>
              <a:t> </a:t>
            </a:r>
            <a:r>
              <a:rPr lang="uk-UA" sz="2000" dirty="0"/>
              <a:t>-  спричиняє специфічну сенсибілізацію до відповідного джерела алергену </a:t>
            </a:r>
            <a:endParaRPr lang="en-US" sz="2000" dirty="0"/>
          </a:p>
          <a:p>
            <a:pPr marL="285750" indent="-285750" algn="just">
              <a:buFontTx/>
              <a:buChar char="-"/>
            </a:pPr>
            <a:r>
              <a:rPr lang="uk-UA" sz="2000" b="1" dirty="0"/>
              <a:t>Первинний алерген (р</a:t>
            </a:r>
            <a:r>
              <a:rPr lang="en-US" sz="2000" b="1" dirty="0" err="1"/>
              <a:t>rimary</a:t>
            </a:r>
            <a:r>
              <a:rPr lang="en-US" sz="2000" b="1" dirty="0"/>
              <a:t> allergen</a:t>
            </a:r>
            <a:r>
              <a:rPr lang="uk-UA" sz="2000" b="1" dirty="0"/>
              <a:t>) </a:t>
            </a:r>
            <a:r>
              <a:rPr lang="uk-UA" sz="2000" dirty="0"/>
              <a:t>– тригерна сенсибілізуюча молекула, яка перша визвала сенсибілізацію</a:t>
            </a:r>
          </a:p>
          <a:p>
            <a:pPr marL="285750" indent="-285750" algn="just">
              <a:buFontTx/>
              <a:buChar char="-"/>
            </a:pPr>
            <a:r>
              <a:rPr lang="uk-UA" sz="2000" dirty="0"/>
              <a:t> </a:t>
            </a:r>
            <a:r>
              <a:rPr lang="uk-UA" sz="2000" b="1" dirty="0"/>
              <a:t>Головні алергени (</a:t>
            </a:r>
            <a:r>
              <a:rPr lang="en-US" sz="2000" b="1" dirty="0"/>
              <a:t>major)</a:t>
            </a:r>
            <a:r>
              <a:rPr lang="uk-UA" sz="2000" b="1" dirty="0"/>
              <a:t> </a:t>
            </a:r>
            <a:r>
              <a:rPr lang="uk-UA" sz="2000" dirty="0"/>
              <a:t>-  ті, що зв′язуються із </a:t>
            </a:r>
            <a:r>
              <a:rPr lang="en-US" sz="2000" dirty="0" err="1"/>
              <a:t>IgE</a:t>
            </a:r>
            <a:r>
              <a:rPr lang="en-US" sz="2000" dirty="0"/>
              <a:t> </a:t>
            </a:r>
            <a:r>
              <a:rPr lang="uk-UA" sz="2000" dirty="0"/>
              <a:t>у 50 % чи більше пацієнтів із алергією до одного і того ж джерела</a:t>
            </a:r>
          </a:p>
          <a:p>
            <a:pPr marL="285750" indent="-285750" algn="just">
              <a:buFontTx/>
              <a:buChar char="-"/>
            </a:pPr>
            <a:r>
              <a:rPr lang="uk-UA" sz="2000" b="1" dirty="0"/>
              <a:t>Мінорні алергени </a:t>
            </a:r>
            <a:r>
              <a:rPr lang="uk-UA" sz="2000" dirty="0"/>
              <a:t>– розпізнається менш ніж у 20 % пацієнтів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48222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16744" y="6288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>
                <a:solidFill>
                  <a:schemeClr val="bg1"/>
                </a:solidFill>
              </a:rPr>
              <a:t>Просторова структура алергену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object 77"/>
          <p:cNvSpPr>
            <a:spLocks noChangeArrowheads="1"/>
          </p:cNvSpPr>
          <p:nvPr/>
        </p:nvSpPr>
        <p:spPr bwMode="auto">
          <a:xfrm>
            <a:off x="323528" y="1628800"/>
            <a:ext cx="4659312" cy="416532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7" name="TextBox 6"/>
          <p:cNvSpPr txBox="1"/>
          <p:nvPr/>
        </p:nvSpPr>
        <p:spPr>
          <a:xfrm>
            <a:off x="4982840" y="1642343"/>
            <a:ext cx="3995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Вивчення тривимірної (просторової) структури алергенів дозволяє визначити розташування на молекулі </a:t>
            </a:r>
            <a:r>
              <a:rPr lang="uk-UA" sz="2400" b="1" dirty="0" err="1"/>
              <a:t>епітопів</a:t>
            </a:r>
            <a:r>
              <a:rPr lang="uk-UA" sz="2400" dirty="0"/>
              <a:t> (місць, де відбувається зв′язування антитіл).</a:t>
            </a:r>
          </a:p>
          <a:p>
            <a:r>
              <a:rPr lang="uk-UA" sz="2400" dirty="0"/>
              <a:t>Визначення просторової структури дозволяє спрогнозувати </a:t>
            </a:r>
            <a:r>
              <a:rPr lang="uk-UA" sz="2400" b="1" dirty="0"/>
              <a:t>перехресну реактивність.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07862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40" y="0"/>
            <a:ext cx="9144000" cy="908720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ТИПИ БІЛКОВИХ СТРУКТУР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1124744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Амінокислотна послідовність (первинна структура) визначає утворення вторинної та третинної структур (визначає утворення </a:t>
            </a:r>
            <a:r>
              <a:rPr lang="uk-UA" sz="2000" dirty="0" err="1"/>
              <a:t>зв’язків</a:t>
            </a:r>
            <a:r>
              <a:rPr lang="uk-UA" sz="2000" dirty="0"/>
              <a:t>, що утворюють просторову конформацію)</a:t>
            </a:r>
          </a:p>
          <a:p>
            <a:endParaRPr lang="uk-UA" sz="2000" dirty="0"/>
          </a:p>
          <a:p>
            <a:r>
              <a:rPr lang="uk-UA" sz="2000" b="1" dirty="0"/>
              <a:t>Вторинні структурні елементи: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спіралі (</a:t>
            </a:r>
            <a:r>
              <a:rPr lang="el-GR" sz="2000" dirty="0"/>
              <a:t>α</a:t>
            </a:r>
            <a:r>
              <a:rPr lang="uk-UA" sz="2000" dirty="0"/>
              <a:t>-спіраль, </a:t>
            </a:r>
            <a:r>
              <a:rPr lang="el-GR" sz="2000" dirty="0"/>
              <a:t>β</a:t>
            </a:r>
            <a:r>
              <a:rPr lang="uk-UA" sz="2000" dirty="0"/>
              <a:t>-спіраль),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β</a:t>
            </a:r>
            <a:r>
              <a:rPr lang="uk-UA" sz="2000" dirty="0"/>
              <a:t>-тяжі (</a:t>
            </a:r>
            <a:r>
              <a:rPr lang="el-GR" sz="2000" dirty="0"/>
              <a:t>β</a:t>
            </a:r>
            <a:r>
              <a:rPr lang="en-US" sz="2000" dirty="0"/>
              <a:t>-</a:t>
            </a:r>
            <a:r>
              <a:rPr lang="en-US" sz="2000" dirty="0" err="1"/>
              <a:t>srand</a:t>
            </a:r>
            <a:r>
              <a:rPr lang="en-US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повороти (</a:t>
            </a:r>
            <a:r>
              <a:rPr lang="en-US" sz="2000" dirty="0"/>
              <a:t>turns</a:t>
            </a:r>
            <a:r>
              <a:rPr lang="uk-UA" sz="2000" dirty="0"/>
              <a:t>)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петлі (</a:t>
            </a:r>
            <a:r>
              <a:rPr lang="en-US" sz="2000" dirty="0"/>
              <a:t>loops</a:t>
            </a:r>
            <a:r>
              <a:rPr lang="uk-UA" sz="2000" dirty="0"/>
              <a:t>)</a:t>
            </a:r>
          </a:p>
        </p:txBody>
      </p:sp>
      <p:pic>
        <p:nvPicPr>
          <p:cNvPr id="17413" name="Picture 5" descr="ÐÐ°ÑÑÐ¸Ð½ÐºÐ¸ Ð¿Ð¾ Ð·Ð°Ð¿ÑÐ¾ÑÑ Ð²ÑÐ¾ÑÐ¸ÑÐ½Ð°Ñ ÑÑÑÑÐºÑÑÑÐ° Ð±ÐµÐ»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137" y="3573016"/>
            <a:ext cx="5070140" cy="309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614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68960"/>
            <a:ext cx="676875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err="1"/>
              <a:t>Епітопи</a:t>
            </a:r>
            <a:r>
              <a:rPr lang="uk-UA" sz="3600" b="1" dirty="0"/>
              <a:t> алергенів</a:t>
            </a:r>
            <a:endParaRPr lang="ru-RU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79512" y="1008541"/>
            <a:ext cx="8856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/>
              <a:t>Кожен алерген-компонент має, зазвичай, декілька </a:t>
            </a:r>
            <a:r>
              <a:rPr lang="uk-UA" dirty="0" err="1"/>
              <a:t>епітопів</a:t>
            </a:r>
            <a:r>
              <a:rPr lang="uk-UA" dirty="0"/>
              <a:t>. </a:t>
            </a:r>
          </a:p>
          <a:p>
            <a:pPr marL="285750" indent="-285750">
              <a:buFontTx/>
              <a:buChar char="-"/>
            </a:pPr>
            <a:r>
              <a:rPr lang="uk-UA" dirty="0"/>
              <a:t> </a:t>
            </a:r>
            <a:r>
              <a:rPr lang="uk-UA" b="1" dirty="0" err="1"/>
              <a:t>Епітоп</a:t>
            </a:r>
            <a:r>
              <a:rPr lang="uk-UA" b="1" dirty="0"/>
              <a:t> (алергенна детермінанта) </a:t>
            </a:r>
            <a:r>
              <a:rPr lang="uk-UA" dirty="0"/>
              <a:t>– це будь-яка ділянка чи фрагмент на молекулі алергену, що розпізнається </a:t>
            </a:r>
            <a:r>
              <a:rPr lang="uk-UA" b="1" dirty="0"/>
              <a:t>антитілами</a:t>
            </a:r>
            <a:r>
              <a:rPr lang="uk-UA" dirty="0"/>
              <a:t>. </a:t>
            </a:r>
          </a:p>
          <a:p>
            <a:pPr marL="285750" indent="-285750">
              <a:buFontTx/>
              <a:buChar char="-"/>
            </a:pPr>
            <a:r>
              <a:rPr lang="uk-UA" dirty="0"/>
              <a:t> </a:t>
            </a:r>
            <a:r>
              <a:rPr lang="uk-UA" b="1" dirty="0" err="1"/>
              <a:t>Епітоп</a:t>
            </a:r>
            <a:r>
              <a:rPr lang="uk-UA" dirty="0"/>
              <a:t> –  це, зазвичай, </a:t>
            </a:r>
            <a:r>
              <a:rPr lang="uk-UA" b="1" dirty="0" err="1"/>
              <a:t>трьохвимірний</a:t>
            </a:r>
            <a:r>
              <a:rPr lang="uk-UA" b="1" dirty="0"/>
              <a:t> сайт зв’язування для відповідного антитіла</a:t>
            </a:r>
            <a:r>
              <a:rPr lang="uk-UA" dirty="0"/>
              <a:t>. Виключення становлять </a:t>
            </a:r>
            <a:r>
              <a:rPr lang="uk-UA" b="1" dirty="0"/>
              <a:t>лінійні </a:t>
            </a:r>
            <a:r>
              <a:rPr lang="uk-UA" b="1" dirty="0" err="1"/>
              <a:t>епітопи</a:t>
            </a:r>
            <a:r>
              <a:rPr lang="uk-UA" b="1" dirty="0"/>
              <a:t>, що визначаються первинною структурою білка (поліпептидний ланцюг)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2514548"/>
            <a:ext cx="93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err="1"/>
              <a:t>Епітопи</a:t>
            </a:r>
            <a:endParaRPr lang="uk-UA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7411077" y="2947533"/>
            <a:ext cx="829719" cy="9135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6876256" y="2947533"/>
            <a:ext cx="949680" cy="6974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6660232" y="2852936"/>
            <a:ext cx="936104" cy="5513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179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Природа </a:t>
            </a:r>
            <a:r>
              <a:rPr lang="ru-RU" sz="3600" b="1" dirty="0" err="1"/>
              <a:t>епітопів</a:t>
            </a:r>
            <a:r>
              <a:rPr lang="en-US" sz="3600" b="1" dirty="0"/>
              <a:t> (</a:t>
            </a:r>
            <a:r>
              <a:rPr lang="ru-RU" sz="3600" b="1" dirty="0"/>
              <a:t>ал</a:t>
            </a:r>
            <a:r>
              <a:rPr lang="uk-UA" sz="3600" b="1" dirty="0" err="1"/>
              <a:t>ергенних</a:t>
            </a:r>
            <a:r>
              <a:rPr lang="uk-UA" sz="3600" b="1" dirty="0"/>
              <a:t> детермінант)</a:t>
            </a:r>
            <a:endParaRPr lang="ru-RU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97149" y="1844824"/>
            <a:ext cx="1739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err="1"/>
              <a:t>Конформаційні</a:t>
            </a:r>
            <a:endParaRPr lang="uk-UA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2894477"/>
            <a:ext cx="1872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/>
              <a:t>Детермінанта втрачається за денатурації (втрачається алергенна активність</a:t>
            </a:r>
            <a:r>
              <a:rPr lang="uk-UA" sz="1200" b="1" dirty="0"/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3928" y="1844824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/>
              <a:t>Лінійні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8223" y="1821235"/>
            <a:ext cx="2078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Ті, що виникли за протеолізу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1690" y="2894477"/>
            <a:ext cx="16561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/>
              <a:t>Зв’язування із </a:t>
            </a:r>
            <a:r>
              <a:rPr lang="uk-UA" sz="1600" b="1" dirty="0" err="1"/>
              <a:t>детермінантою</a:t>
            </a:r>
            <a:r>
              <a:rPr lang="uk-UA" sz="1600" b="1" dirty="0"/>
              <a:t> що була у </a:t>
            </a:r>
            <a:r>
              <a:rPr lang="uk-UA" sz="1600" b="1" dirty="0" err="1"/>
              <a:t>нативному</a:t>
            </a:r>
            <a:r>
              <a:rPr lang="uk-UA" sz="1600" b="1" dirty="0"/>
              <a:t> білку та зберіглася за протеолізу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07928" y="2894477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/>
              <a:t>Зв’язування із </a:t>
            </a:r>
            <a:r>
              <a:rPr lang="uk-UA" sz="1600" b="1" dirty="0" err="1"/>
              <a:t>детермінантою</a:t>
            </a:r>
            <a:r>
              <a:rPr lang="uk-UA" sz="1600" b="1" dirty="0"/>
              <a:t> що виникла після денатурації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9934" y="2894477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/>
              <a:t>Зв’язування із </a:t>
            </a:r>
            <a:r>
              <a:rPr lang="uk-UA" sz="1600" b="1" dirty="0" err="1"/>
              <a:t>детермінантою</a:t>
            </a:r>
            <a:r>
              <a:rPr lang="uk-UA" sz="1600" b="1" dirty="0"/>
              <a:t> що виникла після денатурації</a:t>
            </a:r>
          </a:p>
        </p:txBody>
      </p:sp>
    </p:spTree>
    <p:extLst>
      <p:ext uri="{BB962C8B-B14F-4D97-AF65-F5344CB8AC3E}">
        <p14:creationId xmlns:p14="http://schemas.microsoft.com/office/powerpoint/2010/main" val="25474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3312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82872" y="0"/>
            <a:ext cx="9226872" cy="980728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sv-SE" sz="3200" b="1" dirty="0" err="1">
                <a:solidFill>
                  <a:prstClr val="white"/>
                </a:solidFill>
              </a:rPr>
              <a:t>Епітоп</a:t>
            </a:r>
            <a:r>
              <a:rPr lang="uk-UA" altLang="sv-SE" sz="3200" b="1" dirty="0">
                <a:solidFill>
                  <a:prstClr val="white"/>
                </a:solidFill>
              </a:rPr>
              <a:t> – місце зв’язування</a:t>
            </a:r>
            <a:r>
              <a:rPr lang="en-US" altLang="sv-SE" sz="3200" b="1" dirty="0">
                <a:solidFill>
                  <a:prstClr val="white"/>
                </a:solidFill>
              </a:rPr>
              <a:t> </a:t>
            </a:r>
            <a:r>
              <a:rPr lang="en-US" altLang="sv-SE" sz="3200" b="1" dirty="0" err="1">
                <a:solidFill>
                  <a:prstClr val="white"/>
                </a:solidFill>
              </a:rPr>
              <a:t>sIgE</a:t>
            </a:r>
            <a:r>
              <a:rPr lang="en-US" altLang="sv-SE" sz="3200" b="1" dirty="0">
                <a:solidFill>
                  <a:prstClr val="white"/>
                </a:solidFill>
              </a:rPr>
              <a:t>  </a:t>
            </a:r>
            <a:r>
              <a:rPr lang="uk-UA" altLang="sv-SE" sz="3200" b="1" dirty="0">
                <a:solidFill>
                  <a:prstClr val="white"/>
                </a:solidFill>
              </a:rPr>
              <a:t> і алергенної молекули </a:t>
            </a:r>
            <a:endParaRPr lang="sv-SE" altLang="sv-SE" sz="3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839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ПРИРОДА ПЕРЕХРЕСНОЇ РЕАКТИВНОСТІ</a:t>
            </a:r>
          </a:p>
        </p:txBody>
      </p:sp>
      <p:pic>
        <p:nvPicPr>
          <p:cNvPr id="15362" name="Picture 2" descr="ÐÐ°ÑÑÐ¸Ð½ÐºÐ¸ Ð¿Ð¾ Ð·Ð°Ð¿ÑÐ¾ÑÑ CROSS REACTIV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412776"/>
            <a:ext cx="438150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88024" y="1556792"/>
            <a:ext cx="3659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Конформац</a:t>
            </a:r>
            <a:r>
              <a:rPr lang="uk-UA" dirty="0" err="1"/>
              <a:t>ійні</a:t>
            </a:r>
            <a:r>
              <a:rPr lang="uk-UA" dirty="0"/>
              <a:t> </a:t>
            </a:r>
            <a:r>
              <a:rPr lang="uk-UA" dirty="0" err="1"/>
              <a:t>епітопи</a:t>
            </a:r>
            <a:r>
              <a:rPr lang="uk-UA" dirty="0"/>
              <a:t> мають «</a:t>
            </a:r>
            <a:r>
              <a:rPr lang="uk-UA" dirty="0" err="1"/>
              <a:t>співпасти</a:t>
            </a:r>
            <a:r>
              <a:rPr lang="uk-UA" dirty="0"/>
              <a:t>» із сайтом зв’язування, щоб спричинити каскад реакцій</a:t>
            </a:r>
          </a:p>
        </p:txBody>
      </p:sp>
      <p:pic>
        <p:nvPicPr>
          <p:cNvPr id="15364" name="Picture 4" descr="ÐÐ°ÑÑÐ¸Ð½ÐºÐ¸ Ð¿Ð¾ Ð·Ð°Ð¿ÑÐ¾ÑÑ CROSS REACTIV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3356992"/>
            <a:ext cx="479683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1691680" y="3501008"/>
            <a:ext cx="837779" cy="144016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Овал 6"/>
          <p:cNvSpPr/>
          <p:nvPr/>
        </p:nvSpPr>
        <p:spPr>
          <a:xfrm>
            <a:off x="4175304" y="3387080"/>
            <a:ext cx="837779" cy="144016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5220071" y="4544253"/>
            <a:ext cx="3227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Але буває, що </a:t>
            </a:r>
            <a:r>
              <a:rPr lang="uk-UA" dirty="0" err="1"/>
              <a:t>епітопи</a:t>
            </a:r>
            <a:r>
              <a:rPr lang="uk-UA" dirty="0"/>
              <a:t> мають подібну конформацію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5805264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Антитіла С</a:t>
            </a:r>
            <a:r>
              <a:rPr lang="uk-UA" dirty="0"/>
              <a:t> реагують із </a:t>
            </a:r>
            <a:r>
              <a:rPr lang="uk-UA" b="1" dirty="0" err="1"/>
              <a:t>епітопом</a:t>
            </a:r>
            <a:r>
              <a:rPr lang="uk-UA" b="1" dirty="0"/>
              <a:t> «с» </a:t>
            </a:r>
            <a:r>
              <a:rPr lang="uk-UA" dirty="0"/>
              <a:t>алергену 1, але дають крос-реакцію із </a:t>
            </a:r>
            <a:r>
              <a:rPr lang="uk-UA" b="1" dirty="0" err="1"/>
              <a:t>епітопом</a:t>
            </a:r>
            <a:r>
              <a:rPr lang="uk-UA" b="1" dirty="0"/>
              <a:t> «е» </a:t>
            </a:r>
            <a:r>
              <a:rPr lang="uk-UA" dirty="0"/>
              <a:t>алергену 2</a:t>
            </a:r>
          </a:p>
        </p:txBody>
      </p:sp>
    </p:spTree>
    <p:extLst>
      <p:ext uri="{BB962C8B-B14F-4D97-AF65-F5344CB8AC3E}">
        <p14:creationId xmlns:p14="http://schemas.microsoft.com/office/powerpoint/2010/main" val="4223344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ПРИРОДА ПЕРЕХРЕСНОЇ РЕАКТИВНОСТІ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7" y="1052735"/>
            <a:ext cx="85689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B050"/>
                </a:solidFill>
              </a:rPr>
              <a:t>Ig E </a:t>
            </a:r>
            <a:r>
              <a:rPr lang="ru-RU" sz="2400" b="1" u="sng" dirty="0" err="1">
                <a:solidFill>
                  <a:srgbClr val="00B050"/>
                </a:solidFill>
              </a:rPr>
              <a:t>перехресна</a:t>
            </a:r>
            <a:r>
              <a:rPr lang="ru-RU" sz="2400" b="1" u="sng" dirty="0">
                <a:solidFill>
                  <a:srgbClr val="00B050"/>
                </a:solidFill>
              </a:rPr>
              <a:t> </a:t>
            </a:r>
            <a:r>
              <a:rPr lang="ru-RU" sz="2400" b="1" u="sng" dirty="0" err="1">
                <a:solidFill>
                  <a:srgbClr val="00B050"/>
                </a:solidFill>
              </a:rPr>
              <a:t>реактивн</a:t>
            </a:r>
            <a:r>
              <a:rPr lang="uk-UA" sz="2400" b="1" u="sng" dirty="0" err="1">
                <a:solidFill>
                  <a:srgbClr val="00B050"/>
                </a:solidFill>
              </a:rPr>
              <a:t>ість</a:t>
            </a:r>
            <a:r>
              <a:rPr lang="uk-UA" sz="2400" b="1" u="sng" dirty="0">
                <a:solidFill>
                  <a:srgbClr val="00B050"/>
                </a:solidFill>
              </a:rPr>
              <a:t> часто виникає між:</a:t>
            </a:r>
          </a:p>
          <a:p>
            <a:endParaRPr lang="uk-UA" sz="2000" b="1" dirty="0"/>
          </a:p>
          <a:p>
            <a:pPr marL="457200" indent="-457200">
              <a:buAutoNum type="arabicParenR"/>
            </a:pPr>
            <a:r>
              <a:rPr lang="uk-UA" sz="2000" b="1" dirty="0"/>
              <a:t>алергенними молекулами у споріднених видів</a:t>
            </a:r>
            <a:br>
              <a:rPr lang="uk-UA" sz="2000" b="1" dirty="0"/>
            </a:br>
            <a:r>
              <a:rPr lang="uk-UA" sz="2000" dirty="0"/>
              <a:t>Алергени 1 групи пилку трав: тимофіївка (</a:t>
            </a:r>
            <a:r>
              <a:rPr lang="en-US" sz="2000" dirty="0" err="1"/>
              <a:t>Phl</a:t>
            </a:r>
            <a:r>
              <a:rPr lang="en-US" sz="2000" dirty="0"/>
              <a:t> p1</a:t>
            </a:r>
            <a:r>
              <a:rPr lang="uk-UA" sz="2000" dirty="0"/>
              <a:t>), </a:t>
            </a:r>
            <a:r>
              <a:rPr lang="ru-RU" sz="2000" dirty="0"/>
              <a:t>райграс</a:t>
            </a:r>
            <a:r>
              <a:rPr lang="en-US" sz="2000" dirty="0"/>
              <a:t> (Lol p1)</a:t>
            </a:r>
            <a:r>
              <a:rPr lang="ru-RU" sz="2000" dirty="0"/>
              <a:t>, </a:t>
            </a:r>
            <a:r>
              <a:rPr lang="uk-UA" sz="2000" dirty="0" err="1"/>
              <a:t>бухарник</a:t>
            </a:r>
            <a:r>
              <a:rPr lang="en-US" sz="2000" dirty="0"/>
              <a:t> (</a:t>
            </a:r>
            <a:r>
              <a:rPr lang="en-US" sz="2000" dirty="0" err="1"/>
              <a:t>Hol</a:t>
            </a:r>
            <a:r>
              <a:rPr lang="en-US" sz="2000" dirty="0"/>
              <a:t> l1)</a:t>
            </a:r>
            <a:r>
              <a:rPr lang="uk-UA" sz="2000" dirty="0"/>
              <a:t>, свинорий</a:t>
            </a:r>
            <a:r>
              <a:rPr lang="en-US" sz="2000" dirty="0"/>
              <a:t> (</a:t>
            </a:r>
            <a:r>
              <a:rPr lang="en-US" sz="2000" dirty="0" err="1"/>
              <a:t>Cyn</a:t>
            </a:r>
            <a:r>
              <a:rPr lang="en-US" sz="2000" dirty="0"/>
              <a:t> d1)</a:t>
            </a:r>
            <a:r>
              <a:rPr lang="uk-UA" sz="2000" dirty="0"/>
              <a:t>, </a:t>
            </a:r>
            <a:r>
              <a:rPr lang="ru-RU" sz="2000" dirty="0" err="1"/>
              <a:t>канар</a:t>
            </a:r>
            <a:r>
              <a:rPr lang="uk-UA" sz="2000" dirty="0" err="1"/>
              <a:t>ійник</a:t>
            </a:r>
            <a:r>
              <a:rPr lang="en-US" sz="2000" dirty="0"/>
              <a:t> (</a:t>
            </a:r>
            <a:r>
              <a:rPr lang="en-US" sz="2000" dirty="0" err="1"/>
              <a:t>Pha</a:t>
            </a:r>
            <a:r>
              <a:rPr lang="en-US" sz="2000" dirty="0"/>
              <a:t> a1)</a:t>
            </a:r>
            <a:r>
              <a:rPr lang="uk-UA" sz="2000" dirty="0"/>
              <a:t>, рис</a:t>
            </a:r>
            <a:r>
              <a:rPr lang="en-US" sz="2000" dirty="0"/>
              <a:t> (</a:t>
            </a:r>
            <a:r>
              <a:rPr lang="en-US" sz="2000" dirty="0" err="1"/>
              <a:t>Ory</a:t>
            </a:r>
            <a:r>
              <a:rPr lang="en-US" sz="2000" dirty="0"/>
              <a:t> s1)</a:t>
            </a:r>
            <a:r>
              <a:rPr lang="uk-UA" sz="2000" dirty="0"/>
              <a:t>, кукурудза</a:t>
            </a:r>
            <a:r>
              <a:rPr lang="en-US" sz="2000" dirty="0"/>
              <a:t> (</a:t>
            </a:r>
            <a:r>
              <a:rPr lang="en-US" sz="2000" dirty="0" err="1"/>
              <a:t>Zea</a:t>
            </a:r>
            <a:r>
              <a:rPr lang="en-US" sz="2000" dirty="0"/>
              <a:t> m1)</a:t>
            </a:r>
          </a:p>
          <a:p>
            <a:pPr marL="457200" indent="-457200">
              <a:buAutoNum type="arabicParenR"/>
            </a:pPr>
            <a:r>
              <a:rPr lang="en-US" sz="2000" b="1" dirty="0"/>
              <a:t> </a:t>
            </a:r>
            <a:r>
              <a:rPr lang="uk-UA" sz="2000" b="1" dirty="0"/>
              <a:t>між молекулами із подібними функціями</a:t>
            </a:r>
            <a:br>
              <a:rPr lang="uk-UA" sz="2000" b="1" dirty="0"/>
            </a:br>
            <a:r>
              <a:rPr lang="uk-UA" sz="2000" dirty="0"/>
              <a:t>навіть якщо джерело відноситься до різних видів</a:t>
            </a:r>
          </a:p>
          <a:p>
            <a:pPr marL="457200" indent="-457200">
              <a:buAutoNum type="arabicParenR"/>
            </a:pPr>
            <a:r>
              <a:rPr lang="uk-UA" sz="2000" b="1" dirty="0"/>
              <a:t>між молекулами, що належать до однієї родини білків</a:t>
            </a:r>
            <a:br>
              <a:rPr lang="uk-UA" sz="2000" b="1" dirty="0"/>
            </a:br>
            <a:r>
              <a:rPr lang="uk-UA" sz="2000" dirty="0"/>
              <a:t>(</a:t>
            </a:r>
            <a:r>
              <a:rPr lang="uk-UA" sz="2000" dirty="0" err="1"/>
              <a:t>тропоміозини</a:t>
            </a:r>
            <a:r>
              <a:rPr lang="uk-UA" sz="2000" dirty="0"/>
              <a:t>: </a:t>
            </a:r>
            <a:r>
              <a:rPr lang="en-US" sz="2000" dirty="0"/>
              <a:t>Der p10</a:t>
            </a:r>
            <a:r>
              <a:rPr lang="uk-UA" sz="2000" dirty="0"/>
              <a:t> кліщів пилу та </a:t>
            </a:r>
            <a:r>
              <a:rPr lang="en-US" sz="2000" dirty="0"/>
              <a:t>Pen m1</a:t>
            </a:r>
            <a:r>
              <a:rPr lang="ru-RU" sz="2000" dirty="0"/>
              <a:t> у </a:t>
            </a:r>
            <a:r>
              <a:rPr lang="ru-RU" sz="2000" dirty="0" err="1"/>
              <a:t>тигрових</a:t>
            </a:r>
            <a:r>
              <a:rPr lang="ru-RU" sz="2000" dirty="0"/>
              <a:t> креветках)</a:t>
            </a:r>
            <a:r>
              <a:rPr lang="uk-UA" sz="2000" b="1" dirty="0"/>
              <a:t/>
            </a:r>
            <a:br>
              <a:rPr lang="uk-UA" sz="2000" b="1" dirty="0"/>
            </a:br>
            <a:endParaRPr lang="uk-UA" sz="2000" b="1" dirty="0"/>
          </a:p>
          <a:p>
            <a:pPr marL="457200" indent="-457200">
              <a:buAutoNum type="arabicParenR"/>
            </a:pPr>
            <a:endParaRPr lang="uk-UA" sz="2000" b="1" dirty="0"/>
          </a:p>
          <a:p>
            <a:pPr marL="457200" indent="-457200">
              <a:buAutoNum type="arabicParenR"/>
            </a:pPr>
            <a:endParaRPr lang="uk-UA" sz="2000" b="1" dirty="0"/>
          </a:p>
        </p:txBody>
      </p:sp>
      <p:pic>
        <p:nvPicPr>
          <p:cNvPr id="16388" name="Picture 4" descr="ÐÐ°ÑÑÐ¸Ð½ÐºÐ¸ Ð¿Ð¾ Ð·Ð°Ð¿ÑÐ¾ÑÑ ÑÐ¸Ð³ÑÐ¾Ð²Ð°Ñ ÐºÑÐµÐ²ÐµÑ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173" y="4453909"/>
            <a:ext cx="3600400" cy="219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454587"/>
            <a:ext cx="28575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371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40" y="0"/>
            <a:ext cx="9144000" cy="908720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/>
              <a:t>Родини білків: ієрархія</a:t>
            </a:r>
            <a:endParaRPr lang="ru-RU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0573" y="1124744"/>
            <a:ext cx="83258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/>
              <a:t>РОДИНА </a:t>
            </a:r>
            <a:r>
              <a:rPr lang="uk-UA" sz="2800" dirty="0"/>
              <a:t>– група білків, які у зв’язку із спільним еволюційним походженням мають подібну структуру та унікальну функцію</a:t>
            </a:r>
          </a:p>
          <a:p>
            <a:r>
              <a:rPr lang="uk-UA" sz="2800" b="1" dirty="0"/>
              <a:t>СУПЕРРОДИНА</a:t>
            </a:r>
            <a:r>
              <a:rPr lang="uk-UA" sz="2800" dirty="0"/>
              <a:t> – група родин, що мають спільну структуру, але можуть мати різні функції</a:t>
            </a:r>
          </a:p>
        </p:txBody>
      </p:sp>
      <p:pic>
        <p:nvPicPr>
          <p:cNvPr id="3074" name="Picture 2" descr="ÐÐ°ÑÑÐ¸Ð½ÐºÐ¸ Ð¿Ð¾ Ð·Ð°Ð¿ÑÐ¾ÑÑ proteina families and superfamil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3564986"/>
            <a:ext cx="4680520" cy="284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209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0840" y="0"/>
            <a:ext cx="9144000" cy="908720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/>
              <a:t>Родини білків: ієрархія</a:t>
            </a:r>
            <a:endParaRPr lang="ru-RU" sz="4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335078"/>
              </p:ext>
            </p:extLst>
          </p:nvPr>
        </p:nvGraphicFramePr>
        <p:xfrm>
          <a:off x="1331640" y="1124744"/>
          <a:ext cx="6720408" cy="184159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3602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602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5547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err="1"/>
                        <a:t>Суперродина</a:t>
                      </a:r>
                      <a:r>
                        <a:rPr lang="uk-UA" sz="2400" b="1" dirty="0"/>
                        <a:t> = клан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Bet v 1 </a:t>
                      </a:r>
                      <a:r>
                        <a:rPr lang="uk-UA" sz="2400" b="1" dirty="0" err="1"/>
                        <a:t>суперродина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9315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Родина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Bet v 1 </a:t>
                      </a:r>
                      <a:r>
                        <a:rPr lang="uk-UA" sz="2400" b="1" dirty="0"/>
                        <a:t>родина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9315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Підродина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PR-10 </a:t>
                      </a:r>
                      <a:r>
                        <a:rPr lang="uk-UA" sz="2400" b="1" dirty="0"/>
                        <a:t>підродина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89303"/>
            <a:ext cx="340042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64625" y="2795888"/>
            <a:ext cx="5593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/>
              <a:t>Деякі </a:t>
            </a:r>
            <a:r>
              <a:rPr lang="uk-UA" sz="2400" dirty="0" err="1"/>
              <a:t>суперродини</a:t>
            </a:r>
            <a:r>
              <a:rPr lang="uk-UA" sz="2400" dirty="0"/>
              <a:t>, що містять алергени: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635896" y="6237312"/>
            <a:ext cx="5267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-  </a:t>
            </a:r>
            <a:r>
              <a:rPr lang="en-US" sz="2000" b="1" dirty="0"/>
              <a:t>Double-psi-beta-barrel (DPBB)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28051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Сімейства білків-алергенів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196752"/>
            <a:ext cx="8748464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8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764704"/>
            <a:ext cx="8352927" cy="6093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3717"/>
            <a:ext cx="6693988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65358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Benutzerdefiniert 2">
      <a:dk1>
        <a:srgbClr val="111C24"/>
      </a:dk1>
      <a:lt1>
        <a:srgbClr val="FFFFFF"/>
      </a:lt1>
      <a:dk2>
        <a:srgbClr val="565A5C"/>
      </a:dk2>
      <a:lt2>
        <a:srgbClr val="9C9100"/>
      </a:lt2>
      <a:accent1>
        <a:srgbClr val="695D15"/>
      </a:accent1>
      <a:accent2>
        <a:srgbClr val="9C9100"/>
      </a:accent2>
      <a:accent3>
        <a:srgbClr val="565A5C"/>
      </a:accent3>
      <a:accent4>
        <a:srgbClr val="565A24"/>
      </a:accent4>
      <a:accent5>
        <a:srgbClr val="C1BB00"/>
      </a:accent5>
      <a:accent6>
        <a:srgbClr val="9C910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enutzerdefiniertes Design">
  <a:themeElements>
    <a:clrScheme name="Benutzerdefiniert 2">
      <a:dk1>
        <a:srgbClr val="111C24"/>
      </a:dk1>
      <a:lt1>
        <a:srgbClr val="FFFFFF"/>
      </a:lt1>
      <a:dk2>
        <a:srgbClr val="565A5C"/>
      </a:dk2>
      <a:lt2>
        <a:srgbClr val="9C9100"/>
      </a:lt2>
      <a:accent1>
        <a:srgbClr val="695D15"/>
      </a:accent1>
      <a:accent2>
        <a:srgbClr val="9C9100"/>
      </a:accent2>
      <a:accent3>
        <a:srgbClr val="565A5C"/>
      </a:accent3>
      <a:accent4>
        <a:srgbClr val="565A24"/>
      </a:accent4>
      <a:accent5>
        <a:srgbClr val="C1BB00"/>
      </a:accent5>
      <a:accent6>
        <a:srgbClr val="9C910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Benutzerdefiniertes Design">
  <a:themeElements>
    <a:clrScheme name="Benutzerdefiniert 2">
      <a:dk1>
        <a:srgbClr val="111C24"/>
      </a:dk1>
      <a:lt1>
        <a:srgbClr val="FFFFFF"/>
      </a:lt1>
      <a:dk2>
        <a:srgbClr val="565A5C"/>
      </a:dk2>
      <a:lt2>
        <a:srgbClr val="9C9100"/>
      </a:lt2>
      <a:accent1>
        <a:srgbClr val="695D15"/>
      </a:accent1>
      <a:accent2>
        <a:srgbClr val="9C9100"/>
      </a:accent2>
      <a:accent3>
        <a:srgbClr val="565A5C"/>
      </a:accent3>
      <a:accent4>
        <a:srgbClr val="565A24"/>
      </a:accent4>
      <a:accent5>
        <a:srgbClr val="C1BB00"/>
      </a:accent5>
      <a:accent6>
        <a:srgbClr val="9C910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5087</TotalTime>
  <Words>1503</Words>
  <Application>Microsoft Office PowerPoint</Application>
  <PresentationFormat>Экран (4:3)</PresentationFormat>
  <Paragraphs>140</Paragraphs>
  <Slides>22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Century Gothic</vt:lpstr>
      <vt:lpstr>Uni Sans Bold</vt:lpstr>
      <vt:lpstr>Uni Sans Regular</vt:lpstr>
      <vt:lpstr>Wingdings 3</vt:lpstr>
      <vt:lpstr>Benutzerdefiniertes Design</vt:lpstr>
      <vt:lpstr>1_Benutzerdefiniertes Design</vt:lpstr>
      <vt:lpstr>2_Benutzerdefiniertes Design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Перші спроби аналізу та узгодження груп алергенів базувались на побутовому джерелі, з яким повязана реакція. Така класифікація має назву емпіричної, і зберігає актуальність в деяких аспектах. </vt:lpstr>
      <vt:lpstr>Перегляд систематики алергенів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Сімейства білків-алергенів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 визначення IgE.  Характеристика, клінічне значення, клінічні можливості</dc:title>
  <dc:creator>Пользователь Windows</dc:creator>
  <cp:lastModifiedBy>RePack by Diakov</cp:lastModifiedBy>
  <cp:revision>255</cp:revision>
  <dcterms:created xsi:type="dcterms:W3CDTF">2018-03-10T19:06:42Z</dcterms:created>
  <dcterms:modified xsi:type="dcterms:W3CDTF">2021-06-21T07:35:16Z</dcterms:modified>
</cp:coreProperties>
</file>