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  <p:sldMasterId id="2147483897" r:id="rId2"/>
  </p:sldMasterIdLst>
  <p:notesMasterIdLst>
    <p:notesMasterId r:id="rId18"/>
  </p:notesMasterIdLst>
  <p:sldIdLst>
    <p:sldId id="256" r:id="rId3"/>
    <p:sldId id="328" r:id="rId4"/>
    <p:sldId id="327" r:id="rId5"/>
    <p:sldId id="330" r:id="rId6"/>
    <p:sldId id="342" r:id="rId7"/>
    <p:sldId id="347" r:id="rId8"/>
    <p:sldId id="349" r:id="rId9"/>
    <p:sldId id="337" r:id="rId10"/>
    <p:sldId id="362" r:id="rId11"/>
    <p:sldId id="341" r:id="rId12"/>
    <p:sldId id="264" r:id="rId13"/>
    <p:sldId id="361" r:id="rId14"/>
    <p:sldId id="353" r:id="rId15"/>
    <p:sldId id="310" r:id="rId16"/>
    <p:sldId id="31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tiana Umanets" initials="T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6" autoAdjust="0"/>
    <p:restoredTop sz="96433" autoAdjust="0"/>
  </p:normalViewPr>
  <p:slideViewPr>
    <p:cSldViewPr snapToGrid="0">
      <p:cViewPr varScale="1">
        <p:scale>
          <a:sx n="107" d="100"/>
          <a:sy n="107" d="100"/>
        </p:scale>
        <p:origin x="35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62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3A47F-102B-4E8A-ABAB-4DE50316539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31F7C-B76F-45E7-9FFB-7095CF66D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8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: T‐cell reactions (A) develop to </a:t>
            </a:r>
            <a:r>
              <a:rPr lang="en-US" dirty="0" err="1"/>
              <a:t>hapten</a:t>
            </a:r>
            <a:r>
              <a:rPr lang="en-US" dirty="0"/>
              <a:t>‐modified peptides and with p‐</a:t>
            </a:r>
            <a:r>
              <a:rPr lang="en-US" dirty="0" err="1"/>
              <a:t>i</a:t>
            </a:r>
            <a:r>
              <a:rPr lang="en-US" dirty="0"/>
              <a:t> stimulations; they develop upon antigen/drug exposure continuously and differentiate into effector cells with tissue orientation. Clinical symptoms appear, as soon as the cell expansion and tissue emigration by effector T cells reach a sufficient number. Not rarely, symptoms appear after drug therapy has been stopped (</a:t>
            </a:r>
            <a:r>
              <a:rPr lang="en-US" dirty="0" err="1"/>
              <a:t>eg</a:t>
            </a:r>
            <a:r>
              <a:rPr lang="en-US" dirty="0"/>
              <a:t>, on day 12 after a 10 d therapy with amoxicillin). In </a:t>
            </a:r>
            <a:r>
              <a:rPr lang="en-US" dirty="0" err="1"/>
              <a:t>IgE</a:t>
            </a:r>
            <a:r>
              <a:rPr lang="en-US" dirty="0"/>
              <a:t>‐mediated allergy (B), the </a:t>
            </a:r>
            <a:r>
              <a:rPr lang="en-US" dirty="0" err="1"/>
              <a:t>hapten</a:t>
            </a:r>
            <a:r>
              <a:rPr lang="en-US" dirty="0"/>
              <a:t>‐modified proteins and peptides stimulate T and B cells. This phase is symptom‐free, although the newly formed </a:t>
            </a:r>
            <a:r>
              <a:rPr lang="en-US" dirty="0" err="1"/>
              <a:t>IgE</a:t>
            </a:r>
            <a:r>
              <a:rPr lang="en-US" dirty="0"/>
              <a:t> is already sensitizing mast cells and basophils and antigen (=drug) is constantly provided. This suggests that the development of </a:t>
            </a:r>
            <a:r>
              <a:rPr lang="en-US" dirty="0" err="1"/>
              <a:t>IgE</a:t>
            </a:r>
            <a:r>
              <a:rPr lang="en-US" dirty="0"/>
              <a:t> in the presence of constant drug supply goes along with a selective </a:t>
            </a:r>
            <a:r>
              <a:rPr lang="en-US" dirty="0" err="1"/>
              <a:t>nonresponsiveness</a:t>
            </a:r>
            <a:r>
              <a:rPr lang="en-US" dirty="0"/>
              <a:t> of </a:t>
            </a:r>
            <a:r>
              <a:rPr lang="en-US" dirty="0" err="1"/>
              <a:t>IgE</a:t>
            </a:r>
            <a:r>
              <a:rPr lang="en-US" dirty="0"/>
              <a:t>‐coated mast cells/basophils for these specificities. Acute </a:t>
            </a:r>
            <a:r>
              <a:rPr lang="en-US" dirty="0" err="1"/>
              <a:t>IgE</a:t>
            </a:r>
            <a:r>
              <a:rPr lang="en-US" dirty="0"/>
              <a:t>‐triggered symptoms appear after a drug‐free interval, after which the mast cells are again responsive to the drug or if the drug dose is suddenly and strongly increased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B31F7C-B76F-45E7-9FFB-7095CF66DC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069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AA139866-E50F-4C11-BC91-53A48CAB1DCB}" type="slidenum">
              <a:rPr lang="en-US" altLang="en-US">
                <a:solidFill>
                  <a:prstClr val="black"/>
                </a:solidFill>
              </a:rPr>
              <a:pPr algn="r">
                <a:spcBef>
                  <a:spcPct val="0"/>
                </a:spcBef>
              </a:pPr>
              <a:t>10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altLang="en-US" dirty="0"/>
              <a:t>Women get more drug related </a:t>
            </a:r>
            <a:r>
              <a:rPr lang="en-GB" altLang="en-US" dirty="0" err="1"/>
              <a:t>exanthems</a:t>
            </a:r>
            <a:r>
              <a:rPr lang="en-GB" altLang="en-US" dirty="0"/>
              <a:t> than men</a:t>
            </a:r>
          </a:p>
          <a:p>
            <a:pPr eaLnBrk="1" hangingPunct="1"/>
            <a:r>
              <a:rPr lang="en-GB" altLang="en-US" dirty="0"/>
              <a:t>One survey suggested that a child with a parent who was allergic to an antibiotic had a 15-fold greater risk for subsequent reactions</a:t>
            </a:r>
          </a:p>
          <a:p>
            <a:pPr eaLnBrk="1" hangingPunct="1"/>
            <a:r>
              <a:rPr lang="en-GB" altLang="en-US" dirty="0"/>
              <a:t>Atopy predisposes to reactions to large proteins such as insulin but not to antibiotics  - being atop</a:t>
            </a:r>
            <a:r>
              <a:rPr lang="en-US" altLang="en-US" dirty="0" err="1"/>
              <a:t>ic</a:t>
            </a:r>
            <a:r>
              <a:rPr lang="en-GB" altLang="en-US" dirty="0"/>
              <a:t> mean much more likely to have a severe allergic reaction once </a:t>
            </a:r>
            <a:r>
              <a:rPr lang="en-GB" altLang="en-US" dirty="0" err="1"/>
              <a:t>IgE</a:t>
            </a:r>
            <a:r>
              <a:rPr lang="en-GB" altLang="en-US" dirty="0"/>
              <a:t> has been formed whether it’s a low molecular agent or large protein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9545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B31F7C-B76F-45E7-9FFB-7095CF66DC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250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284" y="1700214"/>
            <a:ext cx="10363200" cy="1800225"/>
          </a:xfrm>
        </p:spPr>
        <p:txBody>
          <a:bodyPr/>
          <a:lstStyle>
            <a:lvl1pPr>
              <a:defRPr sz="5400" i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4400" i="1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E6B32B-6CEE-49A7-BD69-E5471B361F2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327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413DE-A0C4-4798-AE76-A3F45788987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98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A88A7-A872-4DE9-A5A1-C7D01DACF5D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610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A7247-DBBD-4AA8-9387-0A362BF88EA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31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D9DCA-6E68-43DE-8846-D952A44461D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7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35EA0-2287-41D0-B87E-E30ABC7883D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36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E52D8-7B09-481D-88D0-255389590E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81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FC008-1EDB-4BA0-897A-C90269C33BC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37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DA96-DE37-45C9-999C-B5C424FCD2A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41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58396-B961-4C8E-BFB6-61632AFC2D8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4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64E44-5A0E-4513-8E56-B68DD6C532D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971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60531-5787-4FDD-9836-DDA564A406C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47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17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90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89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3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3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63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53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76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99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072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32046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6019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54928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15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351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E6B5F-EA67-497E-8226-60BEEA617BD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4B8E-85CA-4D7A-B4FA-A8E41E424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93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5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10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10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9F0163-764F-4F4E-BE31-68DB62233C70}" type="slidenum">
              <a:rPr lang="en-US" altLang="en-US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0" y="1484313"/>
            <a:ext cx="12192000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12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 i="1">
          <a:solidFill>
            <a:srgbClr val="0000FF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1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  <p:sldLayoutId id="2147483913" r:id="rId16"/>
    <p:sldLayoutId id="214748391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7577" y="2393575"/>
            <a:ext cx="9144000" cy="69391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едикаментозн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алергія</a:t>
            </a: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97624" y="94131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ВИБІРКОВ</a:t>
            </a:r>
            <a:r>
              <a:rPr lang="uk-UA" dirty="0"/>
              <a:t>А</a:t>
            </a:r>
            <a:r>
              <a:rPr lang="ru-RU" dirty="0"/>
              <a:t> НАВЧАЛЬНА ДИСЦИПЛІНА</a:t>
            </a:r>
          </a:p>
          <a:p>
            <a:r>
              <a:rPr lang="ru-RU" dirty="0" err="1"/>
              <a:t>Алергологія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endParaRPr lang="ru-RU" dirty="0"/>
          </a:p>
          <a:p>
            <a:r>
              <a:rPr lang="uk-UA" dirty="0"/>
              <a:t>Кафедра педіатрії 2 </a:t>
            </a:r>
            <a:r>
              <a:rPr lang="uk-UA" dirty="0" err="1"/>
              <a:t>ОНМедУ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071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349" y="662439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865" y="2069789"/>
            <a:ext cx="8981853" cy="4351338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гіперчутливості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До 1/3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госпіталізованих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0,32% 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алергічними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проблема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перехресної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велику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314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ПОБІЧНІ РЕАКЦІЇ :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лікарська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алергія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тип «В»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«А» </a:t>
            </a:r>
            <a:r>
              <a:rPr lang="ru-RU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endParaRPr lang="ru-RU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Прогнозовані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Дозозалежні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«В» </a:t>
            </a:r>
            <a:r>
              <a:rPr lang="ru-RU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endParaRPr lang="ru-RU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Прогнозовані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Дозозалежні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330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30810" y="0"/>
            <a:ext cx="850422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побічних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медикаменти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6179179"/>
              </p:ext>
            </p:extLst>
          </p:nvPr>
        </p:nvGraphicFramePr>
        <p:xfrm>
          <a:off x="304800" y="1168924"/>
          <a:ext cx="9547412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9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374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95500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Пов'язані</a:t>
                      </a:r>
                      <a:r>
                        <a:rPr lang="ru-RU" sz="1600" dirty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600" dirty="0" err="1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пацієнтом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-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стать</a:t>
                      </a:r>
                    </a:p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генетичні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фактори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Хвороби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супруводжують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Імунний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статус</a:t>
                      </a:r>
                    </a:p>
                    <a:p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Молодий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дітей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літніх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Жінки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чоловіки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Атопія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розвиток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більш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важких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Генетичний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поліморфізм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HLA-B * 1502: Carbamazepine: SJS / TEN, DRESS; HLA-B * 5801: Allopurinol: DHS / DRESS; HLA-B * 5701: Abacavir: DRESS</a:t>
                      </a:r>
                    </a:p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HIV, EBV, CMV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Муковісцидоз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часте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АБ)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Попередні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медикаменти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Пов'язані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препаратом:</a:t>
                      </a:r>
                    </a:p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хімічна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структура</a:t>
                      </a:r>
                    </a:p>
                    <a:p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шлях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введення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дози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β-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лактами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хінолони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нейром'язові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блокатори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РКП, НПЗЗ</a:t>
                      </a:r>
                    </a:p>
                    <a:p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Висока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молекулярна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маса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гаптени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більша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імуногенність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топічний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парентеральний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оральний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Часте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тривале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963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Відстрочені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гіперчутливості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медикаменти</a:t>
            </a:r>
            <a:endParaRPr lang="en-US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цитокіни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Цитокіни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ефекторні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Цитотоксичні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залучаються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органах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64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27622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механизму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препарату на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имунну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051697"/>
              </p:ext>
            </p:extLst>
          </p:nvPr>
        </p:nvGraphicFramePr>
        <p:xfrm>
          <a:off x="838200" y="1597025"/>
          <a:ext cx="9130553" cy="3476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3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22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5892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реакції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Механізм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дії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1689"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Алергічний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нового антигену шляхом ковалентного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зв'язування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гаптена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білком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носієм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(ГАПТЕНОВА ТЕОРІЯ)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– I (HLA,</a:t>
                      </a:r>
                      <a:r>
                        <a:rPr lang="en-US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TCR)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зв’язуються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взаємодіють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імунними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рецепторами (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HLA, TCR) 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стимулюють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імунну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систему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Псевдоалергічний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зв’язуютьсяться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ефекторними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клітинами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ІС і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активують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мастоцити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базофіли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еозинофіли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без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залучення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специфічних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механізмів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(н-р: блокада ЦОГ)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A73D7E1-1CC7-4961-9E12-80EDDFC9EC88}"/>
              </a:ext>
            </a:extLst>
          </p:cNvPr>
          <p:cNvSpPr txBox="1"/>
          <p:nvPr/>
        </p:nvSpPr>
        <p:spPr>
          <a:xfrm>
            <a:off x="200115" y="5193940"/>
            <a:ext cx="5412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P-I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псевдоалергічні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реакції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мають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властивості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фармакологічно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залежної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(тип А)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реакції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 не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можуть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бути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класифіковані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як тип В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реакції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523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FA66FD-AAD0-4079-BCFF-67F89843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НЕГАЙНІ ТА ВІДСТРОЧЕНІ  РЕАКЦІЇ НА КОМПЛЕКС - ГАПТЕН/ПЕПТИД/МЕДИКАМЕНТ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5182122-9F9A-46A5-B8CA-455F4DCA4966}"/>
              </a:ext>
            </a:extLst>
          </p:cNvPr>
          <p:cNvSpPr txBox="1"/>
          <p:nvPr/>
        </p:nvSpPr>
        <p:spPr>
          <a:xfrm>
            <a:off x="2544655" y="3280414"/>
            <a:ext cx="592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Рефрактерність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мастоцитів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фазу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сенсибілізації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препарат-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залежна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35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ПСЕВДОАЛЕРГІЧНА КОНЦЕПЦІЯ 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882" y="1552248"/>
            <a:ext cx="8736120" cy="473543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ефекторними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мастоцити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еозинофіли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Дегрануляція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мастоцитів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підсилює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запалення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НПЗЗ,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хінолони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нейром'язові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блокатори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РКС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 та /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кропив'янка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анафілаксія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501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pc="-9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Діагностичний </a:t>
            </a:r>
            <a:r>
              <a:rPr lang="ru-RU" spc="-9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Клінічні, </a:t>
            </a:r>
            <a:r>
              <a:rPr lang="ru-RU" sz="2000" dirty="0" err="1"/>
              <a:t>анамнестичні</a:t>
            </a:r>
            <a:r>
              <a:rPr lang="ru-RU" sz="2000" dirty="0"/>
              <a:t> </a:t>
            </a:r>
            <a:r>
              <a:rPr lang="ru-RU" sz="2000" dirty="0" err="1"/>
              <a:t>дані</a:t>
            </a:r>
            <a:endParaRPr lang="ru-RU" sz="2000" dirty="0"/>
          </a:p>
          <a:p>
            <a:pPr marL="0" indent="0">
              <a:buNone/>
            </a:pPr>
            <a:endParaRPr lang="uk-UA" sz="2000" dirty="0" smtClean="0"/>
          </a:p>
          <a:p>
            <a:r>
              <a:rPr lang="ru-RU" sz="2000" dirty="0" err="1" smtClean="0"/>
              <a:t>Шкірні</a:t>
            </a:r>
            <a:r>
              <a:rPr lang="ru-RU" sz="2000" dirty="0" smtClean="0"/>
              <a:t> </a:t>
            </a:r>
            <a:r>
              <a:rPr lang="ru-RU" sz="2000" dirty="0"/>
              <a:t>тести</a:t>
            </a:r>
          </a:p>
          <a:p>
            <a:endParaRPr lang="ru-RU" sz="2000" dirty="0"/>
          </a:p>
          <a:p>
            <a:r>
              <a:rPr lang="en-US" sz="2000" dirty="0"/>
              <a:t>IN VITRO </a:t>
            </a:r>
            <a:r>
              <a:rPr lang="ru-RU" sz="2000" dirty="0"/>
              <a:t>тести</a:t>
            </a:r>
          </a:p>
          <a:p>
            <a:endParaRPr lang="ru-RU" sz="2000" dirty="0"/>
          </a:p>
          <a:p>
            <a:r>
              <a:rPr lang="ru-RU" sz="2000" dirty="0" err="1" smtClean="0"/>
              <a:t>Провокаційний</a:t>
            </a:r>
            <a:r>
              <a:rPr lang="ru-RU" sz="2000" dirty="0" smtClean="0"/>
              <a:t> </a:t>
            </a:r>
            <a:r>
              <a:rPr lang="ru-RU" sz="2000" dirty="0"/>
              <a:t>тест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132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6050" y="650875"/>
            <a:ext cx="9505950" cy="4302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en-US" dirty="0" smtClean="0"/>
              <a:t>АНАМНЕСТИЧНІ </a:t>
            </a:r>
            <a:r>
              <a:rPr lang="ru-RU" altLang="en-US" dirty="0"/>
              <a:t>ДАНІ</a:t>
            </a:r>
            <a:endParaRPr lang="en-US" altLang="en-US" dirty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48752" y="1254592"/>
            <a:ext cx="8399929" cy="10188575"/>
          </a:xfrm>
        </p:spPr>
        <p:txBody>
          <a:bodyPr/>
          <a:lstStyle/>
          <a:p>
            <a:pPr marL="0" indent="0">
              <a:buNone/>
            </a:pPr>
            <a:r>
              <a:rPr lang="ru-RU" altLang="en-US" sz="2000" b="1" dirty="0" smtClean="0"/>
              <a:t>         </a:t>
            </a:r>
            <a:r>
              <a:rPr lang="ru-RU" altLang="en-US" sz="2000" b="1" dirty="0" err="1" smtClean="0"/>
              <a:t>Важливо</a:t>
            </a:r>
            <a:r>
              <a:rPr lang="ru-RU" altLang="en-US" sz="2000" b="1" dirty="0" smtClean="0"/>
              <a:t> </a:t>
            </a:r>
            <a:r>
              <a:rPr lang="ru-RU" altLang="en-US" sz="2000" b="1" dirty="0" err="1"/>
              <a:t>визначити</a:t>
            </a:r>
            <a:r>
              <a:rPr lang="ru-RU" altLang="en-US" sz="2000" b="1" dirty="0"/>
              <a:t>:</a:t>
            </a:r>
          </a:p>
          <a:p>
            <a:pPr marL="0" indent="0">
              <a:buNone/>
            </a:pPr>
            <a:r>
              <a:rPr lang="ru-RU" altLang="en-US" sz="2000" dirty="0"/>
              <a:t>1. Причину і час </a:t>
            </a:r>
            <a:r>
              <a:rPr lang="ru-RU" altLang="en-US" sz="2000" dirty="0" err="1"/>
              <a:t>появи</a:t>
            </a:r>
            <a:r>
              <a:rPr lang="ru-RU" altLang="en-US" sz="2000" dirty="0"/>
              <a:t> </a:t>
            </a:r>
            <a:r>
              <a:rPr lang="ru-RU" altLang="en-US" sz="2000" dirty="0" err="1"/>
              <a:t>симптомів</a:t>
            </a:r>
            <a:endParaRPr lang="ru-RU" altLang="en-US" sz="2000" dirty="0"/>
          </a:p>
          <a:p>
            <a:pPr marL="0" indent="0">
              <a:buNone/>
            </a:pPr>
            <a:r>
              <a:rPr lang="ru-RU" altLang="en-US" sz="2000" dirty="0"/>
              <a:t>2. </a:t>
            </a:r>
            <a:r>
              <a:rPr lang="ru-RU" altLang="en-US" sz="2000" dirty="0" err="1"/>
              <a:t>Фактори</a:t>
            </a:r>
            <a:r>
              <a:rPr lang="ru-RU" altLang="en-US" sz="2000" dirty="0"/>
              <a:t> </a:t>
            </a:r>
            <a:r>
              <a:rPr lang="ru-RU" altLang="en-US" sz="2000" dirty="0" err="1"/>
              <a:t>ризику</a:t>
            </a:r>
            <a:r>
              <a:rPr lang="ru-RU" altLang="en-US" sz="2000" dirty="0"/>
              <a:t>:</a:t>
            </a:r>
          </a:p>
          <a:p>
            <a:pPr marL="609600" indent="-609600"/>
            <a:r>
              <a:rPr lang="ru-RU" altLang="en-US" sz="2000" dirty="0"/>
              <a:t>а) </a:t>
            </a:r>
            <a:r>
              <a:rPr lang="ru-RU" altLang="en-US" sz="2000" dirty="0" err="1"/>
              <a:t>Обумовлені</a:t>
            </a:r>
            <a:r>
              <a:rPr lang="ru-RU" altLang="en-US" sz="2000" dirty="0"/>
              <a:t> медикаментом:</a:t>
            </a:r>
          </a:p>
          <a:p>
            <a:pPr marL="609600" indent="-609600"/>
            <a:r>
              <a:rPr lang="ru-RU" altLang="en-US" sz="2000" dirty="0"/>
              <a:t>шлях </a:t>
            </a:r>
            <a:r>
              <a:rPr lang="ru-RU" altLang="en-US" sz="2000" dirty="0" err="1"/>
              <a:t>введення</a:t>
            </a:r>
            <a:endParaRPr lang="ru-RU" altLang="en-US" sz="2000" dirty="0"/>
          </a:p>
          <a:p>
            <a:pPr marL="609600" indent="-609600"/>
            <a:r>
              <a:rPr lang="ru-RU" altLang="en-US" sz="2000" dirty="0" err="1"/>
              <a:t>Кількість</a:t>
            </a:r>
            <a:r>
              <a:rPr lang="ru-RU" altLang="en-US" sz="2000" dirty="0"/>
              <a:t> </a:t>
            </a:r>
            <a:r>
              <a:rPr lang="ru-RU" altLang="en-US" sz="2000" dirty="0" err="1"/>
              <a:t>попередніх</a:t>
            </a:r>
            <a:r>
              <a:rPr lang="ru-RU" altLang="en-US" sz="2000" dirty="0"/>
              <a:t> </a:t>
            </a:r>
            <a:r>
              <a:rPr lang="ru-RU" altLang="en-US" sz="2000" dirty="0" err="1"/>
              <a:t>курсів</a:t>
            </a:r>
            <a:endParaRPr lang="ru-RU" altLang="en-US" sz="2000" dirty="0"/>
          </a:p>
          <a:p>
            <a:pPr marL="609600" indent="-609600"/>
            <a:r>
              <a:rPr lang="ru-RU" altLang="en-US" sz="2000" dirty="0"/>
              <a:t>- частота </a:t>
            </a:r>
            <a:r>
              <a:rPr lang="ru-RU" altLang="en-US" sz="2000" dirty="0" err="1"/>
              <a:t>попередніх</a:t>
            </a:r>
            <a:r>
              <a:rPr lang="ru-RU" altLang="en-US" sz="2000" dirty="0"/>
              <a:t> </a:t>
            </a:r>
            <a:r>
              <a:rPr lang="ru-RU" altLang="en-US" sz="2000" dirty="0" err="1"/>
              <a:t>курсів</a:t>
            </a:r>
            <a:endParaRPr lang="ru-RU" altLang="en-US" sz="2000" dirty="0"/>
          </a:p>
          <a:p>
            <a:pPr marL="609600" indent="-609600"/>
            <a:r>
              <a:rPr lang="ru-RU" altLang="en-US" sz="2000" dirty="0"/>
              <a:t>б) З боку </a:t>
            </a:r>
            <a:r>
              <a:rPr lang="ru-RU" altLang="en-US" sz="2000" dirty="0" err="1"/>
              <a:t>пацієнта</a:t>
            </a:r>
            <a:r>
              <a:rPr lang="ru-RU" altLang="en-US" sz="2000" dirty="0"/>
              <a:t>:</a:t>
            </a:r>
          </a:p>
          <a:p>
            <a:pPr marL="609600" indent="-609600"/>
            <a:r>
              <a:rPr lang="ru-RU" altLang="en-US" sz="2000" dirty="0" smtClean="0"/>
              <a:t>Стать, </a:t>
            </a:r>
            <a:r>
              <a:rPr lang="ru-RU" altLang="en-US" sz="2000" dirty="0" err="1"/>
              <a:t>вік</a:t>
            </a:r>
            <a:r>
              <a:rPr lang="ru-RU" altLang="en-US" sz="2000" dirty="0"/>
              <a:t> (&gt; у старших </a:t>
            </a:r>
            <a:r>
              <a:rPr lang="ru-RU" altLang="en-US" sz="2000" dirty="0" err="1"/>
              <a:t>дітей</a:t>
            </a:r>
            <a:r>
              <a:rPr lang="ru-RU" altLang="en-US" sz="2000" dirty="0"/>
              <a:t>)</a:t>
            </a:r>
          </a:p>
          <a:p>
            <a:pPr marL="609600" indent="-609600"/>
            <a:r>
              <a:rPr lang="ru-RU" altLang="en-US" sz="2000" dirty="0" err="1"/>
              <a:t>Супутня</a:t>
            </a:r>
            <a:r>
              <a:rPr lang="ru-RU" altLang="en-US" sz="2000" dirty="0"/>
              <a:t> </a:t>
            </a:r>
            <a:r>
              <a:rPr lang="ru-RU" altLang="en-US" sz="2000" dirty="0" err="1"/>
              <a:t>патологія</a:t>
            </a:r>
            <a:r>
              <a:rPr lang="ru-RU" altLang="en-US" sz="2000" dirty="0"/>
              <a:t> (МВ, ГРВІ)</a:t>
            </a:r>
          </a:p>
          <a:p>
            <a:pPr marL="609600" indent="-609600"/>
            <a:r>
              <a:rPr lang="ru-RU" altLang="en-US" sz="2000" dirty="0" err="1"/>
              <a:t>наявність</a:t>
            </a:r>
            <a:r>
              <a:rPr lang="ru-RU" altLang="en-US" sz="2000" dirty="0"/>
              <a:t> </a:t>
            </a:r>
            <a:r>
              <a:rPr lang="ru-RU" altLang="en-US" sz="2000" dirty="0" err="1"/>
              <a:t>атопії</a:t>
            </a:r>
            <a:endParaRPr lang="ru-RU" altLang="en-US" sz="2000" dirty="0"/>
          </a:p>
          <a:p>
            <a:pPr marL="609600" indent="-609600"/>
            <a:r>
              <a:rPr lang="ru-RU" altLang="en-US" sz="2000" dirty="0" err="1"/>
              <a:t>сімейний</a:t>
            </a:r>
            <a:r>
              <a:rPr lang="ru-RU" altLang="en-US" sz="2000" dirty="0"/>
              <a:t> анамнез</a:t>
            </a:r>
            <a:endParaRPr lang="en-GB" altLang="en-US" sz="2000" dirty="0"/>
          </a:p>
          <a:p>
            <a:pPr marL="609600" indent="-609600"/>
            <a:endParaRPr lang="en-GB" altLang="en-US" sz="2800" dirty="0"/>
          </a:p>
          <a:p>
            <a:pPr marL="609600" indent="-609600"/>
            <a:endParaRPr lang="en-GB" altLang="en-US" sz="2800" dirty="0"/>
          </a:p>
          <a:p>
            <a:pPr marL="609600" indent="-609600"/>
            <a:endParaRPr lang="en-GB" altLang="en-US" sz="3600" u="sng" dirty="0"/>
          </a:p>
          <a:p>
            <a:pPr marL="609600" indent="-609600"/>
            <a:endParaRPr lang="en-GB" altLang="en-US" sz="3600" u="sng" dirty="0"/>
          </a:p>
          <a:p>
            <a:pPr marL="609600" indent="-609600"/>
            <a:endParaRPr lang="en-GB" altLang="en-US" sz="3600" u="sng" dirty="0"/>
          </a:p>
          <a:p>
            <a:pPr marL="609600" indent="-609600"/>
            <a:endParaRPr lang="en-GB" altLang="en-US" sz="3600" u="sng" dirty="0"/>
          </a:p>
          <a:p>
            <a:pPr marL="609600" indent="-609600"/>
            <a:endParaRPr lang="en-GB" altLang="en-US" sz="3600" u="sng" dirty="0"/>
          </a:p>
          <a:p>
            <a:pPr marL="609600" indent="-609600"/>
            <a:endParaRPr lang="en-GB" altLang="en-US" sz="3600" u="sng" dirty="0"/>
          </a:p>
          <a:p>
            <a:pPr marL="609600" indent="-609600"/>
            <a:endParaRPr lang="en-GB" altLang="en-US" sz="3600" u="sng" dirty="0"/>
          </a:p>
          <a:p>
            <a:pPr marL="990600" lvl="1" indent="-53340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2582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реакции</a:t>
            </a: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9263" y="1688749"/>
            <a:ext cx="83037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Кропив'янка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та/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ангіонабряк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Свербіж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риніт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візінг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Гастроінтестинальні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діарея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коліки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блювота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Анафілаксія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Анафілактичний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шок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35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Уповільнена </a:t>
            </a:r>
            <a:r>
              <a:rPr lang="ru-RU" dirty="0" err="1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гіперчутливості</a:t>
            </a:r>
            <a:r>
              <a:rPr lang="ru-RU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Гетерогенність </a:t>
            </a:r>
            <a:r>
              <a:rPr lang="ru-RU" sz="2400" dirty="0" err="1"/>
              <a:t>клінічної</a:t>
            </a:r>
            <a:r>
              <a:rPr lang="ru-RU" sz="2400" dirty="0"/>
              <a:t> </a:t>
            </a:r>
            <a:r>
              <a:rPr lang="ru-RU" sz="2400" dirty="0" err="1" smtClean="0"/>
              <a:t>маніфестації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 err="1"/>
              <a:t>Симптоми</a:t>
            </a:r>
            <a:r>
              <a:rPr lang="ru-RU" sz="2400" dirty="0"/>
              <a:t> </a:t>
            </a:r>
            <a:r>
              <a:rPr lang="ru-RU" sz="2400" dirty="0" err="1"/>
              <a:t>схожі</a:t>
            </a:r>
            <a:r>
              <a:rPr lang="ru-RU" sz="2400" dirty="0"/>
              <a:t> з </a:t>
            </a:r>
            <a:r>
              <a:rPr lang="ru-RU" sz="2400" dirty="0" err="1"/>
              <a:t>інфекцією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аутоімунними</a:t>
            </a:r>
            <a:r>
              <a:rPr lang="ru-RU" sz="2400" dirty="0"/>
              <a:t> </a:t>
            </a:r>
            <a:r>
              <a:rPr lang="ru-RU" sz="2400" dirty="0" err="1"/>
              <a:t>захворюваннями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 err="1"/>
              <a:t>Асоційовані</a:t>
            </a:r>
            <a:r>
              <a:rPr lang="ru-RU" sz="2400" dirty="0"/>
              <a:t> з </a:t>
            </a:r>
            <a:r>
              <a:rPr lang="ru-RU" sz="2400" dirty="0" err="1"/>
              <a:t>вірусними</a:t>
            </a:r>
            <a:r>
              <a:rPr lang="ru-RU" sz="2400" dirty="0"/>
              <a:t> </a:t>
            </a:r>
            <a:r>
              <a:rPr lang="ru-RU" sz="2400" dirty="0" err="1"/>
              <a:t>інфекціями</a:t>
            </a:r>
            <a:r>
              <a:rPr lang="ru-RU" sz="2400" dirty="0"/>
              <a:t> (</a:t>
            </a:r>
            <a:r>
              <a:rPr lang="en-US" sz="2400" dirty="0"/>
              <a:t>HIV, CMV, HHV 6, EBV).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794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Індуковані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медикаментами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тяжкі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8151" y="1839849"/>
            <a:ext cx="2579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Многоформна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еритема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6975" y="2601369"/>
            <a:ext cx="318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Стивена-Джонсона синдром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8151" y="3178223"/>
            <a:ext cx="398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Токсичний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епідермальний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некроліз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07225" y="4969053"/>
            <a:ext cx="3800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Генералізована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бульозна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фіксована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висипка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08292" y="3969877"/>
            <a:ext cx="3399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Інфільтрована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еритема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DRESS -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синдромі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534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1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334" y="131365"/>
            <a:ext cx="8640763" cy="2808288"/>
          </a:xfrm>
        </p:spPr>
      </p:pic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1469777" y="3302793"/>
            <a:ext cx="88852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http://moz.gov.ua/docfiles/dn_20151230_0916dod_ukp.pdf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http://www.muoz.cv.ua/2016/02/01/nakaz-moz-ukrayini-vd-30122015-916.html</a:t>
            </a:r>
          </a:p>
        </p:txBody>
      </p:sp>
      <p:sp>
        <p:nvSpPr>
          <p:cNvPr id="53253" name="TextBox 5"/>
          <p:cNvSpPr txBox="1">
            <a:spLocks noChangeArrowheads="1"/>
          </p:cNvSpPr>
          <p:nvPr/>
        </p:nvSpPr>
        <p:spPr bwMode="auto">
          <a:xfrm>
            <a:off x="505704" y="3948906"/>
            <a:ext cx="88519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для: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лікарів-алергологів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лікарів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алергологів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дитячих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лікарів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призначають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фармакотерапію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екстрену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первинну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вторинну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спеціалізовану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третинну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високоспеціалізовану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медичну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пацієнтам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медикаментозною </a:t>
            </a:r>
            <a:r>
              <a:rPr lang="ru-RU" alt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алергією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19836" y="522874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Внутрішньошкірні тести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алергічні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виконуватися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шкірних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прик-тестів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досвідченим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 в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стаціонару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реанімації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61015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3"/>
          <p:cNvSpPr>
            <a:spLocks noGrp="1"/>
          </p:cNvSpPr>
          <p:nvPr>
            <p:ph type="title"/>
          </p:nvPr>
        </p:nvSpPr>
        <p:spPr>
          <a:xfrm>
            <a:off x="1774825" y="214314"/>
            <a:ext cx="8693150" cy="693737"/>
          </a:xfrm>
        </p:spPr>
        <p:txBody>
          <a:bodyPr/>
          <a:lstStyle/>
          <a:p>
            <a:pPr algn="ctr"/>
            <a:r>
              <a:rPr lang="ru-RU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ДІЇ ЛІКАРЯ</a:t>
            </a:r>
            <a:br>
              <a:rPr lang="ru-RU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МЕДИКАМЕНТОЗНІЙ АЛЕРГІЇ</a:t>
            </a:r>
            <a:endParaRPr lang="en-US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08213" y="2938463"/>
            <a:ext cx="2978150" cy="11239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призначити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альтернативний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Скерувати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алерголога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07326" y="2492375"/>
            <a:ext cx="2519363" cy="2482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невідкладної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Направити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алергологічний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стаціонар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реанімаційне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Заповнення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Направити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алерголога</a:t>
            </a:r>
            <a:endParaRPr lang="en-US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08551" y="1654176"/>
            <a:ext cx="2493963" cy="11017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гиперчутливості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медикамент?</a:t>
            </a:r>
            <a:endParaRPr lang="en-US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48138" y="981076"/>
            <a:ext cx="3852862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4222750" y="2211388"/>
            <a:ext cx="647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0" name="TextBox 11"/>
          <p:cNvSpPr txBox="1">
            <a:spLocks noChangeArrowheads="1"/>
          </p:cNvSpPr>
          <p:nvPr/>
        </p:nvSpPr>
        <p:spPr bwMode="auto">
          <a:xfrm>
            <a:off x="2251076" y="1946275"/>
            <a:ext cx="16718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анамнестично</a:t>
            </a:r>
            <a:endParaRPr lang="en-US" altLang="en-US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1" name="TextBox 14"/>
          <p:cNvSpPr txBox="1">
            <a:spLocks noChangeArrowheads="1"/>
          </p:cNvSpPr>
          <p:nvPr/>
        </p:nvSpPr>
        <p:spPr bwMode="auto">
          <a:xfrm>
            <a:off x="8281989" y="1981200"/>
            <a:ext cx="20633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endParaRPr lang="en-US" altLang="en-US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3575051" y="2349500"/>
            <a:ext cx="144463" cy="40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Стрелка влево 16"/>
          <p:cNvSpPr/>
          <p:nvPr/>
        </p:nvSpPr>
        <p:spPr>
          <a:xfrm>
            <a:off x="4167188" y="2108201"/>
            <a:ext cx="722312" cy="1508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7464426" y="2182813"/>
            <a:ext cx="817563" cy="1333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9066214" y="2316164"/>
            <a:ext cx="46037" cy="104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264026" y="4716463"/>
            <a:ext cx="3254375" cy="1808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підозрі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негайного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типу -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sIgE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доступних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медикаментів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при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підозрі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анафілаксію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триптази</a:t>
            </a:r>
            <a:endParaRPr lang="en-US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Выгнутая влево стрелка 21"/>
          <p:cNvSpPr/>
          <p:nvPr/>
        </p:nvSpPr>
        <p:spPr>
          <a:xfrm>
            <a:off x="3778251" y="4197350"/>
            <a:ext cx="741363" cy="4460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Выгнутая вправо стрелка 22"/>
          <p:cNvSpPr/>
          <p:nvPr/>
        </p:nvSpPr>
        <p:spPr>
          <a:xfrm>
            <a:off x="7758114" y="5048250"/>
            <a:ext cx="523875" cy="5270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1517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952</Words>
  <Application>Microsoft Office PowerPoint</Application>
  <PresentationFormat>Широкоэкранный</PresentationFormat>
  <Paragraphs>152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Tahoma</vt:lpstr>
      <vt:lpstr>Times New Roman</vt:lpstr>
      <vt:lpstr>Trebuchet MS</vt:lpstr>
      <vt:lpstr>Wingdings 3</vt:lpstr>
      <vt:lpstr>Default Design</vt:lpstr>
      <vt:lpstr>Грань</vt:lpstr>
      <vt:lpstr> Медикаментозна алергія</vt:lpstr>
      <vt:lpstr>АКТУАЛЬНІСТЬ </vt:lpstr>
      <vt:lpstr>ПОБІЧНІ РЕАКЦІЇ : лікарська алергія  - тип «В» реакції</vt:lpstr>
      <vt:lpstr>Фактори ризику розвитку побічних реакцій на медикаменти</vt:lpstr>
      <vt:lpstr>Відстрочені реакції гіперчутливості на медикаменти</vt:lpstr>
      <vt:lpstr>Класифікація на основі механизму впливу препарату на имунну систему</vt:lpstr>
      <vt:lpstr>НЕГАЙНІ ТА ВІДСТРОЧЕНІ  РЕАКЦІЇ НА КОМПЛЕКС - ГАПТЕН/ПЕПТИД/МЕДИКАМЕНТ</vt:lpstr>
      <vt:lpstr>ПСЕВДОАЛЕРГІЧНА КОНЦЕПЦІЯ </vt:lpstr>
      <vt:lpstr>Діагностичний підхід</vt:lpstr>
      <vt:lpstr>АНАМНЕСТИЧНІ ДАНІ</vt:lpstr>
      <vt:lpstr>IgE-залежні реакции</vt:lpstr>
      <vt:lpstr>Уповільнена реакція гіперчутливості до медикаментів</vt:lpstr>
      <vt:lpstr>Індуковані медикаментами тяжкі ураження шкіри </vt:lpstr>
      <vt:lpstr>Презентация PowerPoint</vt:lpstr>
      <vt:lpstr>АЛГОРИТМ ДІЇ ЛІКАРЯ ПРИ МЕДИКАМЕНТОЗНІЙ АЛЕРГІЇ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Аллергия к β- лактамным антибиотикам</dc:title>
  <dc:creator>Tetiana Umanets</dc:creator>
  <cp:lastModifiedBy>RePack by Diakov</cp:lastModifiedBy>
  <cp:revision>155</cp:revision>
  <dcterms:created xsi:type="dcterms:W3CDTF">2016-03-14T18:51:24Z</dcterms:created>
  <dcterms:modified xsi:type="dcterms:W3CDTF">2021-06-21T07:37:33Z</dcterms:modified>
</cp:coreProperties>
</file>