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24" r:id="rId1"/>
    <p:sldMasterId id="2147484882" r:id="rId2"/>
  </p:sldMasterIdLst>
  <p:notesMasterIdLst>
    <p:notesMasterId r:id="rId18"/>
  </p:notesMasterIdLst>
  <p:sldIdLst>
    <p:sldId id="256" r:id="rId3"/>
    <p:sldId id="312" r:id="rId4"/>
    <p:sldId id="375" r:id="rId5"/>
    <p:sldId id="318" r:id="rId6"/>
    <p:sldId id="317" r:id="rId7"/>
    <p:sldId id="286" r:id="rId8"/>
    <p:sldId id="427" r:id="rId9"/>
    <p:sldId id="372" r:id="rId10"/>
    <p:sldId id="376" r:id="rId11"/>
    <p:sldId id="377" r:id="rId12"/>
    <p:sldId id="403" r:id="rId13"/>
    <p:sldId id="391" r:id="rId14"/>
    <p:sldId id="392" r:id="rId15"/>
    <p:sldId id="400" r:id="rId16"/>
    <p:sldId id="323" r:id="rId1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3" autoAdjust="0"/>
    <p:restoredTop sz="91681" autoAdjust="0"/>
  </p:normalViewPr>
  <p:slideViewPr>
    <p:cSldViewPr>
      <p:cViewPr varScale="1">
        <p:scale>
          <a:sx n="102" d="100"/>
          <a:sy n="102" d="100"/>
        </p:scale>
        <p:origin x="14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C8675E5E-93AC-454A-BFBC-BFB8F35A4F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CF8CB54-E133-694C-8F8F-A5BF28FC350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261E97-BEB8-4102-9F4E-3D8536798121}" type="datetimeFigureOut">
              <a:rPr lang="ru-RU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="" xmlns:a16="http://schemas.microsoft.com/office/drawing/2014/main" id="{DA202C8A-219A-2347-8D13-B32DFB755F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="" xmlns:a16="http://schemas.microsoft.com/office/drawing/2014/main" id="{7C6A4339-0B67-1E43-9A72-7EEB7E4184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B9B6759-FC71-244E-BC02-9FC340312F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BF525E4-A4C8-2744-A002-D7E266624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C146E67-BFD8-4B4F-8B54-FB0C2B85BB3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94156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730F6D36-05C1-4000-A717-FF9D2D640015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55F0D3A6-C314-4E9E-86FC-6BACDB739B3B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6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4ECF6E-BFBF-4917-A25F-6B4CA4ADE4E6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1CDE-2C13-4C7D-AFCD-27462EF40D17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7541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4E6E1-58B3-462E-92F7-F103FB23AFC1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DDC3-5648-496A-AD4D-677E568B524D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07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BC0E3E-3723-4B5B-8110-ED9D25F0BF61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A0E45-74A6-4563-9F1B-5606F64E0C4E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8927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BDE6F0-BF58-46A3-A7C7-A9F50F9992FA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47894-25BE-4E3B-BE40-D272618FF22B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12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25BBE-A366-43ED-88C0-54DA15B944F0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F500-0911-49E6-8E37-E1B4A980DB55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67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33DE7C-FE2F-485E-8B22-9532E69CA415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7D3F-34B3-4D0A-A978-A47240C9F5C3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1163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CF2DDD-51C1-4200-8051-236028300A5E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A3B0-E915-4FDA-8724-C00E102B6CC4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89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611ED0-C97E-4DC4-A99D-8B8D9C02E67D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7156-8C30-453D-A9F9-A4EA3A87B9AA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86849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6471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695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246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07321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568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662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B642DF-68CD-4B9B-9F16-5DFC4A33C715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F4020-A669-40BE-BCA7-3D9C2FF195F5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437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146E0D-5BF4-4FE1-BA4D-0849EB2167A6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E451D-9750-4D29-B156-1E465EBF2178}" type="slidenum">
              <a:rPr lang="ru-RU" altLang="uk-UA" smtClean="0"/>
              <a:pPr/>
              <a:t>‹#›</a:t>
            </a:fld>
            <a:endParaRPr lang="ru-RU" alt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536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10A9E891-BAF5-4B20-B491-BEB269CA01E4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086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C2E90-F93D-455F-981C-25E358B33FD3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88748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BC7D-A533-4D69-83B9-87649E736464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938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3FA3-B722-450D-B8B2-10A70F03427A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49100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B9C-3664-4A41-8378-EF9B75C5BA68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461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763C-59FF-4A59-9C74-206036DD94E9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344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9DB9-0888-4668-82D3-B0762D9DBD19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71268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8213-5291-483B-AF6D-A07EF0ABDFE8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1701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2FBA-8C1A-4A0D-BABF-C192C8399D99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96001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02830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243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9971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642986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144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E544E-F2C0-42A9-98C6-95E3F16356AF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424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9A34-2BA8-4E93-B3CF-19211E7B8688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8042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3041-1A9D-4231-9D6D-7293379EAF14}" type="slidenum">
              <a:rPr lang="ru-RU" altLang="en-US" smtClean="0"/>
              <a:pPr/>
              <a:t>‹#›</a:t>
            </a:fld>
            <a:endParaRPr lang="ru-RU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4881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2E237D3-B833-544F-97AF-846F71C2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CBB42-36A6-4793-AC83-499B644A7D25}" type="datetimeFigureOut">
              <a:rPr lang="en-US"/>
              <a:pPr>
                <a:defRPr/>
              </a:pPr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8B49D0-C5D1-EF48-A509-BC91B3AB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6FECD0-C1D7-9447-8DAB-998EF144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B4A0D-34CC-48A2-838E-68B1874AFC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78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239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5" r:id="rId1"/>
    <p:sldLayoutId id="2147484826" r:id="rId2"/>
    <p:sldLayoutId id="2147484827" r:id="rId3"/>
    <p:sldLayoutId id="2147484828" r:id="rId4"/>
    <p:sldLayoutId id="2147484829" r:id="rId5"/>
    <p:sldLayoutId id="2147484830" r:id="rId6"/>
    <p:sldLayoutId id="2147484831" r:id="rId7"/>
    <p:sldLayoutId id="2147484832" r:id="rId8"/>
    <p:sldLayoutId id="2147484833" r:id="rId9"/>
    <p:sldLayoutId id="2147484834" r:id="rId10"/>
    <p:sldLayoutId id="2147484835" r:id="rId11"/>
    <p:sldLayoutId id="2147484836" r:id="rId12"/>
    <p:sldLayoutId id="2147484837" r:id="rId13"/>
    <p:sldLayoutId id="2147484838" r:id="rId14"/>
    <p:sldLayoutId id="2147484839" r:id="rId15"/>
    <p:sldLayoutId id="2147484840" r:id="rId16"/>
    <p:sldLayoutId id="214748484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F154EDA-E525-4801-95DB-282A1D6CECE8}" type="datetimeFigureOut">
              <a:rPr lang="ru-RU" smtClean="0"/>
              <a:pPr>
                <a:defRPr/>
              </a:pPr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8FCDD0-A31E-4EF8-A776-1FD6837C83E6}" type="slidenum">
              <a:rPr lang="ru-RU" altLang="uk-UA" smtClean="0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9909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3" r:id="rId1"/>
    <p:sldLayoutId id="2147484884" r:id="rId2"/>
    <p:sldLayoutId id="2147484885" r:id="rId3"/>
    <p:sldLayoutId id="2147484886" r:id="rId4"/>
    <p:sldLayoutId id="2147484887" r:id="rId5"/>
    <p:sldLayoutId id="2147484888" r:id="rId6"/>
    <p:sldLayoutId id="2147484889" r:id="rId7"/>
    <p:sldLayoutId id="2147484890" r:id="rId8"/>
    <p:sldLayoutId id="2147484891" r:id="rId9"/>
    <p:sldLayoutId id="2147484892" r:id="rId10"/>
    <p:sldLayoutId id="2147484893" r:id="rId11"/>
    <p:sldLayoutId id="2147484894" r:id="rId12"/>
    <p:sldLayoutId id="2147484895" r:id="rId13"/>
    <p:sldLayoutId id="2147484896" r:id="rId14"/>
    <p:sldLayoutId id="2147484897" r:id="rId15"/>
    <p:sldLayoutId id="2147484898" r:id="rId16"/>
    <p:sldLayoutId id="2147484899" r:id="rId17"/>
    <p:sldLayoutId id="214748490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Заголовок 1"/>
          <p:cNvSpPr>
            <a:spLocks noGrp="1"/>
          </p:cNvSpPr>
          <p:nvPr>
            <p:ph type="ctrTitle"/>
          </p:nvPr>
        </p:nvSpPr>
        <p:spPr>
          <a:xfrm>
            <a:off x="1115616" y="2204864"/>
            <a:ext cx="7143800" cy="796078"/>
          </a:xfrm>
        </p:spPr>
        <p:txBody>
          <a:bodyPr/>
          <a:lstStyle/>
          <a:p>
            <a:pPr eaLnBrk="1" hangingPunct="1"/>
            <a:r>
              <a:rPr lang="uk-UA" alt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Харчова алергія</a:t>
            </a:r>
            <a:r>
              <a:rPr lang="ru-RU" alt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altLang="ru-RU" sz="4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endParaRPr lang="ru-RU" alt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01516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prstClr val="black"/>
                </a:solidFill>
                <a:latin typeface="Century Gothic" panose="020B0502020202020204"/>
                <a:cs typeface="+mn-cs"/>
              </a:rPr>
              <a:t>ВИБІРКОВ</a:t>
            </a:r>
            <a:r>
              <a:rPr lang="uk-UA" dirty="0">
                <a:solidFill>
                  <a:prstClr val="black"/>
                </a:solidFill>
                <a:latin typeface="Century Gothic" panose="020B0502020202020204"/>
                <a:cs typeface="+mn-cs"/>
              </a:rPr>
              <a:t>А</a:t>
            </a:r>
            <a:r>
              <a:rPr lang="ru-RU" dirty="0">
                <a:solidFill>
                  <a:prstClr val="black"/>
                </a:solidFill>
                <a:latin typeface="Century Gothic" panose="020B0502020202020204"/>
                <a:cs typeface="+mn-cs"/>
              </a:rPr>
              <a:t> НАВЧАЛЬНА ДИСЦИПЛІНА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 err="1">
                <a:solidFill>
                  <a:prstClr val="black"/>
                </a:solidFill>
                <a:latin typeface="Century Gothic" panose="020B0502020202020204"/>
                <a:cs typeface="+mn-cs"/>
              </a:rPr>
              <a:t>Алергологія</a:t>
            </a:r>
            <a:r>
              <a:rPr lang="ru-RU" dirty="0">
                <a:solidFill>
                  <a:prstClr val="black"/>
                </a:solidFill>
                <a:latin typeface="Century Gothic" panose="020B0502020202020204"/>
                <a:cs typeface="+mn-cs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entury Gothic" panose="020B0502020202020204"/>
                <a:cs typeface="+mn-cs"/>
              </a:rPr>
              <a:t>дитячого</a:t>
            </a:r>
            <a:r>
              <a:rPr lang="ru-RU" dirty="0">
                <a:solidFill>
                  <a:prstClr val="black"/>
                </a:solidFill>
                <a:latin typeface="Century Gothic" panose="020B0502020202020204"/>
                <a:cs typeface="+mn-cs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entury Gothic" panose="020B0502020202020204"/>
                <a:cs typeface="+mn-cs"/>
              </a:rPr>
              <a:t>віку</a:t>
            </a:r>
            <a:endParaRPr lang="ru-RU" dirty="0">
              <a:solidFill>
                <a:prstClr val="black"/>
              </a:solidFill>
              <a:latin typeface="Century Gothic" panose="020B0502020202020204"/>
              <a:cs typeface="+mn-cs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prstClr val="black"/>
                </a:solidFill>
                <a:latin typeface="Century Gothic" panose="020B0502020202020204"/>
                <a:cs typeface="+mn-cs"/>
              </a:rPr>
              <a:t>Кафедра педіатрії 2 </a:t>
            </a:r>
            <a:r>
              <a:rPr lang="uk-UA" dirty="0" err="1">
                <a:solidFill>
                  <a:prstClr val="black"/>
                </a:solidFill>
                <a:latin typeface="Century Gothic" panose="020B0502020202020204"/>
                <a:cs typeface="+mn-cs"/>
              </a:rPr>
              <a:t>ОНМедУ</a:t>
            </a:r>
            <a:endParaRPr lang="ru-RU" dirty="0">
              <a:solidFill>
                <a:prstClr val="black"/>
              </a:solidFill>
              <a:latin typeface="Century Gothic" panose="020B0502020202020204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176866" y="915338"/>
            <a:ext cx="6798734" cy="713438"/>
          </a:xfrm>
        </p:spPr>
        <p:txBody>
          <a:bodyPr/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Побічні реакції на їжу</a:t>
            </a:r>
          </a:p>
        </p:txBody>
      </p:sp>
      <p:sp>
        <p:nvSpPr>
          <p:cNvPr id="145410" name="Объект 2"/>
          <p:cNvSpPr>
            <a:spLocks noGrp="1" noChangeArrowheads="1"/>
          </p:cNvSpPr>
          <p:nvPr>
            <p:ph idx="1"/>
          </p:nvPr>
        </p:nvSpPr>
        <p:spPr>
          <a:xfrm>
            <a:off x="214282" y="1844824"/>
            <a:ext cx="8786874" cy="4870324"/>
          </a:xfrm>
        </p:spPr>
        <p:txBody>
          <a:bodyPr/>
          <a:lstStyle/>
          <a:p>
            <a:r>
              <a:rPr lang="ru-RU" altLang="ru-RU" sz="4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імунні</a:t>
            </a:r>
            <a:r>
              <a:rPr lang="ru-RU" altLang="ru-RU" dirty="0"/>
              <a:t>                            </a:t>
            </a:r>
            <a:r>
              <a:rPr lang="ru-RU" altLang="ru-RU" dirty="0" smtClean="0"/>
              <a:t>                 </a:t>
            </a:r>
            <a:r>
              <a:rPr lang="ru-RU" alt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uk-UA" altLang="ru-RU" sz="4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altLang="ru-RU" sz="4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мунні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Харчова алергія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                                  харчова непереносимість</a:t>
            </a:r>
          </a:p>
        </p:txBody>
      </p:sp>
      <p:sp>
        <p:nvSpPr>
          <p:cNvPr id="15" name="Двойная стрелка влево/вправо 14">
            <a:extLst>
              <a:ext uri="{FF2B5EF4-FFF2-40B4-BE49-F238E27FC236}">
                <a16:creationId xmlns="" xmlns:a16="http://schemas.microsoft.com/office/drawing/2014/main" id="{D7FC053F-A5F8-7D49-82ED-62407290BFE6}"/>
              </a:ext>
            </a:extLst>
          </p:cNvPr>
          <p:cNvSpPr/>
          <p:nvPr/>
        </p:nvSpPr>
        <p:spPr>
          <a:xfrm>
            <a:off x="1433513" y="3656014"/>
            <a:ext cx="6457950" cy="1746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5412" name="TextBox 15"/>
          <p:cNvSpPr txBox="1">
            <a:spLocks noChangeArrowheads="1"/>
          </p:cNvSpPr>
          <p:nvPr/>
        </p:nvSpPr>
        <p:spPr bwMode="auto">
          <a:xfrm>
            <a:off x="649295" y="4244766"/>
            <a:ext cx="1889109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Метаболічна: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дефіцит лактази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непереносимість фруктози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галактоземія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панкреатична недостатність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захворювання печінки, жовчного міхура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145413" name="TextBox 17"/>
          <p:cNvSpPr txBox="1">
            <a:spLocks noChangeArrowheads="1"/>
          </p:cNvSpPr>
          <p:nvPr/>
        </p:nvSpPr>
        <p:spPr bwMode="auto">
          <a:xfrm>
            <a:off x="2357422" y="4508500"/>
            <a:ext cx="18542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Фармакологічна: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гістамін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тирамін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кофеїн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теобромін</a:t>
            </a:r>
          </a:p>
        </p:txBody>
      </p:sp>
      <p:sp>
        <p:nvSpPr>
          <p:cNvPr id="145414" name="TextBox 18"/>
          <p:cNvSpPr txBox="1">
            <a:spLocks noChangeArrowheads="1"/>
          </p:cNvSpPr>
          <p:nvPr/>
        </p:nvSpPr>
        <p:spPr bwMode="auto">
          <a:xfrm>
            <a:off x="4175763" y="4262278"/>
            <a:ext cx="153352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Токсична: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харчові токсини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мікробна    контамінація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- токсичні види риб</a:t>
            </a:r>
          </a:p>
        </p:txBody>
      </p:sp>
      <p:sp>
        <p:nvSpPr>
          <p:cNvPr id="145415" name="TextBox 19"/>
          <p:cNvSpPr txBox="1">
            <a:spLocks noChangeArrowheads="1"/>
          </p:cNvSpPr>
          <p:nvPr/>
        </p:nvSpPr>
        <p:spPr bwMode="auto">
          <a:xfrm>
            <a:off x="6077759" y="4291984"/>
            <a:ext cx="251936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Інші причини: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Психологічна  або 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нейрогенна відповідь (спеції)</a:t>
            </a:r>
          </a:p>
          <a:p>
            <a:pPr eaLnBrk="1" hangingPunct="1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Аномалії розвитку стравоходу</a:t>
            </a:r>
          </a:p>
        </p:txBody>
      </p:sp>
      <p:sp>
        <p:nvSpPr>
          <p:cNvPr id="21" name="Стрелка вниз 20">
            <a:extLst>
              <a:ext uri="{FF2B5EF4-FFF2-40B4-BE49-F238E27FC236}">
                <a16:creationId xmlns="" xmlns:a16="http://schemas.microsoft.com/office/drawing/2014/main" id="{150F6940-666E-E346-AB2E-A18A53571A54}"/>
              </a:ext>
            </a:extLst>
          </p:cNvPr>
          <p:cNvSpPr/>
          <p:nvPr/>
        </p:nvSpPr>
        <p:spPr>
          <a:xfrm>
            <a:off x="1387475" y="3881409"/>
            <a:ext cx="46038" cy="420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Стрелка вниз 21">
            <a:extLst>
              <a:ext uri="{FF2B5EF4-FFF2-40B4-BE49-F238E27FC236}">
                <a16:creationId xmlns="" xmlns:a16="http://schemas.microsoft.com/office/drawing/2014/main" id="{58D3B77A-C8AF-C24B-9E18-DD50A830B0B1}"/>
              </a:ext>
            </a:extLst>
          </p:cNvPr>
          <p:cNvSpPr/>
          <p:nvPr/>
        </p:nvSpPr>
        <p:spPr>
          <a:xfrm>
            <a:off x="3178175" y="3871298"/>
            <a:ext cx="46038" cy="420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3" name="Стрелка вниз 22">
            <a:extLst>
              <a:ext uri="{FF2B5EF4-FFF2-40B4-BE49-F238E27FC236}">
                <a16:creationId xmlns="" xmlns:a16="http://schemas.microsoft.com/office/drawing/2014/main" id="{13DA8655-82C2-7E42-84D8-C851573F5C4B}"/>
              </a:ext>
            </a:extLst>
          </p:cNvPr>
          <p:cNvSpPr/>
          <p:nvPr/>
        </p:nvSpPr>
        <p:spPr>
          <a:xfrm>
            <a:off x="4662488" y="3871297"/>
            <a:ext cx="71438" cy="420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Стрелка вниз 23">
            <a:extLst>
              <a:ext uri="{FF2B5EF4-FFF2-40B4-BE49-F238E27FC236}">
                <a16:creationId xmlns="" xmlns:a16="http://schemas.microsoft.com/office/drawing/2014/main" id="{51D3A42D-854F-B248-A14B-16593DD3FA12}"/>
              </a:ext>
            </a:extLst>
          </p:cNvPr>
          <p:cNvSpPr/>
          <p:nvPr/>
        </p:nvSpPr>
        <p:spPr>
          <a:xfrm>
            <a:off x="6948264" y="3815638"/>
            <a:ext cx="46037" cy="420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6" name="Тройная стрелка влево/вправо/вверх 25">
            <a:extLst>
              <a:ext uri="{FF2B5EF4-FFF2-40B4-BE49-F238E27FC236}">
                <a16:creationId xmlns="" xmlns:a16="http://schemas.microsoft.com/office/drawing/2014/main" id="{BDAAB836-5383-1C48-BA27-7159D0CAA3CC}"/>
              </a:ext>
            </a:extLst>
          </p:cNvPr>
          <p:cNvSpPr/>
          <p:nvPr/>
        </p:nvSpPr>
        <p:spPr>
          <a:xfrm>
            <a:off x="2627313" y="1628775"/>
            <a:ext cx="3562350" cy="431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7" name="Стрелка вниз 26">
            <a:extLst>
              <a:ext uri="{FF2B5EF4-FFF2-40B4-BE49-F238E27FC236}">
                <a16:creationId xmlns="" xmlns:a16="http://schemas.microsoft.com/office/drawing/2014/main" id="{2D35C9C0-D9EA-FF4F-9B9B-B9ED053FA70B}"/>
              </a:ext>
            </a:extLst>
          </p:cNvPr>
          <p:cNvSpPr/>
          <p:nvPr/>
        </p:nvSpPr>
        <p:spPr>
          <a:xfrm>
            <a:off x="1547813" y="2565400"/>
            <a:ext cx="46037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8" name="Стрелка вниз 27">
            <a:extLst>
              <a:ext uri="{FF2B5EF4-FFF2-40B4-BE49-F238E27FC236}">
                <a16:creationId xmlns="" xmlns:a16="http://schemas.microsoft.com/office/drawing/2014/main" id="{CD26A845-A82B-7047-B648-C5994B4B97B2}"/>
              </a:ext>
            </a:extLst>
          </p:cNvPr>
          <p:cNvSpPr/>
          <p:nvPr/>
        </p:nvSpPr>
        <p:spPr>
          <a:xfrm>
            <a:off x="6732588" y="2565400"/>
            <a:ext cx="46037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8" name="text 1"/>
          <p:cNvSpPr txBox="1">
            <a:spLocks noChangeArrowheads="1"/>
          </p:cNvSpPr>
          <p:nvPr/>
        </p:nvSpPr>
        <p:spPr bwMode="auto">
          <a:xfrm>
            <a:off x="1714480" y="1220443"/>
            <a:ext cx="571504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12800" eaLnBrk="1" hangingPunct="1"/>
            <a:r>
              <a:rPr lang="ru-RU" altLang="en-US" sz="3500" dirty="0">
                <a:latin typeface="Arial Black" pitchFamily="34" charset="0"/>
              </a:rPr>
              <a:t>Побічні реакції на їжу</a:t>
            </a:r>
            <a:endParaRPr lang="en-US" altLang="en-US" sz="3500" dirty="0">
              <a:latin typeface="Arial Black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E00F86BA-21EE-E748-ACF2-CBA16A87A49C}"/>
              </a:ext>
            </a:extLst>
          </p:cNvPr>
          <p:cNvSpPr/>
          <p:nvPr/>
        </p:nvSpPr>
        <p:spPr>
          <a:xfrm>
            <a:off x="977900" y="2611438"/>
            <a:ext cx="3589338" cy="1128712"/>
          </a:xfrm>
          <a:custGeom>
            <a:avLst/>
            <a:gdLst/>
            <a:ahLst/>
            <a:cxnLst/>
            <a:rect l="l" t="t" r="r" b="b"/>
            <a:pathLst>
              <a:path w="4038600" h="1268412">
                <a:moveTo>
                  <a:pt x="4763" y="1263650"/>
                </a:moveTo>
                <a:lnTo>
                  <a:pt x="4763" y="4762"/>
                </a:lnTo>
                <a:lnTo>
                  <a:pt x="4033838" y="4762"/>
                </a:lnTo>
                <a:lnTo>
                  <a:pt x="4033838" y="1263650"/>
                </a:lnTo>
                <a:lnTo>
                  <a:pt x="4763" y="126365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6440" name="text 1"/>
          <p:cNvSpPr txBox="1">
            <a:spLocks noChangeArrowheads="1"/>
          </p:cNvSpPr>
          <p:nvPr/>
        </p:nvSpPr>
        <p:spPr bwMode="auto">
          <a:xfrm>
            <a:off x="1357290" y="2643182"/>
            <a:ext cx="2842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12800" eaLnBrk="1" hangingPunct="1"/>
            <a:r>
              <a:rPr lang="ru-RU" altLang="en-US" sz="2400" dirty="0">
                <a:solidFill>
                  <a:srgbClr val="FF0000"/>
                </a:solidFill>
                <a:latin typeface="Arial Black" pitchFamily="34" charset="0"/>
              </a:rPr>
              <a:t>Харчова алергія</a:t>
            </a:r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="" xmlns:a16="http://schemas.microsoft.com/office/drawing/2014/main" id="{5112694E-EF5E-F641-96B9-8B55EB017000}"/>
              </a:ext>
            </a:extLst>
          </p:cNvPr>
          <p:cNvSpPr txBox="1"/>
          <p:nvPr/>
        </p:nvSpPr>
        <p:spPr>
          <a:xfrm>
            <a:off x="1785918" y="3071810"/>
            <a:ext cx="1950214" cy="5992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47" spc="9" dirty="0">
                <a:solidFill>
                  <a:prstClr val="black"/>
                </a:solidFill>
                <a:latin typeface="Arial"/>
                <a:cs typeface="Arial"/>
              </a:rPr>
              <a:t>імунологічно</a:t>
            </a:r>
          </a:p>
          <a:p>
            <a:pPr algn="ctr"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47" spc="9" dirty="0">
                <a:solidFill>
                  <a:prstClr val="black"/>
                </a:solidFill>
                <a:latin typeface="Arial"/>
                <a:cs typeface="Arial"/>
              </a:rPr>
              <a:t>опосередкована</a:t>
            </a:r>
            <a:endParaRPr sz="213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="" xmlns:a16="http://schemas.microsoft.com/office/drawing/2014/main" id="{90F7B59F-38F4-174A-838A-CDAAC9A03546}"/>
              </a:ext>
            </a:extLst>
          </p:cNvPr>
          <p:cNvSpPr/>
          <p:nvPr/>
        </p:nvSpPr>
        <p:spPr>
          <a:xfrm>
            <a:off x="4906963" y="2544763"/>
            <a:ext cx="4071937" cy="1566862"/>
          </a:xfrm>
          <a:custGeom>
            <a:avLst/>
            <a:gdLst/>
            <a:ahLst/>
            <a:cxnLst/>
            <a:rect l="l" t="t" r="r" b="b"/>
            <a:pathLst>
              <a:path w="4581524" h="1763776">
                <a:moveTo>
                  <a:pt x="4763" y="1759014"/>
                </a:moveTo>
                <a:lnTo>
                  <a:pt x="4763" y="4763"/>
                </a:lnTo>
                <a:lnTo>
                  <a:pt x="4576763" y="4763"/>
                </a:lnTo>
                <a:lnTo>
                  <a:pt x="4576763" y="1759014"/>
                </a:lnTo>
                <a:lnTo>
                  <a:pt x="4763" y="175901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6443" name="text 1"/>
          <p:cNvSpPr txBox="1">
            <a:spLocks noChangeArrowheads="1"/>
          </p:cNvSpPr>
          <p:nvPr/>
        </p:nvSpPr>
        <p:spPr bwMode="auto">
          <a:xfrm>
            <a:off x="4929190" y="2643182"/>
            <a:ext cx="35719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93750" algn="ctr" defTabSz="812800" eaLnBrk="1" hangingPunct="1"/>
            <a:r>
              <a:rPr lang="ru-RU" altLang="en-US" sz="2000" dirty="0">
                <a:solidFill>
                  <a:srgbClr val="0C037D"/>
                </a:solidFill>
                <a:latin typeface="Arial Black" pitchFamily="34" charset="0"/>
              </a:rPr>
              <a:t>Харчова</a:t>
            </a:r>
          </a:p>
          <a:p>
            <a:pPr marL="793750" algn="ctr" defTabSz="812800" eaLnBrk="1" hangingPunct="1"/>
            <a:r>
              <a:rPr lang="ru-RU" altLang="en-US" sz="2000" dirty="0">
                <a:solidFill>
                  <a:srgbClr val="0C037D"/>
                </a:solidFill>
                <a:latin typeface="Arial Black" pitchFamily="34" charset="0"/>
              </a:rPr>
              <a:t>непереносимість</a:t>
            </a:r>
            <a:endParaRPr lang="en-US" altLang="en-US" sz="2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="" xmlns:a16="http://schemas.microsoft.com/office/drawing/2014/main" id="{F1B44BF7-4F2B-2E47-924F-D23D82D9B4D4}"/>
              </a:ext>
            </a:extLst>
          </p:cNvPr>
          <p:cNvSpPr txBox="1"/>
          <p:nvPr/>
        </p:nvSpPr>
        <p:spPr>
          <a:xfrm>
            <a:off x="5867400" y="3378200"/>
            <a:ext cx="2470997" cy="3282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133" spc="9">
                <a:solidFill>
                  <a:prstClr val="black"/>
                </a:solidFill>
                <a:latin typeface="Arial"/>
                <a:cs typeface="Arial"/>
              </a:rPr>
              <a:t>не опос</a:t>
            </a:r>
            <a:r>
              <a:rPr lang="uk-UA" sz="2133" spc="9" dirty="0" err="1">
                <a:solidFill>
                  <a:prstClr val="black"/>
                </a:solidFill>
                <a:latin typeface="Arial"/>
                <a:cs typeface="Arial"/>
              </a:rPr>
              <a:t>ередкована</a:t>
            </a:r>
            <a:endParaRPr sz="213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="" xmlns:a16="http://schemas.microsoft.com/office/drawing/2014/main" id="{770AFC8D-0DFC-7948-91A8-7E4AC823EFD1}"/>
              </a:ext>
            </a:extLst>
          </p:cNvPr>
          <p:cNvSpPr txBox="1"/>
          <p:nvPr/>
        </p:nvSpPr>
        <p:spPr>
          <a:xfrm>
            <a:off x="6286512" y="3714752"/>
            <a:ext cx="1709507" cy="3830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133" spc="9" dirty="0" err="1">
                <a:solidFill>
                  <a:prstClr val="black"/>
                </a:solidFill>
                <a:latin typeface="Arial"/>
                <a:cs typeface="Arial"/>
              </a:rPr>
              <a:t>імунологічно</a:t>
            </a:r>
            <a:r>
              <a:rPr sz="2489" spc="9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sz="248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="" xmlns:a16="http://schemas.microsoft.com/office/drawing/2014/main" id="{C512FD5F-DA7F-184E-A284-0478AFB2C55B}"/>
              </a:ext>
            </a:extLst>
          </p:cNvPr>
          <p:cNvSpPr/>
          <p:nvPr/>
        </p:nvSpPr>
        <p:spPr>
          <a:xfrm>
            <a:off x="842963" y="4711700"/>
            <a:ext cx="1917700" cy="749300"/>
          </a:xfrm>
          <a:custGeom>
            <a:avLst/>
            <a:gdLst/>
            <a:ahLst/>
            <a:cxnLst/>
            <a:rect l="l" t="t" r="r" b="b"/>
            <a:pathLst>
              <a:path w="2157476" h="842962">
                <a:moveTo>
                  <a:pt x="4763" y="838200"/>
                </a:moveTo>
                <a:lnTo>
                  <a:pt x="4763" y="4763"/>
                </a:lnTo>
                <a:lnTo>
                  <a:pt x="2152714" y="4763"/>
                </a:lnTo>
                <a:lnTo>
                  <a:pt x="2152714" y="838200"/>
                </a:lnTo>
                <a:lnTo>
                  <a:pt x="4763" y="838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="" xmlns:a16="http://schemas.microsoft.com/office/drawing/2014/main" id="{1D11160D-1E3D-CE45-BA5B-48805CA95FAA}"/>
              </a:ext>
            </a:extLst>
          </p:cNvPr>
          <p:cNvSpPr txBox="1"/>
          <p:nvPr/>
        </p:nvSpPr>
        <p:spPr>
          <a:xfrm>
            <a:off x="1555750" y="4779963"/>
            <a:ext cx="500063" cy="3825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489" b="1" spc="9" dirty="0">
                <a:solidFill>
                  <a:srgbClr val="FF0000"/>
                </a:solidFill>
                <a:latin typeface="Arial"/>
                <a:cs typeface="Arial"/>
              </a:rPr>
              <a:t>IgE</a:t>
            </a:r>
            <a:endParaRPr sz="248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="" xmlns:a16="http://schemas.microsoft.com/office/drawing/2014/main" id="{B2FB716A-936C-8E4D-8B8B-A89D3C65F217}"/>
              </a:ext>
            </a:extLst>
          </p:cNvPr>
          <p:cNvSpPr txBox="1"/>
          <p:nvPr/>
        </p:nvSpPr>
        <p:spPr>
          <a:xfrm>
            <a:off x="935038" y="5151438"/>
            <a:ext cx="1742400" cy="2736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778" spc="9">
                <a:solidFill>
                  <a:prstClr val="black"/>
                </a:solidFill>
                <a:latin typeface="Arial"/>
                <a:cs typeface="Arial"/>
              </a:rPr>
              <a:t>опос</a:t>
            </a:r>
            <a:r>
              <a:rPr lang="uk-UA" sz="1778" spc="9" dirty="0" err="1">
                <a:solidFill>
                  <a:prstClr val="black"/>
                </a:solidFill>
                <a:latin typeface="Arial"/>
                <a:cs typeface="Arial"/>
              </a:rPr>
              <a:t>ередкована</a:t>
            </a:r>
            <a:endParaRPr sz="1778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="" xmlns:a16="http://schemas.microsoft.com/office/drawing/2014/main" id="{6F6D961F-C317-5B44-B7B3-C889AB94ED44}"/>
              </a:ext>
            </a:extLst>
          </p:cNvPr>
          <p:cNvSpPr/>
          <p:nvPr/>
        </p:nvSpPr>
        <p:spPr>
          <a:xfrm>
            <a:off x="2941638" y="4711700"/>
            <a:ext cx="3408362" cy="857250"/>
          </a:xfrm>
          <a:custGeom>
            <a:avLst/>
            <a:gdLst/>
            <a:ahLst/>
            <a:cxnLst/>
            <a:rect l="l" t="t" r="r" b="b"/>
            <a:pathLst>
              <a:path w="3833876" h="965200">
                <a:moveTo>
                  <a:pt x="4763" y="960438"/>
                </a:moveTo>
                <a:lnTo>
                  <a:pt x="4763" y="4763"/>
                </a:lnTo>
                <a:lnTo>
                  <a:pt x="3829114" y="4763"/>
                </a:lnTo>
                <a:lnTo>
                  <a:pt x="3829114" y="960438"/>
                </a:lnTo>
                <a:lnTo>
                  <a:pt x="4763" y="96043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="" xmlns:a16="http://schemas.microsoft.com/office/drawing/2014/main" id="{12E8C82D-0353-594F-97DB-E6560A66E7F6}"/>
              </a:ext>
            </a:extLst>
          </p:cNvPr>
          <p:cNvSpPr txBox="1"/>
          <p:nvPr/>
        </p:nvSpPr>
        <p:spPr>
          <a:xfrm>
            <a:off x="3733800" y="4779963"/>
            <a:ext cx="1996316" cy="7661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5271" algn="ctr"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133" spc="9" dirty="0">
                <a:solidFill>
                  <a:prstClr val="black"/>
                </a:solidFill>
                <a:latin typeface="Arial"/>
                <a:cs typeface="Arial"/>
              </a:rPr>
              <a:t>Змішана</a:t>
            </a:r>
            <a:r>
              <a:rPr sz="2489" b="1" spc="9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2489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489" b="1" spc="9">
                <a:solidFill>
                  <a:srgbClr val="FF0000"/>
                </a:solidFill>
                <a:latin typeface="Arial"/>
                <a:cs typeface="Arial"/>
              </a:rPr>
              <a:t>IgE </a:t>
            </a:r>
            <a:r>
              <a:rPr lang="uk-UA" sz="2489" b="1" spc="9" dirty="0">
                <a:solidFill>
                  <a:srgbClr val="FF0000"/>
                </a:solidFill>
                <a:latin typeface="Arial"/>
                <a:cs typeface="Arial"/>
              </a:rPr>
              <a:t>та</a:t>
            </a:r>
            <a:r>
              <a:rPr sz="2489" b="1" spc="9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89" b="1" spc="9" dirty="0">
                <a:solidFill>
                  <a:srgbClr val="FF0000"/>
                </a:solidFill>
                <a:latin typeface="Arial"/>
                <a:cs typeface="Arial"/>
              </a:rPr>
              <a:t>не-IgE</a:t>
            </a:r>
            <a:endParaRPr sz="248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="" xmlns:a16="http://schemas.microsoft.com/office/drawing/2014/main" id="{3E772B74-CC30-C44F-91BC-43C94F178714}"/>
              </a:ext>
            </a:extLst>
          </p:cNvPr>
          <p:cNvSpPr/>
          <p:nvPr/>
        </p:nvSpPr>
        <p:spPr>
          <a:xfrm>
            <a:off x="6599238" y="4711700"/>
            <a:ext cx="2311400" cy="693738"/>
          </a:xfrm>
          <a:custGeom>
            <a:avLst/>
            <a:gdLst/>
            <a:ahLst/>
            <a:cxnLst/>
            <a:rect l="l" t="t" r="r" b="b"/>
            <a:pathLst>
              <a:path w="2600324" h="781050">
                <a:moveTo>
                  <a:pt x="4763" y="776288"/>
                </a:moveTo>
                <a:lnTo>
                  <a:pt x="4763" y="4763"/>
                </a:lnTo>
                <a:lnTo>
                  <a:pt x="2595563" y="4763"/>
                </a:lnTo>
                <a:lnTo>
                  <a:pt x="2595563" y="776288"/>
                </a:lnTo>
                <a:lnTo>
                  <a:pt x="4763" y="77628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="" xmlns:a16="http://schemas.microsoft.com/office/drawing/2014/main" id="{574C7A88-E61E-6F4C-8340-7B7E118D8018}"/>
              </a:ext>
            </a:extLst>
          </p:cNvPr>
          <p:cNvSpPr txBox="1"/>
          <p:nvPr/>
        </p:nvSpPr>
        <p:spPr>
          <a:xfrm>
            <a:off x="6786578" y="4786322"/>
            <a:ext cx="189064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spc="9" dirty="0">
                <a:solidFill>
                  <a:prstClr val="black"/>
                </a:solidFill>
                <a:latin typeface="Arial"/>
                <a:cs typeface="Arial"/>
              </a:rPr>
              <a:t>Не опосередкована</a:t>
            </a:r>
            <a:endParaRPr lang="ru-RU" sz="17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="" xmlns:a16="http://schemas.microsoft.com/office/drawing/2014/main" id="{A2E579D5-38E6-544B-B648-127564E673BA}"/>
              </a:ext>
            </a:extLst>
          </p:cNvPr>
          <p:cNvSpPr txBox="1"/>
          <p:nvPr/>
        </p:nvSpPr>
        <p:spPr>
          <a:xfrm>
            <a:off x="7429520" y="5072074"/>
            <a:ext cx="427038" cy="3270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133" b="1" spc="9" dirty="0">
                <a:solidFill>
                  <a:srgbClr val="FF0000"/>
                </a:solidFill>
                <a:latin typeface="Arial"/>
                <a:cs typeface="Arial"/>
              </a:rPr>
              <a:t>IgE</a:t>
            </a:r>
            <a:endParaRPr sz="213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="" xmlns:a16="http://schemas.microsoft.com/office/drawing/2014/main" id="{6D8407E3-73A1-104E-ADD5-C6DCE7698BFF}"/>
              </a:ext>
            </a:extLst>
          </p:cNvPr>
          <p:cNvSpPr/>
          <p:nvPr/>
        </p:nvSpPr>
        <p:spPr>
          <a:xfrm>
            <a:off x="1320800" y="3749675"/>
            <a:ext cx="1033463" cy="966788"/>
          </a:xfrm>
          <a:custGeom>
            <a:avLst/>
            <a:gdLst/>
            <a:ahLst/>
            <a:cxnLst/>
            <a:rect l="l" t="t" r="r" b="b"/>
            <a:pathLst>
              <a:path w="1162558" h="1087628">
                <a:moveTo>
                  <a:pt x="1123442" y="0"/>
                </a:moveTo>
                <a:lnTo>
                  <a:pt x="84963" y="969264"/>
                </a:lnTo>
                <a:lnTo>
                  <a:pt x="123952" y="1011047"/>
                </a:lnTo>
                <a:lnTo>
                  <a:pt x="1162558" y="41656"/>
                </a:lnTo>
                <a:close/>
                <a:moveTo>
                  <a:pt x="66802" y="907923"/>
                </a:moveTo>
                <a:lnTo>
                  <a:pt x="0" y="1087628"/>
                </a:lnTo>
                <a:lnTo>
                  <a:pt x="183769" y="1033272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="" xmlns:a16="http://schemas.microsoft.com/office/drawing/2014/main" id="{6A94D029-5968-174B-A62D-F983A0513011}"/>
              </a:ext>
            </a:extLst>
          </p:cNvPr>
          <p:cNvSpPr/>
          <p:nvPr/>
        </p:nvSpPr>
        <p:spPr>
          <a:xfrm>
            <a:off x="3143250" y="3743325"/>
            <a:ext cx="4138613" cy="1012825"/>
          </a:xfrm>
          <a:custGeom>
            <a:avLst/>
            <a:gdLst/>
            <a:ahLst/>
            <a:cxnLst/>
            <a:rect l="l" t="t" r="r" b="b"/>
            <a:pathLst>
              <a:path w="4654550" h="1139825">
                <a:moveTo>
                  <a:pt x="12700" y="0"/>
                </a:moveTo>
                <a:lnTo>
                  <a:pt x="4521707" y="1034796"/>
                </a:lnTo>
                <a:lnTo>
                  <a:pt x="4508881" y="1090549"/>
                </a:lnTo>
                <a:lnTo>
                  <a:pt x="0" y="55626"/>
                </a:lnTo>
                <a:close/>
                <a:moveTo>
                  <a:pt x="4506594" y="972693"/>
                </a:moveTo>
                <a:lnTo>
                  <a:pt x="4654550" y="1094613"/>
                </a:lnTo>
                <a:lnTo>
                  <a:pt x="4468241" y="1139825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="" xmlns:a16="http://schemas.microsoft.com/office/drawing/2014/main" id="{154DCC9A-587D-0A4C-BD5C-B333CD467F3B}"/>
              </a:ext>
            </a:extLst>
          </p:cNvPr>
          <p:cNvSpPr/>
          <p:nvPr/>
        </p:nvSpPr>
        <p:spPr>
          <a:xfrm>
            <a:off x="2660650" y="3746500"/>
            <a:ext cx="1370013" cy="969963"/>
          </a:xfrm>
          <a:custGeom>
            <a:avLst/>
            <a:gdLst/>
            <a:ahLst/>
            <a:cxnLst/>
            <a:rect l="l" t="t" r="r" b="b"/>
            <a:pathLst>
              <a:path w="1540383" h="1090168">
                <a:moveTo>
                  <a:pt x="32766" y="0"/>
                </a:moveTo>
                <a:lnTo>
                  <a:pt x="1439672" y="984885"/>
                </a:lnTo>
                <a:lnTo>
                  <a:pt x="1406906" y="1031621"/>
                </a:lnTo>
                <a:lnTo>
                  <a:pt x="0" y="46736"/>
                </a:lnTo>
                <a:close/>
                <a:moveTo>
                  <a:pt x="1449070" y="921639"/>
                </a:moveTo>
                <a:lnTo>
                  <a:pt x="1540383" y="1090168"/>
                </a:lnTo>
                <a:lnTo>
                  <a:pt x="1350772" y="1062101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ru-RU" altLang="ru-RU" sz="3600" b="1" dirty="0">
                <a:latin typeface="Times New Roman" pitchFamily="18" charset="0"/>
                <a:cs typeface="Times New Roman" pitchFamily="18" charset="0"/>
              </a:rPr>
              <a:t>Симптоми харчової алергії</a:t>
            </a:r>
          </a:p>
        </p:txBody>
      </p:sp>
      <p:graphicFrame>
        <p:nvGraphicFramePr>
          <p:cNvPr id="94254" name="Group 46">
            <a:extLst>
              <a:ext uri="{FF2B5EF4-FFF2-40B4-BE49-F238E27FC236}">
                <a16:creationId xmlns="" xmlns:a16="http://schemas.microsoft.com/office/drawing/2014/main" id="{9E5958D7-C0CA-384F-815F-17A5B045C9A1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50825" y="692150"/>
          <a:ext cx="8713788" cy="5616576"/>
        </p:xfrm>
        <a:graphic>
          <a:graphicData uri="http://schemas.openxmlformats.org/drawingml/2006/table">
            <a:tbl>
              <a:tblPr/>
              <a:tblGrid>
                <a:gridCol w="2903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6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035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Орган мішень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Негайні симптоми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Відстрочені симптоми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52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Шкіра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Еритема, свербіж, кропив'янка, мультиформний висип, ангіонабряк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Еритема, почервоніння, свербіж, мультиформний висип, ангіонабряк, екзематозний висип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Очі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Свербіж, кон'юнктивальна, періорбітальна еритема, сльозотеча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Свербіж, кон'юнктивальна, періорбітальна еритема, сльозотеча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509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Верхні ДШ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Закладеність носа, свербіж, ринорея, чхання, набряк гортані, осиплість голосу, сухий кашель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12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Нижні ДШ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Кашель, відчуття стиснення у грудях, диспное, візинг, задишка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Кашель, диспное, візинг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ru-RU" altLang="ru-RU" sz="3600" b="1" dirty="0">
                <a:latin typeface="Times New Roman" pitchFamily="18" charset="0"/>
                <a:cs typeface="Times New Roman" pitchFamily="18" charset="0"/>
              </a:rPr>
              <a:t>Симптоми харчової алергії</a:t>
            </a:r>
          </a:p>
        </p:txBody>
      </p:sp>
      <p:graphicFrame>
        <p:nvGraphicFramePr>
          <p:cNvPr id="90328" name="Group 216">
            <a:extLst>
              <a:ext uri="{FF2B5EF4-FFF2-40B4-BE49-F238E27FC236}">
                <a16:creationId xmlns="" xmlns:a16="http://schemas.microsoft.com/office/drawing/2014/main" id="{1503C132-4558-B14E-A6B3-83C7E9632F51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50825" y="1052513"/>
          <a:ext cx="8713788" cy="5368163"/>
        </p:xfrm>
        <a:graphic>
          <a:graphicData uri="http://schemas.openxmlformats.org/drawingml/2006/table">
            <a:tbl>
              <a:tblPr/>
              <a:tblGrid>
                <a:gridCol w="2903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6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035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112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Орган мішень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Негайні симптоми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Відстрочені симптоми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26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Порожнина рота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Набряк губ, язика, піднебіння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Свербіж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288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Нудота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Коліки, біль, рефлюкс, блювота, діарея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Нудота, біль, рефлюкс, блювота, діарея, кров в стільці, відмова від їжі з втратою маси тіла (немовлята)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019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Серцево-судинна система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Тахікардія (рідко брадикардія при анафілаксії)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гіпотензія, запаморочення, втрата свідомості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18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Із залученням інших органів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Маткові скорочення, «передчуття смерті»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39784"/>
          </a:xfrm>
        </p:spPr>
        <p:txBody>
          <a:bodyPr/>
          <a:lstStyle/>
          <a:p>
            <a:pPr eaLnBrk="1" hangingPunct="1"/>
            <a:r>
              <a:rPr lang="ru-RU" alt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Харчові алергени</a:t>
            </a:r>
          </a:p>
        </p:txBody>
      </p:sp>
      <p:sp>
        <p:nvSpPr>
          <p:cNvPr id="150530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 eaLnBrk="1" hangingPunct="1"/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Протеїни, рідко - гаптени</a:t>
            </a:r>
          </a:p>
          <a:p>
            <a:pPr algn="just" eaLnBrk="1" hangingPunct="1"/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&gt; 170 харчових алергенів причина алергічних реакцій</a:t>
            </a:r>
          </a:p>
          <a:p>
            <a:pPr algn="just" eaLnBrk="1" hangingPunct="1"/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Основні ХА (&gt; 85% АР) </a:t>
            </a:r>
            <a:r>
              <a:rPr lang="ru-RU" alt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молоко, яйця, арахіс, горіхи, соя, молюски, риба, пшениця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. Селера, гірчиця, кунжут, ракоподібні (Європа). Гречка (Японія)</a:t>
            </a:r>
          </a:p>
          <a:p>
            <a:pPr algn="just" eaLnBrk="1" hangingPunct="1"/>
            <a:r>
              <a:rPr lang="ru-RU" alt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клас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ХА - сенсибілізація через ШКТ, водорозчинні глікопротеїни, термостабільні, кислото-, протеазостійкі - основні ХА</a:t>
            </a:r>
          </a:p>
          <a:p>
            <a:pPr algn="just" eaLnBrk="1" hangingPunct="1"/>
            <a:r>
              <a:rPr lang="ru-RU" alt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клас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ХА - рослинного походження, перехреснореагуючі, термолабільні (латекс, авокадо, банан, ківі, інжир та ін.)</a:t>
            </a:r>
          </a:p>
          <a:p>
            <a:pPr algn="just" eaLnBrk="1" hangingPunct="1"/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Протеїн - містять харчові добавки, барвники (аннат, карміни, желатин, тартразин), консерванти (глютамат, сульфіти), етилен - неімунозалежні (псевдоалергічні, що відносяться до непереносимості).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Харчова алергія: клінічні прояви</a:t>
            </a:r>
          </a:p>
        </p:txBody>
      </p:sp>
      <p:pic>
        <p:nvPicPr>
          <p:cNvPr id="155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1675" y="2430463"/>
            <a:ext cx="8162925" cy="866775"/>
          </a:xfrm>
          <a:noFill/>
        </p:spPr>
      </p:pic>
      <p:sp>
        <p:nvSpPr>
          <p:cNvPr id="155651" name="TextBox 6"/>
          <p:cNvSpPr txBox="1">
            <a:spLocks noChangeArrowheads="1"/>
          </p:cNvSpPr>
          <p:nvPr/>
        </p:nvSpPr>
        <p:spPr bwMode="auto">
          <a:xfrm>
            <a:off x="900113" y="2060575"/>
            <a:ext cx="56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aramond" pitchFamily="18" charset="0"/>
                <a:ea typeface="+mn-ea"/>
                <a:cs typeface="Arial" pitchFamily="34" charset="0"/>
              </a:rPr>
              <a:t>IgE</a:t>
            </a:r>
            <a:endParaRPr kumimoji="0" lang="ru-RU" altLang="ru-RU" sz="18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55652" name="TextBox 7"/>
          <p:cNvSpPr txBox="1">
            <a:spLocks noChangeArrowheads="1"/>
          </p:cNvSpPr>
          <p:nvPr/>
        </p:nvSpPr>
        <p:spPr bwMode="auto">
          <a:xfrm>
            <a:off x="3779838" y="2060575"/>
            <a:ext cx="1279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IgE/</a:t>
            </a: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</a:t>
            </a:r>
            <a:r>
              <a:rPr kumimoji="0" lang="en-ZA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-IgE</a:t>
            </a:r>
            <a:endParaRPr kumimoji="0" lang="ru-RU" altLang="ru-RU" sz="18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5653" name="TextBox 8"/>
          <p:cNvSpPr txBox="1">
            <a:spLocks noChangeArrowheads="1"/>
          </p:cNvSpPr>
          <p:nvPr/>
        </p:nvSpPr>
        <p:spPr bwMode="auto">
          <a:xfrm>
            <a:off x="7308850" y="2024063"/>
            <a:ext cx="855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</a:t>
            </a:r>
            <a:r>
              <a:rPr kumimoji="0" lang="en-ZA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-IgE</a:t>
            </a: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55654" name="TextBox 9"/>
          <p:cNvSpPr txBox="1">
            <a:spLocks noChangeArrowheads="1"/>
          </p:cNvSpPr>
          <p:nvPr/>
        </p:nvSpPr>
        <p:spPr bwMode="auto">
          <a:xfrm>
            <a:off x="701674" y="3182939"/>
            <a:ext cx="271819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Кропив'янка / ангіоневротичний набряк (20%)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Астма / риніт 5-6%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Анафілаксія (35-55%)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Оральний алергічний синдром (25-75%)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Негайна гастроінтестинальна ГЧ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55655" name="TextBox 10"/>
          <p:cNvSpPr txBox="1">
            <a:spLocks noChangeArrowheads="1"/>
          </p:cNvSpPr>
          <p:nvPr/>
        </p:nvSpPr>
        <p:spPr bwMode="auto">
          <a:xfrm>
            <a:off x="3286116" y="3284538"/>
            <a:ext cx="250984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Атопічний дерматит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Еозинофільні гастроінтестинальні порушення - еозинофільний езофагіт, еозинофільний гастроентерит</a:t>
            </a:r>
          </a:p>
        </p:txBody>
      </p:sp>
      <p:sp>
        <p:nvSpPr>
          <p:cNvPr id="155656" name="TextBox 12"/>
          <p:cNvSpPr txBox="1">
            <a:spLocks noChangeArrowheads="1"/>
          </p:cNvSpPr>
          <p:nvPr/>
        </p:nvSpPr>
        <p:spPr bwMode="auto">
          <a:xfrm>
            <a:off x="5724128" y="3286124"/>
            <a:ext cx="273630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Індукована харчовими білками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ентеропатія, - ентероколіт, - проктоколіт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Ентероколітичний синдром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Синдром Хейнера (Вільсона-Хейнера-Лайі або хвороба молочних преципітинів)</a:t>
            </a:r>
          </a:p>
        </p:txBody>
      </p:sp>
      <p:sp>
        <p:nvSpPr>
          <p:cNvPr id="155657" name="TextBox 1"/>
          <p:cNvSpPr txBox="1">
            <a:spLocks noChangeArrowheads="1"/>
          </p:cNvSpPr>
          <p:nvPr/>
        </p:nvSpPr>
        <p:spPr bwMode="auto">
          <a:xfrm>
            <a:off x="1584325" y="2708275"/>
            <a:ext cx="49323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Молоко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object 2"/>
          <p:cNvSpPr>
            <a:spLocks noGrp="1"/>
          </p:cNvSpPr>
          <p:nvPr>
            <p:ph type="title"/>
          </p:nvPr>
        </p:nvSpPr>
        <p:spPr>
          <a:xfrm>
            <a:off x="629444" y="357629"/>
            <a:ext cx="7943850" cy="1133258"/>
          </a:xfrm>
        </p:spPr>
        <p:txBody>
          <a:bodyPr tIns="233298">
            <a:normAutofit fontScale="90000"/>
          </a:bodyPr>
          <a:lstStyle/>
          <a:p>
            <a:pPr marL="98425" eaLnBrk="1" hangingPunct="1">
              <a:lnSpc>
                <a:spcPts val="3463"/>
              </a:lnSpc>
              <a:spcBef>
                <a:spcPts val="925"/>
              </a:spcBef>
            </a:pPr>
            <a:r>
              <a:rPr lang="ru-RU" altLang="en-US" sz="3600" dirty="0">
                <a:solidFill>
                  <a:srgbClr val="565F6C"/>
                </a:solidFill>
                <a:latin typeface="Times New Roman" pitchFamily="18" charset="0"/>
                <a:cs typeface="Times New Roman" pitchFamily="18" charset="0"/>
              </a:rPr>
              <a:t>Реакція гіперчутливості негайного типу ШКТ</a:t>
            </a:r>
            <a:endParaRPr lang="en-US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="" xmlns:a16="http://schemas.microsoft.com/office/drawing/2014/main" id="{D9C0E1D0-E0E6-5348-A406-0D479E6D48FC}"/>
              </a:ext>
            </a:extLst>
          </p:cNvPr>
          <p:cNvSpPr/>
          <p:nvPr/>
        </p:nvSpPr>
        <p:spPr>
          <a:xfrm>
            <a:off x="174625" y="1765300"/>
            <a:ext cx="287338" cy="346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423863" y="1614488"/>
            <a:ext cx="3397250" cy="5953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0465505E-BC76-5F47-9EC9-D9BB2656322C}"/>
              </a:ext>
            </a:extLst>
          </p:cNvPr>
          <p:cNvSpPr/>
          <p:nvPr/>
        </p:nvSpPr>
        <p:spPr>
          <a:xfrm>
            <a:off x="3463925" y="1620838"/>
            <a:ext cx="431800" cy="596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819F6A5B-9BC2-8647-929D-B04D6B7D56F6}"/>
              </a:ext>
            </a:extLst>
          </p:cNvPr>
          <p:cNvSpPr/>
          <p:nvPr/>
        </p:nvSpPr>
        <p:spPr>
          <a:xfrm>
            <a:off x="3538538" y="1614488"/>
            <a:ext cx="2125662" cy="5953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6B2B41CB-C4C6-8E49-9323-5489A9ABEB3F}"/>
              </a:ext>
            </a:extLst>
          </p:cNvPr>
          <p:cNvSpPr/>
          <p:nvPr/>
        </p:nvSpPr>
        <p:spPr>
          <a:xfrm>
            <a:off x="584200" y="1981200"/>
            <a:ext cx="4921250" cy="63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280DE276-1605-AB4E-9533-0FC342B4C391}"/>
              </a:ext>
            </a:extLst>
          </p:cNvPr>
          <p:cNvSpPr/>
          <p:nvPr/>
        </p:nvSpPr>
        <p:spPr>
          <a:xfrm>
            <a:off x="174625" y="3133725"/>
            <a:ext cx="287338" cy="346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="" xmlns:a16="http://schemas.microsoft.com/office/drawing/2014/main" id="{2FD97AE5-1F5E-024A-9CAC-0A30B764E41C}"/>
              </a:ext>
            </a:extLst>
          </p:cNvPr>
          <p:cNvSpPr/>
          <p:nvPr/>
        </p:nvSpPr>
        <p:spPr>
          <a:xfrm>
            <a:off x="423863" y="2982913"/>
            <a:ext cx="1762125" cy="5953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9D731CAD-64D4-284C-BF46-6AE79A5494A2}"/>
              </a:ext>
            </a:extLst>
          </p:cNvPr>
          <p:cNvSpPr/>
          <p:nvPr/>
        </p:nvSpPr>
        <p:spPr>
          <a:xfrm>
            <a:off x="1828800" y="2990850"/>
            <a:ext cx="427038" cy="5953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object 11"/>
          <p:cNvSpPr>
            <a:spLocks noChangeArrowheads="1"/>
          </p:cNvSpPr>
          <p:nvPr/>
        </p:nvSpPr>
        <p:spPr bwMode="auto">
          <a:xfrm>
            <a:off x="1898650" y="2982913"/>
            <a:ext cx="2338388" cy="595312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="" xmlns:a16="http://schemas.microsoft.com/office/drawing/2014/main" id="{11206204-4796-7C4C-95F5-D18FEA2B8052}"/>
              </a:ext>
            </a:extLst>
          </p:cNvPr>
          <p:cNvSpPr/>
          <p:nvPr/>
        </p:nvSpPr>
        <p:spPr>
          <a:xfrm>
            <a:off x="3879850" y="2990850"/>
            <a:ext cx="423863" cy="5953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="" xmlns:a16="http://schemas.microsoft.com/office/drawing/2014/main" id="{884DED36-F488-564F-B440-198360F218ED}"/>
              </a:ext>
            </a:extLst>
          </p:cNvPr>
          <p:cNvSpPr/>
          <p:nvPr/>
        </p:nvSpPr>
        <p:spPr>
          <a:xfrm>
            <a:off x="3946525" y="2982913"/>
            <a:ext cx="1520825" cy="5953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="" xmlns:a16="http://schemas.microsoft.com/office/drawing/2014/main" id="{14F6E5D1-8EFE-CB46-9847-B0129E69E13C}"/>
              </a:ext>
            </a:extLst>
          </p:cNvPr>
          <p:cNvSpPr/>
          <p:nvPr/>
        </p:nvSpPr>
        <p:spPr>
          <a:xfrm>
            <a:off x="584200" y="3349625"/>
            <a:ext cx="4722813" cy="635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1643050"/>
            <a:ext cx="8786874" cy="4929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object 15"/>
          <p:cNvSpPr txBox="1">
            <a:spLocks noChangeArrowheads="1"/>
          </p:cNvSpPr>
          <p:nvPr/>
        </p:nvSpPr>
        <p:spPr bwMode="auto">
          <a:xfrm>
            <a:off x="142844" y="1714488"/>
            <a:ext cx="8670955" cy="371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12700" rIns="0" bIns="0">
            <a:spAutoFit/>
          </a:bodyPr>
          <a:lstStyle/>
          <a:p>
            <a:pPr marL="331788" indent="-319088" algn="just" eaLnBrk="1" hangingPunct="1">
              <a:lnSpc>
                <a:spcPct val="150000"/>
              </a:lnSpc>
              <a:spcBef>
                <a:spcPts val="100"/>
              </a:spcBef>
              <a:buClr>
                <a:srgbClr val="66CCFF"/>
              </a:buClr>
              <a:buSzPct val="60000"/>
              <a:buFont typeface="Wingdings" pitchFamily="2" charset="2"/>
              <a:buChar char=""/>
              <a:tabLst>
                <a:tab pos="331788" algn="l"/>
                <a:tab pos="8237538" algn="l"/>
              </a:tabLst>
            </a:pPr>
            <a:r>
              <a:rPr lang="ru-RU" altLang="en-US" sz="20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Негайна гастроінтестинальна ГЧР</a:t>
            </a:r>
            <a:r>
              <a:rPr lang="ru-RU" alt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2000" b="1" dirty="0">
                <a:latin typeface="Times New Roman" pitchFamily="18" charset="0"/>
                <a:cs typeface="Times New Roman" pitchFamily="18" charset="0"/>
              </a:rPr>
              <a:t>розвивається протягом від декількох хвилин до 2-х годин після впливу алергену, клінічно проявляється нудотою, блювотою, болем в животі, діареєю.</a:t>
            </a:r>
          </a:p>
          <a:p>
            <a:pPr marL="331788" indent="-319088" algn="just" eaLnBrk="1" hangingPunct="1">
              <a:lnSpc>
                <a:spcPct val="150000"/>
              </a:lnSpc>
              <a:spcBef>
                <a:spcPts val="100"/>
              </a:spcBef>
              <a:buClr>
                <a:srgbClr val="66CCFF"/>
              </a:buClr>
              <a:buSzPct val="60000"/>
              <a:buFont typeface="Wingdings" pitchFamily="2" charset="2"/>
              <a:buChar char=""/>
              <a:tabLst>
                <a:tab pos="331788" algn="l"/>
                <a:tab pos="8237538" algn="l"/>
              </a:tabLst>
            </a:pPr>
            <a:r>
              <a:rPr lang="ru-RU" altLang="en-US" sz="20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Оральний алергічний синдром </a:t>
            </a:r>
            <a:r>
              <a:rPr lang="ru-RU" altLang="en-US" sz="2000" b="1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alt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2000" b="1" dirty="0">
                <a:latin typeface="Times New Roman" pitchFamily="18" charset="0"/>
                <a:cs typeface="Times New Roman" pitchFamily="18" charset="0"/>
              </a:rPr>
              <a:t>прояви: «слуховий» свербіж, поколювання і набряк губ, язика, піднебіння, набряк ротоглотки. Часто перехресна реакція з пилком рослин (сенсибілізація до пилку берези і реакція на вживання яблук, моркви, лісового горіха; пилок амброзії - реакція при вживанні бананів і дині).</a:t>
            </a:r>
            <a:endParaRPr lang="en-US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7" name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325996"/>
            <a:ext cx="820891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62" name="text 1"/>
          <p:cNvSpPr txBox="1">
            <a:spLocks noChangeArrowheads="1"/>
          </p:cNvSpPr>
          <p:nvPr/>
        </p:nvSpPr>
        <p:spPr bwMode="auto">
          <a:xfrm>
            <a:off x="1831633" y="923607"/>
            <a:ext cx="46951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12800" eaLnBrk="1" hangingPunct="1"/>
            <a:r>
              <a:rPr lang="ru-RU" altLang="en-US" sz="2800" dirty="0">
                <a:latin typeface="Arial Black" pitchFamily="34" charset="0"/>
              </a:rPr>
              <a:t>Діагностичні тести при</a:t>
            </a:r>
            <a:endParaRPr lang="en-US" altLang="en-US" sz="2800" dirty="0">
              <a:latin typeface="Arial Black" pitchFamily="34" charset="0"/>
            </a:endParaRPr>
          </a:p>
        </p:txBody>
      </p:sp>
      <p:sp>
        <p:nvSpPr>
          <p:cNvPr id="173063" name="text 1"/>
          <p:cNvSpPr txBox="1">
            <a:spLocks noChangeArrowheads="1"/>
          </p:cNvSpPr>
          <p:nvPr/>
        </p:nvSpPr>
        <p:spPr bwMode="auto">
          <a:xfrm>
            <a:off x="1263650" y="1416050"/>
            <a:ext cx="612186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12800" eaLnBrk="1" hangingPunct="1"/>
            <a:r>
              <a:rPr lang="en-US" altLang="en-US" sz="2800" dirty="0" err="1">
                <a:latin typeface="Arial Black" pitchFamily="34" charset="0"/>
              </a:rPr>
              <a:t>IgE</a:t>
            </a:r>
            <a:r>
              <a:rPr lang="en-US" altLang="en-US" sz="2800" dirty="0">
                <a:latin typeface="Arial Black" pitchFamily="34" charset="0"/>
              </a:rPr>
              <a:t> </a:t>
            </a:r>
            <a:r>
              <a:rPr lang="ru-RU" altLang="en-US" sz="2800" dirty="0">
                <a:latin typeface="Arial Black" pitchFamily="34" charset="0"/>
              </a:rPr>
              <a:t>залежній харчовій алергії</a:t>
            </a:r>
            <a:endParaRPr lang="en-US" altLang="en-US" sz="2800" dirty="0">
              <a:latin typeface="Arial Black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="" xmlns:a16="http://schemas.microsoft.com/office/drawing/2014/main" id="{1CCC8201-E42F-6F47-AF55-D76D9C40DBBD}"/>
              </a:ext>
            </a:extLst>
          </p:cNvPr>
          <p:cNvSpPr txBox="1"/>
          <p:nvPr/>
        </p:nvSpPr>
        <p:spPr>
          <a:xfrm>
            <a:off x="928688" y="2420938"/>
            <a:ext cx="170194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547" spc="9" dirty="0">
                <a:solidFill>
                  <a:prstClr val="black"/>
                </a:solidFill>
                <a:latin typeface="Wingdings"/>
                <a:cs typeface="Wingdings"/>
              </a:rPr>
              <a:t> </a:t>
            </a:r>
            <a:r>
              <a:rPr sz="2400" spc="9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Прик-тест</a:t>
            </a:r>
            <a:endParaRPr sz="2044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1">
            <a:extLst>
              <a:ext uri="{FF2B5EF4-FFF2-40B4-BE49-F238E27FC236}">
                <a16:creationId xmlns="" xmlns:a16="http://schemas.microsoft.com/office/drawing/2014/main" id="{D52430A4-F9A4-7B48-A5CA-9897EA201E40}"/>
              </a:ext>
            </a:extLst>
          </p:cNvPr>
          <p:cNvSpPr txBox="1"/>
          <p:nvPr/>
        </p:nvSpPr>
        <p:spPr>
          <a:xfrm>
            <a:off x="928688" y="3927475"/>
            <a:ext cx="360362" cy="2460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600" spc="9" dirty="0">
                <a:solidFill>
                  <a:prstClr val="black"/>
                </a:solidFill>
                <a:latin typeface="Wingdings"/>
                <a:cs typeface="Wingdings"/>
              </a:rPr>
              <a:t> </a:t>
            </a:r>
            <a:endParaRPr sz="17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="" xmlns:a16="http://schemas.microsoft.com/office/drawing/2014/main" id="{8C7E7154-7E22-584E-8F70-E211D23AD054}"/>
              </a:ext>
            </a:extLst>
          </p:cNvPr>
          <p:cNvSpPr txBox="1"/>
          <p:nvPr/>
        </p:nvSpPr>
        <p:spPr>
          <a:xfrm>
            <a:off x="1233488" y="3975100"/>
            <a:ext cx="3344313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778" spc="9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lang="uk-UA" spc="9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найбільш чутливий </a:t>
            </a:r>
            <a:r>
              <a:rPr lang="en-US" spc="9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ImmunoCap</a:t>
            </a:r>
            <a:endParaRPr sz="17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="" xmlns:a16="http://schemas.microsoft.com/office/drawing/2014/main" id="{CB43A703-37D1-BC46-AC49-24850040BBAD}"/>
              </a:ext>
            </a:extLst>
          </p:cNvPr>
          <p:cNvSpPr txBox="1"/>
          <p:nvPr/>
        </p:nvSpPr>
        <p:spPr>
          <a:xfrm>
            <a:off x="1560513" y="4295775"/>
            <a:ext cx="91813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pc="9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Дорогий</a:t>
            </a:r>
            <a:r>
              <a:rPr sz="1778" spc="9">
                <a:solidFill>
                  <a:prstClr val="black"/>
                </a:solidFill>
                <a:latin typeface="Arial"/>
                <a:cs typeface="Arial"/>
              </a:rPr>
              <a:t>,</a:t>
            </a:r>
            <a:endParaRPr sz="17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="" xmlns:a16="http://schemas.microsoft.com/office/drawing/2014/main" id="{6FA3B6B4-A8B5-2347-9639-5975588C167C}"/>
              </a:ext>
            </a:extLst>
          </p:cNvPr>
          <p:cNvSpPr txBox="1"/>
          <p:nvPr/>
        </p:nvSpPr>
        <p:spPr>
          <a:xfrm>
            <a:off x="2576513" y="4295775"/>
            <a:ext cx="138640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pc="9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потребує часу</a:t>
            </a:r>
            <a:endParaRPr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81" name="text 1"/>
          <p:cNvSpPr txBox="1">
            <a:spLocks noChangeArrowheads="1"/>
          </p:cNvSpPr>
          <p:nvPr/>
        </p:nvSpPr>
        <p:spPr bwMode="auto">
          <a:xfrm>
            <a:off x="928688" y="5229225"/>
            <a:ext cx="62645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12800" eaLnBrk="1" hangingPunct="1"/>
            <a:r>
              <a:rPr lang="en-US" altLang="en-US" sz="1500" dirty="0">
                <a:solidFill>
                  <a:srgbClr val="000000"/>
                </a:solidFill>
                <a:latin typeface="Wingdings" pitchFamily="2" charset="2"/>
              </a:rPr>
              <a:t> </a:t>
            </a:r>
            <a:r>
              <a:rPr lang="en-US" altLang="en-US" sz="2000" dirty="0" err="1">
                <a:solidFill>
                  <a:srgbClr val="000000"/>
                </a:solidFill>
                <a:latin typeface="Impact" pitchFamily="34" charset="0"/>
              </a:rPr>
              <a:t>Провокац</a:t>
            </a:r>
            <a:r>
              <a:rPr lang="uk-UA" altLang="en-US" sz="2000" dirty="0" err="1">
                <a:solidFill>
                  <a:srgbClr val="000000"/>
                </a:solidFill>
                <a:latin typeface="Impact" pitchFamily="34" charset="0"/>
              </a:rPr>
              <a:t>ійна</a:t>
            </a:r>
            <a:r>
              <a:rPr lang="uk-UA" altLang="en-US" sz="2000" dirty="0">
                <a:solidFill>
                  <a:srgbClr val="000000"/>
                </a:solidFill>
                <a:latin typeface="Impact" pitchFamily="34" charset="0"/>
              </a:rPr>
              <a:t> </a:t>
            </a:r>
            <a:r>
              <a:rPr lang="en-US" altLang="en-US" sz="2000" dirty="0" err="1">
                <a:solidFill>
                  <a:srgbClr val="000000"/>
                </a:solidFill>
                <a:latin typeface="Impact" pitchFamily="34" charset="0"/>
              </a:rPr>
              <a:t>проба</a:t>
            </a:r>
            <a:r>
              <a:rPr lang="en-US" altLang="en-US" sz="2000" dirty="0">
                <a:solidFill>
                  <a:srgbClr val="000000"/>
                </a:solidFill>
                <a:latin typeface="Impact" pitchFamily="34" charset="0"/>
              </a:rPr>
              <a:t> – </a:t>
            </a:r>
            <a:r>
              <a:rPr lang="en-US" altLang="en-US" sz="2000" dirty="0" err="1">
                <a:solidFill>
                  <a:srgbClr val="000000"/>
                </a:solidFill>
                <a:latin typeface="Impact" pitchFamily="34" charset="0"/>
              </a:rPr>
              <a:t>золот</a:t>
            </a:r>
            <a:r>
              <a:rPr lang="uk-UA" altLang="en-US" sz="2000" dirty="0">
                <a:solidFill>
                  <a:srgbClr val="000000"/>
                </a:solidFill>
                <a:latin typeface="Impact" pitchFamily="34" charset="0"/>
              </a:rPr>
              <a:t>и</a:t>
            </a:r>
            <a:r>
              <a:rPr lang="en-US" altLang="en-US" sz="2000" dirty="0">
                <a:solidFill>
                  <a:srgbClr val="000000"/>
                </a:solidFill>
                <a:latin typeface="Impact" pitchFamily="34" charset="0"/>
              </a:rPr>
              <a:t>й </a:t>
            </a:r>
            <a:r>
              <a:rPr lang="en-US" altLang="en-US" sz="2000" dirty="0" err="1">
                <a:solidFill>
                  <a:srgbClr val="000000"/>
                </a:solidFill>
                <a:latin typeface="Impact" pitchFamily="34" charset="0"/>
              </a:rPr>
              <a:t>стандарт</a:t>
            </a:r>
            <a:r>
              <a:rPr lang="en-US" altLang="en-US" sz="2000" dirty="0">
                <a:solidFill>
                  <a:srgbClr val="000000"/>
                </a:solidFill>
                <a:latin typeface="Impact" pitchFamily="34" charset="0"/>
              </a:rPr>
              <a:t> д</a:t>
            </a:r>
            <a:r>
              <a:rPr lang="uk-UA" altLang="en-US" sz="2000" dirty="0">
                <a:solidFill>
                  <a:srgbClr val="000000"/>
                </a:solidFill>
                <a:latin typeface="Impact" pitchFamily="34" charset="0"/>
              </a:rPr>
              <a:t>і</a:t>
            </a:r>
            <a:r>
              <a:rPr lang="en-US" altLang="en-US" sz="2000" dirty="0" err="1">
                <a:solidFill>
                  <a:srgbClr val="000000"/>
                </a:solidFill>
                <a:latin typeface="Impact" pitchFamily="34" charset="0"/>
              </a:rPr>
              <a:t>агностики</a:t>
            </a:r>
            <a:endParaRPr lang="en-US" altLang="en-US" sz="2000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="" xmlns:a16="http://schemas.microsoft.com/office/drawing/2014/main" id="{670E0F8E-49DA-7A41-84B8-AB90FD3C71A2}"/>
              </a:ext>
            </a:extLst>
          </p:cNvPr>
          <p:cNvSpPr txBox="1"/>
          <p:nvPr/>
        </p:nvSpPr>
        <p:spPr>
          <a:xfrm>
            <a:off x="928688" y="5745163"/>
            <a:ext cx="360362" cy="2460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600" spc="9" dirty="0">
                <a:solidFill>
                  <a:prstClr val="black"/>
                </a:solidFill>
                <a:latin typeface="Wingdings"/>
                <a:cs typeface="Wingdings"/>
              </a:rPr>
              <a:t> </a:t>
            </a:r>
            <a:endParaRPr sz="213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="" xmlns:a16="http://schemas.microsoft.com/office/drawing/2014/main" id="{D9101B5D-6517-4A4D-B4A8-861F134E2E0F}"/>
              </a:ext>
            </a:extLst>
          </p:cNvPr>
          <p:cNvSpPr/>
          <p:nvPr/>
        </p:nvSpPr>
        <p:spPr>
          <a:xfrm>
            <a:off x="1233488" y="6018213"/>
            <a:ext cx="998537" cy="28575"/>
          </a:xfrm>
          <a:custGeom>
            <a:avLst/>
            <a:gdLst/>
            <a:ahLst/>
            <a:cxnLst/>
            <a:rect l="l" t="t" r="r" b="b"/>
            <a:pathLst>
              <a:path w="1124712" h="32004">
                <a:moveTo>
                  <a:pt x="0" y="32004"/>
                </a:moveTo>
                <a:lnTo>
                  <a:pt x="0" y="0"/>
                </a:lnTo>
                <a:lnTo>
                  <a:pt x="1124712" y="0"/>
                </a:lnTo>
                <a:lnTo>
                  <a:pt x="1124712" y="32004"/>
                </a:lnTo>
                <a:lnTo>
                  <a:pt x="0" y="32004"/>
                </a:lnTo>
                <a:close/>
              </a:path>
            </a:pathLst>
          </a:custGeom>
          <a:solidFill>
            <a:srgbClr val="0F6FC6"/>
          </a:solidFill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73084" name="text 1"/>
          <p:cNvSpPr txBox="1">
            <a:spLocks noChangeArrowheads="1"/>
          </p:cNvSpPr>
          <p:nvPr/>
        </p:nvSpPr>
        <p:spPr bwMode="auto">
          <a:xfrm>
            <a:off x="7358082" y="3146425"/>
            <a:ext cx="178591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12800" eaLnBrk="1" hangingPunct="1"/>
            <a:r>
              <a:rPr lang="ru-RU" altLang="en-US" sz="2100" dirty="0">
                <a:solidFill>
                  <a:srgbClr val="FF0000"/>
                </a:solidFill>
                <a:latin typeface="Arial Black" pitchFamily="34" charset="0"/>
              </a:rPr>
              <a:t>виявляють</a:t>
            </a:r>
          </a:p>
          <a:p>
            <a:pPr defTabSz="812800" eaLnBrk="1" hangingPunct="1"/>
            <a:r>
              <a:rPr lang="ru-RU" altLang="en-US" sz="2100" dirty="0">
                <a:solidFill>
                  <a:srgbClr val="FF0000"/>
                </a:solidFill>
                <a:latin typeface="Arial Black" pitchFamily="34" charset="0"/>
              </a:rPr>
              <a:t>наявність</a:t>
            </a:r>
          </a:p>
          <a:p>
            <a:pPr defTabSz="812800" eaLnBrk="1" hangingPunct="1"/>
            <a:r>
              <a:rPr lang="ru-RU" altLang="en-US" sz="2100" dirty="0">
                <a:solidFill>
                  <a:srgbClr val="FF0000"/>
                </a:solidFill>
                <a:latin typeface="Arial Black" pitchFamily="34" charset="0"/>
              </a:rPr>
              <a:t>антитіл</a:t>
            </a:r>
          </a:p>
          <a:p>
            <a:pPr defTabSz="812800" eaLnBrk="1" hangingPunct="1"/>
            <a:r>
              <a:rPr lang="ru-RU" altLang="en-US" sz="2100" dirty="0">
                <a:solidFill>
                  <a:srgbClr val="FF0000"/>
                </a:solidFill>
                <a:latin typeface="Arial Black" pitchFamily="34" charset="0"/>
              </a:rPr>
              <a:t>класу IgE</a:t>
            </a:r>
            <a:endParaRPr lang="en-US" altLang="en-US" sz="2100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="" xmlns:a16="http://schemas.microsoft.com/office/drawing/2014/main" id="{DAA21E44-526A-0F4E-BAE6-627F38C46ADF}"/>
              </a:ext>
            </a:extLst>
          </p:cNvPr>
          <p:cNvSpPr/>
          <p:nvPr/>
        </p:nvSpPr>
        <p:spPr>
          <a:xfrm>
            <a:off x="6864350" y="2673350"/>
            <a:ext cx="292100" cy="2392363"/>
          </a:xfrm>
          <a:custGeom>
            <a:avLst/>
            <a:gdLst/>
            <a:ahLst/>
            <a:cxnLst/>
            <a:rect l="l" t="t" r="r" b="b"/>
            <a:pathLst>
              <a:path w="330200" h="2692400">
                <a:moveTo>
                  <a:pt x="12700" y="12700"/>
                </a:moveTo>
                <a:cubicBezTo>
                  <a:pt x="96901" y="12700"/>
                  <a:pt x="165100" y="183261"/>
                  <a:pt x="165100" y="393700"/>
                </a:cubicBezTo>
                <a:lnTo>
                  <a:pt x="165100" y="965200"/>
                </a:lnTo>
                <a:cubicBezTo>
                  <a:pt x="165100" y="1175639"/>
                  <a:pt x="233299" y="1346200"/>
                  <a:pt x="317500" y="1346200"/>
                </a:cubicBezTo>
                <a:cubicBezTo>
                  <a:pt x="233299" y="1346200"/>
                  <a:pt x="165100" y="1516761"/>
                  <a:pt x="165100" y="1727200"/>
                </a:cubicBezTo>
                <a:lnTo>
                  <a:pt x="165100" y="2298700"/>
                </a:lnTo>
                <a:cubicBezTo>
                  <a:pt x="165100" y="2509139"/>
                  <a:pt x="96901" y="2679700"/>
                  <a:pt x="12700" y="2679700"/>
                </a:cubicBezTo>
              </a:path>
            </a:pathLst>
          </a:custGeom>
          <a:ln w="25400">
            <a:solidFill>
              <a:srgbClr val="E2D700"/>
            </a:solidFill>
          </a:ln>
        </p:spPr>
        <p:txBody>
          <a:bodyPr lIns="0" tIns="0" rIns="0" bIns="0"/>
          <a:lstStyle/>
          <a:p>
            <a:pPr defTabSz="8128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73086" name="Прямоугольник 35"/>
          <p:cNvSpPr>
            <a:spLocks noChangeArrowheads="1"/>
          </p:cNvSpPr>
          <p:nvPr/>
        </p:nvSpPr>
        <p:spPr bwMode="auto">
          <a:xfrm>
            <a:off x="1233488" y="5691188"/>
            <a:ext cx="7561262" cy="720725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b="1" dirty="0">
                <a:solidFill>
                  <a:srgbClr val="FFFFFF"/>
                </a:solidFill>
                <a:latin typeface="Times New Roman" pitchFamily="18" charset="0"/>
              </a:rPr>
              <a:t>Внутрішньошкірні, загальний </a:t>
            </a:r>
            <a:r>
              <a:rPr lang="en-US" altLang="ru-RU" b="1" dirty="0" err="1">
                <a:solidFill>
                  <a:srgbClr val="FFFFFF"/>
                </a:solidFill>
                <a:latin typeface="Times New Roman" pitchFamily="18" charset="0"/>
              </a:rPr>
              <a:t>IgE</a:t>
            </a:r>
            <a:r>
              <a:rPr lang="en-US" altLang="ru-RU" b="1" dirty="0">
                <a:solidFill>
                  <a:srgbClr val="FFFFFF"/>
                </a:solidFill>
                <a:latin typeface="Times New Roman" pitchFamily="18" charset="0"/>
              </a:rPr>
              <a:t>, </a:t>
            </a:r>
            <a:r>
              <a:rPr lang="ru-RU" altLang="ru-RU" b="1" dirty="0">
                <a:solidFill>
                  <a:srgbClr val="FFFFFF"/>
                </a:solidFill>
                <a:latin typeface="Times New Roman" pitchFamily="18" charset="0"/>
              </a:rPr>
              <a:t>атопічний аплікаційний тест, </a:t>
            </a:r>
            <a:r>
              <a:rPr lang="en-US" altLang="ru-RU" b="1" dirty="0" err="1">
                <a:solidFill>
                  <a:srgbClr val="FFFFFF"/>
                </a:solidFill>
                <a:latin typeface="Times New Roman" pitchFamily="18" charset="0"/>
              </a:rPr>
              <a:t>IgG</a:t>
            </a:r>
            <a:r>
              <a:rPr lang="en-US" altLang="ru-RU" b="1" dirty="0">
                <a:solidFill>
                  <a:srgbClr val="FFFFFF"/>
                </a:solidFill>
                <a:latin typeface="Times New Roman" pitchFamily="18" charset="0"/>
              </a:rPr>
              <a:t> - </a:t>
            </a:r>
            <a:r>
              <a:rPr lang="ru-RU" altLang="ru-RU" b="1" dirty="0">
                <a:solidFill>
                  <a:srgbClr val="FFFFFF"/>
                </a:solidFill>
                <a:latin typeface="Times New Roman" pitchFamily="18" charset="0"/>
              </a:rPr>
              <a:t>не рекомендовані для діагностики харчової алергії !!!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285852" y="2786058"/>
            <a:ext cx="5429288" cy="114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Кращий тест – чутливий, недорогий, простий, швидкий</a:t>
            </a:r>
          </a:p>
          <a:p>
            <a:pPr algn="just">
              <a:buFontTx/>
              <a:buChar char="-"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негативна прогностична цінність                      &gt;95%</a:t>
            </a:r>
          </a:p>
          <a:p>
            <a:pPr algn="just">
              <a:buFontTx/>
              <a:buChar char="-"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позитивна прогностична цінність                     – 50%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1" name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6" name="text 1"/>
          <p:cNvSpPr txBox="1">
            <a:spLocks noChangeArrowheads="1"/>
          </p:cNvSpPr>
          <p:nvPr/>
        </p:nvSpPr>
        <p:spPr bwMode="auto">
          <a:xfrm>
            <a:off x="1000100" y="1142984"/>
            <a:ext cx="778674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12800" eaLnBrk="1" hangingPunct="1"/>
            <a:r>
              <a:rPr lang="ru-RU" altLang="en-US" sz="2400" dirty="0">
                <a:latin typeface="Arial Black" pitchFamily="34" charset="0"/>
              </a:rPr>
              <a:t>Діагностичні підходи до харчової</a:t>
            </a:r>
          </a:p>
          <a:p>
            <a:pPr defTabSz="812800" eaLnBrk="1" hangingPunct="1"/>
            <a:r>
              <a:rPr lang="ru-RU" altLang="en-US" sz="2400" dirty="0">
                <a:latin typeface="Arial Black" pitchFamily="34" charset="0"/>
              </a:rPr>
              <a:t>алергії не опосередкованої IgE</a:t>
            </a:r>
            <a:endParaRPr lang="en-US" altLang="en-US" sz="2400" dirty="0">
              <a:latin typeface="Arial Black" pitchFamily="34" charset="0"/>
            </a:endParaRPr>
          </a:p>
        </p:txBody>
      </p:sp>
      <p:sp>
        <p:nvSpPr>
          <p:cNvPr id="179207" name="text 1"/>
          <p:cNvSpPr txBox="1">
            <a:spLocks noChangeArrowheads="1"/>
          </p:cNvSpPr>
          <p:nvPr/>
        </p:nvSpPr>
        <p:spPr bwMode="auto">
          <a:xfrm>
            <a:off x="919163" y="2454275"/>
            <a:ext cx="8010555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12800" eaLnBrk="1" hangingPunct="1">
              <a:lnSpc>
                <a:spcPct val="150000"/>
              </a:lnSpc>
            </a:pPr>
            <a:r>
              <a:rPr lang="en-US" altLang="en-US" sz="1600" dirty="0">
                <a:solidFill>
                  <a:srgbClr val="000000"/>
                </a:solidFill>
                <a:latin typeface="Wingdings" pitchFamily="2" charset="2"/>
              </a:rPr>
              <a:t> </a:t>
            </a:r>
            <a:r>
              <a:rPr lang="ru-RU" altLang="en-US" dirty="0">
                <a:solidFill>
                  <a:srgbClr val="000000"/>
                </a:solidFill>
                <a:latin typeface="Impact" pitchFamily="34" charset="0"/>
              </a:rPr>
              <a:t>Елімінаційна дієта з подальшою харчовою провокацією</a:t>
            </a:r>
          </a:p>
          <a:p>
            <a:pPr defTabSz="812800" eaLnBrk="1" hangingPunct="1">
              <a:lnSpc>
                <a:spcPct val="150000"/>
              </a:lnSpc>
              <a:buFontTx/>
              <a:buChar char="-"/>
            </a:pPr>
            <a:r>
              <a:rPr lang="ru-RU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Єдиний метод підтвердження діагнозу при харчовій алергії не опосередкованій </a:t>
            </a:r>
            <a:r>
              <a:rPr lang="en-US" alt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IgE</a:t>
            </a:r>
            <a:endParaRPr lang="en-US" alt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812800" eaLnBrk="1" hangingPunct="1">
              <a:lnSpc>
                <a:spcPct val="150000"/>
              </a:lnSpc>
            </a:pP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Шкірний прик-тест - зазвичай застосовується для оцінки безпечності подальшого проведення харчової провокації в домашніх умовах (тест на </a:t>
            </a:r>
            <a:r>
              <a:rPr lang="en-US" alt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IgE</a:t>
            </a:r>
            <a:r>
              <a:rPr lang="uk-UA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негативний - можна з обережністю вживати підозрюваний харчовий продукт)</a:t>
            </a:r>
          </a:p>
          <a:p>
            <a:pPr defTabSz="812800" eaLnBrk="1" hangingPunct="1">
              <a:lnSpc>
                <a:spcPct val="150000"/>
              </a:lnSpc>
            </a:pPr>
            <a:r>
              <a:rPr lang="en-US" altLang="en-US" dirty="0">
                <a:solidFill>
                  <a:srgbClr val="000000"/>
                </a:solidFill>
                <a:latin typeface="Wingdings" pitchFamily="2" charset="2"/>
              </a:rPr>
              <a:t></a:t>
            </a:r>
            <a:r>
              <a:rPr lang="ru-RU" altLang="en-US" dirty="0">
                <a:solidFill>
                  <a:srgbClr val="000000"/>
                </a:solidFill>
                <a:latin typeface="Impact" pitchFamily="34" charset="0"/>
              </a:rPr>
              <a:t> Ендоскопія і біопсія</a:t>
            </a:r>
          </a:p>
          <a:p>
            <a:pPr defTabSz="812800" eaLnBrk="1" hangingPunct="1">
              <a:lnSpc>
                <a:spcPct val="150000"/>
              </a:lnSpc>
            </a:pPr>
            <a:r>
              <a:rPr lang="ru-RU" altLang="en-US" dirty="0">
                <a:solidFill>
                  <a:srgbClr val="000000"/>
                </a:solidFill>
                <a:latin typeface="Impact" pitchFamily="34" charset="0"/>
              </a:rPr>
              <a:t>-  </a:t>
            </a:r>
            <a:r>
              <a:rPr lang="ru-RU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Може підтвердити алергічне запалення /еозинофільний інфільтрат</a:t>
            </a:r>
          </a:p>
          <a:p>
            <a:pPr defTabSz="812800" eaLnBrk="1" hangingPunct="1">
              <a:lnSpc>
                <a:spcPct val="150000"/>
              </a:lnSpc>
            </a:pPr>
            <a:r>
              <a:rPr lang="ru-RU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Може застосовуватися для оцінки відповіді на елімінацію харчового алергену або провокацію</a:t>
            </a:r>
            <a:endParaRPr lang="en-US" alt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Заголовок 1"/>
          <p:cNvSpPr>
            <a:spLocks noGrp="1"/>
          </p:cNvSpPr>
          <p:nvPr>
            <p:ph type="title"/>
          </p:nvPr>
        </p:nvSpPr>
        <p:spPr>
          <a:xfrm>
            <a:off x="1136121" y="184678"/>
            <a:ext cx="6798734" cy="1303867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alt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alt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харчової</a:t>
            </a:r>
            <a:r>
              <a:rPr lang="ru-RU" alt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алергії</a:t>
            </a:r>
            <a:endParaRPr lang="ru-RU" alt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3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341438"/>
            <a:ext cx="8280400" cy="532765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359196C-5848-A94D-BFE6-CED5860C684A}"/>
              </a:ext>
            </a:extLst>
          </p:cNvPr>
          <p:cNvSpPr/>
          <p:nvPr/>
        </p:nvSpPr>
        <p:spPr>
          <a:xfrm>
            <a:off x="1331640" y="1556792"/>
            <a:ext cx="6303962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Якщо діагностована алергія до БКМ – елімінаційна дієта призначається мінімум на 6 місяців чи до 9-12 міс життя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Якщо в дитини тяжка </a:t>
            </a:r>
            <a:r>
              <a:rPr lang="en-US" sz="2400" dirty="0" err="1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IgE</a:t>
            </a:r>
            <a:r>
              <a:rPr lang="uk-UA" sz="2400" dirty="0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-</a:t>
            </a:r>
            <a:r>
              <a:rPr lang="ru-RU" sz="2400" dirty="0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залежна </a:t>
            </a:r>
            <a:r>
              <a:rPr lang="uk-UA" sz="2400" dirty="0">
                <a:solidFill>
                  <a:srgbClr val="1F497D">
                    <a:lumMod val="50000"/>
                  </a:srgbClr>
                </a:solidFill>
                <a:latin typeface="Arial Black" panose="020B0A04020102020204" pitchFamily="34" charset="0"/>
              </a:rPr>
              <a:t>харчова алергія, то дієта призначається до 12 чи навіть 18 місяців життя!!!</a:t>
            </a:r>
          </a:p>
          <a:p>
            <a:pPr algn="just" eaLnBrk="1" hangingPunct="1">
              <a:defRPr/>
            </a:pPr>
            <a:endParaRPr lang="uk-UA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860858E0-3DE2-8943-849E-3E4F20B6E8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7107" y="652463"/>
            <a:ext cx="6554788" cy="666750"/>
          </a:xfrm>
        </p:spPr>
        <p:txBody>
          <a:bodyPr tIns="12700" rtlCol="0">
            <a:norm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2800" spc="-10" dirty="0">
                <a:solidFill>
                  <a:schemeClr val="tx1"/>
                </a:solidFill>
                <a:latin typeface="Arial Black" panose="020B0A04020102020204" pitchFamily="34" charset="0"/>
              </a:rPr>
              <a:t>Алгоритм вибору суміші</a:t>
            </a:r>
            <a:endParaRPr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="" xmlns:a16="http://schemas.microsoft.com/office/drawing/2014/main" id="{7BFBEF5C-911B-6440-A4B7-7B740458F740}"/>
              </a:ext>
            </a:extLst>
          </p:cNvPr>
          <p:cNvSpPr/>
          <p:nvPr/>
        </p:nvSpPr>
        <p:spPr>
          <a:xfrm>
            <a:off x="533400" y="1676400"/>
            <a:ext cx="44958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="" xmlns:a16="http://schemas.microsoft.com/office/drawing/2014/main" id="{E8CBDC8A-0FD5-1743-B133-F408D3BBCA86}"/>
              </a:ext>
            </a:extLst>
          </p:cNvPr>
          <p:cNvSpPr/>
          <p:nvPr/>
        </p:nvSpPr>
        <p:spPr>
          <a:xfrm>
            <a:off x="6172200" y="1676400"/>
            <a:ext cx="2667000" cy="914400"/>
          </a:xfrm>
          <a:custGeom>
            <a:avLst/>
            <a:gdLst/>
            <a:ahLst/>
            <a:cxnLst/>
            <a:rect l="l" t="t" r="r" b="b"/>
            <a:pathLst>
              <a:path w="2667000" h="914400">
                <a:moveTo>
                  <a:pt x="0" y="914400"/>
                </a:moveTo>
                <a:lnTo>
                  <a:pt x="2667000" y="914400"/>
                </a:lnTo>
                <a:lnTo>
                  <a:pt x="2667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FF66"/>
          </a:solidFill>
          <a:ln>
            <a:noFill/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BFAAD7EC-DAF4-0843-81BE-E8C96B3B3AAB}"/>
              </a:ext>
            </a:extLst>
          </p:cNvPr>
          <p:cNvSpPr txBox="1"/>
          <p:nvPr/>
        </p:nvSpPr>
        <p:spPr>
          <a:xfrm>
            <a:off x="6143636" y="1714488"/>
            <a:ext cx="2667000" cy="762388"/>
          </a:xfrm>
          <a:prstGeom prst="rect">
            <a:avLst/>
          </a:prstGeom>
          <a:ln w="9525">
            <a:noFill/>
          </a:ln>
        </p:spPr>
        <p:txBody>
          <a:bodyPr wrap="square" lIns="0" tIns="145415" rIns="0" bIns="0">
            <a:spAutoFit/>
          </a:bodyPr>
          <a:lstStyle/>
          <a:p>
            <a:pPr marL="635" algn="ctr" eaLnBrk="1" fontAlgn="auto" hangingPunct="1">
              <a:spcBef>
                <a:spcPts val="1145"/>
              </a:spcBef>
              <a:spcAft>
                <a:spcPts val="0"/>
              </a:spcAft>
              <a:defRPr/>
            </a:pPr>
            <a:r>
              <a:rPr sz="2000" b="1" spc="5">
                <a:solidFill>
                  <a:srgbClr val="FF0000"/>
                </a:solidFill>
                <a:latin typeface="Arial"/>
                <a:cs typeface="Arial"/>
              </a:rPr>
              <a:t>Здоров</a:t>
            </a:r>
            <a:r>
              <a:rPr lang="uk-UA" sz="2000" b="1" spc="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000" b="1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>
                <a:solidFill>
                  <a:prstClr val="black"/>
                </a:solidFill>
                <a:latin typeface="Arial"/>
                <a:cs typeface="Arial"/>
              </a:rPr>
              <a:t>д</a:t>
            </a:r>
            <a:r>
              <a:rPr lang="uk-UA" sz="2000" b="1" spc="-15" dirty="0">
                <a:solidFill>
                  <a:prstClr val="black"/>
                </a:solidFill>
                <a:latin typeface="Arial"/>
                <a:cs typeface="Arial"/>
              </a:rPr>
              <a:t>і</a:t>
            </a:r>
            <a:r>
              <a:rPr sz="2000" b="1" spc="-15">
                <a:solidFill>
                  <a:prstClr val="black"/>
                </a:solidFill>
                <a:latin typeface="Arial"/>
                <a:cs typeface="Arial"/>
              </a:rPr>
              <a:t>ти</a:t>
            </a:r>
            <a:r>
              <a:rPr sz="2000" b="1" spc="-7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uk-UA" sz="2000" b="1" spc="-70" dirty="0">
                <a:solidFill>
                  <a:prstClr val="black"/>
                </a:solidFill>
                <a:latin typeface="Arial"/>
                <a:cs typeface="Arial"/>
              </a:rPr>
              <a:t>і</a:t>
            </a:r>
            <a:r>
              <a:rPr sz="2000" b="1">
                <a:solidFill>
                  <a:prstClr val="black"/>
                </a:solidFill>
                <a:latin typeface="Arial"/>
                <a:cs typeface="Arial"/>
              </a:rPr>
              <a:t>з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 marL="190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000" b="1" spc="-10">
                <a:solidFill>
                  <a:prstClr val="black"/>
                </a:solidFill>
                <a:latin typeface="Arial"/>
                <a:cs typeface="Arial"/>
              </a:rPr>
              <a:t>груп</a:t>
            </a:r>
            <a:r>
              <a:rPr lang="uk-UA" sz="2000" b="1" spc="-10" dirty="0">
                <a:solidFill>
                  <a:prstClr val="black"/>
                </a:solidFill>
                <a:latin typeface="Arial"/>
                <a:cs typeface="Arial"/>
              </a:rPr>
              <a:t>и</a:t>
            </a:r>
            <a:r>
              <a:rPr sz="2000" b="1" spc="15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5">
                <a:solidFill>
                  <a:prstClr val="black"/>
                </a:solidFill>
                <a:latin typeface="Arial"/>
                <a:cs typeface="Arial"/>
              </a:rPr>
              <a:t>ри</a:t>
            </a:r>
            <a:r>
              <a:rPr lang="uk-UA" sz="2000" b="1" spc="5" dirty="0">
                <a:solidFill>
                  <a:prstClr val="black"/>
                </a:solidFill>
                <a:latin typeface="Arial"/>
                <a:cs typeface="Arial"/>
              </a:rPr>
              <a:t>зику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661" name="object 6"/>
          <p:cNvSpPr txBox="1">
            <a:spLocks noChangeArrowheads="1"/>
          </p:cNvSpPr>
          <p:nvPr/>
        </p:nvSpPr>
        <p:spPr bwMode="auto">
          <a:xfrm>
            <a:off x="6096000" y="3962400"/>
            <a:ext cx="2743200" cy="1994136"/>
          </a:xfrm>
          <a:prstGeom prst="rect">
            <a:avLst/>
          </a:prstGeom>
          <a:solidFill>
            <a:srgbClr val="CC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146050" rIns="0" bIns="0">
            <a:spAutoFit/>
          </a:bodyPr>
          <a:lstStyle/>
          <a:p>
            <a:pPr marL="301625" algn="ctr" eaLnBrk="1" hangingPunct="1">
              <a:spcBef>
                <a:spcPts val="1150"/>
              </a:spcBef>
            </a:pP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С</a:t>
            </a:r>
            <a:r>
              <a:rPr lang="uk-UA" altLang="en-US" sz="2000" b="1" dirty="0" err="1">
                <a:solidFill>
                  <a:srgbClr val="000000"/>
                </a:solidFill>
                <a:latin typeface="Arial" pitchFamily="34" charset="0"/>
              </a:rPr>
              <a:t>уміші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на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основ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част</a:t>
            </a:r>
            <a:r>
              <a:rPr lang="uk-UA" altLang="en-US" sz="2000" b="1" dirty="0" err="1">
                <a:solidFill>
                  <a:srgbClr val="000000"/>
                </a:solidFill>
                <a:latin typeface="Arial" pitchFamily="34" charset="0"/>
              </a:rPr>
              <a:t>кового</a:t>
            </a:r>
            <a:endParaRPr lang="en-US" alt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301625" algn="ctr" eaLnBrk="1" hangingPunct="1"/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г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дрол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зат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у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 с</a:t>
            </a:r>
            <a:r>
              <a:rPr lang="uk-UA" altLang="en-US" sz="2000" b="1" dirty="0" err="1">
                <a:solidFill>
                  <a:srgbClr val="000000"/>
                </a:solidFill>
                <a:latin typeface="Arial" pitchFamily="34" charset="0"/>
              </a:rPr>
              <a:t>ироваткового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б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лк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а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КМ</a:t>
            </a:r>
            <a:endParaRPr lang="en-US" alt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301625" algn="ctr" eaLnBrk="1" hangingPunct="1"/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(г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поалерге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н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н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alt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="" xmlns:a16="http://schemas.microsoft.com/office/drawing/2014/main" id="{7B01D534-CC57-164D-B929-DC0F1AA01057}"/>
              </a:ext>
            </a:extLst>
          </p:cNvPr>
          <p:cNvGraphicFramePr>
            <a:graphicFrameLocks noGrp="1"/>
          </p:cNvGraphicFramePr>
          <p:nvPr/>
        </p:nvGraphicFramePr>
        <p:xfrm>
          <a:off x="528638" y="1671638"/>
          <a:ext cx="4495800" cy="1371600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="" xmlns:a16="http://schemas.microsoft.com/office/drawing/2014/main" val="207997531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982372463"/>
                    </a:ext>
                  </a:extLst>
                </a:gridCol>
              </a:tblGrid>
              <a:tr h="685800">
                <a:tc gridSpan="2">
                  <a:txBody>
                    <a:bodyPr/>
                    <a:lstStyle>
                      <a:lvl1pPr marL="2698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98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Алерг</a:t>
                      </a:r>
                      <a:r>
                        <a:rPr kumimoji="0" lang="uk-UA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</a:t>
                      </a:r>
                      <a:r>
                        <a:rPr kumimoji="0" lang="uk-UA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</a:t>
                      </a:r>
                      <a:r>
                        <a:rPr kumimoji="0" lang="uk-UA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kumimoji="0" lang="uk-UA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ів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КМ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014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2212680"/>
                  </a:ext>
                </a:extLst>
              </a:tr>
              <a:tr h="685800">
                <a:tc>
                  <a:txBody>
                    <a:bodyPr/>
                    <a:lstStyle>
                      <a:lvl1pPr marL="441325" indent="-320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41325" marR="0" lvl="0" indent="-320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</a:t>
                      </a:r>
                      <a:r>
                        <a:rPr kumimoji="0" lang="uk-UA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</a:t>
                      </a:r>
                      <a:r>
                        <a:rPr kumimoji="0" lang="uk-UA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2865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marL="146050" indent="-31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46050" marR="0" lvl="0" indent="-31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kumimoji="0" lang="uk-UA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ередньотяжкі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2865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13508298"/>
                  </a:ext>
                </a:extLst>
              </a:tr>
            </a:tbl>
          </a:graphicData>
        </a:graphic>
      </p:graphicFrame>
      <p:sp>
        <p:nvSpPr>
          <p:cNvPr id="9" name="object 9">
            <a:extLst>
              <a:ext uri="{FF2B5EF4-FFF2-40B4-BE49-F238E27FC236}">
                <a16:creationId xmlns="" xmlns:a16="http://schemas.microsoft.com/office/drawing/2014/main" id="{D017CDC2-2E85-7B4A-83F5-4A35FC7B3519}"/>
              </a:ext>
            </a:extLst>
          </p:cNvPr>
          <p:cNvSpPr/>
          <p:nvPr/>
        </p:nvSpPr>
        <p:spPr>
          <a:xfrm>
            <a:off x="7239000" y="2590800"/>
            <a:ext cx="609600" cy="1371600"/>
          </a:xfrm>
          <a:custGeom>
            <a:avLst/>
            <a:gdLst/>
            <a:ahLst/>
            <a:cxnLst/>
            <a:rect l="l" t="t" r="r" b="b"/>
            <a:pathLst>
              <a:path w="609600" h="1371600">
                <a:moveTo>
                  <a:pt x="609600" y="800100"/>
                </a:moveTo>
                <a:lnTo>
                  <a:pt x="0" y="800100"/>
                </a:lnTo>
                <a:lnTo>
                  <a:pt x="304800" y="1371600"/>
                </a:lnTo>
                <a:lnTo>
                  <a:pt x="609600" y="800100"/>
                </a:lnTo>
                <a:close/>
              </a:path>
              <a:path w="609600" h="1371600">
                <a:moveTo>
                  <a:pt x="457200" y="0"/>
                </a:moveTo>
                <a:lnTo>
                  <a:pt x="152400" y="0"/>
                </a:lnTo>
                <a:lnTo>
                  <a:pt x="152400" y="800100"/>
                </a:lnTo>
                <a:lnTo>
                  <a:pt x="457200" y="800100"/>
                </a:lnTo>
                <a:lnTo>
                  <a:pt x="45720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BBD5312D-F3D8-9542-B914-64D9EFCEB48E}"/>
              </a:ext>
            </a:extLst>
          </p:cNvPr>
          <p:cNvSpPr/>
          <p:nvPr/>
        </p:nvSpPr>
        <p:spPr>
          <a:xfrm>
            <a:off x="7239000" y="2590800"/>
            <a:ext cx="609600" cy="1371600"/>
          </a:xfrm>
          <a:custGeom>
            <a:avLst/>
            <a:gdLst/>
            <a:ahLst/>
            <a:cxnLst/>
            <a:rect l="l" t="t" r="r" b="b"/>
            <a:pathLst>
              <a:path w="609600" h="1371600">
                <a:moveTo>
                  <a:pt x="0" y="800100"/>
                </a:moveTo>
                <a:lnTo>
                  <a:pt x="152400" y="800100"/>
                </a:lnTo>
                <a:lnTo>
                  <a:pt x="152400" y="0"/>
                </a:lnTo>
                <a:lnTo>
                  <a:pt x="457200" y="0"/>
                </a:lnTo>
                <a:lnTo>
                  <a:pt x="457200" y="800100"/>
                </a:lnTo>
                <a:lnTo>
                  <a:pt x="609600" y="800100"/>
                </a:lnTo>
                <a:lnTo>
                  <a:pt x="304800" y="1371600"/>
                </a:lnTo>
                <a:lnTo>
                  <a:pt x="0" y="800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636FF709-C3B1-A745-B4A0-6C4B265B523B}"/>
              </a:ext>
            </a:extLst>
          </p:cNvPr>
          <p:cNvSpPr/>
          <p:nvPr/>
        </p:nvSpPr>
        <p:spPr>
          <a:xfrm>
            <a:off x="4267200" y="3048000"/>
            <a:ext cx="609600" cy="1219200"/>
          </a:xfrm>
          <a:custGeom>
            <a:avLst/>
            <a:gdLst/>
            <a:ahLst/>
            <a:cxnLst/>
            <a:rect l="l" t="t" r="r" b="b"/>
            <a:pathLst>
              <a:path w="609600" h="1219200">
                <a:moveTo>
                  <a:pt x="609600" y="711200"/>
                </a:moveTo>
                <a:lnTo>
                  <a:pt x="0" y="711200"/>
                </a:lnTo>
                <a:lnTo>
                  <a:pt x="304800" y="1219200"/>
                </a:lnTo>
                <a:lnTo>
                  <a:pt x="609600" y="711200"/>
                </a:lnTo>
                <a:close/>
              </a:path>
              <a:path w="609600" h="1219200">
                <a:moveTo>
                  <a:pt x="457200" y="0"/>
                </a:moveTo>
                <a:lnTo>
                  <a:pt x="152400" y="0"/>
                </a:lnTo>
                <a:lnTo>
                  <a:pt x="152400" y="711200"/>
                </a:lnTo>
                <a:lnTo>
                  <a:pt x="457200" y="711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="" xmlns:a16="http://schemas.microsoft.com/office/drawing/2014/main" id="{80F0E000-70F8-004F-84BD-033CAC772D94}"/>
              </a:ext>
            </a:extLst>
          </p:cNvPr>
          <p:cNvSpPr/>
          <p:nvPr/>
        </p:nvSpPr>
        <p:spPr>
          <a:xfrm>
            <a:off x="4267200" y="3048000"/>
            <a:ext cx="609600" cy="1219200"/>
          </a:xfrm>
          <a:custGeom>
            <a:avLst/>
            <a:gdLst/>
            <a:ahLst/>
            <a:cxnLst/>
            <a:rect l="l" t="t" r="r" b="b"/>
            <a:pathLst>
              <a:path w="609600" h="1219200">
                <a:moveTo>
                  <a:pt x="0" y="711200"/>
                </a:moveTo>
                <a:lnTo>
                  <a:pt x="152400" y="711200"/>
                </a:lnTo>
                <a:lnTo>
                  <a:pt x="152400" y="0"/>
                </a:lnTo>
                <a:lnTo>
                  <a:pt x="457200" y="0"/>
                </a:lnTo>
                <a:lnTo>
                  <a:pt x="457200" y="711200"/>
                </a:lnTo>
                <a:lnTo>
                  <a:pt x="609600" y="711200"/>
                </a:lnTo>
                <a:lnTo>
                  <a:pt x="304800" y="1219200"/>
                </a:lnTo>
                <a:lnTo>
                  <a:pt x="0" y="71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="" xmlns:a16="http://schemas.microsoft.com/office/drawing/2014/main" id="{D07E9243-A0ED-2641-9A01-1E1D07ED0FB0}"/>
              </a:ext>
            </a:extLst>
          </p:cNvPr>
          <p:cNvSpPr/>
          <p:nvPr/>
        </p:nvSpPr>
        <p:spPr>
          <a:xfrm>
            <a:off x="228600" y="3733800"/>
            <a:ext cx="2438400" cy="1219200"/>
          </a:xfrm>
          <a:custGeom>
            <a:avLst/>
            <a:gdLst/>
            <a:ahLst/>
            <a:cxnLst/>
            <a:rect l="l" t="t" r="r" b="b"/>
            <a:pathLst>
              <a:path w="2438400" h="1219200">
                <a:moveTo>
                  <a:pt x="0" y="1219200"/>
                </a:moveTo>
                <a:lnTo>
                  <a:pt x="2438400" y="1219200"/>
                </a:lnTo>
                <a:lnTo>
                  <a:pt x="243840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solidFill>
            <a:srgbClr val="FFCC00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="" xmlns:a16="http://schemas.microsoft.com/office/drawing/2014/main" id="{36ECF2B8-669E-B349-AAC6-F30C30C40C86}"/>
              </a:ext>
            </a:extLst>
          </p:cNvPr>
          <p:cNvSpPr/>
          <p:nvPr/>
        </p:nvSpPr>
        <p:spPr>
          <a:xfrm>
            <a:off x="228600" y="3733800"/>
            <a:ext cx="2438400" cy="1219200"/>
          </a:xfrm>
          <a:custGeom>
            <a:avLst/>
            <a:gdLst/>
            <a:ahLst/>
            <a:cxnLst/>
            <a:rect l="l" t="t" r="r" b="b"/>
            <a:pathLst>
              <a:path w="2438400" h="1219200">
                <a:moveTo>
                  <a:pt x="0" y="1219200"/>
                </a:moveTo>
                <a:lnTo>
                  <a:pt x="2438400" y="1219200"/>
                </a:lnTo>
                <a:lnTo>
                  <a:pt x="243840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98679" name="object 15"/>
          <p:cNvSpPr txBox="1">
            <a:spLocks noChangeArrowheads="1"/>
          </p:cNvSpPr>
          <p:nvPr/>
        </p:nvSpPr>
        <p:spPr bwMode="auto">
          <a:xfrm>
            <a:off x="344488" y="3867150"/>
            <a:ext cx="2203450" cy="62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indent="19050" algn="ctr" eaLnBrk="1" hangingPunct="1">
              <a:spcBef>
                <a:spcPts val="100"/>
              </a:spcBef>
            </a:pP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С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у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м</a:t>
            </a:r>
            <a:r>
              <a:rPr lang="uk-UA" altLang="en-US" sz="2000" b="1" dirty="0" err="1">
                <a:solidFill>
                  <a:srgbClr val="000000"/>
                </a:solidFill>
                <a:latin typeface="Arial" pitchFamily="34" charset="0"/>
              </a:rPr>
              <a:t>іші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на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основ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altLang="en-US" sz="2000" b="1" dirty="0" err="1">
                <a:solidFill>
                  <a:srgbClr val="000000"/>
                </a:solidFill>
                <a:latin typeface="Arial" pitchFamily="34" charset="0"/>
              </a:rPr>
              <a:t>кристал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і</a:t>
            </a: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</a:rPr>
              <a:t>ч</a:t>
            </a:r>
            <a:r>
              <a:rPr lang="uk-UA" altLang="en-US" sz="2000" b="1" dirty="0">
                <a:solidFill>
                  <a:srgbClr val="000000"/>
                </a:solidFill>
                <a:latin typeface="Arial" pitchFamily="34" charset="0"/>
              </a:rPr>
              <a:t>них </a:t>
            </a:r>
            <a:endParaRPr lang="en-US" alt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="" xmlns:a16="http://schemas.microsoft.com/office/drawing/2014/main" id="{F5749A06-6A9B-D645-9D35-ED1DED96F467}"/>
              </a:ext>
            </a:extLst>
          </p:cNvPr>
          <p:cNvSpPr txBox="1"/>
          <p:nvPr/>
        </p:nvSpPr>
        <p:spPr>
          <a:xfrm>
            <a:off x="609600" y="4476750"/>
            <a:ext cx="1681163" cy="33020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spc="-10">
                <a:solidFill>
                  <a:prstClr val="black"/>
                </a:solidFill>
                <a:latin typeface="Arial"/>
                <a:cs typeface="Arial"/>
              </a:rPr>
              <a:t>ам</a:t>
            </a:r>
            <a:r>
              <a:rPr lang="uk-UA" sz="2000" b="1" spc="-10" dirty="0">
                <a:solidFill>
                  <a:prstClr val="black"/>
                </a:solidFill>
                <a:latin typeface="Arial"/>
                <a:cs typeface="Arial"/>
              </a:rPr>
              <a:t>і</a:t>
            </a:r>
            <a:r>
              <a:rPr sz="2000" b="1" spc="-10">
                <a:solidFill>
                  <a:prstClr val="black"/>
                </a:solidFill>
                <a:latin typeface="Arial"/>
                <a:cs typeface="Arial"/>
              </a:rPr>
              <a:t>нокислот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="" xmlns:a16="http://schemas.microsoft.com/office/drawing/2014/main" id="{F41BC83B-73B3-4C40-9EAC-6BF65919F684}"/>
              </a:ext>
            </a:extLst>
          </p:cNvPr>
          <p:cNvSpPr/>
          <p:nvPr/>
        </p:nvSpPr>
        <p:spPr>
          <a:xfrm>
            <a:off x="1219200" y="3048000"/>
            <a:ext cx="609600" cy="685800"/>
          </a:xfrm>
          <a:custGeom>
            <a:avLst/>
            <a:gdLst/>
            <a:ahLst/>
            <a:cxnLst/>
            <a:rect l="l" t="t" r="r" b="b"/>
            <a:pathLst>
              <a:path w="609600" h="685800">
                <a:moveTo>
                  <a:pt x="609600" y="400050"/>
                </a:moveTo>
                <a:lnTo>
                  <a:pt x="0" y="400050"/>
                </a:lnTo>
                <a:lnTo>
                  <a:pt x="304800" y="685800"/>
                </a:lnTo>
                <a:lnTo>
                  <a:pt x="609600" y="400050"/>
                </a:lnTo>
                <a:close/>
              </a:path>
              <a:path w="609600" h="685800">
                <a:moveTo>
                  <a:pt x="457200" y="0"/>
                </a:moveTo>
                <a:lnTo>
                  <a:pt x="152400" y="0"/>
                </a:lnTo>
                <a:lnTo>
                  <a:pt x="152400" y="400050"/>
                </a:lnTo>
                <a:lnTo>
                  <a:pt x="457200" y="400050"/>
                </a:lnTo>
                <a:lnTo>
                  <a:pt x="45720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="" xmlns:a16="http://schemas.microsoft.com/office/drawing/2014/main" id="{4DD9CE8A-227F-514F-9E83-F5A331A60513}"/>
              </a:ext>
            </a:extLst>
          </p:cNvPr>
          <p:cNvSpPr/>
          <p:nvPr/>
        </p:nvSpPr>
        <p:spPr>
          <a:xfrm>
            <a:off x="1219200" y="3048000"/>
            <a:ext cx="609600" cy="685800"/>
          </a:xfrm>
          <a:custGeom>
            <a:avLst/>
            <a:gdLst/>
            <a:ahLst/>
            <a:cxnLst/>
            <a:rect l="l" t="t" r="r" b="b"/>
            <a:pathLst>
              <a:path w="609600" h="685800">
                <a:moveTo>
                  <a:pt x="0" y="400050"/>
                </a:moveTo>
                <a:lnTo>
                  <a:pt x="152400" y="400050"/>
                </a:lnTo>
                <a:lnTo>
                  <a:pt x="152400" y="0"/>
                </a:lnTo>
                <a:lnTo>
                  <a:pt x="457200" y="0"/>
                </a:lnTo>
                <a:lnTo>
                  <a:pt x="457200" y="400050"/>
                </a:lnTo>
                <a:lnTo>
                  <a:pt x="609600" y="400050"/>
                </a:lnTo>
                <a:lnTo>
                  <a:pt x="304800" y="685800"/>
                </a:lnTo>
                <a:lnTo>
                  <a:pt x="0" y="40005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graphicFrame>
        <p:nvGraphicFramePr>
          <p:cNvPr id="19" name="object 19">
            <a:extLst>
              <a:ext uri="{FF2B5EF4-FFF2-40B4-BE49-F238E27FC236}">
                <a16:creationId xmlns="" xmlns:a16="http://schemas.microsoft.com/office/drawing/2014/main" id="{853AA7BF-42A3-2640-9F5F-292D0E0278EA}"/>
              </a:ext>
            </a:extLst>
          </p:cNvPr>
          <p:cNvGraphicFramePr>
            <a:graphicFrameLocks noGrp="1"/>
          </p:cNvGraphicFramePr>
          <p:nvPr/>
        </p:nvGraphicFramePr>
        <p:xfrm>
          <a:off x="571472" y="4286256"/>
          <a:ext cx="4953000" cy="2286017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="" xmlns:a16="http://schemas.microsoft.com/office/drawing/2014/main" val="2861400329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128339347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699405240"/>
                    </a:ext>
                  </a:extLst>
                </a:gridCol>
              </a:tblGrid>
              <a:tr h="129541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kumimoji="0" lang="uk-UA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уміші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бокого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дрол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б</a:t>
                      </a:r>
                      <a:r>
                        <a:rPr kumimoji="0" lang="uk-UA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лка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КМ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5215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1177757"/>
                  </a:ext>
                </a:extLst>
              </a:tr>
              <a:tr h="381002">
                <a:tc rowSpan="4">
                  <a:txBody>
                    <a:bodyPr/>
                    <a:lstStyle>
                      <a:lvl1pPr marL="36512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651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Реакц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</a:t>
                      </a:r>
                      <a:r>
                        <a:rPr kumimoji="0" lang="uk-UA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ибокі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51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дрол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</a:t>
                      </a:r>
                      <a:r>
                        <a:rPr kumimoji="0" lang="uk-UA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874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39827658"/>
                  </a:ext>
                </a:extLst>
              </a:tr>
              <a:tr h="22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1453077"/>
                  </a:ext>
                </a:extLst>
              </a:tr>
              <a:tr h="22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57628031"/>
                  </a:ext>
                </a:extLst>
              </a:tr>
              <a:tr h="1524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2706004"/>
                  </a:ext>
                </a:extLst>
              </a:tr>
            </a:tbl>
          </a:graphicData>
        </a:graphic>
      </p:graphicFrame>
      <p:sp>
        <p:nvSpPr>
          <p:cNvPr id="20" name="object 20">
            <a:extLst>
              <a:ext uri="{FF2B5EF4-FFF2-40B4-BE49-F238E27FC236}">
                <a16:creationId xmlns="" xmlns:a16="http://schemas.microsoft.com/office/drawing/2014/main" id="{DE8C0E3B-B269-EC41-9564-95E5E26A86E0}"/>
              </a:ext>
            </a:extLst>
          </p:cNvPr>
          <p:cNvSpPr/>
          <p:nvPr/>
        </p:nvSpPr>
        <p:spPr>
          <a:xfrm>
            <a:off x="1219200" y="4953000"/>
            <a:ext cx="457200" cy="6096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330200" y="228600"/>
                </a:moveTo>
                <a:lnTo>
                  <a:pt x="127000" y="228600"/>
                </a:lnTo>
                <a:lnTo>
                  <a:pt x="127000" y="609600"/>
                </a:lnTo>
                <a:lnTo>
                  <a:pt x="330200" y="609600"/>
                </a:lnTo>
                <a:lnTo>
                  <a:pt x="330200" y="228600"/>
                </a:lnTo>
                <a:close/>
              </a:path>
              <a:path w="457200" h="609600">
                <a:moveTo>
                  <a:pt x="228600" y="0"/>
                </a:moveTo>
                <a:lnTo>
                  <a:pt x="0" y="228600"/>
                </a:lnTo>
                <a:lnTo>
                  <a:pt x="457200" y="2286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="" xmlns:a16="http://schemas.microsoft.com/office/drawing/2014/main" id="{7BDECDD7-9A5B-3448-84F1-B7125F3D5A9B}"/>
              </a:ext>
            </a:extLst>
          </p:cNvPr>
          <p:cNvSpPr/>
          <p:nvPr/>
        </p:nvSpPr>
        <p:spPr>
          <a:xfrm>
            <a:off x="1219200" y="4953000"/>
            <a:ext cx="457200" cy="6096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0" y="228600"/>
                </a:moveTo>
                <a:lnTo>
                  <a:pt x="228600" y="0"/>
                </a:lnTo>
                <a:lnTo>
                  <a:pt x="457200" y="228600"/>
                </a:lnTo>
                <a:lnTo>
                  <a:pt x="330200" y="228600"/>
                </a:lnTo>
                <a:lnTo>
                  <a:pt x="330200" y="609600"/>
                </a:lnTo>
                <a:lnTo>
                  <a:pt x="127000" y="609600"/>
                </a:lnTo>
                <a:lnTo>
                  <a:pt x="127000" y="22860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en-US" sz="24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  <a:t>РОЗВИТОК ТОЛЕРАНТНОСТІ</a:t>
            </a:r>
            <a:endParaRPr lang="en-US" altLang="en-US" sz="2400" b="1" dirty="0">
              <a:solidFill>
                <a:schemeClr val="tx1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088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ru-RU" altLang="en-US" sz="3600" dirty="0">
                <a:latin typeface="Times New Roman" pitchFamily="18" charset="0"/>
                <a:cs typeface="Times New Roman" pitchFamily="18" charset="0"/>
              </a:rPr>
              <a:t> 50 % дітей  - до року</a:t>
            </a:r>
          </a:p>
          <a:p>
            <a:r>
              <a:rPr lang="ru-RU" altLang="en-US" sz="3600" dirty="0">
                <a:latin typeface="Times New Roman" pitchFamily="18" charset="0"/>
                <a:cs typeface="Times New Roman" pitchFamily="18" charset="0"/>
              </a:rPr>
              <a:t>&gt; 75 % дітей  - до 3 років</a:t>
            </a:r>
          </a:p>
          <a:p>
            <a:r>
              <a:rPr lang="ru-RU" altLang="en-US" sz="3600" dirty="0">
                <a:latin typeface="Times New Roman" pitchFamily="18" charset="0"/>
                <a:cs typeface="Times New Roman" pitchFamily="18" charset="0"/>
              </a:rPr>
              <a:t>&gt; 90  % дітей  - до 6 років</a:t>
            </a:r>
            <a:endParaRPr lang="en-US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2"/>
          <p:cNvSpPr>
            <a:spLocks noGrp="1"/>
          </p:cNvSpPr>
          <p:nvPr>
            <p:ph type="title"/>
          </p:nvPr>
        </p:nvSpPr>
        <p:spPr>
          <a:xfrm>
            <a:off x="1176866" y="1"/>
            <a:ext cx="6798734" cy="2219204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Лікування харчової алергії</a:t>
            </a:r>
          </a:p>
        </p:txBody>
      </p:sp>
      <p:sp>
        <p:nvSpPr>
          <p:cNvPr id="211970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2400" b="1" dirty="0">
                <a:latin typeface="Times New Roman" pitchFamily="18" charset="0"/>
              </a:rPr>
              <a:t>Освіта пацієнтів</a:t>
            </a:r>
          </a:p>
          <a:p>
            <a:pPr algn="just"/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Елімінаційна дієта</a:t>
            </a:r>
            <a:r>
              <a:rPr lang="ru-RU" altLang="ru-RU" sz="2400" b="1" dirty="0">
                <a:latin typeface="Times New Roman" pitchFamily="18" charset="0"/>
              </a:rPr>
              <a:t> з виключенням тільки причинно-значущих продуктів</a:t>
            </a:r>
          </a:p>
          <a:p>
            <a:pPr algn="just"/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Лікування гострих алергічних реакцій </a:t>
            </a:r>
            <a:r>
              <a:rPr lang="ru-RU" altLang="ru-RU" sz="2400" b="1" dirty="0">
                <a:latin typeface="Times New Roman" pitchFamily="18" charset="0"/>
              </a:rPr>
              <a:t>(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епінефрин</a:t>
            </a:r>
            <a:r>
              <a:rPr lang="ru-RU" altLang="ru-RU" sz="2400" b="1" dirty="0">
                <a:latin typeface="Times New Roman" pitchFamily="18" charset="0"/>
              </a:rPr>
              <a:t>, системні ГКС для лікування тяжких системних реакцій;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антигістамінні препарати</a:t>
            </a:r>
            <a:r>
              <a:rPr lang="ru-RU" altLang="ru-RU" sz="2400" b="1" dirty="0">
                <a:latin typeface="Times New Roman" pitchFamily="18" charset="0"/>
              </a:rPr>
              <a:t>; протизапальна терапія еозинофільних захворювань шлунково-кишкового тракту)</a:t>
            </a:r>
          </a:p>
          <a:p>
            <a:pPr algn="just"/>
            <a:r>
              <a:rPr lang="ru-RU" altLang="ru-RU" sz="2400" b="1" dirty="0">
                <a:latin typeface="Times New Roman" pitchFamily="18" charset="0"/>
              </a:rPr>
              <a:t>Моніторинг ХА - тестування (прик-тест, </a:t>
            </a:r>
            <a:r>
              <a:rPr lang="en-US" altLang="ru-RU" sz="2400" b="1" dirty="0" err="1">
                <a:latin typeface="Times New Roman" pitchFamily="18" charset="0"/>
              </a:rPr>
              <a:t>sIgE</a:t>
            </a:r>
            <a:r>
              <a:rPr lang="en-US" altLang="ru-RU" sz="2400" b="1" dirty="0">
                <a:latin typeface="Times New Roman" pitchFamily="18" charset="0"/>
              </a:rPr>
              <a:t>) </a:t>
            </a:r>
            <a:r>
              <a:rPr lang="ru-RU" altLang="ru-RU" sz="2400" b="1" dirty="0">
                <a:latin typeface="Times New Roman" pitchFamily="18" charset="0"/>
              </a:rPr>
              <a:t>кожні 12-18 місяців до 5 років, а потім кожні 2-3 роки (молоко, яйце, соя, пшениця, арахіс); кожні 2-4 роки (горіхи, молюски, риба)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2278</TotalTime>
  <Words>857</Words>
  <Application>Microsoft Office PowerPoint</Application>
  <PresentationFormat>Экран (4:3)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Century Gothic</vt:lpstr>
      <vt:lpstr>Garamond</vt:lpstr>
      <vt:lpstr>Impact</vt:lpstr>
      <vt:lpstr>Tahoma</vt:lpstr>
      <vt:lpstr>Times New Roman</vt:lpstr>
      <vt:lpstr>Wingdings</vt:lpstr>
      <vt:lpstr>1_Натуральные материалы</vt:lpstr>
      <vt:lpstr>Натуральные материалы</vt:lpstr>
      <vt:lpstr>Харчова алергія у дітей</vt:lpstr>
      <vt:lpstr>Побічні реакції на їжу</vt:lpstr>
      <vt:lpstr>Презентация PowerPoint</vt:lpstr>
      <vt:lpstr>Симптоми харчової алергії</vt:lpstr>
      <vt:lpstr>Симптоми харчової алергії</vt:lpstr>
      <vt:lpstr>Харчові алергени</vt:lpstr>
      <vt:lpstr>Харчова алергія: клінічні прояви</vt:lpstr>
      <vt:lpstr>Реакція гіперчутливості негайного типу ШКТ</vt:lpstr>
      <vt:lpstr>Презентация PowerPoint</vt:lpstr>
      <vt:lpstr>Презентация PowerPoint</vt:lpstr>
      <vt:lpstr>Алгоритм діагностики харчової алергії</vt:lpstr>
      <vt:lpstr>Презентация PowerPoint</vt:lpstr>
      <vt:lpstr>Алгоритм вибору суміші</vt:lpstr>
      <vt:lpstr>РОЗВИТОК ТОЛЕРАНТНОСТІ</vt:lpstr>
      <vt:lpstr>Лікування харчової алергії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Пищевая аллергия у детей –  подходы к диагностике, лечению, профилактика</dc:title>
  <dc:creator>LENOVO</dc:creator>
  <cp:lastModifiedBy>RePack by Diakov</cp:lastModifiedBy>
  <cp:revision>168</cp:revision>
  <dcterms:created xsi:type="dcterms:W3CDTF">2013-04-21T16:41:32Z</dcterms:created>
  <dcterms:modified xsi:type="dcterms:W3CDTF">2021-06-21T07:34:57Z</dcterms:modified>
</cp:coreProperties>
</file>