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8" r:id="rId2"/>
    <p:sldId id="322" r:id="rId3"/>
    <p:sldId id="323" r:id="rId4"/>
    <p:sldId id="324" r:id="rId5"/>
    <p:sldId id="325" r:id="rId6"/>
    <p:sldId id="326" r:id="rId7"/>
    <p:sldId id="327" r:id="rId8"/>
    <p:sldId id="330" r:id="rId9"/>
    <p:sldId id="328" r:id="rId10"/>
    <p:sldId id="315" r:id="rId11"/>
    <p:sldId id="316" r:id="rId12"/>
    <p:sldId id="319" r:id="rId13"/>
    <p:sldId id="300" r:id="rId14"/>
    <p:sldId id="320" r:id="rId15"/>
    <p:sldId id="317" r:id="rId16"/>
    <p:sldId id="318" r:id="rId17"/>
    <p:sldId id="313" r:id="rId18"/>
    <p:sldId id="306" r:id="rId19"/>
    <p:sldId id="305" r:id="rId20"/>
    <p:sldId id="307" r:id="rId21"/>
    <p:sldId id="331" r:id="rId22"/>
    <p:sldId id="308" r:id="rId23"/>
    <p:sldId id="311" r:id="rId2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D1A581-2058-43B4-93E6-599DF6C5C85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33A22D8-ACAE-4CE4-81B0-2FCD0E5D1226}">
      <dgm:prSet/>
      <dgm:spPr>
        <a:solidFill>
          <a:schemeClr val="accent1"/>
        </a:solidFill>
      </dgm:spPr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Extemporaneous (compounded)  medicines</a:t>
          </a:r>
          <a:endParaRPr lang="uk-UA" dirty="0">
            <a:solidFill>
              <a:schemeClr val="tx1"/>
            </a:solidFill>
          </a:endParaRPr>
        </a:p>
      </dgm:t>
    </dgm:pt>
    <dgm:pt modelId="{0E3C1E39-2D9E-4ABB-8418-3B4B530BEAC7}" type="parTrans" cxnId="{8E762107-4377-487F-8674-F19024217C3A}">
      <dgm:prSet/>
      <dgm:spPr/>
      <dgm:t>
        <a:bodyPr/>
        <a:lstStyle/>
        <a:p>
          <a:endParaRPr lang="uk-UA"/>
        </a:p>
      </dgm:t>
    </dgm:pt>
    <dgm:pt modelId="{67C1BF3D-40FF-49BC-80DF-3A452208CE93}" type="sibTrans" cxnId="{8E762107-4377-487F-8674-F19024217C3A}">
      <dgm:prSet/>
      <dgm:spPr/>
      <dgm:t>
        <a:bodyPr/>
        <a:lstStyle/>
        <a:p>
          <a:endParaRPr lang="uk-UA"/>
        </a:p>
      </dgm:t>
    </dgm:pt>
    <dgm:pt modelId="{4C7D7B48-7149-464E-8988-D696FF7CBF16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the preparation  for </a:t>
          </a:r>
          <a:r>
            <a:rPr lang="en-US" dirty="0" smtClean="0">
              <a:solidFill>
                <a:schemeClr val="tx1"/>
              </a:solidFill>
            </a:rPr>
            <a:t>a  particular</a:t>
          </a:r>
          <a:r>
            <a:rPr lang="uk-UA" dirty="0" smtClean="0">
              <a:solidFill>
                <a:schemeClr val="tx1"/>
              </a:solidFill>
            </a:rPr>
            <a:t> patient </a:t>
          </a:r>
          <a:endParaRPr lang="uk-UA" dirty="0">
            <a:solidFill>
              <a:schemeClr val="tx1"/>
            </a:solidFill>
          </a:endParaRPr>
        </a:p>
      </dgm:t>
    </dgm:pt>
    <dgm:pt modelId="{A9E4D8BD-2B1F-461E-98A3-D5A99EE206B3}" type="parTrans" cxnId="{6337F4A6-97AF-4EEC-B8F0-D19295F03709}">
      <dgm:prSet/>
      <dgm:spPr/>
      <dgm:t>
        <a:bodyPr/>
        <a:lstStyle/>
        <a:p>
          <a:endParaRPr lang="uk-UA"/>
        </a:p>
      </dgm:t>
    </dgm:pt>
    <dgm:pt modelId="{CB0F92E1-7FDE-43D2-A9CD-46948E4945ED}" type="sibTrans" cxnId="{6337F4A6-97AF-4EEC-B8F0-D19295F03709}">
      <dgm:prSet/>
      <dgm:spPr/>
      <dgm:t>
        <a:bodyPr/>
        <a:lstStyle/>
        <a:p>
          <a:endParaRPr lang="uk-UA"/>
        </a:p>
      </dgm:t>
    </dgm:pt>
    <dgm:pt modelId="{D32F54F9-384F-45B5-B106-CD4C6C3363DC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the preparation </a:t>
          </a:r>
          <a:r>
            <a:rPr lang="en-US" dirty="0" smtClean="0">
              <a:solidFill>
                <a:schemeClr val="tx1"/>
              </a:solidFill>
            </a:rPr>
            <a:t>on</a:t>
          </a:r>
          <a:r>
            <a:rPr lang="uk-UA" dirty="0" smtClean="0">
              <a:solidFill>
                <a:schemeClr val="tx1"/>
              </a:solidFill>
            </a:rPr>
            <a:t> </a:t>
          </a:r>
          <a:r>
            <a:rPr lang="uk-UA" dirty="0" smtClean="0">
              <a:solidFill>
                <a:schemeClr val="tx1"/>
              </a:solidFill>
            </a:rPr>
            <a:t>request for compounded medicine  </a:t>
          </a:r>
          <a:r>
            <a:rPr lang="en-US" dirty="0" smtClean="0">
              <a:solidFill>
                <a:schemeClr val="tx1"/>
              </a:solidFill>
            </a:rPr>
            <a:t>from a health care institutions</a:t>
          </a:r>
          <a:endParaRPr lang="uk-UA" dirty="0">
            <a:solidFill>
              <a:schemeClr val="tx1"/>
            </a:solidFill>
          </a:endParaRPr>
        </a:p>
      </dgm:t>
    </dgm:pt>
    <dgm:pt modelId="{55F50022-F394-4C81-949E-478C69678C62}" type="parTrans" cxnId="{6A3F459C-1A61-49E4-A16B-F12EB0C05762}">
      <dgm:prSet/>
      <dgm:spPr/>
      <dgm:t>
        <a:bodyPr/>
        <a:lstStyle/>
        <a:p>
          <a:endParaRPr lang="uk-UA"/>
        </a:p>
      </dgm:t>
    </dgm:pt>
    <dgm:pt modelId="{99EE8E38-F592-49D5-9C96-0DED4F3EC29A}" type="sibTrans" cxnId="{6A3F459C-1A61-49E4-A16B-F12EB0C05762}">
      <dgm:prSet/>
      <dgm:spPr/>
      <dgm:t>
        <a:bodyPr/>
        <a:lstStyle/>
        <a:p>
          <a:endParaRPr lang="uk-UA"/>
        </a:p>
      </dgm:t>
    </dgm:pt>
    <dgm:pt modelId="{70C6FD43-127E-4029-ABE4-B5F59E308B01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batch preparation (commonly requested  medicines</a:t>
          </a:r>
          <a:r>
            <a:rPr lang="en-US" dirty="0" smtClean="0">
              <a:solidFill>
                <a:schemeClr val="tx1"/>
              </a:solidFill>
            </a:rPr>
            <a:t>)</a:t>
          </a:r>
          <a:endParaRPr lang="uk-UA" dirty="0">
            <a:solidFill>
              <a:schemeClr val="tx1"/>
            </a:solidFill>
          </a:endParaRPr>
        </a:p>
      </dgm:t>
    </dgm:pt>
    <dgm:pt modelId="{76E53964-79E6-4A46-8B96-3EEDB975C3D2}" type="parTrans" cxnId="{DCF77F24-F580-422C-BCA6-627B14D51A17}">
      <dgm:prSet/>
      <dgm:spPr/>
      <dgm:t>
        <a:bodyPr/>
        <a:lstStyle/>
        <a:p>
          <a:endParaRPr lang="uk-UA"/>
        </a:p>
      </dgm:t>
    </dgm:pt>
    <dgm:pt modelId="{17314E7A-F037-4E1C-8ABF-9F8415CA4872}" type="sibTrans" cxnId="{DCF77F24-F580-422C-BCA6-627B14D51A17}">
      <dgm:prSet/>
      <dgm:spPr/>
      <dgm:t>
        <a:bodyPr/>
        <a:lstStyle/>
        <a:p>
          <a:endParaRPr lang="uk-UA"/>
        </a:p>
      </dgm:t>
    </dgm:pt>
    <dgm:pt modelId="{A22498B4-3DCD-4569-A881-23D2E23AE6B0}" type="pres">
      <dgm:prSet presAssocID="{BED1A581-2058-43B4-93E6-599DF6C5C8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2EF471A-29BB-4148-BB86-7AE30C6409E5}" type="pres">
      <dgm:prSet presAssocID="{433A22D8-ACAE-4CE4-81B0-2FCD0E5D1226}" presName="linNode" presStyleCnt="0"/>
      <dgm:spPr/>
    </dgm:pt>
    <dgm:pt modelId="{220B84EF-5C79-4F31-A04A-90001BC14751}" type="pres">
      <dgm:prSet presAssocID="{433A22D8-ACAE-4CE4-81B0-2FCD0E5D1226}" presName="parentText" presStyleLbl="node1" presStyleIdx="0" presStyleCnt="4" custScaleX="86739" custScaleY="46913" custLinFactNeighborX="-49744" custLinFactNeighborY="6141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E3D3823-5F9E-41BC-9537-51C8813F2156}" type="pres">
      <dgm:prSet presAssocID="{67C1BF3D-40FF-49BC-80DF-3A452208CE93}" presName="sp" presStyleCnt="0"/>
      <dgm:spPr/>
    </dgm:pt>
    <dgm:pt modelId="{E5A7666D-B19C-4933-9C8F-06307F614408}" type="pres">
      <dgm:prSet presAssocID="{4C7D7B48-7149-464E-8988-D696FF7CBF16}" presName="linNode" presStyleCnt="0"/>
      <dgm:spPr/>
    </dgm:pt>
    <dgm:pt modelId="{5990211A-BA6B-42C9-A964-42B4E921CAAC}" type="pres">
      <dgm:prSet presAssocID="{4C7D7B48-7149-464E-8988-D696FF7CBF16}" presName="parentText" presStyleLbl="node1" presStyleIdx="1" presStyleCnt="4" custScaleX="156536" custScaleY="34148" custLinFactNeighborX="48823" custLinFactNeighborY="-25068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EFB81E5-8155-448C-98F5-E67127491290}" type="pres">
      <dgm:prSet presAssocID="{CB0F92E1-7FDE-43D2-A9CD-46948E4945ED}" presName="sp" presStyleCnt="0"/>
      <dgm:spPr/>
    </dgm:pt>
    <dgm:pt modelId="{F4CE5380-5DBF-4518-8A31-83FDEDCC00FA}" type="pres">
      <dgm:prSet presAssocID="{D32F54F9-384F-45B5-B106-CD4C6C3363DC}" presName="linNode" presStyleCnt="0"/>
      <dgm:spPr/>
    </dgm:pt>
    <dgm:pt modelId="{C8ADAD19-693F-4A93-8739-5A88D85CC4C8}" type="pres">
      <dgm:prSet presAssocID="{D32F54F9-384F-45B5-B106-CD4C6C3363DC}" presName="parentText" presStyleLbl="node1" presStyleIdx="2" presStyleCnt="4" custScaleX="154253" custScaleY="40979" custLinFactNeighborX="46583" custLinFactNeighborY="-2004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6B10540-77BA-4D57-AEE6-7C2D03560D0B}" type="pres">
      <dgm:prSet presAssocID="{99EE8E38-F592-49D5-9C96-0DED4F3EC29A}" presName="sp" presStyleCnt="0"/>
      <dgm:spPr/>
    </dgm:pt>
    <dgm:pt modelId="{1885773A-926F-4617-8BDC-483D5C2C902F}" type="pres">
      <dgm:prSet presAssocID="{70C6FD43-127E-4029-ABE4-B5F59E308B01}" presName="linNode" presStyleCnt="0"/>
      <dgm:spPr/>
    </dgm:pt>
    <dgm:pt modelId="{E9FAA5E1-F728-4A80-A02B-0D1D17079B2E}" type="pres">
      <dgm:prSet presAssocID="{70C6FD43-127E-4029-ABE4-B5F59E308B01}" presName="parentText" presStyleLbl="node1" presStyleIdx="3" presStyleCnt="4" custScaleX="158161" custScaleY="28037" custLinFactNeighborX="46583" custLinFactNeighborY="-1225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C0A4CED-8BAB-47B9-AAFC-9360A50B8985}" type="presOf" srcId="{BED1A581-2058-43B4-93E6-599DF6C5C859}" destId="{A22498B4-3DCD-4569-A881-23D2E23AE6B0}" srcOrd="0" destOrd="0" presId="urn:microsoft.com/office/officeart/2005/8/layout/vList5"/>
    <dgm:cxn modelId="{DCF77F24-F580-422C-BCA6-627B14D51A17}" srcId="{BED1A581-2058-43B4-93E6-599DF6C5C859}" destId="{70C6FD43-127E-4029-ABE4-B5F59E308B01}" srcOrd="3" destOrd="0" parTransId="{76E53964-79E6-4A46-8B96-3EEDB975C3D2}" sibTransId="{17314E7A-F037-4E1C-8ABF-9F8415CA4872}"/>
    <dgm:cxn modelId="{138B66EB-E6A4-44A2-A5F2-73DBB91E4FF8}" type="presOf" srcId="{4C7D7B48-7149-464E-8988-D696FF7CBF16}" destId="{5990211A-BA6B-42C9-A964-42B4E921CAAC}" srcOrd="0" destOrd="0" presId="urn:microsoft.com/office/officeart/2005/8/layout/vList5"/>
    <dgm:cxn modelId="{EE6AB3E6-ECE0-4BC5-8065-9CE66D71D14B}" type="presOf" srcId="{D32F54F9-384F-45B5-B106-CD4C6C3363DC}" destId="{C8ADAD19-693F-4A93-8739-5A88D85CC4C8}" srcOrd="0" destOrd="0" presId="urn:microsoft.com/office/officeart/2005/8/layout/vList5"/>
    <dgm:cxn modelId="{4F53524E-CF41-4B07-BF2F-AE60ACB3A2E7}" type="presOf" srcId="{70C6FD43-127E-4029-ABE4-B5F59E308B01}" destId="{E9FAA5E1-F728-4A80-A02B-0D1D17079B2E}" srcOrd="0" destOrd="0" presId="urn:microsoft.com/office/officeart/2005/8/layout/vList5"/>
    <dgm:cxn modelId="{8E762107-4377-487F-8674-F19024217C3A}" srcId="{BED1A581-2058-43B4-93E6-599DF6C5C859}" destId="{433A22D8-ACAE-4CE4-81B0-2FCD0E5D1226}" srcOrd="0" destOrd="0" parTransId="{0E3C1E39-2D9E-4ABB-8418-3B4B530BEAC7}" sibTransId="{67C1BF3D-40FF-49BC-80DF-3A452208CE93}"/>
    <dgm:cxn modelId="{02E65463-F9BB-49BE-914E-569B2E384D45}" type="presOf" srcId="{433A22D8-ACAE-4CE4-81B0-2FCD0E5D1226}" destId="{220B84EF-5C79-4F31-A04A-90001BC14751}" srcOrd="0" destOrd="0" presId="urn:microsoft.com/office/officeart/2005/8/layout/vList5"/>
    <dgm:cxn modelId="{6337F4A6-97AF-4EEC-B8F0-D19295F03709}" srcId="{BED1A581-2058-43B4-93E6-599DF6C5C859}" destId="{4C7D7B48-7149-464E-8988-D696FF7CBF16}" srcOrd="1" destOrd="0" parTransId="{A9E4D8BD-2B1F-461E-98A3-D5A99EE206B3}" sibTransId="{CB0F92E1-7FDE-43D2-A9CD-46948E4945ED}"/>
    <dgm:cxn modelId="{6A3F459C-1A61-49E4-A16B-F12EB0C05762}" srcId="{BED1A581-2058-43B4-93E6-599DF6C5C859}" destId="{D32F54F9-384F-45B5-B106-CD4C6C3363DC}" srcOrd="2" destOrd="0" parTransId="{55F50022-F394-4C81-949E-478C69678C62}" sibTransId="{99EE8E38-F592-49D5-9C96-0DED4F3EC29A}"/>
    <dgm:cxn modelId="{77D69BE4-E466-4612-8DFD-3CDAE7CAD400}" type="presParOf" srcId="{A22498B4-3DCD-4569-A881-23D2E23AE6B0}" destId="{72EF471A-29BB-4148-BB86-7AE30C6409E5}" srcOrd="0" destOrd="0" presId="urn:microsoft.com/office/officeart/2005/8/layout/vList5"/>
    <dgm:cxn modelId="{58079EAE-D23E-45A0-9034-A21E3B2C856F}" type="presParOf" srcId="{72EF471A-29BB-4148-BB86-7AE30C6409E5}" destId="{220B84EF-5C79-4F31-A04A-90001BC14751}" srcOrd="0" destOrd="0" presId="urn:microsoft.com/office/officeart/2005/8/layout/vList5"/>
    <dgm:cxn modelId="{B8171BC8-C504-4BE4-9A3A-120FB02A4625}" type="presParOf" srcId="{A22498B4-3DCD-4569-A881-23D2E23AE6B0}" destId="{2E3D3823-5F9E-41BC-9537-51C8813F2156}" srcOrd="1" destOrd="0" presId="urn:microsoft.com/office/officeart/2005/8/layout/vList5"/>
    <dgm:cxn modelId="{D354A7B7-9A9B-4D06-B6BF-2A1B9B859CED}" type="presParOf" srcId="{A22498B4-3DCD-4569-A881-23D2E23AE6B0}" destId="{E5A7666D-B19C-4933-9C8F-06307F614408}" srcOrd="2" destOrd="0" presId="urn:microsoft.com/office/officeart/2005/8/layout/vList5"/>
    <dgm:cxn modelId="{CF82D178-9743-49D4-B627-B758CDDF51AF}" type="presParOf" srcId="{E5A7666D-B19C-4933-9C8F-06307F614408}" destId="{5990211A-BA6B-42C9-A964-42B4E921CAAC}" srcOrd="0" destOrd="0" presId="urn:microsoft.com/office/officeart/2005/8/layout/vList5"/>
    <dgm:cxn modelId="{0A9115CA-613A-4A2C-B185-A21262B534E3}" type="presParOf" srcId="{A22498B4-3DCD-4569-A881-23D2E23AE6B0}" destId="{7EFB81E5-8155-448C-98F5-E67127491290}" srcOrd="3" destOrd="0" presId="urn:microsoft.com/office/officeart/2005/8/layout/vList5"/>
    <dgm:cxn modelId="{E46EBB22-A0C8-4BD1-AE52-91D229F1F2B6}" type="presParOf" srcId="{A22498B4-3DCD-4569-A881-23D2E23AE6B0}" destId="{F4CE5380-5DBF-4518-8A31-83FDEDCC00FA}" srcOrd="4" destOrd="0" presId="urn:microsoft.com/office/officeart/2005/8/layout/vList5"/>
    <dgm:cxn modelId="{3937FC48-72DB-4BCB-9AFD-ABE198CC504F}" type="presParOf" srcId="{F4CE5380-5DBF-4518-8A31-83FDEDCC00FA}" destId="{C8ADAD19-693F-4A93-8739-5A88D85CC4C8}" srcOrd="0" destOrd="0" presId="urn:microsoft.com/office/officeart/2005/8/layout/vList5"/>
    <dgm:cxn modelId="{1A60D1D6-11D7-467A-99E9-F5A5843CF137}" type="presParOf" srcId="{A22498B4-3DCD-4569-A881-23D2E23AE6B0}" destId="{86B10540-77BA-4D57-AEE6-7C2D03560D0B}" srcOrd="5" destOrd="0" presId="urn:microsoft.com/office/officeart/2005/8/layout/vList5"/>
    <dgm:cxn modelId="{5192326B-28D8-41F6-83C0-0AA5E24072A5}" type="presParOf" srcId="{A22498B4-3DCD-4569-A881-23D2E23AE6B0}" destId="{1885773A-926F-4617-8BDC-483D5C2C902F}" srcOrd="6" destOrd="0" presId="urn:microsoft.com/office/officeart/2005/8/layout/vList5"/>
    <dgm:cxn modelId="{FB1A68F3-1467-4C2E-84FD-A8FAE4B9EEDD}" type="presParOf" srcId="{1885773A-926F-4617-8BDC-483D5C2C902F}" destId="{E9FAA5E1-F728-4A80-A02B-0D1D17079B2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F851F9-3729-46B0-9DCB-D1FA6927CDA0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A0B4032-185F-4B7F-893A-897A48B63A24}">
      <dgm:prSet custT="1"/>
      <dgm:spPr/>
      <dgm:t>
        <a:bodyPr/>
        <a:lstStyle/>
        <a:p>
          <a:pPr rtl="0"/>
          <a:r>
            <a:rPr lang="en-US" sz="1400" b="0" i="0" dirty="0" smtClean="0"/>
            <a:t>Preparing medications using unique delivery systems</a:t>
          </a:r>
          <a:endParaRPr lang="uk-UA" sz="1400" dirty="0">
            <a:latin typeface="Book Antiqua" pitchFamily="18" charset="0"/>
          </a:endParaRPr>
        </a:p>
      </dgm:t>
    </dgm:pt>
    <dgm:pt modelId="{E8B0C350-D8C2-497D-9C87-F12742926B3C}" type="parTrans" cxnId="{F2CF1A6D-32C1-405B-AB02-9F9A987DD233}">
      <dgm:prSet/>
      <dgm:spPr/>
      <dgm:t>
        <a:bodyPr/>
        <a:lstStyle/>
        <a:p>
          <a:endParaRPr lang="uk-UA" dirty="0"/>
        </a:p>
      </dgm:t>
    </dgm:pt>
    <dgm:pt modelId="{9DD26509-2B62-4612-8D43-9D6EF089899A}" type="sibTrans" cxnId="{F2CF1A6D-32C1-405B-AB02-9F9A987DD233}">
      <dgm:prSet/>
      <dgm:spPr/>
      <dgm:t>
        <a:bodyPr/>
        <a:lstStyle/>
        <a:p>
          <a:endParaRPr lang="uk-UA"/>
        </a:p>
      </dgm:t>
    </dgm:pt>
    <dgm:pt modelId="{482B310F-807D-46DA-BF72-57D794C47F14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n-US" sz="1400" b="1" i="0" dirty="0" smtClean="0"/>
            <a:t>Allowing Alternative Dosage Forms</a:t>
          </a:r>
          <a:endParaRPr lang="uk-UA" sz="1400" dirty="0">
            <a:latin typeface="Book Antiqua" pitchFamily="18" charset="0"/>
          </a:endParaRPr>
        </a:p>
      </dgm:t>
    </dgm:pt>
    <dgm:pt modelId="{B6EDBCB0-CCF4-4ED9-8D45-6FD304934F1D}" type="parTrans" cxnId="{7C5EE5E7-38A6-45E5-9CC2-75137D938B84}">
      <dgm:prSet/>
      <dgm:spPr/>
      <dgm:t>
        <a:bodyPr/>
        <a:lstStyle/>
        <a:p>
          <a:endParaRPr lang="uk-UA" dirty="0"/>
        </a:p>
      </dgm:t>
    </dgm:pt>
    <dgm:pt modelId="{3A8DA264-DFDF-4A41-A364-E2CE6FAFA2D4}" type="sibTrans" cxnId="{7C5EE5E7-38A6-45E5-9CC2-75137D938B84}">
      <dgm:prSet/>
      <dgm:spPr/>
      <dgm:t>
        <a:bodyPr/>
        <a:lstStyle/>
        <a:p>
          <a:endParaRPr lang="uk-UA"/>
        </a:p>
      </dgm:t>
    </dgm:pt>
    <dgm:pt modelId="{5E312525-2724-4B5D-BDBA-A70AB345876E}">
      <dgm:prSet custT="1"/>
      <dgm:spPr/>
      <dgm:t>
        <a:bodyPr/>
        <a:lstStyle/>
        <a:p>
          <a:pPr rtl="0"/>
          <a:r>
            <a:rPr lang="en-US" sz="1400" b="0" i="0" dirty="0" smtClean="0"/>
            <a:t>meeting individual patient needs</a:t>
          </a:r>
          <a:endParaRPr lang="uk-UA" sz="1400" dirty="0">
            <a:latin typeface="Book Antiqua" pitchFamily="18" charset="0"/>
          </a:endParaRPr>
        </a:p>
      </dgm:t>
    </dgm:pt>
    <dgm:pt modelId="{DA952898-2DE9-45EF-B518-AD3DD073886C}" type="parTrans" cxnId="{222C6BF0-315A-4912-B777-D753A455C928}">
      <dgm:prSet/>
      <dgm:spPr/>
      <dgm:t>
        <a:bodyPr/>
        <a:lstStyle/>
        <a:p>
          <a:endParaRPr lang="uk-UA" dirty="0"/>
        </a:p>
      </dgm:t>
    </dgm:pt>
    <dgm:pt modelId="{68370B3F-B22A-4EE8-B358-2AAD0D369B34}" type="sibTrans" cxnId="{222C6BF0-315A-4912-B777-D753A455C928}">
      <dgm:prSet/>
      <dgm:spPr/>
      <dgm:t>
        <a:bodyPr/>
        <a:lstStyle/>
        <a:p>
          <a:endParaRPr lang="uk-UA"/>
        </a:p>
      </dgm:t>
    </dgm:pt>
    <dgm:pt modelId="{F370315D-A3DD-4119-902A-F9DA9D21026B}">
      <dgm:prSet custT="1"/>
      <dgm:spPr/>
      <dgm:t>
        <a:bodyPr/>
        <a:lstStyle/>
        <a:p>
          <a:pPr rtl="0"/>
          <a:r>
            <a:rPr lang="en-US" sz="1400" b="0" i="0" dirty="0" smtClean="0"/>
            <a:t>Avoiding unwanted ingredients, such as dyes, preservative, lactose, gluten, or sugar.</a:t>
          </a:r>
          <a:endParaRPr lang="uk-UA" sz="1400" dirty="0">
            <a:latin typeface="Book Antiqua" pitchFamily="18" charset="0"/>
          </a:endParaRPr>
        </a:p>
      </dgm:t>
    </dgm:pt>
    <dgm:pt modelId="{910723FB-B1CF-478F-9ED3-6F5E034F79A4}" type="parTrans" cxnId="{65A002F7-6B68-4A7A-BD33-A30EE9F3A9FD}">
      <dgm:prSet/>
      <dgm:spPr/>
      <dgm:t>
        <a:bodyPr/>
        <a:lstStyle/>
        <a:p>
          <a:endParaRPr lang="uk-UA" dirty="0"/>
        </a:p>
      </dgm:t>
    </dgm:pt>
    <dgm:pt modelId="{7D20F149-1F5D-4DFE-98A6-7DA335738D01}" type="sibTrans" cxnId="{65A002F7-6B68-4A7A-BD33-A30EE9F3A9FD}">
      <dgm:prSet/>
      <dgm:spPr/>
      <dgm:t>
        <a:bodyPr/>
        <a:lstStyle/>
        <a:p>
          <a:endParaRPr lang="uk-UA"/>
        </a:p>
      </dgm:t>
    </dgm:pt>
    <dgm:pt modelId="{2C5BC5A0-F7DD-43D2-8009-65D2E4CB1843}">
      <dgm:prSet custT="1"/>
      <dgm:spPr/>
      <dgm:t>
        <a:bodyPr/>
        <a:lstStyle/>
        <a:p>
          <a:pPr rtl="0"/>
          <a:r>
            <a:rPr lang="en-US" sz="1400" b="0" i="0" dirty="0" smtClean="0"/>
            <a:t>Adding flavor to make the medication more palatable</a:t>
          </a:r>
          <a:endParaRPr lang="uk-UA" sz="1400" dirty="0">
            <a:latin typeface="Book Antiqua" pitchFamily="18" charset="0"/>
          </a:endParaRPr>
        </a:p>
      </dgm:t>
    </dgm:pt>
    <dgm:pt modelId="{98C990D8-5AEC-493B-9CBA-2956E0A31607}" type="parTrans" cxnId="{53CDA6C9-9518-4842-BBD6-A6D3BCFAF7A9}">
      <dgm:prSet/>
      <dgm:spPr/>
      <dgm:t>
        <a:bodyPr/>
        <a:lstStyle/>
        <a:p>
          <a:endParaRPr lang="uk-UA" dirty="0"/>
        </a:p>
      </dgm:t>
    </dgm:pt>
    <dgm:pt modelId="{C586B95F-4D47-4D3F-9123-1FDAD3FC34E0}" type="sibTrans" cxnId="{53CDA6C9-9518-4842-BBD6-A6D3BCFAF7A9}">
      <dgm:prSet/>
      <dgm:spPr/>
      <dgm:t>
        <a:bodyPr/>
        <a:lstStyle/>
        <a:p>
          <a:endParaRPr lang="uk-UA"/>
        </a:p>
      </dgm:t>
    </dgm:pt>
    <dgm:pt modelId="{4B51C5E6-82DE-44FB-9F80-53E59E199760}">
      <dgm:prSet custT="1"/>
      <dgm:spPr/>
      <dgm:t>
        <a:bodyPr/>
        <a:lstStyle/>
        <a:p>
          <a:pPr rtl="0"/>
          <a:r>
            <a:rPr lang="en-US" sz="1400" dirty="0" smtClean="0">
              <a:latin typeface="Book Antiqua" pitchFamily="18" charset="0"/>
            </a:rPr>
            <a:t> not requiring the cost for long-term storage, advertising and promotion</a:t>
          </a:r>
          <a:endParaRPr lang="uk-UA" sz="1400" dirty="0">
            <a:latin typeface="Book Antiqua" pitchFamily="18" charset="0"/>
          </a:endParaRPr>
        </a:p>
      </dgm:t>
    </dgm:pt>
    <dgm:pt modelId="{1807B7AC-5914-4D4B-94E8-183C433C348F}" type="parTrans" cxnId="{30EB72D2-ED8A-41E0-B780-A933AD6735C8}">
      <dgm:prSet/>
      <dgm:spPr/>
      <dgm:t>
        <a:bodyPr/>
        <a:lstStyle/>
        <a:p>
          <a:endParaRPr lang="uk-UA" dirty="0"/>
        </a:p>
      </dgm:t>
    </dgm:pt>
    <dgm:pt modelId="{11D23DD5-8877-48E5-8B52-E54220E6D173}" type="sibTrans" cxnId="{30EB72D2-ED8A-41E0-B780-A933AD6735C8}">
      <dgm:prSet/>
      <dgm:spPr/>
      <dgm:t>
        <a:bodyPr/>
        <a:lstStyle/>
        <a:p>
          <a:endParaRPr lang="uk-UA"/>
        </a:p>
      </dgm:t>
    </dgm:pt>
    <dgm:pt modelId="{E613B1A5-6F61-4017-8D2B-8B8B59D1A64B}">
      <dgm:prSet custT="1"/>
      <dgm:spPr/>
      <dgm:t>
        <a:bodyPr/>
        <a:lstStyle/>
        <a:p>
          <a:pPr rtl="0"/>
          <a:r>
            <a:rPr lang="uk-UA" sz="1400" dirty="0" smtClean="0"/>
            <a:t>unlicensed medicines </a:t>
          </a:r>
          <a:endParaRPr lang="uk-UA" sz="1400" dirty="0">
            <a:latin typeface="Book Antiqua" pitchFamily="18" charset="0"/>
          </a:endParaRPr>
        </a:p>
      </dgm:t>
    </dgm:pt>
    <dgm:pt modelId="{805EACA4-B759-406C-A2A2-0BDB96EF054E}" type="parTrans" cxnId="{0957667E-4EA5-4146-A08C-398C5ADB6E84}">
      <dgm:prSet/>
      <dgm:spPr/>
      <dgm:t>
        <a:bodyPr/>
        <a:lstStyle/>
        <a:p>
          <a:endParaRPr lang="uk-UA" dirty="0"/>
        </a:p>
      </dgm:t>
    </dgm:pt>
    <dgm:pt modelId="{997E7EFD-08E7-49BA-8167-32C7242DAA77}" type="sibTrans" cxnId="{0957667E-4EA5-4146-A08C-398C5ADB6E84}">
      <dgm:prSet/>
      <dgm:spPr/>
      <dgm:t>
        <a:bodyPr/>
        <a:lstStyle/>
        <a:p>
          <a:endParaRPr lang="uk-UA"/>
        </a:p>
      </dgm:t>
    </dgm:pt>
    <dgm:pt modelId="{1101A654-7AB9-477A-8D4A-92B52E53A0CC}" type="pres">
      <dgm:prSet presAssocID="{93F851F9-3729-46B0-9DCB-D1FA6927CDA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E35D0B0-CFA8-4FDF-9EA1-024D6D46742F}" type="pres">
      <dgm:prSet presAssocID="{93F851F9-3729-46B0-9DCB-D1FA6927CDA0}" presName="cycle" presStyleCnt="0"/>
      <dgm:spPr/>
    </dgm:pt>
    <dgm:pt modelId="{E1B94214-0EDD-4F6D-8A7F-3E638D431675}" type="pres">
      <dgm:prSet presAssocID="{93F851F9-3729-46B0-9DCB-D1FA6927CDA0}" presName="centerShape" presStyleCnt="0"/>
      <dgm:spPr/>
    </dgm:pt>
    <dgm:pt modelId="{A9F8F7A7-752A-4F20-9BBC-57426A63F2C0}" type="pres">
      <dgm:prSet presAssocID="{93F851F9-3729-46B0-9DCB-D1FA6927CDA0}" presName="connSite" presStyleLbl="node1" presStyleIdx="0" presStyleCnt="8"/>
      <dgm:spPr/>
    </dgm:pt>
    <dgm:pt modelId="{F59AFAE2-232F-4472-878F-0EDD5A741EDA}" type="pres">
      <dgm:prSet presAssocID="{93F851F9-3729-46B0-9DCB-D1FA6927CDA0}" presName="visible" presStyleLbl="node1" presStyleIdx="0" presStyleCnt="8" custScaleX="83474" custScaleY="69860" custLinFactNeighborX="-33368" custLinFactNeighborY="-2971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4FB19D6C-AF88-4D50-8412-93F187FBDACB}" type="pres">
      <dgm:prSet presAssocID="{E8B0C350-D8C2-497D-9C87-F12742926B3C}" presName="Name25" presStyleLbl="parChTrans1D1" presStyleIdx="0" presStyleCnt="7"/>
      <dgm:spPr/>
      <dgm:t>
        <a:bodyPr/>
        <a:lstStyle/>
        <a:p>
          <a:endParaRPr lang="uk-UA"/>
        </a:p>
      </dgm:t>
    </dgm:pt>
    <dgm:pt modelId="{DFFFF3A2-6530-4B87-8FDA-7D384B6D7419}" type="pres">
      <dgm:prSet presAssocID="{2A0B4032-185F-4B7F-893A-897A48B63A24}" presName="node" presStyleCnt="0"/>
      <dgm:spPr/>
    </dgm:pt>
    <dgm:pt modelId="{997C1CC6-5D2C-4B8C-A9EE-B5379FEB98D9}" type="pres">
      <dgm:prSet presAssocID="{2A0B4032-185F-4B7F-893A-897A48B63A24}" presName="parentNode" presStyleLbl="node1" presStyleIdx="1" presStyleCnt="8" custScaleX="567575" custScaleY="241472" custLinFactX="208650" custLinFactY="11316" custLinFactNeighborX="300000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8D49601-1D67-4321-9BA0-74CACCEFC074}" type="pres">
      <dgm:prSet presAssocID="{2A0B4032-185F-4B7F-893A-897A48B63A24}" presName="childNode" presStyleLbl="revTx" presStyleIdx="0" presStyleCnt="0">
        <dgm:presLayoutVars>
          <dgm:bulletEnabled val="1"/>
        </dgm:presLayoutVars>
      </dgm:prSet>
      <dgm:spPr/>
    </dgm:pt>
    <dgm:pt modelId="{38919A30-34C2-43A0-9CD1-3682576B8D2C}" type="pres">
      <dgm:prSet presAssocID="{B6EDBCB0-CCF4-4ED9-8D45-6FD304934F1D}" presName="Name25" presStyleLbl="parChTrans1D1" presStyleIdx="1" presStyleCnt="7"/>
      <dgm:spPr/>
      <dgm:t>
        <a:bodyPr/>
        <a:lstStyle/>
        <a:p>
          <a:endParaRPr lang="uk-UA"/>
        </a:p>
      </dgm:t>
    </dgm:pt>
    <dgm:pt modelId="{D357B819-DE28-4BB7-984B-C29E32A92A20}" type="pres">
      <dgm:prSet presAssocID="{482B310F-807D-46DA-BF72-57D794C47F14}" presName="node" presStyleCnt="0"/>
      <dgm:spPr/>
    </dgm:pt>
    <dgm:pt modelId="{8DCEB64A-C5CE-44A6-8453-A7ABB084901E}" type="pres">
      <dgm:prSet presAssocID="{482B310F-807D-46DA-BF72-57D794C47F14}" presName="parentNode" presStyleLbl="node1" presStyleIdx="2" presStyleCnt="8" custScaleX="486908" custScaleY="220366" custLinFactX="200000" custLinFactY="100000" custLinFactNeighborX="287313" custLinFactNeighborY="15888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D523951-FB55-4EBA-9DBD-7904FB5DFB89}" type="pres">
      <dgm:prSet presAssocID="{482B310F-807D-46DA-BF72-57D794C47F14}" presName="childNode" presStyleLbl="revTx" presStyleIdx="0" presStyleCnt="0">
        <dgm:presLayoutVars>
          <dgm:bulletEnabled val="1"/>
        </dgm:presLayoutVars>
      </dgm:prSet>
      <dgm:spPr/>
    </dgm:pt>
    <dgm:pt modelId="{9683D45B-BA28-42D1-A959-A725109F05A7}" type="pres">
      <dgm:prSet presAssocID="{DA952898-2DE9-45EF-B518-AD3DD073886C}" presName="Name25" presStyleLbl="parChTrans1D1" presStyleIdx="2" presStyleCnt="7"/>
      <dgm:spPr/>
      <dgm:t>
        <a:bodyPr/>
        <a:lstStyle/>
        <a:p>
          <a:endParaRPr lang="uk-UA"/>
        </a:p>
      </dgm:t>
    </dgm:pt>
    <dgm:pt modelId="{EC01A4A5-7FC7-4F1F-9A97-FDB5FD4E993C}" type="pres">
      <dgm:prSet presAssocID="{5E312525-2724-4B5D-BDBA-A70AB345876E}" presName="node" presStyleCnt="0"/>
      <dgm:spPr/>
    </dgm:pt>
    <dgm:pt modelId="{208DD1FB-B5C3-44E0-B842-1A6871B875D3}" type="pres">
      <dgm:prSet presAssocID="{5E312525-2724-4B5D-BDBA-A70AB345876E}" presName="parentNode" presStyleLbl="node1" presStyleIdx="3" presStyleCnt="8" custScaleX="452038" custScaleY="329349" custLinFactX="134071" custLinFactY="200000" custLinFactNeighborX="200000" custLinFactNeighborY="24241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46AB83F-538D-41BF-99E3-8DA9DF862683}" type="pres">
      <dgm:prSet presAssocID="{5E312525-2724-4B5D-BDBA-A70AB345876E}" presName="childNode" presStyleLbl="revTx" presStyleIdx="0" presStyleCnt="0">
        <dgm:presLayoutVars>
          <dgm:bulletEnabled val="1"/>
        </dgm:presLayoutVars>
      </dgm:prSet>
      <dgm:spPr/>
    </dgm:pt>
    <dgm:pt modelId="{9B3377FD-D520-4C77-BAB4-91446221C521}" type="pres">
      <dgm:prSet presAssocID="{910723FB-B1CF-478F-9ED3-6F5E034F79A4}" presName="Name25" presStyleLbl="parChTrans1D1" presStyleIdx="3" presStyleCnt="7"/>
      <dgm:spPr/>
      <dgm:t>
        <a:bodyPr/>
        <a:lstStyle/>
        <a:p>
          <a:endParaRPr lang="uk-UA"/>
        </a:p>
      </dgm:t>
    </dgm:pt>
    <dgm:pt modelId="{871420E3-7352-41E1-8814-0E5636ABDAB8}" type="pres">
      <dgm:prSet presAssocID="{F370315D-A3DD-4119-902A-F9DA9D21026B}" presName="node" presStyleCnt="0"/>
      <dgm:spPr/>
    </dgm:pt>
    <dgm:pt modelId="{7E556DD5-9AD2-47FD-9BC9-F6A2E4A72FBC}" type="pres">
      <dgm:prSet presAssocID="{F370315D-A3DD-4119-902A-F9DA9D21026B}" presName="parentNode" presStyleLbl="node1" presStyleIdx="4" presStyleCnt="8" custScaleX="331794" custScaleY="255728" custLinFactX="-415397" custLinFactY="-200000" custLinFactNeighborX="-500000" custLinFactNeighborY="-24716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3111770-9889-4584-9B37-326AFE1E4ACB}" type="pres">
      <dgm:prSet presAssocID="{F370315D-A3DD-4119-902A-F9DA9D21026B}" presName="childNode" presStyleLbl="revTx" presStyleIdx="0" presStyleCnt="0">
        <dgm:presLayoutVars>
          <dgm:bulletEnabled val="1"/>
        </dgm:presLayoutVars>
      </dgm:prSet>
      <dgm:spPr/>
    </dgm:pt>
    <dgm:pt modelId="{94278A8F-BA63-41F2-AAD2-2686DE381A4B}" type="pres">
      <dgm:prSet presAssocID="{98C990D8-5AEC-493B-9CBA-2956E0A31607}" presName="Name25" presStyleLbl="parChTrans1D1" presStyleIdx="4" presStyleCnt="7"/>
      <dgm:spPr/>
      <dgm:t>
        <a:bodyPr/>
        <a:lstStyle/>
        <a:p>
          <a:endParaRPr lang="uk-UA"/>
        </a:p>
      </dgm:t>
    </dgm:pt>
    <dgm:pt modelId="{1970FADF-A022-4B24-B591-9AA162672145}" type="pres">
      <dgm:prSet presAssocID="{2C5BC5A0-F7DD-43D2-8009-65D2E4CB1843}" presName="node" presStyleCnt="0"/>
      <dgm:spPr/>
    </dgm:pt>
    <dgm:pt modelId="{6F7AFAD3-4787-4647-A3F8-8BAC25DA486E}" type="pres">
      <dgm:prSet presAssocID="{2C5BC5A0-F7DD-43D2-8009-65D2E4CB1843}" presName="parentNode" presStyleLbl="node1" presStyleIdx="5" presStyleCnt="8" custScaleX="324015" custScaleY="297802" custLinFactX="-73075" custLinFactY="-187439" custLinFactNeighborX="-100000" custLinFactNeighborY="-20000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17E9E4F-3211-48BC-954D-86C9FA786508}" type="pres">
      <dgm:prSet presAssocID="{2C5BC5A0-F7DD-43D2-8009-65D2E4CB1843}" presName="childNode" presStyleLbl="revTx" presStyleIdx="0" presStyleCnt="0">
        <dgm:presLayoutVars>
          <dgm:bulletEnabled val="1"/>
        </dgm:presLayoutVars>
      </dgm:prSet>
      <dgm:spPr/>
    </dgm:pt>
    <dgm:pt modelId="{77720B66-A7C2-4B54-8FBE-B1E963860D8D}" type="pres">
      <dgm:prSet presAssocID="{1807B7AC-5914-4D4B-94E8-183C433C348F}" presName="Name25" presStyleLbl="parChTrans1D1" presStyleIdx="5" presStyleCnt="7"/>
      <dgm:spPr/>
      <dgm:t>
        <a:bodyPr/>
        <a:lstStyle/>
        <a:p>
          <a:endParaRPr lang="uk-UA"/>
        </a:p>
      </dgm:t>
    </dgm:pt>
    <dgm:pt modelId="{68F95254-71CE-4B43-8AE2-1C1DA7A58E70}" type="pres">
      <dgm:prSet presAssocID="{4B51C5E6-82DE-44FB-9F80-53E59E199760}" presName="node" presStyleCnt="0"/>
      <dgm:spPr/>
    </dgm:pt>
    <dgm:pt modelId="{BBB7E739-2EC2-46B5-BCCA-6F45D652B193}" type="pres">
      <dgm:prSet presAssocID="{4B51C5E6-82DE-44FB-9F80-53E59E199760}" presName="parentNode" presStyleLbl="node1" presStyleIdx="6" presStyleCnt="8" custScaleX="468662" custScaleY="317033" custLinFactNeighborX="-82287" custLinFactNeighborY="4307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0A24190-870A-4D2F-81C9-8814424BBA95}" type="pres">
      <dgm:prSet presAssocID="{4B51C5E6-82DE-44FB-9F80-53E59E199760}" presName="childNode" presStyleLbl="revTx" presStyleIdx="0" presStyleCnt="0">
        <dgm:presLayoutVars>
          <dgm:bulletEnabled val="1"/>
        </dgm:presLayoutVars>
      </dgm:prSet>
      <dgm:spPr/>
    </dgm:pt>
    <dgm:pt modelId="{39CAE72A-FE77-49DF-AFB8-ADA934B99D59}" type="pres">
      <dgm:prSet presAssocID="{805EACA4-B759-406C-A2A2-0BDB96EF054E}" presName="Name25" presStyleLbl="parChTrans1D1" presStyleIdx="6" presStyleCnt="7"/>
      <dgm:spPr/>
      <dgm:t>
        <a:bodyPr/>
        <a:lstStyle/>
        <a:p>
          <a:endParaRPr lang="uk-UA"/>
        </a:p>
      </dgm:t>
    </dgm:pt>
    <dgm:pt modelId="{3D38C080-022B-4C91-9F4C-BA66CFB91BAE}" type="pres">
      <dgm:prSet presAssocID="{E613B1A5-6F61-4017-8D2B-8B8B59D1A64B}" presName="node" presStyleCnt="0"/>
      <dgm:spPr/>
    </dgm:pt>
    <dgm:pt modelId="{7562EB5C-028C-4A0B-935A-C9A32EA73391}" type="pres">
      <dgm:prSet presAssocID="{E613B1A5-6F61-4017-8D2B-8B8B59D1A64B}" presName="parentNode" presStyleLbl="node1" presStyleIdx="7" presStyleCnt="8" custScaleX="291540" custScaleY="404465" custLinFactX="-200000" custLinFactY="-43588" custLinFactNeighborX="-269012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595B1E-C40E-4D74-A6D6-A8A6B0059609}" type="pres">
      <dgm:prSet presAssocID="{E613B1A5-6F61-4017-8D2B-8B8B59D1A64B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D29C8320-0734-4378-89A3-7C93EAB5BCA4}" type="presOf" srcId="{5E312525-2724-4B5D-BDBA-A70AB345876E}" destId="{208DD1FB-B5C3-44E0-B842-1A6871B875D3}" srcOrd="0" destOrd="0" presId="urn:microsoft.com/office/officeart/2005/8/layout/radial2"/>
    <dgm:cxn modelId="{792A34ED-9F03-4F5B-888A-7F9DF2FBA49E}" type="presOf" srcId="{DA952898-2DE9-45EF-B518-AD3DD073886C}" destId="{9683D45B-BA28-42D1-A959-A725109F05A7}" srcOrd="0" destOrd="0" presId="urn:microsoft.com/office/officeart/2005/8/layout/radial2"/>
    <dgm:cxn modelId="{E58C6112-673B-4F24-B7AA-B098E51CEFED}" type="presOf" srcId="{2C5BC5A0-F7DD-43D2-8009-65D2E4CB1843}" destId="{6F7AFAD3-4787-4647-A3F8-8BAC25DA486E}" srcOrd="0" destOrd="0" presId="urn:microsoft.com/office/officeart/2005/8/layout/radial2"/>
    <dgm:cxn modelId="{9FB880F1-1225-4891-A684-74882BEBB169}" type="presOf" srcId="{910723FB-B1CF-478F-9ED3-6F5E034F79A4}" destId="{9B3377FD-D520-4C77-BAB4-91446221C521}" srcOrd="0" destOrd="0" presId="urn:microsoft.com/office/officeart/2005/8/layout/radial2"/>
    <dgm:cxn modelId="{37E06D07-B0C6-4980-A887-9849FA5EFA22}" type="presOf" srcId="{F370315D-A3DD-4119-902A-F9DA9D21026B}" destId="{7E556DD5-9AD2-47FD-9BC9-F6A2E4A72FBC}" srcOrd="0" destOrd="0" presId="urn:microsoft.com/office/officeart/2005/8/layout/radial2"/>
    <dgm:cxn modelId="{56F29808-C9AF-408F-8E48-6FF18F082CEB}" type="presOf" srcId="{B6EDBCB0-CCF4-4ED9-8D45-6FD304934F1D}" destId="{38919A30-34C2-43A0-9CD1-3682576B8D2C}" srcOrd="0" destOrd="0" presId="urn:microsoft.com/office/officeart/2005/8/layout/radial2"/>
    <dgm:cxn modelId="{7C5EE5E7-38A6-45E5-9CC2-75137D938B84}" srcId="{93F851F9-3729-46B0-9DCB-D1FA6927CDA0}" destId="{482B310F-807D-46DA-BF72-57D794C47F14}" srcOrd="1" destOrd="0" parTransId="{B6EDBCB0-CCF4-4ED9-8D45-6FD304934F1D}" sibTransId="{3A8DA264-DFDF-4A41-A364-E2CE6FAFA2D4}"/>
    <dgm:cxn modelId="{A4F7663C-13F3-4FE6-914C-C4A148F7FFC5}" type="presOf" srcId="{482B310F-807D-46DA-BF72-57D794C47F14}" destId="{8DCEB64A-C5CE-44A6-8453-A7ABB084901E}" srcOrd="0" destOrd="0" presId="urn:microsoft.com/office/officeart/2005/8/layout/radial2"/>
    <dgm:cxn modelId="{88268540-0444-4761-BC5D-4F1D185F1C35}" type="presOf" srcId="{E613B1A5-6F61-4017-8D2B-8B8B59D1A64B}" destId="{7562EB5C-028C-4A0B-935A-C9A32EA73391}" srcOrd="0" destOrd="0" presId="urn:microsoft.com/office/officeart/2005/8/layout/radial2"/>
    <dgm:cxn modelId="{4D3E4F9F-CDA3-40B8-A4FE-FA52283BB36C}" type="presOf" srcId="{2A0B4032-185F-4B7F-893A-897A48B63A24}" destId="{997C1CC6-5D2C-4B8C-A9EE-B5379FEB98D9}" srcOrd="0" destOrd="0" presId="urn:microsoft.com/office/officeart/2005/8/layout/radial2"/>
    <dgm:cxn modelId="{AF716E4D-80DA-466F-A974-6F7CD29534DA}" type="presOf" srcId="{E8B0C350-D8C2-497D-9C87-F12742926B3C}" destId="{4FB19D6C-AF88-4D50-8412-93F187FBDACB}" srcOrd="0" destOrd="0" presId="urn:microsoft.com/office/officeart/2005/8/layout/radial2"/>
    <dgm:cxn modelId="{65A002F7-6B68-4A7A-BD33-A30EE9F3A9FD}" srcId="{93F851F9-3729-46B0-9DCB-D1FA6927CDA0}" destId="{F370315D-A3DD-4119-902A-F9DA9D21026B}" srcOrd="3" destOrd="0" parTransId="{910723FB-B1CF-478F-9ED3-6F5E034F79A4}" sibTransId="{7D20F149-1F5D-4DFE-98A6-7DA335738D01}"/>
    <dgm:cxn modelId="{DACB024D-4096-4567-981F-23E93A2A2F5C}" type="presOf" srcId="{805EACA4-B759-406C-A2A2-0BDB96EF054E}" destId="{39CAE72A-FE77-49DF-AFB8-ADA934B99D59}" srcOrd="0" destOrd="0" presId="urn:microsoft.com/office/officeart/2005/8/layout/radial2"/>
    <dgm:cxn modelId="{F2CF1A6D-32C1-405B-AB02-9F9A987DD233}" srcId="{93F851F9-3729-46B0-9DCB-D1FA6927CDA0}" destId="{2A0B4032-185F-4B7F-893A-897A48B63A24}" srcOrd="0" destOrd="0" parTransId="{E8B0C350-D8C2-497D-9C87-F12742926B3C}" sibTransId="{9DD26509-2B62-4612-8D43-9D6EF089899A}"/>
    <dgm:cxn modelId="{732BF4F6-B1C5-4E05-BC9A-DAE506E08A8E}" type="presOf" srcId="{98C990D8-5AEC-493B-9CBA-2956E0A31607}" destId="{94278A8F-BA63-41F2-AAD2-2686DE381A4B}" srcOrd="0" destOrd="0" presId="urn:microsoft.com/office/officeart/2005/8/layout/radial2"/>
    <dgm:cxn modelId="{3FC676AA-44A7-4635-B105-FBCCC69FD415}" type="presOf" srcId="{1807B7AC-5914-4D4B-94E8-183C433C348F}" destId="{77720B66-A7C2-4B54-8FBE-B1E963860D8D}" srcOrd="0" destOrd="0" presId="urn:microsoft.com/office/officeart/2005/8/layout/radial2"/>
    <dgm:cxn modelId="{B9D9002C-55B7-471F-B8A4-6933C1B059BB}" type="presOf" srcId="{4B51C5E6-82DE-44FB-9F80-53E59E199760}" destId="{BBB7E739-2EC2-46B5-BCCA-6F45D652B193}" srcOrd="0" destOrd="0" presId="urn:microsoft.com/office/officeart/2005/8/layout/radial2"/>
    <dgm:cxn modelId="{53CDA6C9-9518-4842-BBD6-A6D3BCFAF7A9}" srcId="{93F851F9-3729-46B0-9DCB-D1FA6927CDA0}" destId="{2C5BC5A0-F7DD-43D2-8009-65D2E4CB1843}" srcOrd="4" destOrd="0" parTransId="{98C990D8-5AEC-493B-9CBA-2956E0A31607}" sibTransId="{C586B95F-4D47-4D3F-9123-1FDAD3FC34E0}"/>
    <dgm:cxn modelId="{B7A71323-FA98-4D87-8308-AC71747E0D3A}" type="presOf" srcId="{93F851F9-3729-46B0-9DCB-D1FA6927CDA0}" destId="{1101A654-7AB9-477A-8D4A-92B52E53A0CC}" srcOrd="0" destOrd="0" presId="urn:microsoft.com/office/officeart/2005/8/layout/radial2"/>
    <dgm:cxn modelId="{222C6BF0-315A-4912-B777-D753A455C928}" srcId="{93F851F9-3729-46B0-9DCB-D1FA6927CDA0}" destId="{5E312525-2724-4B5D-BDBA-A70AB345876E}" srcOrd="2" destOrd="0" parTransId="{DA952898-2DE9-45EF-B518-AD3DD073886C}" sibTransId="{68370B3F-B22A-4EE8-B358-2AAD0D369B34}"/>
    <dgm:cxn modelId="{0957667E-4EA5-4146-A08C-398C5ADB6E84}" srcId="{93F851F9-3729-46B0-9DCB-D1FA6927CDA0}" destId="{E613B1A5-6F61-4017-8D2B-8B8B59D1A64B}" srcOrd="6" destOrd="0" parTransId="{805EACA4-B759-406C-A2A2-0BDB96EF054E}" sibTransId="{997E7EFD-08E7-49BA-8167-32C7242DAA77}"/>
    <dgm:cxn modelId="{30EB72D2-ED8A-41E0-B780-A933AD6735C8}" srcId="{93F851F9-3729-46B0-9DCB-D1FA6927CDA0}" destId="{4B51C5E6-82DE-44FB-9F80-53E59E199760}" srcOrd="5" destOrd="0" parTransId="{1807B7AC-5914-4D4B-94E8-183C433C348F}" sibTransId="{11D23DD5-8877-48E5-8B52-E54220E6D173}"/>
    <dgm:cxn modelId="{69DB04D4-8F40-41EE-9491-409B61708C6F}" type="presParOf" srcId="{1101A654-7AB9-477A-8D4A-92B52E53A0CC}" destId="{FE35D0B0-CFA8-4FDF-9EA1-024D6D46742F}" srcOrd="0" destOrd="0" presId="urn:microsoft.com/office/officeart/2005/8/layout/radial2"/>
    <dgm:cxn modelId="{FC65BD44-334C-4D55-91D7-E2D4C80911CC}" type="presParOf" srcId="{FE35D0B0-CFA8-4FDF-9EA1-024D6D46742F}" destId="{E1B94214-0EDD-4F6D-8A7F-3E638D431675}" srcOrd="0" destOrd="0" presId="urn:microsoft.com/office/officeart/2005/8/layout/radial2"/>
    <dgm:cxn modelId="{F3075F87-6276-454E-8B25-E0865BCCEBA5}" type="presParOf" srcId="{E1B94214-0EDD-4F6D-8A7F-3E638D431675}" destId="{A9F8F7A7-752A-4F20-9BBC-57426A63F2C0}" srcOrd="0" destOrd="0" presId="urn:microsoft.com/office/officeart/2005/8/layout/radial2"/>
    <dgm:cxn modelId="{2BDA60C5-49E5-4E62-9775-43E2B0EC86ED}" type="presParOf" srcId="{E1B94214-0EDD-4F6D-8A7F-3E638D431675}" destId="{F59AFAE2-232F-4472-878F-0EDD5A741EDA}" srcOrd="1" destOrd="0" presId="urn:microsoft.com/office/officeart/2005/8/layout/radial2"/>
    <dgm:cxn modelId="{70D33A78-E8FF-477A-9453-B18D75C16EE6}" type="presParOf" srcId="{FE35D0B0-CFA8-4FDF-9EA1-024D6D46742F}" destId="{4FB19D6C-AF88-4D50-8412-93F187FBDACB}" srcOrd="1" destOrd="0" presId="urn:microsoft.com/office/officeart/2005/8/layout/radial2"/>
    <dgm:cxn modelId="{ECFE4B9F-66DE-4388-B8D8-CA538815AEAD}" type="presParOf" srcId="{FE35D0B0-CFA8-4FDF-9EA1-024D6D46742F}" destId="{DFFFF3A2-6530-4B87-8FDA-7D384B6D7419}" srcOrd="2" destOrd="0" presId="urn:microsoft.com/office/officeart/2005/8/layout/radial2"/>
    <dgm:cxn modelId="{468C5854-E8E2-4A29-A02A-8883FD3698EA}" type="presParOf" srcId="{DFFFF3A2-6530-4B87-8FDA-7D384B6D7419}" destId="{997C1CC6-5D2C-4B8C-A9EE-B5379FEB98D9}" srcOrd="0" destOrd="0" presId="urn:microsoft.com/office/officeart/2005/8/layout/radial2"/>
    <dgm:cxn modelId="{51B6572E-96A5-41B2-92C0-5D9E52FB03E5}" type="presParOf" srcId="{DFFFF3A2-6530-4B87-8FDA-7D384B6D7419}" destId="{08D49601-1D67-4321-9BA0-74CACCEFC074}" srcOrd="1" destOrd="0" presId="urn:microsoft.com/office/officeart/2005/8/layout/radial2"/>
    <dgm:cxn modelId="{57C280AA-7791-4606-BE59-8871FEF76577}" type="presParOf" srcId="{FE35D0B0-CFA8-4FDF-9EA1-024D6D46742F}" destId="{38919A30-34C2-43A0-9CD1-3682576B8D2C}" srcOrd="3" destOrd="0" presId="urn:microsoft.com/office/officeart/2005/8/layout/radial2"/>
    <dgm:cxn modelId="{819F64E9-DC35-4FBC-A3CF-4A6BD41F178A}" type="presParOf" srcId="{FE35D0B0-CFA8-4FDF-9EA1-024D6D46742F}" destId="{D357B819-DE28-4BB7-984B-C29E32A92A20}" srcOrd="4" destOrd="0" presId="urn:microsoft.com/office/officeart/2005/8/layout/radial2"/>
    <dgm:cxn modelId="{A64ECFF1-8B1C-42C8-B4EC-B3E010A9465B}" type="presParOf" srcId="{D357B819-DE28-4BB7-984B-C29E32A92A20}" destId="{8DCEB64A-C5CE-44A6-8453-A7ABB084901E}" srcOrd="0" destOrd="0" presId="urn:microsoft.com/office/officeart/2005/8/layout/radial2"/>
    <dgm:cxn modelId="{0405B364-DC28-4DDD-B9BE-217BAC9C9D5D}" type="presParOf" srcId="{D357B819-DE28-4BB7-984B-C29E32A92A20}" destId="{DD523951-FB55-4EBA-9DBD-7904FB5DFB89}" srcOrd="1" destOrd="0" presId="urn:microsoft.com/office/officeart/2005/8/layout/radial2"/>
    <dgm:cxn modelId="{79BD25ED-895E-45CC-AEC7-CAECB60699B4}" type="presParOf" srcId="{FE35D0B0-CFA8-4FDF-9EA1-024D6D46742F}" destId="{9683D45B-BA28-42D1-A959-A725109F05A7}" srcOrd="5" destOrd="0" presId="urn:microsoft.com/office/officeart/2005/8/layout/radial2"/>
    <dgm:cxn modelId="{C73F43E2-2483-43C6-8B2D-110D35F48A2A}" type="presParOf" srcId="{FE35D0B0-CFA8-4FDF-9EA1-024D6D46742F}" destId="{EC01A4A5-7FC7-4F1F-9A97-FDB5FD4E993C}" srcOrd="6" destOrd="0" presId="urn:microsoft.com/office/officeart/2005/8/layout/radial2"/>
    <dgm:cxn modelId="{A6A6EF9A-1A9B-449F-95B1-E75F0BC5DFD1}" type="presParOf" srcId="{EC01A4A5-7FC7-4F1F-9A97-FDB5FD4E993C}" destId="{208DD1FB-B5C3-44E0-B842-1A6871B875D3}" srcOrd="0" destOrd="0" presId="urn:microsoft.com/office/officeart/2005/8/layout/radial2"/>
    <dgm:cxn modelId="{5CA281CA-5FE6-4EE4-AA82-9651EE97E80D}" type="presParOf" srcId="{EC01A4A5-7FC7-4F1F-9A97-FDB5FD4E993C}" destId="{F46AB83F-538D-41BF-99E3-8DA9DF862683}" srcOrd="1" destOrd="0" presId="urn:microsoft.com/office/officeart/2005/8/layout/radial2"/>
    <dgm:cxn modelId="{9B76002F-15DF-4F39-8DB3-95FC39F5BE8D}" type="presParOf" srcId="{FE35D0B0-CFA8-4FDF-9EA1-024D6D46742F}" destId="{9B3377FD-D520-4C77-BAB4-91446221C521}" srcOrd="7" destOrd="0" presId="urn:microsoft.com/office/officeart/2005/8/layout/radial2"/>
    <dgm:cxn modelId="{E9DD190F-0C56-485E-BF5D-59E3C0C97145}" type="presParOf" srcId="{FE35D0B0-CFA8-4FDF-9EA1-024D6D46742F}" destId="{871420E3-7352-41E1-8814-0E5636ABDAB8}" srcOrd="8" destOrd="0" presId="urn:microsoft.com/office/officeart/2005/8/layout/radial2"/>
    <dgm:cxn modelId="{A8F3B15A-FB0E-49CC-BA7B-D8B4F5038929}" type="presParOf" srcId="{871420E3-7352-41E1-8814-0E5636ABDAB8}" destId="{7E556DD5-9AD2-47FD-9BC9-F6A2E4A72FBC}" srcOrd="0" destOrd="0" presId="urn:microsoft.com/office/officeart/2005/8/layout/radial2"/>
    <dgm:cxn modelId="{B88BFBB4-218D-4FD2-8BCE-120B9B79B4C2}" type="presParOf" srcId="{871420E3-7352-41E1-8814-0E5636ABDAB8}" destId="{93111770-9889-4584-9B37-326AFE1E4ACB}" srcOrd="1" destOrd="0" presId="urn:microsoft.com/office/officeart/2005/8/layout/radial2"/>
    <dgm:cxn modelId="{161FBC95-864B-4FA9-8D92-F58550E9399A}" type="presParOf" srcId="{FE35D0B0-CFA8-4FDF-9EA1-024D6D46742F}" destId="{94278A8F-BA63-41F2-AAD2-2686DE381A4B}" srcOrd="9" destOrd="0" presId="urn:microsoft.com/office/officeart/2005/8/layout/radial2"/>
    <dgm:cxn modelId="{B505BCF6-AE47-4E1F-984E-8307F08441E8}" type="presParOf" srcId="{FE35D0B0-CFA8-4FDF-9EA1-024D6D46742F}" destId="{1970FADF-A022-4B24-B591-9AA162672145}" srcOrd="10" destOrd="0" presId="urn:microsoft.com/office/officeart/2005/8/layout/radial2"/>
    <dgm:cxn modelId="{4D76DB87-5DF6-4499-86E1-7D7B43312B7A}" type="presParOf" srcId="{1970FADF-A022-4B24-B591-9AA162672145}" destId="{6F7AFAD3-4787-4647-A3F8-8BAC25DA486E}" srcOrd="0" destOrd="0" presId="urn:microsoft.com/office/officeart/2005/8/layout/radial2"/>
    <dgm:cxn modelId="{18B2280B-D985-4A93-A0CD-A9E2ED3A00C2}" type="presParOf" srcId="{1970FADF-A022-4B24-B591-9AA162672145}" destId="{F17E9E4F-3211-48BC-954D-86C9FA786508}" srcOrd="1" destOrd="0" presId="urn:microsoft.com/office/officeart/2005/8/layout/radial2"/>
    <dgm:cxn modelId="{6382E813-6668-4C7A-8782-F271A63B784B}" type="presParOf" srcId="{FE35D0B0-CFA8-4FDF-9EA1-024D6D46742F}" destId="{77720B66-A7C2-4B54-8FBE-B1E963860D8D}" srcOrd="11" destOrd="0" presId="urn:microsoft.com/office/officeart/2005/8/layout/radial2"/>
    <dgm:cxn modelId="{8D001C9F-1EC6-4F91-A262-6ABF60ACF164}" type="presParOf" srcId="{FE35D0B0-CFA8-4FDF-9EA1-024D6D46742F}" destId="{68F95254-71CE-4B43-8AE2-1C1DA7A58E70}" srcOrd="12" destOrd="0" presId="urn:microsoft.com/office/officeart/2005/8/layout/radial2"/>
    <dgm:cxn modelId="{8FC09816-0C25-46B8-BBEE-B0D180B033B0}" type="presParOf" srcId="{68F95254-71CE-4B43-8AE2-1C1DA7A58E70}" destId="{BBB7E739-2EC2-46B5-BCCA-6F45D652B193}" srcOrd="0" destOrd="0" presId="urn:microsoft.com/office/officeart/2005/8/layout/radial2"/>
    <dgm:cxn modelId="{8B55BACF-3A7A-4DA7-9E32-6C88D4F5EECE}" type="presParOf" srcId="{68F95254-71CE-4B43-8AE2-1C1DA7A58E70}" destId="{20A24190-870A-4D2F-81C9-8814424BBA95}" srcOrd="1" destOrd="0" presId="urn:microsoft.com/office/officeart/2005/8/layout/radial2"/>
    <dgm:cxn modelId="{476053B3-EF6E-491E-B9E8-8EE628F711C2}" type="presParOf" srcId="{FE35D0B0-CFA8-4FDF-9EA1-024D6D46742F}" destId="{39CAE72A-FE77-49DF-AFB8-ADA934B99D59}" srcOrd="13" destOrd="0" presId="urn:microsoft.com/office/officeart/2005/8/layout/radial2"/>
    <dgm:cxn modelId="{5DD0E8E3-E29F-43CA-9603-943ADCF345AA}" type="presParOf" srcId="{FE35D0B0-CFA8-4FDF-9EA1-024D6D46742F}" destId="{3D38C080-022B-4C91-9F4C-BA66CFB91BAE}" srcOrd="14" destOrd="0" presId="urn:microsoft.com/office/officeart/2005/8/layout/radial2"/>
    <dgm:cxn modelId="{5DE9FC7D-8661-41C7-B61B-F8D6DF7F65C4}" type="presParOf" srcId="{3D38C080-022B-4C91-9F4C-BA66CFB91BAE}" destId="{7562EB5C-028C-4A0B-935A-C9A32EA73391}" srcOrd="0" destOrd="0" presId="urn:microsoft.com/office/officeart/2005/8/layout/radial2"/>
    <dgm:cxn modelId="{3E9CA79C-DAD0-4CFB-B885-3DA06E5767D3}" type="presParOf" srcId="{3D38C080-022B-4C91-9F4C-BA66CFB91BAE}" destId="{83595B1E-C40E-4D74-A6D6-A8A6B0059609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BC4102-A962-4C01-99D7-DF8DE81B5254}" type="doc">
      <dgm:prSet loTypeId="urn:microsoft.com/office/officeart/2005/8/layout/hierarchy4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67A3868-27DC-42A9-BCF9-99CC46036DAF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Stock cost</a:t>
          </a:r>
          <a:endParaRPr lang="uk-UA" dirty="0" smtClean="0">
            <a:solidFill>
              <a:schemeClr val="tx2">
                <a:lumMod val="75000"/>
              </a:schemeClr>
            </a:solidFill>
            <a:latin typeface="Book Antiqua" pitchFamily="18" charset="0"/>
          </a:endParaRPr>
        </a:p>
      </dgm:t>
    </dgm:pt>
    <dgm:pt modelId="{F226A7A1-BC44-419B-8FCD-F0A869B1C481}" type="parTrans" cxnId="{0DEF3336-C49E-40F5-9B4F-52192D370A9B}">
      <dgm:prSet/>
      <dgm:spPr/>
      <dgm:t>
        <a:bodyPr/>
        <a:lstStyle/>
        <a:p>
          <a:endParaRPr lang="uk-UA"/>
        </a:p>
      </dgm:t>
    </dgm:pt>
    <dgm:pt modelId="{8B65F540-2782-4A7F-B519-66CCE1A65C24}" type="sibTrans" cxnId="{0DEF3336-C49E-40F5-9B4F-52192D370A9B}">
      <dgm:prSet/>
      <dgm:spPr/>
      <dgm:t>
        <a:bodyPr/>
        <a:lstStyle/>
        <a:p>
          <a:endParaRPr lang="uk-UA"/>
        </a:p>
      </dgm:t>
    </dgm:pt>
    <dgm:pt modelId="{910507A0-8B38-42EA-84E4-61233F0C87B6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Income</a:t>
          </a:r>
          <a:r>
            <a:rPr lang="uk-UA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 </a:t>
          </a:r>
        </a:p>
      </dgm:t>
    </dgm:pt>
    <dgm:pt modelId="{CA3552EC-51A4-4197-96EE-CD01E9772CCE}" type="parTrans" cxnId="{B6634858-781E-45B4-BCB0-19529F833A6C}">
      <dgm:prSet/>
      <dgm:spPr/>
      <dgm:t>
        <a:bodyPr/>
        <a:lstStyle/>
        <a:p>
          <a:endParaRPr lang="uk-UA"/>
        </a:p>
      </dgm:t>
    </dgm:pt>
    <dgm:pt modelId="{4FD255D0-FE3A-4420-A284-072B7277AA6F}" type="sibTrans" cxnId="{B6634858-781E-45B4-BCB0-19529F833A6C}">
      <dgm:prSet/>
      <dgm:spPr/>
      <dgm:t>
        <a:bodyPr/>
        <a:lstStyle/>
        <a:p>
          <a:endParaRPr lang="uk-UA"/>
        </a:p>
      </dgm:t>
    </dgm:pt>
    <dgm:pt modelId="{39BD2299-BB59-441E-97B8-F9643D182A4D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Labor cost</a:t>
          </a:r>
          <a:endParaRPr lang="uk-UA" dirty="0">
            <a:solidFill>
              <a:schemeClr val="tx2">
                <a:lumMod val="75000"/>
              </a:schemeClr>
            </a:solidFill>
            <a:latin typeface="Book Antiqua" pitchFamily="18" charset="0"/>
          </a:endParaRPr>
        </a:p>
      </dgm:t>
    </dgm:pt>
    <dgm:pt modelId="{6FE315FF-FBB8-42F2-8387-5CCA0B631CDF}" type="sibTrans" cxnId="{94E07812-08D7-4F4A-9CC1-501FD583E4AF}">
      <dgm:prSet/>
      <dgm:spPr/>
      <dgm:t>
        <a:bodyPr/>
        <a:lstStyle/>
        <a:p>
          <a:endParaRPr lang="uk-UA"/>
        </a:p>
      </dgm:t>
    </dgm:pt>
    <dgm:pt modelId="{488806F3-FFA7-410F-A4D1-CF60F0537ECE}" type="parTrans" cxnId="{94E07812-08D7-4F4A-9CC1-501FD583E4AF}">
      <dgm:prSet/>
      <dgm:spPr/>
      <dgm:t>
        <a:bodyPr/>
        <a:lstStyle/>
        <a:p>
          <a:endParaRPr lang="uk-UA"/>
        </a:p>
      </dgm:t>
    </dgm:pt>
    <dgm:pt modelId="{B6055B5B-D88D-49F1-A0C1-D5A3BD0748C4}" type="pres">
      <dgm:prSet presAssocID="{0EBC4102-A962-4C01-99D7-DF8DE81B525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32087C47-E3A2-48F9-9B51-88AF8517FDD9}" type="pres">
      <dgm:prSet presAssocID="{39BD2299-BB59-441E-97B8-F9643D182A4D}" presName="vertOne" presStyleCnt="0"/>
      <dgm:spPr/>
    </dgm:pt>
    <dgm:pt modelId="{85277871-68FA-4CCA-9EE9-480653E16F41}" type="pres">
      <dgm:prSet presAssocID="{39BD2299-BB59-441E-97B8-F9643D182A4D}" presName="txOne" presStyleLbl="node0" presStyleIdx="0" presStyleCnt="3" custScaleY="9555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DB80C87-57B4-4D54-B5BA-EE3F251B7C45}" type="pres">
      <dgm:prSet presAssocID="{39BD2299-BB59-441E-97B8-F9643D182A4D}" presName="horzOne" presStyleCnt="0"/>
      <dgm:spPr/>
    </dgm:pt>
    <dgm:pt modelId="{14A7E23A-7F13-449C-8120-8E50792A286B}" type="pres">
      <dgm:prSet presAssocID="{6FE315FF-FBB8-42F2-8387-5CCA0B631CDF}" presName="sibSpaceOne" presStyleCnt="0"/>
      <dgm:spPr/>
    </dgm:pt>
    <dgm:pt modelId="{E65F7A67-E67D-44B9-B432-BD5DCF3C3993}" type="pres">
      <dgm:prSet presAssocID="{167A3868-27DC-42A9-BCF9-99CC46036DAF}" presName="vertOne" presStyleCnt="0"/>
      <dgm:spPr/>
    </dgm:pt>
    <dgm:pt modelId="{FD689311-9F1E-48A0-A3A0-40BB60C8A55B}" type="pres">
      <dgm:prSet presAssocID="{167A3868-27DC-42A9-BCF9-99CC46036DAF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E1EBA1A-327B-4B45-950D-54BC074D6900}" type="pres">
      <dgm:prSet presAssocID="{167A3868-27DC-42A9-BCF9-99CC46036DAF}" presName="horzOne" presStyleCnt="0"/>
      <dgm:spPr/>
    </dgm:pt>
    <dgm:pt modelId="{B27D8263-FAA3-4591-91E1-005317B64EFA}" type="pres">
      <dgm:prSet presAssocID="{8B65F540-2782-4A7F-B519-66CCE1A65C24}" presName="sibSpaceOne" presStyleCnt="0"/>
      <dgm:spPr/>
    </dgm:pt>
    <dgm:pt modelId="{C85FADFB-46C4-45CB-802B-8D591B3EE5BB}" type="pres">
      <dgm:prSet presAssocID="{910507A0-8B38-42EA-84E4-61233F0C87B6}" presName="vertOne" presStyleCnt="0"/>
      <dgm:spPr/>
    </dgm:pt>
    <dgm:pt modelId="{178E13F6-113E-44AE-ABAB-AB6BF196195F}" type="pres">
      <dgm:prSet presAssocID="{910507A0-8B38-42EA-84E4-61233F0C87B6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AF16B1A-ED35-4D1E-93F2-C26997911E77}" type="pres">
      <dgm:prSet presAssocID="{910507A0-8B38-42EA-84E4-61233F0C87B6}" presName="horzOne" presStyleCnt="0"/>
      <dgm:spPr/>
    </dgm:pt>
  </dgm:ptLst>
  <dgm:cxnLst>
    <dgm:cxn modelId="{B6634858-781E-45B4-BCB0-19529F833A6C}" srcId="{0EBC4102-A962-4C01-99D7-DF8DE81B5254}" destId="{910507A0-8B38-42EA-84E4-61233F0C87B6}" srcOrd="2" destOrd="0" parTransId="{CA3552EC-51A4-4197-96EE-CD01E9772CCE}" sibTransId="{4FD255D0-FE3A-4420-A284-072B7277AA6F}"/>
    <dgm:cxn modelId="{C25AF63B-59CA-438A-91F0-2CB5D81F780D}" type="presOf" srcId="{39BD2299-BB59-441E-97B8-F9643D182A4D}" destId="{85277871-68FA-4CCA-9EE9-480653E16F41}" srcOrd="0" destOrd="0" presId="urn:microsoft.com/office/officeart/2005/8/layout/hierarchy4"/>
    <dgm:cxn modelId="{0DEF3336-C49E-40F5-9B4F-52192D370A9B}" srcId="{0EBC4102-A962-4C01-99D7-DF8DE81B5254}" destId="{167A3868-27DC-42A9-BCF9-99CC46036DAF}" srcOrd="1" destOrd="0" parTransId="{F226A7A1-BC44-419B-8FCD-F0A869B1C481}" sibTransId="{8B65F540-2782-4A7F-B519-66CCE1A65C24}"/>
    <dgm:cxn modelId="{94E07812-08D7-4F4A-9CC1-501FD583E4AF}" srcId="{0EBC4102-A962-4C01-99D7-DF8DE81B5254}" destId="{39BD2299-BB59-441E-97B8-F9643D182A4D}" srcOrd="0" destOrd="0" parTransId="{488806F3-FFA7-410F-A4D1-CF60F0537ECE}" sibTransId="{6FE315FF-FBB8-42F2-8387-5CCA0B631CDF}"/>
    <dgm:cxn modelId="{5BCE16AE-D3A7-43E2-8B55-D25D3445795F}" type="presOf" srcId="{167A3868-27DC-42A9-BCF9-99CC46036DAF}" destId="{FD689311-9F1E-48A0-A3A0-40BB60C8A55B}" srcOrd="0" destOrd="0" presId="urn:microsoft.com/office/officeart/2005/8/layout/hierarchy4"/>
    <dgm:cxn modelId="{93A98DCA-B5E5-4D8D-AA37-D306F1CEED68}" type="presOf" srcId="{0EBC4102-A962-4C01-99D7-DF8DE81B5254}" destId="{B6055B5B-D88D-49F1-A0C1-D5A3BD0748C4}" srcOrd="0" destOrd="0" presId="urn:microsoft.com/office/officeart/2005/8/layout/hierarchy4"/>
    <dgm:cxn modelId="{52488856-55C1-4E23-B6CD-DA50ACD86C68}" type="presOf" srcId="{910507A0-8B38-42EA-84E4-61233F0C87B6}" destId="{178E13F6-113E-44AE-ABAB-AB6BF196195F}" srcOrd="0" destOrd="0" presId="urn:microsoft.com/office/officeart/2005/8/layout/hierarchy4"/>
    <dgm:cxn modelId="{78963AFF-10C9-47E9-A5C0-E988749101DB}" type="presParOf" srcId="{B6055B5B-D88D-49F1-A0C1-D5A3BD0748C4}" destId="{32087C47-E3A2-48F9-9B51-88AF8517FDD9}" srcOrd="0" destOrd="0" presId="urn:microsoft.com/office/officeart/2005/8/layout/hierarchy4"/>
    <dgm:cxn modelId="{F61ED210-EA7B-4FA8-A977-544174AA564C}" type="presParOf" srcId="{32087C47-E3A2-48F9-9B51-88AF8517FDD9}" destId="{85277871-68FA-4CCA-9EE9-480653E16F41}" srcOrd="0" destOrd="0" presId="urn:microsoft.com/office/officeart/2005/8/layout/hierarchy4"/>
    <dgm:cxn modelId="{4CFFDC6A-CA5F-4217-AA96-9D8DD8F0620D}" type="presParOf" srcId="{32087C47-E3A2-48F9-9B51-88AF8517FDD9}" destId="{3DB80C87-57B4-4D54-B5BA-EE3F251B7C45}" srcOrd="1" destOrd="0" presId="urn:microsoft.com/office/officeart/2005/8/layout/hierarchy4"/>
    <dgm:cxn modelId="{62868FC2-ED56-4555-86FA-52E6F21F847E}" type="presParOf" srcId="{B6055B5B-D88D-49F1-A0C1-D5A3BD0748C4}" destId="{14A7E23A-7F13-449C-8120-8E50792A286B}" srcOrd="1" destOrd="0" presId="urn:microsoft.com/office/officeart/2005/8/layout/hierarchy4"/>
    <dgm:cxn modelId="{1F8926A1-3AC7-428A-8426-CD9A1ED1C145}" type="presParOf" srcId="{B6055B5B-D88D-49F1-A0C1-D5A3BD0748C4}" destId="{E65F7A67-E67D-44B9-B432-BD5DCF3C3993}" srcOrd="2" destOrd="0" presId="urn:microsoft.com/office/officeart/2005/8/layout/hierarchy4"/>
    <dgm:cxn modelId="{7B084938-C21C-461C-9B12-9F6D063C3020}" type="presParOf" srcId="{E65F7A67-E67D-44B9-B432-BD5DCF3C3993}" destId="{FD689311-9F1E-48A0-A3A0-40BB60C8A55B}" srcOrd="0" destOrd="0" presId="urn:microsoft.com/office/officeart/2005/8/layout/hierarchy4"/>
    <dgm:cxn modelId="{5F088AFA-81AB-4707-B79A-9007179C7BED}" type="presParOf" srcId="{E65F7A67-E67D-44B9-B432-BD5DCF3C3993}" destId="{1E1EBA1A-327B-4B45-950D-54BC074D6900}" srcOrd="1" destOrd="0" presId="urn:microsoft.com/office/officeart/2005/8/layout/hierarchy4"/>
    <dgm:cxn modelId="{A4EEDF03-2F42-4661-9F59-05BE4345B697}" type="presParOf" srcId="{B6055B5B-D88D-49F1-A0C1-D5A3BD0748C4}" destId="{B27D8263-FAA3-4591-91E1-005317B64EFA}" srcOrd="3" destOrd="0" presId="urn:microsoft.com/office/officeart/2005/8/layout/hierarchy4"/>
    <dgm:cxn modelId="{5A5A9832-8333-4115-83AD-843D5A0A7A4F}" type="presParOf" srcId="{B6055B5B-D88D-49F1-A0C1-D5A3BD0748C4}" destId="{C85FADFB-46C4-45CB-802B-8D591B3EE5BB}" srcOrd="4" destOrd="0" presId="urn:microsoft.com/office/officeart/2005/8/layout/hierarchy4"/>
    <dgm:cxn modelId="{EC6D3D4F-F41C-4CC6-BEAC-5BCA4B29D086}" type="presParOf" srcId="{C85FADFB-46C4-45CB-802B-8D591B3EE5BB}" destId="{178E13F6-113E-44AE-ABAB-AB6BF196195F}" srcOrd="0" destOrd="0" presId="urn:microsoft.com/office/officeart/2005/8/layout/hierarchy4"/>
    <dgm:cxn modelId="{28C7D33F-C17E-428E-B5FE-24AB8127B540}" type="presParOf" srcId="{C85FADFB-46C4-45CB-802B-8D591B3EE5BB}" destId="{7AF16B1A-ED35-4D1E-93F2-C26997911E7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0B84EF-5C79-4F31-A04A-90001BC14751}">
      <dsp:nvSpPr>
        <dsp:cNvPr id="0" name=""/>
        <dsp:cNvSpPr/>
      </dsp:nvSpPr>
      <dsp:spPr>
        <a:xfrm>
          <a:off x="317009" y="2009518"/>
          <a:ext cx="2732116" cy="1534005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Extemporaneous (compounded)  medicines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317009" y="2009518"/>
        <a:ext cx="2732116" cy="1534005"/>
      </dsp:txXfrm>
    </dsp:sp>
    <dsp:sp modelId="{5990211A-BA6B-42C9-A964-42B4E921CAAC}">
      <dsp:nvSpPr>
        <dsp:cNvPr id="0" name=""/>
        <dsp:cNvSpPr/>
      </dsp:nvSpPr>
      <dsp:spPr>
        <a:xfrm>
          <a:off x="3421685" y="879181"/>
          <a:ext cx="4930590" cy="1116603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</a:rPr>
            <a:t>the preparation  for </a:t>
          </a:r>
          <a:r>
            <a:rPr lang="en-US" sz="2400" kern="1200" dirty="0" smtClean="0">
              <a:solidFill>
                <a:schemeClr val="tx1"/>
              </a:solidFill>
            </a:rPr>
            <a:t>a  particular</a:t>
          </a:r>
          <a:r>
            <a:rPr lang="uk-UA" sz="2400" kern="1200" dirty="0" smtClean="0">
              <a:solidFill>
                <a:schemeClr val="tx1"/>
              </a:solidFill>
            </a:rPr>
            <a:t> patient 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3421685" y="879181"/>
        <a:ext cx="4930590" cy="1116603"/>
      </dsp:txXfrm>
    </dsp:sp>
    <dsp:sp modelId="{C8ADAD19-693F-4A93-8739-5A88D85CC4C8}">
      <dsp:nvSpPr>
        <dsp:cNvPr id="0" name=""/>
        <dsp:cNvSpPr/>
      </dsp:nvSpPr>
      <dsp:spPr>
        <a:xfrm>
          <a:off x="3351129" y="2323526"/>
          <a:ext cx="4858680" cy="133997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</a:rPr>
            <a:t>the preparation </a:t>
          </a:r>
          <a:r>
            <a:rPr lang="en-US" sz="2400" kern="1200" dirty="0" smtClean="0">
              <a:solidFill>
                <a:schemeClr val="tx1"/>
              </a:solidFill>
            </a:rPr>
            <a:t>on</a:t>
          </a:r>
          <a:r>
            <a:rPr lang="uk-UA" sz="2400" kern="1200" dirty="0" smtClean="0">
              <a:solidFill>
                <a:schemeClr val="tx1"/>
              </a:solidFill>
            </a:rPr>
            <a:t> </a:t>
          </a:r>
          <a:r>
            <a:rPr lang="uk-UA" sz="2400" kern="1200" dirty="0" smtClean="0">
              <a:solidFill>
                <a:schemeClr val="tx1"/>
              </a:solidFill>
            </a:rPr>
            <a:t>request for compounded medicine  </a:t>
          </a:r>
          <a:r>
            <a:rPr lang="en-US" sz="2400" kern="1200" dirty="0" smtClean="0">
              <a:solidFill>
                <a:schemeClr val="tx1"/>
              </a:solidFill>
            </a:rPr>
            <a:t>from a health care institutions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3351129" y="2323526"/>
        <a:ext cx="4858680" cy="1339970"/>
      </dsp:txXfrm>
    </dsp:sp>
    <dsp:sp modelId="{E9FAA5E1-F728-4A80-A02B-0D1D17079B2E}">
      <dsp:nvSpPr>
        <dsp:cNvPr id="0" name=""/>
        <dsp:cNvSpPr/>
      </dsp:nvSpPr>
      <dsp:spPr>
        <a:xfrm>
          <a:off x="3351129" y="4081846"/>
          <a:ext cx="4981775" cy="91678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tx1"/>
              </a:solidFill>
            </a:rPr>
            <a:t>batch preparation (commonly requested  medicines</a:t>
          </a:r>
          <a:r>
            <a:rPr lang="en-US" sz="2300" kern="1200" dirty="0" smtClean="0">
              <a:solidFill>
                <a:schemeClr val="tx1"/>
              </a:solidFill>
            </a:rPr>
            <a:t>)</a:t>
          </a:r>
          <a:endParaRPr lang="uk-UA" sz="2300" kern="1200" dirty="0">
            <a:solidFill>
              <a:schemeClr val="tx1"/>
            </a:solidFill>
          </a:endParaRPr>
        </a:p>
      </dsp:txBody>
      <dsp:txXfrm>
        <a:off x="3351129" y="4081846"/>
        <a:ext cx="4981775" cy="9167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9CAE72A-FE77-49DF-AFB8-ADA934B99D59}">
      <dsp:nvSpPr>
        <dsp:cNvPr id="0" name=""/>
        <dsp:cNvSpPr/>
      </dsp:nvSpPr>
      <dsp:spPr>
        <a:xfrm rot="7236359">
          <a:off x="1558134" y="3039083"/>
          <a:ext cx="152598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152598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720B66-A7C2-4B54-8FBE-B1E963860D8D}">
      <dsp:nvSpPr>
        <dsp:cNvPr id="0" name=""/>
        <dsp:cNvSpPr/>
      </dsp:nvSpPr>
      <dsp:spPr>
        <a:xfrm rot="3038898">
          <a:off x="2045179" y="3352844"/>
          <a:ext cx="981368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981368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278A8F-BA63-41F2-AAD2-2686DE381A4B}">
      <dsp:nvSpPr>
        <dsp:cNvPr id="0" name=""/>
        <dsp:cNvSpPr/>
      </dsp:nvSpPr>
      <dsp:spPr>
        <a:xfrm rot="18876117">
          <a:off x="2192001" y="1958591"/>
          <a:ext cx="655826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655826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377FD-D520-4C77-BAB4-91446221C521}">
      <dsp:nvSpPr>
        <dsp:cNvPr id="0" name=""/>
        <dsp:cNvSpPr/>
      </dsp:nvSpPr>
      <dsp:spPr>
        <a:xfrm rot="14727462">
          <a:off x="1306712" y="1922596"/>
          <a:ext cx="592465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592465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3D45B-BA28-42D1-A959-A725109F05A7}">
      <dsp:nvSpPr>
        <dsp:cNvPr id="0" name=""/>
        <dsp:cNvSpPr/>
      </dsp:nvSpPr>
      <dsp:spPr>
        <a:xfrm rot="1363261">
          <a:off x="2162093" y="3408088"/>
          <a:ext cx="3426629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3426629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919A30-34C2-43A0-9CD1-3682576B8D2C}">
      <dsp:nvSpPr>
        <dsp:cNvPr id="0" name=""/>
        <dsp:cNvSpPr/>
      </dsp:nvSpPr>
      <dsp:spPr>
        <a:xfrm rot="21565269">
          <a:off x="2294963" y="2561199"/>
          <a:ext cx="3482797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3482797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19D6C-AF88-4D50-8412-93F187FBDACB}">
      <dsp:nvSpPr>
        <dsp:cNvPr id="0" name=""/>
        <dsp:cNvSpPr/>
      </dsp:nvSpPr>
      <dsp:spPr>
        <a:xfrm rot="20428289">
          <a:off x="2197927" y="1879784"/>
          <a:ext cx="3376801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3376801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AFAE2-232F-4472-878F-0EDD5A741EDA}">
      <dsp:nvSpPr>
        <dsp:cNvPr id="0" name=""/>
        <dsp:cNvSpPr/>
      </dsp:nvSpPr>
      <dsp:spPr>
        <a:xfrm>
          <a:off x="1066048" y="1872207"/>
          <a:ext cx="931745" cy="77978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C1CC6-5D2C-4B8C-A9EE-B5379FEB98D9}">
      <dsp:nvSpPr>
        <dsp:cNvPr id="0" name=""/>
        <dsp:cNvSpPr/>
      </dsp:nvSpPr>
      <dsp:spPr>
        <a:xfrm>
          <a:off x="5036847" y="2"/>
          <a:ext cx="3801200" cy="16172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 smtClean="0"/>
            <a:t>Preparing medications using unique delivery systems</a:t>
          </a:r>
          <a:endParaRPr lang="uk-UA" sz="1400" kern="1200" dirty="0">
            <a:latin typeface="Book Antiqua" pitchFamily="18" charset="0"/>
          </a:endParaRPr>
        </a:p>
      </dsp:txBody>
      <dsp:txXfrm>
        <a:off x="5036847" y="2"/>
        <a:ext cx="3801200" cy="1617202"/>
      </dsp:txXfrm>
    </dsp:sp>
    <dsp:sp modelId="{8DCEB64A-C5CE-44A6-8453-A7ABB084901E}">
      <dsp:nvSpPr>
        <dsp:cNvPr id="0" name=""/>
        <dsp:cNvSpPr/>
      </dsp:nvSpPr>
      <dsp:spPr>
        <a:xfrm>
          <a:off x="5777266" y="1800199"/>
          <a:ext cx="3260952" cy="14758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i="0" kern="1200" dirty="0" smtClean="0"/>
            <a:t>Allowing Alternative Dosage Forms</a:t>
          </a:r>
          <a:endParaRPr lang="uk-UA" sz="1400" kern="1200" dirty="0">
            <a:latin typeface="Book Antiqua" pitchFamily="18" charset="0"/>
          </a:endParaRPr>
        </a:p>
      </dsp:txBody>
      <dsp:txXfrm>
        <a:off x="5777266" y="1800199"/>
        <a:ext cx="3260952" cy="1475849"/>
      </dsp:txXfrm>
    </dsp:sp>
    <dsp:sp modelId="{208DD1FB-B5C3-44E0-B842-1A6871B875D3}">
      <dsp:nvSpPr>
        <dsp:cNvPr id="0" name=""/>
        <dsp:cNvSpPr/>
      </dsp:nvSpPr>
      <dsp:spPr>
        <a:xfrm>
          <a:off x="5254452" y="3527517"/>
          <a:ext cx="3027418" cy="220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 smtClean="0"/>
            <a:t>meeting individual patient needs</a:t>
          </a:r>
          <a:endParaRPr lang="uk-UA" sz="1400" kern="1200" dirty="0">
            <a:latin typeface="Book Antiqua" pitchFamily="18" charset="0"/>
          </a:endParaRPr>
        </a:p>
      </dsp:txBody>
      <dsp:txXfrm>
        <a:off x="5254452" y="3527517"/>
        <a:ext cx="3027418" cy="2205737"/>
      </dsp:txXfrm>
    </dsp:sp>
    <dsp:sp modelId="{7E556DD5-9AD2-47FD-9BC9-F6A2E4A72FBC}">
      <dsp:nvSpPr>
        <dsp:cNvPr id="0" name=""/>
        <dsp:cNvSpPr/>
      </dsp:nvSpPr>
      <dsp:spPr>
        <a:xfrm>
          <a:off x="0" y="0"/>
          <a:ext cx="2222112" cy="17126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 smtClean="0"/>
            <a:t>Avoiding unwanted ingredients, such as dyes, preservative, lactose, gluten, or sugar.</a:t>
          </a:r>
          <a:endParaRPr lang="uk-UA" sz="1400" kern="1200" dirty="0">
            <a:latin typeface="Book Antiqua" pitchFamily="18" charset="0"/>
          </a:endParaRPr>
        </a:p>
      </dsp:txBody>
      <dsp:txXfrm>
        <a:off x="0" y="0"/>
        <a:ext cx="2222112" cy="1712678"/>
      </dsp:txXfrm>
    </dsp:sp>
    <dsp:sp modelId="{6F7AFAD3-4787-4647-A3F8-8BAC25DA486E}">
      <dsp:nvSpPr>
        <dsp:cNvPr id="0" name=""/>
        <dsp:cNvSpPr/>
      </dsp:nvSpPr>
      <dsp:spPr>
        <a:xfrm>
          <a:off x="2393838" y="0"/>
          <a:ext cx="2170014" cy="19944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 smtClean="0"/>
            <a:t>Adding flavor to make the medication more palatable</a:t>
          </a:r>
          <a:endParaRPr lang="uk-UA" sz="1400" kern="1200" dirty="0">
            <a:latin typeface="Book Antiqua" pitchFamily="18" charset="0"/>
          </a:endParaRPr>
        </a:p>
      </dsp:txBody>
      <dsp:txXfrm>
        <a:off x="2393838" y="0"/>
        <a:ext cx="2170014" cy="1994459"/>
      </dsp:txXfrm>
    </dsp:sp>
    <dsp:sp modelId="{BBB7E739-2EC2-46B5-BCCA-6F45D652B193}">
      <dsp:nvSpPr>
        <dsp:cNvPr id="0" name=""/>
        <dsp:cNvSpPr/>
      </dsp:nvSpPr>
      <dsp:spPr>
        <a:xfrm>
          <a:off x="2038877" y="3610000"/>
          <a:ext cx="3138753" cy="2123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Book Antiqua" pitchFamily="18" charset="0"/>
            </a:rPr>
            <a:t> not requiring the cost for long-term storage, advertising and promotion</a:t>
          </a:r>
          <a:endParaRPr lang="uk-UA" sz="1400" kern="1200" dirty="0">
            <a:latin typeface="Book Antiqua" pitchFamily="18" charset="0"/>
          </a:endParaRPr>
        </a:p>
      </dsp:txBody>
      <dsp:txXfrm>
        <a:off x="2038877" y="3610000"/>
        <a:ext cx="3138753" cy="2123254"/>
      </dsp:txXfrm>
    </dsp:sp>
    <dsp:sp modelId="{7562EB5C-028C-4A0B-935A-C9A32EA73391}">
      <dsp:nvSpPr>
        <dsp:cNvPr id="0" name=""/>
        <dsp:cNvSpPr/>
      </dsp:nvSpPr>
      <dsp:spPr>
        <a:xfrm>
          <a:off x="0" y="2808310"/>
          <a:ext cx="1952520" cy="27088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unlicensed medicines </a:t>
          </a:r>
          <a:endParaRPr lang="uk-UA" sz="1400" kern="1200" dirty="0">
            <a:latin typeface="Book Antiqua" pitchFamily="18" charset="0"/>
          </a:endParaRPr>
        </a:p>
      </dsp:txBody>
      <dsp:txXfrm>
        <a:off x="0" y="2808310"/>
        <a:ext cx="1952520" cy="270880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5277871-68FA-4CCA-9EE9-480653E16F41}">
      <dsp:nvSpPr>
        <dsp:cNvPr id="0" name=""/>
        <dsp:cNvSpPr/>
      </dsp:nvSpPr>
      <dsp:spPr>
        <a:xfrm>
          <a:off x="6091" y="0"/>
          <a:ext cx="2463254" cy="298603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Labor cost</a:t>
          </a:r>
          <a:endParaRPr lang="uk-UA" sz="4700" kern="1200" dirty="0">
            <a:solidFill>
              <a:schemeClr val="tx2">
                <a:lumMod val="75000"/>
              </a:schemeClr>
            </a:solidFill>
            <a:latin typeface="Book Antiqua" pitchFamily="18" charset="0"/>
          </a:endParaRPr>
        </a:p>
      </dsp:txBody>
      <dsp:txXfrm>
        <a:off x="6091" y="0"/>
        <a:ext cx="2463254" cy="2986039"/>
      </dsp:txXfrm>
    </dsp:sp>
    <dsp:sp modelId="{FD689311-9F1E-48A0-A3A0-40BB60C8A55B}">
      <dsp:nvSpPr>
        <dsp:cNvPr id="0" name=""/>
        <dsp:cNvSpPr/>
      </dsp:nvSpPr>
      <dsp:spPr>
        <a:xfrm>
          <a:off x="2883172" y="0"/>
          <a:ext cx="2463254" cy="312494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Stock cost</a:t>
          </a:r>
          <a:endParaRPr lang="uk-UA" sz="4700" kern="1200" dirty="0" smtClean="0">
            <a:solidFill>
              <a:schemeClr val="tx2">
                <a:lumMod val="75000"/>
              </a:schemeClr>
            </a:solidFill>
            <a:latin typeface="Book Antiqua" pitchFamily="18" charset="0"/>
          </a:endParaRPr>
        </a:p>
      </dsp:txBody>
      <dsp:txXfrm>
        <a:off x="2883172" y="0"/>
        <a:ext cx="2463254" cy="3124943"/>
      </dsp:txXfrm>
    </dsp:sp>
    <dsp:sp modelId="{178E13F6-113E-44AE-ABAB-AB6BF196195F}">
      <dsp:nvSpPr>
        <dsp:cNvPr id="0" name=""/>
        <dsp:cNvSpPr/>
      </dsp:nvSpPr>
      <dsp:spPr>
        <a:xfrm>
          <a:off x="5760253" y="0"/>
          <a:ext cx="2463254" cy="312494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Income</a:t>
          </a:r>
          <a:r>
            <a:rPr lang="uk-UA" sz="4700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 </a:t>
          </a:r>
        </a:p>
      </dsp:txBody>
      <dsp:txXfrm>
        <a:off x="5760253" y="0"/>
        <a:ext cx="2463254" cy="3124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63634-1382-4B32-958E-35FD2ADF3085}" type="datetimeFigureOut">
              <a:rPr lang="uk-UA" smtClean="0"/>
              <a:pPr/>
              <a:t>05.11.2021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614F8-214E-4065-8E87-CF440735281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05.11.2021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24482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latin typeface="Bookman Old Style" pitchFamily="18" charset="0"/>
              </a:rPr>
              <a:t>Odessa National Medical University</a:t>
            </a:r>
            <a:r>
              <a:rPr lang="uk-UA" sz="2800" dirty="0" smtClean="0">
                <a:latin typeface="Bookman Old Style" pitchFamily="18" charset="0"/>
              </a:rPr>
              <a:t/>
            </a:r>
            <a:br>
              <a:rPr lang="uk-UA" sz="2800" dirty="0" smtClean="0">
                <a:latin typeface="Bookman Old Style" pitchFamily="18" charset="0"/>
              </a:rPr>
            </a:br>
            <a:r>
              <a:rPr lang="en-US" sz="2800" dirty="0" smtClean="0">
                <a:latin typeface="Bookman Old Style" pitchFamily="18" charset="0"/>
              </a:rPr>
              <a:t>Faculty of Pharmacy</a:t>
            </a:r>
            <a:r>
              <a:rPr lang="uk-UA" sz="2800" dirty="0" smtClean="0">
                <a:latin typeface="Bookman Old Style" pitchFamily="18" charset="0"/>
              </a:rPr>
              <a:t/>
            </a:r>
            <a:br>
              <a:rPr lang="uk-UA" sz="2800" dirty="0" smtClean="0">
                <a:latin typeface="Bookman Old Style" pitchFamily="18" charset="0"/>
              </a:rPr>
            </a:br>
            <a:r>
              <a:rPr lang="en-US" sz="2800" dirty="0" smtClean="0">
                <a:latin typeface="Bookman Old Style" pitchFamily="18" charset="0"/>
              </a:rPr>
              <a:t>Department of Organization and Economics of Pharmacy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458112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2800" b="1" dirty="0" smtClean="0">
                <a:latin typeface="Bookman Old Style" pitchFamily="18" charset="0"/>
                <a:ea typeface="+mj-ea"/>
                <a:cs typeface="+mj-cs"/>
              </a:rPr>
              <a:t>Pricing and Dispensing of Extemporaneous Medicines in Pharmacies</a:t>
            </a:r>
          </a:p>
          <a:p>
            <a:pPr algn="ctr">
              <a:buNone/>
            </a:pPr>
            <a:endParaRPr lang="en-US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en-US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en-US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Lecturer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en-US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prof., PhD in Pharmacy </a:t>
            </a:r>
          </a:p>
          <a:p>
            <a:pPr algn="r">
              <a:buNone/>
            </a:pPr>
            <a:r>
              <a:rPr lang="en-US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Oksana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Bieliaieva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66594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b="1" i="1" dirty="0" smtClean="0"/>
              <a:t>Definition</a:t>
            </a:r>
            <a:endParaRPr lang="uk-UA" sz="2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Compounding is the preparation, mixing, packaging, and labeling of a drug, drug-delivery device, or device in accordance with a licensed practitioner’s prescription, medication order, or initiative based on the practitioner–patient–pharmacist–compounder relationship in the course of professional practice. 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The Compounding Process </a:t>
            </a:r>
            <a:br>
              <a:rPr lang="en-US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Compounding includes the following: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 Preparation of drug dosage forms for </a:t>
            </a:r>
            <a:r>
              <a:rPr lang="en-US" dirty="0" smtClean="0"/>
              <a:t>human</a:t>
            </a:r>
            <a:endParaRPr lang="en-US" dirty="0" smtClean="0"/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 Preparation of drugs  in anticipation of prescription drug orders, on the basis of routine, regularly observed prescribing </a:t>
            </a:r>
            <a:r>
              <a:rPr lang="en-US" dirty="0" smtClean="0"/>
              <a:t>patterns</a:t>
            </a:r>
            <a:endParaRPr lang="en-US" dirty="0" smtClean="0"/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 Reconstitution or manipulation of commercial products that may require the addition of one or more </a:t>
            </a:r>
            <a:r>
              <a:rPr lang="en-US" dirty="0" smtClean="0"/>
              <a:t>ingredients</a:t>
            </a:r>
            <a:endParaRPr lang="en-US" dirty="0" smtClean="0"/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 Preparation of drugs  for the purposes of, or as an incident to, research (clinical or academic), teaching, or chemical analysis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Guidelines for distinguishing between compounding and manufacturing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Guidelines for distinguishing between compounding and manufacturing are as follows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buFont typeface="+mj-lt"/>
              <a:buAutoNum type="romanU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Pharmacists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may compound, in reasonable quantities, drug preparations that are commercially available in the marketplace if a pharmacist–patient–prescriber relationship exists and a valid prescription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presented</a:t>
            </a:r>
          </a:p>
          <a:p>
            <a:pPr marL="571500" indent="-571500" algn="just">
              <a:buFont typeface="+mj-lt"/>
              <a:buAutoNum type="romanU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buFont typeface="+mj-lt"/>
              <a:buAutoNum type="romanU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Pharmacists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may compound nonprescription medications in commercially available dosage forms or in alternative dosage forms to accommodate patient needs as allowed by  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tate Services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pharmacy</a:t>
            </a:r>
          </a:p>
          <a:p>
            <a:pPr marL="571500" indent="-571500" algn="just">
              <a:buFont typeface="+mj-lt"/>
              <a:buAutoNum type="romanU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buFont typeface="+mj-lt"/>
              <a:buAutoNum type="romanU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Pharmacists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may compound drugs in limited quantities prior to receiving a valid prescription, on the basis of a history of receiving valid prescriptions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71500" indent="-571500" algn="just">
              <a:buFont typeface="+mj-lt"/>
              <a:buAutoNum type="romanU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buFont typeface="+mj-lt"/>
              <a:buAutoNum type="romanU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Compounding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pharmacies and pharmacists may advertise or otherwise promote the fact that they provide prescription compounding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services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Compounding Facility and Equipment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lnSpcReduction="10000"/>
          </a:bodyPr>
          <a:lstStyle/>
          <a:p>
            <a:r>
              <a:rPr lang="en-US" dirty="0" smtClean="0"/>
              <a:t>Pharmacies </a:t>
            </a:r>
            <a:r>
              <a:rPr lang="en-US" dirty="0" smtClean="0"/>
              <a:t>that engage in compounding should have a designated area with adequate space for the orderly placement of the equipment and materials used in compounding activities.</a:t>
            </a:r>
          </a:p>
          <a:p>
            <a:r>
              <a:rPr lang="en-US" dirty="0" smtClean="0"/>
              <a:t>The pharmacist is also responsible for the proper maintenance, cleanliness, and use of all equipment involved in the compounding practice. 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Personnel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8640960" cy="5688632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personnel authorized by the responsible pharmacist should be in the immediate vicinity of the drug-compounding operation.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person with an apparent illness or open lesion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may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adversely affect the safety or quality of a drug preparation being compounded should be excluded from direct contact with components, drug preparation containers,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closures, in-process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materials, and drug preparations until the condition is corrected or determined by competent medical personnel to not jeopardize the safety or quality of the preparation being compounded.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personnel who assist in compounding procedures should be instructed to report to the responsible pharmacist any health conditions that may have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 adverse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effect on drug preparations.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Duties</a:t>
            </a:r>
            <a:r>
              <a:rPr lang="en-US" dirty="0" smtClean="0"/>
              <a:t/>
            </a:r>
            <a:br>
              <a:rPr lang="en-US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pharmacist has the responsibility and authority to inspect and approve or reject all components, drug preparation containers, closures, in-process materials, and labeling, as well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authority to prepare and review all compounding records to ensure that no errors have occurred in the compounding process.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addition to compounding, the pharmacist provides other services, such as the following:</a:t>
            </a:r>
          </a:p>
          <a:p>
            <a:pPr marL="0" indent="0">
              <a:buFont typeface="Wingdings" pitchFamily="2" charset="2"/>
              <a:buChar char="ü"/>
              <a:tabLst>
                <a:tab pos="0" algn="l"/>
              </a:tabLst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Publicizes the availability of both prescription and nonprescription compounding services. These services may include chemicals,  and alternative dosage forms</a:t>
            </a:r>
          </a:p>
          <a:p>
            <a:pPr marL="0" indent="0">
              <a:buFont typeface="Wingdings" pitchFamily="2" charset="2"/>
              <a:buChar char="ü"/>
              <a:tabLst>
                <a:tab pos="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Provides drug searches on specific chemicals in different dosage forms, strengths, bases, and the like to accommodate physicians’ specific needs, </a:t>
            </a:r>
          </a:p>
          <a:p>
            <a:pPr marL="0" indent="0">
              <a:buFont typeface="Wingdings" pitchFamily="2" charset="2"/>
              <a:buChar char="ü"/>
              <a:tabLst>
                <a:tab pos="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Provides follow-up information in response to a practitioner’s request for information regarding a compounded medication, and</a:t>
            </a:r>
          </a:p>
          <a:p>
            <a:pPr marL="0" indent="0">
              <a:buFont typeface="Wingdings" pitchFamily="2" charset="2"/>
              <a:buChar char="ü"/>
              <a:tabLst>
                <a:tab pos="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Consults with practitioners regarding a particular dosage form when discussing services with a health care provider.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The Compounding Process</a:t>
            </a:r>
            <a:r>
              <a:rPr lang="en-US" dirty="0" smtClean="0"/>
              <a:t/>
            </a:r>
            <a:br>
              <a:rPr lang="en-US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Before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first step in the compounding process is taken, the following questions must be considered:</a:t>
            </a:r>
          </a:p>
          <a:p>
            <a:pPr marL="0" indent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What are the physical and chemical properties and medicinal and pharmaceutical uses of the drug substance?</a:t>
            </a:r>
          </a:p>
          <a:p>
            <a:pPr marL="0" indent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Are the quantity and quality of each active ingredient identifiable?</a:t>
            </a:r>
          </a:p>
          <a:p>
            <a:pPr marL="0" indent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Are excipients present from any source (manufactured products) that may be expected to cause an allergic reaction, irritation, toxicity, or an undesirable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organoleptic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response by the patient?</a:t>
            </a:r>
          </a:p>
          <a:p>
            <a:pPr marL="0" indent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For preparations that are to be administered orally, are the active ingredients stable in the normal gastric pH range, or are they subject to extensive hepatic first-pass metabolism?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556" y="404664"/>
            <a:ext cx="799288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4"/>
          <p:cNvGraphicFramePr>
            <a:graphicFrameLocks/>
          </p:cNvGraphicFramePr>
          <p:nvPr/>
        </p:nvGraphicFramePr>
        <p:xfrm>
          <a:off x="179512" y="1052736"/>
          <a:ext cx="874948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Левая фигурная скобка 2"/>
          <p:cNvSpPr/>
          <p:nvPr/>
        </p:nvSpPr>
        <p:spPr>
          <a:xfrm>
            <a:off x="3131840" y="1844824"/>
            <a:ext cx="288032" cy="374441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sz="28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Types of 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Extemporaneous 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(compounded)  medicines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462067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A compounded medicine should be prepared only in circumstances where: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• an appropriate commercial product is unavailable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• a commercial product is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unsuitable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e.g. if a patient experienced an allergy to an excipient in the commercial product)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What are compounded medications used for?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13384"/>
            <a:ext cx="8229600" cy="5211960"/>
          </a:xfrm>
          <a:solidFill>
            <a:schemeClr val="bg2">
              <a:lumMod val="9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Compounded medications can be used for many different purposes, but are more frequently prescribed for pain, thyroid- or hormone-related conditions, and skin problems. 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Any doctor can write a prescription for a compounded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medication.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most prescriptions come from doctors in these fields:</a:t>
            </a:r>
          </a:p>
          <a:p>
            <a:pPr marL="0" indent="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Dermatologists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(skin)</a:t>
            </a:r>
          </a:p>
          <a:p>
            <a:pPr marL="0" indent="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Pain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specialists</a:t>
            </a:r>
          </a:p>
          <a:p>
            <a:pPr marL="0" indent="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Podiatrists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(feet)</a:t>
            </a:r>
          </a:p>
          <a:p>
            <a:pPr marL="0" indent="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Endocrinologists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(hormone imbalances and other endocrine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         disorders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Gastroenterologists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(digestive system)</a:t>
            </a:r>
          </a:p>
          <a:p>
            <a:pPr marL="0" indent="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Veterinarians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200" b="1" dirty="0" smtClean="0"/>
              <a:t>Advantages of extemporaneous medicines</a:t>
            </a:r>
            <a:endParaRPr lang="uk-UA" sz="3200" b="1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Disadvantages of extemporaneous medicines</a:t>
            </a:r>
            <a:endParaRPr lang="uk-UA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27584" y="2420888"/>
            <a:ext cx="1800200" cy="1872208"/>
          </a:xfrm>
          <a:prstGeom prst="ellipse">
            <a:avLst/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2708920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1) Shorter expiry date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328498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2) Inadequate number of compounding pharmacies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19872" y="3861048"/>
            <a:ext cx="3610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3) No approved quality standards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1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/>
              <a:t>Process </a:t>
            </a:r>
            <a:r>
              <a:rPr lang="en-US" sz="3600" b="1" dirty="0" smtClean="0"/>
              <a:t>of</a:t>
            </a:r>
            <a:r>
              <a:rPr lang="uk-UA" sz="3600" b="1" dirty="0" smtClean="0"/>
              <a:t> supplying extemporaneous medicines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1. Establish the validity of the prescription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2. Check the patient details including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age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if applicable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3. Check the appropriateness of the prescription including correct dose or strength of medicaments </a:t>
            </a:r>
          </a:p>
          <a:p>
            <a:pPr marL="0" indent="0" algn="just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4. Complete the necessary recording of the prescription (included pricing)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5. Prepare a suitable label including extra warning and/or cautionary and advisory labels, appropriate shelf life and storage conditions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6. Select the appropriate container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7. Prepare the product suitably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8. Check the final product including the label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9. Provide appropriate advice and counselling to the patient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Extemporaneously prepared formulae</a:t>
            </a:r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  <a:solidFill>
            <a:schemeClr val="bg2">
              <a:lumMod val="9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/>
              <a:t>An extemporaneously prepared formula is a medicine compounded by a pharmacist from basic ingredients.</a:t>
            </a:r>
            <a:endParaRPr lang="en-US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/>
              <a:t>All the allowable ingredient prices are listed  in Drug </a:t>
            </a:r>
            <a:r>
              <a:rPr lang="en-US" dirty="0" smtClean="0"/>
              <a:t>P</a:t>
            </a:r>
            <a:r>
              <a:rPr lang="uk-UA" dirty="0" smtClean="0"/>
              <a:t>rices of Pharmacy</a:t>
            </a:r>
            <a:r>
              <a:rPr lang="en-US" dirty="0" smtClean="0"/>
              <a:t> (Drug Tariff)</a:t>
            </a:r>
            <a:endParaRPr lang="uk-UA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/>
              <a:t>Price for the supply of an extemporaneously‑prepared pharmaceutical benefit, including a standard formula preparation, is the sum of the following amounts: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/>
              <a:t>(a)	</a:t>
            </a:r>
            <a:r>
              <a:rPr lang="en-AU" b="1" dirty="0" smtClean="0"/>
              <a:t>the amount in respect of the quantity </a:t>
            </a:r>
            <a:r>
              <a:rPr lang="uk-UA" b="1" dirty="0" smtClean="0"/>
              <a:t>of each of the ingredients</a:t>
            </a:r>
            <a:r>
              <a:rPr lang="uk-UA" dirty="0" smtClean="0"/>
              <a:t>; and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/>
              <a:t>(b)	</a:t>
            </a:r>
            <a:r>
              <a:rPr lang="en-AU" dirty="0" smtClean="0"/>
              <a:t>the applicable </a:t>
            </a:r>
            <a:r>
              <a:rPr lang="en-AU" b="1" dirty="0" smtClean="0"/>
              <a:t>container fee</a:t>
            </a:r>
            <a:r>
              <a:rPr lang="en-AU" dirty="0" smtClean="0"/>
              <a:t>; and</a:t>
            </a:r>
            <a:endParaRPr lang="uk-UA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/>
              <a:t>(c)	</a:t>
            </a:r>
            <a:r>
              <a:rPr lang="en-US" dirty="0" smtClean="0"/>
              <a:t>an</a:t>
            </a:r>
            <a:r>
              <a:rPr lang="uk-UA" dirty="0" smtClean="0"/>
              <a:t> extemporaneously‑prepared </a:t>
            </a:r>
            <a:r>
              <a:rPr lang="uk-UA" b="1" dirty="0" smtClean="0"/>
              <a:t>dispensing fee</a:t>
            </a:r>
            <a:r>
              <a:rPr lang="uk-UA" dirty="0" smtClean="0"/>
              <a:t>.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88640"/>
            <a:ext cx="6491064" cy="6480720"/>
          </a:xfrm>
          <a:ln w="1270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Медична документація ф-1</a:t>
            </a:r>
          </a:p>
          <a:p>
            <a:pPr>
              <a:buNone/>
            </a:pPr>
            <a:r>
              <a:rPr lang="uk-UA" sz="5600" b="1" dirty="0" smtClean="0">
                <a:latin typeface="Times New Roman" pitchFamily="18" charset="0"/>
                <a:cs typeface="Times New Roman" pitchFamily="18" charset="0"/>
              </a:rPr>
              <a:t>РЕЦЕПТ № _____</a:t>
            </a:r>
          </a:p>
          <a:p>
            <a:pPr>
              <a:buNone/>
            </a:pPr>
            <a:endParaRPr lang="uk-UA" sz="5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дорослий, дитячий</a:t>
            </a:r>
          </a:p>
          <a:p>
            <a:pPr algn="r"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(потрібне підкреслити)                                                              "___" ____________ 20__ р.</a:t>
            </a:r>
          </a:p>
          <a:p>
            <a:pPr algn="r"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(дата виписування рецепта)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За повну вартість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Безоплатно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джерело фінансування __________________________________________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З доплатою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джерело фінансування __________________________________________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Прізвище, ініціали та вік хворого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Номер карти амбулаторного чи стаціонарного хворого ___________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Прізвище та ініціали лікаря ______________________________</a:t>
            </a:r>
            <a:br>
              <a:rPr lang="uk-UA" sz="5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                                              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		Rp:</a:t>
            </a:r>
          </a:p>
          <a:p>
            <a:pPr>
              <a:buNone/>
            </a:pPr>
            <a:endParaRPr lang="uk-UA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		Rp:</a:t>
            </a:r>
          </a:p>
          <a:p>
            <a:pPr>
              <a:buNone/>
            </a:pPr>
            <a:endParaRPr lang="uk-UA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		 Rp:</a:t>
            </a:r>
          </a:p>
          <a:p>
            <a:pPr marL="0" indent="0"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5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Додаткова інформація </a:t>
            </a:r>
            <a:br>
              <a:rPr lang="uk-UA" sz="5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Підпис та особиста печатка лікаря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Рецепт дійсний протягом 1 місяця</a:t>
            </a:r>
          </a:p>
          <a:p>
            <a:pPr algn="ctr"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(друкується на зворотному боці рецептурного бланка)</a:t>
            </a:r>
          </a:p>
          <a:p>
            <a:pPr>
              <a:buNone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Штамп аптеки</a:t>
            </a:r>
          </a:p>
          <a:p>
            <a:pPr>
              <a:buNone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№ лікарської форми індивідуального виготовлення _____________</a:t>
            </a:r>
          </a:p>
          <a:p>
            <a:pPr>
              <a:buNone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Перевірив ___________</a:t>
            </a:r>
          </a:p>
          <a:p>
            <a:pPr>
              <a:buNone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Відпустив _________</a:t>
            </a:r>
          </a:p>
          <a:p>
            <a:pPr>
              <a:buNone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Прийняв ____________ Виготовив _____________</a:t>
            </a:r>
          </a:p>
          <a:p>
            <a:pPr>
              <a:buNone/>
            </a:pPr>
            <a:r>
              <a:rPr lang="uk-UA" sz="5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2924944"/>
            <a:ext cx="1224136" cy="2304256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Place for pricing</a:t>
            </a:r>
            <a:endParaRPr lang="uk-UA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187624" y="4149080"/>
            <a:ext cx="79208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Retail Price of Extemporaneous Medicine</a:t>
            </a:r>
            <a:endParaRPr lang="uk-UA" sz="2800" b="1" dirty="0" smtClean="0">
              <a:latin typeface="Book Antiqu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32040" y="1196752"/>
            <a:ext cx="3923928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Taxa Laborum</a:t>
            </a:r>
          </a:p>
          <a:p>
            <a:pPr algn="ctr"/>
            <a:endParaRPr lang="uk-UA" sz="2800" b="1" dirty="0" smtClean="0">
              <a:latin typeface="Book Antiqua" pitchFamily="18" charset="0"/>
            </a:endParaRPr>
          </a:p>
          <a:p>
            <a:pPr algn="ctr"/>
            <a:r>
              <a:rPr lang="uk-UA" sz="2800" b="1" dirty="0" smtClean="0">
                <a:latin typeface="Book Antiqua" pitchFamily="18" charset="0"/>
              </a:rPr>
              <a:t> 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1340768"/>
            <a:ext cx="4032448" cy="13849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Retail price of ingredients  and containers</a:t>
            </a:r>
            <a:endParaRPr lang="uk-UA" sz="2800" b="1" dirty="0" smtClean="0">
              <a:latin typeface="Book Antiqu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11760" y="3573016"/>
            <a:ext cx="3960440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+ VAT </a:t>
            </a:r>
            <a:r>
              <a:rPr lang="uk-UA" sz="2400" b="1" dirty="0" smtClean="0">
                <a:latin typeface="Book Antiqua" pitchFamily="18" charset="0"/>
              </a:rPr>
              <a:t>(20%)</a:t>
            </a:r>
          </a:p>
        </p:txBody>
      </p:sp>
      <p:sp>
        <p:nvSpPr>
          <p:cNvPr id="22" name="Плюс 21"/>
          <p:cNvSpPr/>
          <p:nvPr/>
        </p:nvSpPr>
        <p:spPr>
          <a:xfrm>
            <a:off x="4427984" y="1484784"/>
            <a:ext cx="360040" cy="576064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4" name="Правая фигурная скобка 23"/>
          <p:cNvSpPr/>
          <p:nvPr/>
        </p:nvSpPr>
        <p:spPr>
          <a:xfrm rot="5400000">
            <a:off x="3743908" y="2024844"/>
            <a:ext cx="576064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5" name="Правая фигурная скобка 24"/>
          <p:cNvSpPr/>
          <p:nvPr/>
        </p:nvSpPr>
        <p:spPr>
          <a:xfrm rot="5400000">
            <a:off x="3815916" y="3609020"/>
            <a:ext cx="576064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267744" y="5085184"/>
            <a:ext cx="3960440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Total  Price of Extemporaneous Medicine</a:t>
            </a:r>
            <a:endParaRPr lang="uk-UA" sz="2400" b="1" dirty="0" smtClean="0"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7423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b="1" i="1" dirty="0" smtClean="0">
                <a:latin typeface="Book Antiqua" pitchFamily="18" charset="0"/>
              </a:rPr>
              <a:t>Dispensing </a:t>
            </a:r>
            <a:r>
              <a:rPr lang="en-US" sz="3600" b="1" i="1" dirty="0" smtClean="0">
                <a:latin typeface="Book Antiqua" pitchFamily="18" charset="0"/>
              </a:rPr>
              <a:t>fee </a:t>
            </a:r>
            <a:r>
              <a:rPr lang="uk-UA" sz="3600" b="1" i="1" dirty="0" smtClean="0">
                <a:latin typeface="Book Antiqua" pitchFamily="18" charset="0"/>
              </a:rPr>
              <a:t> (</a:t>
            </a:r>
            <a:r>
              <a:rPr lang="en-US" sz="3600" b="1" i="1" dirty="0" smtClean="0">
                <a:latin typeface="Book Antiqua" pitchFamily="18" charset="0"/>
              </a:rPr>
              <a:t>Taxa Laborum</a:t>
            </a:r>
            <a:r>
              <a:rPr lang="uk-UA" sz="3600" b="1" i="1" dirty="0" smtClean="0">
                <a:latin typeface="Book Antiqua" pitchFamily="18" charset="0"/>
              </a:rPr>
              <a:t>)</a:t>
            </a:r>
            <a:endParaRPr lang="uk-UA" sz="3600" b="1" i="1" dirty="0">
              <a:latin typeface="Book Antiqua" pitchFamily="18" charset="0"/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04864"/>
            <a:ext cx="3635896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995936" y="3429000"/>
            <a:ext cx="49685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“Taxa laborum” is the term of Latin origin reflecting  dispensing  fee for compounding medicines</a:t>
            </a:r>
            <a:endParaRPr lang="uk-UA" sz="2400" dirty="0" smtClean="0">
              <a:latin typeface="Book Antiqua" pitchFamily="18" charset="0"/>
            </a:endParaRPr>
          </a:p>
          <a:p>
            <a:pPr algn="ctr"/>
            <a:r>
              <a:rPr lang="en-US" sz="2400" b="1" dirty="0" smtClean="0">
                <a:latin typeface="Book Antiqua" pitchFamily="18" charset="0"/>
              </a:rPr>
              <a:t> </a:t>
            </a:r>
            <a:endParaRPr lang="uk-UA" sz="2400" dirty="0" smtClean="0">
              <a:latin typeface="Book Antiqua" pitchFamily="18" charset="0"/>
            </a:endParaRPr>
          </a:p>
          <a:p>
            <a:pPr algn="ctr"/>
            <a:endParaRPr lang="uk-UA" sz="2400" dirty="0" smtClean="0">
              <a:latin typeface="Book Antiqu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196752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It appeared in 1672 (with the opening of the first pharmacies in Moscow) </a:t>
            </a:r>
          </a:p>
          <a:p>
            <a:pPr algn="ctr"/>
            <a:r>
              <a:rPr lang="en-US" sz="2000" dirty="0" smtClean="0"/>
              <a:t>It has existed for over 340 years</a:t>
            </a:r>
            <a:endParaRPr lang="uk-UA" sz="2000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“Taxa Laborum” (an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extemporaneously‑prepared dispensing fee</a:t>
            </a:r>
            <a:r>
              <a:rPr lang="en-US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)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32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components</a:t>
            </a:r>
            <a:endParaRPr lang="uk-UA" sz="32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4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3124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люс 4"/>
          <p:cNvSpPr/>
          <p:nvPr/>
        </p:nvSpPr>
        <p:spPr>
          <a:xfrm>
            <a:off x="2843808" y="2996952"/>
            <a:ext cx="432048" cy="792088"/>
          </a:xfrm>
          <a:prstGeom prst="mathPl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6" name="Плюс 5"/>
          <p:cNvSpPr/>
          <p:nvPr/>
        </p:nvSpPr>
        <p:spPr>
          <a:xfrm>
            <a:off x="5796136" y="2852936"/>
            <a:ext cx="432048" cy="792088"/>
          </a:xfrm>
          <a:prstGeom prst="mathPl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797153"/>
            <a:ext cx="8964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dirty="0" smtClean="0">
              <a:latin typeface="Book Antiqua" pitchFamily="18" charset="0"/>
            </a:endParaRPr>
          </a:p>
          <a:p>
            <a:pPr algn="ctr"/>
            <a:r>
              <a:rPr lang="en-US" b="1" dirty="0" smtClean="0">
                <a:latin typeface="Book Antiqua" pitchFamily="18" charset="0"/>
              </a:rPr>
              <a:t>“Taxa Laborum” is established by pharmacies on their own</a:t>
            </a:r>
            <a:endParaRPr lang="uk-UA" b="1" dirty="0" smtClean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8024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56992"/>
            <a:ext cx="468052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124744"/>
            <a:ext cx="4139952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latin typeface="Book Antiqua" pitchFamily="18" charset="0"/>
              </a:rPr>
              <a:t>Extemporaneous poweders pricing</a:t>
            </a:r>
            <a:endParaRPr lang="uk-UA" sz="2400" b="1" dirty="0">
              <a:latin typeface="Book Antiqu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35696" y="1268760"/>
            <a:ext cx="4968552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i="1" dirty="0" smtClean="0">
                <a:latin typeface="Book Antiqua" pitchFamily="18" charset="0"/>
              </a:rPr>
              <a:t>Poweders</a:t>
            </a:r>
            <a:endParaRPr lang="uk-UA" sz="2400" b="1" i="1" dirty="0" smtClean="0">
              <a:latin typeface="Book Antiqua" pitchFamily="18" charset="0"/>
            </a:endParaRP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1691680" y="3789040"/>
            <a:ext cx="7272808" cy="26161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0.15*0.20*30=0.90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        </a:t>
            </a:r>
            <a:r>
              <a:rPr lang="uk-UA" sz="2000" b="1" dirty="0" smtClean="0">
                <a:latin typeface="Book Antiqua" pitchFamily="18" charset="0"/>
              </a:rPr>
              <a:t>        </a:t>
            </a:r>
            <a:r>
              <a:rPr lang="en-US" sz="2000" dirty="0" smtClean="0">
                <a:latin typeface="Book Antiqua" pitchFamily="18" charset="0"/>
              </a:rPr>
              <a:t>Rp.: Acidi ascorbinici 0,15</a:t>
            </a:r>
            <a:endParaRPr lang="uk-UA" sz="2000" dirty="0" smtClean="0">
              <a:latin typeface="Book Antiqua" pitchFamily="18" charset="0"/>
            </a:endParaRPr>
          </a:p>
          <a:p>
            <a:r>
              <a:rPr lang="en-US" sz="2000" dirty="0" smtClean="0">
                <a:latin typeface="Book Antiqua" pitchFamily="18" charset="0"/>
              </a:rPr>
              <a:t> 0.25*0.89*30=6.67                  	Calcii glycerophosphatis</a:t>
            </a:r>
            <a:endParaRPr lang="uk-UA" sz="2000" dirty="0" smtClean="0">
              <a:latin typeface="Book Antiqua" pitchFamily="18" charset="0"/>
            </a:endParaRPr>
          </a:p>
          <a:p>
            <a:r>
              <a:rPr lang="en-US" sz="2000" dirty="0" smtClean="0">
                <a:latin typeface="Book Antiqua" pitchFamily="18" charset="0"/>
              </a:rPr>
              <a:t> 0.25*0.123*30=0.92                   	Sacchari ana 0,25</a:t>
            </a:r>
            <a:endParaRPr lang="uk-UA" sz="2000" dirty="0" smtClean="0">
              <a:latin typeface="Book Antiqua" pitchFamily="18" charset="0"/>
            </a:endParaRPr>
          </a:p>
          <a:p>
            <a:r>
              <a:rPr lang="en-US" sz="2000" dirty="0" smtClean="0">
                <a:latin typeface="Book Antiqua" pitchFamily="18" charset="0"/>
              </a:rPr>
              <a:t> 0.79  				M.f.pulv.</a:t>
            </a:r>
            <a:endParaRPr lang="uk-UA" sz="2000" dirty="0" smtClean="0">
              <a:latin typeface="Book Antiqua" pitchFamily="18" charset="0"/>
            </a:endParaRPr>
          </a:p>
          <a:p>
            <a:r>
              <a:rPr lang="en-US" sz="2000" dirty="0" smtClean="0">
                <a:latin typeface="Book Antiqua" pitchFamily="18" charset="0"/>
              </a:rPr>
              <a:t> 19.60+8.45*2+1.50=38.00              D.t.d. N</a:t>
            </a:r>
            <a:r>
              <a:rPr lang="ru-RU" sz="2000" dirty="0" smtClean="0">
                <a:latin typeface="Book Antiqua" pitchFamily="18" charset="0"/>
              </a:rPr>
              <a:t>30</a:t>
            </a:r>
            <a:endParaRPr lang="uk-UA" sz="2000" dirty="0" smtClean="0">
              <a:latin typeface="Book Antiqua" pitchFamily="18" charset="0"/>
            </a:endParaRPr>
          </a:p>
          <a:p>
            <a:r>
              <a:rPr lang="ru-RU" sz="2000" dirty="0" smtClean="0">
                <a:latin typeface="Book Antiqua" pitchFamily="18" charset="0"/>
              </a:rPr>
              <a:t>             </a:t>
            </a:r>
            <a:r>
              <a:rPr lang="ru-RU" sz="1200" i="1" dirty="0" smtClean="0">
                <a:latin typeface="Book Antiqua" pitchFamily="18" charset="0"/>
              </a:rPr>
              <a:t>  </a:t>
            </a:r>
            <a:r>
              <a:rPr lang="en-US" sz="2000" dirty="0" smtClean="0">
                <a:latin typeface="Book Antiqua" pitchFamily="18" charset="0"/>
              </a:rPr>
              <a:t>				S</a:t>
            </a:r>
            <a:r>
              <a:rPr lang="ru-RU" sz="2000" dirty="0" smtClean="0">
                <a:latin typeface="Book Antiqua" pitchFamily="18" charset="0"/>
              </a:rPr>
              <a:t>. </a:t>
            </a:r>
            <a:r>
              <a:rPr lang="en-US" sz="2000" dirty="0" smtClean="0">
                <a:latin typeface="Book Antiqua" pitchFamily="18" charset="0"/>
              </a:rPr>
              <a:t> </a:t>
            </a:r>
            <a:r>
              <a:rPr lang="ru-RU" sz="2000" dirty="0" smtClean="0">
                <a:latin typeface="Book Antiqua" pitchFamily="18" charset="0"/>
              </a:rPr>
              <a:t>1 </a:t>
            </a:r>
            <a:r>
              <a:rPr lang="en-US" sz="2000" dirty="0" smtClean="0">
                <a:latin typeface="Book Antiqua" pitchFamily="18" charset="0"/>
              </a:rPr>
              <a:t>poweder </a:t>
            </a:r>
            <a:r>
              <a:rPr lang="ru-RU" sz="2000" dirty="0" smtClean="0">
                <a:latin typeface="Book Antiqua" pitchFamily="18" charset="0"/>
              </a:rPr>
              <a:t> 3</a:t>
            </a:r>
            <a:r>
              <a:rPr lang="en-US" sz="2000" dirty="0" smtClean="0">
                <a:latin typeface="Book Antiqua" pitchFamily="18" charset="0"/>
              </a:rPr>
              <a:t> times per day</a:t>
            </a:r>
          </a:p>
          <a:p>
            <a:r>
              <a:rPr lang="en-US" sz="2000" dirty="0" smtClean="0">
                <a:latin typeface="Book Antiqua" pitchFamily="18" charset="0"/>
              </a:rPr>
              <a:t>Total price : 47.28 </a:t>
            </a:r>
            <a:endParaRPr lang="uk-UA" sz="2000" dirty="0" smtClean="0">
              <a:latin typeface="Book Antiqua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5085184"/>
            <a:ext cx="12961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Book Antiqua" pitchFamily="18" charset="0"/>
              </a:rPr>
              <a:t>(Taxa Laborum)</a:t>
            </a:r>
            <a:r>
              <a:rPr lang="ru-RU" sz="1200" dirty="0" smtClean="0">
                <a:latin typeface="Book Antiqua" pitchFamily="18" charset="0"/>
              </a:rPr>
              <a:t> </a:t>
            </a:r>
            <a:endParaRPr lang="uk-UA" sz="1200" dirty="0" smtClean="0">
              <a:latin typeface="Book Antiqu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725144"/>
            <a:ext cx="10903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Book Antiqua" pitchFamily="18" charset="0"/>
              </a:rPr>
              <a:t>(conteiner )</a:t>
            </a:r>
            <a:endParaRPr lang="uk-UA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4149080"/>
            <a:ext cx="12490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Book Antiqua" pitchFamily="18" charset="0"/>
              </a:rPr>
              <a:t>(ingredients )</a:t>
            </a:r>
            <a:endParaRPr lang="uk-UA" sz="1400" dirty="0"/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1547664" y="3933056"/>
            <a:ext cx="216024" cy="72008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b="1" dirty="0"/>
          </a:p>
        </p:txBody>
      </p:sp>
      <p:sp>
        <p:nvSpPr>
          <p:cNvPr id="13" name="Содержимое 3"/>
          <p:cNvSpPr txBox="1">
            <a:spLocks/>
          </p:cNvSpPr>
          <p:nvPr/>
        </p:nvSpPr>
        <p:spPr>
          <a:xfrm>
            <a:off x="1691680" y="1844824"/>
            <a:ext cx="5904656" cy="169277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Distributive method of prescribing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2000" dirty="0" smtClean="0"/>
              <a:t>the prescription indicates the amount of a substance per one dose and amount of doses, which are necessary to prepare (this method is the  most frequently used)</a:t>
            </a:r>
            <a:endParaRPr kumimoji="0" lang="uk-UA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Extemporaneous poweders pricing</a:t>
            </a:r>
            <a:endParaRPr lang="uk-UA" sz="3200" dirty="0"/>
          </a:p>
        </p:txBody>
      </p:sp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539552" y="2996952"/>
            <a:ext cx="8229600" cy="29854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buNone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 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0.3*1.50=0.45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		</a:t>
            </a:r>
            <a:r>
              <a:rPr lang="en-US" sz="2000" dirty="0" smtClean="0">
                <a:latin typeface="Book Antiqua" pitchFamily="18" charset="0"/>
              </a:rPr>
              <a:t>Rp.: Phenobarbitali 0,3</a:t>
            </a:r>
            <a:endParaRPr lang="uk-UA" sz="20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Book Antiqua" pitchFamily="18" charset="0"/>
              </a:rPr>
              <a:t>    0.1*2.50=0.25                         Dibazoli 0,1</a:t>
            </a:r>
          </a:p>
          <a:p>
            <a:pPr>
              <a:buNone/>
            </a:pPr>
            <a:r>
              <a:rPr lang="en-US" sz="2000" dirty="0" smtClean="0">
                <a:latin typeface="Book Antiqua" pitchFamily="18" charset="0"/>
              </a:rPr>
              <a:t>    0.2*3.20=0.36              	         Papaverini hydrochloridi 0,2</a:t>
            </a:r>
            <a:endParaRPr lang="uk-UA" sz="20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Book Antiqua" pitchFamily="18" charset="0"/>
              </a:rPr>
              <a:t>    2.0*0.222=0.444                      </a:t>
            </a:r>
            <a:r>
              <a:rPr lang="en-US" sz="2000" dirty="0" err="1" smtClean="0">
                <a:latin typeface="Book Antiqua" pitchFamily="18" charset="0"/>
              </a:rPr>
              <a:t>Sacchari</a:t>
            </a:r>
            <a:r>
              <a:rPr lang="en-US" sz="2000" dirty="0" smtClean="0">
                <a:latin typeface="Book Antiqua" pitchFamily="18" charset="0"/>
              </a:rPr>
              <a:t> 2,0</a:t>
            </a:r>
            <a:endParaRPr lang="uk-UA" sz="20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Book Antiqua" pitchFamily="18" charset="0"/>
              </a:rPr>
              <a:t>     0.89                                         </a:t>
            </a:r>
            <a:r>
              <a:rPr lang="en-US" sz="2000" dirty="0" err="1" smtClean="0">
                <a:latin typeface="Book Antiqua" pitchFamily="18" charset="0"/>
              </a:rPr>
              <a:t>M.f.pulv</a:t>
            </a:r>
            <a:r>
              <a:rPr lang="en-US" sz="2000" dirty="0" smtClean="0">
                <a:latin typeface="Book Antiqua" pitchFamily="18" charset="0"/>
              </a:rPr>
              <a:t>.</a:t>
            </a:r>
            <a:endParaRPr lang="uk-UA" sz="20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Book Antiqua" pitchFamily="18" charset="0"/>
              </a:rPr>
              <a:t>     10.89                                       </a:t>
            </a:r>
            <a:r>
              <a:rPr lang="en-US" sz="2000" dirty="0" smtClean="0">
                <a:latin typeface="Book Antiqua" pitchFamily="18" charset="0"/>
              </a:rPr>
              <a:t>Divide </a:t>
            </a:r>
            <a:r>
              <a:rPr lang="en-US" sz="2000" dirty="0" smtClean="0">
                <a:latin typeface="Book Antiqua" pitchFamily="18" charset="0"/>
              </a:rPr>
              <a:t>in partes aequales N1</a:t>
            </a:r>
            <a:r>
              <a:rPr lang="ru-RU" sz="2000" dirty="0" smtClean="0">
                <a:latin typeface="Book Antiqua" pitchFamily="18" charset="0"/>
              </a:rPr>
              <a:t>0</a:t>
            </a:r>
            <a:endParaRPr lang="uk-UA" sz="2000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Book Antiqua" pitchFamily="18" charset="0"/>
              </a:rPr>
              <a:t>     </a:t>
            </a:r>
            <a:r>
              <a:rPr lang="en-US" sz="2000" u="sng" dirty="0" smtClean="0">
                <a:latin typeface="Book Antiqua" pitchFamily="18" charset="0"/>
              </a:rPr>
              <a:t>1.89  </a:t>
            </a:r>
            <a:r>
              <a:rPr lang="en-US" sz="2000" dirty="0" smtClean="0">
                <a:latin typeface="Book Antiqua" pitchFamily="18" charset="0"/>
              </a:rPr>
              <a:t> </a:t>
            </a:r>
            <a:r>
              <a:rPr lang="en-US" sz="2000" dirty="0" smtClean="0">
                <a:latin typeface="Book Antiqua" pitchFamily="18" charset="0"/>
              </a:rPr>
              <a:t>                                      S</a:t>
            </a:r>
            <a:r>
              <a:rPr lang="ru-RU" sz="2000" dirty="0" smtClean="0">
                <a:latin typeface="Book Antiqua" pitchFamily="18" charset="0"/>
              </a:rPr>
              <a:t>. </a:t>
            </a:r>
            <a:r>
              <a:rPr lang="en-US" sz="2000" dirty="0" smtClean="0">
                <a:latin typeface="Book Antiqua" pitchFamily="18" charset="0"/>
              </a:rPr>
              <a:t> 1 powder per day</a:t>
            </a:r>
            <a:endParaRPr lang="uk-UA" sz="2000" dirty="0" smtClean="0">
              <a:latin typeface="Book Antiqua" pitchFamily="18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Total retail price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0.45+0.25+0.36+0.444+0.89+</a:t>
            </a:r>
            <a:r>
              <a:rPr lang="en-US" sz="2000" b="1" dirty="0" smtClean="0">
                <a:latin typeface="Book Antiqua" pitchFamily="18" charset="0"/>
              </a:rPr>
              <a:t>10.89+1.89</a:t>
            </a:r>
            <a:r>
              <a:rPr lang="en-US" sz="2000" b="1" dirty="0" smtClean="0">
                <a:latin typeface="Book Antiqua" pitchFamily="18" charset="0"/>
              </a:rPr>
              <a:t>= </a:t>
            </a:r>
            <a:r>
              <a:rPr lang="en-US" sz="2000" b="1" dirty="0" smtClean="0">
                <a:latin typeface="Book Antiqua" pitchFamily="18" charset="0"/>
              </a:rPr>
              <a:t>15.17 UAH </a:t>
            </a:r>
            <a:endParaRPr lang="en-US" sz="2000" b="1" dirty="0" smtClean="0">
              <a:latin typeface="Book Antiqua" pitchFamily="18" charset="0"/>
            </a:endParaRP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251520" y="1628800"/>
            <a:ext cx="8208912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2000" b="1" dirty="0" smtClean="0"/>
              <a:t>Separating method of prescribing </a:t>
            </a:r>
            <a:r>
              <a:rPr lang="en-US" sz="2000" dirty="0" smtClean="0"/>
              <a:t>- the prescription indicates the total amount of a medicinal powedered substance and the number of doses required</a:t>
            </a:r>
            <a:endParaRPr kumimoji="0" lang="uk-UA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4710</TotalTime>
  <Words>1273</Words>
  <Application>Microsoft Office PowerPoint</Application>
  <PresentationFormat>Экран (4:3)</PresentationFormat>
  <Paragraphs>168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Odessa National Medical University Faculty of Pharmacy Department of Organization and Economics of Pharmacy</vt:lpstr>
      <vt:lpstr>Definition</vt:lpstr>
      <vt:lpstr>The Compounding Process  </vt:lpstr>
      <vt:lpstr>Guidelines for distinguishing between compounding and manufacturing </vt:lpstr>
      <vt:lpstr>Compounding Facility and Equipment </vt:lpstr>
      <vt:lpstr> Personnel </vt:lpstr>
      <vt:lpstr> Duties </vt:lpstr>
      <vt:lpstr>The Compounding Process </vt:lpstr>
      <vt:lpstr>Слайд 9</vt:lpstr>
      <vt:lpstr> Types of Extemporaneous (compounded)  medicines </vt:lpstr>
      <vt:lpstr>Слайд 11</vt:lpstr>
      <vt:lpstr> What are compounded medications used for? </vt:lpstr>
      <vt:lpstr>Advantages of extemporaneous medicines</vt:lpstr>
      <vt:lpstr>Disadvantages of extemporaneous medicines</vt:lpstr>
      <vt:lpstr> Process of supplying extemporaneous medicines </vt:lpstr>
      <vt:lpstr>Extemporaneously prepared formulae </vt:lpstr>
      <vt:lpstr>Слайд 17</vt:lpstr>
      <vt:lpstr>Retail Price of Extemporaneous Medicine</vt:lpstr>
      <vt:lpstr>Dispensing fee  (Taxa Laborum)</vt:lpstr>
      <vt:lpstr>“Taxa Laborum” (an extemporaneously‑prepared dispensing fee) components</vt:lpstr>
      <vt:lpstr>Слайд 21</vt:lpstr>
      <vt:lpstr>Extemporaneous poweders pricing</vt:lpstr>
      <vt:lpstr>Extemporaneous poweders pricing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e210275boi</cp:lastModifiedBy>
  <cp:revision>119</cp:revision>
  <cp:lastPrinted>2016-12-07T14:05:20Z</cp:lastPrinted>
  <dcterms:created xsi:type="dcterms:W3CDTF">2016-12-07T08:54:09Z</dcterms:created>
  <dcterms:modified xsi:type="dcterms:W3CDTF">2021-11-05T10:54:30Z</dcterms:modified>
</cp:coreProperties>
</file>