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342" r:id="rId2"/>
    <p:sldId id="256" r:id="rId3"/>
    <p:sldId id="326" r:id="rId4"/>
    <p:sldId id="327" r:id="rId5"/>
    <p:sldId id="257" r:id="rId6"/>
    <p:sldId id="306" r:id="rId7"/>
    <p:sldId id="329" r:id="rId8"/>
    <p:sldId id="307" r:id="rId9"/>
    <p:sldId id="308" r:id="rId10"/>
    <p:sldId id="309" r:id="rId11"/>
    <p:sldId id="314" r:id="rId12"/>
    <p:sldId id="315" r:id="rId13"/>
    <p:sldId id="310" r:id="rId14"/>
    <p:sldId id="316" r:id="rId15"/>
    <p:sldId id="311" r:id="rId16"/>
    <p:sldId id="312" r:id="rId17"/>
    <p:sldId id="313" r:id="rId18"/>
    <p:sldId id="317" r:id="rId19"/>
    <p:sldId id="320" r:id="rId20"/>
    <p:sldId id="319" r:id="rId21"/>
    <p:sldId id="322" r:id="rId22"/>
    <p:sldId id="323" r:id="rId23"/>
    <p:sldId id="324" r:id="rId24"/>
    <p:sldId id="325" r:id="rId25"/>
    <p:sldId id="328" r:id="rId26"/>
    <p:sldId id="338" r:id="rId27"/>
    <p:sldId id="339" r:id="rId28"/>
    <p:sldId id="340" r:id="rId29"/>
    <p:sldId id="341" r:id="rId30"/>
    <p:sldId id="332" r:id="rId31"/>
    <p:sldId id="333" r:id="rId32"/>
    <p:sldId id="334" r:id="rId33"/>
    <p:sldId id="335" r:id="rId34"/>
    <p:sldId id="336" r:id="rId35"/>
    <p:sldId id="337" r:id="rId36"/>
    <p:sldId id="331" r:id="rId3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uk-UA" altLang="uk-UA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uk-UA" altLang="uk-UA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uk-UA" altLang="uk-UA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uk-UA" altLang="uk-UA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uk-UA" altLang="uk-UA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uk-UA" altLang="uk-UA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uk-UA" altLang="uk-UA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uk-UA" altLang="uk-UA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uk-UA" altLang="uk-UA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uk-UA" altLang="uk-UA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uk-UA" altLang="uk-UA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uk-UA" altLang="uk-UA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1116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altLang="uk-UA" noProof="0" smtClean="0"/>
              <a:t>Образец заголовка</a:t>
            </a:r>
          </a:p>
        </p:txBody>
      </p:sp>
      <p:sp>
        <p:nvSpPr>
          <p:cNvPr id="11163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ru-RU" altLang="uk-UA" noProof="0" smtClean="0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634DAD8-43F4-4DDA-ACB6-949BDFFBC41B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667630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E3D31-F2C1-435E-B2A5-12F214B19BAE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908883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CD66D-84A3-43AD-9464-CA857662C72D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441586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974C2-5B88-451C-B77F-E4990F3EEFAC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197628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C15E0C-51BC-4276-A822-B21814F8D4AB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135097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EE940-1B6C-4E29-8081-55DD7B0F1846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790043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E09FD-4377-4E6A-B147-EE09219B5FE4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17918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61EA58-52F8-4412-B105-538B0A8B2B02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55516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EA5880-0591-4FE5-9683-7B6609E9AD4F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910912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9EFEE-79E4-45AF-9E07-255EB6B2439E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182403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1FB89-7780-4FF5-8983-46F513F53FF2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950820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uk-UA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D6D70-19FF-4E8F-A36B-0A013B78B24F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280568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9A817-2F30-4D69-91D5-AD100804317C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4244206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577B2-1B0E-40E0-9BD2-E71B671C7E55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585358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101B7-0949-4F1E-BBB7-1C6CE9E2573E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553562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 Black" panose="020B0A04020102020204" pitchFamily="34" charset="0"/>
              </a:defRPr>
            </a:lvl1pPr>
          </a:lstStyle>
          <a:p>
            <a:pPr>
              <a:defRPr/>
            </a:pPr>
            <a:fld id="{CD917B24-CB4C-4B85-B642-B251D5C24D40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uk-UA" altLang="uk-UA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uk-UA" altLang="uk-UA" sz="2400"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uk-UA" altLang="uk-UA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uk-UA" altLang="uk-UA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uk-UA" altLang="uk-UA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uk-UA" altLang="uk-UA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uk-UA" altLang="uk-UA" sz="2400"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uk-UA" altLang="uk-UA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uk-UA" altLang="uk-UA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11060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2"/>
          <p:cNvSpPr>
            <a:spLocks noChangeArrowheads="1"/>
          </p:cNvSpPr>
          <p:nvPr/>
        </p:nvSpPr>
        <p:spPr bwMode="auto">
          <a:xfrm>
            <a:off x="304800" y="685800"/>
            <a:ext cx="883920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uk-UA"/>
              <a:t>ODESSA NATIONAL MEDICAL UNIVERSITY </a:t>
            </a:r>
          </a:p>
          <a:p>
            <a:pPr eaLnBrk="1" hangingPunct="1"/>
            <a:r>
              <a:rPr lang="en-US" altLang="uk-UA"/>
              <a:t>DEPARTMENT OF INFECTIONES DISEASES</a:t>
            </a:r>
          </a:p>
          <a:p>
            <a:pPr eaLnBrk="1" hangingPunct="1"/>
            <a:endParaRPr lang="en-US" altLang="uk-UA"/>
          </a:p>
          <a:p>
            <a:pPr eaLnBrk="1" hangingPunct="1"/>
            <a:endParaRPr lang="en-US" altLang="uk-UA"/>
          </a:p>
          <a:p>
            <a:pPr eaLnBrk="1" hangingPunct="1"/>
            <a:endParaRPr lang="en-US" altLang="uk-UA"/>
          </a:p>
          <a:p>
            <a:pPr eaLnBrk="1" hangingPunct="1"/>
            <a:endParaRPr lang="en-US" altLang="uk-UA"/>
          </a:p>
          <a:p>
            <a:pPr eaLnBrk="1" hangingPunct="1"/>
            <a:endParaRPr lang="en-US" altLang="uk-UA"/>
          </a:p>
          <a:p>
            <a:pPr eaLnBrk="1" hangingPunct="1"/>
            <a:endParaRPr lang="en-US" altLang="uk-UA"/>
          </a:p>
          <a:p>
            <a:pPr eaLnBrk="1" hangingPunct="1"/>
            <a:endParaRPr lang="en-US" altLang="uk-UA"/>
          </a:p>
          <a:p>
            <a:pPr eaLnBrk="1" hangingPunct="1"/>
            <a:endParaRPr lang="en-US" altLang="uk-UA"/>
          </a:p>
          <a:p>
            <a:pPr eaLnBrk="1" hangingPunct="1"/>
            <a:endParaRPr lang="en-US" altLang="uk-UA"/>
          </a:p>
          <a:p>
            <a:pPr eaLnBrk="1" hangingPunct="1"/>
            <a:r>
              <a:rPr lang="en-US" altLang="uk-UA"/>
              <a:t>LECTURE OUTLINES</a:t>
            </a:r>
          </a:p>
          <a:p>
            <a:pPr eaLnBrk="1" hangingPunct="1"/>
            <a:r>
              <a:rPr lang="en-US" altLang="uk-UA"/>
              <a:t>A discipline «Infectious diseases»</a:t>
            </a:r>
          </a:p>
          <a:p>
            <a:pPr eaLnBrk="1" hangingPunct="1"/>
            <a:r>
              <a:rPr lang="en-US" altLang="uk-UA"/>
              <a:t>Lecture № 1 «INTRODUCTORY</a:t>
            </a:r>
            <a:br>
              <a:rPr lang="en-US" altLang="uk-UA"/>
            </a:br>
            <a:r>
              <a:rPr lang="en-US" altLang="uk-UA"/>
              <a:t>LECTURE.»</a:t>
            </a:r>
          </a:p>
          <a:p>
            <a:pPr eaLnBrk="1" hangingPunct="1"/>
            <a:r>
              <a:rPr lang="en-US" altLang="uk-UA"/>
              <a:t>Year </a:t>
            </a:r>
            <a:r>
              <a:rPr lang="uk-UA" altLang="uk-UA"/>
              <a:t>4</a:t>
            </a:r>
            <a:endParaRPr lang="en-US" altLang="uk-UA"/>
          </a:p>
          <a:p>
            <a:pPr eaLnBrk="1" hangingPunct="1"/>
            <a:r>
              <a:rPr lang="en-US" altLang="uk-UA"/>
              <a:t>Faculty international</a:t>
            </a:r>
          </a:p>
          <a:p>
            <a:pPr eaLnBrk="1" hangingPunct="1"/>
            <a:r>
              <a:rPr lang="en-US" altLang="uk-UA"/>
              <a:t>Specialty 22</a:t>
            </a:r>
            <a:r>
              <a:rPr lang="uk-UA" altLang="uk-UA"/>
              <a:t>1</a:t>
            </a:r>
            <a:r>
              <a:rPr lang="en-US" altLang="uk-UA"/>
              <a:t> «Dentistry»</a:t>
            </a:r>
          </a:p>
          <a:p>
            <a:pPr eaLnBrk="1" hangingPunct="1"/>
            <a:endParaRPr lang="en-US" altLang="uk-UA"/>
          </a:p>
          <a:p>
            <a:pPr eaLnBrk="1" hangingPunct="1"/>
            <a:endParaRPr lang="en-US" altLang="uk-UA"/>
          </a:p>
        </p:txBody>
      </p:sp>
      <p:pic>
        <p:nvPicPr>
          <p:cNvPr id="3075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648200"/>
            <a:ext cx="3124200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00200" y="1828800"/>
            <a:ext cx="7391400" cy="2209800"/>
          </a:xfrm>
        </p:spPr>
        <p:txBody>
          <a:bodyPr/>
          <a:lstStyle/>
          <a:p>
            <a:pPr eaLnBrk="1" hangingPunct="1"/>
            <a:r>
              <a:rPr lang="en-US" altLang="uk-UA" sz="6300" b="1" i="1" smtClean="0"/>
              <a:t>INTRODUCTORY</a:t>
            </a:r>
            <a:br>
              <a:rPr lang="en-US" altLang="uk-UA" sz="6300" b="1" i="1" smtClean="0"/>
            </a:br>
            <a:r>
              <a:rPr lang="en-US" altLang="uk-UA" sz="6300" b="1" i="1" smtClean="0"/>
              <a:t>LECTURE</a:t>
            </a:r>
            <a:endParaRPr lang="ru-RU" altLang="uk-UA" sz="6300" b="1" i="1" smtClean="0"/>
          </a:p>
        </p:txBody>
      </p:sp>
      <p:pic>
        <p:nvPicPr>
          <p:cNvPr id="409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10000"/>
            <a:ext cx="4343400" cy="289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uk-UA" sz="2000" smtClean="0"/>
              <a:t>More than 30 before unknown pathogenic pryonov, viruses, chlamidies and bacteria were opened from 80th of the last century.</a:t>
            </a:r>
            <a:r>
              <a:rPr lang="en-US" altLang="uk-UA" sz="2000" b="1" smtClean="0"/>
              <a:t/>
            </a:r>
            <a:br>
              <a:rPr lang="en-US" altLang="uk-UA" sz="2000" b="1" smtClean="0"/>
            </a:br>
            <a:r>
              <a:rPr lang="en-US" altLang="uk-UA" sz="2000" b="1" smtClean="0"/>
              <a:t>Exciters of infectious diseases, </a:t>
            </a:r>
            <a:br>
              <a:rPr lang="en-US" altLang="uk-UA" sz="2000" b="1" smtClean="0"/>
            </a:br>
            <a:r>
              <a:rPr lang="en-US" altLang="uk-UA" sz="2000" b="1" smtClean="0"/>
              <a:t>opened for the last 25 years</a:t>
            </a:r>
            <a:endParaRPr lang="ru-RU" altLang="uk-UA" sz="2000" b="1" smtClean="0"/>
          </a:p>
        </p:txBody>
      </p:sp>
      <p:graphicFrame>
        <p:nvGraphicFramePr>
          <p:cNvPr id="99331" name="Group 3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833938"/>
        </p:xfrm>
        <a:graphic>
          <a:graphicData uri="http://schemas.openxmlformats.org/drawingml/2006/table">
            <a:tbl>
              <a:tblPr/>
              <a:tblGrid>
                <a:gridCol w="2786063">
                  <a:extLst>
                    <a:ext uri="{9D8B030D-6E8A-4147-A177-3AD203B41FA5}">
                      <a16:colId xmlns:a16="http://schemas.microsoft.com/office/drawing/2014/main" val="2838294743"/>
                    </a:ext>
                  </a:extLst>
                </a:gridCol>
                <a:gridCol w="5443537">
                  <a:extLst>
                    <a:ext uri="{9D8B030D-6E8A-4147-A177-3AD203B41FA5}">
                      <a16:colId xmlns:a16="http://schemas.microsoft.com/office/drawing/2014/main" val="3598286319"/>
                    </a:ext>
                  </a:extLst>
                </a:gridCol>
              </a:tblGrid>
              <a:tr h="233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Etiologic factor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Disease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7759462"/>
                  </a:ext>
                </a:extLst>
              </a:tr>
              <a:tr h="233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HIV-</a:t>
                      </a:r>
                      <a:r>
                        <a:rPr kumimoji="0" lang="en-US" alt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en-US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HIV-2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AIDS, HIV-infection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2435013"/>
                  </a:ext>
                </a:extLst>
              </a:tr>
              <a:tr h="234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Virus of hepatitis С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Hepatitis С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3183080"/>
                  </a:ext>
                </a:extLst>
              </a:tr>
              <a:tr h="233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Borrelia burgdorferi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Borreliosis (Laime disease)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259549"/>
                  </a:ext>
                </a:extLst>
              </a:tr>
              <a:tr h="234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Guanaryto virus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Venezuelan hemorrhagic fever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6843095"/>
                  </a:ext>
                </a:extLst>
              </a:tr>
              <a:tr h="233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Sabia virus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Brazilian hemorrhagic fever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7367344"/>
                  </a:ext>
                </a:extLst>
              </a:tr>
              <a:tr h="931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Pryons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Kroyttsfel'dta-Yakoba disease, kuru, Gerstmana-Strausslera-Sheykera syndrome, fatal domestic insomnia,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Al'persa disease,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5410802"/>
                  </a:ext>
                </a:extLst>
              </a:tr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Virus of heavy sharp respirator syndrome (SARS)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Heavy sharp respirator syndrome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991437"/>
                  </a:ext>
                </a:extLst>
              </a:tr>
              <a:tr h="252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Ehrlichia senettsu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Erlykhyosis senetsu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4372635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Virus grippe A (H7N1)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Grippe A (Hong Kong), bird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39738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IMG_7638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3505200"/>
            <a:ext cx="2509838" cy="2743200"/>
          </a:xfrm>
        </p:spPr>
      </p:pic>
      <p:pic>
        <p:nvPicPr>
          <p:cNvPr id="6147" name="Picture 6" descr="IMG_76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863" y="304800"/>
            <a:ext cx="2463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3733800"/>
            <a:ext cx="282892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8" descr="коронавирус-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2819400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9" descr="Hep_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662238"/>
            <a:ext cx="3124200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304800"/>
            <a:ext cx="8610600" cy="6324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uk-UA" sz="2800" b="1" i="1" smtClean="0"/>
              <a:t>Infection - </a:t>
            </a:r>
            <a:r>
              <a:rPr lang="en-US" altLang="uk-UA" sz="2800" smtClean="0"/>
              <a:t>(Latin “infectio”, pollution) means penetration of the microorganism into another organism or condition of the pollution of the organism by another organism (viruses, bacteriae, protozoa and other)</a:t>
            </a:r>
            <a:endParaRPr lang="en-US" altLang="uk-UA" sz="2800" b="1" i="1" smtClean="0"/>
          </a:p>
          <a:p>
            <a:pPr eaLnBrk="1" hangingPunct="1">
              <a:lnSpc>
                <a:spcPct val="80000"/>
              </a:lnSpc>
            </a:pPr>
            <a:r>
              <a:rPr lang="en-US" altLang="uk-UA" sz="2800" b="1" i="1" smtClean="0"/>
              <a:t>Infectious process </a:t>
            </a:r>
            <a:r>
              <a:rPr lang="en-US" altLang="uk-UA" sz="2800" smtClean="0"/>
              <a:t>is the complex of the reactions, directing to providing of homeostasis and equilibrium with an environment. Infection process is a result of the penetration and reproduction of pathogenic microorganisms into the macroorganism.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uk-UA" sz="2800" smtClean="0"/>
              <a:t> </a:t>
            </a:r>
            <a:r>
              <a:rPr lang="en-US" altLang="uk-UA" sz="2800" b="1" i="1" smtClean="0"/>
              <a:t>Infectious disease </a:t>
            </a:r>
            <a:r>
              <a:rPr lang="en-US" altLang="uk-UA" sz="2800" smtClean="0"/>
              <a:t>is the extreme stage of infectious process, when violation of homeostasis develops as a result of predominance of pathological reactions above compensatory reactions.</a:t>
            </a:r>
            <a:endParaRPr lang="ru-RU" altLang="uk-UA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10600" cy="54102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endParaRPr lang="en-US" altLang="uk-UA" sz="2800" smtClean="0"/>
          </a:p>
          <a:p>
            <a:pPr marL="609600" indent="-609600" eaLnBrk="1" hangingPunct="1">
              <a:lnSpc>
                <a:spcPct val="80000"/>
              </a:lnSpc>
            </a:pPr>
            <a:r>
              <a:rPr lang="en-US" altLang="uk-UA" sz="2800" smtClean="0"/>
              <a:t>presence in the organism of alive agent;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en-US" altLang="uk-UA" sz="2800" smtClean="0"/>
              <a:t>a man becomes the source of infection, can infect other people; the degree of contagiousness is determined by properties of agent, its localization and period of the disease;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en-US" altLang="uk-UA" sz="2800" smtClean="0"/>
              <a:t>many infectious diseases are characterized by massive character (outbreaks, epidemic, pandemic);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en-US" altLang="uk-UA" sz="2800" smtClean="0"/>
              <a:t>the typical feature of infectious diseases is cyclic course: presence of definite periods of the disease;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en-US" altLang="uk-UA" sz="2800" smtClean="0"/>
              <a:t>formation of immunity after infectious disease.</a:t>
            </a:r>
            <a:endParaRPr lang="ru-RU" altLang="uk-UA" sz="280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46150"/>
          </a:xfrm>
        </p:spPr>
        <p:txBody>
          <a:bodyPr/>
          <a:lstStyle/>
          <a:p>
            <a:pPr eaLnBrk="1" hangingPunct="1"/>
            <a:r>
              <a:rPr lang="en-US" altLang="uk-UA" sz="4000" b="1" i="1" smtClean="0"/>
              <a:t>Features of infectious diseases</a:t>
            </a:r>
            <a:endParaRPr lang="ru-RU" altLang="uk-UA" sz="4000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38225"/>
          </a:xfrm>
        </p:spPr>
        <p:txBody>
          <a:bodyPr/>
          <a:lstStyle/>
          <a:p>
            <a:pPr eaLnBrk="1" hangingPunct="1"/>
            <a:r>
              <a:rPr lang="en-US" altLang="uk-UA" sz="3000" b="1" i="1" smtClean="0"/>
              <a:t>Periods in the flow of infectious diseases:</a:t>
            </a:r>
            <a:endParaRPr lang="ru-RU" altLang="uk-UA" sz="3000" b="1" i="1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410200"/>
          </a:xfrm>
        </p:spPr>
        <p:txBody>
          <a:bodyPr/>
          <a:lstStyle/>
          <a:p>
            <a:pPr lvl="1" eaLnBrk="1" hangingPunct="1"/>
            <a:r>
              <a:rPr lang="en-US" altLang="uk-UA" sz="2600" smtClean="0"/>
              <a:t>incubation (from the infection till the first clinical manifestations);</a:t>
            </a:r>
          </a:p>
          <a:p>
            <a:pPr lvl="1" eaLnBrk="1" hangingPunct="1"/>
            <a:r>
              <a:rPr lang="en-US" altLang="uk-UA" sz="2600" smtClean="0"/>
              <a:t>initial (first days of the disease, first clinical manifestations);</a:t>
            </a:r>
          </a:p>
          <a:p>
            <a:pPr lvl="1" eaLnBrk="1" hangingPunct="1"/>
            <a:r>
              <a:rPr lang="en-US" altLang="uk-UA" sz="2600" smtClean="0"/>
              <a:t>climax period (the most marked clinical symptoms related with the features of the agent);</a:t>
            </a:r>
          </a:p>
          <a:p>
            <a:pPr lvl="1" eaLnBrk="1" hangingPunct="1"/>
            <a:r>
              <a:rPr lang="en-US" altLang="uk-UA" sz="2600" smtClean="0"/>
              <a:t>period of the decrease of the clinical manifestations due to activation of the protective reactions of organism and effect of medical measures;</a:t>
            </a:r>
          </a:p>
          <a:p>
            <a:pPr lvl="1" eaLnBrk="1" hangingPunct="1"/>
            <a:r>
              <a:rPr lang="en-US" altLang="uk-UA" sz="2600" smtClean="0"/>
              <a:t>convalescence (or chronization, residual phenomens)</a:t>
            </a:r>
            <a:endParaRPr lang="ru-RU" altLang="uk-UA" sz="2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304800"/>
            <a:ext cx="8610600" cy="63246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uk-UA" b="1" i="1" smtClean="0"/>
              <a:t>Epidemic process  </a:t>
            </a:r>
            <a:r>
              <a:rPr lang="en-US" altLang="uk-UA" smtClean="0"/>
              <a:t>is </a:t>
            </a:r>
            <a:r>
              <a:rPr lang="en-US" altLang="uk-UA" u="sng" smtClean="0"/>
              <a:t>infection </a:t>
            </a:r>
            <a:r>
              <a:rPr lang="en-US" altLang="uk-UA" smtClean="0"/>
              <a:t>of population by the agents of infections (invasions), naturally presented in the alive organisms or on the objects of environment and penetrating in the infected organisms due to </a:t>
            </a:r>
            <a:r>
              <a:rPr lang="en-US" altLang="uk-UA" u="sng" smtClean="0"/>
              <a:t>realization </a:t>
            </a:r>
            <a:r>
              <a:rPr lang="en-US" altLang="uk-UA" smtClean="0"/>
              <a:t>of the </a:t>
            </a:r>
            <a:r>
              <a:rPr lang="en-US" altLang="uk-UA" u="sng" smtClean="0"/>
              <a:t>mechanisms </a:t>
            </a:r>
            <a:r>
              <a:rPr lang="en-US" altLang="uk-UA" smtClean="0"/>
              <a:t>of the transmission.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uk-UA" smtClean="0"/>
              <a:t>The result of this process is </a:t>
            </a:r>
            <a:r>
              <a:rPr lang="en-US" altLang="uk-UA" u="sng" smtClean="0"/>
              <a:t>development of the infectious states</a:t>
            </a:r>
            <a:r>
              <a:rPr lang="en-US" altLang="uk-UA" smtClean="0"/>
              <a:t>.</a:t>
            </a:r>
            <a:endParaRPr lang="ru-RU" altLang="uk-UA" smtClean="0"/>
          </a:p>
        </p:txBody>
      </p:sp>
      <p:pic>
        <p:nvPicPr>
          <p:cNvPr id="10243" name="Picture 3" descr="чм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814888"/>
            <a:ext cx="3048000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sars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72025"/>
            <a:ext cx="2971800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304800"/>
            <a:ext cx="8610600" cy="6324600"/>
          </a:xfrm>
        </p:spPr>
        <p:txBody>
          <a:bodyPr/>
          <a:lstStyle/>
          <a:p>
            <a:pPr marL="609600" indent="-609600" algn="ctr" eaLnBrk="1" hangingPunct="1">
              <a:buFont typeface="Wingdings" panose="05000000000000000000" pitchFamily="2" charset="2"/>
              <a:buNone/>
            </a:pPr>
            <a:r>
              <a:rPr lang="en-US" altLang="uk-UA" b="1" u="sng" smtClean="0"/>
              <a:t>An epidemic process develops only in cooperation </a:t>
            </a:r>
          </a:p>
          <a:p>
            <a:pPr marL="609600" indent="-609600" algn="ctr" eaLnBrk="1" hangingPunct="1">
              <a:buFont typeface="Wingdings" panose="05000000000000000000" pitchFamily="2" charset="2"/>
              <a:buNone/>
            </a:pPr>
            <a:r>
              <a:rPr lang="en-US" altLang="uk-UA" b="1" u="sng" smtClean="0"/>
              <a:t>of three direct motive forces: </a:t>
            </a:r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</a:pPr>
            <a:r>
              <a:rPr lang="en-US" altLang="uk-UA" smtClean="0"/>
              <a:t>the source of infection;</a:t>
            </a:r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</a:pPr>
            <a:r>
              <a:rPr lang="en-US" altLang="uk-UA" smtClean="0"/>
              <a:t>the mechanism of the transmission of the agent;</a:t>
            </a:r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</a:pPr>
            <a:r>
              <a:rPr lang="en-US" altLang="uk-UA" smtClean="0"/>
              <a:t>the susceptibility of the population.</a:t>
            </a:r>
            <a:endParaRPr lang="ru-RU" altLang="uk-UA" smtClean="0"/>
          </a:p>
        </p:txBody>
      </p:sp>
      <p:pic>
        <p:nvPicPr>
          <p:cNvPr id="11267" name="Picture 3" descr="Image0020 - коп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267200"/>
            <a:ext cx="2438400" cy="163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953000"/>
            <a:ext cx="2209800" cy="165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495800"/>
            <a:ext cx="1828800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610600" cy="5105400"/>
          </a:xfrm>
        </p:spPr>
        <p:txBody>
          <a:bodyPr/>
          <a:lstStyle/>
          <a:p>
            <a:pPr marL="609600" indent="-609600" eaLnBrk="1" hangingPunct="1"/>
            <a:r>
              <a:rPr lang="en-US" altLang="uk-UA" sz="2800" b="1" i="1" smtClean="0"/>
              <a:t>fecal -oral</a:t>
            </a:r>
          </a:p>
          <a:p>
            <a:pPr marL="609600" indent="-609600" eaLnBrk="1" hangingPunct="1"/>
            <a:r>
              <a:rPr lang="en-US" altLang="uk-UA" sz="2800" b="1" i="1" smtClean="0"/>
              <a:t>air-drop </a:t>
            </a:r>
          </a:p>
          <a:p>
            <a:pPr marL="609600" indent="-609600" eaLnBrk="1" hangingPunct="1"/>
            <a:r>
              <a:rPr lang="en-US" altLang="uk-UA" sz="2800" b="1" i="1" smtClean="0"/>
              <a:t>transmissive </a:t>
            </a:r>
          </a:p>
          <a:p>
            <a:pPr marL="609600" indent="-609600" eaLnBrk="1" hangingPunct="1"/>
            <a:r>
              <a:rPr lang="en-US" altLang="uk-UA" sz="2800" b="1" i="1" smtClean="0"/>
              <a:t>contact</a:t>
            </a:r>
          </a:p>
          <a:p>
            <a:pPr marL="609600" indent="-609600" eaLnBrk="1" hangingPunct="1"/>
            <a:r>
              <a:rPr lang="en-US" altLang="uk-UA" sz="2800" b="1" i="1" smtClean="0"/>
              <a:t>vertical</a:t>
            </a:r>
          </a:p>
          <a:p>
            <a:pPr marL="609600" indent="-609600" eaLnBrk="1" hangingPunct="1"/>
            <a:r>
              <a:rPr lang="en-US" altLang="uk-UA" sz="2800" b="1" i="1" smtClean="0"/>
              <a:t>parenteral</a:t>
            </a:r>
          </a:p>
          <a:p>
            <a:pPr marL="609600" indent="-609600" eaLnBrk="1" hangingPunct="1"/>
            <a:r>
              <a:rPr lang="en-US" altLang="uk-UA" sz="2800" b="1" i="1" smtClean="0"/>
              <a:t>sexual</a:t>
            </a:r>
          </a:p>
          <a:p>
            <a:pPr marL="609600" indent="-609600" eaLnBrk="1" hangingPunct="1"/>
            <a:r>
              <a:rPr lang="en-US" altLang="uk-UA" sz="2800" b="1" i="1" smtClean="0"/>
              <a:t>multiply </a:t>
            </a:r>
          </a:p>
          <a:p>
            <a:pPr marL="609600" indent="-609600" eaLnBrk="1" hangingPunct="1"/>
            <a:r>
              <a:rPr lang="en-US" altLang="uk-UA" sz="2800" b="1" i="1" smtClean="0"/>
              <a:t>(combination of the some routes of the transmission is possible)</a:t>
            </a:r>
            <a:endParaRPr lang="ru-RU" altLang="uk-UA" sz="2800" b="1" i="1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uk-UA" sz="4000" b="1" i="1" smtClean="0"/>
              <a:t>Mechanisms of transmission</a:t>
            </a:r>
            <a:br>
              <a:rPr lang="en-US" altLang="uk-UA" sz="4000" b="1" i="1" smtClean="0"/>
            </a:br>
            <a:r>
              <a:rPr lang="en-US" altLang="uk-UA" sz="4000" b="1" i="1" smtClean="0"/>
              <a:t>of the infection</a:t>
            </a:r>
            <a:endParaRPr lang="ru-RU" altLang="uk-UA" sz="4000" b="1" i="1" smtClean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419600"/>
            <a:ext cx="152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267200"/>
            <a:ext cx="1600200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200400"/>
            <a:ext cx="17526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7" descr="Dd18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133600"/>
            <a:ext cx="1295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133600"/>
            <a:ext cx="1347788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uk-UA" sz="3000" b="1" i="1" smtClean="0"/>
              <a:t>International classification of infectious diseases in accordance with</a:t>
            </a:r>
            <a:br>
              <a:rPr lang="en-US" altLang="uk-UA" sz="3000" b="1" i="1" smtClean="0"/>
            </a:br>
            <a:r>
              <a:rPr lang="en-US" altLang="uk-UA" sz="3000" b="1" i="1" smtClean="0"/>
              <a:t> the specific of the agent</a:t>
            </a:r>
            <a:endParaRPr lang="ru-RU" altLang="uk-UA" sz="3000" b="1" i="1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en-US" altLang="uk-UA" sz="2800" smtClean="0"/>
              <a:t> viral infections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uk-UA" sz="2800" smtClean="0"/>
              <a:t>bacterial infections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uk-UA" sz="2800" smtClean="0"/>
              <a:t>mycoplasmoses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uk-UA" sz="2800" smtClean="0"/>
              <a:t>chlamidioses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uk-UA" sz="2800" smtClean="0"/>
              <a:t>rickettsioses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uk-UA" sz="2800" smtClean="0"/>
              <a:t>spirochetoses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uk-UA" sz="2800" smtClean="0"/>
              <a:t>mycosis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uk-UA" sz="2800" smtClean="0"/>
              <a:t>protozoal infections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uk-UA" sz="2800" smtClean="0"/>
              <a:t>helminthiases </a:t>
            </a:r>
            <a:endParaRPr lang="ru-RU" altLang="uk-UA" sz="2800" smtClean="0"/>
          </a:p>
        </p:txBody>
      </p:sp>
      <p:pic>
        <p:nvPicPr>
          <p:cNvPr id="13316" name="Picture 4" descr="HIV-1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524000"/>
            <a:ext cx="18288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6" descr="Менингококк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048000"/>
            <a:ext cx="2362200" cy="220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7" descr="Копия 7 Бычий цепен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657600"/>
            <a:ext cx="1598613" cy="297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uk-UA" sz="3000" b="1" i="1" smtClean="0"/>
              <a:t>Classification of infectious diseases</a:t>
            </a:r>
            <a:r>
              <a:rPr lang="en-US" altLang="uk-UA" sz="3000" smtClean="0"/>
              <a:t/>
            </a:r>
            <a:br>
              <a:rPr lang="en-US" altLang="uk-UA" sz="3000" smtClean="0"/>
            </a:br>
            <a:r>
              <a:rPr lang="en-US" altLang="uk-UA" sz="3000" smtClean="0"/>
              <a:t>(on ecological principle)</a:t>
            </a:r>
            <a:endParaRPr lang="ru-RU" altLang="uk-UA" sz="300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/>
            <a:r>
              <a:rPr lang="en-US" altLang="uk-UA" smtClean="0"/>
              <a:t>antroponozic (the source of infection is a man)</a:t>
            </a:r>
          </a:p>
          <a:p>
            <a:pPr marL="609600" indent="-609600" eaLnBrk="1" hangingPunct="1"/>
            <a:r>
              <a:rPr lang="en-US" altLang="uk-UA" smtClean="0"/>
              <a:t>zoonotic  (the source of infection is an animal)</a:t>
            </a:r>
          </a:p>
          <a:p>
            <a:pPr marL="609600" indent="-609600" eaLnBrk="1" hangingPunct="1"/>
            <a:r>
              <a:rPr lang="en-US" altLang="uk-UA" smtClean="0"/>
              <a:t>sapronotic (the source of infection is an environment)</a:t>
            </a:r>
            <a:endParaRPr lang="ru-RU" altLang="uk-UA" smtClean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926013"/>
            <a:ext cx="1676400" cy="143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286000"/>
            <a:ext cx="1209675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 descr="Waterf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495800"/>
            <a:ext cx="266700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 descr="Dd18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762500"/>
            <a:ext cx="2457450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uk-UA" sz="3000" b="1" i="1" smtClean="0"/>
              <a:t>Classification of infectious diseases</a:t>
            </a:r>
            <a:br>
              <a:rPr lang="en-US" altLang="uk-UA" sz="3000" b="1" i="1" smtClean="0"/>
            </a:br>
            <a:r>
              <a:rPr lang="en-US" altLang="uk-UA" sz="3000" b="1" i="1" smtClean="0"/>
              <a:t>(on the mechanism of transmission)</a:t>
            </a:r>
            <a:endParaRPr lang="ru-RU" altLang="uk-UA" sz="3000" b="1" i="1" smtClean="0"/>
          </a:p>
        </p:txBody>
      </p:sp>
      <p:graphicFrame>
        <p:nvGraphicFramePr>
          <p:cNvPr id="76900" name="Group 100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572000"/>
        </p:xfrm>
        <a:graphic>
          <a:graphicData uri="http://schemas.openxmlformats.org/drawingml/2006/table">
            <a:tbl>
              <a:tblPr/>
              <a:tblGrid>
                <a:gridCol w="2395538">
                  <a:extLst>
                    <a:ext uri="{9D8B030D-6E8A-4147-A177-3AD203B41FA5}">
                      <a16:colId xmlns:a16="http://schemas.microsoft.com/office/drawing/2014/main" val="3887972038"/>
                    </a:ext>
                  </a:extLst>
                </a:gridCol>
                <a:gridCol w="2779712">
                  <a:extLst>
                    <a:ext uri="{9D8B030D-6E8A-4147-A177-3AD203B41FA5}">
                      <a16:colId xmlns:a16="http://schemas.microsoft.com/office/drawing/2014/main" val="3259871236"/>
                    </a:ext>
                  </a:extLst>
                </a:gridCol>
                <a:gridCol w="3054350">
                  <a:extLst>
                    <a:ext uri="{9D8B030D-6E8A-4147-A177-3AD203B41FA5}">
                      <a16:colId xmlns:a16="http://schemas.microsoft.com/office/drawing/2014/main" val="918976374"/>
                    </a:ext>
                  </a:extLst>
                </a:gridCol>
              </a:tblGrid>
              <a:tr h="14047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Groups of infections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Primary localization 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the agent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Mechanism of transmission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7371770"/>
                  </a:ext>
                </a:extLst>
              </a:tr>
              <a:tr h="7809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intestinal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digestive tract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fecal-oral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8803004"/>
                  </a:ext>
                </a:extLst>
              </a:tr>
              <a:tr h="7825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respiratory tracts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respiratory tract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air-drop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39927"/>
                  </a:ext>
                </a:extLst>
              </a:tr>
              <a:tr h="7809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blood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blood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transmissive 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7164373"/>
                  </a:ext>
                </a:extLst>
              </a:tr>
              <a:tr h="82284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dermal integuments 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dermal integuments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contact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164486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uk-UA" sz="3000" b="1" i="1" smtClean="0"/>
              <a:t>Infectious process </a:t>
            </a:r>
            <a:r>
              <a:rPr lang="en-US" altLang="uk-UA" sz="3000" smtClean="0"/>
              <a:t>develops due to influence </a:t>
            </a:r>
            <a:br>
              <a:rPr lang="en-US" altLang="uk-UA" sz="3000" smtClean="0"/>
            </a:br>
            <a:r>
              <a:rPr lang="en-US" altLang="uk-UA" sz="3000" smtClean="0"/>
              <a:t>of the 3 basic multicomponent</a:t>
            </a:r>
            <a:r>
              <a:rPr lang="en-US" altLang="uk-UA" sz="4000" smtClean="0"/>
              <a:t> </a:t>
            </a:r>
            <a:r>
              <a:rPr lang="en-US" altLang="uk-UA" sz="3000" smtClean="0"/>
              <a:t>factors:</a:t>
            </a:r>
            <a:endParaRPr lang="ru-RU" altLang="uk-UA" sz="3000" smtClean="0"/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457200" y="4197350"/>
            <a:ext cx="3200400" cy="1257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uk-UA" sz="2000"/>
          </a:p>
          <a:p>
            <a:pPr algn="ctr" eaLnBrk="1" hangingPunct="1"/>
            <a:r>
              <a:rPr lang="en-US" altLang="uk-UA" sz="3000" b="1">
                <a:solidFill>
                  <a:srgbClr val="000000"/>
                </a:solidFill>
              </a:rPr>
              <a:t>microorganism</a:t>
            </a:r>
            <a:endParaRPr lang="ru-RU" altLang="uk-UA" sz="3000" b="1">
              <a:solidFill>
                <a:srgbClr val="000000"/>
              </a:solidFill>
            </a:endParaRP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2819400" y="2133600"/>
            <a:ext cx="3886200" cy="1028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uk-UA" sz="2000"/>
          </a:p>
          <a:p>
            <a:pPr algn="ctr" eaLnBrk="1" hangingPunct="1"/>
            <a:r>
              <a:rPr lang="en-US" altLang="uk-UA" sz="3000" b="1">
                <a:solidFill>
                  <a:srgbClr val="000000"/>
                </a:solidFill>
              </a:rPr>
              <a:t>macroorganism</a:t>
            </a:r>
          </a:p>
          <a:p>
            <a:pPr eaLnBrk="1" hangingPunct="1"/>
            <a:endParaRPr lang="ru-RU" altLang="uk-UA" sz="3000" b="1">
              <a:solidFill>
                <a:srgbClr val="000000"/>
              </a:solidFill>
            </a:endParaRP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4876800" y="4191000"/>
            <a:ext cx="3543300" cy="1257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uk-UA" altLang="uk-UA" sz="1600" noProof="1"/>
          </a:p>
          <a:p>
            <a:pPr algn="ctr" eaLnBrk="1" hangingPunct="1"/>
            <a:r>
              <a:rPr lang="en-US" altLang="uk-UA" sz="3000" b="1" noProof="1">
                <a:solidFill>
                  <a:srgbClr val="000000"/>
                </a:solidFill>
              </a:rPr>
              <a:t>environment  </a:t>
            </a:r>
            <a:endParaRPr lang="en-US" altLang="uk-UA" sz="3000" b="1">
              <a:solidFill>
                <a:srgbClr val="000000"/>
              </a:solidFill>
            </a:endParaRPr>
          </a:p>
          <a:p>
            <a:pPr eaLnBrk="1" hangingPunct="1"/>
            <a:endParaRPr lang="ru-RU" altLang="uk-UA" sz="3000" b="1">
              <a:solidFill>
                <a:srgbClr val="000000"/>
              </a:solidFill>
            </a:endParaRPr>
          </a:p>
        </p:txBody>
      </p:sp>
      <p:sp>
        <p:nvSpPr>
          <p:cNvPr id="16390" name="Line 8"/>
          <p:cNvSpPr>
            <a:spLocks noChangeShapeType="1"/>
          </p:cNvSpPr>
          <p:nvPr/>
        </p:nvSpPr>
        <p:spPr bwMode="auto">
          <a:xfrm flipV="1">
            <a:off x="1981200" y="3200400"/>
            <a:ext cx="1219200" cy="9906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6391" name="Line 11"/>
          <p:cNvSpPr>
            <a:spLocks noChangeShapeType="1"/>
          </p:cNvSpPr>
          <p:nvPr/>
        </p:nvSpPr>
        <p:spPr bwMode="auto">
          <a:xfrm flipH="1" flipV="1">
            <a:off x="3657600" y="4648200"/>
            <a:ext cx="12192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6392" name="Line 12"/>
          <p:cNvSpPr>
            <a:spLocks noChangeShapeType="1"/>
          </p:cNvSpPr>
          <p:nvPr/>
        </p:nvSpPr>
        <p:spPr bwMode="auto">
          <a:xfrm flipV="1">
            <a:off x="3657600" y="5334000"/>
            <a:ext cx="12192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6393" name="Line 13"/>
          <p:cNvSpPr>
            <a:spLocks noChangeShapeType="1"/>
          </p:cNvSpPr>
          <p:nvPr/>
        </p:nvSpPr>
        <p:spPr bwMode="auto">
          <a:xfrm flipH="1">
            <a:off x="2819400" y="3200400"/>
            <a:ext cx="1066800" cy="9906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6394" name="Line 14"/>
          <p:cNvSpPr>
            <a:spLocks noChangeShapeType="1"/>
          </p:cNvSpPr>
          <p:nvPr/>
        </p:nvSpPr>
        <p:spPr bwMode="auto">
          <a:xfrm>
            <a:off x="5486400" y="3200400"/>
            <a:ext cx="685800" cy="9906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6395" name="Line 15"/>
          <p:cNvSpPr>
            <a:spLocks noChangeShapeType="1"/>
          </p:cNvSpPr>
          <p:nvPr/>
        </p:nvSpPr>
        <p:spPr bwMode="auto">
          <a:xfrm flipH="1" flipV="1">
            <a:off x="6172200" y="3200400"/>
            <a:ext cx="762000" cy="9906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uk-UA" sz="4000" b="1" smtClean="0"/>
              <a:t>FACTORS OF MACROORGANISM</a:t>
            </a:r>
            <a:endParaRPr lang="ru-RU" altLang="uk-UA" sz="4000" b="1" smtClean="0"/>
          </a:p>
        </p:txBody>
      </p:sp>
      <p:sp>
        <p:nvSpPr>
          <p:cNvPr id="17411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uk-UA" sz="2400" smtClean="0"/>
              <a:t>sex</a:t>
            </a:r>
          </a:p>
          <a:p>
            <a:pPr eaLnBrk="1" hangingPunct="1">
              <a:lnSpc>
                <a:spcPct val="90000"/>
              </a:lnSpc>
            </a:pPr>
            <a:r>
              <a:rPr lang="en-US" altLang="uk-UA" sz="2400" smtClean="0"/>
              <a:t>age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uk-UA" sz="2400" smtClean="0"/>
              <a:t>genetic features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uk-UA" sz="2400" smtClean="0"/>
              <a:t>presence of concomitant diseases and their character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uk-UA" sz="2400" smtClean="0"/>
              <a:t>immune status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uk-UA" sz="2400" smtClean="0"/>
              <a:t>nonspecific factors of defense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uk-UA" sz="2400" smtClean="0"/>
              <a:t>psychical and emotional status</a:t>
            </a:r>
            <a:endParaRPr lang="ru-RU" altLang="uk-UA" sz="2400" smtClean="0"/>
          </a:p>
        </p:txBody>
      </p:sp>
      <p:pic>
        <p:nvPicPr>
          <p:cNvPr id="17412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38300"/>
            <a:ext cx="3711575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610600" cy="5105400"/>
          </a:xfrm>
        </p:spPr>
        <p:txBody>
          <a:bodyPr/>
          <a:lstStyle/>
          <a:p>
            <a:pPr eaLnBrk="1" hangingPunct="1"/>
            <a:r>
              <a:rPr lang="en-US" altLang="uk-UA" sz="2800" b="1" i="1" smtClean="0"/>
              <a:t>Pathogenicity </a:t>
            </a:r>
            <a:r>
              <a:rPr lang="en-US" altLang="uk-UA" sz="2800" smtClean="0"/>
              <a:t> is an ability to cause the disease (pathogenic, conditional-pathogenic, nonpathogenic microorganisms.</a:t>
            </a:r>
            <a:endParaRPr lang="en-US" altLang="uk-UA" sz="2800" b="1" i="1" smtClean="0"/>
          </a:p>
          <a:p>
            <a:pPr eaLnBrk="1" hangingPunct="1"/>
            <a:r>
              <a:rPr lang="en-US" altLang="uk-UA" sz="2800" b="1" i="1" smtClean="0"/>
              <a:t>Virulence </a:t>
            </a:r>
            <a:r>
              <a:rPr lang="en-US" altLang="uk-UA" sz="2800" smtClean="0"/>
              <a:t> is the degree of pathogenicity at the certain method of  the infection.</a:t>
            </a:r>
            <a:endParaRPr lang="en-US" altLang="uk-UA" sz="2800" b="1" i="1" smtClean="0"/>
          </a:p>
          <a:p>
            <a:pPr eaLnBrk="1" hangingPunct="1"/>
            <a:r>
              <a:rPr lang="en-US" altLang="uk-UA" sz="2800" b="1" i="1" smtClean="0"/>
              <a:t>Toxigence </a:t>
            </a:r>
            <a:r>
              <a:rPr lang="en-US" altLang="uk-UA" sz="2800" smtClean="0"/>
              <a:t> is an ability to form the matters with toxic action on all the organism and (or) on the separate organs and systems.</a:t>
            </a:r>
            <a:endParaRPr lang="en-US" altLang="uk-UA" sz="2800" b="1" i="1" smtClean="0"/>
          </a:p>
          <a:p>
            <a:pPr eaLnBrk="1" hangingPunct="1"/>
            <a:r>
              <a:rPr lang="en-US" altLang="uk-UA" sz="2800" b="1" i="1" smtClean="0"/>
              <a:t>Invasion </a:t>
            </a:r>
            <a:r>
              <a:rPr lang="en-US" altLang="uk-UA" sz="2800" smtClean="0"/>
              <a:t>is an ability penetrate to the                 organism, in the protective barriers,                                 to spread and multiplay oneself in it.</a:t>
            </a:r>
            <a:endParaRPr lang="ru-RU" altLang="uk-UA" sz="280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488950"/>
            <a:ext cx="8229600" cy="1339850"/>
          </a:xfrm>
        </p:spPr>
        <p:txBody>
          <a:bodyPr/>
          <a:lstStyle/>
          <a:p>
            <a:pPr eaLnBrk="1" hangingPunct="1"/>
            <a:r>
              <a:rPr lang="en-US" altLang="uk-UA" sz="4000" b="1" smtClean="0"/>
              <a:t>FACTORS OF MICROORGANISM</a:t>
            </a:r>
            <a:endParaRPr lang="ru-RU" altLang="uk-UA" sz="4000" b="1" smtClean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4800600"/>
            <a:ext cx="2371725" cy="184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10600" cy="5410200"/>
          </a:xfrm>
        </p:spPr>
        <p:txBody>
          <a:bodyPr/>
          <a:lstStyle/>
          <a:p>
            <a:pPr eaLnBrk="1" hangingPunct="1"/>
            <a:r>
              <a:rPr lang="en-US" altLang="uk-UA" smtClean="0"/>
              <a:t>temperature</a:t>
            </a:r>
          </a:p>
          <a:p>
            <a:pPr eaLnBrk="1" hangingPunct="1"/>
            <a:r>
              <a:rPr lang="en-US" altLang="uk-UA" smtClean="0"/>
              <a:t>humidity</a:t>
            </a:r>
          </a:p>
          <a:p>
            <a:pPr eaLnBrk="1" hangingPunct="1"/>
            <a:r>
              <a:rPr lang="en-US" altLang="uk-UA" smtClean="0"/>
              <a:t>chemical and radiation contamination</a:t>
            </a:r>
          </a:p>
          <a:p>
            <a:pPr eaLnBrk="1" hangingPunct="1"/>
            <a:r>
              <a:rPr lang="en-US" altLang="uk-UA" smtClean="0"/>
              <a:t>uncontrolled reception of antibiotics</a:t>
            </a:r>
          </a:p>
          <a:p>
            <a:pPr eaLnBrk="1" hangingPunct="1"/>
            <a:r>
              <a:rPr lang="en-US" altLang="uk-UA" smtClean="0"/>
              <a:t>feed with the deficit of necessary vitamins and microelements</a:t>
            </a:r>
            <a:endParaRPr lang="ru-RU" altLang="uk-UA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uk-UA" b="1" smtClean="0"/>
              <a:t>FACTORS OF ENVIRONMENT</a:t>
            </a:r>
            <a:endParaRPr lang="ru-RU" altLang="uk-UA" b="1" smtClean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108575"/>
            <a:ext cx="1828800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105400"/>
            <a:ext cx="1981200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105400"/>
            <a:ext cx="1752600" cy="132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73100"/>
          </a:xfrm>
        </p:spPr>
        <p:txBody>
          <a:bodyPr/>
          <a:lstStyle/>
          <a:p>
            <a:pPr eaLnBrk="1" hangingPunct="1"/>
            <a:r>
              <a:rPr lang="en-US" altLang="uk-UA" sz="3000" b="1" i="1" smtClean="0"/>
              <a:t>Forms of infectious diseases</a:t>
            </a:r>
            <a:endParaRPr lang="ru-RU" altLang="uk-UA" sz="3000" b="1" i="1" smtClean="0"/>
          </a:p>
        </p:txBody>
      </p:sp>
      <p:graphicFrame>
        <p:nvGraphicFramePr>
          <p:cNvPr id="88114" name="Group 50"/>
          <p:cNvGraphicFramePr>
            <a:graphicFrameLocks noGrp="1"/>
          </p:cNvGraphicFramePr>
          <p:nvPr>
            <p:ph type="tbl" idx="1"/>
          </p:nvPr>
        </p:nvGraphicFramePr>
        <p:xfrm>
          <a:off x="457200" y="914400"/>
          <a:ext cx="8229600" cy="5694363"/>
        </p:xfrm>
        <a:graphic>
          <a:graphicData uri="http://schemas.openxmlformats.org/drawingml/2006/table">
            <a:tbl>
              <a:tblPr/>
              <a:tblGrid>
                <a:gridCol w="5392738">
                  <a:extLst>
                    <a:ext uri="{9D8B030D-6E8A-4147-A177-3AD203B41FA5}">
                      <a16:colId xmlns:a16="http://schemas.microsoft.com/office/drawing/2014/main" val="1373372324"/>
                    </a:ext>
                  </a:extLst>
                </a:gridCol>
                <a:gridCol w="2836862">
                  <a:extLst>
                    <a:ext uri="{9D8B030D-6E8A-4147-A177-3AD203B41FA5}">
                      <a16:colId xmlns:a16="http://schemas.microsoft.com/office/drawing/2014/main" val="4159918527"/>
                    </a:ext>
                  </a:extLst>
                </a:gridCol>
              </a:tblGrid>
              <a:tr h="685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Manifested   forms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(with clinical manifestations)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Subclinical (asymtomatic) forms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176216"/>
                  </a:ext>
                </a:extLst>
              </a:tr>
              <a:tr h="3429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tabLst>
                          <a:tab pos="68580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tabLst>
                          <a:tab pos="68580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tabLst>
                          <a:tab pos="6858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tabLst>
                          <a:tab pos="68580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tabLst>
                          <a:tab pos="68580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tabLst>
                          <a:tab pos="68580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tabLst>
                          <a:tab pos="68580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tabLst>
                          <a:tab pos="68580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tabLst>
                          <a:tab pos="68580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alt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 duration of the course: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>
                          <a:tab pos="685800" algn="l"/>
                        </a:tabLst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acute (to 3 months)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- typical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- atypical 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- abortive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- fulminant 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- obliterated  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>
                          <a:tab pos="685800" algn="l"/>
                        </a:tabLst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protracted (to 6 months)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>
                          <a:tab pos="685800" algn="l"/>
                        </a:tabLst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chronic (more than 6 months)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- remission 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- relapses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- aggravation of process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uk-UA" altLang="uk-U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5123197"/>
                  </a:ext>
                </a:extLst>
              </a:tr>
              <a:tr h="157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tabLst>
                          <a:tab pos="514350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tabLst>
                          <a:tab pos="514350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tabLst>
                          <a:tab pos="51435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tabLst>
                          <a:tab pos="51435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tabLst>
                          <a:tab pos="51435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tabLst>
                          <a:tab pos="51435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tabLst>
                          <a:tab pos="51435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tabLst>
                          <a:tab pos="51435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tabLst>
                          <a:tab pos="514350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14350" algn="l"/>
                        </a:tabLst>
                      </a:pPr>
                      <a:r>
                        <a:rPr kumimoji="0" lang="en-US" altLang="uk-UA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 severity of the course of the disease: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0" marR="0" lvl="2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>
                          <a:tab pos="514350" algn="l"/>
                        </a:tabLst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mild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0" marR="0" lvl="2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>
                          <a:tab pos="514350" algn="l"/>
                        </a:tabLst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moderately severe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0" marR="0" lvl="2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>
                          <a:tab pos="514350" algn="l"/>
                        </a:tabLst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severe</a:t>
                      </a:r>
                      <a:endParaRPr kumimoji="0" lang="ru-RU" altLang="uk-U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0" marR="0" lvl="2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>
                          <a:tab pos="514350" algn="l"/>
                        </a:tabLst>
                      </a:pPr>
                      <a:r>
                        <a:rPr kumimoji="0" lang="en-US" alt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very severe</a:t>
                      </a:r>
                      <a:endParaRPr kumimoji="0" lang="en-US" alt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uk-UA" altLang="uk-U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124904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46150"/>
          </a:xfrm>
        </p:spPr>
        <p:txBody>
          <a:bodyPr/>
          <a:lstStyle/>
          <a:p>
            <a:pPr eaLnBrk="1" hangingPunct="1"/>
            <a:r>
              <a:rPr lang="en-US" altLang="uk-UA" sz="3000" b="1" i="1" smtClean="0"/>
              <a:t>Chronic forms</a:t>
            </a:r>
            <a:endParaRPr lang="ru-RU" altLang="uk-UA" sz="3000" b="1" i="1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uk-UA" sz="2800" b="1" i="1" smtClean="0"/>
              <a:t>Intensification </a:t>
            </a:r>
            <a:r>
              <a:rPr lang="en-US" altLang="uk-UA" sz="2800" smtClean="0"/>
              <a:t>of disease is</a:t>
            </a:r>
            <a:r>
              <a:rPr lang="en-US" altLang="uk-UA" sz="2800" b="1" i="1" smtClean="0"/>
              <a:t> </a:t>
            </a:r>
            <a:r>
              <a:rPr lang="en-US" altLang="uk-UA" sz="2800" smtClean="0"/>
              <a:t>strengthening of displays clinically of the yet completed illness.</a:t>
            </a:r>
            <a:endParaRPr lang="en-US" altLang="uk-UA" sz="2800" b="1" i="1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800" b="1" i="1" smtClean="0"/>
              <a:t>Remission </a:t>
            </a:r>
            <a:r>
              <a:rPr lang="en-US" altLang="uk-UA" sz="2800" smtClean="0"/>
              <a:t>is</a:t>
            </a:r>
            <a:r>
              <a:rPr lang="en-US" altLang="uk-UA" sz="2800" b="1" i="1" smtClean="0"/>
              <a:t> </a:t>
            </a:r>
            <a:r>
              <a:rPr lang="en-US" altLang="uk-UA" sz="2800" smtClean="0"/>
              <a:t>the temporal weakening or disappearance of clinical displays of disease.</a:t>
            </a:r>
            <a:endParaRPr lang="en-US" altLang="uk-UA" sz="2800" b="1" i="1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800" b="1" i="1" smtClean="0"/>
              <a:t>Relapse </a:t>
            </a:r>
            <a:r>
              <a:rPr lang="en-US" altLang="uk-UA" sz="2800" smtClean="0"/>
              <a:t>is</a:t>
            </a:r>
            <a:r>
              <a:rPr lang="en-US" altLang="uk-UA" sz="2800" b="1" i="1" smtClean="0"/>
              <a:t> </a:t>
            </a:r>
            <a:r>
              <a:rPr lang="en-US" altLang="uk-UA" sz="2800" smtClean="0"/>
              <a:t>the return of displays of illness, arising up after the period of disappearance of clinical symptoms (remission), is investigation of activating of endogenous infection.</a:t>
            </a:r>
            <a:endParaRPr lang="en-US" altLang="uk-UA" sz="2800" b="1" i="1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800" b="1" i="1" smtClean="0"/>
              <a:t> Reinfection </a:t>
            </a:r>
            <a:r>
              <a:rPr lang="en-US" altLang="uk-UA" sz="2800" smtClean="0"/>
              <a:t>is a new infection of reconvalescence by that pathological agent, that results again in development of infectious process is investigation of exogenous infection.</a:t>
            </a:r>
            <a:endParaRPr lang="ru-RU" altLang="uk-UA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46150"/>
          </a:xfrm>
        </p:spPr>
        <p:txBody>
          <a:bodyPr/>
          <a:lstStyle/>
          <a:p>
            <a:pPr eaLnBrk="1" hangingPunct="1"/>
            <a:r>
              <a:rPr lang="en-US" altLang="uk-UA" sz="3000" b="1" i="1" smtClean="0"/>
              <a:t>Infectious process </a:t>
            </a:r>
            <a:r>
              <a:rPr lang="en-US" altLang="uk-UA" sz="3000" smtClean="0"/>
              <a:t>can be a result:</a:t>
            </a:r>
            <a:endParaRPr lang="ru-RU" altLang="uk-UA" sz="300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486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uk-UA" sz="2800" b="1" i="1" smtClean="0"/>
              <a:t>Monoinfection </a:t>
            </a:r>
            <a:r>
              <a:rPr lang="en-US" altLang="uk-UA" sz="2800" smtClean="0"/>
              <a:t>is</a:t>
            </a:r>
            <a:r>
              <a:rPr lang="en-US" altLang="uk-UA" sz="2800" b="1" i="1" smtClean="0"/>
              <a:t> </a:t>
            </a:r>
            <a:r>
              <a:rPr lang="en-US" altLang="uk-UA" sz="2800" smtClean="0"/>
              <a:t>the infection by one type of exciter.</a:t>
            </a:r>
            <a:endParaRPr lang="en-US" altLang="uk-UA" sz="2800" b="1" i="1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800" b="1" i="1" smtClean="0"/>
              <a:t>Koinfection </a:t>
            </a:r>
            <a:r>
              <a:rPr lang="en-US" altLang="uk-UA" sz="2800" smtClean="0"/>
              <a:t>is</a:t>
            </a:r>
            <a:r>
              <a:rPr lang="en-US" altLang="uk-UA" sz="2800" b="1" i="1" smtClean="0"/>
              <a:t> </a:t>
            </a:r>
            <a:r>
              <a:rPr lang="en-US" altLang="uk-UA" sz="2800" smtClean="0"/>
              <a:t>infection by two (and more) different exciters.</a:t>
            </a:r>
            <a:endParaRPr lang="en-US" altLang="uk-UA" sz="2800" b="1" i="1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800" b="1" i="1" smtClean="0"/>
              <a:t>Superinfection </a:t>
            </a:r>
            <a:r>
              <a:rPr lang="en-US" altLang="uk-UA" sz="2800" smtClean="0"/>
              <a:t>is</a:t>
            </a:r>
            <a:r>
              <a:rPr lang="en-US" altLang="uk-UA" sz="2800" b="1" i="1" smtClean="0"/>
              <a:t> </a:t>
            </a:r>
            <a:r>
              <a:rPr lang="en-US" altLang="uk-UA" sz="2800" smtClean="0"/>
              <a:t>stratification on a grass-snake is the present infectious process of additional infection with other etiologic factor.</a:t>
            </a:r>
            <a:endParaRPr lang="en-US" altLang="uk-UA" sz="2800" b="1" i="1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800" b="1" i="1" smtClean="0"/>
              <a:t>Reinfectioon </a:t>
            </a:r>
            <a:r>
              <a:rPr lang="en-US" altLang="uk-UA" sz="2800" smtClean="0"/>
              <a:t>is a new infection of reconvalescence by that pathological agent, that results again in development of infectious process is investigation of exogenous infection.</a:t>
            </a:r>
            <a:endParaRPr lang="en-US" altLang="uk-UA" sz="2800" b="1" i="1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800" b="1" i="1" smtClean="0"/>
              <a:t>Persystention </a:t>
            </a:r>
            <a:r>
              <a:rPr lang="en-US" altLang="uk-UA" sz="2800" smtClean="0"/>
              <a:t> is</a:t>
            </a:r>
            <a:r>
              <a:rPr lang="en-US" altLang="uk-UA" sz="2800" b="1" i="1" smtClean="0"/>
              <a:t> </a:t>
            </a:r>
            <a:r>
              <a:rPr lang="en-US" altLang="uk-UA" sz="2800" smtClean="0"/>
              <a:t>the protracted saving of exciter in the organism of animal or man </a:t>
            </a:r>
            <a:endParaRPr lang="ru-RU" altLang="uk-UA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uk-UA" sz="4000" i="1" smtClean="0"/>
              <a:t>BACTERIOLOGICAL METHOD</a:t>
            </a:r>
            <a:endParaRPr lang="ru-RU" altLang="uk-UA" sz="4000" i="1" smtClean="0"/>
          </a:p>
        </p:txBody>
      </p:sp>
      <p:pic>
        <p:nvPicPr>
          <p:cNvPr id="23555" name="Picture 3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8362950" cy="4852988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uk-UA" sz="4000" i="1" smtClean="0"/>
              <a:t>BACTERIOSCOPY</a:t>
            </a:r>
            <a:endParaRPr lang="ru-RU" altLang="uk-UA" sz="4000" i="1" smtClean="0"/>
          </a:p>
        </p:txBody>
      </p:sp>
      <p:pic>
        <p:nvPicPr>
          <p:cNvPr id="24579" name="Picture 3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8229600" cy="4924425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uk-UA" i="1" smtClean="0"/>
              <a:t>SEROLOGICAL METHOD</a:t>
            </a:r>
            <a:endParaRPr lang="ru-RU" altLang="uk-UA" i="1" smtClean="0"/>
          </a:p>
        </p:txBody>
      </p:sp>
      <p:pic>
        <p:nvPicPr>
          <p:cNvPr id="25603" name="Picture 7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3287713"/>
            <a:ext cx="2681288" cy="2579687"/>
          </a:xfrm>
        </p:spPr>
      </p:pic>
      <p:pic>
        <p:nvPicPr>
          <p:cNvPr id="25604" name="Picture 8" descr="Dd18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2046288"/>
            <a:ext cx="4038600" cy="2598737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altLang="uk-UA" i="1" smtClean="0"/>
              <a:t>BIOLOGICAL METHOD</a:t>
            </a:r>
            <a:endParaRPr lang="ru-RU" altLang="uk-UA" i="1" smtClean="0"/>
          </a:p>
        </p:txBody>
      </p:sp>
      <p:pic>
        <p:nvPicPr>
          <p:cNvPr id="26627" name="Picture 4"/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2178050"/>
            <a:ext cx="2895600" cy="1616075"/>
          </a:xfrm>
        </p:spPr>
      </p:pic>
      <p:pic>
        <p:nvPicPr>
          <p:cNvPr id="26628" name="Picture 7"/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2046288"/>
            <a:ext cx="2895600" cy="1812925"/>
          </a:xfrm>
        </p:spPr>
      </p:pic>
      <p:pic>
        <p:nvPicPr>
          <p:cNvPr id="2662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529138"/>
            <a:ext cx="2362200" cy="176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0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495800"/>
            <a:ext cx="25146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09600"/>
          </a:xfrm>
        </p:spPr>
        <p:txBody>
          <a:bodyPr/>
          <a:lstStyle/>
          <a:p>
            <a:pPr algn="ctr" eaLnBrk="1" hangingPunct="1"/>
            <a:r>
              <a:rPr lang="en-US" altLang="uk-UA" sz="4000" smtClean="0"/>
              <a:t>Polymerase chain reaction</a:t>
            </a:r>
            <a:endParaRPr lang="ru-RU" altLang="uk-UA" sz="4000" smtClean="0"/>
          </a:p>
        </p:txBody>
      </p:sp>
      <p:pic>
        <p:nvPicPr>
          <p:cNvPr id="27651" name="Picture 4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1219200"/>
            <a:ext cx="6324600" cy="5445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1550987"/>
          </a:xfrm>
        </p:spPr>
        <p:txBody>
          <a:bodyPr/>
          <a:lstStyle/>
          <a:p>
            <a:pPr eaLnBrk="1" hangingPunct="1"/>
            <a:r>
              <a:rPr lang="en-US" altLang="uk-UA" sz="3700" b="1" smtClean="0"/>
              <a:t>PRINCIPLES OF THE TREATMENT OF INFECTIOUS DISEASES</a:t>
            </a:r>
            <a:endParaRPr lang="ru-RU" altLang="uk-UA" sz="3700" b="1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636838"/>
            <a:ext cx="8229600" cy="3230562"/>
          </a:xfrm>
        </p:spPr>
        <p:txBody>
          <a:bodyPr/>
          <a:lstStyle/>
          <a:p>
            <a:pPr marL="609600" indent="-609600" algn="ctr" eaLnBrk="1" hangingPunct="1">
              <a:buFont typeface="Wingdings" panose="05000000000000000000" pitchFamily="2" charset="2"/>
              <a:buNone/>
            </a:pPr>
            <a:r>
              <a:rPr lang="en-US" altLang="uk-UA" smtClean="0"/>
              <a:t>There are 3 directions of the therapy of infectious diseases:</a:t>
            </a:r>
            <a:endParaRPr lang="ru-RU" altLang="uk-UA" smtClean="0"/>
          </a:p>
          <a:p>
            <a:pPr marL="990600" lvl="1" indent="-533400" eaLnBrk="1" hangingPunct="1">
              <a:buFont typeface="Wingdings" panose="05000000000000000000" pitchFamily="2" charset="2"/>
              <a:buAutoNum type="arabicPeriod"/>
            </a:pPr>
            <a:r>
              <a:rPr lang="en-US" altLang="uk-UA" sz="3600" smtClean="0"/>
              <a:t>Etiotropic therapy</a:t>
            </a:r>
          </a:p>
          <a:p>
            <a:pPr marL="990600" lvl="1" indent="-533400" eaLnBrk="1" hangingPunct="1">
              <a:buFont typeface="Wingdings" panose="05000000000000000000" pitchFamily="2" charset="2"/>
              <a:buAutoNum type="arabicPeriod"/>
            </a:pPr>
            <a:r>
              <a:rPr lang="en-US" altLang="uk-UA" sz="3600" smtClean="0"/>
              <a:t>Pathogenetic therapy</a:t>
            </a:r>
          </a:p>
          <a:p>
            <a:pPr marL="990600" lvl="1" indent="-533400" eaLnBrk="1" hangingPunct="1">
              <a:buFont typeface="Wingdings" panose="05000000000000000000" pitchFamily="2" charset="2"/>
              <a:buAutoNum type="arabicPeriod"/>
            </a:pPr>
            <a:r>
              <a:rPr lang="en-US" altLang="uk-UA" sz="3600" smtClean="0"/>
              <a:t>Sympthomatic therapy</a:t>
            </a:r>
            <a:endParaRPr lang="ru-RU" altLang="uk-UA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1550987"/>
          </a:xfrm>
        </p:spPr>
        <p:txBody>
          <a:bodyPr/>
          <a:lstStyle/>
          <a:p>
            <a:pPr eaLnBrk="1" hangingPunct="1"/>
            <a:r>
              <a:rPr lang="en-US" altLang="uk-UA" sz="3700" b="1" smtClean="0"/>
              <a:t>PRINCIPLES OF THE TREATMENT OF INFECTIOUS DISEASES</a:t>
            </a:r>
            <a:endParaRPr lang="ru-RU" altLang="uk-UA" sz="3700" b="1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81200"/>
            <a:ext cx="8229600" cy="1981200"/>
          </a:xfrm>
        </p:spPr>
        <p:txBody>
          <a:bodyPr/>
          <a:lstStyle/>
          <a:p>
            <a:pPr marL="609600" indent="-609600" algn="ctr" eaLnBrk="1" hangingPunct="1">
              <a:buFont typeface="Wingdings" panose="05000000000000000000" pitchFamily="2" charset="2"/>
              <a:buNone/>
            </a:pPr>
            <a:r>
              <a:rPr lang="en-US" altLang="uk-UA" sz="4000" smtClean="0"/>
              <a:t>Etiotropic therapy acts to causative agent of the infectious disease and include next remedies:</a:t>
            </a:r>
          </a:p>
        </p:txBody>
      </p:sp>
      <p:pic>
        <p:nvPicPr>
          <p:cNvPr id="29700" name="Picture 4" descr="Chloramphenicol-inje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0"/>
            <a:ext cx="136048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5" descr="IMG_39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86200"/>
            <a:ext cx="3636963" cy="272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686800" cy="981075"/>
          </a:xfrm>
        </p:spPr>
        <p:txBody>
          <a:bodyPr/>
          <a:lstStyle/>
          <a:p>
            <a:pPr eaLnBrk="1" hangingPunct="1"/>
            <a:r>
              <a:rPr lang="en-US" altLang="uk-UA" sz="3600" smtClean="0"/>
              <a:t>ETIOTROPIC THERAPY</a:t>
            </a:r>
            <a:endParaRPr lang="ru-RU" altLang="uk-UA" sz="3600" smtClean="0"/>
          </a:p>
        </p:txBody>
      </p:sp>
      <p:grpSp>
        <p:nvGrpSpPr>
          <p:cNvPr id="30723" name="Organization Chart 3"/>
          <p:cNvGrpSpPr>
            <a:grpSpLocks/>
          </p:cNvGrpSpPr>
          <p:nvPr/>
        </p:nvGrpSpPr>
        <p:grpSpPr bwMode="auto">
          <a:xfrm>
            <a:off x="179388" y="1052513"/>
            <a:ext cx="8785225" cy="5616575"/>
            <a:chOff x="272" y="999"/>
            <a:chExt cx="2880" cy="1152"/>
          </a:xfrm>
        </p:grpSpPr>
        <p:cxnSp>
          <p:nvCxnSpPr>
            <p:cNvPr id="30724" name="_s95237"/>
            <p:cNvCxnSpPr>
              <a:cxnSpLocks noChangeShapeType="1"/>
              <a:stCxn id="30734" idx="0"/>
              <a:endCxn id="30730" idx="2"/>
            </p:cNvCxnSpPr>
            <p:nvPr/>
          </p:nvCxnSpPr>
          <p:spPr bwMode="auto">
            <a:xfrm rot="5400000" flipH="1">
              <a:off x="2144" y="1287"/>
              <a:ext cx="144" cy="1008"/>
            </a:xfrm>
            <a:prstGeom prst="bentConnector3">
              <a:avLst>
                <a:gd name="adj1" fmla="val 18227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25" name="_s95238"/>
            <p:cNvCxnSpPr>
              <a:cxnSpLocks noChangeShapeType="1"/>
              <a:stCxn id="30733" idx="0"/>
              <a:endCxn id="30730" idx="2"/>
            </p:cNvCxnSpPr>
            <p:nvPr/>
          </p:nvCxnSpPr>
          <p:spPr bwMode="auto">
            <a:xfrm rot="-5400000">
              <a:off x="1641" y="1790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26" name="_s95239"/>
            <p:cNvCxnSpPr>
              <a:cxnSpLocks noChangeShapeType="1"/>
              <a:stCxn id="30732" idx="0"/>
              <a:endCxn id="30730" idx="2"/>
            </p:cNvCxnSpPr>
            <p:nvPr/>
          </p:nvCxnSpPr>
          <p:spPr bwMode="auto">
            <a:xfrm rot="-5400000">
              <a:off x="1136" y="1287"/>
              <a:ext cx="144" cy="1008"/>
            </a:xfrm>
            <a:prstGeom prst="bentConnector3">
              <a:avLst>
                <a:gd name="adj1" fmla="val 18227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27" name="_s95240"/>
            <p:cNvCxnSpPr>
              <a:cxnSpLocks noChangeShapeType="1"/>
              <a:stCxn id="30731" idx="0"/>
              <a:endCxn id="30729" idx="2"/>
            </p:cNvCxnSpPr>
            <p:nvPr/>
          </p:nvCxnSpPr>
          <p:spPr bwMode="auto">
            <a:xfrm rot="5400000" flipH="1">
              <a:off x="2396" y="1107"/>
              <a:ext cx="144" cy="504"/>
            </a:xfrm>
            <a:prstGeom prst="bentConnector3">
              <a:avLst>
                <a:gd name="adj1" fmla="val 18227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28" name="_s95241"/>
            <p:cNvCxnSpPr>
              <a:cxnSpLocks noChangeShapeType="1"/>
              <a:stCxn id="30730" idx="0"/>
              <a:endCxn id="30729" idx="2"/>
            </p:cNvCxnSpPr>
            <p:nvPr/>
          </p:nvCxnSpPr>
          <p:spPr bwMode="auto">
            <a:xfrm rot="-5400000">
              <a:off x="1892" y="1107"/>
              <a:ext cx="144" cy="504"/>
            </a:xfrm>
            <a:prstGeom prst="bentConnector3">
              <a:avLst>
                <a:gd name="adj1" fmla="val 18227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729" name="_s95242"/>
            <p:cNvSpPr>
              <a:spLocks noChangeArrowheads="1"/>
            </p:cNvSpPr>
            <p:nvPr/>
          </p:nvSpPr>
          <p:spPr bwMode="auto">
            <a:xfrm>
              <a:off x="1784" y="99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¨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¨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uk-UA" sz="3000" b="1">
                  <a:latin typeface="Garamond" panose="02020404030301010803" pitchFamily="18" charset="0"/>
                </a:rPr>
                <a:t>Etiotropic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uk-UA" sz="3000" b="1">
                  <a:latin typeface="Garamond" panose="02020404030301010803" pitchFamily="18" charset="0"/>
                </a:rPr>
                <a:t>remedies</a:t>
              </a:r>
              <a:endParaRPr lang="ru-RU" altLang="uk-UA" sz="3000" b="1">
                <a:latin typeface="Garamond" panose="02020404030301010803" pitchFamily="18" charset="0"/>
              </a:endParaRPr>
            </a:p>
          </p:txBody>
        </p:sp>
        <p:sp>
          <p:nvSpPr>
            <p:cNvPr id="30730" name="_s95243"/>
            <p:cNvSpPr>
              <a:spLocks noChangeArrowheads="1"/>
            </p:cNvSpPr>
            <p:nvPr/>
          </p:nvSpPr>
          <p:spPr bwMode="auto">
            <a:xfrm>
              <a:off x="1280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¨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¨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uk-UA" sz="3000" b="1">
                  <a:latin typeface="Garamond" panose="02020404030301010803" pitchFamily="18" charset="0"/>
                </a:rPr>
                <a:t>Nonspecific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uk-UA" sz="3000" b="1">
                <a:latin typeface="Garamond" panose="02020404030301010803" pitchFamily="18" charset="0"/>
              </a:endParaRPr>
            </a:p>
          </p:txBody>
        </p:sp>
        <p:sp>
          <p:nvSpPr>
            <p:cNvPr id="30731" name="_s95244"/>
            <p:cNvSpPr>
              <a:spLocks noChangeArrowheads="1"/>
            </p:cNvSpPr>
            <p:nvPr/>
          </p:nvSpPr>
          <p:spPr bwMode="auto">
            <a:xfrm>
              <a:off x="2288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¨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¨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uk-UA" sz="2300" b="1">
                  <a:latin typeface="Garamond" panose="02020404030301010803" pitchFamily="18" charset="0"/>
                </a:rPr>
                <a:t>Specific</a:t>
              </a:r>
              <a:r>
                <a:rPr lang="ru-RU" altLang="uk-UA" sz="2300" b="1">
                  <a:latin typeface="Garamond" panose="02020404030301010803" pitchFamily="18" charset="0"/>
                </a:rPr>
                <a:t>: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Char char="-"/>
              </a:pPr>
              <a:r>
                <a:rPr lang="en-US" altLang="uk-UA" sz="2000" b="1">
                  <a:latin typeface="Garamond" panose="02020404030301010803" pitchFamily="18" charset="0"/>
                </a:rPr>
                <a:t>Immune serums</a:t>
              </a:r>
              <a:r>
                <a:rPr lang="ru-RU" altLang="uk-UA" sz="2000" b="1">
                  <a:latin typeface="Garamond" panose="02020404030301010803" pitchFamily="18" charset="0"/>
                </a:rPr>
                <a:t>;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uk-UA" sz="2000" b="1">
                  <a:latin typeface="Garamond" panose="02020404030301010803" pitchFamily="18" charset="0"/>
                </a:rPr>
                <a:t>- </a:t>
              </a:r>
              <a:r>
                <a:rPr lang="en-US" altLang="uk-UA" sz="2000" b="1">
                  <a:latin typeface="Garamond" panose="02020404030301010803" pitchFamily="18" charset="0"/>
                </a:rPr>
                <a:t>immuglobulins</a:t>
              </a:r>
              <a:r>
                <a:rPr lang="ru-RU" altLang="uk-UA" sz="2000" b="1">
                  <a:latin typeface="Garamond" panose="02020404030301010803" pitchFamily="18" charset="0"/>
                </a:rPr>
                <a:t>;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uk-UA" sz="2000" b="1">
                  <a:latin typeface="Garamond" panose="02020404030301010803" pitchFamily="18" charset="0"/>
                </a:rPr>
                <a:t>- </a:t>
              </a:r>
              <a:r>
                <a:rPr lang="en-US" altLang="uk-UA" sz="2000" b="1">
                  <a:latin typeface="Garamond" panose="02020404030301010803" pitchFamily="18" charset="0"/>
                </a:rPr>
                <a:t>bacteriofags</a:t>
              </a:r>
              <a:endParaRPr lang="ru-RU" altLang="uk-UA" sz="1800" b="1">
                <a:latin typeface="Garamond" panose="02020404030301010803" pitchFamily="18" charset="0"/>
              </a:endParaRPr>
            </a:p>
          </p:txBody>
        </p:sp>
        <p:sp>
          <p:nvSpPr>
            <p:cNvPr id="30732" name="_s95245"/>
            <p:cNvSpPr>
              <a:spLocks noChangeArrowheads="1"/>
            </p:cNvSpPr>
            <p:nvPr/>
          </p:nvSpPr>
          <p:spPr bwMode="auto">
            <a:xfrm>
              <a:off x="272" y="186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¨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¨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uk-UA" sz="2000" b="1">
                  <a:latin typeface="Garamond" panose="02020404030301010803" pitchFamily="18" charset="0"/>
                </a:rPr>
                <a:t>Chemiopreparates</a:t>
              </a:r>
              <a:r>
                <a:rPr lang="ru-RU" altLang="uk-UA" sz="2000" b="1">
                  <a:latin typeface="Garamond" panose="02020404030301010803" pitchFamily="18" charset="0"/>
                </a:rPr>
                <a:t>: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Char char="-"/>
              </a:pPr>
              <a:r>
                <a:rPr lang="en-US" altLang="uk-UA" sz="2000" b="1">
                  <a:latin typeface="Garamond" panose="02020404030301010803" pitchFamily="18" charset="0"/>
                </a:rPr>
                <a:t>antibacterial</a:t>
              </a:r>
              <a:r>
                <a:rPr lang="ru-RU" altLang="uk-UA" sz="2000" b="1">
                  <a:latin typeface="Garamond" panose="02020404030301010803" pitchFamily="18" charset="0"/>
                </a:rPr>
                <a:t>;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Char char="-"/>
              </a:pPr>
              <a:r>
                <a:rPr lang="ru-RU" altLang="uk-UA" sz="2000" b="1">
                  <a:latin typeface="Garamond" panose="02020404030301010803" pitchFamily="18" charset="0"/>
                </a:rPr>
                <a:t> </a:t>
              </a:r>
              <a:r>
                <a:rPr lang="en-US" altLang="uk-UA" sz="2000" b="1">
                  <a:latin typeface="Garamond" panose="02020404030301010803" pitchFamily="18" charset="0"/>
                </a:rPr>
                <a:t>antiviral</a:t>
              </a:r>
              <a:r>
                <a:rPr lang="ru-RU" altLang="uk-UA" sz="2000" b="1">
                  <a:latin typeface="Garamond" panose="02020404030301010803" pitchFamily="18" charset="0"/>
                </a:rPr>
                <a:t>;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Char char="-"/>
              </a:pPr>
              <a:r>
                <a:rPr lang="ru-RU" altLang="uk-UA" sz="2000" b="1">
                  <a:latin typeface="Garamond" panose="02020404030301010803" pitchFamily="18" charset="0"/>
                </a:rPr>
                <a:t> </a:t>
              </a:r>
              <a:r>
                <a:rPr lang="en-US" altLang="uk-UA" sz="2000" b="1">
                  <a:latin typeface="Garamond" panose="02020404030301010803" pitchFamily="18" charset="0"/>
                </a:rPr>
                <a:t>antiprotozoal</a:t>
              </a:r>
              <a:r>
                <a:rPr lang="ru-RU" altLang="uk-UA" sz="2000" b="1">
                  <a:latin typeface="Garamond" panose="02020404030301010803" pitchFamily="18" charset="0"/>
                </a:rPr>
                <a:t>;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Char char="-"/>
              </a:pPr>
              <a:r>
                <a:rPr lang="ru-RU" altLang="uk-UA" sz="2000" b="1">
                  <a:latin typeface="Garamond" panose="02020404030301010803" pitchFamily="18" charset="0"/>
                </a:rPr>
                <a:t> </a:t>
              </a:r>
              <a:r>
                <a:rPr lang="en-US" altLang="uk-UA" sz="2000" b="1">
                  <a:latin typeface="Garamond" panose="02020404030301010803" pitchFamily="18" charset="0"/>
                </a:rPr>
                <a:t>antihelminthiases</a:t>
              </a:r>
              <a:r>
                <a:rPr lang="ru-RU" altLang="uk-UA" sz="2000" b="1">
                  <a:latin typeface="Garamond" panose="02020404030301010803" pitchFamily="18" charset="0"/>
                </a:rPr>
                <a:t>.</a:t>
              </a:r>
            </a:p>
          </p:txBody>
        </p:sp>
        <p:sp>
          <p:nvSpPr>
            <p:cNvPr id="30733" name="_s95246"/>
            <p:cNvSpPr>
              <a:spLocks noChangeArrowheads="1"/>
            </p:cNvSpPr>
            <p:nvPr/>
          </p:nvSpPr>
          <p:spPr bwMode="auto">
            <a:xfrm>
              <a:off x="1280" y="186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¨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¨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uk-UA" sz="2600" b="1">
                  <a:latin typeface="Garamond" panose="02020404030301010803" pitchFamily="18" charset="0"/>
                </a:rPr>
                <a:t>Natural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uk-UA" sz="2600" b="1">
                  <a:latin typeface="Garamond" panose="02020404030301010803" pitchFamily="18" charset="0"/>
                </a:rPr>
                <a:t>biological products</a:t>
              </a:r>
              <a:r>
                <a:rPr lang="ru-RU" altLang="uk-UA" sz="2600" b="1">
                  <a:latin typeface="Garamond" panose="02020404030301010803" pitchFamily="18" charset="0"/>
                </a:rPr>
                <a:t>: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Char char="-"/>
              </a:pPr>
              <a:r>
                <a:rPr lang="ru-RU" altLang="uk-UA" sz="2600" b="1">
                  <a:latin typeface="Garamond" panose="02020404030301010803" pitchFamily="18" charset="0"/>
                </a:rPr>
                <a:t> </a:t>
              </a:r>
              <a:r>
                <a:rPr lang="en-US" altLang="uk-UA" sz="2600" b="1">
                  <a:latin typeface="Garamond" panose="02020404030301010803" pitchFamily="18" charset="0"/>
                </a:rPr>
                <a:t>interferons</a:t>
              </a:r>
              <a:r>
                <a:rPr lang="ru-RU" altLang="uk-UA" sz="2600" b="1">
                  <a:latin typeface="Garamond" panose="02020404030301010803" pitchFamily="18" charset="0"/>
                </a:rPr>
                <a:t>;</a:t>
              </a:r>
            </a:p>
          </p:txBody>
        </p:sp>
        <p:sp>
          <p:nvSpPr>
            <p:cNvPr id="30734" name="_s95247"/>
            <p:cNvSpPr>
              <a:spLocks noChangeArrowheads="1"/>
            </p:cNvSpPr>
            <p:nvPr/>
          </p:nvSpPr>
          <p:spPr bwMode="auto">
            <a:xfrm>
              <a:off x="2288" y="186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¨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¨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uk-UA" sz="2600" b="1">
                  <a:latin typeface="Garamond" panose="02020404030301010803" pitchFamily="18" charset="0"/>
                </a:rPr>
                <a:t>Bactrial products</a:t>
              </a:r>
              <a:r>
                <a:rPr lang="ru-RU" altLang="uk-UA" sz="2600" b="1">
                  <a:latin typeface="Garamond" panose="02020404030301010803" pitchFamily="18" charset="0"/>
                </a:rPr>
                <a:t>: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Char char="-"/>
              </a:pPr>
              <a:r>
                <a:rPr lang="en-US" altLang="uk-UA" sz="2600" b="1">
                  <a:latin typeface="Garamond" panose="02020404030301010803" pitchFamily="18" charset="0"/>
                </a:rPr>
                <a:t>lactobacteria</a:t>
              </a:r>
              <a:r>
                <a:rPr lang="ru-RU" altLang="uk-UA" sz="2600" b="1">
                  <a:latin typeface="Garamond" panose="02020404030301010803" pitchFamily="18" charset="0"/>
                </a:rPr>
                <a:t>;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Char char="-"/>
              </a:pPr>
              <a:r>
                <a:rPr lang="ru-RU" altLang="uk-UA" sz="2600" b="1">
                  <a:latin typeface="Garamond" panose="02020404030301010803" pitchFamily="18" charset="0"/>
                </a:rPr>
                <a:t> </a:t>
              </a:r>
              <a:r>
                <a:rPr lang="en-US" altLang="uk-UA" sz="2600" b="1">
                  <a:latin typeface="Garamond" panose="02020404030301010803" pitchFamily="18" charset="0"/>
                </a:rPr>
                <a:t>colibacteria</a:t>
              </a:r>
              <a:r>
                <a:rPr lang="ru-RU" altLang="uk-UA" sz="2600" b="1">
                  <a:latin typeface="Garamond" panose="02020404030301010803" pitchFamily="18" charset="0"/>
                </a:rPr>
                <a:t>;</a:t>
              </a:r>
              <a:endParaRPr lang="ru-RU" altLang="uk-UA" sz="2600">
                <a:latin typeface="Garamond" panose="02020404030301010803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uk-UA" sz="3600" smtClean="0"/>
              <a:t>PATHOGENETIC THERAPY</a:t>
            </a:r>
            <a:endParaRPr lang="ru-RU" altLang="uk-UA" sz="360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600200"/>
            <a:ext cx="5029200" cy="45259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uk-UA" sz="2800" smtClean="0">
                <a:latin typeface="Times New Roman" panose="02020603050405020304" pitchFamily="18" charset="0"/>
              </a:rPr>
              <a:t>Pathogenetic therapy acts to main links of pathogenesis of the infectious disease and include next direction:</a:t>
            </a:r>
          </a:p>
          <a:p>
            <a:pPr eaLnBrk="1" hangingPunct="1">
              <a:lnSpc>
                <a:spcPct val="90000"/>
              </a:lnSpc>
            </a:pPr>
            <a:endParaRPr lang="ru-RU" altLang="uk-UA" sz="28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uk-UA" sz="2800" smtClean="0">
                <a:latin typeface="Times New Roman" panose="02020603050405020304" pitchFamily="18" charset="0"/>
              </a:rPr>
              <a:t>Desintoxicative</a:t>
            </a:r>
            <a:r>
              <a:rPr lang="ru-RU" altLang="uk-UA" sz="2800" smtClean="0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uk-UA" sz="2800" smtClean="0">
                <a:latin typeface="Times New Roman" panose="02020603050405020304" pitchFamily="18" charset="0"/>
              </a:rPr>
              <a:t>Rehydration </a:t>
            </a:r>
            <a:endParaRPr lang="ru-RU" altLang="uk-UA" sz="28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uk-UA" sz="2800" smtClean="0">
                <a:latin typeface="Times New Roman" panose="02020603050405020304" pitchFamily="18" charset="0"/>
              </a:rPr>
              <a:t>Dehydration </a:t>
            </a:r>
            <a:r>
              <a:rPr lang="ru-RU" altLang="uk-UA" sz="2800" smtClean="0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uk-UA" sz="2800" smtClean="0">
                <a:latin typeface="Times New Roman" panose="02020603050405020304" pitchFamily="18" charset="0"/>
              </a:rPr>
              <a:t>Substitution</a:t>
            </a:r>
            <a:r>
              <a:rPr lang="en-US" altLang="uk-UA" sz="3500" smtClean="0"/>
              <a:t> </a:t>
            </a:r>
            <a:endParaRPr lang="ru-RU" altLang="uk-UA" sz="3500" smtClean="0"/>
          </a:p>
        </p:txBody>
      </p:sp>
      <p:pic>
        <p:nvPicPr>
          <p:cNvPr id="31748" name="Picture 4" descr="дисоль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05600" y="1447800"/>
            <a:ext cx="2085975" cy="2085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749" name="Picture 5" descr="трисоль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3200" y="4191000"/>
            <a:ext cx="2232025" cy="2162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1474787"/>
          </a:xfrm>
        </p:spPr>
        <p:txBody>
          <a:bodyPr/>
          <a:lstStyle/>
          <a:p>
            <a:pPr algn="ctr" eaLnBrk="1" hangingPunct="1"/>
            <a:r>
              <a:rPr lang="en-US" altLang="uk-UA" sz="3200" b="1" smtClean="0"/>
              <a:t>REMEDIES FOR SPECIFIC PREVENTION OF INFECTIOUS DISEASES</a:t>
            </a:r>
            <a:endParaRPr lang="ru-RU" altLang="uk-UA" sz="3200" b="1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373313"/>
            <a:ext cx="8229600" cy="3494087"/>
          </a:xfrm>
        </p:spPr>
        <p:txBody>
          <a:bodyPr/>
          <a:lstStyle/>
          <a:p>
            <a:pPr eaLnBrk="1" hangingPunct="1"/>
            <a:r>
              <a:rPr lang="en-US" altLang="uk-UA" sz="3700" smtClean="0"/>
              <a:t>VACCINES</a:t>
            </a:r>
            <a:endParaRPr lang="ru-RU" altLang="uk-UA" sz="3700" smtClean="0"/>
          </a:p>
          <a:p>
            <a:pPr eaLnBrk="1" hangingPunct="1"/>
            <a:r>
              <a:rPr lang="en-US" altLang="uk-UA" sz="3700" smtClean="0"/>
              <a:t>ANATOXINES</a:t>
            </a:r>
            <a:endParaRPr lang="ru-RU" altLang="uk-UA" sz="3700" smtClean="0"/>
          </a:p>
          <a:p>
            <a:pPr eaLnBrk="1" hangingPunct="1"/>
            <a:r>
              <a:rPr lang="en-US" altLang="uk-UA" sz="3700" smtClean="0"/>
              <a:t>SERUMS</a:t>
            </a:r>
            <a:endParaRPr lang="ru-RU" altLang="uk-UA" sz="3700" smtClean="0"/>
          </a:p>
          <a:p>
            <a:pPr eaLnBrk="1" hangingPunct="1"/>
            <a:r>
              <a:rPr lang="en-US" altLang="uk-UA" sz="3700" smtClean="0"/>
              <a:t>IMMUNOGLOBULINES</a:t>
            </a:r>
            <a:endParaRPr lang="ru-RU" altLang="uk-UA" sz="3700" smtClean="0"/>
          </a:p>
          <a:p>
            <a:pPr eaLnBrk="1" hangingPunct="1"/>
            <a:r>
              <a:rPr lang="en-US" altLang="uk-UA" sz="3700" smtClean="0"/>
              <a:t>BACTERIFAGS</a:t>
            </a:r>
            <a:endParaRPr lang="ru-RU" altLang="uk-UA" sz="370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858838"/>
          </a:xfrm>
        </p:spPr>
        <p:txBody>
          <a:bodyPr/>
          <a:lstStyle/>
          <a:p>
            <a:pPr eaLnBrk="1" hangingPunct="1"/>
            <a:r>
              <a:rPr lang="en-US" altLang="uk-UA" sz="4000" b="1" smtClean="0"/>
              <a:t>V A C C I N E S</a:t>
            </a:r>
            <a:endParaRPr lang="ru-RU" altLang="uk-UA" sz="4000" b="1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1000" y="1295400"/>
            <a:ext cx="6019800" cy="525780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AutoNum type="arabicPeriod"/>
            </a:pPr>
            <a:r>
              <a:rPr lang="en-US" altLang="uk-UA" sz="2800" smtClean="0"/>
              <a:t>ALIVE</a:t>
            </a:r>
            <a:r>
              <a:rPr lang="ru-RU" altLang="uk-UA" sz="2800" smtClean="0"/>
              <a:t> (</a:t>
            </a:r>
            <a:r>
              <a:rPr lang="en-US" altLang="uk-UA" sz="2800" smtClean="0"/>
              <a:t>attenuated causative agent</a:t>
            </a:r>
            <a:r>
              <a:rPr lang="ru-RU" altLang="uk-UA" sz="2800" smtClean="0"/>
              <a:t>, </a:t>
            </a:r>
            <a:r>
              <a:rPr lang="en-US" altLang="uk-UA" sz="2800" smtClean="0"/>
              <a:t>which retained their immunogenic and antigenic properties</a:t>
            </a:r>
            <a:r>
              <a:rPr lang="ru-RU" altLang="uk-UA" sz="2800" smtClean="0"/>
              <a:t>)</a:t>
            </a:r>
          </a:p>
          <a:p>
            <a:pPr marL="990600" lvl="1" indent="-533400" eaLnBrk="1" hangingPunct="1"/>
            <a:r>
              <a:rPr lang="en-US" altLang="uk-UA" sz="2400" smtClean="0"/>
              <a:t>Tuberculosis vaccine </a:t>
            </a:r>
            <a:r>
              <a:rPr lang="ru-RU" altLang="uk-UA" sz="2400" smtClean="0"/>
              <a:t>(</a:t>
            </a:r>
            <a:r>
              <a:rPr lang="en-US" altLang="uk-UA" sz="2400" smtClean="0"/>
              <a:t>BCG)</a:t>
            </a:r>
            <a:endParaRPr lang="ru-RU" altLang="uk-UA" sz="2400" smtClean="0"/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</a:pPr>
            <a:r>
              <a:rPr lang="en-US" altLang="uk-UA" sz="2800" smtClean="0"/>
              <a:t>KILLED</a:t>
            </a:r>
            <a:r>
              <a:rPr lang="ru-RU" altLang="uk-UA" sz="2800" smtClean="0"/>
              <a:t> (</a:t>
            </a:r>
            <a:r>
              <a:rPr lang="en-US" altLang="uk-UA" sz="2800" smtClean="0"/>
              <a:t>INACTIVATED</a:t>
            </a:r>
            <a:r>
              <a:rPr lang="ru-RU" altLang="uk-UA" sz="2800" smtClean="0"/>
              <a:t>) </a:t>
            </a:r>
          </a:p>
          <a:p>
            <a:pPr marL="990600" lvl="1" indent="-533400" eaLnBrk="1" hangingPunct="1"/>
            <a:r>
              <a:rPr lang="en-US" altLang="uk-UA" sz="2400" smtClean="0"/>
              <a:t>solid-virions</a:t>
            </a:r>
            <a:r>
              <a:rPr lang="ru-RU" altLang="uk-UA" sz="2400" smtClean="0"/>
              <a:t> </a:t>
            </a:r>
            <a:r>
              <a:rPr lang="en-US" altLang="uk-UA" sz="2400" smtClean="0"/>
              <a:t> (</a:t>
            </a:r>
            <a:r>
              <a:rPr lang="uk-UA" altLang="uk-UA" sz="2400" smtClean="0"/>
              <a:t>pertussis)</a:t>
            </a:r>
            <a:endParaRPr lang="ru-RU" altLang="uk-UA" sz="2400" smtClean="0"/>
          </a:p>
          <a:p>
            <a:pPr marL="990600" lvl="1" indent="-533400" eaLnBrk="1" hangingPunct="1"/>
            <a:r>
              <a:rPr lang="en-US" altLang="uk-UA" sz="2400" smtClean="0"/>
              <a:t>chemical</a:t>
            </a:r>
            <a:r>
              <a:rPr lang="ru-RU" altLang="uk-UA" sz="2400" smtClean="0"/>
              <a:t> (</a:t>
            </a:r>
            <a:r>
              <a:rPr lang="en-US" altLang="uk-UA" sz="2400" smtClean="0"/>
              <a:t>meningococcal vaccine</a:t>
            </a:r>
            <a:r>
              <a:rPr lang="ru-RU" altLang="uk-UA" sz="2400" smtClean="0"/>
              <a:t>)</a:t>
            </a:r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</a:pPr>
            <a:r>
              <a:rPr lang="en-US" altLang="uk-UA" sz="2800" smtClean="0"/>
              <a:t>RECOMBINANT (created by methods of genetic engineering)</a:t>
            </a:r>
            <a:endParaRPr lang="ru-RU" altLang="uk-UA" sz="2800" smtClean="0"/>
          </a:p>
          <a:p>
            <a:pPr marL="990600" lvl="1" indent="-533400" eaLnBrk="1" hangingPunct="1"/>
            <a:r>
              <a:rPr lang="en-US" altLang="uk-UA" sz="2400" smtClean="0"/>
              <a:t>hepatitis</a:t>
            </a:r>
            <a:r>
              <a:rPr lang="ru-RU" altLang="uk-UA" sz="2400" smtClean="0"/>
              <a:t> В, </a:t>
            </a:r>
            <a:r>
              <a:rPr lang="en-US" altLang="uk-UA" sz="2400" smtClean="0"/>
              <a:t>influenza</a:t>
            </a:r>
            <a:endParaRPr lang="ru-RU" altLang="uk-UA" sz="2400" smtClean="0"/>
          </a:p>
        </p:txBody>
      </p:sp>
      <p:pic>
        <p:nvPicPr>
          <p:cNvPr id="33796" name="Picture 4" descr="вакцина Инфлювак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9400" y="304800"/>
            <a:ext cx="2185988" cy="2185988"/>
          </a:xfrm>
        </p:spPr>
      </p:pic>
      <p:pic>
        <p:nvPicPr>
          <p:cNvPr id="33797" name="Picture 5" descr="ardsvakcina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7763" y="3779838"/>
            <a:ext cx="2916237" cy="2187575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uk-UA" smtClean="0"/>
              <a:t>A N A T O X I N E S</a:t>
            </a:r>
            <a:endParaRPr lang="ru-RU" altLang="uk-UA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981200"/>
            <a:ext cx="4648200" cy="3886200"/>
          </a:xfrm>
        </p:spPr>
        <p:txBody>
          <a:bodyPr/>
          <a:lstStyle/>
          <a:p>
            <a:pPr marL="533400" indent="-533400" algn="ctr" eaLnBrk="1" hangingPunct="1">
              <a:buFont typeface="Wingdings" panose="05000000000000000000" pitchFamily="2" charset="2"/>
              <a:buNone/>
            </a:pPr>
            <a:r>
              <a:rPr lang="en-US" altLang="uk-UA" sz="2800" smtClean="0">
                <a:latin typeface="Times New Roman" panose="02020603050405020304" pitchFamily="18" charset="0"/>
              </a:rPr>
              <a:t>This is attenuated toxin of causative agent, which has not pathogenic properties, but retained their immunogenic and antigenic properties)</a:t>
            </a:r>
          </a:p>
          <a:p>
            <a:pPr marL="533400" indent="-533400" algn="ctr" eaLnBrk="1" hangingPunct="1"/>
            <a:r>
              <a:rPr lang="en-US" altLang="uk-UA" sz="2800" smtClean="0">
                <a:latin typeface="Times New Roman" panose="02020603050405020304" pitchFamily="18" charset="0"/>
              </a:rPr>
              <a:t>antitetanic</a:t>
            </a:r>
          </a:p>
          <a:p>
            <a:pPr marL="533400" indent="-533400" algn="ctr" eaLnBrk="1" hangingPunct="1"/>
            <a:r>
              <a:rPr lang="en-US" altLang="uk-UA" sz="2800" smtClean="0">
                <a:latin typeface="Times New Roman" panose="02020603050405020304" pitchFamily="18" charset="0"/>
              </a:rPr>
              <a:t>antidiphtheric</a:t>
            </a:r>
            <a:r>
              <a:rPr lang="ru-RU" altLang="uk-UA" sz="2800" smtClean="0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34820" name="Picture 4" descr="анатоксин-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2498725"/>
            <a:ext cx="3276600" cy="2009775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1041400"/>
          </a:xfrm>
        </p:spPr>
        <p:txBody>
          <a:bodyPr/>
          <a:lstStyle/>
          <a:p>
            <a:pPr eaLnBrk="1" hangingPunct="1"/>
            <a:r>
              <a:rPr lang="en-US" altLang="uk-UA" smtClean="0"/>
              <a:t> S E R U M S </a:t>
            </a:r>
            <a:endParaRPr lang="ru-RU" altLang="uk-UA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4724400" cy="4953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uk-UA" sz="2800" smtClean="0">
                <a:latin typeface="Times New Roman" panose="02020603050405020304" pitchFamily="18" charset="0"/>
              </a:rPr>
              <a:t>Serums obtained by hyperimmunization of animals. It is heterogeneous (alien) to the human. There are rules for injections of immune serums</a:t>
            </a:r>
            <a:endParaRPr lang="ru-RU" altLang="uk-UA" sz="28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uk-UA" sz="2800" smtClean="0">
                <a:latin typeface="Times New Roman" panose="02020603050405020304" pitchFamily="18" charset="0"/>
              </a:rPr>
              <a:t>antidiphtheric </a:t>
            </a:r>
            <a:endParaRPr lang="ru-RU" altLang="uk-UA" sz="28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uk-UA" sz="2800" smtClean="0">
                <a:latin typeface="Times New Roman" panose="02020603050405020304" pitchFamily="18" charset="0"/>
              </a:rPr>
              <a:t>antitetanic </a:t>
            </a:r>
            <a:endParaRPr lang="ru-RU" altLang="uk-UA" sz="28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uk-UA" sz="2800" smtClean="0">
                <a:latin typeface="Times New Roman" panose="02020603050405020304" pitchFamily="18" charset="0"/>
              </a:rPr>
              <a:t>antibotulinic </a:t>
            </a:r>
            <a:endParaRPr lang="ru-RU" altLang="uk-UA" sz="28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uk-UA" sz="2800" smtClean="0">
                <a:latin typeface="Times New Roman" panose="02020603050405020304" pitchFamily="18" charset="0"/>
              </a:rPr>
              <a:t>antigangrenous</a:t>
            </a:r>
          </a:p>
        </p:txBody>
      </p:sp>
      <p:pic>
        <p:nvPicPr>
          <p:cNvPr id="35844" name="Picture 4" descr="сыворотка противостолбнячная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10100" y="2090738"/>
            <a:ext cx="3873500" cy="2590800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uk-UA" sz="4000" smtClean="0"/>
              <a:t>I M M U N O G L O B U L I N  E S</a:t>
            </a:r>
            <a:endParaRPr lang="ru-RU" altLang="uk-UA" sz="400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eaLnBrk="1" hangingPunct="1"/>
            <a:r>
              <a:rPr lang="en-US" altLang="uk-UA" sz="2800" smtClean="0">
                <a:latin typeface="Times New Roman" panose="02020603050405020304" pitchFamily="18" charset="0"/>
              </a:rPr>
              <a:t>Immunoglobulines obtained from donor’s blood. It is homologous to the human</a:t>
            </a:r>
            <a:r>
              <a:rPr lang="ru-RU" altLang="uk-UA" sz="2800" smtClean="0">
                <a:latin typeface="Times New Roman" panose="02020603050405020304" pitchFamily="18" charset="0"/>
              </a:rPr>
              <a:t>.</a:t>
            </a:r>
          </a:p>
          <a:p>
            <a:pPr lvl="1" eaLnBrk="1" hangingPunct="1"/>
            <a:r>
              <a:rPr lang="en-US" altLang="uk-UA" smtClean="0">
                <a:latin typeface="Times New Roman" panose="02020603050405020304" pitchFamily="18" charset="0"/>
              </a:rPr>
              <a:t>For prevention of tick encephalites</a:t>
            </a:r>
            <a:endParaRPr lang="ru-RU" altLang="uk-UA" smtClean="0">
              <a:latin typeface="Times New Roman" panose="02020603050405020304" pitchFamily="18" charset="0"/>
            </a:endParaRPr>
          </a:p>
          <a:p>
            <a:pPr lvl="1" eaLnBrk="1" hangingPunct="1"/>
            <a:r>
              <a:rPr lang="en-US" altLang="uk-UA" smtClean="0">
                <a:latin typeface="Times New Roman" panose="02020603050405020304" pitchFamily="18" charset="0"/>
              </a:rPr>
              <a:t>Human antitetanes</a:t>
            </a:r>
            <a:endParaRPr lang="ru-RU" altLang="uk-UA" smtClean="0">
              <a:latin typeface="Times New Roman" panose="02020603050405020304" pitchFamily="18" charset="0"/>
            </a:endParaRPr>
          </a:p>
        </p:txBody>
      </p:sp>
      <p:pic>
        <p:nvPicPr>
          <p:cNvPr id="36868" name="Picture 4" descr="иммуноглобулин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6688" y="2011363"/>
            <a:ext cx="1816100" cy="1816100"/>
          </a:xfrm>
        </p:spPr>
      </p:pic>
      <p:pic>
        <p:nvPicPr>
          <p:cNvPr id="36869" name="Picture 9" descr="Картинка 5 из 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9800" y="4343400"/>
            <a:ext cx="2743200" cy="1911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676275"/>
          </a:xfrm>
        </p:spPr>
        <p:txBody>
          <a:bodyPr/>
          <a:lstStyle/>
          <a:p>
            <a:pPr eaLnBrk="1" hangingPunct="1"/>
            <a:r>
              <a:rPr lang="en-US" altLang="uk-UA" sz="4000" smtClean="0"/>
              <a:t> B A C T E R I O F A G E S</a:t>
            </a:r>
            <a:endParaRPr lang="ru-RU" altLang="uk-UA" sz="400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12875"/>
            <a:ext cx="5486400" cy="4419600"/>
          </a:xfrm>
        </p:spPr>
        <p:txBody>
          <a:bodyPr/>
          <a:lstStyle/>
          <a:p>
            <a:pPr eaLnBrk="1" hangingPunct="1"/>
            <a:r>
              <a:rPr lang="en-US" altLang="uk-UA" sz="2800" smtClean="0">
                <a:latin typeface="Times New Roman" panose="02020603050405020304" pitchFamily="18" charset="0"/>
              </a:rPr>
              <a:t>Bacteriophages are viruses of bacteria, which penetrate in the bacterial cell, multiply in it, causing lysis and death of bacterial cell.</a:t>
            </a:r>
          </a:p>
          <a:p>
            <a:pPr eaLnBrk="1" hangingPunct="1"/>
            <a:r>
              <a:rPr lang="en-US" altLang="uk-UA" sz="2800" smtClean="0">
                <a:latin typeface="Times New Roman" panose="02020603050405020304" pitchFamily="18" charset="0"/>
              </a:rPr>
              <a:t>There are </a:t>
            </a:r>
            <a:r>
              <a:rPr lang="ru-RU" altLang="uk-UA" sz="2800" smtClean="0">
                <a:latin typeface="Times New Roman" panose="02020603050405020304" pitchFamily="18" charset="0"/>
              </a:rPr>
              <a:t>2 </a:t>
            </a:r>
            <a:r>
              <a:rPr lang="en-US" altLang="uk-UA" sz="2800" smtClean="0">
                <a:latin typeface="Times New Roman" panose="02020603050405020304" pitchFamily="18" charset="0"/>
              </a:rPr>
              <a:t>types</a:t>
            </a:r>
            <a:r>
              <a:rPr lang="ru-RU" altLang="uk-UA" sz="2800" smtClean="0">
                <a:latin typeface="Times New Roman" panose="02020603050405020304" pitchFamily="18" charset="0"/>
              </a:rPr>
              <a:t>:</a:t>
            </a:r>
          </a:p>
          <a:p>
            <a:pPr lvl="1" eaLnBrk="1" hangingPunct="1"/>
            <a:r>
              <a:rPr lang="en-US" altLang="uk-UA" smtClean="0">
                <a:latin typeface="Times New Roman" panose="02020603050405020304" pitchFamily="18" charset="0"/>
              </a:rPr>
              <a:t>monovalent</a:t>
            </a:r>
            <a:r>
              <a:rPr lang="ru-RU" altLang="uk-UA" smtClean="0">
                <a:latin typeface="Times New Roman" panose="02020603050405020304" pitchFamily="18" charset="0"/>
              </a:rPr>
              <a:t> (</a:t>
            </a:r>
            <a:r>
              <a:rPr lang="en-US" altLang="uk-UA" smtClean="0">
                <a:latin typeface="Times New Roman" panose="02020603050405020304" pitchFamily="18" charset="0"/>
              </a:rPr>
              <a:t>dysentery</a:t>
            </a:r>
            <a:r>
              <a:rPr lang="ru-RU" altLang="uk-UA" smtClean="0">
                <a:latin typeface="Times New Roman" panose="02020603050405020304" pitchFamily="18" charset="0"/>
              </a:rPr>
              <a:t>, </a:t>
            </a:r>
            <a:r>
              <a:rPr lang="en-US" altLang="uk-UA" smtClean="0">
                <a:latin typeface="Times New Roman" panose="02020603050405020304" pitchFamily="18" charset="0"/>
              </a:rPr>
              <a:t>salmonellosis</a:t>
            </a:r>
            <a:r>
              <a:rPr lang="ru-RU" altLang="uk-UA" smtClean="0">
                <a:latin typeface="Times New Roman" panose="02020603050405020304" pitchFamily="18" charset="0"/>
              </a:rPr>
              <a:t>)</a:t>
            </a:r>
          </a:p>
          <a:p>
            <a:pPr lvl="1" eaLnBrk="1" hangingPunct="1"/>
            <a:r>
              <a:rPr lang="en-US" altLang="uk-UA" smtClean="0">
                <a:latin typeface="Times New Roman" panose="02020603050405020304" pitchFamily="18" charset="0"/>
              </a:rPr>
              <a:t>polyvalent</a:t>
            </a:r>
            <a:r>
              <a:rPr lang="ru-RU" altLang="uk-UA" smtClean="0">
                <a:latin typeface="Times New Roman" panose="02020603050405020304" pitchFamily="18" charset="0"/>
              </a:rPr>
              <a:t> (</a:t>
            </a:r>
            <a:r>
              <a:rPr lang="en-US" altLang="uk-UA" smtClean="0">
                <a:latin typeface="Times New Roman" panose="02020603050405020304" pitchFamily="18" charset="0"/>
              </a:rPr>
              <a:t>pyobacteriofags</a:t>
            </a:r>
            <a:r>
              <a:rPr lang="ru-RU" altLang="uk-UA" smtClean="0">
                <a:latin typeface="Times New Roman" panose="02020603050405020304" pitchFamily="18" charset="0"/>
              </a:rPr>
              <a:t>, </a:t>
            </a:r>
            <a:r>
              <a:rPr lang="en-US" altLang="uk-UA" smtClean="0">
                <a:latin typeface="Times New Roman" panose="02020603050405020304" pitchFamily="18" charset="0"/>
              </a:rPr>
              <a:t>intestinal bacterifags</a:t>
            </a:r>
            <a:r>
              <a:rPr lang="ru-RU" altLang="uk-UA" smtClean="0">
                <a:latin typeface="Times New Roman" panose="02020603050405020304" pitchFamily="18" charset="0"/>
              </a:rPr>
              <a:t>)</a:t>
            </a:r>
          </a:p>
        </p:txBody>
      </p:sp>
      <p:pic>
        <p:nvPicPr>
          <p:cNvPr id="37892" name="Picture 4" descr="бактериофаг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7763" y="1550988"/>
            <a:ext cx="2916237" cy="2916237"/>
          </a:xfrm>
        </p:spPr>
      </p:pic>
      <p:pic>
        <p:nvPicPr>
          <p:cNvPr id="37893" name="Picture 11" descr="Картинка 11 из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181600"/>
            <a:ext cx="285750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uk-UA" sz="4000" b="1" i="1" smtClean="0"/>
              <a:t>THAHKS FOR YOUR ATTENTION!</a:t>
            </a:r>
            <a:endParaRPr lang="ru-RU" altLang="uk-UA" sz="4000" b="1" i="1" smtClean="0"/>
          </a:p>
        </p:txBody>
      </p:sp>
      <p:pic>
        <p:nvPicPr>
          <p:cNvPr id="38915" name="Picture 5" descr="Весна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2149475"/>
            <a:ext cx="6096000" cy="3549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274</TotalTime>
  <Words>1397</Words>
  <Application>Microsoft Office PowerPoint</Application>
  <PresentationFormat>Экран (4:3)</PresentationFormat>
  <Paragraphs>234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Arial</vt:lpstr>
      <vt:lpstr>Wingdings</vt:lpstr>
      <vt:lpstr>Calibri</vt:lpstr>
      <vt:lpstr>Arial Black</vt:lpstr>
      <vt:lpstr>Times New Roman</vt:lpstr>
      <vt:lpstr>Garamond</vt:lpstr>
      <vt:lpstr>Пиксел</vt:lpstr>
      <vt:lpstr>Презентация PowerPoint</vt:lpstr>
      <vt:lpstr>INTRODUCTORY LECTURE</vt:lpstr>
      <vt:lpstr>More than 30 before unknown pathogenic pryonov, viruses, chlamidies and bacteria were opened from 80th of the last century. Exciters of infectious diseases,  opened for the last 25 years</vt:lpstr>
      <vt:lpstr>Презентация PowerPoint</vt:lpstr>
      <vt:lpstr>Презентация PowerPoint</vt:lpstr>
      <vt:lpstr>Features of infectious diseases</vt:lpstr>
      <vt:lpstr>Periods in the flow of infectious diseases:</vt:lpstr>
      <vt:lpstr>Презентация PowerPoint</vt:lpstr>
      <vt:lpstr>Презентация PowerPoint</vt:lpstr>
      <vt:lpstr>Mechanisms of transmission of the infection</vt:lpstr>
      <vt:lpstr>International classification of infectious diseases in accordance with  the specific of the agent</vt:lpstr>
      <vt:lpstr>Classification of infectious diseases (on ecological principle)</vt:lpstr>
      <vt:lpstr>Classification of infectious diseases (on the mechanism of transmission)</vt:lpstr>
      <vt:lpstr>Infectious process develops due to influence  of the 3 basic multicomponent factors:</vt:lpstr>
      <vt:lpstr>FACTORS OF MACROORGANISM</vt:lpstr>
      <vt:lpstr>FACTORS OF MICROORGANISM</vt:lpstr>
      <vt:lpstr>FACTORS OF ENVIRONMENT</vt:lpstr>
      <vt:lpstr>Forms of infectious diseases</vt:lpstr>
      <vt:lpstr>Chronic forms</vt:lpstr>
      <vt:lpstr>Infectious process can be a result:</vt:lpstr>
      <vt:lpstr>BACTERIOLOGICAL METHOD</vt:lpstr>
      <vt:lpstr>BACTERIOSCOPY</vt:lpstr>
      <vt:lpstr>SEROLOGICAL METHOD</vt:lpstr>
      <vt:lpstr>BIOLOGICAL METHOD</vt:lpstr>
      <vt:lpstr>Polymerase chain reaction</vt:lpstr>
      <vt:lpstr>PRINCIPLES OF THE TREATMENT OF INFECTIOUS DISEASES</vt:lpstr>
      <vt:lpstr>PRINCIPLES OF THE TREATMENT OF INFECTIOUS DISEASES</vt:lpstr>
      <vt:lpstr>ETIOTROPIC THERAPY</vt:lpstr>
      <vt:lpstr>PATHOGENETIC THERAPY</vt:lpstr>
      <vt:lpstr>REMEDIES FOR SPECIFIC PREVENTION OF INFECTIOUS DISEASES</vt:lpstr>
      <vt:lpstr>V A C C I N E S</vt:lpstr>
      <vt:lpstr>A N A T O X I N E S</vt:lpstr>
      <vt:lpstr> S E R U M S </vt:lpstr>
      <vt:lpstr>I M M U N O G L O B U L I N  E S</vt:lpstr>
      <vt:lpstr> B A C T E R I O F A G E S</vt:lpstr>
      <vt:lpstr>THAHKS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Алексей</dc:creator>
  <cp:lastModifiedBy>Владимир Тюпа</cp:lastModifiedBy>
  <cp:revision>17</cp:revision>
  <cp:lastPrinted>1601-01-01T00:00:00Z</cp:lastPrinted>
  <dcterms:created xsi:type="dcterms:W3CDTF">2010-03-05T08:03:43Z</dcterms:created>
  <dcterms:modified xsi:type="dcterms:W3CDTF">2021-11-09T10:10:35Z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