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4" r:id="rId1"/>
  </p:sldMasterIdLst>
  <p:notesMasterIdLst>
    <p:notesMasterId r:id="rId98"/>
  </p:notesMasterIdLst>
  <p:handoutMasterIdLst>
    <p:handoutMasterId r:id="rId99"/>
  </p:handoutMasterIdLst>
  <p:sldIdLst>
    <p:sldId id="500" r:id="rId2"/>
    <p:sldId id="297" r:id="rId3"/>
    <p:sldId id="431" r:id="rId4"/>
    <p:sldId id="432" r:id="rId5"/>
    <p:sldId id="433" r:id="rId6"/>
    <p:sldId id="404" r:id="rId7"/>
    <p:sldId id="406" r:id="rId8"/>
    <p:sldId id="405" r:id="rId9"/>
    <p:sldId id="429" r:id="rId10"/>
    <p:sldId id="434" r:id="rId11"/>
    <p:sldId id="407" r:id="rId12"/>
    <p:sldId id="408" r:id="rId13"/>
    <p:sldId id="409" r:id="rId14"/>
    <p:sldId id="411" r:id="rId15"/>
    <p:sldId id="435" r:id="rId16"/>
    <p:sldId id="436" r:id="rId17"/>
    <p:sldId id="437" r:id="rId18"/>
    <p:sldId id="410" r:id="rId19"/>
    <p:sldId id="412" r:id="rId20"/>
    <p:sldId id="438" r:id="rId21"/>
    <p:sldId id="413" r:id="rId22"/>
    <p:sldId id="414" r:id="rId23"/>
    <p:sldId id="415" r:id="rId24"/>
    <p:sldId id="416" r:id="rId25"/>
    <p:sldId id="417" r:id="rId26"/>
    <p:sldId id="418" r:id="rId27"/>
    <p:sldId id="419" r:id="rId28"/>
    <p:sldId id="420" r:id="rId29"/>
    <p:sldId id="421" r:id="rId30"/>
    <p:sldId id="422" r:id="rId31"/>
    <p:sldId id="423" r:id="rId32"/>
    <p:sldId id="424" r:id="rId33"/>
    <p:sldId id="425" r:id="rId34"/>
    <p:sldId id="426" r:id="rId35"/>
    <p:sldId id="427" r:id="rId36"/>
    <p:sldId id="428" r:id="rId37"/>
    <p:sldId id="442" r:id="rId38"/>
    <p:sldId id="443" r:id="rId39"/>
    <p:sldId id="444" r:id="rId40"/>
    <p:sldId id="445" r:id="rId41"/>
    <p:sldId id="446" r:id="rId42"/>
    <p:sldId id="447" r:id="rId43"/>
    <p:sldId id="448" r:id="rId44"/>
    <p:sldId id="449" r:id="rId45"/>
    <p:sldId id="452" r:id="rId46"/>
    <p:sldId id="453" r:id="rId47"/>
    <p:sldId id="454" r:id="rId48"/>
    <p:sldId id="455" r:id="rId49"/>
    <p:sldId id="456" r:id="rId50"/>
    <p:sldId id="457" r:id="rId51"/>
    <p:sldId id="458" r:id="rId52"/>
    <p:sldId id="459" r:id="rId53"/>
    <p:sldId id="460" r:id="rId54"/>
    <p:sldId id="461" r:id="rId55"/>
    <p:sldId id="462" r:id="rId56"/>
    <p:sldId id="463" r:id="rId57"/>
    <p:sldId id="464" r:id="rId58"/>
    <p:sldId id="465" r:id="rId59"/>
    <p:sldId id="466" r:id="rId60"/>
    <p:sldId id="467" r:id="rId61"/>
    <p:sldId id="468" r:id="rId62"/>
    <p:sldId id="469" r:id="rId63"/>
    <p:sldId id="470" r:id="rId64"/>
    <p:sldId id="471" r:id="rId65"/>
    <p:sldId id="472" r:id="rId66"/>
    <p:sldId id="473" r:id="rId67"/>
    <p:sldId id="474" r:id="rId68"/>
    <p:sldId id="475" r:id="rId69"/>
    <p:sldId id="476" r:id="rId70"/>
    <p:sldId id="477" r:id="rId71"/>
    <p:sldId id="478" r:id="rId72"/>
    <p:sldId id="479" r:id="rId73"/>
    <p:sldId id="480" r:id="rId74"/>
    <p:sldId id="481" r:id="rId75"/>
    <p:sldId id="482" r:id="rId76"/>
    <p:sldId id="483" r:id="rId77"/>
    <p:sldId id="484" r:id="rId78"/>
    <p:sldId id="485" r:id="rId79"/>
    <p:sldId id="486" r:id="rId80"/>
    <p:sldId id="487" r:id="rId81"/>
    <p:sldId id="488" r:id="rId82"/>
    <p:sldId id="489" r:id="rId83"/>
    <p:sldId id="490" r:id="rId84"/>
    <p:sldId id="491" r:id="rId85"/>
    <p:sldId id="492" r:id="rId86"/>
    <p:sldId id="493" r:id="rId87"/>
    <p:sldId id="494" r:id="rId88"/>
    <p:sldId id="495" r:id="rId89"/>
    <p:sldId id="496" r:id="rId90"/>
    <p:sldId id="497" r:id="rId91"/>
    <p:sldId id="498" r:id="rId92"/>
    <p:sldId id="499" r:id="rId93"/>
    <p:sldId id="439" r:id="rId94"/>
    <p:sldId id="440" r:id="rId95"/>
    <p:sldId id="441" r:id="rId96"/>
    <p:sldId id="383" r:id="rId97"/>
  </p:sldIdLst>
  <p:sldSz cx="9144000" cy="6858000" type="screen4x3"/>
  <p:notesSz cx="6888163" cy="10020300"/>
  <p:defaultTextStyle>
    <a:defPPr>
      <a:defRPr lang="ru-RU"/>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57">
          <p15:clr>
            <a:srgbClr val="A4A3A4"/>
          </p15:clr>
        </p15:guide>
        <p15:guide id="2" pos="217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023" autoAdjust="0"/>
    <p:restoredTop sz="94640" autoAdjust="0"/>
  </p:normalViewPr>
  <p:slideViewPr>
    <p:cSldViewPr>
      <p:cViewPr varScale="1">
        <p:scale>
          <a:sx n="83" d="100"/>
          <a:sy n="83" d="100"/>
        </p:scale>
        <p:origin x="893"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9" d="100"/>
          <a:sy n="59" d="100"/>
        </p:scale>
        <p:origin x="-2628" y="-96"/>
      </p:cViewPr>
      <p:guideLst>
        <p:guide orient="horz" pos="3157"/>
        <p:guide pos="217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84500" cy="501650"/>
          </a:xfrm>
          <a:prstGeom prst="rect">
            <a:avLst/>
          </a:prstGeom>
        </p:spPr>
        <p:txBody>
          <a:bodyPr vert="horz" lIns="92556" tIns="46278" rIns="92556" bIns="46278"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sz="quarter" idx="1"/>
          </p:nvPr>
        </p:nvSpPr>
        <p:spPr>
          <a:xfrm>
            <a:off x="3902075" y="0"/>
            <a:ext cx="2984500" cy="501650"/>
          </a:xfrm>
          <a:prstGeom prst="rect">
            <a:avLst/>
          </a:prstGeom>
        </p:spPr>
        <p:txBody>
          <a:bodyPr vert="horz" lIns="92556" tIns="46278" rIns="92556" bIns="46278" rtlCol="0"/>
          <a:lstStyle>
            <a:lvl1pPr algn="r" fontAlgn="auto">
              <a:spcBef>
                <a:spcPts val="0"/>
              </a:spcBef>
              <a:spcAft>
                <a:spcPts val="0"/>
              </a:spcAft>
              <a:defRPr sz="1200">
                <a:latin typeface="+mn-lt"/>
              </a:defRPr>
            </a:lvl1pPr>
          </a:lstStyle>
          <a:p>
            <a:pPr>
              <a:defRPr/>
            </a:pPr>
            <a:fld id="{3F580D8E-349D-4A5C-A035-483150906E17}" type="datetimeFigureOut">
              <a:rPr lang="ru-RU"/>
              <a:pPr>
                <a:defRPr/>
              </a:pPr>
              <a:t>09.11.2021</a:t>
            </a:fld>
            <a:endParaRPr lang="ru-RU"/>
          </a:p>
        </p:txBody>
      </p:sp>
      <p:sp>
        <p:nvSpPr>
          <p:cNvPr id="4" name="Нижний колонтитул 3"/>
          <p:cNvSpPr>
            <a:spLocks noGrp="1"/>
          </p:cNvSpPr>
          <p:nvPr>
            <p:ph type="ftr" sz="quarter" idx="2"/>
          </p:nvPr>
        </p:nvSpPr>
        <p:spPr>
          <a:xfrm>
            <a:off x="0" y="9517063"/>
            <a:ext cx="2984500" cy="501650"/>
          </a:xfrm>
          <a:prstGeom prst="rect">
            <a:avLst/>
          </a:prstGeom>
        </p:spPr>
        <p:txBody>
          <a:bodyPr vert="horz" lIns="92556" tIns="46278" rIns="92556" bIns="46278" rtlCol="0" anchor="b"/>
          <a:lstStyle>
            <a:lvl1pPr algn="l" fontAlgn="auto">
              <a:spcBef>
                <a:spcPts val="0"/>
              </a:spcBef>
              <a:spcAft>
                <a:spcPts val="0"/>
              </a:spcAft>
              <a:defRPr sz="1200">
                <a:latin typeface="+mn-lt"/>
              </a:defRPr>
            </a:lvl1pPr>
          </a:lstStyle>
          <a:p>
            <a:pPr>
              <a:defRPr/>
            </a:pPr>
            <a:endParaRPr lang="ru-RU"/>
          </a:p>
        </p:txBody>
      </p:sp>
      <p:sp>
        <p:nvSpPr>
          <p:cNvPr id="5" name="Номер слайда 4"/>
          <p:cNvSpPr>
            <a:spLocks noGrp="1"/>
          </p:cNvSpPr>
          <p:nvPr>
            <p:ph type="sldNum" sz="quarter" idx="3"/>
          </p:nvPr>
        </p:nvSpPr>
        <p:spPr>
          <a:xfrm>
            <a:off x="3902075" y="9517063"/>
            <a:ext cx="2984500" cy="501650"/>
          </a:xfrm>
          <a:prstGeom prst="rect">
            <a:avLst/>
          </a:prstGeom>
        </p:spPr>
        <p:txBody>
          <a:bodyPr vert="horz" wrap="square" lIns="92556" tIns="46278" rIns="92556" bIns="46278" numCol="1" anchor="b" anchorCtr="0" compatLnSpc="1">
            <a:prstTxWarp prst="textNoShape">
              <a:avLst/>
            </a:prstTxWarp>
          </a:bodyPr>
          <a:lstStyle>
            <a:lvl1pPr algn="r">
              <a:defRPr sz="1200">
                <a:latin typeface="Calibri" panose="020F0502020204030204" pitchFamily="34" charset="0"/>
              </a:defRPr>
            </a:lvl1pPr>
          </a:lstStyle>
          <a:p>
            <a:fld id="{BAAC0EF5-7E54-44D1-A3E0-AF3EEB3EE331}" type="slidenum">
              <a:rPr lang="ru-RU" altLang="uk-UA"/>
              <a:pPr/>
              <a:t>‹#›</a:t>
            </a:fld>
            <a:endParaRPr lang="ru-RU" altLang="uk-U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84500" cy="501650"/>
          </a:xfrm>
          <a:prstGeom prst="rect">
            <a:avLst/>
          </a:prstGeom>
        </p:spPr>
        <p:txBody>
          <a:bodyPr vert="horz" lIns="92556" tIns="46278" rIns="92556" bIns="46278"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902075" y="0"/>
            <a:ext cx="2984500" cy="501650"/>
          </a:xfrm>
          <a:prstGeom prst="rect">
            <a:avLst/>
          </a:prstGeom>
        </p:spPr>
        <p:txBody>
          <a:bodyPr vert="horz" lIns="92556" tIns="46278" rIns="92556" bIns="46278" rtlCol="0"/>
          <a:lstStyle>
            <a:lvl1pPr algn="r" fontAlgn="auto">
              <a:spcBef>
                <a:spcPts val="0"/>
              </a:spcBef>
              <a:spcAft>
                <a:spcPts val="0"/>
              </a:spcAft>
              <a:defRPr sz="1200">
                <a:latin typeface="+mn-lt"/>
              </a:defRPr>
            </a:lvl1pPr>
          </a:lstStyle>
          <a:p>
            <a:pPr>
              <a:defRPr/>
            </a:pPr>
            <a:fld id="{9DA2B5C5-2298-4100-A2ED-646AE8CC554A}" type="datetimeFigureOut">
              <a:rPr lang="ru-RU"/>
              <a:pPr>
                <a:defRPr/>
              </a:pPr>
              <a:t>09.11.2021</a:t>
            </a:fld>
            <a:endParaRPr lang="ru-RU"/>
          </a:p>
        </p:txBody>
      </p:sp>
      <p:sp>
        <p:nvSpPr>
          <p:cNvPr id="4" name="Образ слайда 3"/>
          <p:cNvSpPr>
            <a:spLocks noGrp="1" noRot="1" noChangeAspect="1"/>
          </p:cNvSpPr>
          <p:nvPr>
            <p:ph type="sldImg" idx="2"/>
          </p:nvPr>
        </p:nvSpPr>
        <p:spPr>
          <a:xfrm>
            <a:off x="939800" y="752475"/>
            <a:ext cx="5008563" cy="3756025"/>
          </a:xfrm>
          <a:prstGeom prst="rect">
            <a:avLst/>
          </a:prstGeom>
          <a:noFill/>
          <a:ln w="12700">
            <a:solidFill>
              <a:prstClr val="black"/>
            </a:solidFill>
          </a:ln>
        </p:spPr>
        <p:txBody>
          <a:bodyPr vert="horz" lIns="92556" tIns="46278" rIns="92556" bIns="46278" rtlCol="0" anchor="ctr"/>
          <a:lstStyle/>
          <a:p>
            <a:pPr lvl="0"/>
            <a:endParaRPr lang="ru-RU" noProof="0"/>
          </a:p>
        </p:txBody>
      </p:sp>
      <p:sp>
        <p:nvSpPr>
          <p:cNvPr id="5" name="Заметки 4"/>
          <p:cNvSpPr>
            <a:spLocks noGrp="1"/>
          </p:cNvSpPr>
          <p:nvPr>
            <p:ph type="body" sz="quarter" idx="3"/>
          </p:nvPr>
        </p:nvSpPr>
        <p:spPr>
          <a:xfrm>
            <a:off x="688975" y="4759325"/>
            <a:ext cx="5510213" cy="4510088"/>
          </a:xfrm>
          <a:prstGeom prst="rect">
            <a:avLst/>
          </a:prstGeom>
        </p:spPr>
        <p:txBody>
          <a:bodyPr vert="horz" lIns="92556" tIns="46278" rIns="92556" bIns="46278"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9517063"/>
            <a:ext cx="2984500" cy="501650"/>
          </a:xfrm>
          <a:prstGeom prst="rect">
            <a:avLst/>
          </a:prstGeom>
        </p:spPr>
        <p:txBody>
          <a:bodyPr vert="horz" lIns="92556" tIns="46278" rIns="92556" bIns="46278"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902075" y="9517063"/>
            <a:ext cx="2984500" cy="501650"/>
          </a:xfrm>
          <a:prstGeom prst="rect">
            <a:avLst/>
          </a:prstGeom>
        </p:spPr>
        <p:txBody>
          <a:bodyPr vert="horz" wrap="square" lIns="92556" tIns="46278" rIns="92556" bIns="46278" numCol="1" anchor="b" anchorCtr="0" compatLnSpc="1">
            <a:prstTxWarp prst="textNoShape">
              <a:avLst/>
            </a:prstTxWarp>
          </a:bodyPr>
          <a:lstStyle>
            <a:lvl1pPr algn="r">
              <a:defRPr sz="1200">
                <a:latin typeface="Calibri" panose="020F0502020204030204" pitchFamily="34" charset="0"/>
              </a:defRPr>
            </a:lvl1pPr>
          </a:lstStyle>
          <a:p>
            <a:fld id="{23E61661-9D62-48A6-A656-C94DDB0B1A16}" type="slidenum">
              <a:rPr lang="ru-RU" altLang="uk-UA"/>
              <a:pPr/>
              <a:t>‹#›</a:t>
            </a:fld>
            <a:endParaRPr lang="ru-RU" altLang="uk-U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4.xml"/><Relationship Id="rId4"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Прямоугольный треугольник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grpSp>
        <p:nvGrpSpPr>
          <p:cNvPr id="5" name="Группа 15"/>
          <p:cNvGrpSpPr>
            <a:grpSpLocks/>
          </p:cNvGrpSpPr>
          <p:nvPr/>
        </p:nvGrpSpPr>
        <p:grpSpPr bwMode="auto">
          <a:xfrm>
            <a:off x="-3175" y="4953000"/>
            <a:ext cx="9147175" cy="1911350"/>
            <a:chOff x="-3765" y="4832896"/>
            <a:chExt cx="9147765" cy="2032192"/>
          </a:xfrm>
        </p:grpSpPr>
        <p:sp>
          <p:nvSpPr>
            <p:cNvPr id="6" name="Полилиния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latin typeface="Arial" charset="0"/>
              </a:endParaRPr>
            </a:p>
          </p:txBody>
        </p:sp>
        <p:sp>
          <p:nvSpPr>
            <p:cNvPr id="7" name="Полилиния 18"/>
            <p:cNvSpPr>
              <a:spLocks/>
            </p:cNvSpPr>
            <p:nvPr/>
          </p:nvSpPr>
          <p:spPr bwMode="auto">
            <a:xfrm>
              <a:off x="35443" y="5135526"/>
              <a:ext cx="9108557" cy="838200"/>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uk-UA"/>
            </a:p>
          </p:txBody>
        </p:sp>
        <p:sp>
          <p:nvSpPr>
            <p:cNvPr id="8" name="Полилиния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10" name="Прямая соединительная линия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Заголовок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ru-RU" smtClean="0"/>
              <a:t>Образец заголовка</a:t>
            </a:r>
            <a:endParaRPr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ru-RU" smtClean="0"/>
              <a:t>Образец подзаголовка</a:t>
            </a:r>
            <a:endParaRPr lang="en-US"/>
          </a:p>
        </p:txBody>
      </p:sp>
      <p:sp>
        <p:nvSpPr>
          <p:cNvPr id="11" name="Дата 29"/>
          <p:cNvSpPr>
            <a:spLocks noGrp="1"/>
          </p:cNvSpPr>
          <p:nvPr>
            <p:ph type="dt" sz="half" idx="10"/>
          </p:nvPr>
        </p:nvSpPr>
        <p:spPr/>
        <p:txBody>
          <a:bodyPr/>
          <a:lstStyle>
            <a:lvl1pPr>
              <a:defRPr>
                <a:solidFill>
                  <a:srgbClr val="FFFFFF"/>
                </a:solidFill>
              </a:defRPr>
            </a:lvl1pPr>
            <a:extLst/>
          </a:lstStyle>
          <a:p>
            <a:pPr>
              <a:defRPr/>
            </a:pPr>
            <a:fld id="{0E63DF7E-73B9-41FA-BAD7-9D693D434020}" type="datetimeFigureOut">
              <a:rPr lang="ru-RU"/>
              <a:pPr>
                <a:defRPr/>
              </a:pPr>
              <a:t>09.11.2021</a:t>
            </a:fld>
            <a:endParaRPr lang="ru-RU"/>
          </a:p>
        </p:txBody>
      </p:sp>
      <p:sp>
        <p:nvSpPr>
          <p:cNvPr id="12"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pPr>
              <a:defRPr/>
            </a:pPr>
            <a:endParaRPr lang="ru-RU"/>
          </a:p>
        </p:txBody>
      </p:sp>
      <p:sp>
        <p:nvSpPr>
          <p:cNvPr id="13" name="Номер слайда 26"/>
          <p:cNvSpPr>
            <a:spLocks noGrp="1"/>
          </p:cNvSpPr>
          <p:nvPr>
            <p:ph type="sldNum" sz="quarter" idx="12"/>
          </p:nvPr>
        </p:nvSpPr>
        <p:spPr/>
        <p:txBody>
          <a:bodyPr/>
          <a:lstStyle>
            <a:lvl1pPr>
              <a:defRPr>
                <a:solidFill>
                  <a:srgbClr val="FFFFFF"/>
                </a:solidFill>
              </a:defRPr>
            </a:lvl1pPr>
          </a:lstStyle>
          <a:p>
            <a:fld id="{6D0ADF09-8FEC-4DED-BD88-97BD9C7E5693}" type="slidenum">
              <a:rPr lang="ru-RU" altLang="uk-UA"/>
              <a:pPr/>
              <a:t>‹#›</a:t>
            </a:fld>
            <a:endParaRPr lang="ru-RU" altLang="uk-UA"/>
          </a:p>
        </p:txBody>
      </p:sp>
    </p:spTree>
    <p:extLst>
      <p:ext uri="{BB962C8B-B14F-4D97-AF65-F5344CB8AC3E}">
        <p14:creationId xmlns:p14="http://schemas.microsoft.com/office/powerpoint/2010/main" val="4010911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Заголовок 6"/>
          <p:cNvSpPr>
            <a:spLocks noGrp="1"/>
          </p:cNvSpPr>
          <p:nvPr>
            <p:ph type="title"/>
          </p:nvPr>
        </p:nvSpPr>
        <p:spPr/>
        <p:txBody>
          <a:bodyPr rtlCol="0"/>
          <a:lstStyle/>
          <a:p>
            <a:r>
              <a:rPr lang="ru-RU" smtClean="0"/>
              <a:t>Образец заголовка</a:t>
            </a:r>
            <a:endParaRPr lang="en-US"/>
          </a:p>
        </p:txBody>
      </p:sp>
      <p:sp>
        <p:nvSpPr>
          <p:cNvPr id="4" name="Дата 9"/>
          <p:cNvSpPr>
            <a:spLocks noGrp="1"/>
          </p:cNvSpPr>
          <p:nvPr>
            <p:ph type="dt" sz="half" idx="10"/>
          </p:nvPr>
        </p:nvSpPr>
        <p:spPr/>
        <p:txBody>
          <a:bodyPr/>
          <a:lstStyle>
            <a:lvl1pPr>
              <a:defRPr/>
            </a:lvl1pPr>
          </a:lstStyle>
          <a:p>
            <a:pPr>
              <a:defRPr/>
            </a:pPr>
            <a:fld id="{6E8173B1-064E-4E8E-9DB3-0C8E7232DB14}" type="datetimeFigureOut">
              <a:rPr lang="ru-RU"/>
              <a:pPr>
                <a:defRPr/>
              </a:pPr>
              <a:t>09.11.2021</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fld id="{953F75CE-AA68-47F9-97C6-7F6C85F9AF34}" type="slidenum">
              <a:rPr lang="ru-RU" altLang="uk-UA"/>
              <a:pPr/>
              <a:t>‹#›</a:t>
            </a:fld>
            <a:endParaRPr lang="ru-RU" altLang="uk-UA"/>
          </a:p>
        </p:txBody>
      </p:sp>
    </p:spTree>
    <p:extLst>
      <p:ext uri="{BB962C8B-B14F-4D97-AF65-F5344CB8AC3E}">
        <p14:creationId xmlns:p14="http://schemas.microsoft.com/office/powerpoint/2010/main" val="3905059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Нашивка 10"/>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5" name="Нашивка 11"/>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2" name="Заголовок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ru-RU" smtClean="0"/>
              <a:t>Образец заголовка</a:t>
            </a:r>
            <a:endParaRPr lang="en-US"/>
          </a:p>
        </p:txBody>
      </p:sp>
      <p:sp>
        <p:nvSpPr>
          <p:cNvPr id="3" name="Текст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ru-RU" smtClean="0"/>
              <a:t>Образец текста</a:t>
            </a:r>
          </a:p>
        </p:txBody>
      </p:sp>
      <p:sp>
        <p:nvSpPr>
          <p:cNvPr id="6" name="Дата 3"/>
          <p:cNvSpPr>
            <a:spLocks noGrp="1"/>
          </p:cNvSpPr>
          <p:nvPr>
            <p:ph type="dt" sz="half" idx="10"/>
          </p:nvPr>
        </p:nvSpPr>
        <p:spPr/>
        <p:txBody>
          <a:bodyPr/>
          <a:lstStyle>
            <a:lvl1pPr>
              <a:defRPr/>
            </a:lvl1pPr>
            <a:extLst/>
          </a:lstStyle>
          <a:p>
            <a:pPr>
              <a:defRPr/>
            </a:pPr>
            <a:fld id="{FBDC0691-65B2-484F-B5B4-9BD4276AA198}" type="datetimeFigureOut">
              <a:rPr lang="ru-RU"/>
              <a:pPr>
                <a:defRPr/>
              </a:pPr>
              <a:t>09.11.2021</a:t>
            </a:fld>
            <a:endParaRPr lang="ru-RU"/>
          </a:p>
        </p:txBody>
      </p:sp>
      <p:sp>
        <p:nvSpPr>
          <p:cNvPr id="7" name="Нижний колонтитул 4"/>
          <p:cNvSpPr>
            <a:spLocks noGrp="1"/>
          </p:cNvSpPr>
          <p:nvPr>
            <p:ph type="ftr" sz="quarter" idx="11"/>
          </p:nvPr>
        </p:nvSpPr>
        <p:spPr/>
        <p:txBody>
          <a:bodyPr/>
          <a:lstStyle>
            <a:lvl1pPr>
              <a:defRPr/>
            </a:lvl1pPr>
            <a:extLst/>
          </a:lstStyle>
          <a:p>
            <a:pPr>
              <a:defRPr/>
            </a:pPr>
            <a:endParaRPr lang="ru-RU"/>
          </a:p>
        </p:txBody>
      </p:sp>
      <p:sp>
        <p:nvSpPr>
          <p:cNvPr id="8" name="Номер слайда 5"/>
          <p:cNvSpPr>
            <a:spLocks noGrp="1"/>
          </p:cNvSpPr>
          <p:nvPr>
            <p:ph type="sldNum" sz="quarter" idx="12"/>
          </p:nvPr>
        </p:nvSpPr>
        <p:spPr/>
        <p:txBody>
          <a:bodyPr/>
          <a:lstStyle>
            <a:lvl1pPr>
              <a:defRPr/>
            </a:lvl1pPr>
          </a:lstStyle>
          <a:p>
            <a:fld id="{8ADA8DCA-99D2-4050-824B-3711A9BCF9E2}" type="slidenum">
              <a:rPr lang="ru-RU" altLang="uk-UA"/>
              <a:pPr/>
              <a:t>‹#›</a:t>
            </a:fld>
            <a:endParaRPr lang="ru-RU" altLang="uk-UA"/>
          </a:p>
        </p:txBody>
      </p:sp>
    </p:spTree>
    <p:extLst>
      <p:ext uri="{BB962C8B-B14F-4D97-AF65-F5344CB8AC3E}">
        <p14:creationId xmlns:p14="http://schemas.microsoft.com/office/powerpoint/2010/main" val="159740591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Объект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Заголовок 7"/>
          <p:cNvSpPr>
            <a:spLocks noGrp="1"/>
          </p:cNvSpPr>
          <p:nvPr>
            <p:ph type="title"/>
          </p:nvPr>
        </p:nvSpPr>
        <p:spPr/>
        <p:txBody>
          <a:bodyPr rtlCol="0"/>
          <a:lstStyle/>
          <a:p>
            <a:r>
              <a:rPr lang="ru-RU" smtClean="0"/>
              <a:t>Образец заголовка</a:t>
            </a:r>
            <a:endParaRPr lang="en-US"/>
          </a:p>
        </p:txBody>
      </p:sp>
      <p:sp>
        <p:nvSpPr>
          <p:cNvPr id="5" name="Дата 4"/>
          <p:cNvSpPr>
            <a:spLocks noGrp="1"/>
          </p:cNvSpPr>
          <p:nvPr>
            <p:ph type="dt" sz="half" idx="10"/>
          </p:nvPr>
        </p:nvSpPr>
        <p:spPr/>
        <p:txBody>
          <a:bodyPr/>
          <a:lstStyle>
            <a:lvl1pPr>
              <a:defRPr/>
            </a:lvl1pPr>
            <a:extLst/>
          </a:lstStyle>
          <a:p>
            <a:pPr>
              <a:defRPr/>
            </a:pPr>
            <a:fld id="{F37C9DEF-738C-43CA-8C4F-9450D49911F4}" type="datetimeFigureOut">
              <a:rPr lang="ru-RU"/>
              <a:pPr>
                <a:defRPr/>
              </a:pPr>
              <a:t>09.11.2021</a:t>
            </a:fld>
            <a:endParaRPr lang="ru-RU"/>
          </a:p>
        </p:txBody>
      </p:sp>
      <p:sp>
        <p:nvSpPr>
          <p:cNvPr id="6" name="Нижний колонтитул 5"/>
          <p:cNvSpPr>
            <a:spLocks noGrp="1"/>
          </p:cNvSpPr>
          <p:nvPr>
            <p:ph type="ftr" sz="quarter" idx="11"/>
          </p:nvPr>
        </p:nvSpPr>
        <p:spPr/>
        <p:txBody>
          <a:bodyPr/>
          <a:lstStyle>
            <a:lvl1pPr>
              <a:defRPr/>
            </a:lvl1pPr>
            <a:extLst/>
          </a:lstStyle>
          <a:p>
            <a:pPr>
              <a:defRPr/>
            </a:pPr>
            <a:endParaRPr lang="ru-RU"/>
          </a:p>
        </p:txBody>
      </p:sp>
      <p:sp>
        <p:nvSpPr>
          <p:cNvPr id="7" name="Номер слайда 6"/>
          <p:cNvSpPr>
            <a:spLocks noGrp="1"/>
          </p:cNvSpPr>
          <p:nvPr>
            <p:ph type="sldNum" sz="quarter" idx="12"/>
          </p:nvPr>
        </p:nvSpPr>
        <p:spPr/>
        <p:txBody>
          <a:bodyPr/>
          <a:lstStyle>
            <a:lvl1pPr>
              <a:defRPr/>
            </a:lvl1pPr>
          </a:lstStyle>
          <a:p>
            <a:fld id="{22513C85-353F-43A4-ABEF-90CD8D9CAF02}" type="slidenum">
              <a:rPr lang="ru-RU" altLang="uk-UA"/>
              <a:pPr/>
              <a:t>‹#›</a:t>
            </a:fld>
            <a:endParaRPr lang="ru-RU" altLang="uk-UA"/>
          </a:p>
        </p:txBody>
      </p:sp>
    </p:spTree>
    <p:extLst>
      <p:ext uri="{BB962C8B-B14F-4D97-AF65-F5344CB8AC3E}">
        <p14:creationId xmlns:p14="http://schemas.microsoft.com/office/powerpoint/2010/main" val="1578560426"/>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lstStyle>
            <a:lvl1pPr>
              <a:defRPr/>
            </a:lvl1pPr>
            <a:extLst/>
          </a:lstStyle>
          <a:p>
            <a:r>
              <a:rPr lang="ru-RU" smtClean="0"/>
              <a:t>Образец заголовка</a:t>
            </a:r>
            <a:endParaRPr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5" name="Объект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Объект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lvl1pPr>
              <a:defRPr/>
            </a:lvl1pPr>
            <a:extLst/>
          </a:lstStyle>
          <a:p>
            <a:pPr>
              <a:defRPr/>
            </a:pPr>
            <a:fld id="{4198907D-4D2E-461C-B76D-D7BC8E8A0AF5}" type="datetimeFigureOut">
              <a:rPr lang="ru-RU"/>
              <a:pPr>
                <a:defRPr/>
              </a:pPr>
              <a:t>09.11.2021</a:t>
            </a:fld>
            <a:endParaRPr lang="ru-RU"/>
          </a:p>
        </p:txBody>
      </p:sp>
      <p:sp>
        <p:nvSpPr>
          <p:cNvPr id="8" name="Нижний колонтитул 7"/>
          <p:cNvSpPr>
            <a:spLocks noGrp="1"/>
          </p:cNvSpPr>
          <p:nvPr>
            <p:ph type="ftr" sz="quarter" idx="11"/>
          </p:nvPr>
        </p:nvSpPr>
        <p:spPr/>
        <p:txBody>
          <a:bodyPr/>
          <a:lstStyle>
            <a:lvl1pPr>
              <a:defRPr/>
            </a:lvl1pPr>
            <a:extLst/>
          </a:lstStyle>
          <a:p>
            <a:pPr>
              <a:defRPr/>
            </a:pPr>
            <a:endParaRPr lang="ru-RU"/>
          </a:p>
        </p:txBody>
      </p:sp>
      <p:sp>
        <p:nvSpPr>
          <p:cNvPr id="9" name="Номер слайда 8"/>
          <p:cNvSpPr>
            <a:spLocks noGrp="1"/>
          </p:cNvSpPr>
          <p:nvPr>
            <p:ph type="sldNum" sz="quarter" idx="12"/>
          </p:nvPr>
        </p:nvSpPr>
        <p:spPr/>
        <p:txBody>
          <a:bodyPr/>
          <a:lstStyle>
            <a:lvl1pPr>
              <a:defRPr/>
            </a:lvl1pPr>
          </a:lstStyle>
          <a:p>
            <a:fld id="{FE354CC7-9BD9-4799-B0DE-0810B258568F}" type="slidenum">
              <a:rPr lang="ru-RU" altLang="uk-UA"/>
              <a:pPr/>
              <a:t>‹#›</a:t>
            </a:fld>
            <a:endParaRPr lang="ru-RU" altLang="uk-UA"/>
          </a:p>
        </p:txBody>
      </p:sp>
    </p:spTree>
    <p:extLst>
      <p:ext uri="{BB962C8B-B14F-4D97-AF65-F5344CB8AC3E}">
        <p14:creationId xmlns:p14="http://schemas.microsoft.com/office/powerpoint/2010/main" val="1903165683"/>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rtlCol="0"/>
          <a:lstStyle/>
          <a:p>
            <a:r>
              <a:rPr lang="ru-RU" smtClean="0"/>
              <a:t>Образец заголовка</a:t>
            </a:r>
            <a:endParaRPr lang="en-US"/>
          </a:p>
        </p:txBody>
      </p:sp>
      <p:sp>
        <p:nvSpPr>
          <p:cNvPr id="3" name="Дата 2"/>
          <p:cNvSpPr>
            <a:spLocks noGrp="1"/>
          </p:cNvSpPr>
          <p:nvPr>
            <p:ph type="dt" sz="half" idx="10"/>
          </p:nvPr>
        </p:nvSpPr>
        <p:spPr/>
        <p:txBody>
          <a:bodyPr/>
          <a:lstStyle>
            <a:lvl1pPr>
              <a:defRPr/>
            </a:lvl1pPr>
            <a:extLst/>
          </a:lstStyle>
          <a:p>
            <a:pPr>
              <a:defRPr/>
            </a:pPr>
            <a:fld id="{3675E789-3A8B-44BE-91C4-CCBA1565ECF4}" type="datetimeFigureOut">
              <a:rPr lang="ru-RU"/>
              <a:pPr>
                <a:defRPr/>
              </a:pPr>
              <a:t>09.11.2021</a:t>
            </a:fld>
            <a:endParaRPr lang="ru-RU"/>
          </a:p>
        </p:txBody>
      </p:sp>
      <p:sp>
        <p:nvSpPr>
          <p:cNvPr id="4" name="Нижний колонтитул 3"/>
          <p:cNvSpPr>
            <a:spLocks noGrp="1"/>
          </p:cNvSpPr>
          <p:nvPr>
            <p:ph type="ftr" sz="quarter" idx="11"/>
          </p:nvPr>
        </p:nvSpPr>
        <p:spPr/>
        <p:txBody>
          <a:bodyPr/>
          <a:lstStyle>
            <a:lvl1pPr>
              <a:defRPr/>
            </a:lvl1pPr>
            <a:extLst/>
          </a:lstStyle>
          <a:p>
            <a:pPr>
              <a:defRPr/>
            </a:pPr>
            <a:endParaRPr lang="ru-RU"/>
          </a:p>
        </p:txBody>
      </p:sp>
      <p:sp>
        <p:nvSpPr>
          <p:cNvPr id="5" name="Номер слайда 4"/>
          <p:cNvSpPr>
            <a:spLocks noGrp="1"/>
          </p:cNvSpPr>
          <p:nvPr>
            <p:ph type="sldNum" sz="quarter" idx="12"/>
          </p:nvPr>
        </p:nvSpPr>
        <p:spPr/>
        <p:txBody>
          <a:bodyPr/>
          <a:lstStyle>
            <a:lvl1pPr>
              <a:defRPr/>
            </a:lvl1pPr>
          </a:lstStyle>
          <a:p>
            <a:fld id="{A0AA3F0D-66CA-478C-86B7-7AA7F0443359}" type="slidenum">
              <a:rPr lang="ru-RU" altLang="uk-UA"/>
              <a:pPr/>
              <a:t>‹#›</a:t>
            </a:fld>
            <a:endParaRPr lang="ru-RU" altLang="uk-UA"/>
          </a:p>
        </p:txBody>
      </p:sp>
    </p:spTree>
    <p:extLst>
      <p:ext uri="{BB962C8B-B14F-4D97-AF65-F5344CB8AC3E}">
        <p14:creationId xmlns:p14="http://schemas.microsoft.com/office/powerpoint/2010/main" val="989527708"/>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FE68DB77-3D03-47C9-B6E7-B4926CC2AA4A}" type="datetimeFigureOut">
              <a:rPr lang="ru-RU"/>
              <a:pPr>
                <a:defRPr/>
              </a:pPr>
              <a:t>09.11.2021</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fld id="{A11B971E-2994-42D4-9F71-D947C5C58B22}" type="slidenum">
              <a:rPr lang="ru-RU" altLang="uk-UA"/>
              <a:pPr/>
              <a:t>‹#›</a:t>
            </a:fld>
            <a:endParaRPr lang="ru-RU" altLang="uk-UA"/>
          </a:p>
        </p:txBody>
      </p:sp>
    </p:spTree>
    <p:extLst>
      <p:ext uri="{BB962C8B-B14F-4D97-AF65-F5344CB8AC3E}">
        <p14:creationId xmlns:p14="http://schemas.microsoft.com/office/powerpoint/2010/main" val="4287105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ru-RU" smtClean="0"/>
              <a:t>Образец заголовка</a:t>
            </a:r>
            <a:endParaRPr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ru-RU" smtClean="0"/>
              <a:t>Образец текста</a:t>
            </a:r>
          </a:p>
        </p:txBody>
      </p:sp>
      <p:sp>
        <p:nvSpPr>
          <p:cNvPr id="4" name="Объект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lvl1pPr>
              <a:defRPr/>
            </a:lvl1pPr>
            <a:extLst/>
          </a:lstStyle>
          <a:p>
            <a:pPr>
              <a:defRPr/>
            </a:pPr>
            <a:fld id="{91E54775-EF14-426F-AA46-3D4A57255E07}" type="datetimeFigureOut">
              <a:rPr lang="ru-RU"/>
              <a:pPr>
                <a:defRPr/>
              </a:pPr>
              <a:t>09.11.2021</a:t>
            </a:fld>
            <a:endParaRPr lang="ru-RU"/>
          </a:p>
        </p:txBody>
      </p:sp>
      <p:sp>
        <p:nvSpPr>
          <p:cNvPr id="6" name="Нижний колонтитул 5"/>
          <p:cNvSpPr>
            <a:spLocks noGrp="1"/>
          </p:cNvSpPr>
          <p:nvPr>
            <p:ph type="ftr" sz="quarter" idx="11"/>
          </p:nvPr>
        </p:nvSpPr>
        <p:spPr/>
        <p:txBody>
          <a:bodyPr/>
          <a:lstStyle>
            <a:lvl1pPr>
              <a:defRPr/>
            </a:lvl1pPr>
            <a:extLst/>
          </a:lstStyle>
          <a:p>
            <a:pPr>
              <a:defRPr/>
            </a:pPr>
            <a:endParaRPr lang="ru-RU"/>
          </a:p>
        </p:txBody>
      </p:sp>
      <p:sp>
        <p:nvSpPr>
          <p:cNvPr id="7" name="Номер слайда 6"/>
          <p:cNvSpPr>
            <a:spLocks noGrp="1"/>
          </p:cNvSpPr>
          <p:nvPr>
            <p:ph type="sldNum" sz="quarter" idx="12"/>
          </p:nvPr>
        </p:nvSpPr>
        <p:spPr/>
        <p:txBody>
          <a:bodyPr/>
          <a:lstStyle>
            <a:lvl1pPr>
              <a:defRPr/>
            </a:lvl1pPr>
          </a:lstStyle>
          <a:p>
            <a:fld id="{7F7417D7-8E5F-408A-8A8C-87DFA17D31DC}" type="slidenum">
              <a:rPr lang="ru-RU" altLang="uk-UA"/>
              <a:pPr/>
              <a:t>‹#›</a:t>
            </a:fld>
            <a:endParaRPr lang="ru-RU" altLang="uk-UA"/>
          </a:p>
        </p:txBody>
      </p:sp>
    </p:spTree>
    <p:extLst>
      <p:ext uri="{BB962C8B-B14F-4D97-AF65-F5344CB8AC3E}">
        <p14:creationId xmlns:p14="http://schemas.microsoft.com/office/powerpoint/2010/main" val="3645482539"/>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Полилиния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latin typeface="Arial" charset="0"/>
            </a:endParaRPr>
          </a:p>
        </p:txBody>
      </p:sp>
      <p:sp>
        <p:nvSpPr>
          <p:cNvPr id="6" name="Полилиния 15"/>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uk-UA"/>
          </a:p>
        </p:txBody>
      </p:sp>
      <p:sp>
        <p:nvSpPr>
          <p:cNvPr id="7" name="Прямоугольный треугольник 6"/>
          <p:cNvSpPr>
            <a:spLocks/>
          </p:cNvSpPr>
          <p:nvPr/>
        </p:nvSpPr>
        <p:spPr bwMode="auto">
          <a:xfrm>
            <a:off x="-6042" y="5791253"/>
            <a:ext cx="3402314" cy="1080868"/>
          </a:xfrm>
          <a:prstGeom prst="rtTriangle">
            <a:avLst/>
          </a:prstGeom>
          <a:blipFill>
            <a:blip r:embed="rId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8" name="Прямая соединительная линия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Нашивка 1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10" name="Нашивка 1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4" name="Текст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ru-RU" noProof="0" smtClean="0"/>
              <a:t>Вставка рисунка</a:t>
            </a:r>
            <a:endParaRPr lang="en-US" noProof="0" dirty="0"/>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ru-RU" smtClean="0"/>
              <a:t>Образец заголовка</a:t>
            </a:r>
            <a:endParaRPr lang="en-US"/>
          </a:p>
        </p:txBody>
      </p:sp>
      <p:sp>
        <p:nvSpPr>
          <p:cNvPr id="11" name="Дата 4"/>
          <p:cNvSpPr>
            <a:spLocks noGrp="1"/>
          </p:cNvSpPr>
          <p:nvPr>
            <p:ph type="dt" sz="half" idx="10"/>
          </p:nvPr>
        </p:nvSpPr>
        <p:spPr/>
        <p:txBody>
          <a:bodyPr/>
          <a:lstStyle>
            <a:lvl1pPr>
              <a:defRPr>
                <a:solidFill>
                  <a:schemeClr val="tx1"/>
                </a:solidFill>
              </a:defRPr>
            </a:lvl1pPr>
            <a:extLst/>
          </a:lstStyle>
          <a:p>
            <a:pPr>
              <a:defRPr/>
            </a:pPr>
            <a:fld id="{8B4053FA-26D6-43E5-8B10-1AD98B79368B}" type="datetimeFigureOut">
              <a:rPr lang="ru-RU"/>
              <a:pPr>
                <a:defRPr/>
              </a:pPr>
              <a:t>09.11.2021</a:t>
            </a:fld>
            <a:endParaRPr lang="ru-RU"/>
          </a:p>
        </p:txBody>
      </p:sp>
      <p:sp>
        <p:nvSpPr>
          <p:cNvPr id="12" name="Нижний колонтитул 5"/>
          <p:cNvSpPr>
            <a:spLocks noGrp="1"/>
          </p:cNvSpPr>
          <p:nvPr>
            <p:ph type="ftr" sz="quarter" idx="11"/>
          </p:nvPr>
        </p:nvSpPr>
        <p:spPr/>
        <p:txBody>
          <a:bodyPr/>
          <a:lstStyle>
            <a:lvl1pPr>
              <a:defRPr>
                <a:solidFill>
                  <a:schemeClr val="tx1"/>
                </a:solidFill>
              </a:defRPr>
            </a:lvl1pPr>
            <a:extLst/>
          </a:lstStyle>
          <a:p>
            <a:pPr>
              <a:defRPr/>
            </a:pPr>
            <a:endParaRPr lang="ru-RU"/>
          </a:p>
        </p:txBody>
      </p:sp>
      <p:sp>
        <p:nvSpPr>
          <p:cNvPr id="13" name="Номер слайда 6"/>
          <p:cNvSpPr>
            <a:spLocks noGrp="1"/>
          </p:cNvSpPr>
          <p:nvPr>
            <p:ph type="sldNum" sz="quarter" idx="12"/>
          </p:nvPr>
        </p:nvSpPr>
        <p:spPr/>
        <p:txBody>
          <a:bodyPr/>
          <a:lstStyle>
            <a:lvl1pPr>
              <a:defRPr/>
            </a:lvl1pPr>
          </a:lstStyle>
          <a:p>
            <a:fld id="{60CE39A2-8F65-46A8-8406-604029DE4912}" type="slidenum">
              <a:rPr lang="ru-RU" altLang="uk-UA"/>
              <a:pPr/>
              <a:t>‹#›</a:t>
            </a:fld>
            <a:endParaRPr lang="ru-RU" altLang="uk-UA"/>
          </a:p>
        </p:txBody>
      </p:sp>
    </p:spTree>
    <p:extLst>
      <p:ext uri="{BB962C8B-B14F-4D97-AF65-F5344CB8AC3E}">
        <p14:creationId xmlns:p14="http://schemas.microsoft.com/office/powerpoint/2010/main" val="2711044947"/>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C798BBB1-51BD-42FE-8AB1-93A275B604BE}" type="datetimeFigureOut">
              <a:rPr lang="ru-RU"/>
              <a:pPr>
                <a:defRPr/>
              </a:pPr>
              <a:t>09.11.2021</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fld id="{F7F35A3D-4373-4B41-B18B-D6324E12BD51}" type="slidenum">
              <a:rPr lang="ru-RU" altLang="uk-UA"/>
              <a:pPr/>
              <a:t>‹#›</a:t>
            </a:fld>
            <a:endParaRPr lang="ru-RU" altLang="uk-UA"/>
          </a:p>
        </p:txBody>
      </p:sp>
    </p:spTree>
    <p:extLst>
      <p:ext uri="{BB962C8B-B14F-4D97-AF65-F5344CB8AC3E}">
        <p14:creationId xmlns:p14="http://schemas.microsoft.com/office/powerpoint/2010/main" val="1394141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2F5E8E5C-8DA5-49F6-B64D-E91A9994D342}" type="datetimeFigureOut">
              <a:rPr lang="ru-RU"/>
              <a:pPr>
                <a:defRPr/>
              </a:pPr>
              <a:t>09.11.2021</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fld id="{4DBAA6B8-6E58-4CF3-82E4-CBC11BAA5FFF}" type="slidenum">
              <a:rPr lang="ru-RU" altLang="uk-UA"/>
              <a:pPr/>
              <a:t>‹#›</a:t>
            </a:fld>
            <a:endParaRPr lang="ru-RU" altLang="uk-UA"/>
          </a:p>
        </p:txBody>
      </p:sp>
    </p:spTree>
    <p:extLst>
      <p:ext uri="{BB962C8B-B14F-4D97-AF65-F5344CB8AC3E}">
        <p14:creationId xmlns:p14="http://schemas.microsoft.com/office/powerpoint/2010/main" val="31719031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1219200"/>
          </a:xfrm>
        </p:spPr>
        <p:txBody>
          <a:bodyPr/>
          <a:lstStyle/>
          <a:p>
            <a:r>
              <a:rPr lang="ru-RU" smtClean="0"/>
              <a:t>Образец заголовка</a:t>
            </a:r>
            <a:endParaRPr lang="ru-RU"/>
          </a:p>
        </p:txBody>
      </p:sp>
      <p:sp>
        <p:nvSpPr>
          <p:cNvPr id="3" name="Объект 2"/>
          <p:cNvSpPr>
            <a:spLocks noGrp="1"/>
          </p:cNvSpPr>
          <p:nvPr>
            <p:ph sz="half" idx="1"/>
          </p:nvPr>
        </p:nvSpPr>
        <p:spPr>
          <a:xfrm>
            <a:off x="457200" y="1447800"/>
            <a:ext cx="4038600" cy="46783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447800"/>
            <a:ext cx="4038600" cy="46783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5791200" y="6203950"/>
            <a:ext cx="2590800" cy="384175"/>
          </a:xfrm>
        </p:spPr>
        <p:txBody>
          <a:bodyPr/>
          <a:lstStyle>
            <a:lvl1pPr>
              <a:defRPr/>
            </a:lvl1pPr>
          </a:lstStyle>
          <a:p>
            <a:pPr>
              <a:defRPr/>
            </a:pPr>
            <a:fld id="{8B1611B4-770B-4380-89FB-C840ECB83F33}" type="datetimeFigureOut">
              <a:rPr lang="ru-RU"/>
              <a:pPr>
                <a:defRPr/>
              </a:pPr>
              <a:t>09.11.2021</a:t>
            </a:fld>
            <a:endParaRPr lang="ru-RU"/>
          </a:p>
        </p:txBody>
      </p:sp>
      <p:sp>
        <p:nvSpPr>
          <p:cNvPr id="6" name="Нижний колонтитул 5"/>
          <p:cNvSpPr>
            <a:spLocks noGrp="1"/>
          </p:cNvSpPr>
          <p:nvPr>
            <p:ph type="ftr" sz="quarter" idx="11"/>
          </p:nvPr>
        </p:nvSpPr>
        <p:spPr>
          <a:xfrm>
            <a:off x="2133600" y="6203950"/>
            <a:ext cx="3581400" cy="384175"/>
          </a:xfrm>
        </p:spPr>
        <p:txBody>
          <a:bodyPr/>
          <a:lstStyle>
            <a:lvl1pPr>
              <a:defRPr/>
            </a:lvl1pPr>
          </a:lstStyle>
          <a:p>
            <a:pPr>
              <a:defRPr/>
            </a:pPr>
            <a:endParaRPr lang="ru-RU"/>
          </a:p>
        </p:txBody>
      </p:sp>
      <p:sp>
        <p:nvSpPr>
          <p:cNvPr id="7" name="Номер слайда 6"/>
          <p:cNvSpPr>
            <a:spLocks noGrp="1"/>
          </p:cNvSpPr>
          <p:nvPr>
            <p:ph type="sldNum" sz="quarter" idx="12"/>
          </p:nvPr>
        </p:nvSpPr>
        <p:spPr>
          <a:xfrm>
            <a:off x="8410575" y="6181725"/>
            <a:ext cx="609600" cy="457200"/>
          </a:xfrm>
        </p:spPr>
        <p:txBody>
          <a:bodyPr/>
          <a:lstStyle>
            <a:lvl1pPr>
              <a:defRPr/>
            </a:lvl1pPr>
          </a:lstStyle>
          <a:p>
            <a:fld id="{62792C3A-5B70-4645-93FF-820FB072A34A}" type="slidenum">
              <a:rPr lang="ru-RU" altLang="uk-UA"/>
              <a:pPr/>
              <a:t>‹#›</a:t>
            </a:fld>
            <a:endParaRPr lang="ru-RU" altLang="uk-UA"/>
          </a:p>
        </p:txBody>
      </p:sp>
    </p:spTree>
    <p:extLst>
      <p:ext uri="{BB962C8B-B14F-4D97-AF65-F5344CB8AC3E}">
        <p14:creationId xmlns:p14="http://schemas.microsoft.com/office/powerpoint/2010/main" val="2060747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Tx">
  <p:cSld name="Заголовок, два объект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1219200"/>
          </a:xfrm>
        </p:spPr>
        <p:txBody>
          <a:bodyPr/>
          <a:lstStyle/>
          <a:p>
            <a:r>
              <a:rPr lang="ru-RU" smtClean="0"/>
              <a:t>Образец заголовка</a:t>
            </a:r>
            <a:endParaRPr lang="ru-RU"/>
          </a:p>
        </p:txBody>
      </p:sp>
      <p:sp>
        <p:nvSpPr>
          <p:cNvPr id="3" name="Объект 2"/>
          <p:cNvSpPr>
            <a:spLocks noGrp="1"/>
          </p:cNvSpPr>
          <p:nvPr>
            <p:ph sz="quarter" idx="1"/>
          </p:nvPr>
        </p:nvSpPr>
        <p:spPr>
          <a:xfrm>
            <a:off x="457200" y="1447800"/>
            <a:ext cx="4038600" cy="22621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57200" y="3862388"/>
            <a:ext cx="4038600" cy="22637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half" idx="3"/>
          </p:nvPr>
        </p:nvSpPr>
        <p:spPr>
          <a:xfrm>
            <a:off x="4648200" y="1447800"/>
            <a:ext cx="4038600" cy="46783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5791200" y="6203950"/>
            <a:ext cx="2590800" cy="384175"/>
          </a:xfrm>
        </p:spPr>
        <p:txBody>
          <a:bodyPr/>
          <a:lstStyle>
            <a:lvl1pPr>
              <a:defRPr/>
            </a:lvl1pPr>
          </a:lstStyle>
          <a:p>
            <a:pPr>
              <a:defRPr/>
            </a:pPr>
            <a:fld id="{68351497-FEA0-44D3-9131-6EED8E1946E1}" type="datetimeFigureOut">
              <a:rPr lang="ru-RU"/>
              <a:pPr>
                <a:defRPr/>
              </a:pPr>
              <a:t>09.11.2021</a:t>
            </a:fld>
            <a:endParaRPr lang="ru-RU"/>
          </a:p>
        </p:txBody>
      </p:sp>
      <p:sp>
        <p:nvSpPr>
          <p:cNvPr id="7" name="Нижний колонтитул 6"/>
          <p:cNvSpPr>
            <a:spLocks noGrp="1"/>
          </p:cNvSpPr>
          <p:nvPr>
            <p:ph type="ftr" sz="quarter" idx="11"/>
          </p:nvPr>
        </p:nvSpPr>
        <p:spPr>
          <a:xfrm>
            <a:off x="2133600" y="6203950"/>
            <a:ext cx="3581400" cy="384175"/>
          </a:xfrm>
        </p:spPr>
        <p:txBody>
          <a:bodyPr/>
          <a:lstStyle>
            <a:lvl1pPr>
              <a:defRPr/>
            </a:lvl1pPr>
          </a:lstStyle>
          <a:p>
            <a:pPr>
              <a:defRPr/>
            </a:pPr>
            <a:endParaRPr lang="ru-RU"/>
          </a:p>
        </p:txBody>
      </p:sp>
      <p:sp>
        <p:nvSpPr>
          <p:cNvPr id="8" name="Номер слайда 7"/>
          <p:cNvSpPr>
            <a:spLocks noGrp="1"/>
          </p:cNvSpPr>
          <p:nvPr>
            <p:ph type="sldNum" sz="quarter" idx="12"/>
          </p:nvPr>
        </p:nvSpPr>
        <p:spPr>
          <a:xfrm>
            <a:off x="8410575" y="6181725"/>
            <a:ext cx="609600" cy="457200"/>
          </a:xfrm>
        </p:spPr>
        <p:txBody>
          <a:bodyPr/>
          <a:lstStyle>
            <a:lvl1pPr>
              <a:defRPr/>
            </a:lvl1pPr>
          </a:lstStyle>
          <a:p>
            <a:fld id="{CFC51B92-DD51-440C-B70C-61FEE35CC36A}" type="slidenum">
              <a:rPr lang="ru-RU" altLang="uk-UA"/>
              <a:pPr/>
              <a:t>‹#›</a:t>
            </a:fld>
            <a:endParaRPr lang="ru-RU" altLang="uk-UA"/>
          </a:p>
        </p:txBody>
      </p:sp>
    </p:spTree>
    <p:extLst>
      <p:ext uri="{BB962C8B-B14F-4D97-AF65-F5344CB8AC3E}">
        <p14:creationId xmlns:p14="http://schemas.microsoft.com/office/powerpoint/2010/main" val="18614138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12192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447800"/>
            <a:ext cx="4038600" cy="46783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447800"/>
            <a:ext cx="4038600" cy="46783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5791200" y="6203950"/>
            <a:ext cx="2590800" cy="384175"/>
          </a:xfrm>
        </p:spPr>
        <p:txBody>
          <a:bodyPr/>
          <a:lstStyle>
            <a:lvl1pPr>
              <a:defRPr/>
            </a:lvl1pPr>
          </a:lstStyle>
          <a:p>
            <a:pPr>
              <a:defRPr/>
            </a:pPr>
            <a:fld id="{4D0E90B2-A32A-4C3B-8E4B-CF28391B965F}" type="datetimeFigureOut">
              <a:rPr lang="ru-RU"/>
              <a:pPr>
                <a:defRPr/>
              </a:pPr>
              <a:t>09.11.2021</a:t>
            </a:fld>
            <a:endParaRPr lang="ru-RU"/>
          </a:p>
        </p:txBody>
      </p:sp>
      <p:sp>
        <p:nvSpPr>
          <p:cNvPr id="6" name="Нижний колонтитул 5"/>
          <p:cNvSpPr>
            <a:spLocks noGrp="1"/>
          </p:cNvSpPr>
          <p:nvPr>
            <p:ph type="ftr" sz="quarter" idx="11"/>
          </p:nvPr>
        </p:nvSpPr>
        <p:spPr>
          <a:xfrm>
            <a:off x="2133600" y="6203950"/>
            <a:ext cx="3581400" cy="384175"/>
          </a:xfrm>
        </p:spPr>
        <p:txBody>
          <a:bodyPr/>
          <a:lstStyle>
            <a:lvl1pPr>
              <a:defRPr/>
            </a:lvl1pPr>
          </a:lstStyle>
          <a:p>
            <a:pPr>
              <a:defRPr/>
            </a:pPr>
            <a:endParaRPr lang="ru-RU"/>
          </a:p>
        </p:txBody>
      </p:sp>
      <p:sp>
        <p:nvSpPr>
          <p:cNvPr id="7" name="Номер слайда 6"/>
          <p:cNvSpPr>
            <a:spLocks noGrp="1"/>
          </p:cNvSpPr>
          <p:nvPr>
            <p:ph type="sldNum" sz="quarter" idx="12"/>
          </p:nvPr>
        </p:nvSpPr>
        <p:spPr>
          <a:xfrm>
            <a:off x="8410575" y="6181725"/>
            <a:ext cx="609600" cy="457200"/>
          </a:xfrm>
        </p:spPr>
        <p:txBody>
          <a:bodyPr/>
          <a:lstStyle>
            <a:lvl1pPr>
              <a:defRPr/>
            </a:lvl1pPr>
          </a:lstStyle>
          <a:p>
            <a:fld id="{847D4A7E-E004-4712-BB18-E399BBD47793}" type="slidenum">
              <a:rPr lang="ru-RU" altLang="uk-UA"/>
              <a:pPr/>
              <a:t>‹#›</a:t>
            </a:fld>
            <a:endParaRPr lang="ru-RU" altLang="uk-UA"/>
          </a:p>
        </p:txBody>
      </p:sp>
    </p:spTree>
    <p:extLst>
      <p:ext uri="{BB962C8B-B14F-4D97-AF65-F5344CB8AC3E}">
        <p14:creationId xmlns:p14="http://schemas.microsoft.com/office/powerpoint/2010/main" val="23132749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457200" y="152400"/>
            <a:ext cx="8229600" cy="59737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Дата 2"/>
          <p:cNvSpPr>
            <a:spLocks noGrp="1"/>
          </p:cNvSpPr>
          <p:nvPr>
            <p:ph type="dt" sz="half" idx="10"/>
          </p:nvPr>
        </p:nvSpPr>
        <p:spPr>
          <a:xfrm>
            <a:off x="5791200" y="6203950"/>
            <a:ext cx="2590800" cy="384175"/>
          </a:xfrm>
        </p:spPr>
        <p:txBody>
          <a:bodyPr/>
          <a:lstStyle>
            <a:lvl1pPr>
              <a:defRPr/>
            </a:lvl1pPr>
          </a:lstStyle>
          <a:p>
            <a:pPr>
              <a:defRPr/>
            </a:pPr>
            <a:fld id="{685D9E9E-4E5E-48EA-A6F4-15FAA654633C}" type="datetimeFigureOut">
              <a:rPr lang="ru-RU"/>
              <a:pPr>
                <a:defRPr/>
              </a:pPr>
              <a:t>09.11.2021</a:t>
            </a:fld>
            <a:endParaRPr lang="ru-RU"/>
          </a:p>
        </p:txBody>
      </p:sp>
      <p:sp>
        <p:nvSpPr>
          <p:cNvPr id="4" name="Нижний колонтитул 3"/>
          <p:cNvSpPr>
            <a:spLocks noGrp="1"/>
          </p:cNvSpPr>
          <p:nvPr>
            <p:ph type="ftr" sz="quarter" idx="11"/>
          </p:nvPr>
        </p:nvSpPr>
        <p:spPr>
          <a:xfrm>
            <a:off x="2133600" y="6203950"/>
            <a:ext cx="3581400" cy="384175"/>
          </a:xfrm>
        </p:spPr>
        <p:txBody>
          <a:bodyPr/>
          <a:lstStyle>
            <a:lvl1pPr>
              <a:defRPr/>
            </a:lvl1pPr>
          </a:lstStyle>
          <a:p>
            <a:pPr>
              <a:defRPr/>
            </a:pPr>
            <a:endParaRPr lang="ru-RU"/>
          </a:p>
        </p:txBody>
      </p:sp>
      <p:sp>
        <p:nvSpPr>
          <p:cNvPr id="5" name="Номер слайда 4"/>
          <p:cNvSpPr>
            <a:spLocks noGrp="1"/>
          </p:cNvSpPr>
          <p:nvPr>
            <p:ph type="sldNum" sz="quarter" idx="12"/>
          </p:nvPr>
        </p:nvSpPr>
        <p:spPr>
          <a:xfrm>
            <a:off x="8410575" y="6181725"/>
            <a:ext cx="609600" cy="457200"/>
          </a:xfrm>
        </p:spPr>
        <p:txBody>
          <a:bodyPr/>
          <a:lstStyle>
            <a:lvl1pPr>
              <a:defRPr/>
            </a:lvl1pPr>
          </a:lstStyle>
          <a:p>
            <a:fld id="{3820C0B8-A9AB-4452-B6FD-F14E9D7E8C5E}" type="slidenum">
              <a:rPr lang="ru-RU" altLang="uk-UA"/>
              <a:pPr/>
              <a:t>‹#›</a:t>
            </a:fld>
            <a:endParaRPr lang="ru-RU" altLang="uk-UA"/>
          </a:p>
        </p:txBody>
      </p:sp>
    </p:spTree>
    <p:extLst>
      <p:ext uri="{BB962C8B-B14F-4D97-AF65-F5344CB8AC3E}">
        <p14:creationId xmlns:p14="http://schemas.microsoft.com/office/powerpoint/2010/main" val="1005511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AndObj">
  <p:cSld name="Заголовок, 2 маленьких объекта и 1 большой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1219200"/>
          </a:xfrm>
        </p:spPr>
        <p:txBody>
          <a:bodyPr/>
          <a:lstStyle/>
          <a:p>
            <a:r>
              <a:rPr lang="ru-RU" smtClean="0"/>
              <a:t>Образец заголовка</a:t>
            </a:r>
            <a:endParaRPr lang="ru-RU"/>
          </a:p>
        </p:txBody>
      </p:sp>
      <p:sp>
        <p:nvSpPr>
          <p:cNvPr id="3" name="Объект 2"/>
          <p:cNvSpPr>
            <a:spLocks noGrp="1"/>
          </p:cNvSpPr>
          <p:nvPr>
            <p:ph sz="quarter" idx="1"/>
          </p:nvPr>
        </p:nvSpPr>
        <p:spPr>
          <a:xfrm>
            <a:off x="457200" y="1447800"/>
            <a:ext cx="4038600" cy="22621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57200" y="3862388"/>
            <a:ext cx="4038600" cy="22637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half" idx="3"/>
          </p:nvPr>
        </p:nvSpPr>
        <p:spPr>
          <a:xfrm>
            <a:off x="4648200" y="1447800"/>
            <a:ext cx="4038600" cy="46783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5791200" y="6203950"/>
            <a:ext cx="2590800" cy="384175"/>
          </a:xfrm>
        </p:spPr>
        <p:txBody>
          <a:bodyPr/>
          <a:lstStyle>
            <a:lvl1pPr>
              <a:defRPr/>
            </a:lvl1pPr>
          </a:lstStyle>
          <a:p>
            <a:pPr>
              <a:defRPr/>
            </a:pPr>
            <a:fld id="{1429061C-362E-49E8-AC10-853A26BEE394}" type="datetimeFigureOut">
              <a:rPr lang="ru-RU"/>
              <a:pPr>
                <a:defRPr/>
              </a:pPr>
              <a:t>09.11.2021</a:t>
            </a:fld>
            <a:endParaRPr lang="ru-RU"/>
          </a:p>
        </p:txBody>
      </p:sp>
      <p:sp>
        <p:nvSpPr>
          <p:cNvPr id="7" name="Нижний колонтитул 6"/>
          <p:cNvSpPr>
            <a:spLocks noGrp="1"/>
          </p:cNvSpPr>
          <p:nvPr>
            <p:ph type="ftr" sz="quarter" idx="11"/>
          </p:nvPr>
        </p:nvSpPr>
        <p:spPr>
          <a:xfrm>
            <a:off x="2133600" y="6203950"/>
            <a:ext cx="3581400" cy="384175"/>
          </a:xfrm>
        </p:spPr>
        <p:txBody>
          <a:bodyPr/>
          <a:lstStyle>
            <a:lvl1pPr>
              <a:defRPr/>
            </a:lvl1pPr>
          </a:lstStyle>
          <a:p>
            <a:pPr>
              <a:defRPr/>
            </a:pPr>
            <a:endParaRPr lang="ru-RU"/>
          </a:p>
        </p:txBody>
      </p:sp>
      <p:sp>
        <p:nvSpPr>
          <p:cNvPr id="8" name="Номер слайда 7"/>
          <p:cNvSpPr>
            <a:spLocks noGrp="1"/>
          </p:cNvSpPr>
          <p:nvPr>
            <p:ph type="sldNum" sz="quarter" idx="12"/>
          </p:nvPr>
        </p:nvSpPr>
        <p:spPr>
          <a:xfrm>
            <a:off x="8410575" y="6181725"/>
            <a:ext cx="609600" cy="457200"/>
          </a:xfrm>
        </p:spPr>
        <p:txBody>
          <a:bodyPr/>
          <a:lstStyle>
            <a:lvl1pPr>
              <a:defRPr/>
            </a:lvl1pPr>
          </a:lstStyle>
          <a:p>
            <a:fld id="{965DCC8E-FDE9-4FE3-A134-0CAF174C04E3}" type="slidenum">
              <a:rPr lang="ru-RU" altLang="uk-UA"/>
              <a:pPr/>
              <a:t>‹#›</a:t>
            </a:fld>
            <a:endParaRPr lang="ru-RU" altLang="uk-UA"/>
          </a:p>
        </p:txBody>
      </p:sp>
    </p:spTree>
    <p:extLst>
      <p:ext uri="{BB962C8B-B14F-4D97-AF65-F5344CB8AC3E}">
        <p14:creationId xmlns:p14="http://schemas.microsoft.com/office/powerpoint/2010/main" val="24081349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12192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447800"/>
            <a:ext cx="8229600" cy="4678363"/>
          </a:xfrm>
        </p:spPr>
        <p:txBody>
          <a:bodyPr/>
          <a:lstStyle/>
          <a:p>
            <a:pPr lvl="0"/>
            <a:endParaRPr lang="ru-RU" noProof="0"/>
          </a:p>
        </p:txBody>
      </p:sp>
      <p:sp>
        <p:nvSpPr>
          <p:cNvPr id="4" name="Дата 3"/>
          <p:cNvSpPr>
            <a:spLocks noGrp="1"/>
          </p:cNvSpPr>
          <p:nvPr>
            <p:ph type="dt" sz="half" idx="10"/>
          </p:nvPr>
        </p:nvSpPr>
        <p:spPr>
          <a:xfrm>
            <a:off x="5791200" y="6203950"/>
            <a:ext cx="2590800" cy="384175"/>
          </a:xfrm>
        </p:spPr>
        <p:txBody>
          <a:bodyPr/>
          <a:lstStyle>
            <a:lvl1pPr>
              <a:defRPr/>
            </a:lvl1pPr>
          </a:lstStyle>
          <a:p>
            <a:pPr>
              <a:defRPr/>
            </a:pPr>
            <a:fld id="{6569F488-1988-40D3-A038-B2D25F4E69CA}" type="datetimeFigureOut">
              <a:rPr lang="ru-RU"/>
              <a:pPr>
                <a:defRPr/>
              </a:pPr>
              <a:t>09.11.2021</a:t>
            </a:fld>
            <a:endParaRPr lang="ru-RU"/>
          </a:p>
        </p:txBody>
      </p:sp>
      <p:sp>
        <p:nvSpPr>
          <p:cNvPr id="5" name="Нижний колонтитул 4"/>
          <p:cNvSpPr>
            <a:spLocks noGrp="1"/>
          </p:cNvSpPr>
          <p:nvPr>
            <p:ph type="ftr" sz="quarter" idx="11"/>
          </p:nvPr>
        </p:nvSpPr>
        <p:spPr>
          <a:xfrm>
            <a:off x="2133600" y="6203950"/>
            <a:ext cx="3581400" cy="384175"/>
          </a:xfrm>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8410575" y="6181725"/>
            <a:ext cx="609600" cy="457200"/>
          </a:xfrm>
        </p:spPr>
        <p:txBody>
          <a:bodyPr/>
          <a:lstStyle>
            <a:lvl1pPr>
              <a:defRPr/>
            </a:lvl1pPr>
          </a:lstStyle>
          <a:p>
            <a:fld id="{91ACE1FF-6B11-47B7-8A76-D2E706719F61}" type="slidenum">
              <a:rPr lang="ru-RU" altLang="uk-UA"/>
              <a:pPr/>
              <a:t>‹#›</a:t>
            </a:fld>
            <a:endParaRPr lang="ru-RU" altLang="uk-UA"/>
          </a:p>
        </p:txBody>
      </p:sp>
    </p:spTree>
    <p:extLst>
      <p:ext uri="{BB962C8B-B14F-4D97-AF65-F5344CB8AC3E}">
        <p14:creationId xmlns:p14="http://schemas.microsoft.com/office/powerpoint/2010/main" val="2232145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Полилиния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latin typeface="Arial" charset="0"/>
            </a:endParaRPr>
          </a:p>
        </p:txBody>
      </p:sp>
      <p:sp>
        <p:nvSpPr>
          <p:cNvPr id="1027" name="Полилиния 11"/>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uk-UA"/>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9">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ru-RU" smtClean="0"/>
              <a:t>Образец заголовка</a:t>
            </a:r>
            <a:endParaRPr lang="en-US"/>
          </a:p>
        </p:txBody>
      </p:sp>
      <p:sp>
        <p:nvSpPr>
          <p:cNvPr id="1033" name="Текст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10" name="Дата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latin typeface="Arial" charset="0"/>
              </a:defRPr>
            </a:lvl1pPr>
            <a:extLst/>
          </a:lstStyle>
          <a:p>
            <a:pPr>
              <a:defRPr/>
            </a:pPr>
            <a:fld id="{A2B7BB2C-F7EF-41F7-9CBD-DB871E60A41B}" type="datetimeFigureOut">
              <a:rPr lang="ru-RU"/>
              <a:pPr>
                <a:defRPr/>
              </a:pPr>
              <a:t>09.11.2021</a:t>
            </a:fld>
            <a:endParaRPr lang="ru-RU"/>
          </a:p>
        </p:txBody>
      </p:sp>
      <p:sp>
        <p:nvSpPr>
          <p:cNvPr id="22" name="Нижний колонтитул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latin typeface="Arial" charset="0"/>
              </a:defRPr>
            </a:lvl1pPr>
            <a:extLst/>
          </a:lstStyle>
          <a:p>
            <a:pPr>
              <a:defRPr/>
            </a:pPr>
            <a:endParaRPr lang="ru-RU"/>
          </a:p>
        </p:txBody>
      </p:sp>
      <p:sp>
        <p:nvSpPr>
          <p:cNvPr id="18" name="Номер слайда 17"/>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lgn="r">
              <a:defRPr sz="1000"/>
            </a:lvl1pPr>
          </a:lstStyle>
          <a:p>
            <a:fld id="{5B1B1A57-D320-40B4-9BE0-91BF126BFB47}" type="slidenum">
              <a:rPr lang="ru-RU" altLang="uk-UA"/>
              <a:pPr/>
              <a:t>‹#›</a:t>
            </a:fld>
            <a:endParaRPr lang="ru-RU" altLang="uk-UA"/>
          </a:p>
        </p:txBody>
      </p:sp>
    </p:spTree>
  </p:cSld>
  <p:clrMap bg1="lt1" tx1="dk1" bg2="lt2" tx2="dk2" accent1="accent1" accent2="accent2" accent3="accent3" accent4="accent4" accent5="accent5" accent6="accent6" hlink="hlink" folHlink="folHlink"/>
  <p:sldLayoutIdLst>
    <p:sldLayoutId id="2147484067" r:id="rId1"/>
    <p:sldLayoutId id="2147484063" r:id="rId2"/>
    <p:sldLayoutId id="2147484068" r:id="rId3"/>
    <p:sldLayoutId id="2147484069" r:id="rId4"/>
    <p:sldLayoutId id="2147484070" r:id="rId5"/>
    <p:sldLayoutId id="2147484071" r:id="rId6"/>
    <p:sldLayoutId id="2147484064" r:id="rId7"/>
    <p:sldLayoutId id="2147484072" r:id="rId8"/>
    <p:sldLayoutId id="2147484073" r:id="rId9"/>
    <p:sldLayoutId id="2147484065" r:id="rId10"/>
    <p:sldLayoutId id="2147484066" r:id="rId11"/>
    <p:sldLayoutId id="2147484074" r:id="rId12"/>
    <p:sldLayoutId id="2147484075" r:id="rId13"/>
    <p:sldLayoutId id="2147484076" r:id="rId14"/>
    <p:sldLayoutId id="2147484077" r:id="rId15"/>
    <p:sldLayoutId id="2147484078" r:id="rId16"/>
    <p:sldLayoutId id="2147484079" r:id="rId17"/>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file:///D:\&#1057;&#1086;&#1090;&#1088;&#1091;&#1076;&#1085;&#1080;&#1082;&#1080;\&#1055;&#1086;&#1083;&#1091;&#1082;&#1095;&#1080;\&#1043;&#1088;&#1080;&#1087;&#1087;\&#1043;&#1088;&#1080;&#1087;&#1087;_&#1088;&#1091;%20-%20&#1074;&#1089;&#1077;%20&#1086;%20&#1075;&#1088;&#1080;&#1087;&#1087;&#1077;_%20&#1057;&#1090;&#1088;&#1091;&#1082;&#1090;&#1091;&#1088;&#1072;%20&#1080;%20&#1089;&#1074;&#1086;&#1081;&#1089;&#1090;&#1074;&#1072;%20&#1074;&#1080;&#1088;&#1091;&#1089;&#1086;&#1074;%20&#1075;&#1088;&#1080;&#1087;&#1087;&#1072;.files\about.2.jpg" TargetMode="External"/><Relationship Id="rId2" Type="http://schemas.openxmlformats.org/officeDocument/2006/relationships/image" Target="../media/image6.jpeg"/><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3.xml"/><Relationship Id="rId4" Type="http://schemas.openxmlformats.org/officeDocument/2006/relationships/image" Target="../media/image14.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612845"/>
            <a:ext cx="8712968" cy="4801314"/>
          </a:xfrm>
          <a:prstGeom prst="rect">
            <a:avLst/>
          </a:prstGeom>
        </p:spPr>
        <p:txBody>
          <a:bodyPr wrap="square">
            <a:spAutoFit/>
          </a:bodyPr>
          <a:lstStyle/>
          <a:p>
            <a:r>
              <a:rPr lang="en-US" dirty="0"/>
              <a:t>ODESSA NATIONAL MEDICAL UNIVERSITY </a:t>
            </a:r>
          </a:p>
          <a:p>
            <a:r>
              <a:rPr lang="en-US" dirty="0"/>
              <a:t>DEPARTMENT OF INFECTIONES DISEASES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LECTURE OUTLINES</a:t>
            </a:r>
          </a:p>
          <a:p>
            <a:r>
              <a:rPr lang="en-US" dirty="0"/>
              <a:t>A discipline «Infectious diseases»</a:t>
            </a:r>
          </a:p>
          <a:p>
            <a:r>
              <a:rPr lang="en-US" dirty="0"/>
              <a:t>Lecture № </a:t>
            </a:r>
            <a:r>
              <a:rPr lang="uk-UA" dirty="0" smtClean="0"/>
              <a:t>2</a:t>
            </a:r>
            <a:r>
              <a:rPr lang="en-US" dirty="0" smtClean="0"/>
              <a:t> «</a:t>
            </a:r>
            <a:r>
              <a:rPr lang="en-US" i="1" dirty="0"/>
              <a:t>GENERAL  CHARACTERISTICS OF     AIR-DROP INFECTIONS</a:t>
            </a:r>
            <a:r>
              <a:rPr lang="en-US" dirty="0" smtClean="0"/>
              <a:t>.»</a:t>
            </a:r>
            <a:endParaRPr lang="en-US" dirty="0"/>
          </a:p>
          <a:p>
            <a:r>
              <a:rPr lang="en-US" dirty="0"/>
              <a:t>Year 4</a:t>
            </a:r>
          </a:p>
          <a:p>
            <a:r>
              <a:rPr lang="en-US" dirty="0"/>
              <a:t>Faculty international</a:t>
            </a:r>
          </a:p>
          <a:p>
            <a:r>
              <a:rPr lang="en-US" dirty="0"/>
              <a:t>Specialty 221 «Dentistry»</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5085184"/>
            <a:ext cx="3096344" cy="1512168"/>
          </a:xfrm>
          <a:prstGeom prst="rect">
            <a:avLst/>
          </a:prstGeom>
        </p:spPr>
      </p:pic>
    </p:spTree>
    <p:extLst>
      <p:ext uri="{BB962C8B-B14F-4D97-AF65-F5344CB8AC3E}">
        <p14:creationId xmlns:p14="http://schemas.microsoft.com/office/powerpoint/2010/main" val="1544143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p:cNvSpPr>
          <p:nvPr>
            <p:ph type="ctrTitle"/>
          </p:nvPr>
        </p:nvSpPr>
        <p:spPr bwMode="auto">
          <a:xfrm>
            <a:off x="381000" y="533400"/>
            <a:ext cx="8229600" cy="2743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algn="ctr" eaLnBrk="1" fontAlgn="auto" hangingPunct="1">
              <a:spcAft>
                <a:spcPts val="0"/>
              </a:spcAft>
              <a:defRPr/>
            </a:pPr>
            <a:r>
              <a:rPr sz="2600" dirty="0" smtClean="0">
                <a:effectLst/>
              </a:rPr>
              <a:t>ODESSA NATIONAL MEDICAL UNIVERSITY</a:t>
            </a:r>
            <a:br>
              <a:rPr sz="2600" dirty="0" smtClean="0">
                <a:effectLst/>
              </a:rPr>
            </a:br>
            <a:r>
              <a:rPr sz="2600" dirty="0" smtClean="0">
                <a:effectLst/>
              </a:rPr>
              <a:t>DEPARTMENT OF INFECTIOUS DISEASES</a:t>
            </a:r>
            <a:r>
              <a:rPr sz="2800" i="1" dirty="0" smtClean="0">
                <a:effectLst/>
              </a:rPr>
              <a:t/>
            </a:r>
            <a:br>
              <a:rPr sz="2800" i="1" dirty="0" smtClean="0">
                <a:effectLst/>
              </a:rPr>
            </a:br>
            <a:r>
              <a:rPr sz="4600" i="1" dirty="0" smtClean="0">
                <a:effectLst/>
              </a:rPr>
              <a:t>GENERAL  CHARACTERISTICS OF     AIR-DROP INFECTIONS</a:t>
            </a:r>
            <a:endParaRPr lang="ru-RU" sz="4600" i="1" dirty="0" smtClean="0">
              <a:effectLst/>
              <a:latin typeface="Arial" charset="0"/>
            </a:endParaRPr>
          </a:p>
        </p:txBody>
      </p:sp>
      <p:sp>
        <p:nvSpPr>
          <p:cNvPr id="15363" name="Rectangle 3"/>
          <p:cNvSpPr>
            <a:spLocks noGrp="1"/>
          </p:cNvSpPr>
          <p:nvPr>
            <p:ph type="subTitle" idx="1"/>
          </p:nvPr>
        </p:nvSpPr>
        <p:spPr>
          <a:xfrm>
            <a:off x="1295400" y="3810000"/>
            <a:ext cx="6400800" cy="2667000"/>
          </a:xfrm>
        </p:spPr>
        <p:txBody>
          <a:bodyPr/>
          <a:lstStyle/>
          <a:p>
            <a:pPr marR="0" eaLnBrk="1" hangingPunct="1">
              <a:lnSpc>
                <a:spcPct val="80000"/>
              </a:lnSpc>
            </a:pPr>
            <a:r>
              <a:rPr lang="en-US" altLang="ru-RU" sz="3000" smtClean="0"/>
              <a:t>For the 4</a:t>
            </a:r>
            <a:r>
              <a:rPr lang="en-US" altLang="ru-RU" sz="3000" baseline="30000" smtClean="0"/>
              <a:t>th</a:t>
            </a:r>
            <a:r>
              <a:rPr lang="en-US" altLang="ru-RU" sz="3000" smtClean="0"/>
              <a:t> year students</a:t>
            </a:r>
          </a:p>
          <a:p>
            <a:pPr marR="0" eaLnBrk="1" hangingPunct="1">
              <a:lnSpc>
                <a:spcPct val="80000"/>
              </a:lnSpc>
            </a:pPr>
            <a:r>
              <a:rPr lang="en-US" altLang="ru-RU" sz="3000" smtClean="0"/>
              <a:t>of stomatological faculty</a:t>
            </a:r>
          </a:p>
          <a:p>
            <a:pPr marR="0" eaLnBrk="1" hangingPunct="1">
              <a:lnSpc>
                <a:spcPct val="80000"/>
              </a:lnSpc>
            </a:pPr>
            <a:endParaRPr lang="en-US" altLang="ru-RU" sz="30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algn="ctr" eaLnBrk="1" fontAlgn="auto" hangingPunct="1">
              <a:spcAft>
                <a:spcPts val="0"/>
              </a:spcAft>
              <a:defRPr/>
            </a:pPr>
            <a:r>
              <a:rPr sz="3800" smtClean="0">
                <a:effectLst/>
              </a:rPr>
              <a:t>ACUTE </a:t>
            </a:r>
            <a:br>
              <a:rPr sz="3800" smtClean="0">
                <a:effectLst/>
              </a:rPr>
            </a:br>
            <a:r>
              <a:rPr sz="3800" smtClean="0">
                <a:effectLst/>
              </a:rPr>
              <a:t>RESOIRATORY INFECTIONS</a:t>
            </a:r>
            <a:endParaRPr lang="ru-RU" sz="3800" smtClean="0">
              <a:effectLst/>
            </a:endParaRPr>
          </a:p>
        </p:txBody>
      </p:sp>
      <p:pic>
        <p:nvPicPr>
          <p:cNvPr id="16387" name="Picture 4" descr="ОРВИ, хсхема"/>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539750" y="1627188"/>
            <a:ext cx="3527425" cy="4240212"/>
          </a:xfrm>
          <a:solidFill>
            <a:schemeClr val="tx1"/>
          </a:solidFill>
        </p:spPr>
      </p:pic>
      <p:sp>
        <p:nvSpPr>
          <p:cNvPr id="16388" name="Rectangle 3"/>
          <p:cNvSpPr>
            <a:spLocks noGrp="1"/>
          </p:cNvSpPr>
          <p:nvPr>
            <p:ph type="body" sz="half" idx="2"/>
          </p:nvPr>
        </p:nvSpPr>
        <p:spPr>
          <a:xfrm>
            <a:off x="4500563" y="1916113"/>
            <a:ext cx="4643437" cy="4525962"/>
          </a:xfrm>
        </p:spPr>
        <p:txBody>
          <a:bodyPr/>
          <a:lstStyle/>
          <a:p>
            <a:pPr eaLnBrk="1" hangingPunct="1"/>
            <a:r>
              <a:rPr lang="en-US" altLang="ru-RU" sz="2800" smtClean="0"/>
              <a:t>This is a group of infectious diseases in which target-organ is respiratory tract</a:t>
            </a:r>
          </a:p>
          <a:p>
            <a:pPr eaLnBrk="1" hangingPunct="1"/>
            <a:r>
              <a:rPr lang="en-US" altLang="ru-RU" sz="2800" smtClean="0"/>
              <a:t>The main clinical symptoms of these diseases are </a:t>
            </a:r>
            <a:r>
              <a:rPr lang="ru-RU" altLang="ru-RU" sz="2800" smtClean="0"/>
              <a:t>: </a:t>
            </a:r>
            <a:r>
              <a:rPr lang="en-US" altLang="ru-RU" sz="2800" smtClean="0"/>
              <a:t>nessee</a:t>
            </a:r>
            <a:r>
              <a:rPr lang="ru-RU" altLang="ru-RU" sz="2800" smtClean="0"/>
              <a:t>, </a:t>
            </a:r>
            <a:r>
              <a:rPr lang="en-US" altLang="ru-RU" sz="2800" smtClean="0"/>
              <a:t>cough</a:t>
            </a:r>
            <a:r>
              <a:rPr lang="ru-RU" altLang="ru-RU" sz="2800" smtClean="0"/>
              <a:t>, </a:t>
            </a:r>
            <a:r>
              <a:rPr lang="en-US" altLang="ru-RU" sz="2800" smtClean="0"/>
              <a:t>headache</a:t>
            </a:r>
            <a:r>
              <a:rPr lang="ru-RU" altLang="ru-RU" sz="2800" smtClean="0"/>
              <a:t>,</a:t>
            </a:r>
            <a:r>
              <a:rPr lang="en-US" altLang="ru-RU" sz="2800" smtClean="0"/>
              <a:t> weakness</a:t>
            </a:r>
            <a:endParaRPr lang="ru-RU" altLang="ru-RU" sz="280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p:cNvSpPr>
          <p:nvPr>
            <p:ph idx="1"/>
          </p:nvPr>
        </p:nvSpPr>
        <p:spPr>
          <a:xfrm>
            <a:off x="457200" y="1447800"/>
            <a:ext cx="8229600" cy="4678363"/>
          </a:xfrm>
        </p:spPr>
        <p:txBody>
          <a:bodyPr/>
          <a:lstStyle/>
          <a:p>
            <a:pPr algn="ctr" eaLnBrk="1" hangingPunct="1">
              <a:lnSpc>
                <a:spcPct val="80000"/>
              </a:lnSpc>
              <a:buFont typeface="Wingdings 2" panose="05020102010507070707" pitchFamily="18" charset="2"/>
              <a:buNone/>
            </a:pPr>
            <a:r>
              <a:rPr lang="en-US" altLang="ru-RU" sz="2800" b="1" u="sng" smtClean="0"/>
              <a:t>Ehiotropic factors </a:t>
            </a:r>
            <a:r>
              <a:rPr lang="ru-RU" altLang="ru-RU" sz="2800" b="1" u="sng" smtClean="0"/>
              <a:t>:</a:t>
            </a:r>
            <a:endParaRPr lang="ru-RU" altLang="ru-RU" sz="2800" smtClean="0"/>
          </a:p>
          <a:p>
            <a:pPr eaLnBrk="1" hangingPunct="1">
              <a:lnSpc>
                <a:spcPct val="80000"/>
              </a:lnSpc>
            </a:pPr>
            <a:r>
              <a:rPr lang="en-US" altLang="ru-RU" sz="2800" smtClean="0"/>
              <a:t>viruses</a:t>
            </a:r>
            <a:r>
              <a:rPr lang="ru-RU" altLang="ru-RU" sz="2800" smtClean="0"/>
              <a:t> (60-80%)</a:t>
            </a:r>
          </a:p>
          <a:p>
            <a:pPr eaLnBrk="1" hangingPunct="1">
              <a:lnSpc>
                <a:spcPct val="80000"/>
              </a:lnSpc>
            </a:pPr>
            <a:r>
              <a:rPr lang="en-US" altLang="ru-RU" sz="2800" smtClean="0"/>
              <a:t>bacterias</a:t>
            </a:r>
            <a:endParaRPr lang="ru-RU" altLang="ru-RU" sz="2800" smtClean="0"/>
          </a:p>
          <a:p>
            <a:pPr eaLnBrk="1" hangingPunct="1">
              <a:lnSpc>
                <a:spcPct val="80000"/>
              </a:lnSpc>
            </a:pPr>
            <a:r>
              <a:rPr lang="en-US" altLang="ru-RU" sz="2800" smtClean="0"/>
              <a:t>chlamidias</a:t>
            </a:r>
            <a:endParaRPr lang="ru-RU" altLang="ru-RU" sz="2800" smtClean="0"/>
          </a:p>
          <a:p>
            <a:pPr eaLnBrk="1" hangingPunct="1">
              <a:lnSpc>
                <a:spcPct val="80000"/>
              </a:lnSpc>
            </a:pPr>
            <a:r>
              <a:rPr lang="en-US" altLang="ru-RU" sz="2800" smtClean="0"/>
              <a:t>mycoplasmas</a:t>
            </a:r>
            <a:endParaRPr lang="ru-RU" altLang="ru-RU" sz="2800" smtClean="0"/>
          </a:p>
          <a:p>
            <a:pPr eaLnBrk="1" hangingPunct="1">
              <a:lnSpc>
                <a:spcPct val="80000"/>
              </a:lnSpc>
            </a:pPr>
            <a:r>
              <a:rPr lang="en-US" altLang="ru-RU" sz="2800" smtClean="0"/>
              <a:t>Helminths</a:t>
            </a:r>
          </a:p>
          <a:p>
            <a:pPr eaLnBrk="1" hangingPunct="1">
              <a:lnSpc>
                <a:spcPct val="80000"/>
              </a:lnSpc>
            </a:pPr>
            <a:r>
              <a:rPr lang="en-US" altLang="ru-RU" sz="2800" smtClean="0"/>
              <a:t>fungi</a:t>
            </a:r>
            <a:endParaRPr lang="ru-RU" altLang="ru-RU" sz="2800" smtClean="0"/>
          </a:p>
          <a:p>
            <a:pPr eaLnBrk="1" hangingPunct="1">
              <a:lnSpc>
                <a:spcPct val="80000"/>
              </a:lnSpc>
              <a:buFont typeface="Wingdings 2" panose="05020102010507070707" pitchFamily="18" charset="2"/>
              <a:buNone/>
            </a:pPr>
            <a:endParaRPr lang="ru-RU" altLang="ru-RU" sz="2800" b="1" smtClean="0"/>
          </a:p>
          <a:p>
            <a:pPr algn="ctr" eaLnBrk="1" hangingPunct="1">
              <a:lnSpc>
                <a:spcPct val="80000"/>
              </a:lnSpc>
              <a:buFont typeface="Wingdings 2" panose="05020102010507070707" pitchFamily="18" charset="2"/>
              <a:buNone/>
            </a:pPr>
            <a:r>
              <a:rPr lang="en-US" altLang="ru-RU" sz="2800" b="1" u="sng" smtClean="0"/>
              <a:t>Mechanism of transmissin</a:t>
            </a:r>
            <a:r>
              <a:rPr lang="ru-RU" altLang="ru-RU" sz="2800" b="1" u="sng" smtClean="0"/>
              <a:t>:</a:t>
            </a:r>
            <a:endParaRPr lang="ru-RU" altLang="ru-RU" sz="2800" smtClean="0"/>
          </a:p>
          <a:p>
            <a:pPr eaLnBrk="1" hangingPunct="1">
              <a:lnSpc>
                <a:spcPct val="80000"/>
              </a:lnSpc>
            </a:pPr>
            <a:r>
              <a:rPr lang="en-US" altLang="ru-RU" sz="2800" smtClean="0"/>
              <a:t>Air - drop</a:t>
            </a:r>
            <a:endParaRPr lang="ru-RU" altLang="ru-RU" sz="2800" smtClean="0"/>
          </a:p>
          <a:p>
            <a:pPr eaLnBrk="1" hangingPunct="1">
              <a:lnSpc>
                <a:spcPct val="80000"/>
              </a:lnSpc>
            </a:pPr>
            <a:r>
              <a:rPr lang="en-US" altLang="ru-RU" sz="2800" smtClean="0"/>
              <a:t>Contact </a:t>
            </a:r>
            <a:endParaRPr lang="ru-RU" altLang="ru-RU" sz="2800" smtClean="0"/>
          </a:p>
        </p:txBody>
      </p:sp>
      <p:sp>
        <p:nvSpPr>
          <p:cNvPr id="196610"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eaLnBrk="1" fontAlgn="auto" hangingPunct="1">
              <a:spcAft>
                <a:spcPts val="0"/>
              </a:spcAft>
              <a:defRPr/>
            </a:pPr>
            <a:r>
              <a:rPr sz="2900" dirty="0" smtClean="0">
                <a:effectLst/>
              </a:rPr>
              <a:t>Acute respiratory diseases </a:t>
            </a:r>
            <a:r>
              <a:rPr lang="en-US" sz="2900" dirty="0" smtClean="0">
                <a:effectLst/>
              </a:rPr>
              <a:t>are the most part (</a:t>
            </a:r>
            <a:r>
              <a:rPr lang="ru-RU" sz="2900" dirty="0" smtClean="0">
                <a:effectLst/>
              </a:rPr>
              <a:t>50-70%</a:t>
            </a:r>
            <a:r>
              <a:rPr lang="en-US" sz="2900" dirty="0" smtClean="0">
                <a:effectLst/>
              </a:rPr>
              <a:t>)</a:t>
            </a:r>
            <a:r>
              <a:rPr lang="ru-RU" sz="2900" dirty="0" smtClean="0">
                <a:effectLst/>
              </a:rPr>
              <a:t> </a:t>
            </a:r>
            <a:r>
              <a:rPr sz="2900" dirty="0" smtClean="0">
                <a:effectLst/>
              </a:rPr>
              <a:t>from all infectious diseases</a:t>
            </a:r>
            <a:r>
              <a:rPr lang="ru-RU" sz="2900" dirty="0" smtClean="0">
                <a:effectLst/>
              </a:rPr>
              <a:t>.</a:t>
            </a:r>
            <a:endParaRPr lang="ru-RU" sz="2900" u="sng" dirty="0" smtClean="0">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p:cNvSpPr>
          <p:nvPr>
            <p:ph idx="1"/>
          </p:nvPr>
        </p:nvSpPr>
        <p:spPr>
          <a:xfrm>
            <a:off x="228600" y="765175"/>
            <a:ext cx="8763000" cy="5864225"/>
          </a:xfrm>
        </p:spPr>
        <p:txBody>
          <a:bodyPr/>
          <a:lstStyle/>
          <a:p>
            <a:pPr marL="609600" indent="-609600" eaLnBrk="1" hangingPunct="1"/>
            <a:r>
              <a:rPr lang="en-US" altLang="ru-RU" sz="2400" smtClean="0">
                <a:latin typeface="Times New Roman" panose="02020603050405020304" pitchFamily="18" charset="0"/>
                <a:cs typeface="Times New Roman" panose="02020603050405020304" pitchFamily="18" charset="0"/>
              </a:rPr>
              <a:t>These pathogens are ubiquitous (infection without borders);</a:t>
            </a:r>
          </a:p>
          <a:p>
            <a:pPr marL="609600" indent="-609600" eaLnBrk="1" hangingPunct="1"/>
            <a:r>
              <a:rPr lang="en-US" altLang="ru-RU" sz="2400" smtClean="0">
                <a:latin typeface="Times New Roman" panose="02020603050405020304" pitchFamily="18" charset="0"/>
                <a:cs typeface="Times New Roman" panose="02020603050405020304" pitchFamily="18" charset="0"/>
              </a:rPr>
              <a:t>The high infectivity.</a:t>
            </a:r>
          </a:p>
          <a:p>
            <a:pPr marL="609600" indent="-609600" eaLnBrk="1" hangingPunct="1"/>
            <a:r>
              <a:rPr lang="en-US" altLang="ru-RU" sz="2400" smtClean="0">
                <a:latin typeface="Times New Roman" panose="02020603050405020304" pitchFamily="18" charset="0"/>
                <a:cs typeface="Times New Roman" panose="02020603050405020304" pitchFamily="18" charset="0"/>
              </a:rPr>
              <a:t>Almost universal susceptibility of people. With flu is causing massive illnesses caused epidemics, pandemics, involving numerous fatalities and enormous economic damage.</a:t>
            </a:r>
            <a:endParaRPr lang="ru-RU" altLang="ru-RU" sz="2400" smtClean="0">
              <a:latin typeface="Times New Roman" panose="02020603050405020304" pitchFamily="18" charset="0"/>
              <a:cs typeface="Times New Roman" panose="02020603050405020304" pitchFamily="18" charset="0"/>
            </a:endParaRPr>
          </a:p>
          <a:p>
            <a:pPr marL="609600" indent="-609600" eaLnBrk="1" hangingPunct="1"/>
            <a:r>
              <a:rPr lang="en-US" altLang="ru-RU" sz="2400" smtClean="0">
                <a:latin typeface="Times New Roman" panose="02020603050405020304" pitchFamily="18" charset="0"/>
                <a:cs typeface="Times New Roman" panose="02020603050405020304" pitchFamily="18" charset="0"/>
              </a:rPr>
              <a:t>Viral infections are often accompanied by bacterial complications. </a:t>
            </a:r>
          </a:p>
          <a:p>
            <a:pPr marL="609600" indent="-609600" eaLnBrk="1" hangingPunct="1"/>
            <a:r>
              <a:rPr lang="en-US" altLang="ru-RU" sz="2400" smtClean="0">
                <a:latin typeface="Times New Roman" panose="02020603050405020304" pitchFamily="18" charset="0"/>
                <a:cs typeface="Times New Roman" panose="02020603050405020304" pitchFamily="18" charset="0"/>
              </a:rPr>
              <a:t>Viral respiratory infections contribute to the formation of chronic, including allergy (asthma), respiratory disease and other organ systems (heart, kidneys, nervous system) </a:t>
            </a:r>
          </a:p>
          <a:p>
            <a:pPr marL="609600" indent="-609600" eaLnBrk="1" hangingPunct="1"/>
            <a:r>
              <a:rPr lang="en-US" altLang="ru-RU" sz="2400" smtClean="0">
                <a:latin typeface="Times New Roman" panose="02020603050405020304" pitchFamily="18" charset="0"/>
                <a:cs typeface="Times New Roman" panose="02020603050405020304" pitchFamily="18" charset="0"/>
              </a:rPr>
              <a:t>Many respiratory viruses (adenoviruses, herpesviruses, etc.) are able to persist in human organism.</a:t>
            </a:r>
          </a:p>
        </p:txBody>
      </p:sp>
      <p:sp>
        <p:nvSpPr>
          <p:cNvPr id="197634" name="Rectangle 2"/>
          <p:cNvSpPr>
            <a:spLocks noGrp="1"/>
          </p:cNvSpPr>
          <p:nvPr>
            <p:ph type="title"/>
          </p:nvPr>
        </p:nvSpPr>
        <p:spPr bwMode="auto">
          <a:xfrm>
            <a:off x="684213" y="0"/>
            <a:ext cx="7772400" cy="6397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eaLnBrk="1" fontAlgn="auto" hangingPunct="1">
              <a:spcAft>
                <a:spcPts val="0"/>
              </a:spcAft>
              <a:defRPr/>
            </a:pPr>
            <a:r>
              <a:rPr lang="en-US" sz="2500" u="sng" dirty="0" smtClean="0">
                <a:effectLst/>
              </a:rPr>
              <a:t>Main features </a:t>
            </a:r>
            <a:endParaRPr lang="ru-RU" sz="2500" u="sng" dirty="0" smtClean="0">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p:cNvSpPr>
          <p:nvPr>
            <p:ph idx="1"/>
          </p:nvPr>
        </p:nvSpPr>
        <p:spPr>
          <a:xfrm>
            <a:off x="457200" y="1447800"/>
            <a:ext cx="8229600" cy="4678363"/>
          </a:xfrm>
        </p:spPr>
        <p:txBody>
          <a:bodyPr/>
          <a:lstStyle/>
          <a:p>
            <a:pPr algn="ctr" eaLnBrk="1" hangingPunct="1">
              <a:buFont typeface="Wingdings 2" panose="05020102010507070707" pitchFamily="18" charset="2"/>
              <a:buNone/>
            </a:pPr>
            <a:r>
              <a:rPr lang="en-US" altLang="ru-RU" sz="3900" smtClean="0">
                <a:latin typeface="Times New Roman" panose="02020603050405020304" pitchFamily="18" charset="0"/>
              </a:rPr>
              <a:t>Influenza is an anthroponosic acute respiratory viral disease with air-drop mechanism of the transmission. </a:t>
            </a:r>
            <a:endParaRPr lang="ru-RU" altLang="ru-RU" sz="3900" smtClean="0">
              <a:latin typeface="Times New Roman" panose="02020603050405020304" pitchFamily="18" charset="0"/>
            </a:endParaRPr>
          </a:p>
          <a:p>
            <a:pPr algn="ctr" eaLnBrk="1" hangingPunct="1">
              <a:buFont typeface="Wingdings 2" panose="05020102010507070707" pitchFamily="18" charset="2"/>
              <a:buNone/>
            </a:pPr>
            <a:r>
              <a:rPr lang="en-US" altLang="ru-RU" sz="3900" smtClean="0">
                <a:latin typeface="Times New Roman" panose="02020603050405020304" pitchFamily="18" charset="0"/>
              </a:rPr>
              <a:t>It is characterized by acute onset, principal damage of the upper respiratory tract.</a:t>
            </a:r>
            <a:endParaRPr lang="ru-RU" altLang="ru-RU" sz="3900" smtClean="0">
              <a:latin typeface="Times New Roman" panose="02020603050405020304" pitchFamily="18" charset="0"/>
            </a:endParaRPr>
          </a:p>
        </p:txBody>
      </p:sp>
      <p:sp>
        <p:nvSpPr>
          <p:cNvPr id="166914"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eaLnBrk="1" fontAlgn="auto" hangingPunct="1">
              <a:spcAft>
                <a:spcPts val="0"/>
              </a:spcAft>
              <a:defRPr/>
            </a:pPr>
            <a:r>
              <a:rPr smtClean="0">
                <a:effectLst/>
              </a:rPr>
              <a:t>INFLUENZA</a:t>
            </a:r>
            <a:endParaRPr lang="ru-RU" smtClean="0">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D:\Сотрудники\Полукчи\Грипп\Грипп_ру - все о гриппе_ Структура и свойства вирусов гриппа.files\about.2.jpg"/>
          <p:cNvPicPr>
            <a:picLocks noGrp="1" noChangeAspect="1" noChangeArrowheads="1"/>
          </p:cNvPicPr>
          <p:nvPr>
            <p:ph sz="half" idx="1"/>
          </p:nvPr>
        </p:nvPicPr>
        <p:blipFill>
          <a:blip r:embed="rId2" r:link="rId3">
            <a:extLst>
              <a:ext uri="{28A0092B-C50C-407E-A947-70E740481C1C}">
                <a14:useLocalDpi xmlns:a14="http://schemas.microsoft.com/office/drawing/2010/main" val="0"/>
              </a:ext>
            </a:extLst>
          </a:blip>
          <a:srcRect/>
          <a:stretch>
            <a:fillRect/>
          </a:stretch>
        </p:blipFill>
        <p:spPr>
          <a:xfrm>
            <a:off x="261938" y="1447800"/>
            <a:ext cx="3913187" cy="42672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3" name="Picture 4" descr="свиной грипп"/>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648200" y="2033588"/>
            <a:ext cx="4038600" cy="3421062"/>
          </a:xfr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8962"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eaLnBrk="1" fontAlgn="auto" hangingPunct="1">
              <a:spcAft>
                <a:spcPts val="0"/>
              </a:spcAft>
              <a:defRPr/>
            </a:pPr>
            <a:r>
              <a:rPr smtClean="0">
                <a:effectLst/>
              </a:rPr>
              <a:t>ETIOLOGY</a:t>
            </a:r>
            <a:endParaRPr lang="ru-RU" smtClean="0">
              <a:effectLs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p:cNvSpPr>
          <p:nvPr>
            <p:ph idx="1"/>
          </p:nvPr>
        </p:nvSpPr>
        <p:spPr>
          <a:xfrm>
            <a:off x="457200" y="1600200"/>
            <a:ext cx="8229600" cy="4953000"/>
          </a:xfrm>
        </p:spPr>
        <p:txBody>
          <a:bodyPr/>
          <a:lstStyle/>
          <a:p>
            <a:pPr eaLnBrk="1" hangingPunct="1">
              <a:lnSpc>
                <a:spcPct val="90000"/>
              </a:lnSpc>
            </a:pPr>
            <a:r>
              <a:rPr lang="en-US" altLang="ru-RU" sz="2800" smtClean="0">
                <a:latin typeface="Times New Roman" panose="02020603050405020304" pitchFamily="18" charset="0"/>
              </a:rPr>
              <a:t>The influenza pathogen belongs to RNA- viruses the family Orthomyxoviruses.</a:t>
            </a:r>
          </a:p>
          <a:p>
            <a:pPr eaLnBrk="1" hangingPunct="1">
              <a:lnSpc>
                <a:spcPct val="90000"/>
              </a:lnSpc>
            </a:pPr>
            <a:r>
              <a:rPr lang="en-US" altLang="ru-RU" sz="2800" smtClean="0">
                <a:latin typeface="Times New Roman" panose="02020603050405020304" pitchFamily="18" charset="0"/>
              </a:rPr>
              <a:t>It is not very steady in environment.</a:t>
            </a:r>
          </a:p>
          <a:p>
            <a:pPr eaLnBrk="1" hangingPunct="1">
              <a:lnSpc>
                <a:spcPct val="90000"/>
              </a:lnSpc>
            </a:pPr>
            <a:r>
              <a:rPr lang="en-US" altLang="ru-RU" sz="2800" smtClean="0">
                <a:latin typeface="Times New Roman" panose="02020603050405020304" pitchFamily="18" charset="0"/>
              </a:rPr>
              <a:t>There are 2 types of the surface antigens above envelope of virus (aggression's factors):</a:t>
            </a:r>
          </a:p>
          <a:p>
            <a:pPr eaLnBrk="1" hangingPunct="1">
              <a:lnSpc>
                <a:spcPct val="90000"/>
              </a:lnSpc>
            </a:pPr>
            <a:r>
              <a:rPr lang="en-US" altLang="ru-RU" sz="2800" smtClean="0">
                <a:latin typeface="Times New Roman" panose="02020603050405020304" pitchFamily="18" charset="0"/>
              </a:rPr>
              <a:t>Hemagglutinin (H) </a:t>
            </a:r>
            <a:r>
              <a:rPr lang="en-US" altLang="ru-RU" sz="2800" smtClean="0"/>
              <a:t>–</a:t>
            </a:r>
            <a:r>
              <a:rPr lang="en-US" altLang="ru-RU" sz="2800" smtClean="0">
                <a:latin typeface="Times New Roman" panose="02020603050405020304" pitchFamily="18" charset="0"/>
              </a:rPr>
              <a:t> polypeptide, hemolyses of erythrocytes</a:t>
            </a:r>
            <a:r>
              <a:rPr lang="ru-RU" altLang="ru-RU" sz="2800" smtClean="0">
                <a:latin typeface="Times New Roman" panose="02020603050405020304" pitchFamily="18" charset="0"/>
              </a:rPr>
              <a:t> – 19 </a:t>
            </a:r>
            <a:r>
              <a:rPr lang="en-US" altLang="ru-RU" sz="2800" smtClean="0">
                <a:latin typeface="Times New Roman" panose="02020603050405020304" pitchFamily="18" charset="0"/>
              </a:rPr>
              <a:t>types;</a:t>
            </a:r>
          </a:p>
          <a:p>
            <a:pPr eaLnBrk="1" hangingPunct="1">
              <a:lnSpc>
                <a:spcPct val="90000"/>
              </a:lnSpc>
            </a:pPr>
            <a:r>
              <a:rPr lang="en-US" altLang="ru-RU" sz="2800" smtClean="0">
                <a:latin typeface="Times New Roman" panose="02020603050405020304" pitchFamily="18" charset="0"/>
              </a:rPr>
              <a:t>Neurominidase (N) </a:t>
            </a:r>
            <a:r>
              <a:rPr lang="en-US" altLang="ru-RU" sz="2800" smtClean="0"/>
              <a:t>–</a:t>
            </a:r>
            <a:r>
              <a:rPr lang="en-US" altLang="ru-RU" sz="2800" smtClean="0">
                <a:latin typeface="Times New Roman" panose="02020603050405020304" pitchFamily="18" charset="0"/>
              </a:rPr>
              <a:t> glucoproteid, determines fermentative activity </a:t>
            </a:r>
            <a:r>
              <a:rPr lang="en-US" altLang="ru-RU" sz="2800" smtClean="0"/>
              <a:t>–</a:t>
            </a:r>
            <a:r>
              <a:rPr lang="en-US" altLang="ru-RU" sz="2800" smtClean="0">
                <a:latin typeface="Times New Roman" panose="02020603050405020304" pitchFamily="18" charset="0"/>
              </a:rPr>
              <a:t> 9 types;</a:t>
            </a:r>
          </a:p>
          <a:p>
            <a:pPr eaLnBrk="1" hangingPunct="1">
              <a:lnSpc>
                <a:spcPct val="90000"/>
              </a:lnSpc>
            </a:pPr>
            <a:r>
              <a:rPr lang="en-US" altLang="ru-RU" sz="2800" smtClean="0">
                <a:latin typeface="Times New Roman" panose="02020603050405020304" pitchFamily="18" charset="0"/>
              </a:rPr>
              <a:t>135 variants of combination hemagglutinin and neurominidase</a:t>
            </a:r>
            <a:endParaRPr lang="ru-RU" altLang="ru-RU" sz="2800" smtClean="0">
              <a:latin typeface="Times New Roman" panose="02020603050405020304" pitchFamily="18" charset="0"/>
            </a:endParaRPr>
          </a:p>
        </p:txBody>
      </p:sp>
      <p:sp>
        <p:nvSpPr>
          <p:cNvPr id="167938"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eaLnBrk="1" fontAlgn="auto" hangingPunct="1">
              <a:spcAft>
                <a:spcPts val="0"/>
              </a:spcAft>
              <a:defRPr/>
            </a:pPr>
            <a:r>
              <a:rPr smtClean="0">
                <a:effectLst/>
              </a:rPr>
              <a:t>ETIOLOGY</a:t>
            </a:r>
            <a:endParaRPr lang="ru-RU" smtClean="0">
              <a:effectLs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9" name="Rectangle 3"/>
          <p:cNvSpPr>
            <a:spLocks noGrp="1"/>
          </p:cNvSpPr>
          <p:nvPr>
            <p:ph idx="1"/>
          </p:nvPr>
        </p:nvSpPr>
        <p:spPr>
          <a:xfrm>
            <a:off x="457200" y="1447800"/>
            <a:ext cx="8229600" cy="4678363"/>
          </a:xfrm>
        </p:spPr>
        <p:txBody>
          <a:bodyPr>
            <a:normAutofit lnSpcReduction="10000"/>
          </a:bodyPr>
          <a:lstStyle/>
          <a:p>
            <a:pPr marL="365760" indent="-256032" eaLnBrk="1" fontAlgn="auto" hangingPunct="1">
              <a:spcAft>
                <a:spcPts val="0"/>
              </a:spcAft>
              <a:buFont typeface="Wingdings 3"/>
              <a:buChar char=""/>
              <a:defRPr/>
            </a:pPr>
            <a:r>
              <a:rPr lang="en-US" sz="2800" smtClean="0"/>
              <a:t>There are some types of influenza virus pathogenic for different animals, for examples, pig, cow, goat.</a:t>
            </a:r>
          </a:p>
          <a:p>
            <a:pPr marL="365760" indent="-256032" eaLnBrk="1" fontAlgn="auto" hangingPunct="1">
              <a:spcAft>
                <a:spcPts val="0"/>
              </a:spcAft>
              <a:buFont typeface="Wingdings 3"/>
              <a:buChar char=""/>
              <a:defRPr/>
            </a:pPr>
            <a:r>
              <a:rPr lang="en-US" sz="2800" smtClean="0"/>
              <a:t>And there are some types of influenza virus pathogenic for animal and for human. </a:t>
            </a:r>
          </a:p>
          <a:p>
            <a:pPr marL="365760" indent="-256032" eaLnBrk="1" fontAlgn="auto" hangingPunct="1">
              <a:spcAft>
                <a:spcPts val="0"/>
              </a:spcAft>
              <a:buFont typeface="Wingdings 3"/>
              <a:buChar char=""/>
              <a:defRPr/>
            </a:pPr>
            <a:r>
              <a:rPr lang="en-US" sz="2800" smtClean="0"/>
              <a:t>Very high changebility is characterized by influenza virus.  </a:t>
            </a:r>
          </a:p>
          <a:p>
            <a:pPr marL="365760" indent="-256032" eaLnBrk="1" fontAlgn="auto" hangingPunct="1">
              <a:spcAft>
                <a:spcPts val="0"/>
              </a:spcAft>
              <a:buFont typeface="Wingdings 3"/>
              <a:buChar char=""/>
              <a:defRPr/>
            </a:pPr>
            <a:r>
              <a:rPr lang="en-US" sz="2800" smtClean="0"/>
              <a:t>Drift is a partial change of genome of influenza virus.</a:t>
            </a:r>
          </a:p>
          <a:p>
            <a:pPr marL="365760" indent="-256032" eaLnBrk="1" fontAlgn="auto" hangingPunct="1">
              <a:spcAft>
                <a:spcPts val="0"/>
              </a:spcAft>
              <a:buFont typeface="Wingdings 3"/>
              <a:buChar char=""/>
              <a:defRPr/>
            </a:pPr>
            <a:r>
              <a:rPr lang="en-US" sz="2800" smtClean="0"/>
              <a:t>Shift is a full change of genome of influenza virus.</a:t>
            </a:r>
            <a:endParaRPr lang="ru-RU" sz="2800" smtClean="0"/>
          </a:p>
        </p:txBody>
      </p:sp>
      <p:sp>
        <p:nvSpPr>
          <p:cNvPr id="193538"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eaLnBrk="1" fontAlgn="auto" hangingPunct="1">
              <a:spcAft>
                <a:spcPts val="0"/>
              </a:spcAft>
              <a:defRPr/>
            </a:pPr>
            <a:r>
              <a:rPr smtClean="0">
                <a:effectLst/>
              </a:rPr>
              <a:t>ETIOLOGY</a:t>
            </a:r>
            <a:endParaRPr lang="ru-RU" smtClean="0">
              <a:effectLs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2985" name="Group 57"/>
          <p:cNvGraphicFramePr>
            <a:graphicFrameLocks noGrp="1"/>
          </p:cNvGraphicFramePr>
          <p:nvPr/>
        </p:nvGraphicFramePr>
        <p:xfrm>
          <a:off x="323850" y="908050"/>
          <a:ext cx="8569325" cy="5949950"/>
        </p:xfrm>
        <a:graphic>
          <a:graphicData uri="http://schemas.openxmlformats.org/drawingml/2006/table">
            <a:tbl>
              <a:tblPr/>
              <a:tblGrid>
                <a:gridCol w="2143125">
                  <a:extLst>
                    <a:ext uri="{9D8B030D-6E8A-4147-A177-3AD203B41FA5}">
                      <a16:colId xmlns:a16="http://schemas.microsoft.com/office/drawing/2014/main" val="20000"/>
                    </a:ext>
                  </a:extLst>
                </a:gridCol>
                <a:gridCol w="2141538">
                  <a:extLst>
                    <a:ext uri="{9D8B030D-6E8A-4147-A177-3AD203B41FA5}">
                      <a16:colId xmlns:a16="http://schemas.microsoft.com/office/drawing/2014/main" val="20001"/>
                    </a:ext>
                  </a:extLst>
                </a:gridCol>
                <a:gridCol w="2051050">
                  <a:extLst>
                    <a:ext uri="{9D8B030D-6E8A-4147-A177-3AD203B41FA5}">
                      <a16:colId xmlns:a16="http://schemas.microsoft.com/office/drawing/2014/main" val="20002"/>
                    </a:ext>
                  </a:extLst>
                </a:gridCol>
                <a:gridCol w="2233612">
                  <a:extLst>
                    <a:ext uri="{9D8B030D-6E8A-4147-A177-3AD203B41FA5}">
                      <a16:colId xmlns:a16="http://schemas.microsoft.com/office/drawing/2014/main" val="20003"/>
                    </a:ext>
                  </a:extLst>
                </a:gridCol>
              </a:tblGrid>
              <a:tr h="898525">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endParaRPr kumimoji="0" lang="ru-RU" sz="1000" b="0" i="0" u="none" strike="noStrike" cap="none" normalizeH="0" baseline="0" smtClean="0">
                        <a:ln>
                          <a:noFill/>
                        </a:ln>
                        <a:solidFill>
                          <a:srgbClr val="003399"/>
                        </a:solidFill>
                        <a:effectLst/>
                        <a:latin typeface="Constantia" pitchFamily="18" charset="0"/>
                      </a:endParaRPr>
                    </a:p>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000" b="0" i="0" u="none" strike="noStrike" cap="none" normalizeH="0" baseline="0" smtClean="0">
                          <a:ln>
                            <a:noFill/>
                          </a:ln>
                          <a:solidFill>
                            <a:srgbClr val="003399"/>
                          </a:solidFill>
                          <a:effectLst/>
                          <a:latin typeface="Constantia" pitchFamily="18" charset="0"/>
                        </a:rPr>
                        <a:t> </a:t>
                      </a:r>
                      <a:endParaRPr kumimoji="0" lang="ru-RU" sz="20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en-US" sz="1800" b="1" i="1" u="none" strike="noStrike" cap="none" normalizeH="0" baseline="0" smtClean="0">
                          <a:ln>
                            <a:noFill/>
                          </a:ln>
                          <a:solidFill>
                            <a:srgbClr val="003399"/>
                          </a:solidFill>
                          <a:effectLst/>
                          <a:latin typeface="Constantia" pitchFamily="18" charset="0"/>
                        </a:rPr>
                        <a:t>Year</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en-US" sz="1800" b="1" i="1" u="none" strike="noStrike" cap="none" normalizeH="0" baseline="0" smtClean="0">
                          <a:ln>
                            <a:noFill/>
                          </a:ln>
                          <a:solidFill>
                            <a:srgbClr val="003399"/>
                          </a:solidFill>
                          <a:effectLst/>
                          <a:latin typeface="Constantia" pitchFamily="18" charset="0"/>
                        </a:rPr>
                        <a:t>Subtype</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en-US" sz="1800" b="1" i="1" u="none" strike="noStrike" cap="none" normalizeH="0" baseline="0" smtClean="0">
                          <a:ln>
                            <a:noFill/>
                          </a:ln>
                          <a:solidFill>
                            <a:srgbClr val="003399"/>
                          </a:solidFill>
                          <a:effectLst/>
                          <a:latin typeface="Constantia" pitchFamily="18" charset="0"/>
                        </a:rPr>
                        <a:t>Stem </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99CCFF"/>
                    </a:solidFill>
                  </a:tcPr>
                </a:tc>
                <a:extLst>
                  <a:ext uri="{0D108BD9-81ED-4DB2-BD59-A6C34878D82A}">
                    <a16:rowId xmlns:a16="http://schemas.microsoft.com/office/drawing/2014/main" val="10000"/>
                  </a:ext>
                </a:extLst>
              </a:tr>
              <a:tr h="541338">
                <a:tc rowSpan="3">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en-US" sz="2200" b="1" i="1" u="none" strike="noStrike" cap="none" normalizeH="0" baseline="0" smtClean="0">
                          <a:ln>
                            <a:noFill/>
                          </a:ln>
                          <a:solidFill>
                            <a:srgbClr val="003399"/>
                          </a:solidFill>
                          <a:effectLst/>
                          <a:latin typeface="Constantia" pitchFamily="18" charset="0"/>
                        </a:rPr>
                        <a:t>Epidemic</a:t>
                      </a:r>
                      <a:endParaRPr kumimoji="0" lang="ru-RU" sz="22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1972–1973</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H</a:t>
                      </a:r>
                      <a:r>
                        <a:rPr kumimoji="0" lang="ru-RU" sz="1800" b="1" i="0" u="none" strike="noStrike" cap="none" normalizeH="0" baseline="-30000" smtClean="0">
                          <a:ln>
                            <a:noFill/>
                          </a:ln>
                          <a:solidFill>
                            <a:srgbClr val="003399"/>
                          </a:solidFill>
                          <a:effectLst/>
                          <a:latin typeface="Constantia" pitchFamily="18" charset="0"/>
                        </a:rPr>
                        <a:t>3</a:t>
                      </a:r>
                      <a:r>
                        <a:rPr kumimoji="0" lang="ru-RU" sz="1800" b="1" i="0" u="none" strike="noStrike" cap="none" normalizeH="0" baseline="0" smtClean="0">
                          <a:ln>
                            <a:noFill/>
                          </a:ln>
                          <a:solidFill>
                            <a:srgbClr val="003399"/>
                          </a:solidFill>
                          <a:effectLst/>
                          <a:latin typeface="Constantia" pitchFamily="18" charset="0"/>
                        </a:rPr>
                        <a:t>N</a:t>
                      </a:r>
                      <a:r>
                        <a:rPr kumimoji="0" lang="ru-RU" sz="1800" b="1" i="0" u="none" strike="noStrike" cap="none" normalizeH="0" baseline="-30000" smtClean="0">
                          <a:ln>
                            <a:noFill/>
                          </a:ln>
                          <a:solidFill>
                            <a:srgbClr val="003399"/>
                          </a:solidFill>
                          <a:effectLst/>
                          <a:latin typeface="Constantia" pitchFamily="18" charset="0"/>
                        </a:rPr>
                        <a:t>2</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A/</a:t>
                      </a:r>
                      <a:r>
                        <a:rPr kumimoji="0" lang="en-US" sz="1800" b="1" i="0" u="none" strike="noStrike" cap="none" normalizeH="0" baseline="0" smtClean="0">
                          <a:ln>
                            <a:noFill/>
                          </a:ln>
                          <a:solidFill>
                            <a:srgbClr val="003399"/>
                          </a:solidFill>
                          <a:effectLst/>
                          <a:latin typeface="Constantia" pitchFamily="18" charset="0"/>
                        </a:rPr>
                        <a:t>England</a:t>
                      </a:r>
                      <a:r>
                        <a:rPr kumimoji="0" lang="ru-RU" sz="1800" b="1" i="0" u="none" strike="noStrike" cap="none" normalizeH="0" baseline="0" smtClean="0">
                          <a:ln>
                            <a:noFill/>
                          </a:ln>
                          <a:solidFill>
                            <a:srgbClr val="003399"/>
                          </a:solidFill>
                          <a:effectLst/>
                          <a:latin typeface="Constantia" pitchFamily="18" charset="0"/>
                        </a:rPr>
                        <a:t>/72</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extLst>
                  <a:ext uri="{0D108BD9-81ED-4DB2-BD59-A6C34878D82A}">
                    <a16:rowId xmlns:a16="http://schemas.microsoft.com/office/drawing/2014/main" val="10001"/>
                  </a:ext>
                </a:extLst>
              </a:tr>
              <a:tr h="541338">
                <a:tc vMerge="1">
                  <a:txBody>
                    <a:bodyPr/>
                    <a:lstStyle/>
                    <a:p>
                      <a:endParaRPr lang="ru-RU"/>
                    </a:p>
                  </a:txBody>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1976</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H</a:t>
                      </a:r>
                      <a:r>
                        <a:rPr kumimoji="0" lang="ru-RU" sz="1800" b="1" i="0" u="none" strike="noStrike" cap="none" normalizeH="0" baseline="-30000" smtClean="0">
                          <a:ln>
                            <a:noFill/>
                          </a:ln>
                          <a:solidFill>
                            <a:srgbClr val="003399"/>
                          </a:solidFill>
                          <a:effectLst/>
                          <a:latin typeface="Constantia" pitchFamily="18" charset="0"/>
                        </a:rPr>
                        <a:t>3</a:t>
                      </a:r>
                      <a:r>
                        <a:rPr kumimoji="0" lang="ru-RU" sz="1800" b="1" i="0" u="none" strike="noStrike" cap="none" normalizeH="0" baseline="0" smtClean="0">
                          <a:ln>
                            <a:noFill/>
                          </a:ln>
                          <a:solidFill>
                            <a:srgbClr val="003399"/>
                          </a:solidFill>
                          <a:effectLst/>
                          <a:latin typeface="Constantia" pitchFamily="18" charset="0"/>
                        </a:rPr>
                        <a:t>N</a:t>
                      </a:r>
                      <a:r>
                        <a:rPr kumimoji="0" lang="ru-RU" sz="1800" b="1" i="0" u="none" strike="noStrike" cap="none" normalizeH="0" baseline="-30000" smtClean="0">
                          <a:ln>
                            <a:noFill/>
                          </a:ln>
                          <a:solidFill>
                            <a:srgbClr val="003399"/>
                          </a:solidFill>
                          <a:effectLst/>
                          <a:latin typeface="Constantia" pitchFamily="18" charset="0"/>
                        </a:rPr>
                        <a:t>2</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А/</a:t>
                      </a:r>
                      <a:r>
                        <a:rPr kumimoji="0" lang="en-US" sz="1800" b="1" i="0" u="none" strike="noStrike" cap="none" normalizeH="0" baseline="0" smtClean="0">
                          <a:ln>
                            <a:noFill/>
                          </a:ln>
                          <a:solidFill>
                            <a:srgbClr val="003399"/>
                          </a:solidFill>
                          <a:effectLst/>
                          <a:latin typeface="Constantia" pitchFamily="18" charset="0"/>
                        </a:rPr>
                        <a:t>Victoria</a:t>
                      </a:r>
                      <a:r>
                        <a:rPr kumimoji="0" lang="ru-RU" sz="1800" b="1" i="0" u="none" strike="noStrike" cap="none" normalizeH="0" baseline="0" smtClean="0">
                          <a:ln>
                            <a:noFill/>
                          </a:ln>
                          <a:solidFill>
                            <a:srgbClr val="003399"/>
                          </a:solidFill>
                          <a:effectLst/>
                          <a:latin typeface="Constantia" pitchFamily="18" charset="0"/>
                        </a:rPr>
                        <a:t>/75</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extLst>
                  <a:ext uri="{0D108BD9-81ED-4DB2-BD59-A6C34878D82A}">
                    <a16:rowId xmlns:a16="http://schemas.microsoft.com/office/drawing/2014/main" val="10002"/>
                  </a:ext>
                </a:extLst>
              </a:tr>
              <a:tr h="539750">
                <a:tc vMerge="1">
                  <a:txBody>
                    <a:bodyPr/>
                    <a:lstStyle/>
                    <a:p>
                      <a:endParaRPr lang="ru-RU"/>
                    </a:p>
                  </a:txBody>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1977</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H</a:t>
                      </a:r>
                      <a:r>
                        <a:rPr kumimoji="0" lang="ru-RU" sz="1800" b="1" i="0" u="none" strike="noStrike" cap="none" normalizeH="0" baseline="-30000" smtClean="0">
                          <a:ln>
                            <a:noFill/>
                          </a:ln>
                          <a:solidFill>
                            <a:srgbClr val="003399"/>
                          </a:solidFill>
                          <a:effectLst/>
                          <a:latin typeface="Constantia" pitchFamily="18" charset="0"/>
                        </a:rPr>
                        <a:t>3</a:t>
                      </a:r>
                      <a:r>
                        <a:rPr kumimoji="0" lang="ru-RU" sz="1800" b="1" i="0" u="none" strike="noStrike" cap="none" normalizeH="0" baseline="0" smtClean="0">
                          <a:ln>
                            <a:noFill/>
                          </a:ln>
                          <a:solidFill>
                            <a:srgbClr val="003399"/>
                          </a:solidFill>
                          <a:effectLst/>
                          <a:latin typeface="Constantia" pitchFamily="18" charset="0"/>
                        </a:rPr>
                        <a:t>N</a:t>
                      </a:r>
                      <a:r>
                        <a:rPr kumimoji="0" lang="ru-RU" sz="1800" b="1" i="0" u="none" strike="noStrike" cap="none" normalizeH="0" baseline="-30000" smtClean="0">
                          <a:ln>
                            <a:noFill/>
                          </a:ln>
                          <a:solidFill>
                            <a:srgbClr val="003399"/>
                          </a:solidFill>
                          <a:effectLst/>
                          <a:latin typeface="Constantia" pitchFamily="18" charset="0"/>
                        </a:rPr>
                        <a:t>2</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А/Тех</a:t>
                      </a:r>
                      <a:r>
                        <a:rPr kumimoji="0" lang="en-US" sz="1800" b="1" i="0" u="none" strike="noStrike" cap="none" normalizeH="0" baseline="0" smtClean="0">
                          <a:ln>
                            <a:noFill/>
                          </a:ln>
                          <a:solidFill>
                            <a:srgbClr val="003399"/>
                          </a:solidFill>
                          <a:effectLst/>
                          <a:latin typeface="Constantia" pitchFamily="18" charset="0"/>
                        </a:rPr>
                        <a:t>as</a:t>
                      </a:r>
                      <a:r>
                        <a:rPr kumimoji="0" lang="ru-RU" sz="1800" b="1" i="0" u="none" strike="noStrike" cap="none" normalizeH="0" baseline="0" smtClean="0">
                          <a:ln>
                            <a:noFill/>
                          </a:ln>
                          <a:solidFill>
                            <a:srgbClr val="003399"/>
                          </a:solidFill>
                          <a:effectLst/>
                          <a:latin typeface="Constantia" pitchFamily="18" charset="0"/>
                        </a:rPr>
                        <a:t>/77</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extLst>
                  <a:ext uri="{0D108BD9-81ED-4DB2-BD59-A6C34878D82A}">
                    <a16:rowId xmlns:a16="http://schemas.microsoft.com/office/drawing/2014/main" val="10003"/>
                  </a:ext>
                </a:extLst>
              </a:tr>
              <a:tr h="541338">
                <a:tc rowSpan="5">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en-US" sz="2200" b="1" i="1" u="none" strike="noStrike" cap="none" normalizeH="0" baseline="0" smtClean="0">
                          <a:ln>
                            <a:noFill/>
                          </a:ln>
                          <a:solidFill>
                            <a:srgbClr val="003399"/>
                          </a:solidFill>
                          <a:effectLst/>
                          <a:latin typeface="Constantia" pitchFamily="18" charset="0"/>
                        </a:rPr>
                        <a:t>Pandemic</a:t>
                      </a:r>
                      <a:endParaRPr kumimoji="0" lang="ru-RU" sz="22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1918</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H</a:t>
                      </a:r>
                      <a:r>
                        <a:rPr kumimoji="0" lang="ru-RU" sz="1800" b="1" i="0" u="none" strike="noStrike" cap="none" normalizeH="0" baseline="-30000" smtClean="0">
                          <a:ln>
                            <a:noFill/>
                          </a:ln>
                          <a:solidFill>
                            <a:srgbClr val="003399"/>
                          </a:solidFill>
                          <a:effectLst/>
                          <a:latin typeface="Constantia" pitchFamily="18" charset="0"/>
                        </a:rPr>
                        <a:t>1</a:t>
                      </a:r>
                      <a:r>
                        <a:rPr kumimoji="0" lang="ru-RU" sz="1800" b="1" i="0" u="none" strike="noStrike" cap="none" normalizeH="0" baseline="0" smtClean="0">
                          <a:ln>
                            <a:noFill/>
                          </a:ln>
                          <a:solidFill>
                            <a:srgbClr val="003399"/>
                          </a:solidFill>
                          <a:effectLst/>
                          <a:latin typeface="Constantia" pitchFamily="18" charset="0"/>
                        </a:rPr>
                        <a:t>N</a:t>
                      </a:r>
                      <a:r>
                        <a:rPr kumimoji="0" lang="ru-RU" sz="1800" b="1" i="0" u="none" strike="noStrike" cap="none" normalizeH="0" baseline="-30000" smtClean="0">
                          <a:ln>
                            <a:noFill/>
                          </a:ln>
                          <a:solidFill>
                            <a:srgbClr val="003399"/>
                          </a:solidFill>
                          <a:effectLst/>
                          <a:latin typeface="Constantia" pitchFamily="18" charset="0"/>
                        </a:rPr>
                        <a:t>1</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en-US" sz="1800" b="1" i="0" u="none" strike="noStrike" cap="none" normalizeH="0" baseline="0" smtClean="0">
                          <a:ln>
                            <a:noFill/>
                          </a:ln>
                          <a:solidFill>
                            <a:srgbClr val="003399"/>
                          </a:solidFill>
                          <a:effectLst/>
                          <a:latin typeface="Constantia" pitchFamily="18" charset="0"/>
                        </a:rPr>
                        <a:t>Spanish type</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4"/>
                  </a:ext>
                </a:extLst>
              </a:tr>
              <a:tr h="720725">
                <a:tc vMerge="1">
                  <a:txBody>
                    <a:bodyPr/>
                    <a:lstStyle/>
                    <a:p>
                      <a:endParaRPr lang="ru-RU"/>
                    </a:p>
                  </a:txBody>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1957</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H</a:t>
                      </a:r>
                      <a:r>
                        <a:rPr kumimoji="0" lang="ru-RU" sz="1800" b="1" i="0" u="none" strike="noStrike" cap="none" normalizeH="0" baseline="-30000" smtClean="0">
                          <a:ln>
                            <a:noFill/>
                          </a:ln>
                          <a:solidFill>
                            <a:srgbClr val="003399"/>
                          </a:solidFill>
                          <a:effectLst/>
                          <a:latin typeface="Constantia" pitchFamily="18" charset="0"/>
                        </a:rPr>
                        <a:t>2</a:t>
                      </a:r>
                      <a:r>
                        <a:rPr kumimoji="0" lang="ru-RU" sz="1800" b="1" i="0" u="none" strike="noStrike" cap="none" normalizeH="0" baseline="0" smtClean="0">
                          <a:ln>
                            <a:noFill/>
                          </a:ln>
                          <a:solidFill>
                            <a:srgbClr val="003399"/>
                          </a:solidFill>
                          <a:effectLst/>
                          <a:latin typeface="Constantia" pitchFamily="18" charset="0"/>
                        </a:rPr>
                        <a:t>N</a:t>
                      </a:r>
                      <a:r>
                        <a:rPr kumimoji="0" lang="ru-RU" sz="1800" b="1" i="0" u="none" strike="noStrike" cap="none" normalizeH="0" baseline="-30000" smtClean="0">
                          <a:ln>
                            <a:noFill/>
                          </a:ln>
                          <a:solidFill>
                            <a:srgbClr val="003399"/>
                          </a:solidFill>
                          <a:effectLst/>
                          <a:latin typeface="Constantia" pitchFamily="18" charset="0"/>
                        </a:rPr>
                        <a:t>2</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0" i="0" u="none" strike="noStrike" cap="none" normalizeH="0" baseline="0" smtClean="0">
                          <a:ln>
                            <a:noFill/>
                          </a:ln>
                          <a:solidFill>
                            <a:srgbClr val="003399"/>
                          </a:solidFill>
                          <a:effectLst/>
                          <a:latin typeface="Constantia" pitchFamily="18" charset="0"/>
                        </a:rPr>
                        <a:t> </a:t>
                      </a:r>
                      <a:r>
                        <a:rPr kumimoji="0" lang="en-US" sz="1800" b="1" i="0" u="none" strike="noStrike" cap="none" normalizeH="0" baseline="0" smtClean="0">
                          <a:ln>
                            <a:noFill/>
                          </a:ln>
                          <a:solidFill>
                            <a:srgbClr val="003399"/>
                          </a:solidFill>
                          <a:effectLst/>
                          <a:latin typeface="Constantia" pitchFamily="18" charset="0"/>
                        </a:rPr>
                        <a:t>Asiatic type</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5"/>
                  </a:ext>
                </a:extLst>
              </a:tr>
              <a:tr h="720725">
                <a:tc vMerge="1">
                  <a:txBody>
                    <a:bodyPr/>
                    <a:lstStyle/>
                    <a:p>
                      <a:endParaRPr lang="ru-RU"/>
                    </a:p>
                  </a:txBody>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1968</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H</a:t>
                      </a:r>
                      <a:r>
                        <a:rPr kumimoji="0" lang="ru-RU" sz="1800" b="1" i="0" u="none" strike="noStrike" cap="none" normalizeH="0" baseline="-30000" smtClean="0">
                          <a:ln>
                            <a:noFill/>
                          </a:ln>
                          <a:solidFill>
                            <a:srgbClr val="003399"/>
                          </a:solidFill>
                          <a:effectLst/>
                          <a:latin typeface="Constantia" pitchFamily="18" charset="0"/>
                        </a:rPr>
                        <a:t>3</a:t>
                      </a:r>
                      <a:r>
                        <a:rPr kumimoji="0" lang="ru-RU" sz="1800" b="1" i="0" u="none" strike="noStrike" cap="none" normalizeH="0" baseline="0" smtClean="0">
                          <a:ln>
                            <a:noFill/>
                          </a:ln>
                          <a:solidFill>
                            <a:srgbClr val="003399"/>
                          </a:solidFill>
                          <a:effectLst/>
                          <a:latin typeface="Constantia" pitchFamily="18" charset="0"/>
                        </a:rPr>
                        <a:t>N</a:t>
                      </a:r>
                      <a:r>
                        <a:rPr kumimoji="0" lang="ru-RU" sz="1800" b="1" i="0" u="none" strike="noStrike" cap="none" normalizeH="0" baseline="-30000" smtClean="0">
                          <a:ln>
                            <a:noFill/>
                          </a:ln>
                          <a:solidFill>
                            <a:srgbClr val="003399"/>
                          </a:solidFill>
                          <a:effectLst/>
                          <a:latin typeface="Constantia" pitchFamily="18" charset="0"/>
                        </a:rPr>
                        <a:t>2</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en-US" sz="1800" b="1" i="0" u="none" strike="noStrike" cap="none" normalizeH="0" baseline="0" smtClean="0">
                          <a:ln>
                            <a:noFill/>
                          </a:ln>
                          <a:solidFill>
                            <a:srgbClr val="003399"/>
                          </a:solidFill>
                          <a:effectLst/>
                          <a:latin typeface="Constantia" pitchFamily="18" charset="0"/>
                        </a:rPr>
                        <a:t>Hon Kong </a:t>
                      </a:r>
                      <a:endParaRPr kumimoji="0" lang="ru-RU" sz="1800" b="1" i="0" u="none" strike="noStrike" cap="none" normalizeH="0" baseline="0" smtClean="0">
                        <a:ln>
                          <a:noFill/>
                        </a:ln>
                        <a:solidFill>
                          <a:srgbClr val="003399"/>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6"/>
                  </a:ext>
                </a:extLst>
              </a:tr>
              <a:tr h="725488">
                <a:tc vMerge="1">
                  <a:txBody>
                    <a:bodyPr/>
                    <a:lstStyle/>
                    <a:p>
                      <a:endParaRPr lang="ru-RU"/>
                    </a:p>
                  </a:txBody>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1977</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H</a:t>
                      </a:r>
                      <a:r>
                        <a:rPr kumimoji="0" lang="ru-RU" sz="1800" b="1" i="0" u="none" strike="noStrike" cap="none" normalizeH="0" baseline="-30000" smtClean="0">
                          <a:ln>
                            <a:noFill/>
                          </a:ln>
                          <a:solidFill>
                            <a:srgbClr val="003399"/>
                          </a:solidFill>
                          <a:effectLst/>
                          <a:latin typeface="Constantia" pitchFamily="18" charset="0"/>
                        </a:rPr>
                        <a:t>1</a:t>
                      </a:r>
                      <a:r>
                        <a:rPr kumimoji="0" lang="ru-RU" sz="1800" b="1" i="0" u="none" strike="noStrike" cap="none" normalizeH="0" baseline="0" smtClean="0">
                          <a:ln>
                            <a:noFill/>
                          </a:ln>
                          <a:solidFill>
                            <a:srgbClr val="003399"/>
                          </a:solidFill>
                          <a:effectLst/>
                          <a:latin typeface="Constantia" pitchFamily="18" charset="0"/>
                        </a:rPr>
                        <a:t>N</a:t>
                      </a:r>
                      <a:r>
                        <a:rPr kumimoji="0" lang="ru-RU" sz="1800" b="1" i="0" u="none" strike="noStrike" cap="none" normalizeH="0" baseline="-30000" smtClean="0">
                          <a:ln>
                            <a:noFill/>
                          </a:ln>
                          <a:solidFill>
                            <a:srgbClr val="003399"/>
                          </a:solidFill>
                          <a:effectLst/>
                          <a:latin typeface="Constantia" pitchFamily="18" charset="0"/>
                        </a:rPr>
                        <a:t>1</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en-US" sz="1800" b="1" i="0" u="none" strike="noStrike" cap="none" normalizeH="0" baseline="0" smtClean="0">
                          <a:ln>
                            <a:noFill/>
                          </a:ln>
                          <a:solidFill>
                            <a:srgbClr val="003399"/>
                          </a:solidFill>
                          <a:effectLst/>
                          <a:latin typeface="Constantia" pitchFamily="18" charset="0"/>
                        </a:rPr>
                        <a:t>USSR</a:t>
                      </a:r>
                      <a:endParaRPr kumimoji="0" lang="ru-RU" sz="1800" b="1" i="0" u="none" strike="noStrike" cap="none" normalizeH="0" baseline="0" smtClean="0">
                        <a:ln>
                          <a:noFill/>
                        </a:ln>
                        <a:solidFill>
                          <a:srgbClr val="003399"/>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7"/>
                  </a:ext>
                </a:extLst>
              </a:tr>
              <a:tr h="720725">
                <a:tc vMerge="1">
                  <a:txBody>
                    <a:bodyPr/>
                    <a:lstStyle/>
                    <a:p>
                      <a:endParaRPr lang="ru-RU"/>
                    </a:p>
                  </a:txBody>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2009</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ru-RU" sz="1800" b="1" i="0" u="none" strike="noStrike" cap="none" normalizeH="0" baseline="0" smtClean="0">
                          <a:ln>
                            <a:noFill/>
                          </a:ln>
                          <a:solidFill>
                            <a:srgbClr val="003399"/>
                          </a:solidFill>
                          <a:effectLst/>
                          <a:latin typeface="Constantia" pitchFamily="18" charset="0"/>
                        </a:rPr>
                        <a:t>H</a:t>
                      </a:r>
                      <a:r>
                        <a:rPr kumimoji="0" lang="ru-RU" sz="1800" b="1" i="0" u="none" strike="noStrike" cap="none" normalizeH="0" baseline="-30000" smtClean="0">
                          <a:ln>
                            <a:noFill/>
                          </a:ln>
                          <a:solidFill>
                            <a:srgbClr val="003399"/>
                          </a:solidFill>
                          <a:effectLst/>
                          <a:latin typeface="Constantia" pitchFamily="18" charset="0"/>
                        </a:rPr>
                        <a:t>1</a:t>
                      </a:r>
                      <a:r>
                        <a:rPr kumimoji="0" lang="ru-RU" sz="1800" b="1" i="0" u="none" strike="noStrike" cap="none" normalizeH="0" baseline="0" smtClean="0">
                          <a:ln>
                            <a:noFill/>
                          </a:ln>
                          <a:solidFill>
                            <a:srgbClr val="003399"/>
                          </a:solidFill>
                          <a:effectLst/>
                          <a:latin typeface="Constantia" pitchFamily="18" charset="0"/>
                        </a:rPr>
                        <a:t>N</a:t>
                      </a:r>
                      <a:r>
                        <a:rPr kumimoji="0" lang="ru-RU" sz="1800" b="1" i="0" u="none" strike="noStrike" cap="none" normalizeH="0" baseline="-30000" smtClean="0">
                          <a:ln>
                            <a:noFill/>
                          </a:ln>
                          <a:solidFill>
                            <a:srgbClr val="003399"/>
                          </a:solidFill>
                          <a:effectLst/>
                          <a:latin typeface="Constantia" pitchFamily="18" charset="0"/>
                        </a:rPr>
                        <a:t>1</a:t>
                      </a:r>
                      <a:endParaRPr kumimoji="0" lang="ru-RU" sz="1800" b="0" i="0" u="none" strike="noStrike" cap="none" normalizeH="0" baseline="0" smtClean="0">
                        <a:ln>
                          <a:noFill/>
                        </a:ln>
                        <a:solidFill>
                          <a:schemeClr val="tx1"/>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273050" marR="0" lvl="0" indent="-273050" algn="ctr" defTabSz="914400" rtl="0" eaLnBrk="1" fontAlgn="base" latinLnBrk="0" hangingPunct="1">
                        <a:lnSpc>
                          <a:spcPct val="100000"/>
                        </a:lnSpc>
                        <a:spcBef>
                          <a:spcPct val="0"/>
                        </a:spcBef>
                        <a:spcAft>
                          <a:spcPct val="0"/>
                        </a:spcAft>
                        <a:buClr>
                          <a:schemeClr val="accent2"/>
                        </a:buClr>
                        <a:buSzPct val="85000"/>
                        <a:buFont typeface="Wingdings 2" pitchFamily="18" charset="2"/>
                        <a:buNone/>
                        <a:tabLst/>
                      </a:pPr>
                      <a:r>
                        <a:rPr kumimoji="0" lang="en-US" sz="1800" b="1" i="0" u="none" strike="noStrike" cap="none" normalizeH="0" baseline="0" smtClean="0">
                          <a:ln>
                            <a:noFill/>
                          </a:ln>
                          <a:solidFill>
                            <a:srgbClr val="0000CC"/>
                          </a:solidFill>
                          <a:effectLst/>
                          <a:latin typeface="Constantia" pitchFamily="18" charset="0"/>
                        </a:rPr>
                        <a:t>California</a:t>
                      </a:r>
                      <a:endParaRPr kumimoji="0" lang="ru-RU" sz="1800" b="1" i="0" u="none" strike="noStrike" cap="none" normalizeH="0" baseline="0" smtClean="0">
                        <a:ln>
                          <a:noFill/>
                        </a:ln>
                        <a:solidFill>
                          <a:srgbClr val="0000CC"/>
                        </a:solidFill>
                        <a:effectLst/>
                        <a:latin typeface="Constantia"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8"/>
                  </a:ext>
                </a:extLst>
              </a:tr>
            </a:tbl>
          </a:graphicData>
        </a:graphic>
      </p:graphicFrame>
      <p:sp>
        <p:nvSpPr>
          <p:cNvPr id="201776" name="Rectangle 48"/>
          <p:cNvSpPr>
            <a:spLocks noGrp="1" noChangeArrowheads="1"/>
          </p:cNvSpPr>
          <p:nvPr>
            <p:ph type="title" idx="4294967295"/>
          </p:nvPr>
        </p:nvSpPr>
        <p:spPr bwMode="auto">
          <a:xfrm>
            <a:off x="0" y="0"/>
            <a:ext cx="9144000" cy="105251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eaLnBrk="1" fontAlgn="auto" hangingPunct="1">
              <a:spcAft>
                <a:spcPts val="0"/>
              </a:spcAft>
              <a:defRPr/>
            </a:pPr>
            <a:r>
              <a:rPr sz="2500" i="1" smtClean="0">
                <a:effectLst/>
                <a:latin typeface="Arial" charset="0"/>
              </a:rPr>
              <a:t>There are some epidemic and pandemic of influenza during </a:t>
            </a:r>
            <a:r>
              <a:rPr lang="ru-RU" sz="2500" i="1" smtClean="0">
                <a:effectLst/>
                <a:latin typeface="Arial" charset="0"/>
              </a:rPr>
              <a:t>ХХ </a:t>
            </a:r>
            <a:r>
              <a:rPr sz="2500" i="1" smtClean="0">
                <a:effectLst/>
                <a:latin typeface="Arial" charset="0"/>
              </a:rPr>
              <a:t>century</a:t>
            </a:r>
            <a:endParaRPr lang="ru-RU" smtClean="0">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p:cNvSpPr>
          <p:nvPr>
            <p:ph idx="1"/>
          </p:nvPr>
        </p:nvSpPr>
        <p:spPr>
          <a:xfrm>
            <a:off x="250825" y="1196975"/>
            <a:ext cx="8569325" cy="5256213"/>
          </a:xfrm>
        </p:spPr>
        <p:txBody>
          <a:bodyPr/>
          <a:lstStyle/>
          <a:p>
            <a:pPr eaLnBrk="1" hangingPunct="1"/>
            <a:r>
              <a:rPr lang="en-US" altLang="ru-RU" sz="3000" b="1" u="sng" smtClean="0">
                <a:latin typeface="Times New Roman" panose="02020603050405020304" pitchFamily="18" charset="0"/>
              </a:rPr>
              <a:t>Mechanism of the transmission</a:t>
            </a:r>
            <a:r>
              <a:rPr lang="ru-RU" altLang="ru-RU" sz="3000" b="1" i="1" smtClean="0">
                <a:latin typeface="Times New Roman" panose="02020603050405020304" pitchFamily="18" charset="0"/>
              </a:rPr>
              <a:t> </a:t>
            </a:r>
            <a:r>
              <a:rPr lang="ru-RU" altLang="ru-RU" sz="3000" b="1" i="1" smtClean="0"/>
              <a:t>—</a:t>
            </a:r>
            <a:r>
              <a:rPr lang="ru-RU" altLang="ru-RU" sz="3000" b="1" i="1" smtClean="0">
                <a:latin typeface="Times New Roman" panose="02020603050405020304" pitchFamily="18" charset="0"/>
              </a:rPr>
              <a:t> </a:t>
            </a:r>
            <a:r>
              <a:rPr lang="en-US" altLang="ru-RU" sz="3000" smtClean="0">
                <a:latin typeface="Times New Roman" panose="02020603050405020304" pitchFamily="18" charset="0"/>
              </a:rPr>
              <a:t>air-drop</a:t>
            </a:r>
            <a:endParaRPr lang="ru-RU" altLang="ru-RU" sz="3000" smtClean="0">
              <a:latin typeface="Times New Roman" panose="02020603050405020304" pitchFamily="18" charset="0"/>
            </a:endParaRPr>
          </a:p>
          <a:p>
            <a:pPr eaLnBrk="1" hangingPunct="1"/>
            <a:r>
              <a:rPr lang="en-US" altLang="ru-RU" sz="3000" b="1" u="sng" smtClean="0">
                <a:latin typeface="Times New Roman" panose="02020603050405020304" pitchFamily="18" charset="0"/>
              </a:rPr>
              <a:t>Route of the transmission</a:t>
            </a:r>
            <a:r>
              <a:rPr lang="ru-RU" altLang="ru-RU" sz="3000" smtClean="0">
                <a:latin typeface="Times New Roman" panose="02020603050405020304" pitchFamily="18" charset="0"/>
              </a:rPr>
              <a:t> </a:t>
            </a:r>
            <a:endParaRPr lang="en-US" altLang="ru-RU" sz="3000" smtClean="0">
              <a:latin typeface="Times New Roman" panose="02020603050405020304" pitchFamily="18" charset="0"/>
            </a:endParaRPr>
          </a:p>
          <a:p>
            <a:pPr lvl="2" eaLnBrk="1" hangingPunct="1"/>
            <a:r>
              <a:rPr lang="en-US" altLang="ru-RU" sz="2500" smtClean="0">
                <a:latin typeface="Times New Roman" panose="02020603050405020304" pitchFamily="18" charset="0"/>
              </a:rPr>
              <a:t>Aerosol</a:t>
            </a:r>
          </a:p>
          <a:p>
            <a:pPr lvl="2" eaLnBrk="1" hangingPunct="1"/>
            <a:r>
              <a:rPr lang="en-US" altLang="ru-RU" sz="2500" smtClean="0">
                <a:latin typeface="Times New Roman" panose="02020603050405020304" pitchFamily="18" charset="0"/>
              </a:rPr>
              <a:t>Dusty</a:t>
            </a:r>
          </a:p>
          <a:p>
            <a:pPr lvl="2" eaLnBrk="1" hangingPunct="1"/>
            <a:r>
              <a:rPr lang="en-US" altLang="ru-RU" sz="2500" smtClean="0">
                <a:latin typeface="Times New Roman" panose="02020603050405020304" pitchFamily="18" charset="0"/>
              </a:rPr>
              <a:t>Contact </a:t>
            </a:r>
            <a:endParaRPr lang="ru-RU" altLang="ru-RU" sz="2500" smtClean="0">
              <a:latin typeface="Times New Roman" panose="02020603050405020304" pitchFamily="18" charset="0"/>
            </a:endParaRPr>
          </a:p>
          <a:p>
            <a:pPr eaLnBrk="1" hangingPunct="1"/>
            <a:r>
              <a:rPr lang="en-US" altLang="ru-RU" sz="3000" b="1" u="sng" smtClean="0">
                <a:latin typeface="Times New Roman" panose="02020603050405020304" pitchFamily="18" charset="0"/>
              </a:rPr>
              <a:t>Natural susceptibility</a:t>
            </a:r>
            <a:r>
              <a:rPr lang="en-US" altLang="ru-RU" sz="3000" u="sng" smtClean="0">
                <a:latin typeface="Times New Roman" panose="02020603050405020304" pitchFamily="18" charset="0"/>
              </a:rPr>
              <a:t> </a:t>
            </a:r>
            <a:r>
              <a:rPr lang="ru-RU" altLang="ru-RU" sz="3000" u="sng" smtClean="0">
                <a:latin typeface="Times New Roman" panose="02020603050405020304" pitchFamily="18" charset="0"/>
              </a:rPr>
              <a:t> </a:t>
            </a:r>
            <a:r>
              <a:rPr lang="en-US" altLang="ru-RU" sz="3000" u="sng" smtClean="0">
                <a:latin typeface="Times New Roman" panose="02020603050405020304" pitchFamily="18" charset="0"/>
              </a:rPr>
              <a:t>is</a:t>
            </a:r>
            <a:r>
              <a:rPr lang="ru-RU" altLang="ru-RU" sz="3000" u="sng" smtClean="0">
                <a:latin typeface="Times New Roman" panose="02020603050405020304" pitchFamily="18" charset="0"/>
              </a:rPr>
              <a:t> </a:t>
            </a:r>
            <a:r>
              <a:rPr lang="en-US" altLang="ru-RU" sz="3000" smtClean="0">
                <a:latin typeface="Times New Roman" panose="02020603050405020304" pitchFamily="18" charset="0"/>
              </a:rPr>
              <a:t>high in all old group</a:t>
            </a:r>
            <a:r>
              <a:rPr lang="ru-RU" altLang="ru-RU" sz="3000" smtClean="0">
                <a:latin typeface="Times New Roman" panose="02020603050405020304" pitchFamily="18" charset="0"/>
              </a:rPr>
              <a:t>.</a:t>
            </a:r>
            <a:r>
              <a:rPr lang="en-US" altLang="ru-RU" sz="3000" smtClean="0">
                <a:latin typeface="Times New Roman" panose="02020603050405020304" pitchFamily="18" charset="0"/>
              </a:rPr>
              <a:t> </a:t>
            </a:r>
            <a:endParaRPr lang="ru-RU" altLang="ru-RU" sz="3000" smtClean="0">
              <a:latin typeface="Times New Roman" panose="02020603050405020304" pitchFamily="18" charset="0"/>
            </a:endParaRPr>
          </a:p>
          <a:p>
            <a:pPr eaLnBrk="1" hangingPunct="1"/>
            <a:r>
              <a:rPr lang="en-US" altLang="ru-RU" sz="3000" b="1" u="sng" smtClean="0">
                <a:latin typeface="Times New Roman" panose="02020603050405020304" pitchFamily="18" charset="0"/>
              </a:rPr>
              <a:t>Geographical Distribution</a:t>
            </a:r>
            <a:r>
              <a:rPr lang="en-US" altLang="ru-RU" sz="3000" u="sng" smtClean="0">
                <a:latin typeface="Times New Roman" panose="02020603050405020304" pitchFamily="18" charset="0"/>
              </a:rPr>
              <a:t> </a:t>
            </a:r>
            <a:r>
              <a:rPr lang="ru-RU" altLang="ru-RU" sz="3000" smtClean="0">
                <a:latin typeface="Times New Roman" panose="02020603050405020304" pitchFamily="18" charset="0"/>
              </a:rPr>
              <a:t> </a:t>
            </a:r>
            <a:r>
              <a:rPr lang="ru-RU" altLang="ru-RU" sz="3000" smtClean="0"/>
              <a:t>–</a:t>
            </a:r>
            <a:r>
              <a:rPr lang="ru-RU" altLang="ru-RU" sz="3000" smtClean="0">
                <a:latin typeface="Times New Roman" panose="02020603050405020304" pitchFamily="18" charset="0"/>
              </a:rPr>
              <a:t> </a:t>
            </a:r>
            <a:r>
              <a:rPr lang="en-US" altLang="ru-RU" sz="3000" smtClean="0">
                <a:latin typeface="Times New Roman" panose="02020603050405020304" pitchFamily="18" charset="0"/>
              </a:rPr>
              <a:t>in all countries</a:t>
            </a:r>
            <a:r>
              <a:rPr lang="ru-RU" altLang="ru-RU" sz="3000" smtClean="0">
                <a:latin typeface="Times New Roman" panose="02020603050405020304" pitchFamily="18" charset="0"/>
              </a:rPr>
              <a:t>.</a:t>
            </a:r>
          </a:p>
          <a:p>
            <a:pPr eaLnBrk="1" hangingPunct="1"/>
            <a:r>
              <a:rPr lang="en-US" altLang="ru-RU" sz="3000" b="1" u="sng" smtClean="0">
                <a:latin typeface="Times New Roman" panose="02020603050405020304" pitchFamily="18" charset="0"/>
              </a:rPr>
              <a:t>Immunity</a:t>
            </a:r>
            <a:r>
              <a:rPr lang="en-US" altLang="ru-RU" sz="3000" smtClean="0">
                <a:latin typeface="Times New Roman" panose="02020603050405020304" pitchFamily="18" charset="0"/>
              </a:rPr>
              <a:t> in influenza is not prolonged </a:t>
            </a:r>
            <a:r>
              <a:rPr lang="ru-RU" altLang="ru-RU" sz="3000" smtClean="0">
                <a:latin typeface="Times New Roman" panose="02020603050405020304" pitchFamily="18" charset="0"/>
              </a:rPr>
              <a:t>1-3 </a:t>
            </a:r>
            <a:r>
              <a:rPr lang="en-US" altLang="ru-RU" sz="3000" smtClean="0">
                <a:latin typeface="Times New Roman" panose="02020603050405020304" pitchFamily="18" charset="0"/>
              </a:rPr>
              <a:t>years, but during all human life immune memory cells saved. </a:t>
            </a:r>
          </a:p>
        </p:txBody>
      </p:sp>
      <p:sp>
        <p:nvSpPr>
          <p:cNvPr id="169986" name="Rectangle 2"/>
          <p:cNvSpPr>
            <a:spLocks noGrp="1"/>
          </p:cNvSpPr>
          <p:nvPr>
            <p:ph type="title"/>
          </p:nvPr>
        </p:nvSpPr>
        <p:spPr bwMode="auto">
          <a:xfrm>
            <a:off x="576263" y="166688"/>
            <a:ext cx="7777162" cy="8445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eaLnBrk="1" fontAlgn="auto" hangingPunct="1">
              <a:spcAft>
                <a:spcPts val="0"/>
              </a:spcAft>
              <a:defRPr/>
            </a:pPr>
            <a:r>
              <a:rPr smtClean="0">
                <a:effectLst/>
              </a:rPr>
              <a:t>EPIDEMIOLOGY</a:t>
            </a:r>
            <a:endParaRPr lang="ru-RU" smtClean="0">
              <a:effectLst/>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p:cNvSpPr>
          <p:nvPr>
            <p:ph idx="1"/>
          </p:nvPr>
        </p:nvSpPr>
        <p:spPr>
          <a:xfrm>
            <a:off x="457200" y="1143000"/>
            <a:ext cx="8229600" cy="5410200"/>
          </a:xfrm>
        </p:spPr>
        <p:txBody>
          <a:bodyPr/>
          <a:lstStyle/>
          <a:p>
            <a:pPr marL="495300" indent="-495300" eaLnBrk="1" hangingPunct="1">
              <a:lnSpc>
                <a:spcPct val="90000"/>
              </a:lnSpc>
              <a:buFont typeface="Wingdings 2" panose="05020102010507070707" pitchFamily="18" charset="2"/>
              <a:buAutoNum type="arabicPeriod"/>
            </a:pPr>
            <a:r>
              <a:rPr lang="en-US" altLang="ru-RU" smtClean="0"/>
              <a:t>Penetration of virus in the epithelial cells</a:t>
            </a:r>
          </a:p>
          <a:p>
            <a:pPr marL="495300" indent="-495300" eaLnBrk="1" hangingPunct="1">
              <a:lnSpc>
                <a:spcPct val="90000"/>
              </a:lnSpc>
              <a:buFont typeface="Wingdings 2" panose="05020102010507070707" pitchFamily="18" charset="2"/>
              <a:buAutoNum type="arabicPeriod"/>
            </a:pPr>
            <a:r>
              <a:rPr lang="en-US" altLang="ru-RU" smtClean="0"/>
              <a:t>Replication of virus in the cell </a:t>
            </a:r>
            <a:endParaRPr lang="uk-UA" altLang="ru-RU" b="1" smtClean="0"/>
          </a:p>
          <a:p>
            <a:pPr marL="495300" indent="-495300" eaLnBrk="1" hangingPunct="1">
              <a:lnSpc>
                <a:spcPct val="90000"/>
              </a:lnSpc>
              <a:buFont typeface="Wingdings 2" panose="05020102010507070707" pitchFamily="18" charset="2"/>
              <a:buAutoNum type="arabicPeriod"/>
            </a:pPr>
            <a:r>
              <a:rPr lang="en-US" altLang="ru-RU" smtClean="0"/>
              <a:t>Destruction of the cells infected by virus </a:t>
            </a:r>
          </a:p>
          <a:p>
            <a:pPr marL="823913" lvl="1" indent="-457200" eaLnBrk="1" hangingPunct="1">
              <a:lnSpc>
                <a:spcPct val="90000"/>
              </a:lnSpc>
            </a:pPr>
            <a:r>
              <a:rPr lang="ru-RU" altLang="ru-RU" smtClean="0">
                <a:sym typeface="Symbol" panose="05050102010706020507" pitchFamily="18" charset="2"/>
              </a:rPr>
              <a:t></a:t>
            </a:r>
            <a:r>
              <a:rPr lang="en-US" altLang="ru-RU" smtClean="0">
                <a:sym typeface="Symbol" panose="05050102010706020507" pitchFamily="18" charset="2"/>
              </a:rPr>
              <a:t> Catarrhal  syndrome</a:t>
            </a:r>
            <a:endParaRPr lang="uk-UA" altLang="ru-RU" b="1" smtClean="0">
              <a:sym typeface="Symbol" panose="05050102010706020507" pitchFamily="18" charset="2"/>
            </a:endParaRPr>
          </a:p>
          <a:p>
            <a:pPr marL="495300" indent="-495300" eaLnBrk="1" hangingPunct="1">
              <a:lnSpc>
                <a:spcPct val="90000"/>
              </a:lnSpc>
              <a:buFont typeface="Wingdings 2" panose="05020102010507070707" pitchFamily="18" charset="2"/>
              <a:buAutoNum type="arabicPeriod"/>
            </a:pPr>
            <a:r>
              <a:rPr lang="en-US" altLang="ru-RU" smtClean="0">
                <a:sym typeface="Symbol" panose="05050102010706020507" pitchFamily="18" charset="2"/>
              </a:rPr>
              <a:t>Virusemia, toxinemia</a:t>
            </a:r>
          </a:p>
          <a:p>
            <a:pPr marL="823913" lvl="1" indent="-457200" eaLnBrk="1" hangingPunct="1">
              <a:lnSpc>
                <a:spcPct val="90000"/>
              </a:lnSpc>
            </a:pPr>
            <a:r>
              <a:rPr lang="ru-RU" altLang="ru-RU" smtClean="0">
                <a:sym typeface="Symbol" panose="05050102010706020507" pitchFamily="18" charset="2"/>
              </a:rPr>
              <a:t></a:t>
            </a:r>
            <a:r>
              <a:rPr lang="en-US" altLang="ru-RU" smtClean="0">
                <a:sym typeface="Symbol" panose="05050102010706020507" pitchFamily="18" charset="2"/>
              </a:rPr>
              <a:t> Fever and intoxication</a:t>
            </a:r>
          </a:p>
          <a:p>
            <a:pPr marL="823913" lvl="1" indent="-457200" eaLnBrk="1" hangingPunct="1">
              <a:lnSpc>
                <a:spcPct val="90000"/>
              </a:lnSpc>
            </a:pPr>
            <a:r>
              <a:rPr lang="ru-RU" altLang="ru-RU" smtClean="0">
                <a:sym typeface="Symbol" panose="05050102010706020507" pitchFamily="18" charset="2"/>
              </a:rPr>
              <a:t></a:t>
            </a:r>
            <a:r>
              <a:rPr lang="en-US" altLang="ru-RU" smtClean="0">
                <a:sym typeface="Symbol" panose="05050102010706020507" pitchFamily="18" charset="2"/>
              </a:rPr>
              <a:t>, allergy </a:t>
            </a:r>
          </a:p>
          <a:p>
            <a:pPr marL="823913" lvl="1" indent="-457200" eaLnBrk="1" hangingPunct="1">
              <a:lnSpc>
                <a:spcPct val="90000"/>
              </a:lnSpc>
            </a:pPr>
            <a:r>
              <a:rPr lang="ru-RU" altLang="ru-RU" smtClean="0">
                <a:sym typeface="Symbol" panose="05050102010706020507" pitchFamily="18" charset="2"/>
              </a:rPr>
              <a:t></a:t>
            </a:r>
            <a:r>
              <a:rPr lang="en-US" altLang="ru-RU" smtClean="0">
                <a:sym typeface="Symbol" panose="05050102010706020507" pitchFamily="18" charset="2"/>
              </a:rPr>
              <a:t> Damage of the vessels </a:t>
            </a:r>
            <a:r>
              <a:rPr lang="ru-RU" altLang="ru-RU" smtClean="0">
                <a:sym typeface="Symbol" panose="05050102010706020507" pitchFamily="18" charset="2"/>
              </a:rPr>
              <a:t></a:t>
            </a:r>
            <a:r>
              <a:rPr lang="en-US" altLang="ru-RU" smtClean="0">
                <a:sym typeface="Symbol" panose="05050102010706020507" pitchFamily="18" charset="2"/>
              </a:rPr>
              <a:t> hemorrhagic syndrome</a:t>
            </a:r>
          </a:p>
          <a:p>
            <a:pPr marL="495300" indent="-495300" eaLnBrk="1" hangingPunct="1">
              <a:lnSpc>
                <a:spcPct val="90000"/>
              </a:lnSpc>
              <a:buFont typeface="Wingdings 2" panose="05020102010507070707" pitchFamily="18" charset="2"/>
              <a:buAutoNum type="arabicPeriod"/>
            </a:pPr>
            <a:r>
              <a:rPr lang="en-US" altLang="ru-RU" smtClean="0">
                <a:sym typeface="Symbol" panose="05050102010706020507" pitchFamily="18" charset="2"/>
              </a:rPr>
              <a:t>Immunodepression </a:t>
            </a:r>
            <a:r>
              <a:rPr lang="ru-RU" altLang="ru-RU" smtClean="0">
                <a:sym typeface="Symbol" panose="05050102010706020507" pitchFamily="18" charset="2"/>
              </a:rPr>
              <a:t></a:t>
            </a:r>
            <a:r>
              <a:rPr lang="en-US" altLang="ru-RU" smtClean="0">
                <a:sym typeface="Symbol" panose="05050102010706020507" pitchFamily="18" charset="2"/>
              </a:rPr>
              <a:t> Secondary flora </a:t>
            </a:r>
            <a:r>
              <a:rPr lang="ru-RU" altLang="ru-RU" smtClean="0">
                <a:sym typeface="Symbol" panose="05050102010706020507" pitchFamily="18" charset="2"/>
              </a:rPr>
              <a:t></a:t>
            </a:r>
            <a:r>
              <a:rPr lang="en-US" altLang="ru-RU" smtClean="0">
                <a:sym typeface="Symbol" panose="05050102010706020507" pitchFamily="18" charset="2"/>
              </a:rPr>
              <a:t>  complications </a:t>
            </a:r>
            <a:endParaRPr lang="ru-RU" altLang="ru-RU" smtClean="0">
              <a:sym typeface="Symbol" panose="05050102010706020507" pitchFamily="18" charset="2"/>
            </a:endParaRPr>
          </a:p>
        </p:txBody>
      </p:sp>
      <p:sp>
        <p:nvSpPr>
          <p:cNvPr id="171010" name="Rectangle 2"/>
          <p:cNvSpPr>
            <a:spLocks noGrp="1"/>
          </p:cNvSpPr>
          <p:nvPr>
            <p:ph type="title"/>
          </p:nvPr>
        </p:nvSpPr>
        <p:spPr bwMode="auto">
          <a:xfrm>
            <a:off x="457200" y="152400"/>
            <a:ext cx="8229600" cy="7635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eaLnBrk="1" fontAlgn="auto" hangingPunct="1">
              <a:spcAft>
                <a:spcPts val="0"/>
              </a:spcAft>
              <a:defRPr/>
            </a:pPr>
            <a:r>
              <a:rPr sz="3800" smtClean="0">
                <a:effectLst/>
              </a:rPr>
              <a:t>PATHOGENESIS</a:t>
            </a:r>
            <a:endParaRPr lang="ru-RU" sz="3800" smtClean="0">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eaLnBrk="1" fontAlgn="auto" hangingPunct="1">
              <a:spcAft>
                <a:spcPts val="0"/>
              </a:spcAft>
              <a:defRPr/>
            </a:pPr>
            <a:r>
              <a:rPr smtClean="0">
                <a:effectLst/>
              </a:rPr>
              <a:t>PATHOGENESIS</a:t>
            </a:r>
            <a:endParaRPr lang="ru-RU" smtClean="0">
              <a:effectLst/>
            </a:endParaRPr>
          </a:p>
        </p:txBody>
      </p:sp>
      <p:pic>
        <p:nvPicPr>
          <p:cNvPr id="26627" name="Picture 4" descr="IMG_8344"/>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95288" y="2852738"/>
            <a:ext cx="3810000" cy="2625725"/>
          </a:xfrm>
        </p:spPr>
      </p:pic>
      <p:sp>
        <p:nvSpPr>
          <p:cNvPr id="26628" name="Rectangle 3"/>
          <p:cNvSpPr>
            <a:spLocks noGrp="1"/>
          </p:cNvSpPr>
          <p:nvPr>
            <p:ph type="body" sz="half" idx="2"/>
          </p:nvPr>
        </p:nvSpPr>
        <p:spPr>
          <a:xfrm>
            <a:off x="4191000" y="1447800"/>
            <a:ext cx="4495800" cy="4678363"/>
          </a:xfrm>
        </p:spPr>
        <p:txBody>
          <a:bodyPr/>
          <a:lstStyle/>
          <a:p>
            <a:pPr marL="609600" indent="-609600" algn="ctr" eaLnBrk="1" hangingPunct="1">
              <a:buFont typeface="Wingdings 2" panose="05020102010507070707" pitchFamily="18" charset="2"/>
              <a:buNone/>
            </a:pPr>
            <a:r>
              <a:rPr lang="en-US" altLang="ru-RU" sz="3100" b="1" u="sng" smtClean="0"/>
              <a:t>SYNDROMES</a:t>
            </a:r>
            <a:endParaRPr lang="ru-RU" altLang="ru-RU" sz="3100" b="1" u="sng" smtClean="0"/>
          </a:p>
          <a:p>
            <a:pPr marL="609600" indent="-609600" eaLnBrk="1" hangingPunct="1">
              <a:buFontTx/>
              <a:buAutoNum type="arabicPeriod"/>
            </a:pPr>
            <a:r>
              <a:rPr lang="en-US" altLang="ru-RU" sz="3100" smtClean="0"/>
              <a:t>Catharal </a:t>
            </a:r>
            <a:endParaRPr lang="ru-RU" altLang="ru-RU" sz="3100" smtClean="0"/>
          </a:p>
          <a:p>
            <a:pPr marL="609600" indent="-609600" eaLnBrk="1" hangingPunct="1">
              <a:buFontTx/>
              <a:buAutoNum type="arabicPeriod"/>
            </a:pPr>
            <a:r>
              <a:rPr lang="en-US" altLang="ru-RU" sz="3100" smtClean="0"/>
              <a:t>Intoxicative </a:t>
            </a:r>
            <a:endParaRPr lang="ru-RU" altLang="ru-RU" sz="3100" smtClean="0"/>
          </a:p>
          <a:p>
            <a:pPr marL="609600" indent="-609600" eaLnBrk="1" hangingPunct="1">
              <a:buFontTx/>
              <a:buAutoNum type="arabicPeriod"/>
            </a:pPr>
            <a:r>
              <a:rPr lang="en-US" altLang="ru-RU" sz="3100" smtClean="0"/>
              <a:t>Hemorrhagic </a:t>
            </a:r>
            <a:r>
              <a:rPr lang="ru-RU" altLang="ru-RU" sz="3100" smtClean="0"/>
              <a:t> </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3" name="Rectangle 3"/>
          <p:cNvSpPr>
            <a:spLocks noGrp="1"/>
          </p:cNvSpPr>
          <p:nvPr>
            <p:ph idx="1"/>
          </p:nvPr>
        </p:nvSpPr>
        <p:spPr>
          <a:xfrm>
            <a:off x="228600" y="838200"/>
            <a:ext cx="8424863" cy="5791200"/>
          </a:xfrm>
        </p:spPr>
        <p:txBody>
          <a:bodyPr>
            <a:normAutofit lnSpcReduction="10000"/>
          </a:bodyPr>
          <a:lstStyle/>
          <a:p>
            <a:pPr marL="365760" indent="-256032" eaLnBrk="1" fontAlgn="auto" hangingPunct="1">
              <a:spcAft>
                <a:spcPts val="0"/>
              </a:spcAft>
              <a:buFont typeface="Wingdings 3"/>
              <a:buChar char=""/>
              <a:defRPr/>
            </a:pPr>
            <a:r>
              <a:rPr lang="en-US" sz="2800" smtClean="0">
                <a:latin typeface="Times New Roman" pitchFamily="18" charset="0"/>
              </a:rPr>
              <a:t>The onset of the disease is acute.</a:t>
            </a:r>
          </a:p>
          <a:p>
            <a:pPr marL="365760" indent="-256032" eaLnBrk="1" fontAlgn="auto" hangingPunct="1">
              <a:spcAft>
                <a:spcPts val="0"/>
              </a:spcAft>
              <a:buFont typeface="Wingdings 3"/>
              <a:buChar char=""/>
              <a:defRPr/>
            </a:pPr>
            <a:r>
              <a:rPr lang="en-US" sz="2800" smtClean="0">
                <a:latin typeface="Times New Roman" pitchFamily="18" charset="0"/>
              </a:rPr>
              <a:t>The incubation period is short (from some hours to some days). </a:t>
            </a:r>
          </a:p>
          <a:p>
            <a:pPr marL="365760" indent="-256032" eaLnBrk="1" fontAlgn="auto" hangingPunct="1">
              <a:spcAft>
                <a:spcPts val="0"/>
              </a:spcAft>
              <a:buFont typeface="Wingdings 3"/>
              <a:buChar char=""/>
              <a:defRPr/>
            </a:pPr>
            <a:r>
              <a:rPr lang="en-US" sz="2800" smtClean="0">
                <a:latin typeface="Times New Roman" pitchFamily="18" charset="0"/>
              </a:rPr>
              <a:t>The temperature is high (to 41</a:t>
            </a:r>
            <a:r>
              <a:rPr lang="en-US" sz="2800" smtClean="0">
                <a:latin typeface="Times New Roman" pitchFamily="18" charset="0"/>
                <a:cs typeface="Times New Roman" pitchFamily="18" charset="0"/>
              </a:rPr>
              <a:t> degree Celcius). Temperature during to 5-7 days and than decreased to normal. If the temperature prolonged more than 7 days, we can think about complications of influenza.</a:t>
            </a:r>
          </a:p>
          <a:p>
            <a:pPr marL="365760" indent="-256032" eaLnBrk="1" fontAlgn="auto" hangingPunct="1">
              <a:spcAft>
                <a:spcPts val="0"/>
              </a:spcAft>
              <a:buFont typeface="Wingdings 3"/>
              <a:buChar char=""/>
              <a:defRPr/>
            </a:pPr>
            <a:r>
              <a:rPr lang="en-US" sz="2800" smtClean="0">
                <a:latin typeface="Times New Roman" pitchFamily="18" charset="0"/>
                <a:cs typeface="Times New Roman" pitchFamily="18" charset="0"/>
              </a:rPr>
              <a:t>There are chill, weakness, myalgia, headache (especially in frontal area).</a:t>
            </a:r>
          </a:p>
          <a:p>
            <a:pPr marL="365760" indent="-256032" eaLnBrk="1" fontAlgn="auto" hangingPunct="1">
              <a:spcAft>
                <a:spcPts val="0"/>
              </a:spcAft>
              <a:buFont typeface="Wingdings 3"/>
              <a:buChar char=""/>
              <a:defRPr/>
            </a:pPr>
            <a:r>
              <a:rPr lang="en-US" sz="2800" smtClean="0">
                <a:latin typeface="Times New Roman" pitchFamily="18" charset="0"/>
                <a:cs typeface="Times New Roman" pitchFamily="18" charset="0"/>
              </a:rPr>
              <a:t>The skin is pale. Face may be some e</a:t>
            </a:r>
            <a:r>
              <a:rPr lang="en-US" sz="2800" smtClean="0">
                <a:latin typeface="Times New Roman" pitchFamily="18" charset="0"/>
              </a:rPr>
              <a:t>dematous. Usually rash is absent but rarely hemorrhagic rash may present. </a:t>
            </a:r>
          </a:p>
          <a:p>
            <a:pPr marL="365760" indent="-256032" eaLnBrk="1" fontAlgn="auto" hangingPunct="1">
              <a:spcAft>
                <a:spcPts val="0"/>
              </a:spcAft>
              <a:buFont typeface="Wingdings 3"/>
              <a:buChar char=""/>
              <a:defRPr/>
            </a:pPr>
            <a:r>
              <a:rPr lang="en-US" sz="2800" smtClean="0">
                <a:latin typeface="Times New Roman" pitchFamily="18" charset="0"/>
              </a:rPr>
              <a:t>The scleras are injected. Conjunctivitis may develop.</a:t>
            </a:r>
            <a:endParaRPr lang="en-US" sz="2800" smtClean="0">
              <a:latin typeface="Times New Roman" pitchFamily="18" charset="0"/>
              <a:cs typeface="Times New Roman" pitchFamily="18" charset="0"/>
            </a:endParaRPr>
          </a:p>
        </p:txBody>
      </p:sp>
      <p:sp>
        <p:nvSpPr>
          <p:cNvPr id="174082" name="Rectangle 2"/>
          <p:cNvSpPr>
            <a:spLocks noGrp="1"/>
          </p:cNvSpPr>
          <p:nvPr>
            <p:ph type="title"/>
          </p:nvPr>
        </p:nvSpPr>
        <p:spPr bwMode="auto">
          <a:xfrm>
            <a:off x="533400" y="228600"/>
            <a:ext cx="7772400" cy="4286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algn="ctr" eaLnBrk="1" fontAlgn="auto" hangingPunct="1">
              <a:spcAft>
                <a:spcPts val="0"/>
              </a:spcAft>
              <a:defRPr/>
            </a:pPr>
            <a:r>
              <a:rPr sz="3800" smtClean="0">
                <a:effectLst/>
              </a:rPr>
              <a:t>CLINICAL MANIFESTATIONS</a:t>
            </a:r>
            <a:endParaRPr lang="ru-RU" sz="3800" smtClean="0">
              <a:effectLst/>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p:cNvSpPr>
          <p:nvPr>
            <p:ph idx="1"/>
          </p:nvPr>
        </p:nvSpPr>
        <p:spPr>
          <a:xfrm>
            <a:off x="457200" y="1447800"/>
            <a:ext cx="8229600" cy="4678363"/>
          </a:xfrm>
        </p:spPr>
        <p:txBody>
          <a:bodyPr/>
          <a:lstStyle/>
          <a:p>
            <a:pPr eaLnBrk="1" hangingPunct="1"/>
            <a:r>
              <a:rPr lang="en-US" altLang="ru-RU" sz="2800" smtClean="0">
                <a:latin typeface="Times New Roman" panose="02020603050405020304" pitchFamily="18" charset="0"/>
              </a:rPr>
              <a:t>There is catharal syndrome: dry cough</a:t>
            </a:r>
            <a:r>
              <a:rPr lang="ru-RU" altLang="ru-RU" sz="2800" smtClean="0">
                <a:latin typeface="Times New Roman" panose="02020603050405020304" pitchFamily="18" charset="0"/>
              </a:rPr>
              <a:t>, </a:t>
            </a:r>
            <a:r>
              <a:rPr lang="en-US" altLang="ru-RU" sz="2800" smtClean="0">
                <a:latin typeface="Times New Roman" panose="02020603050405020304" pitchFamily="18" charset="0"/>
              </a:rPr>
              <a:t>pain in the thorax</a:t>
            </a:r>
            <a:r>
              <a:rPr lang="ru-RU" altLang="ru-RU" sz="2800" smtClean="0">
                <a:latin typeface="Times New Roman" panose="02020603050405020304" pitchFamily="18" charset="0"/>
              </a:rPr>
              <a:t>, </a:t>
            </a:r>
            <a:r>
              <a:rPr lang="en-US" altLang="ru-RU" sz="2800" smtClean="0">
                <a:latin typeface="Times New Roman" panose="02020603050405020304" pitchFamily="18" charset="0"/>
              </a:rPr>
              <a:t>difficult nasal respiration (but slight discharge from the nose).</a:t>
            </a:r>
            <a:endParaRPr lang="ru-RU" altLang="ru-RU" sz="2800" smtClean="0">
              <a:latin typeface="Times New Roman" panose="02020603050405020304" pitchFamily="18" charset="0"/>
            </a:endParaRPr>
          </a:p>
          <a:p>
            <a:pPr eaLnBrk="1" hangingPunct="1"/>
            <a:r>
              <a:rPr lang="en-US" altLang="ru-RU" sz="2800" smtClean="0">
                <a:latin typeface="Times New Roman" panose="02020603050405020304" pitchFamily="18" charset="0"/>
              </a:rPr>
              <a:t>There is powerful hyperemia of stomathopharinx, graininess back of stomatopharinx and point hemorrhagic rash on mucous membrane of stomatopharinx.</a:t>
            </a:r>
          </a:p>
          <a:p>
            <a:pPr eaLnBrk="1" hangingPunct="1"/>
            <a:r>
              <a:rPr lang="en-US" altLang="ru-RU" sz="2800" smtClean="0">
                <a:latin typeface="Times New Roman" panose="02020603050405020304" pitchFamily="18" charset="0"/>
              </a:rPr>
              <a:t>Degree of intoxication and damage of respiratory tract are criterion of severity of the patients.</a:t>
            </a:r>
          </a:p>
          <a:p>
            <a:pPr eaLnBrk="1" hangingPunct="1"/>
            <a:r>
              <a:rPr lang="en-US" altLang="ru-RU" sz="2800" smtClean="0">
                <a:latin typeface="Times New Roman" panose="02020603050405020304" pitchFamily="18" charset="0"/>
              </a:rPr>
              <a:t>There is not lymphadenopathy.</a:t>
            </a:r>
          </a:p>
          <a:p>
            <a:pPr eaLnBrk="1" hangingPunct="1"/>
            <a:endParaRPr lang="ru-RU" altLang="ru-RU" sz="2200" smtClean="0"/>
          </a:p>
        </p:txBody>
      </p:sp>
      <p:sp>
        <p:nvSpPr>
          <p:cNvPr id="202754"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eaLnBrk="1" fontAlgn="auto" hangingPunct="1">
              <a:spcAft>
                <a:spcPts val="0"/>
              </a:spcAft>
              <a:defRPr/>
            </a:pPr>
            <a:r>
              <a:rPr smtClean="0">
                <a:effectLst/>
              </a:rPr>
              <a:t>CLINICAL MANIFESTATIONS</a:t>
            </a:r>
            <a:endParaRPr lang="ru-RU" smtClean="0">
              <a:effectLs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9" name="Rectangle 3"/>
          <p:cNvSpPr>
            <a:spLocks noGrp="1"/>
          </p:cNvSpPr>
          <p:nvPr>
            <p:ph idx="1"/>
          </p:nvPr>
        </p:nvSpPr>
        <p:spPr>
          <a:xfrm>
            <a:off x="457200" y="1125538"/>
            <a:ext cx="8229600" cy="5472112"/>
          </a:xfrm>
        </p:spPr>
        <p:txBody>
          <a:bodyPr>
            <a:normAutofit lnSpcReduction="10000"/>
          </a:bodyPr>
          <a:lstStyle/>
          <a:p>
            <a:pPr marL="365760" indent="-256032" eaLnBrk="1" fontAlgn="auto" hangingPunct="1">
              <a:spcAft>
                <a:spcPts val="0"/>
              </a:spcAft>
              <a:buFont typeface="Wingdings 3"/>
              <a:buChar char=""/>
              <a:defRPr/>
            </a:pPr>
            <a:r>
              <a:rPr lang="en-US" sz="2800" smtClean="0"/>
              <a:t>Disorders of cardiovascular system connected with a toxic action of  influenza virus</a:t>
            </a:r>
          </a:p>
          <a:p>
            <a:pPr marL="365760" indent="-256032" eaLnBrk="1" fontAlgn="auto" hangingPunct="1">
              <a:spcAft>
                <a:spcPts val="0"/>
              </a:spcAft>
              <a:buFont typeface="Wingdings 3"/>
              <a:buChar char=""/>
              <a:defRPr/>
            </a:pPr>
            <a:r>
              <a:rPr lang="en-US" sz="2800" smtClean="0"/>
              <a:t>There are tachycardia, decreased of arterial pressure</a:t>
            </a:r>
          </a:p>
          <a:p>
            <a:pPr marL="365760" indent="-256032" eaLnBrk="1" fontAlgn="auto" hangingPunct="1">
              <a:spcAft>
                <a:spcPts val="0"/>
              </a:spcAft>
              <a:buFont typeface="Wingdings 3"/>
              <a:buChar char=""/>
              <a:defRPr/>
            </a:pPr>
            <a:r>
              <a:rPr lang="en-US" sz="2800" smtClean="0"/>
              <a:t>The heart sound are muffed, heart borders are widened, slight systolyc murmur and sometimes extrasystoles appear.</a:t>
            </a:r>
          </a:p>
          <a:p>
            <a:pPr marL="365760" indent="-256032" eaLnBrk="1" fontAlgn="auto" hangingPunct="1">
              <a:spcAft>
                <a:spcPts val="0"/>
              </a:spcAft>
              <a:buFont typeface="Wingdings 3"/>
              <a:buChar char=""/>
              <a:defRPr/>
            </a:pPr>
            <a:r>
              <a:rPr lang="en-US" sz="2800" smtClean="0"/>
              <a:t>On ECR we can see results of toxic and dystrophic disoders.</a:t>
            </a:r>
          </a:p>
          <a:p>
            <a:pPr marL="365760" indent="-256032" eaLnBrk="1" fontAlgn="auto" hangingPunct="1">
              <a:spcAft>
                <a:spcPts val="0"/>
              </a:spcAft>
              <a:buFont typeface="Wingdings 3"/>
              <a:buChar char=""/>
              <a:defRPr/>
            </a:pPr>
            <a:r>
              <a:rPr lang="en-US" sz="2800" smtClean="0"/>
              <a:t>Dilatation of cappillares, turbid background, artherial aneurysms are seen on capillaroscopy</a:t>
            </a:r>
            <a:r>
              <a:rPr lang="en-US" smtClean="0"/>
              <a:t> </a:t>
            </a:r>
            <a:endParaRPr lang="ru-RU" smtClean="0"/>
          </a:p>
        </p:txBody>
      </p:sp>
      <p:sp>
        <p:nvSpPr>
          <p:cNvPr id="203778" name="Rectangle 2"/>
          <p:cNvSpPr>
            <a:spLocks noGrp="1"/>
          </p:cNvSpPr>
          <p:nvPr>
            <p:ph type="title"/>
          </p:nvPr>
        </p:nvSpPr>
        <p:spPr bwMode="auto">
          <a:xfrm>
            <a:off x="457200" y="152400"/>
            <a:ext cx="8229600" cy="8286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eaLnBrk="1" fontAlgn="auto" hangingPunct="1">
              <a:spcAft>
                <a:spcPts val="0"/>
              </a:spcAft>
              <a:defRPr/>
            </a:pPr>
            <a:r>
              <a:rPr smtClean="0">
                <a:effectLst/>
              </a:rPr>
              <a:t>CLINICAL MANIFESTATIONS</a:t>
            </a:r>
            <a:endParaRPr lang="ru-RU" smtClean="0">
              <a:effectLs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3" name="Rectangle 3"/>
          <p:cNvSpPr>
            <a:spLocks noGrp="1"/>
          </p:cNvSpPr>
          <p:nvPr>
            <p:ph idx="1"/>
          </p:nvPr>
        </p:nvSpPr>
        <p:spPr>
          <a:xfrm>
            <a:off x="457200" y="1447800"/>
            <a:ext cx="8229600" cy="4678363"/>
          </a:xfrm>
        </p:spPr>
        <p:txBody>
          <a:bodyPr>
            <a:normAutofit lnSpcReduction="10000"/>
          </a:bodyPr>
          <a:lstStyle/>
          <a:p>
            <a:pPr marL="365760" indent="-256032" eaLnBrk="1" fontAlgn="auto" hangingPunct="1">
              <a:spcAft>
                <a:spcPts val="0"/>
              </a:spcAft>
              <a:buFont typeface="Wingdings 3"/>
              <a:buChar char=""/>
              <a:defRPr/>
            </a:pPr>
            <a:r>
              <a:rPr lang="en-US" sz="3200" dirty="0" smtClean="0"/>
              <a:t>There are functional disorders of  vegetative nervous system such as sweating, change of pulse rate, weakness and may be severe disorders, for examples, meningitis, </a:t>
            </a:r>
            <a:r>
              <a:rPr lang="en-US" sz="3200" dirty="0" err="1" smtClean="0"/>
              <a:t>meningoencephalitis</a:t>
            </a:r>
            <a:r>
              <a:rPr lang="en-US" sz="3200" dirty="0" smtClean="0"/>
              <a:t>, neuritis.</a:t>
            </a:r>
          </a:p>
          <a:p>
            <a:pPr marL="365760" indent="-256032" eaLnBrk="1" fontAlgn="auto" hangingPunct="1">
              <a:spcAft>
                <a:spcPts val="0"/>
              </a:spcAft>
              <a:buFont typeface="Wingdings 3"/>
              <a:buChar char=""/>
              <a:defRPr/>
            </a:pPr>
            <a:r>
              <a:rPr lang="en-US" sz="3200" dirty="0" smtClean="0"/>
              <a:t>There are functional disorders of digestive system: bad appetite, heaviness in epigastrium, dry in mouth.</a:t>
            </a:r>
            <a:endParaRPr lang="ru-RU" sz="3200" dirty="0" smtClean="0"/>
          </a:p>
        </p:txBody>
      </p:sp>
      <p:sp>
        <p:nvSpPr>
          <p:cNvPr id="204802"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eaLnBrk="1" fontAlgn="auto" hangingPunct="1">
              <a:spcAft>
                <a:spcPts val="0"/>
              </a:spcAft>
              <a:defRPr/>
            </a:pPr>
            <a:r>
              <a:rPr smtClean="0">
                <a:effectLst/>
              </a:rPr>
              <a:t>CLINICAL MANIFESTATIONS</a:t>
            </a:r>
            <a:endParaRPr lang="ru-RU" smtClean="0">
              <a:effectLs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IMG_8346"/>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04800" y="1524000"/>
            <a:ext cx="3336925" cy="4495800"/>
          </a:xfrm>
        </p:spPr>
      </p:pic>
      <p:pic>
        <p:nvPicPr>
          <p:cNvPr id="31747" name="Picture 4" descr="IMG_8348"/>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8200" y="2324100"/>
            <a:ext cx="4038600" cy="2840038"/>
          </a:xfrm>
        </p:spPr>
      </p:pic>
      <p:sp>
        <p:nvSpPr>
          <p:cNvPr id="173058"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eaLnBrk="1" fontAlgn="auto" hangingPunct="1">
              <a:spcAft>
                <a:spcPts val="0"/>
              </a:spcAft>
              <a:defRPr/>
            </a:pPr>
            <a:r>
              <a:rPr smtClean="0">
                <a:effectLst/>
              </a:rPr>
              <a:t>CLINICAL MANIFESTATIONS</a:t>
            </a:r>
            <a:r>
              <a:rPr lang="ru-RU" smtClean="0">
                <a:effectLst/>
              </a:rPr>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p:cNvSpPr>
          <p:nvPr>
            <p:ph sz="half" idx="1"/>
          </p:nvPr>
        </p:nvSpPr>
        <p:spPr>
          <a:xfrm>
            <a:off x="250825" y="1412875"/>
            <a:ext cx="4244975" cy="4968875"/>
          </a:xfrm>
        </p:spPr>
        <p:txBody>
          <a:bodyPr/>
          <a:lstStyle/>
          <a:p>
            <a:pPr algn="ctr" eaLnBrk="1" hangingPunct="1">
              <a:lnSpc>
                <a:spcPct val="90000"/>
              </a:lnSpc>
              <a:buFont typeface="Wingdings 2" panose="05020102010507070707" pitchFamily="18" charset="2"/>
              <a:buNone/>
            </a:pPr>
            <a:r>
              <a:rPr lang="en-US" altLang="ru-RU" u="sng" smtClean="0"/>
              <a:t>EARLY</a:t>
            </a:r>
            <a:endParaRPr lang="ru-RU" altLang="ru-RU" u="sng" smtClean="0"/>
          </a:p>
          <a:p>
            <a:pPr eaLnBrk="1" hangingPunct="1">
              <a:lnSpc>
                <a:spcPct val="90000"/>
              </a:lnSpc>
            </a:pPr>
            <a:r>
              <a:rPr lang="en-US" altLang="ru-RU" sz="3000" smtClean="0">
                <a:latin typeface="Times New Roman" panose="02020603050405020304" pitchFamily="18" charset="0"/>
              </a:rPr>
              <a:t>Lung’s edema</a:t>
            </a:r>
            <a:endParaRPr lang="ru-RU" altLang="ru-RU" sz="3000" smtClean="0">
              <a:latin typeface="Times New Roman" panose="02020603050405020304" pitchFamily="18" charset="0"/>
            </a:endParaRPr>
          </a:p>
          <a:p>
            <a:pPr eaLnBrk="1" hangingPunct="1">
              <a:lnSpc>
                <a:spcPct val="90000"/>
              </a:lnSpc>
            </a:pPr>
            <a:r>
              <a:rPr lang="en-US" altLang="ru-RU" sz="3000" smtClean="0">
                <a:latin typeface="Times New Roman" panose="02020603050405020304" pitchFamily="18" charset="0"/>
              </a:rPr>
              <a:t>Brain’s edema</a:t>
            </a:r>
            <a:endParaRPr lang="ru-RU" altLang="ru-RU" sz="3000" smtClean="0">
              <a:latin typeface="Times New Roman" panose="02020603050405020304" pitchFamily="18" charset="0"/>
            </a:endParaRPr>
          </a:p>
          <a:p>
            <a:pPr eaLnBrk="1" hangingPunct="1">
              <a:lnSpc>
                <a:spcPct val="90000"/>
              </a:lnSpc>
            </a:pPr>
            <a:r>
              <a:rPr lang="en-US" altLang="ru-RU" sz="3000" smtClean="0">
                <a:latin typeface="Times New Roman" panose="02020603050405020304" pitchFamily="18" charset="0"/>
              </a:rPr>
              <a:t>Acute heart insufficiency</a:t>
            </a:r>
          </a:p>
          <a:p>
            <a:pPr eaLnBrk="1" hangingPunct="1">
              <a:lnSpc>
                <a:spcPct val="90000"/>
              </a:lnSpc>
            </a:pPr>
            <a:r>
              <a:rPr lang="en-US" altLang="ru-RU" sz="3000" smtClean="0">
                <a:latin typeface="Times New Roman" panose="02020603050405020304" pitchFamily="18" charset="0"/>
              </a:rPr>
              <a:t>Meningitis</a:t>
            </a:r>
            <a:endParaRPr lang="ru-RU" altLang="ru-RU" sz="3000" smtClean="0">
              <a:latin typeface="Times New Roman" panose="02020603050405020304" pitchFamily="18" charset="0"/>
            </a:endParaRPr>
          </a:p>
          <a:p>
            <a:pPr eaLnBrk="1" hangingPunct="1">
              <a:lnSpc>
                <a:spcPct val="90000"/>
              </a:lnSpc>
            </a:pPr>
            <a:r>
              <a:rPr lang="en-US" altLang="ru-RU" sz="3000" smtClean="0">
                <a:latin typeface="Times New Roman" panose="02020603050405020304" pitchFamily="18" charset="0"/>
              </a:rPr>
              <a:t>Arahnoiditis </a:t>
            </a:r>
          </a:p>
          <a:p>
            <a:pPr eaLnBrk="1" hangingPunct="1">
              <a:lnSpc>
                <a:spcPct val="90000"/>
              </a:lnSpc>
            </a:pPr>
            <a:r>
              <a:rPr lang="en-US" altLang="ru-RU" sz="3000" smtClean="0">
                <a:latin typeface="Times New Roman" panose="02020603050405020304" pitchFamily="18" charset="0"/>
              </a:rPr>
              <a:t>Infectious-toxic shock</a:t>
            </a:r>
            <a:endParaRPr lang="ru-RU" altLang="ru-RU" sz="3000" smtClean="0">
              <a:latin typeface="Times New Roman" panose="02020603050405020304" pitchFamily="18" charset="0"/>
            </a:endParaRPr>
          </a:p>
          <a:p>
            <a:pPr eaLnBrk="1" hangingPunct="1">
              <a:lnSpc>
                <a:spcPct val="90000"/>
              </a:lnSpc>
              <a:buFont typeface="Wingdings 2" panose="05020102010507070707" pitchFamily="18" charset="2"/>
              <a:buNone/>
            </a:pPr>
            <a:endParaRPr lang="ru-RU" altLang="ru-RU" sz="3000" smtClean="0">
              <a:latin typeface="Times New Roman" panose="02020603050405020304" pitchFamily="18" charset="0"/>
            </a:endParaRPr>
          </a:p>
        </p:txBody>
      </p:sp>
      <p:sp>
        <p:nvSpPr>
          <p:cNvPr id="32771" name="Rectangle 4"/>
          <p:cNvSpPr>
            <a:spLocks noGrp="1"/>
          </p:cNvSpPr>
          <p:nvPr>
            <p:ph sz="half" idx="2"/>
          </p:nvPr>
        </p:nvSpPr>
        <p:spPr>
          <a:xfrm>
            <a:off x="4932363" y="1557338"/>
            <a:ext cx="3810000" cy="4895850"/>
          </a:xfrm>
        </p:spPr>
        <p:txBody>
          <a:bodyPr/>
          <a:lstStyle/>
          <a:p>
            <a:pPr algn="ctr" eaLnBrk="1" hangingPunct="1">
              <a:buFont typeface="Wingdings 2" panose="05020102010507070707" pitchFamily="18" charset="2"/>
              <a:buNone/>
            </a:pPr>
            <a:r>
              <a:rPr lang="en-US" altLang="ru-RU" sz="2200" u="sng" smtClean="0"/>
              <a:t>LATELY</a:t>
            </a:r>
            <a:endParaRPr lang="ru-RU" altLang="ru-RU" sz="2200" u="sng" smtClean="0"/>
          </a:p>
          <a:p>
            <a:pPr eaLnBrk="1" hangingPunct="1"/>
            <a:r>
              <a:rPr lang="en-US" altLang="ru-RU" sz="3000" smtClean="0">
                <a:latin typeface="Times New Roman" panose="02020603050405020304" pitchFamily="18" charset="0"/>
              </a:rPr>
              <a:t>pneumonia</a:t>
            </a:r>
            <a:endParaRPr lang="ru-RU" altLang="ru-RU" sz="3000" smtClean="0">
              <a:latin typeface="Times New Roman" panose="02020603050405020304" pitchFamily="18" charset="0"/>
            </a:endParaRPr>
          </a:p>
          <a:p>
            <a:pPr eaLnBrk="1" hangingPunct="1"/>
            <a:r>
              <a:rPr lang="en-US" altLang="ru-RU" sz="3000" smtClean="0">
                <a:latin typeface="Times New Roman" panose="02020603050405020304" pitchFamily="18" charset="0"/>
              </a:rPr>
              <a:t>Sinusitis </a:t>
            </a:r>
            <a:endParaRPr lang="ru-RU" altLang="ru-RU" sz="3000" smtClean="0">
              <a:latin typeface="Times New Roman" panose="02020603050405020304" pitchFamily="18" charset="0"/>
            </a:endParaRPr>
          </a:p>
          <a:p>
            <a:pPr eaLnBrk="1" hangingPunct="1"/>
            <a:r>
              <a:rPr lang="en-US" altLang="ru-RU" sz="3000" smtClean="0">
                <a:latin typeface="Times New Roman" panose="02020603050405020304" pitchFamily="18" charset="0"/>
              </a:rPr>
              <a:t>Otitis </a:t>
            </a:r>
            <a:endParaRPr lang="ru-RU" altLang="ru-RU" sz="3000" smtClean="0">
              <a:latin typeface="Times New Roman" panose="02020603050405020304" pitchFamily="18" charset="0"/>
            </a:endParaRPr>
          </a:p>
          <a:p>
            <a:pPr eaLnBrk="1" hangingPunct="1"/>
            <a:r>
              <a:rPr lang="en-US" altLang="ru-RU" sz="3000" smtClean="0">
                <a:latin typeface="Times New Roman" panose="02020603050405020304" pitchFamily="18" charset="0"/>
              </a:rPr>
              <a:t>Glomerulonephritis</a:t>
            </a:r>
          </a:p>
          <a:p>
            <a:pPr eaLnBrk="1" hangingPunct="1"/>
            <a:r>
              <a:rPr lang="en-US" altLang="ru-RU" sz="3000" smtClean="0">
                <a:latin typeface="Times New Roman" panose="02020603050405020304" pitchFamily="18" charset="0"/>
              </a:rPr>
              <a:t>Insult and infarcts </a:t>
            </a:r>
            <a:endParaRPr lang="ru-RU" altLang="ru-RU" sz="3000" smtClean="0">
              <a:latin typeface="Times New Roman" panose="02020603050405020304" pitchFamily="18" charset="0"/>
            </a:endParaRPr>
          </a:p>
          <a:p>
            <a:pPr eaLnBrk="1" hangingPunct="1"/>
            <a:r>
              <a:rPr lang="en-US" altLang="ru-RU" sz="3000" smtClean="0">
                <a:latin typeface="Times New Roman" panose="02020603050405020304" pitchFamily="18" charset="0"/>
              </a:rPr>
              <a:t>Acute attacks of chronic diseases</a:t>
            </a:r>
            <a:endParaRPr lang="ru-RU" altLang="ru-RU" sz="3000" smtClean="0">
              <a:latin typeface="Times New Roman" panose="02020603050405020304" pitchFamily="18" charset="0"/>
            </a:endParaRPr>
          </a:p>
        </p:txBody>
      </p:sp>
      <p:sp>
        <p:nvSpPr>
          <p:cNvPr id="175106" name="Rectangle 2"/>
          <p:cNvSpPr>
            <a:spLocks noGrp="1"/>
          </p:cNvSpPr>
          <p:nvPr>
            <p:ph type="title"/>
          </p:nvPr>
        </p:nvSpPr>
        <p:spPr bwMode="auto">
          <a:xfrm>
            <a:off x="457200" y="152400"/>
            <a:ext cx="8229600" cy="7032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eaLnBrk="1" fontAlgn="auto" hangingPunct="1">
              <a:spcAft>
                <a:spcPts val="0"/>
              </a:spcAft>
              <a:defRPr/>
            </a:pPr>
            <a:r>
              <a:rPr sz="3800" smtClean="0">
                <a:effectLst/>
              </a:rPr>
              <a:t>COMPLICATIONS</a:t>
            </a:r>
            <a:endParaRPr lang="ru-RU" sz="3800" smtClean="0">
              <a:effectLs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Объект 1"/>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171700" y="1500188"/>
            <a:ext cx="4800600" cy="4572000"/>
          </a:xfrm>
        </p:spPr>
      </p:pic>
      <p:sp>
        <p:nvSpPr>
          <p:cNvPr id="205826"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eaLnBrk="1" fontAlgn="auto" hangingPunct="1">
              <a:spcAft>
                <a:spcPts val="0"/>
              </a:spcAft>
              <a:defRPr/>
            </a:pPr>
            <a:r>
              <a:rPr smtClean="0">
                <a:effectLst/>
              </a:rPr>
              <a:t>PNEUMONIA</a:t>
            </a:r>
            <a:endParaRPr lang="ru-RU" smtClean="0">
              <a:effectLs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p:cNvSpPr>
          <p:nvPr>
            <p:ph idx="1"/>
          </p:nvPr>
        </p:nvSpPr>
        <p:spPr>
          <a:xfrm>
            <a:off x="685800" y="1295400"/>
            <a:ext cx="7772400" cy="5229225"/>
          </a:xfrm>
        </p:spPr>
        <p:txBody>
          <a:bodyPr/>
          <a:lstStyle/>
          <a:p>
            <a:pPr eaLnBrk="1" hangingPunct="1"/>
            <a:r>
              <a:rPr lang="en-US" altLang="ru-RU" sz="2800" smtClean="0"/>
              <a:t>GENERAL CLINICAL METHODS</a:t>
            </a:r>
            <a:endParaRPr lang="ru-RU" altLang="ru-RU" sz="2800" smtClean="0"/>
          </a:p>
          <a:p>
            <a:pPr eaLnBrk="1" hangingPunct="1"/>
            <a:r>
              <a:rPr lang="en-US" altLang="ru-RU" sz="2800" smtClean="0"/>
              <a:t>SPECIFIC METHODS</a:t>
            </a:r>
            <a:endParaRPr lang="ru-RU" altLang="ru-RU" sz="2800" smtClean="0"/>
          </a:p>
          <a:p>
            <a:pPr lvl="1" eaLnBrk="1" hangingPunct="1"/>
            <a:r>
              <a:rPr lang="en-US" altLang="ru-RU" sz="3000" smtClean="0"/>
              <a:t>virusological</a:t>
            </a:r>
            <a:endParaRPr lang="ru-RU" altLang="ru-RU" sz="3000" smtClean="0"/>
          </a:p>
          <a:p>
            <a:pPr lvl="1" eaLnBrk="1" hangingPunct="1"/>
            <a:r>
              <a:rPr lang="en-US" altLang="ru-RU" sz="3000" smtClean="0"/>
              <a:t>Serological </a:t>
            </a:r>
            <a:r>
              <a:rPr lang="ru-RU" altLang="ru-RU" sz="3000" smtClean="0"/>
              <a:t> </a:t>
            </a:r>
          </a:p>
          <a:p>
            <a:pPr lvl="2" eaLnBrk="1" hangingPunct="1"/>
            <a:r>
              <a:rPr lang="en-US" altLang="ru-RU" sz="3100" smtClean="0"/>
              <a:t>Methods of double serums</a:t>
            </a:r>
            <a:endParaRPr lang="ru-RU" altLang="ru-RU" sz="3100" smtClean="0"/>
          </a:p>
          <a:p>
            <a:pPr lvl="2" eaLnBrk="1" hangingPunct="1"/>
            <a:r>
              <a:rPr lang="ru-RU" altLang="ru-RU" sz="3100" smtClean="0"/>
              <a:t> </a:t>
            </a:r>
            <a:r>
              <a:rPr lang="en-US" altLang="ru-RU" sz="3100" smtClean="0"/>
              <a:t>polymerase chain reaction</a:t>
            </a:r>
            <a:endParaRPr lang="ru-RU" altLang="ru-RU" sz="3100" smtClean="0"/>
          </a:p>
          <a:p>
            <a:pPr eaLnBrk="1" hangingPunct="1"/>
            <a:r>
              <a:rPr lang="en-US" altLang="ru-RU" sz="2800" smtClean="0"/>
              <a:t>INSTRUMENTAL METHODS</a:t>
            </a:r>
            <a:endParaRPr lang="ru-RU" altLang="ru-RU" sz="2800" smtClean="0"/>
          </a:p>
        </p:txBody>
      </p:sp>
      <p:sp>
        <p:nvSpPr>
          <p:cNvPr id="176130" name="Rectangle 2"/>
          <p:cNvSpPr>
            <a:spLocks noGrp="1"/>
          </p:cNvSpPr>
          <p:nvPr>
            <p:ph type="title"/>
          </p:nvPr>
        </p:nvSpPr>
        <p:spPr bwMode="auto">
          <a:xfrm>
            <a:off x="457200" y="152400"/>
            <a:ext cx="8229600" cy="101123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eaLnBrk="1" fontAlgn="auto" hangingPunct="1">
              <a:spcAft>
                <a:spcPts val="0"/>
              </a:spcAft>
              <a:defRPr/>
            </a:pPr>
            <a:r>
              <a:rPr smtClean="0">
                <a:effectLst/>
              </a:rPr>
              <a:t>LABORATORY DIAGNOSTICS</a:t>
            </a:r>
            <a:endParaRPr lang="ru-RU" smtClean="0">
              <a:effectLst/>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p:cNvSpPr>
          <p:nvPr>
            <p:ph idx="1"/>
          </p:nvPr>
        </p:nvSpPr>
        <p:spPr>
          <a:xfrm>
            <a:off x="395288" y="908050"/>
            <a:ext cx="8424862" cy="5619750"/>
          </a:xfrm>
        </p:spPr>
        <p:txBody>
          <a:bodyPr/>
          <a:lstStyle/>
          <a:p>
            <a:pPr eaLnBrk="1" hangingPunct="1">
              <a:lnSpc>
                <a:spcPct val="90000"/>
              </a:lnSpc>
            </a:pPr>
            <a:r>
              <a:rPr lang="en-US" altLang="ru-RU" sz="3000" smtClean="0">
                <a:latin typeface="Times New Roman" panose="02020603050405020304" pitchFamily="18" charset="0"/>
              </a:rPr>
              <a:t>I.</a:t>
            </a:r>
            <a:r>
              <a:rPr lang="ru-RU" altLang="ru-RU" sz="3000" smtClean="0">
                <a:latin typeface="Times New Roman" panose="02020603050405020304" pitchFamily="18" charset="0"/>
              </a:rPr>
              <a:t> </a:t>
            </a:r>
            <a:r>
              <a:rPr lang="en-US" altLang="ru-RU" sz="3000" smtClean="0">
                <a:latin typeface="Times New Roman" panose="02020603050405020304" pitchFamily="18" charset="0"/>
              </a:rPr>
              <a:t> Ethiotropic therapy</a:t>
            </a:r>
            <a:endParaRPr lang="ru-RU" altLang="ru-RU" sz="3000" smtClean="0">
              <a:latin typeface="Times New Roman" panose="02020603050405020304" pitchFamily="18" charset="0"/>
            </a:endParaRPr>
          </a:p>
          <a:p>
            <a:pPr eaLnBrk="1" hangingPunct="1">
              <a:lnSpc>
                <a:spcPct val="90000"/>
              </a:lnSpc>
            </a:pPr>
            <a:r>
              <a:rPr lang="ru-RU" altLang="ru-RU" sz="3000" smtClean="0">
                <a:latin typeface="Times New Roman" panose="02020603050405020304" pitchFamily="18" charset="0"/>
              </a:rPr>
              <a:t>А) </a:t>
            </a:r>
            <a:r>
              <a:rPr lang="en-US" altLang="ru-RU" sz="3000" smtClean="0">
                <a:latin typeface="Times New Roman" panose="02020603050405020304" pitchFamily="18" charset="0"/>
              </a:rPr>
              <a:t>antiviral remedies</a:t>
            </a:r>
            <a:endParaRPr lang="ru-RU" altLang="ru-RU" sz="3000" smtClean="0">
              <a:latin typeface="Times New Roman" panose="02020603050405020304" pitchFamily="18" charset="0"/>
            </a:endParaRPr>
          </a:p>
          <a:p>
            <a:pPr lvl="1" eaLnBrk="1" hangingPunct="1">
              <a:lnSpc>
                <a:spcPct val="90000"/>
              </a:lnSpc>
            </a:pPr>
            <a:r>
              <a:rPr lang="en-US" altLang="ru-RU" sz="3000" smtClean="0">
                <a:latin typeface="Times New Roman" panose="02020603050405020304" pitchFamily="18" charset="0"/>
              </a:rPr>
              <a:t>Blockators </a:t>
            </a:r>
            <a:r>
              <a:rPr lang="ru-RU" altLang="ru-RU" sz="3000" smtClean="0">
                <a:latin typeface="Times New Roman" panose="02020603050405020304" pitchFamily="18" charset="0"/>
              </a:rPr>
              <a:t> </a:t>
            </a:r>
            <a:r>
              <a:rPr lang="en-US" altLang="ru-RU" sz="3000" smtClean="0">
                <a:latin typeface="Times New Roman" panose="02020603050405020304" pitchFamily="18" charset="0"/>
              </a:rPr>
              <a:t>of </a:t>
            </a:r>
            <a:r>
              <a:rPr lang="ru-RU" altLang="ru-RU" sz="3000" smtClean="0">
                <a:latin typeface="Times New Roman" panose="02020603050405020304" pitchFamily="18" charset="0"/>
              </a:rPr>
              <a:t>М2</a:t>
            </a:r>
            <a:r>
              <a:rPr lang="en-US" altLang="ru-RU" sz="3000" smtClean="0">
                <a:latin typeface="Times New Roman" panose="02020603050405020304" pitchFamily="18" charset="0"/>
              </a:rPr>
              <a:t>-canals of virus grippe A</a:t>
            </a:r>
            <a:r>
              <a:rPr lang="ru-RU" altLang="ru-RU" sz="3000" smtClean="0">
                <a:latin typeface="Times New Roman" panose="02020603050405020304" pitchFamily="18" charset="0"/>
              </a:rPr>
              <a:t> (</a:t>
            </a:r>
            <a:r>
              <a:rPr lang="en-US" altLang="ru-RU" sz="3000" smtClean="0">
                <a:latin typeface="Times New Roman" panose="02020603050405020304" pitchFamily="18" charset="0"/>
              </a:rPr>
              <a:t>amantadine</a:t>
            </a:r>
            <a:r>
              <a:rPr lang="ru-RU" altLang="ru-RU" sz="3000" smtClean="0">
                <a:latin typeface="Times New Roman" panose="02020603050405020304" pitchFamily="18" charset="0"/>
              </a:rPr>
              <a:t>, </a:t>
            </a:r>
            <a:r>
              <a:rPr lang="en-US" altLang="ru-RU" sz="3000" smtClean="0">
                <a:latin typeface="Times New Roman" panose="02020603050405020304" pitchFamily="18" charset="0"/>
              </a:rPr>
              <a:t>remantadine</a:t>
            </a:r>
            <a:r>
              <a:rPr lang="ru-RU" altLang="ru-RU" sz="3000" smtClean="0">
                <a:latin typeface="Times New Roman" panose="02020603050405020304" pitchFamily="18" charset="0"/>
              </a:rPr>
              <a:t>); </a:t>
            </a:r>
          </a:p>
          <a:p>
            <a:pPr lvl="1" eaLnBrk="1" hangingPunct="1">
              <a:lnSpc>
                <a:spcPct val="90000"/>
              </a:lnSpc>
            </a:pPr>
            <a:r>
              <a:rPr lang="en-US" altLang="ru-RU" sz="3000" smtClean="0">
                <a:latin typeface="Times New Roman" panose="02020603050405020304" pitchFamily="18" charset="0"/>
              </a:rPr>
              <a:t>Inhibitors of function neuraminidase of virus grippe </a:t>
            </a:r>
            <a:r>
              <a:rPr lang="ru-RU" altLang="ru-RU" sz="3000" smtClean="0">
                <a:latin typeface="Times New Roman" panose="02020603050405020304" pitchFamily="18" charset="0"/>
              </a:rPr>
              <a:t>А </a:t>
            </a:r>
            <a:r>
              <a:rPr lang="en-US" altLang="ru-RU" sz="3000" smtClean="0">
                <a:latin typeface="Times New Roman" panose="02020603050405020304" pitchFamily="18" charset="0"/>
              </a:rPr>
              <a:t>and</a:t>
            </a:r>
            <a:r>
              <a:rPr lang="ru-RU" altLang="ru-RU" sz="3000" smtClean="0">
                <a:latin typeface="Times New Roman" panose="02020603050405020304" pitchFamily="18" charset="0"/>
              </a:rPr>
              <a:t> В (</a:t>
            </a:r>
            <a:r>
              <a:rPr lang="en-US" altLang="ru-RU" sz="3000" smtClean="0">
                <a:latin typeface="Times New Roman" panose="02020603050405020304" pitchFamily="18" charset="0"/>
              </a:rPr>
              <a:t>oseltamivire</a:t>
            </a:r>
            <a:r>
              <a:rPr lang="ru-RU" altLang="ru-RU" sz="3000" smtClean="0">
                <a:latin typeface="Times New Roman" panose="02020603050405020304" pitchFamily="18" charset="0"/>
              </a:rPr>
              <a:t>, </a:t>
            </a:r>
            <a:r>
              <a:rPr lang="en-US" altLang="ru-RU" sz="3000" smtClean="0">
                <a:latin typeface="Times New Roman" panose="02020603050405020304" pitchFamily="18" charset="0"/>
              </a:rPr>
              <a:t>zanamivire</a:t>
            </a:r>
            <a:r>
              <a:rPr lang="ru-RU" altLang="ru-RU" sz="3000" smtClean="0">
                <a:latin typeface="Times New Roman" panose="02020603050405020304" pitchFamily="18" charset="0"/>
              </a:rPr>
              <a:t>); </a:t>
            </a:r>
          </a:p>
          <a:p>
            <a:pPr eaLnBrk="1" hangingPunct="1">
              <a:lnSpc>
                <a:spcPct val="90000"/>
              </a:lnSpc>
            </a:pPr>
            <a:r>
              <a:rPr lang="ru-RU" altLang="ru-RU" sz="3000" smtClean="0">
                <a:latin typeface="Times New Roman" panose="02020603050405020304" pitchFamily="18" charset="0"/>
              </a:rPr>
              <a:t>Б) </a:t>
            </a:r>
            <a:r>
              <a:rPr lang="en-US" altLang="ru-RU" sz="3000" smtClean="0">
                <a:latin typeface="Times New Roman" panose="02020603050405020304" pitchFamily="18" charset="0"/>
              </a:rPr>
              <a:t>Interferon</a:t>
            </a:r>
            <a:r>
              <a:rPr lang="en-US" altLang="ru-RU" sz="3000" smtClean="0"/>
              <a:t>’</a:t>
            </a:r>
            <a:r>
              <a:rPr lang="en-US" altLang="ru-RU" sz="3000" smtClean="0">
                <a:latin typeface="Times New Roman" panose="02020603050405020304" pitchFamily="18" charset="0"/>
              </a:rPr>
              <a:t>s preparations</a:t>
            </a:r>
            <a:r>
              <a:rPr lang="ru-RU" altLang="ru-RU" sz="3000" smtClean="0">
                <a:latin typeface="Times New Roman" panose="02020603050405020304" pitchFamily="18" charset="0"/>
              </a:rPr>
              <a:t> (</a:t>
            </a:r>
            <a:r>
              <a:rPr lang="en-US" altLang="ru-RU" sz="3000" smtClean="0">
                <a:latin typeface="Times New Roman" panose="02020603050405020304" pitchFamily="18" charset="0"/>
              </a:rPr>
              <a:t>IFN</a:t>
            </a:r>
            <a:r>
              <a:rPr lang="ru-RU" altLang="ru-RU" sz="3000" smtClean="0">
                <a:latin typeface="Times New Roman" panose="02020603050405020304" pitchFamily="18" charset="0"/>
              </a:rPr>
              <a:t>)</a:t>
            </a:r>
          </a:p>
          <a:p>
            <a:pPr lvl="1" eaLnBrk="1" hangingPunct="1">
              <a:lnSpc>
                <a:spcPct val="90000"/>
              </a:lnSpc>
            </a:pPr>
            <a:r>
              <a:rPr lang="en-US" altLang="ru-RU" sz="3000" smtClean="0">
                <a:latin typeface="Times New Roman" panose="02020603050405020304" pitchFamily="18" charset="0"/>
              </a:rPr>
              <a:t>Human leycocytaric IFN</a:t>
            </a:r>
            <a:endParaRPr lang="ru-RU" altLang="ru-RU" sz="3000" smtClean="0">
              <a:latin typeface="Times New Roman" panose="02020603050405020304" pitchFamily="18" charset="0"/>
            </a:endParaRPr>
          </a:p>
          <a:p>
            <a:pPr lvl="1" eaLnBrk="1" hangingPunct="1">
              <a:lnSpc>
                <a:spcPct val="90000"/>
              </a:lnSpc>
            </a:pPr>
            <a:r>
              <a:rPr lang="en-US" altLang="ru-RU" sz="3000" smtClean="0">
                <a:latin typeface="Times New Roman" panose="02020603050405020304" pitchFamily="18" charset="0"/>
              </a:rPr>
              <a:t>Recombinant IFN</a:t>
            </a:r>
            <a:endParaRPr lang="ru-RU" altLang="ru-RU" sz="3000" smtClean="0">
              <a:latin typeface="Times New Roman" panose="02020603050405020304" pitchFamily="18" charset="0"/>
            </a:endParaRPr>
          </a:p>
          <a:p>
            <a:pPr eaLnBrk="1" hangingPunct="1">
              <a:lnSpc>
                <a:spcPct val="90000"/>
              </a:lnSpc>
            </a:pPr>
            <a:r>
              <a:rPr lang="ru-RU" altLang="ru-RU" sz="3000" smtClean="0">
                <a:latin typeface="Times New Roman" panose="02020603050405020304" pitchFamily="18" charset="0"/>
              </a:rPr>
              <a:t>В) </a:t>
            </a:r>
            <a:r>
              <a:rPr lang="en-US" altLang="ru-RU" sz="3000" smtClean="0">
                <a:latin typeface="Times New Roman" panose="02020603050405020304" pitchFamily="18" charset="0"/>
              </a:rPr>
              <a:t>Inductors of endogenic IFN</a:t>
            </a:r>
            <a:endParaRPr lang="ru-RU" altLang="ru-RU" sz="3000" smtClean="0">
              <a:latin typeface="Times New Roman" panose="02020603050405020304" pitchFamily="18" charset="0"/>
            </a:endParaRPr>
          </a:p>
          <a:p>
            <a:pPr lvl="1" eaLnBrk="1" hangingPunct="1">
              <a:lnSpc>
                <a:spcPct val="90000"/>
              </a:lnSpc>
              <a:buFont typeface="Wingdings 2" panose="05020102010507070707" pitchFamily="18" charset="2"/>
              <a:buNone/>
            </a:pPr>
            <a:r>
              <a:rPr lang="ru-RU" altLang="ru-RU" sz="3000" smtClean="0">
                <a:latin typeface="Times New Roman" panose="02020603050405020304" pitchFamily="18" charset="0"/>
              </a:rPr>
              <a:t>(</a:t>
            </a:r>
            <a:r>
              <a:rPr lang="en-US" altLang="ru-RU" sz="3000" smtClean="0">
                <a:latin typeface="Times New Roman" panose="02020603050405020304" pitchFamily="18" charset="0"/>
              </a:rPr>
              <a:t>amixin IC</a:t>
            </a:r>
            <a:r>
              <a:rPr lang="uk-UA" altLang="ru-RU" sz="3000" smtClean="0">
                <a:latin typeface="Times New Roman" panose="02020603050405020304" pitchFamily="18" charset="0"/>
              </a:rPr>
              <a:t>,</a:t>
            </a:r>
            <a:r>
              <a:rPr lang="en-US" altLang="ru-RU" sz="3000" smtClean="0">
                <a:latin typeface="Times New Roman" panose="02020603050405020304" pitchFamily="18" charset="0"/>
              </a:rPr>
              <a:t> arbidol</a:t>
            </a:r>
            <a:r>
              <a:rPr lang="uk-UA" altLang="ru-RU" sz="3000" smtClean="0">
                <a:latin typeface="Times New Roman" panose="02020603050405020304" pitchFamily="18" charset="0"/>
              </a:rPr>
              <a:t>)</a:t>
            </a:r>
            <a:endParaRPr lang="ru-RU" altLang="ru-RU" sz="3000" smtClean="0">
              <a:latin typeface="Times New Roman" panose="02020603050405020304" pitchFamily="18" charset="0"/>
            </a:endParaRPr>
          </a:p>
        </p:txBody>
      </p:sp>
      <p:sp>
        <p:nvSpPr>
          <p:cNvPr id="177154" name="Rectangle 2"/>
          <p:cNvSpPr>
            <a:spLocks noGrp="1"/>
          </p:cNvSpPr>
          <p:nvPr>
            <p:ph type="title"/>
          </p:nvPr>
        </p:nvSpPr>
        <p:spPr bwMode="auto">
          <a:xfrm>
            <a:off x="611188" y="260350"/>
            <a:ext cx="7772400" cy="5048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eaLnBrk="1" fontAlgn="auto" hangingPunct="1">
              <a:spcAft>
                <a:spcPts val="0"/>
              </a:spcAft>
              <a:defRPr/>
            </a:pPr>
            <a:r>
              <a:rPr sz="3800" smtClean="0">
                <a:effectLst/>
              </a:rPr>
              <a:t>TREATMENT</a:t>
            </a:r>
            <a:r>
              <a:rPr lang="ru-RU" sz="3800" smtClean="0">
                <a:effectLst/>
              </a:rPr>
              <a:t> </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p:cNvSpPr>
          <p:nvPr>
            <p:ph idx="1"/>
          </p:nvPr>
        </p:nvSpPr>
        <p:spPr>
          <a:xfrm>
            <a:off x="395288" y="990600"/>
            <a:ext cx="8424862" cy="5534025"/>
          </a:xfrm>
        </p:spPr>
        <p:txBody>
          <a:bodyPr/>
          <a:lstStyle/>
          <a:p>
            <a:pPr eaLnBrk="1" hangingPunct="1"/>
            <a:r>
              <a:rPr lang="en-US" altLang="ru-RU" sz="2800" u="sng" smtClean="0">
                <a:latin typeface="Times New Roman" panose="02020603050405020304" pitchFamily="18" charset="0"/>
              </a:rPr>
              <a:t>II.</a:t>
            </a:r>
            <a:r>
              <a:rPr lang="ru-RU" altLang="ru-RU" sz="2800" u="sng" smtClean="0">
                <a:latin typeface="Times New Roman" panose="02020603050405020304" pitchFamily="18" charset="0"/>
              </a:rPr>
              <a:t> </a:t>
            </a:r>
            <a:r>
              <a:rPr lang="en-US" altLang="ru-RU" sz="3000" u="sng" smtClean="0">
                <a:latin typeface="Times New Roman" panose="02020603050405020304" pitchFamily="18" charset="0"/>
              </a:rPr>
              <a:t>Pathogenetic therapy</a:t>
            </a:r>
            <a:endParaRPr lang="ru-RU" altLang="ru-RU" sz="3000" u="sng" smtClean="0">
              <a:latin typeface="Times New Roman" panose="02020603050405020304" pitchFamily="18" charset="0"/>
            </a:endParaRPr>
          </a:p>
          <a:p>
            <a:pPr lvl="1" eaLnBrk="1" hangingPunct="1"/>
            <a:r>
              <a:rPr lang="en-US" altLang="ru-RU" sz="3000" smtClean="0">
                <a:latin typeface="Times New Roman" panose="02020603050405020304" pitchFamily="18" charset="0"/>
              </a:rPr>
              <a:t>desintoxicative</a:t>
            </a:r>
            <a:endParaRPr lang="ru-RU" altLang="ru-RU" sz="3000" smtClean="0">
              <a:latin typeface="Times New Roman" panose="02020603050405020304" pitchFamily="18" charset="0"/>
            </a:endParaRPr>
          </a:p>
          <a:p>
            <a:pPr lvl="1" eaLnBrk="1" hangingPunct="1"/>
            <a:r>
              <a:rPr lang="en-US" altLang="ru-RU" sz="3000" smtClean="0">
                <a:latin typeface="Times New Roman" panose="02020603050405020304" pitchFamily="18" charset="0"/>
              </a:rPr>
              <a:t>Antigistamin</a:t>
            </a:r>
            <a:r>
              <a:rPr lang="en-US" altLang="ru-RU" sz="3000" smtClean="0"/>
              <a:t>’</a:t>
            </a:r>
            <a:r>
              <a:rPr lang="en-US" altLang="ru-RU" sz="3000" smtClean="0">
                <a:latin typeface="Times New Roman" panose="02020603050405020304" pitchFamily="18" charset="0"/>
              </a:rPr>
              <a:t>s </a:t>
            </a:r>
            <a:endParaRPr lang="ru-RU" altLang="ru-RU" sz="3000" smtClean="0">
              <a:latin typeface="Times New Roman" panose="02020603050405020304" pitchFamily="18" charset="0"/>
            </a:endParaRPr>
          </a:p>
          <a:p>
            <a:pPr lvl="1" eaLnBrk="1" hangingPunct="1"/>
            <a:r>
              <a:rPr lang="en-US" altLang="ru-RU" sz="3000" smtClean="0">
                <a:latin typeface="Times New Roman" panose="02020603050405020304" pitchFamily="18" charset="0"/>
              </a:rPr>
              <a:t>Polyvitamines </a:t>
            </a:r>
            <a:endParaRPr lang="ru-RU" altLang="ru-RU" sz="3000" smtClean="0">
              <a:latin typeface="Times New Roman" panose="02020603050405020304" pitchFamily="18" charset="0"/>
            </a:endParaRPr>
          </a:p>
          <a:p>
            <a:pPr lvl="1" eaLnBrk="1" hangingPunct="1"/>
            <a:r>
              <a:rPr lang="en-US" altLang="ru-RU" sz="3000" smtClean="0">
                <a:latin typeface="Times New Roman" panose="02020603050405020304" pitchFamily="18" charset="0"/>
              </a:rPr>
              <a:t>Febrifuge </a:t>
            </a:r>
            <a:r>
              <a:rPr lang="ru-RU" altLang="ru-RU" sz="3000" smtClean="0">
                <a:latin typeface="Times New Roman" panose="02020603050405020304" pitchFamily="18" charset="0"/>
              </a:rPr>
              <a:t>(</a:t>
            </a:r>
            <a:r>
              <a:rPr lang="en-US" altLang="ru-RU" sz="3000" smtClean="0">
                <a:latin typeface="Times New Roman" panose="02020603050405020304" pitchFamily="18" charset="0"/>
              </a:rPr>
              <a:t>not aspirin!</a:t>
            </a:r>
            <a:r>
              <a:rPr lang="ru-RU" altLang="ru-RU" sz="3000" smtClean="0">
                <a:latin typeface="Times New Roman" panose="02020603050405020304" pitchFamily="18" charset="0"/>
              </a:rPr>
              <a:t>!)</a:t>
            </a:r>
          </a:p>
          <a:p>
            <a:pPr eaLnBrk="1" hangingPunct="1"/>
            <a:r>
              <a:rPr lang="en-US" altLang="ru-RU" sz="3000" u="sng" smtClean="0">
                <a:latin typeface="Times New Roman" panose="02020603050405020304" pitchFamily="18" charset="0"/>
              </a:rPr>
              <a:t>III</a:t>
            </a:r>
            <a:r>
              <a:rPr lang="ru-RU" altLang="ru-RU" sz="3000" u="sng" smtClean="0">
                <a:latin typeface="Times New Roman" panose="02020603050405020304" pitchFamily="18" charset="0"/>
              </a:rPr>
              <a:t> </a:t>
            </a:r>
            <a:r>
              <a:rPr lang="en-US" altLang="ru-RU" sz="3000" u="sng" smtClean="0">
                <a:latin typeface="Times New Roman" panose="02020603050405020304" pitchFamily="18" charset="0"/>
              </a:rPr>
              <a:t>Symptomatic therapy</a:t>
            </a:r>
            <a:endParaRPr lang="ru-RU" altLang="ru-RU" sz="3000" u="sng" smtClean="0">
              <a:latin typeface="Times New Roman" panose="02020603050405020304" pitchFamily="18" charset="0"/>
            </a:endParaRPr>
          </a:p>
          <a:p>
            <a:pPr lvl="1" eaLnBrk="1" hangingPunct="1"/>
            <a:r>
              <a:rPr lang="en-US" altLang="ru-RU" sz="3000" smtClean="0">
                <a:latin typeface="Times New Roman" panose="02020603050405020304" pitchFamily="18" charset="0"/>
              </a:rPr>
              <a:t>Expectorate and anticough remedies</a:t>
            </a:r>
            <a:endParaRPr lang="ru-RU" altLang="ru-RU" sz="3000" smtClean="0">
              <a:latin typeface="Times New Roman" panose="02020603050405020304" pitchFamily="18" charset="0"/>
            </a:endParaRPr>
          </a:p>
          <a:p>
            <a:pPr lvl="1" eaLnBrk="1" hangingPunct="1"/>
            <a:r>
              <a:rPr lang="en-US" altLang="ru-RU" sz="3000" smtClean="0">
                <a:latin typeface="Times New Roman" panose="02020603050405020304" pitchFamily="18" charset="0"/>
              </a:rPr>
              <a:t>Nasal drops</a:t>
            </a:r>
            <a:endParaRPr lang="ru-RU" altLang="ru-RU" sz="3000" smtClean="0">
              <a:latin typeface="Times New Roman" panose="02020603050405020304" pitchFamily="18" charset="0"/>
            </a:endParaRPr>
          </a:p>
          <a:p>
            <a:pPr eaLnBrk="1" hangingPunct="1"/>
            <a:endParaRPr lang="ru-RU" altLang="ru-RU" sz="3000" smtClean="0">
              <a:latin typeface="Times New Roman" panose="02020603050405020304" pitchFamily="18" charset="0"/>
            </a:endParaRPr>
          </a:p>
        </p:txBody>
      </p:sp>
      <p:sp>
        <p:nvSpPr>
          <p:cNvPr id="178178" name="Rectangle 2"/>
          <p:cNvSpPr>
            <a:spLocks noGrp="1"/>
          </p:cNvSpPr>
          <p:nvPr>
            <p:ph type="title"/>
          </p:nvPr>
        </p:nvSpPr>
        <p:spPr bwMode="auto">
          <a:xfrm>
            <a:off x="611188" y="214313"/>
            <a:ext cx="77724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eaLnBrk="1" fontAlgn="auto" hangingPunct="1">
              <a:spcAft>
                <a:spcPts val="0"/>
              </a:spcAft>
              <a:defRPr/>
            </a:pPr>
            <a:r>
              <a:rPr sz="3800" smtClean="0">
                <a:effectLst/>
              </a:rPr>
              <a:t>TREATMENT</a:t>
            </a:r>
            <a:r>
              <a:rPr lang="ru-RU" sz="3800" smtClean="0">
                <a:effectLst/>
              </a:rPr>
              <a:t> </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p:cNvSpPr>
          <p:nvPr>
            <p:ph idx="1"/>
          </p:nvPr>
        </p:nvSpPr>
        <p:spPr>
          <a:xfrm>
            <a:off x="304800" y="1219200"/>
            <a:ext cx="8686800" cy="5257800"/>
          </a:xfrm>
        </p:spPr>
        <p:txBody>
          <a:bodyPr/>
          <a:lstStyle/>
          <a:p>
            <a:pPr eaLnBrk="1" hangingPunct="1"/>
            <a:r>
              <a:rPr lang="en-US" altLang="ru-RU" sz="2800" smtClean="0">
                <a:latin typeface="Times New Roman" panose="02020603050405020304" pitchFamily="18" charset="0"/>
              </a:rPr>
              <a:t>Severe course of the disease (especially with brain</a:t>
            </a:r>
            <a:r>
              <a:rPr lang="en-US" altLang="ru-RU" sz="2800" smtClean="0"/>
              <a:t>’</a:t>
            </a:r>
            <a:r>
              <a:rPr lang="en-US" altLang="ru-RU" sz="2800" smtClean="0">
                <a:latin typeface="Times New Roman" panose="02020603050405020304" pitchFamily="18" charset="0"/>
              </a:rPr>
              <a:t>s damage)</a:t>
            </a:r>
          </a:p>
          <a:p>
            <a:pPr eaLnBrk="1" hangingPunct="1"/>
            <a:r>
              <a:rPr lang="en-US" altLang="ru-RU" sz="2800" smtClean="0">
                <a:latin typeface="Times New Roman" panose="02020603050405020304" pitchFamily="18" charset="0"/>
              </a:rPr>
              <a:t>Grippe in little children </a:t>
            </a:r>
            <a:endParaRPr lang="ru-RU" altLang="ru-RU" sz="2800" smtClean="0">
              <a:latin typeface="Times New Roman" panose="02020603050405020304" pitchFamily="18" charset="0"/>
            </a:endParaRPr>
          </a:p>
          <a:p>
            <a:pPr eaLnBrk="1" hangingPunct="1"/>
            <a:r>
              <a:rPr lang="en-US" altLang="ru-RU" sz="2800" smtClean="0">
                <a:latin typeface="Times New Roman" panose="02020603050405020304" pitchFamily="18" charset="0"/>
              </a:rPr>
              <a:t>Pregnant women</a:t>
            </a:r>
            <a:r>
              <a:rPr lang="ru-RU" altLang="ru-RU" sz="2800" smtClean="0">
                <a:latin typeface="Times New Roman" panose="02020603050405020304" pitchFamily="18" charset="0"/>
              </a:rPr>
              <a:t>;</a:t>
            </a:r>
          </a:p>
          <a:p>
            <a:pPr eaLnBrk="1" hangingPunct="1"/>
            <a:r>
              <a:rPr lang="en-US" altLang="ru-RU" sz="2800" smtClean="0">
                <a:latin typeface="Times New Roman" panose="02020603050405020304" pitchFamily="18" charset="0"/>
              </a:rPr>
              <a:t>Elderly patients</a:t>
            </a:r>
            <a:r>
              <a:rPr lang="ru-RU" altLang="ru-RU" sz="2800" smtClean="0">
                <a:latin typeface="Times New Roman" panose="02020603050405020304" pitchFamily="18" charset="0"/>
              </a:rPr>
              <a:t>;</a:t>
            </a:r>
          </a:p>
          <a:p>
            <a:pPr eaLnBrk="1" hangingPunct="1"/>
            <a:r>
              <a:rPr lang="en-US" altLang="ru-RU" sz="2800" smtClean="0">
                <a:latin typeface="Times New Roman" panose="02020603050405020304" pitchFamily="18" charset="0"/>
              </a:rPr>
              <a:t>Patients with chronic diseases</a:t>
            </a:r>
          </a:p>
          <a:p>
            <a:pPr eaLnBrk="1" hangingPunct="1"/>
            <a:r>
              <a:rPr lang="en-US" altLang="ru-RU" sz="2800" smtClean="0">
                <a:latin typeface="Times New Roman" panose="02020603050405020304" pitchFamily="18" charset="0"/>
              </a:rPr>
              <a:t>There are recommended macrolides, cephalosporines </a:t>
            </a:r>
            <a:r>
              <a:rPr lang="uk-UA" altLang="ru-RU" sz="2800" smtClean="0">
                <a:latin typeface="Times New Roman" panose="02020603050405020304" pitchFamily="18" charset="0"/>
              </a:rPr>
              <a:t>ІІІ</a:t>
            </a:r>
            <a:r>
              <a:rPr lang="ru-RU" altLang="ru-RU" sz="2800" smtClean="0">
                <a:latin typeface="Times New Roman" panose="02020603050405020304" pitchFamily="18" charset="0"/>
              </a:rPr>
              <a:t> и </a:t>
            </a:r>
            <a:r>
              <a:rPr lang="en-US" altLang="ru-RU" sz="2800" smtClean="0">
                <a:latin typeface="Times New Roman" panose="02020603050405020304" pitchFamily="18" charset="0"/>
              </a:rPr>
              <a:t>IV</a:t>
            </a:r>
            <a:r>
              <a:rPr lang="uk-UA" altLang="ru-RU" sz="2800" smtClean="0">
                <a:latin typeface="Times New Roman" panose="02020603050405020304" pitchFamily="18" charset="0"/>
              </a:rPr>
              <a:t> </a:t>
            </a:r>
            <a:r>
              <a:rPr lang="en-US" altLang="ru-RU" sz="2800" smtClean="0">
                <a:latin typeface="Times New Roman" panose="02020603050405020304" pitchFamily="18" charset="0"/>
              </a:rPr>
              <a:t>edition</a:t>
            </a:r>
            <a:r>
              <a:rPr lang="ru-RU" altLang="ru-RU" sz="2800" smtClean="0">
                <a:latin typeface="Times New Roman" panose="02020603050405020304" pitchFamily="18" charset="0"/>
              </a:rPr>
              <a:t>, </a:t>
            </a:r>
            <a:r>
              <a:rPr lang="en-US" altLang="ru-RU" sz="2800" smtClean="0">
                <a:latin typeface="Times New Roman" panose="02020603050405020304" pitchFamily="18" charset="0"/>
              </a:rPr>
              <a:t>ftorhonolones</a:t>
            </a:r>
            <a:r>
              <a:rPr lang="ru-RU" altLang="ru-RU" sz="2800" smtClean="0">
                <a:latin typeface="Times New Roman" panose="02020603050405020304" pitchFamily="18" charset="0"/>
              </a:rPr>
              <a:t> ( </a:t>
            </a:r>
            <a:r>
              <a:rPr lang="en-US" altLang="ru-RU" sz="2800" smtClean="0">
                <a:latin typeface="Times New Roman" panose="02020603050405020304" pitchFamily="18" charset="0"/>
              </a:rPr>
              <a:t>II edition and upper</a:t>
            </a:r>
            <a:r>
              <a:rPr lang="ru-RU" altLang="ru-RU" sz="2800" smtClean="0">
                <a:latin typeface="Times New Roman" panose="02020603050405020304" pitchFamily="18" charset="0"/>
              </a:rPr>
              <a:t>), </a:t>
            </a:r>
            <a:r>
              <a:rPr lang="en-US" altLang="ru-RU" sz="2800" smtClean="0">
                <a:latin typeface="Times New Roman" panose="02020603050405020304" pitchFamily="18" charset="0"/>
              </a:rPr>
              <a:t>protective penicillines</a:t>
            </a:r>
            <a:r>
              <a:rPr lang="ru-RU" altLang="ru-RU" sz="2800" smtClean="0">
                <a:latin typeface="Times New Roman" panose="02020603050405020304" pitchFamily="18" charset="0"/>
              </a:rPr>
              <a:t>.</a:t>
            </a:r>
          </a:p>
        </p:txBody>
      </p:sp>
      <p:sp>
        <p:nvSpPr>
          <p:cNvPr id="179202" name="Rectangle 2"/>
          <p:cNvSpPr>
            <a:spLocks noGrp="1"/>
          </p:cNvSpPr>
          <p:nvPr>
            <p:ph type="title"/>
          </p:nvPr>
        </p:nvSpPr>
        <p:spPr bwMode="auto">
          <a:xfrm>
            <a:off x="684213" y="214313"/>
            <a:ext cx="7772400" cy="6826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eaLnBrk="1" fontAlgn="auto" hangingPunct="1">
              <a:spcAft>
                <a:spcPts val="0"/>
              </a:spcAft>
              <a:defRPr/>
            </a:pPr>
            <a:r>
              <a:rPr sz="3100" smtClean="0">
                <a:effectLst/>
                <a:latin typeface="Times New Roman" pitchFamily="18" charset="0"/>
              </a:rPr>
              <a:t>Antibiotics prescribe in next cases</a:t>
            </a:r>
            <a:r>
              <a:rPr lang="ru-RU" sz="3100" smtClean="0">
                <a:effectLst/>
                <a:latin typeface="Times New Roman" pitchFamily="18" charset="0"/>
              </a:rPr>
              <a: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p:cNvSpPr>
          <p:nvPr>
            <p:ph idx="1"/>
          </p:nvPr>
        </p:nvSpPr>
        <p:spPr>
          <a:xfrm>
            <a:off x="304800" y="1066800"/>
            <a:ext cx="8424863" cy="5486400"/>
          </a:xfrm>
        </p:spPr>
        <p:txBody>
          <a:bodyPr/>
          <a:lstStyle/>
          <a:p>
            <a:pPr eaLnBrk="1" hangingPunct="1"/>
            <a:r>
              <a:rPr lang="en-US" altLang="ru-RU" sz="3200" smtClean="0">
                <a:latin typeface="Times New Roman" panose="02020603050405020304" pitchFamily="18" charset="0"/>
              </a:rPr>
              <a:t>Hardening </a:t>
            </a:r>
            <a:endParaRPr lang="ru-RU" altLang="ru-RU" sz="3200" smtClean="0">
              <a:latin typeface="Times New Roman" panose="02020603050405020304" pitchFamily="18" charset="0"/>
            </a:endParaRPr>
          </a:p>
          <a:p>
            <a:pPr eaLnBrk="1" hangingPunct="1"/>
            <a:r>
              <a:rPr lang="en-US" altLang="ru-RU" sz="3200" smtClean="0">
                <a:latin typeface="Times New Roman" panose="02020603050405020304" pitchFamily="18" charset="0"/>
              </a:rPr>
              <a:t>Polyvitamines </a:t>
            </a:r>
            <a:endParaRPr lang="ru-RU" altLang="ru-RU" sz="3200" smtClean="0">
              <a:latin typeface="Times New Roman" panose="02020603050405020304" pitchFamily="18" charset="0"/>
            </a:endParaRPr>
          </a:p>
          <a:p>
            <a:pPr eaLnBrk="1" hangingPunct="1"/>
            <a:r>
              <a:rPr lang="en-US" altLang="ru-RU" sz="3200" smtClean="0">
                <a:latin typeface="Times New Roman" panose="02020603050405020304" pitchFamily="18" charset="0"/>
              </a:rPr>
              <a:t>Seasonal immunocoregic therapy (natural adaptogens, </a:t>
            </a:r>
            <a:r>
              <a:rPr lang="ru-RU" altLang="ru-RU" sz="3200" smtClean="0">
                <a:latin typeface="Times New Roman" panose="02020603050405020304" pitchFamily="18" charset="0"/>
              </a:rPr>
              <a:t> </a:t>
            </a:r>
            <a:r>
              <a:rPr lang="en-US" altLang="ru-RU" sz="3200" smtClean="0">
                <a:latin typeface="Times New Roman" panose="02020603050405020304" pitchFamily="18" charset="0"/>
              </a:rPr>
              <a:t>interferon</a:t>
            </a:r>
            <a:r>
              <a:rPr lang="en-US" altLang="ru-RU" sz="3200" smtClean="0"/>
              <a:t>’</a:t>
            </a:r>
            <a:r>
              <a:rPr lang="en-US" altLang="ru-RU" sz="3200" smtClean="0">
                <a:latin typeface="Times New Roman" panose="02020603050405020304" pitchFamily="18" charset="0"/>
              </a:rPr>
              <a:t>s remedies</a:t>
            </a:r>
            <a:r>
              <a:rPr lang="ru-RU" altLang="ru-RU" sz="3200" smtClean="0">
                <a:latin typeface="Times New Roman" panose="02020603050405020304" pitchFamily="18" charset="0"/>
              </a:rPr>
              <a:t>, </a:t>
            </a:r>
            <a:r>
              <a:rPr lang="en-US" altLang="ru-RU" sz="3200" smtClean="0">
                <a:latin typeface="Times New Roman" panose="02020603050405020304" pitchFamily="18" charset="0"/>
              </a:rPr>
              <a:t>inductors of interferons</a:t>
            </a:r>
            <a:r>
              <a:rPr lang="ru-RU" altLang="ru-RU" sz="3200" smtClean="0">
                <a:latin typeface="Times New Roman" panose="02020603050405020304" pitchFamily="18" charset="0"/>
              </a:rPr>
              <a:t>)</a:t>
            </a:r>
          </a:p>
          <a:p>
            <a:pPr eaLnBrk="1" hangingPunct="1"/>
            <a:r>
              <a:rPr lang="en-US" altLang="ru-RU" sz="3200" smtClean="0">
                <a:latin typeface="Times New Roman" panose="02020603050405020304" pitchFamily="18" charset="0"/>
              </a:rPr>
              <a:t>Emergency prevention</a:t>
            </a:r>
            <a:r>
              <a:rPr lang="ru-RU" altLang="ru-RU" sz="3200" smtClean="0">
                <a:latin typeface="Times New Roman" panose="02020603050405020304" pitchFamily="18" charset="0"/>
              </a:rPr>
              <a:t> (</a:t>
            </a:r>
            <a:r>
              <a:rPr lang="en-US" altLang="ru-RU" sz="3200" smtClean="0">
                <a:latin typeface="Times New Roman" panose="02020603050405020304" pitchFamily="18" charset="0"/>
              </a:rPr>
              <a:t>antiviral remedies</a:t>
            </a:r>
            <a:r>
              <a:rPr lang="ru-RU" altLang="ru-RU" sz="3200" smtClean="0">
                <a:latin typeface="Times New Roman" panose="02020603050405020304" pitchFamily="18" charset="0"/>
              </a:rPr>
              <a:t> </a:t>
            </a:r>
            <a:r>
              <a:rPr lang="en-US" altLang="ru-RU" sz="3200" smtClean="0">
                <a:latin typeface="Times New Roman" panose="02020603050405020304" pitchFamily="18" charset="0"/>
              </a:rPr>
              <a:t>interferon</a:t>
            </a:r>
            <a:r>
              <a:rPr lang="en-US" altLang="ru-RU" sz="3200" smtClean="0"/>
              <a:t>’</a:t>
            </a:r>
            <a:r>
              <a:rPr lang="en-US" altLang="ru-RU" sz="3200" smtClean="0">
                <a:latin typeface="Times New Roman" panose="02020603050405020304" pitchFamily="18" charset="0"/>
              </a:rPr>
              <a:t>s remedies</a:t>
            </a:r>
            <a:r>
              <a:rPr lang="ru-RU" altLang="ru-RU" sz="3200" smtClean="0">
                <a:latin typeface="Times New Roman" panose="02020603050405020304" pitchFamily="18" charset="0"/>
              </a:rPr>
              <a:t>)</a:t>
            </a:r>
          </a:p>
        </p:txBody>
      </p:sp>
      <p:sp>
        <p:nvSpPr>
          <p:cNvPr id="180226" name="Rectangle 2"/>
          <p:cNvSpPr>
            <a:spLocks noGrp="1"/>
          </p:cNvSpPr>
          <p:nvPr>
            <p:ph type="title"/>
          </p:nvPr>
        </p:nvSpPr>
        <p:spPr bwMode="auto">
          <a:xfrm>
            <a:off x="533400" y="184150"/>
            <a:ext cx="7772400" cy="7667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eaLnBrk="1" fontAlgn="auto" hangingPunct="1">
              <a:spcAft>
                <a:spcPts val="0"/>
              </a:spcAft>
              <a:defRPr/>
            </a:pPr>
            <a:r>
              <a:rPr sz="3100" smtClean="0">
                <a:effectLst/>
              </a:rPr>
              <a:t>NONSPECIFIC PREVENTION</a:t>
            </a:r>
            <a:endParaRPr lang="ru-RU" sz="3100" smtClean="0">
              <a:effectLst/>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p:cNvSpPr>
          <p:nvPr>
            <p:ph type="title"/>
          </p:nvPr>
        </p:nvSpPr>
        <p:spPr bwMode="auto">
          <a:xfrm>
            <a:off x="0" y="0"/>
            <a:ext cx="9144000" cy="9080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eaLnBrk="1" fontAlgn="auto" hangingPunct="1">
              <a:spcAft>
                <a:spcPts val="0"/>
              </a:spcAft>
              <a:defRPr/>
            </a:pPr>
            <a:r>
              <a:rPr sz="3400" smtClean="0">
                <a:effectLst/>
                <a:cs typeface="Times New Roman" pitchFamily="18" charset="0"/>
              </a:rPr>
              <a:t>SPECIFIC PREVENTION (VACCINATION)</a:t>
            </a:r>
            <a:endParaRPr lang="ru-RU" sz="3400" smtClean="0">
              <a:effectLst/>
              <a:cs typeface="Times New Roman" pitchFamily="18" charset="0"/>
            </a:endParaRPr>
          </a:p>
        </p:txBody>
      </p:sp>
      <p:pic>
        <p:nvPicPr>
          <p:cNvPr id="39939" name="Picture 3" descr="инфлювак"/>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323850" y="3429000"/>
            <a:ext cx="3527425" cy="1439863"/>
          </a:xfrm>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9940" name="Picture 4" descr="gripp_inflexal[1]"/>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323850" y="1773238"/>
            <a:ext cx="3598863" cy="1368425"/>
          </a:xfrm>
        </p:spPr>
      </p:pic>
      <p:sp>
        <p:nvSpPr>
          <p:cNvPr id="39941" name="Rectangle 5"/>
          <p:cNvSpPr>
            <a:spLocks noGrp="1"/>
          </p:cNvSpPr>
          <p:nvPr>
            <p:ph type="body" sz="half" idx="3"/>
          </p:nvPr>
        </p:nvSpPr>
        <p:spPr>
          <a:xfrm>
            <a:off x="4211638" y="981075"/>
            <a:ext cx="4752975" cy="5688013"/>
          </a:xfrm>
        </p:spPr>
        <p:txBody>
          <a:bodyPr/>
          <a:lstStyle/>
          <a:p>
            <a:pPr eaLnBrk="1" hangingPunct="1">
              <a:buFont typeface="Wingdings 2" panose="05020102010507070707" pitchFamily="18" charset="2"/>
              <a:buNone/>
            </a:pPr>
            <a:r>
              <a:rPr lang="en-US" altLang="ru-RU" sz="2200" b="1" smtClean="0">
                <a:latin typeface="Times New Roman" panose="02020603050405020304" pitchFamily="18" charset="0"/>
                <a:cs typeface="Times New Roman" panose="02020603050405020304" pitchFamily="18" charset="0"/>
              </a:rPr>
              <a:t>I SOLIDVIRIONS</a:t>
            </a:r>
            <a:r>
              <a:rPr lang="ru-RU" altLang="ru-RU" sz="2200" b="1" smtClean="0">
                <a:latin typeface="Times New Roman" panose="02020603050405020304" pitchFamily="18" charset="0"/>
                <a:cs typeface="Times New Roman" panose="02020603050405020304" pitchFamily="18" charset="0"/>
              </a:rPr>
              <a:t> </a:t>
            </a:r>
            <a:r>
              <a:rPr lang="ru-RU" altLang="ru-RU" sz="2200" smtClean="0">
                <a:latin typeface="Times New Roman" panose="02020603050405020304" pitchFamily="18" charset="0"/>
                <a:cs typeface="Times New Roman" panose="02020603050405020304" pitchFamily="18" charset="0"/>
              </a:rPr>
              <a:t>(</a:t>
            </a:r>
            <a:r>
              <a:rPr lang="en-US" altLang="ru-RU" sz="2200" smtClean="0">
                <a:latin typeface="Times New Roman" panose="02020603050405020304" pitchFamily="18" charset="0"/>
                <a:cs typeface="Times New Roman" panose="02020603050405020304" pitchFamily="18" charset="0"/>
              </a:rPr>
              <a:t>contains solid</a:t>
            </a:r>
            <a:r>
              <a:rPr lang="ru-RU" altLang="ru-RU" sz="2200" smtClean="0">
                <a:latin typeface="Times New Roman" panose="02020603050405020304" pitchFamily="18" charset="0"/>
                <a:cs typeface="Times New Roman" panose="02020603050405020304" pitchFamily="18" charset="0"/>
              </a:rPr>
              <a:t> </a:t>
            </a:r>
            <a:r>
              <a:rPr lang="en-US" altLang="ru-RU" sz="2200" smtClean="0">
                <a:latin typeface="Times New Roman" panose="02020603050405020304" pitchFamily="18" charset="0"/>
                <a:cs typeface="Times New Roman" panose="02020603050405020304" pitchFamily="18" charset="0"/>
              </a:rPr>
              <a:t>viruses</a:t>
            </a:r>
            <a:r>
              <a:rPr lang="ru-RU" altLang="ru-RU" sz="2200" smtClean="0">
                <a:latin typeface="Times New Roman" panose="02020603050405020304" pitchFamily="18" charset="0"/>
                <a:cs typeface="Times New Roman" panose="02020603050405020304" pitchFamily="18" charset="0"/>
              </a:rPr>
              <a:t>)</a:t>
            </a:r>
            <a:endParaRPr lang="en-US" altLang="ru-RU" sz="2200" b="1" smtClean="0">
              <a:latin typeface="Times New Roman" panose="02020603050405020304" pitchFamily="18" charset="0"/>
              <a:cs typeface="Times New Roman" panose="02020603050405020304" pitchFamily="18" charset="0"/>
            </a:endParaRPr>
          </a:p>
          <a:p>
            <a:pPr eaLnBrk="1" hangingPunct="1">
              <a:buFont typeface="Wingdings 2" panose="05020102010507070707" pitchFamily="18" charset="2"/>
              <a:buNone/>
            </a:pPr>
            <a:r>
              <a:rPr lang="en-US" altLang="ru-RU" sz="2200" b="1" smtClean="0">
                <a:latin typeface="Times New Roman" panose="02020603050405020304" pitchFamily="18" charset="0"/>
                <a:cs typeface="Times New Roman" panose="02020603050405020304" pitchFamily="18" charset="0"/>
              </a:rPr>
              <a:t>II SPLITING VACCINES</a:t>
            </a:r>
            <a:r>
              <a:rPr lang="ru-RU" altLang="ru-RU" sz="2200" smtClean="0">
                <a:latin typeface="Times New Roman" panose="02020603050405020304" pitchFamily="18" charset="0"/>
                <a:cs typeface="Times New Roman" panose="02020603050405020304" pitchFamily="18" charset="0"/>
              </a:rPr>
              <a:t> (</a:t>
            </a:r>
            <a:r>
              <a:rPr lang="en-US" altLang="ru-RU" sz="2200" smtClean="0">
                <a:latin typeface="Times New Roman" panose="02020603050405020304" pitchFamily="18" charset="0"/>
                <a:cs typeface="Times New Roman" panose="02020603050405020304" pitchFamily="18" charset="0"/>
              </a:rPr>
              <a:t>contains all viral proteins</a:t>
            </a:r>
            <a:r>
              <a:rPr lang="ru-RU" altLang="ru-RU" sz="2200" smtClean="0">
                <a:latin typeface="Times New Roman" panose="02020603050405020304" pitchFamily="18" charset="0"/>
                <a:cs typeface="Times New Roman" panose="02020603050405020304" pitchFamily="18" charset="0"/>
              </a:rPr>
              <a:t>) </a:t>
            </a:r>
          </a:p>
          <a:p>
            <a:pPr lvl="1" eaLnBrk="1" hangingPunct="1"/>
            <a:r>
              <a:rPr lang="en-US" altLang="ru-RU" sz="2000" smtClean="0">
                <a:latin typeface="Times New Roman" panose="02020603050405020304" pitchFamily="18" charset="0"/>
                <a:cs typeface="Times New Roman" panose="02020603050405020304" pitchFamily="18" charset="0"/>
              </a:rPr>
              <a:t>vaxigrippe</a:t>
            </a:r>
            <a:r>
              <a:rPr lang="ru-RU" altLang="ru-RU" sz="2000" smtClean="0">
                <a:latin typeface="Times New Roman" panose="02020603050405020304" pitchFamily="18" charset="0"/>
                <a:cs typeface="Times New Roman" panose="02020603050405020304" pitchFamily="18" charset="0"/>
              </a:rPr>
              <a:t> (</a:t>
            </a:r>
            <a:r>
              <a:rPr lang="en-US" altLang="ru-RU" sz="2000" smtClean="0">
                <a:latin typeface="Times New Roman" panose="02020603050405020304" pitchFamily="18" charset="0"/>
                <a:cs typeface="Times New Roman" panose="02020603050405020304" pitchFamily="18" charset="0"/>
              </a:rPr>
              <a:t>France</a:t>
            </a:r>
            <a:r>
              <a:rPr lang="ru-RU" altLang="ru-RU" sz="2000" smtClean="0">
                <a:latin typeface="Times New Roman" panose="02020603050405020304" pitchFamily="18" charset="0"/>
                <a:cs typeface="Times New Roman" panose="02020603050405020304" pitchFamily="18" charset="0"/>
              </a:rPr>
              <a:t>); </a:t>
            </a:r>
          </a:p>
          <a:p>
            <a:pPr lvl="1" eaLnBrk="1" hangingPunct="1"/>
            <a:r>
              <a:rPr lang="en-US" altLang="ru-RU" sz="2000" smtClean="0">
                <a:latin typeface="Times New Roman" panose="02020603050405020304" pitchFamily="18" charset="0"/>
                <a:cs typeface="Times New Roman" panose="02020603050405020304" pitchFamily="18" charset="0"/>
              </a:rPr>
              <a:t>fluarix</a:t>
            </a:r>
            <a:r>
              <a:rPr lang="ru-RU" altLang="ru-RU" sz="2000" smtClean="0">
                <a:latin typeface="Times New Roman" panose="02020603050405020304" pitchFamily="18" charset="0"/>
                <a:cs typeface="Times New Roman" panose="02020603050405020304" pitchFamily="18" charset="0"/>
              </a:rPr>
              <a:t> (</a:t>
            </a:r>
            <a:r>
              <a:rPr lang="en-US" altLang="ru-RU" sz="2000" smtClean="0">
                <a:latin typeface="Times New Roman" panose="02020603050405020304" pitchFamily="18" charset="0"/>
                <a:cs typeface="Times New Roman" panose="02020603050405020304" pitchFamily="18" charset="0"/>
              </a:rPr>
              <a:t>Belgium</a:t>
            </a:r>
            <a:r>
              <a:rPr lang="ru-RU" altLang="ru-RU" sz="2000" smtClean="0">
                <a:latin typeface="Times New Roman" panose="02020603050405020304" pitchFamily="18" charset="0"/>
                <a:cs typeface="Times New Roman" panose="02020603050405020304" pitchFamily="18" charset="0"/>
              </a:rPr>
              <a:t>), </a:t>
            </a:r>
            <a:endParaRPr lang="en-US" altLang="ru-RU" sz="2000" smtClean="0">
              <a:latin typeface="Times New Roman" panose="02020603050405020304" pitchFamily="18" charset="0"/>
              <a:cs typeface="Times New Roman" panose="02020603050405020304" pitchFamily="18" charset="0"/>
            </a:endParaRPr>
          </a:p>
          <a:p>
            <a:pPr eaLnBrk="1" hangingPunct="1">
              <a:buFont typeface="Wingdings 2" panose="05020102010507070707" pitchFamily="18" charset="2"/>
              <a:buNone/>
            </a:pPr>
            <a:r>
              <a:rPr lang="en-US" altLang="ru-RU" sz="2200" b="1" smtClean="0">
                <a:latin typeface="Times New Roman" panose="02020603050405020304" pitchFamily="18" charset="0"/>
                <a:cs typeface="Times New Roman" panose="02020603050405020304" pitchFamily="18" charset="0"/>
              </a:rPr>
              <a:t>III</a:t>
            </a:r>
            <a:r>
              <a:rPr lang="ru-RU" altLang="ru-RU" sz="2200" smtClean="0">
                <a:latin typeface="Times New Roman" panose="02020603050405020304" pitchFamily="18" charset="0"/>
                <a:cs typeface="Times New Roman" panose="02020603050405020304" pitchFamily="18" charset="0"/>
              </a:rPr>
              <a:t> </a:t>
            </a:r>
            <a:r>
              <a:rPr lang="en-US" altLang="ru-RU" sz="2200" b="1" smtClean="0">
                <a:latin typeface="Times New Roman" panose="02020603050405020304" pitchFamily="18" charset="0"/>
                <a:cs typeface="Times New Roman" panose="02020603050405020304" pitchFamily="18" charset="0"/>
              </a:rPr>
              <a:t>SUBUNITS</a:t>
            </a:r>
            <a:r>
              <a:rPr lang="ru-RU" altLang="ru-RU" sz="2200" b="1" smtClean="0">
                <a:latin typeface="Times New Roman" panose="02020603050405020304" pitchFamily="18" charset="0"/>
                <a:cs typeface="Times New Roman" panose="02020603050405020304" pitchFamily="18" charset="0"/>
              </a:rPr>
              <a:t> </a:t>
            </a:r>
            <a:r>
              <a:rPr lang="ru-RU" altLang="ru-RU" sz="2200" smtClean="0">
                <a:latin typeface="Times New Roman" panose="02020603050405020304" pitchFamily="18" charset="0"/>
                <a:cs typeface="Times New Roman" panose="02020603050405020304" pitchFamily="18" charset="0"/>
              </a:rPr>
              <a:t>(</a:t>
            </a:r>
            <a:r>
              <a:rPr lang="en-US" altLang="ru-RU" sz="2200" smtClean="0">
                <a:latin typeface="Times New Roman" panose="02020603050405020304" pitchFamily="18" charset="0"/>
                <a:cs typeface="Times New Roman" panose="02020603050405020304" pitchFamily="18" charset="0"/>
              </a:rPr>
              <a:t>contains only surface virus antigens</a:t>
            </a:r>
            <a:r>
              <a:rPr lang="ru-RU" altLang="ru-RU" sz="2200" smtClean="0">
                <a:latin typeface="Times New Roman" panose="02020603050405020304" pitchFamily="18" charset="0"/>
                <a:cs typeface="Times New Roman" panose="02020603050405020304" pitchFamily="18" charset="0"/>
              </a:rPr>
              <a:t>). </a:t>
            </a:r>
          </a:p>
          <a:p>
            <a:pPr lvl="1" eaLnBrk="1" hangingPunct="1"/>
            <a:r>
              <a:rPr lang="en-US" altLang="ru-RU" sz="2000" smtClean="0">
                <a:latin typeface="Times New Roman" panose="02020603050405020304" pitchFamily="18" charset="0"/>
                <a:cs typeface="Times New Roman" panose="02020603050405020304" pitchFamily="18" charset="0"/>
              </a:rPr>
              <a:t>influvac</a:t>
            </a:r>
            <a:r>
              <a:rPr lang="ru-RU" altLang="ru-RU" sz="2000" smtClean="0">
                <a:latin typeface="Times New Roman" panose="02020603050405020304" pitchFamily="18" charset="0"/>
                <a:cs typeface="Times New Roman" panose="02020603050405020304" pitchFamily="18" charset="0"/>
              </a:rPr>
              <a:t> (</a:t>
            </a:r>
            <a:r>
              <a:rPr lang="en-US" altLang="ru-RU" sz="2000" smtClean="0">
                <a:latin typeface="Times New Roman" panose="02020603050405020304" pitchFamily="18" charset="0"/>
                <a:cs typeface="Times New Roman" panose="02020603050405020304" pitchFamily="18" charset="0"/>
              </a:rPr>
              <a:t>Nederland</a:t>
            </a:r>
            <a:r>
              <a:rPr lang="ru-RU" altLang="ru-RU" sz="2000" smtClean="0">
                <a:latin typeface="Times New Roman" panose="02020603050405020304" pitchFamily="18" charset="0"/>
                <a:cs typeface="Times New Roman" panose="02020603050405020304" pitchFamily="18" charset="0"/>
              </a:rPr>
              <a:t>)</a:t>
            </a:r>
          </a:p>
          <a:p>
            <a:pPr lvl="1" eaLnBrk="1" hangingPunct="1"/>
            <a:r>
              <a:rPr lang="en-US" altLang="ru-RU" sz="2000" smtClean="0">
                <a:latin typeface="Times New Roman" panose="02020603050405020304" pitchFamily="18" charset="0"/>
                <a:cs typeface="Times New Roman" panose="02020603050405020304" pitchFamily="18" charset="0"/>
              </a:rPr>
              <a:t>grippol</a:t>
            </a:r>
            <a:r>
              <a:rPr lang="ru-RU" altLang="ru-RU" sz="2000" smtClean="0">
                <a:latin typeface="Times New Roman" panose="02020603050405020304" pitchFamily="18" charset="0"/>
                <a:cs typeface="Times New Roman" panose="02020603050405020304" pitchFamily="18" charset="0"/>
              </a:rPr>
              <a:t> (</a:t>
            </a:r>
            <a:r>
              <a:rPr lang="en-US" altLang="ru-RU" sz="2000" smtClean="0">
                <a:latin typeface="Times New Roman" panose="02020603050405020304" pitchFamily="18" charset="0"/>
                <a:cs typeface="Times New Roman" panose="02020603050405020304" pitchFamily="18" charset="0"/>
              </a:rPr>
              <a:t>Russia</a:t>
            </a:r>
            <a:r>
              <a:rPr lang="ru-RU" altLang="ru-RU" sz="2000" smtClean="0">
                <a:latin typeface="Times New Roman" panose="02020603050405020304" pitchFamily="18" charset="0"/>
                <a:cs typeface="Times New Roman" panose="02020603050405020304" pitchFamily="18" charset="0"/>
              </a:rPr>
              <a:t>).</a:t>
            </a:r>
            <a:endParaRPr lang="ru-RU" altLang="ru-RU" sz="2000" smtClean="0">
              <a:latin typeface="Times New Roman" panose="02020603050405020304" pitchFamily="18" charset="0"/>
            </a:endParaRPr>
          </a:p>
        </p:txBody>
      </p:sp>
      <p:pic>
        <p:nvPicPr>
          <p:cNvPr id="39942" name="Picture 6" descr="gripp_grippolplu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5084763"/>
            <a:ext cx="338455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p:cNvSpPr>
          <p:nvPr>
            <p:ph idx="1"/>
          </p:nvPr>
        </p:nvSpPr>
        <p:spPr>
          <a:xfrm>
            <a:off x="609600" y="1447800"/>
            <a:ext cx="8153400" cy="4953000"/>
          </a:xfrm>
        </p:spPr>
        <p:txBody>
          <a:bodyPr/>
          <a:lstStyle/>
          <a:p>
            <a:pPr eaLnBrk="1" hangingPunct="1"/>
            <a:r>
              <a:rPr lang="en-US" altLang="ru-RU" smtClean="0">
                <a:latin typeface="Times New Roman" panose="02020603050405020304" pitchFamily="18" charset="0"/>
              </a:rPr>
              <a:t>Parainfluenza</a:t>
            </a:r>
            <a:r>
              <a:rPr lang="ru-RU" altLang="ru-RU" smtClean="0">
                <a:latin typeface="Times New Roman" panose="02020603050405020304" pitchFamily="18" charset="0"/>
              </a:rPr>
              <a:t> </a:t>
            </a:r>
            <a:r>
              <a:rPr lang="ru-RU" altLang="ru-RU" smtClean="0"/>
              <a:t>—</a:t>
            </a:r>
            <a:r>
              <a:rPr lang="ru-RU" altLang="ru-RU" smtClean="0">
                <a:latin typeface="Times New Roman" panose="02020603050405020304" pitchFamily="18" charset="0"/>
              </a:rPr>
              <a:t> </a:t>
            </a:r>
            <a:r>
              <a:rPr lang="en-US" altLang="ru-RU" smtClean="0">
                <a:latin typeface="Times New Roman" panose="02020603050405020304" pitchFamily="18" charset="0"/>
              </a:rPr>
              <a:t>anthroponosic acute viral disease</a:t>
            </a:r>
            <a:r>
              <a:rPr lang="ru-RU" altLang="ru-RU" smtClean="0">
                <a:latin typeface="Times New Roman" panose="02020603050405020304" pitchFamily="18" charset="0"/>
              </a:rPr>
              <a:t> </a:t>
            </a:r>
            <a:r>
              <a:rPr lang="en-US" altLang="ru-RU" smtClean="0">
                <a:latin typeface="Times New Roman" panose="02020603050405020304" pitchFamily="18" charset="0"/>
              </a:rPr>
              <a:t>with damage of the upper part respiratory tract and moderately severe syndrome of intoxication.</a:t>
            </a:r>
          </a:p>
          <a:p>
            <a:pPr eaLnBrk="1" hangingPunct="1"/>
            <a:r>
              <a:rPr lang="en-US" altLang="ru-RU" smtClean="0">
                <a:latin typeface="Times New Roman" panose="02020603050405020304" pitchFamily="18" charset="0"/>
              </a:rPr>
              <a:t>The course of the disease is prolonged</a:t>
            </a:r>
          </a:p>
          <a:p>
            <a:pPr eaLnBrk="1" hangingPunct="1"/>
            <a:r>
              <a:rPr lang="en-US" altLang="ru-RU" smtClean="0">
                <a:latin typeface="Times New Roman" panose="02020603050405020304" pitchFamily="18" charset="0"/>
              </a:rPr>
              <a:t>There are laryngitis and tracheitis in climax period of the disease.</a:t>
            </a:r>
          </a:p>
          <a:p>
            <a:pPr eaLnBrk="1" hangingPunct="1"/>
            <a:r>
              <a:rPr lang="en-US" altLang="ru-RU" smtClean="0">
                <a:latin typeface="Times New Roman" panose="02020603050405020304" pitchFamily="18" charset="0"/>
              </a:rPr>
              <a:t>The false croup is a more frequently and specific complication at this disease </a:t>
            </a:r>
            <a:endParaRPr lang="ru-RU" altLang="ru-RU" smtClean="0">
              <a:latin typeface="Times New Roman" panose="02020603050405020304" pitchFamily="18" charset="0"/>
            </a:endParaRPr>
          </a:p>
          <a:p>
            <a:pPr eaLnBrk="1" hangingPunct="1"/>
            <a:r>
              <a:rPr lang="en-US" altLang="ru-RU" smtClean="0">
                <a:latin typeface="Times New Roman" panose="02020603050405020304" pitchFamily="18" charset="0"/>
              </a:rPr>
              <a:t>Remedies of specific therapy and prevention is not created</a:t>
            </a:r>
          </a:p>
          <a:p>
            <a:pPr algn="ctr" eaLnBrk="1" hangingPunct="1">
              <a:buFont typeface="Wingdings 2" panose="05020102010507070707" pitchFamily="18" charset="2"/>
              <a:buNone/>
            </a:pPr>
            <a:endParaRPr lang="en-US" altLang="ru-RU" smtClean="0">
              <a:latin typeface="Times New Roman" panose="02020603050405020304" pitchFamily="18" charset="0"/>
            </a:endParaRPr>
          </a:p>
        </p:txBody>
      </p:sp>
      <p:sp>
        <p:nvSpPr>
          <p:cNvPr id="182274" name="Rectangle 2"/>
          <p:cNvSpPr>
            <a:spLocks noGrp="1"/>
          </p:cNvSpPr>
          <p:nvPr>
            <p:ph type="title"/>
          </p:nvPr>
        </p:nvSpPr>
        <p:spPr bwMode="auto">
          <a:xfrm>
            <a:off x="609600" y="184150"/>
            <a:ext cx="7772400" cy="6016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eaLnBrk="1" fontAlgn="auto" hangingPunct="1">
              <a:spcAft>
                <a:spcPts val="0"/>
              </a:spcAft>
              <a:defRPr/>
            </a:pPr>
            <a:r>
              <a:rPr sz="3800" smtClean="0">
                <a:effectLst/>
              </a:rPr>
              <a:t>PARAINFLUENZA</a:t>
            </a:r>
            <a:endParaRPr lang="ru-RU" sz="3800" smtClean="0">
              <a:effectLs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eaLnBrk="1" fontAlgn="auto" hangingPunct="1">
              <a:spcAft>
                <a:spcPts val="0"/>
              </a:spcAft>
              <a:defRPr/>
            </a:pPr>
            <a:r>
              <a:rPr smtClean="0">
                <a:effectLst/>
              </a:rPr>
              <a:t>PARAINFLUENZA</a:t>
            </a:r>
            <a:endParaRPr lang="ru-RU" smtClean="0">
              <a:effectLst/>
            </a:endParaRPr>
          </a:p>
        </p:txBody>
      </p:sp>
      <p:sp>
        <p:nvSpPr>
          <p:cNvPr id="41987" name="Rectangle 3"/>
          <p:cNvSpPr>
            <a:spLocks noGrp="1"/>
          </p:cNvSpPr>
          <p:nvPr>
            <p:ph type="body" sz="half" idx="1"/>
          </p:nvPr>
        </p:nvSpPr>
        <p:spPr>
          <a:xfrm>
            <a:off x="304800" y="1371600"/>
            <a:ext cx="4114800" cy="1371600"/>
          </a:xfrm>
        </p:spPr>
        <p:txBody>
          <a:bodyPr/>
          <a:lstStyle/>
          <a:p>
            <a:pPr algn="ctr" eaLnBrk="1" hangingPunct="1">
              <a:lnSpc>
                <a:spcPct val="90000"/>
              </a:lnSpc>
              <a:buFont typeface="Wingdings 2" panose="05020102010507070707" pitchFamily="18" charset="2"/>
              <a:buNone/>
            </a:pPr>
            <a:r>
              <a:rPr lang="en-US" altLang="ru-RU" sz="2200" smtClean="0"/>
              <a:t>FALSE CROUPE IN A CHILD WITH PARAINFLUENZA</a:t>
            </a:r>
          </a:p>
          <a:p>
            <a:pPr algn="ctr" eaLnBrk="1" hangingPunct="1">
              <a:lnSpc>
                <a:spcPct val="90000"/>
              </a:lnSpc>
              <a:buFont typeface="Wingdings 2" panose="05020102010507070707" pitchFamily="18" charset="2"/>
              <a:buNone/>
            </a:pPr>
            <a:endParaRPr lang="ru-RU" altLang="ru-RU" sz="2200" smtClean="0"/>
          </a:p>
        </p:txBody>
      </p:sp>
      <p:pic>
        <p:nvPicPr>
          <p:cNvPr id="41988" name="Picture 4" descr="ложный круп"/>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124200" y="2971800"/>
            <a:ext cx="5715000" cy="3406775"/>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p:cNvSpPr>
          <p:nvPr>
            <p:ph idx="1"/>
          </p:nvPr>
        </p:nvSpPr>
        <p:spPr>
          <a:xfrm>
            <a:off x="533400" y="1268413"/>
            <a:ext cx="7978775" cy="4879975"/>
          </a:xfrm>
        </p:spPr>
        <p:txBody>
          <a:bodyPr/>
          <a:lstStyle/>
          <a:p>
            <a:pPr eaLnBrk="1" hangingPunct="1"/>
            <a:r>
              <a:rPr lang="en-US" altLang="ru-RU" sz="3000" smtClean="0">
                <a:latin typeface="Times New Roman" panose="02020603050405020304" pitchFamily="18" charset="0"/>
              </a:rPr>
              <a:t>Adenoviral infection</a:t>
            </a:r>
            <a:r>
              <a:rPr lang="ru-RU" altLang="ru-RU" sz="3000" smtClean="0">
                <a:latin typeface="Times New Roman" panose="02020603050405020304" pitchFamily="18" charset="0"/>
              </a:rPr>
              <a:t> </a:t>
            </a:r>
            <a:r>
              <a:rPr lang="ru-RU" altLang="ru-RU" sz="3000" smtClean="0"/>
              <a:t>—</a:t>
            </a:r>
            <a:r>
              <a:rPr lang="ru-RU" altLang="ru-RU" sz="3000" smtClean="0">
                <a:latin typeface="Times New Roman" panose="02020603050405020304" pitchFamily="18" charset="0"/>
              </a:rPr>
              <a:t> </a:t>
            </a:r>
            <a:r>
              <a:rPr lang="en-US" altLang="ru-RU" sz="3000" smtClean="0">
                <a:latin typeface="Times New Roman" panose="02020603050405020304" pitchFamily="18" charset="0"/>
              </a:rPr>
              <a:t>anthroponosic viral disease</a:t>
            </a:r>
            <a:r>
              <a:rPr lang="ru-RU" altLang="ru-RU" sz="3000" smtClean="0">
                <a:latin typeface="Times New Roman" panose="02020603050405020304" pitchFamily="18" charset="0"/>
              </a:rPr>
              <a:t> </a:t>
            </a:r>
            <a:r>
              <a:rPr lang="en-US" altLang="ru-RU" sz="3000" smtClean="0">
                <a:latin typeface="Times New Roman" panose="02020603050405020304" pitchFamily="18" charset="0"/>
              </a:rPr>
              <a:t>with damage of the respiratory tract and lymphoid tissue.</a:t>
            </a:r>
          </a:p>
          <a:p>
            <a:pPr eaLnBrk="1" hangingPunct="1"/>
            <a:r>
              <a:rPr lang="en-US" altLang="ru-RU" sz="3000" smtClean="0">
                <a:latin typeface="Times New Roman" panose="02020603050405020304" pitchFamily="18" charset="0"/>
              </a:rPr>
              <a:t>Etiology agent </a:t>
            </a:r>
            <a:r>
              <a:rPr lang="en-US" altLang="ru-RU" sz="3000" smtClean="0"/>
              <a:t>–</a:t>
            </a:r>
            <a:r>
              <a:rPr lang="en-US" altLang="ru-RU" sz="3000" smtClean="0">
                <a:latin typeface="Times New Roman" panose="02020603050405020304" pitchFamily="18" charset="0"/>
              </a:rPr>
              <a:t> DNA contained virus. Adenoviruses (all serotypes) are steady in environment</a:t>
            </a:r>
            <a:endParaRPr lang="ru-RU" altLang="ru-RU" sz="3000" smtClean="0">
              <a:latin typeface="Times New Roman" panose="02020603050405020304" pitchFamily="18" charset="0"/>
            </a:endParaRPr>
          </a:p>
        </p:txBody>
      </p:sp>
      <p:sp>
        <p:nvSpPr>
          <p:cNvPr id="184322" name="Rectangle 2"/>
          <p:cNvSpPr>
            <a:spLocks noGrp="1"/>
          </p:cNvSpPr>
          <p:nvPr>
            <p:ph type="title"/>
          </p:nvPr>
        </p:nvSpPr>
        <p:spPr bwMode="auto">
          <a:xfrm>
            <a:off x="1042988" y="404813"/>
            <a:ext cx="7772400" cy="5635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eaLnBrk="1" fontAlgn="auto" hangingPunct="1">
              <a:spcAft>
                <a:spcPts val="0"/>
              </a:spcAft>
              <a:defRPr/>
            </a:pPr>
            <a:r>
              <a:rPr sz="3800" smtClean="0">
                <a:effectLst/>
              </a:rPr>
              <a:t>ADENOVIRAL INFECTION</a:t>
            </a:r>
            <a:endParaRPr lang="ru-RU" sz="3800" smtClean="0">
              <a:effectLs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p:cNvSpPr>
          <p:nvPr>
            <p:ph idx="1"/>
          </p:nvPr>
        </p:nvSpPr>
        <p:spPr>
          <a:xfrm>
            <a:off x="304800" y="1066800"/>
            <a:ext cx="8588375" cy="5386388"/>
          </a:xfrm>
        </p:spPr>
        <p:txBody>
          <a:bodyPr/>
          <a:lstStyle/>
          <a:p>
            <a:pPr eaLnBrk="1" hangingPunct="1">
              <a:lnSpc>
                <a:spcPct val="90000"/>
              </a:lnSpc>
            </a:pPr>
            <a:r>
              <a:rPr lang="en-US" altLang="ru-RU" sz="2800" u="sng" smtClean="0">
                <a:latin typeface="Times New Roman" panose="02020603050405020304" pitchFamily="18" charset="0"/>
              </a:rPr>
              <a:t>Clinical forms</a:t>
            </a:r>
            <a:r>
              <a:rPr lang="ru-RU" altLang="ru-RU" sz="2800" smtClean="0">
                <a:latin typeface="Times New Roman" panose="02020603050405020304" pitchFamily="18" charset="0"/>
              </a:rPr>
              <a:t>: </a:t>
            </a:r>
          </a:p>
          <a:p>
            <a:pPr lvl="3" eaLnBrk="1" hangingPunct="1">
              <a:lnSpc>
                <a:spcPct val="90000"/>
              </a:lnSpc>
            </a:pPr>
            <a:r>
              <a:rPr lang="en-US" altLang="ru-RU" sz="2800" u="sng" smtClean="0">
                <a:latin typeface="Times New Roman" panose="02020603050405020304" pitchFamily="18" charset="0"/>
              </a:rPr>
              <a:t>Acute respiratory disease</a:t>
            </a:r>
            <a:r>
              <a:rPr lang="en-US" altLang="ru-RU" sz="2800" smtClean="0">
                <a:latin typeface="Times New Roman" panose="02020603050405020304" pitchFamily="18" charset="0"/>
              </a:rPr>
              <a:t>;</a:t>
            </a:r>
            <a:endParaRPr lang="ru-RU" altLang="ru-RU" sz="2800" smtClean="0">
              <a:latin typeface="Times New Roman" panose="02020603050405020304" pitchFamily="18" charset="0"/>
            </a:endParaRPr>
          </a:p>
          <a:p>
            <a:pPr lvl="3" eaLnBrk="1" hangingPunct="1">
              <a:lnSpc>
                <a:spcPct val="90000"/>
              </a:lnSpc>
            </a:pPr>
            <a:r>
              <a:rPr lang="en-US" altLang="ru-RU" sz="2800" smtClean="0">
                <a:latin typeface="Times New Roman" panose="02020603050405020304" pitchFamily="18" charset="0"/>
              </a:rPr>
              <a:t>Pneumonia;</a:t>
            </a:r>
            <a:r>
              <a:rPr lang="ru-RU" altLang="ru-RU" sz="2800" smtClean="0">
                <a:latin typeface="Times New Roman" panose="02020603050405020304" pitchFamily="18" charset="0"/>
              </a:rPr>
              <a:t>  </a:t>
            </a:r>
          </a:p>
          <a:p>
            <a:pPr lvl="3" eaLnBrk="1" hangingPunct="1">
              <a:lnSpc>
                <a:spcPct val="90000"/>
              </a:lnSpc>
            </a:pPr>
            <a:r>
              <a:rPr lang="en-US" altLang="ru-RU" sz="2800" u="sng" smtClean="0">
                <a:latin typeface="Times New Roman" panose="02020603050405020304" pitchFamily="18" charset="0"/>
              </a:rPr>
              <a:t>Pharingoconjuinctival fever</a:t>
            </a:r>
            <a:r>
              <a:rPr lang="ru-RU" altLang="ru-RU" sz="2800" smtClean="0">
                <a:latin typeface="Times New Roman" panose="02020603050405020304" pitchFamily="18" charset="0"/>
              </a:rPr>
              <a:t>.  </a:t>
            </a:r>
          </a:p>
          <a:p>
            <a:pPr lvl="3" eaLnBrk="1" hangingPunct="1">
              <a:lnSpc>
                <a:spcPct val="90000"/>
              </a:lnSpc>
            </a:pPr>
            <a:r>
              <a:rPr lang="en-US" altLang="ru-RU" sz="2800" smtClean="0">
                <a:latin typeface="Times New Roman" panose="02020603050405020304" pitchFamily="18" charset="0"/>
              </a:rPr>
              <a:t>Epidemic keratoconjunctivitis</a:t>
            </a:r>
            <a:r>
              <a:rPr lang="ru-RU" altLang="ru-RU" sz="2800" smtClean="0">
                <a:latin typeface="Times New Roman" panose="02020603050405020304" pitchFamily="18" charset="0"/>
              </a:rPr>
              <a:t>.  </a:t>
            </a:r>
          </a:p>
          <a:p>
            <a:pPr lvl="3" eaLnBrk="1" hangingPunct="1">
              <a:lnSpc>
                <a:spcPct val="90000"/>
              </a:lnSpc>
            </a:pPr>
            <a:r>
              <a:rPr lang="en-US" altLang="ru-RU" sz="2800" smtClean="0">
                <a:latin typeface="Times New Roman" panose="02020603050405020304" pitchFamily="18" charset="0"/>
              </a:rPr>
              <a:t>Hemorrhagic cystitis</a:t>
            </a:r>
            <a:r>
              <a:rPr lang="ru-RU" altLang="ru-RU" sz="2800" smtClean="0">
                <a:latin typeface="Times New Roman" panose="02020603050405020304" pitchFamily="18" charset="0"/>
              </a:rPr>
              <a:t>.  </a:t>
            </a:r>
          </a:p>
          <a:p>
            <a:pPr lvl="3" eaLnBrk="1" hangingPunct="1">
              <a:lnSpc>
                <a:spcPct val="90000"/>
              </a:lnSpc>
            </a:pPr>
            <a:r>
              <a:rPr lang="en-US" altLang="ru-RU" sz="2800" smtClean="0">
                <a:latin typeface="Times New Roman" panose="02020603050405020304" pitchFamily="18" charset="0"/>
              </a:rPr>
              <a:t>Gastroenteritis</a:t>
            </a:r>
            <a:r>
              <a:rPr lang="ru-RU" altLang="ru-RU" sz="2800" smtClean="0">
                <a:latin typeface="Times New Roman" panose="02020603050405020304" pitchFamily="18" charset="0"/>
              </a:rPr>
              <a:t>.  </a:t>
            </a:r>
          </a:p>
          <a:p>
            <a:pPr lvl="3" eaLnBrk="1" hangingPunct="1">
              <a:lnSpc>
                <a:spcPct val="90000"/>
              </a:lnSpc>
            </a:pPr>
            <a:r>
              <a:rPr lang="en-US" altLang="ru-RU" sz="2800" smtClean="0">
                <a:latin typeface="Times New Roman" panose="02020603050405020304" pitchFamily="18" charset="0"/>
              </a:rPr>
              <a:t>Damage of the nervous system</a:t>
            </a:r>
            <a:endParaRPr lang="ru-RU" altLang="ru-RU" sz="2800" smtClean="0">
              <a:latin typeface="Times New Roman" panose="02020603050405020304" pitchFamily="18" charset="0"/>
            </a:endParaRPr>
          </a:p>
          <a:p>
            <a:pPr eaLnBrk="1" hangingPunct="1">
              <a:lnSpc>
                <a:spcPct val="90000"/>
              </a:lnSpc>
            </a:pPr>
            <a:r>
              <a:rPr lang="en-US" altLang="ru-RU" sz="2800" smtClean="0">
                <a:latin typeface="Times New Roman" panose="02020603050405020304" pitchFamily="18" charset="0"/>
              </a:rPr>
              <a:t>There are not remedy of specific therapy</a:t>
            </a:r>
          </a:p>
          <a:p>
            <a:pPr eaLnBrk="1" hangingPunct="1">
              <a:lnSpc>
                <a:spcPct val="90000"/>
              </a:lnSpc>
            </a:pPr>
            <a:r>
              <a:rPr lang="en-US" altLang="ru-RU" sz="2800" smtClean="0">
                <a:latin typeface="Times New Roman" panose="02020603050405020304" pitchFamily="18" charset="0"/>
              </a:rPr>
              <a:t>Vaccine for prevention of adenoviral infection is created</a:t>
            </a:r>
          </a:p>
        </p:txBody>
      </p:sp>
      <p:sp>
        <p:nvSpPr>
          <p:cNvPr id="185346" name="Rectangle 2"/>
          <p:cNvSpPr>
            <a:spLocks noGrp="1"/>
          </p:cNvSpPr>
          <p:nvPr>
            <p:ph type="title"/>
          </p:nvPr>
        </p:nvSpPr>
        <p:spPr bwMode="auto">
          <a:xfrm>
            <a:off x="685800" y="184150"/>
            <a:ext cx="7772400" cy="6016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eaLnBrk="1" fontAlgn="auto" hangingPunct="1">
              <a:spcAft>
                <a:spcPts val="0"/>
              </a:spcAft>
              <a:defRPr/>
            </a:pPr>
            <a:r>
              <a:rPr sz="3800" smtClean="0">
                <a:effectLst/>
              </a:rPr>
              <a:t>ADENOVIRAL INFECTION</a:t>
            </a:r>
            <a:endParaRPr lang="ru-RU" sz="3800" smtClean="0">
              <a:effectLs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p:cNvSpPr>
          <p:nvPr>
            <p:ph idx="1"/>
          </p:nvPr>
        </p:nvSpPr>
        <p:spPr>
          <a:xfrm>
            <a:off x="457200" y="1125538"/>
            <a:ext cx="8458200" cy="5503862"/>
          </a:xfrm>
        </p:spPr>
        <p:txBody>
          <a:bodyPr/>
          <a:lstStyle/>
          <a:p>
            <a:pPr eaLnBrk="1" hangingPunct="1">
              <a:lnSpc>
                <a:spcPct val="90000"/>
              </a:lnSpc>
            </a:pPr>
            <a:r>
              <a:rPr lang="en-US" altLang="ru-RU" sz="2800" smtClean="0">
                <a:latin typeface="Times New Roman" panose="02020603050405020304" pitchFamily="18" charset="0"/>
              </a:rPr>
              <a:t>Respiratory-syncytial infection</a:t>
            </a:r>
            <a:r>
              <a:rPr lang="ru-RU" altLang="ru-RU" sz="2800" smtClean="0">
                <a:latin typeface="Times New Roman" panose="02020603050405020304" pitchFamily="18" charset="0"/>
              </a:rPr>
              <a:t> </a:t>
            </a:r>
            <a:r>
              <a:rPr lang="ru-RU" altLang="ru-RU" sz="2800" smtClean="0"/>
              <a:t>—</a:t>
            </a:r>
            <a:r>
              <a:rPr lang="ru-RU" altLang="ru-RU" sz="2800" smtClean="0">
                <a:latin typeface="Times New Roman" panose="02020603050405020304" pitchFamily="18" charset="0"/>
              </a:rPr>
              <a:t> </a:t>
            </a:r>
            <a:r>
              <a:rPr lang="en-US" altLang="ru-RU" sz="2800" smtClean="0">
                <a:latin typeface="Times New Roman" panose="02020603050405020304" pitchFamily="18" charset="0"/>
              </a:rPr>
              <a:t>anthroponosic acute viral disease</a:t>
            </a:r>
            <a:r>
              <a:rPr lang="ru-RU" altLang="ru-RU" sz="2800" smtClean="0">
                <a:latin typeface="Times New Roman" panose="02020603050405020304" pitchFamily="18" charset="0"/>
              </a:rPr>
              <a:t> </a:t>
            </a:r>
            <a:r>
              <a:rPr lang="en-US" altLang="ru-RU" sz="2800" smtClean="0">
                <a:latin typeface="Times New Roman" panose="02020603050405020304" pitchFamily="18" charset="0"/>
              </a:rPr>
              <a:t>with damage of the low part respiratory tract and moderately severe syndrome of intoxication</a:t>
            </a:r>
          </a:p>
          <a:p>
            <a:pPr eaLnBrk="1" hangingPunct="1">
              <a:lnSpc>
                <a:spcPct val="90000"/>
              </a:lnSpc>
            </a:pPr>
            <a:r>
              <a:rPr lang="en-US" altLang="ru-RU" sz="2800" smtClean="0">
                <a:latin typeface="Times New Roman" panose="02020603050405020304" pitchFamily="18" charset="0"/>
              </a:rPr>
              <a:t>Children ill more frequently as adult </a:t>
            </a:r>
          </a:p>
          <a:p>
            <a:pPr eaLnBrk="1" hangingPunct="1">
              <a:lnSpc>
                <a:spcPct val="90000"/>
              </a:lnSpc>
            </a:pPr>
            <a:r>
              <a:rPr lang="en-US" altLang="ru-RU" sz="2800" smtClean="0">
                <a:latin typeface="Times New Roman" panose="02020603050405020304" pitchFamily="18" charset="0"/>
              </a:rPr>
              <a:t>Bronchitis with bronchoobstruction, tracheobronhitis are typical for this infection</a:t>
            </a:r>
          </a:p>
          <a:p>
            <a:pPr eaLnBrk="1" hangingPunct="1">
              <a:lnSpc>
                <a:spcPct val="90000"/>
              </a:lnSpc>
            </a:pPr>
            <a:r>
              <a:rPr lang="en-US" altLang="ru-RU" sz="2800" smtClean="0">
                <a:latin typeface="Times New Roman" panose="02020603050405020304" pitchFamily="18" charset="0"/>
              </a:rPr>
              <a:t>The course of the disease is prolonged </a:t>
            </a:r>
            <a:r>
              <a:rPr lang="ru-RU" altLang="ru-RU" sz="2800" smtClean="0">
                <a:latin typeface="Times New Roman" panose="02020603050405020304" pitchFamily="18" charset="0"/>
              </a:rPr>
              <a:t>(10-30  </a:t>
            </a:r>
            <a:r>
              <a:rPr lang="en-US" altLang="ru-RU" sz="2800" smtClean="0">
                <a:latin typeface="Times New Roman" panose="02020603050405020304" pitchFamily="18" charset="0"/>
              </a:rPr>
              <a:t>days</a:t>
            </a:r>
            <a:r>
              <a:rPr lang="ru-RU" altLang="ru-RU" sz="2800" smtClean="0">
                <a:latin typeface="Times New Roman" panose="02020603050405020304" pitchFamily="18" charset="0"/>
              </a:rPr>
              <a:t>).</a:t>
            </a:r>
          </a:p>
          <a:p>
            <a:pPr eaLnBrk="1" hangingPunct="1">
              <a:lnSpc>
                <a:spcPct val="90000"/>
              </a:lnSpc>
            </a:pPr>
            <a:r>
              <a:rPr lang="en-US" altLang="ru-RU" sz="2800" smtClean="0">
                <a:latin typeface="Times New Roman" panose="02020603050405020304" pitchFamily="18" charset="0"/>
              </a:rPr>
              <a:t>Respiratory-syncytial infection</a:t>
            </a:r>
            <a:r>
              <a:rPr lang="ru-RU" altLang="ru-RU" sz="2800" smtClean="0">
                <a:latin typeface="Times New Roman" panose="02020603050405020304" pitchFamily="18" charset="0"/>
              </a:rPr>
              <a:t> </a:t>
            </a:r>
            <a:r>
              <a:rPr lang="en-US" altLang="ru-RU" sz="2800" smtClean="0">
                <a:latin typeface="Times New Roman" panose="02020603050405020304" pitchFamily="18" charset="0"/>
              </a:rPr>
              <a:t>is a reason of suddenly death syndrome and asthmatic sindrome in children</a:t>
            </a:r>
          </a:p>
          <a:p>
            <a:pPr eaLnBrk="1" hangingPunct="1">
              <a:lnSpc>
                <a:spcPct val="90000"/>
              </a:lnSpc>
            </a:pPr>
            <a:r>
              <a:rPr lang="en-US" altLang="ru-RU" sz="2800" smtClean="0">
                <a:latin typeface="Times New Roman" panose="02020603050405020304" pitchFamily="18" charset="0"/>
              </a:rPr>
              <a:t>There are not remedies of specific treatment and prevention.</a:t>
            </a:r>
          </a:p>
        </p:txBody>
      </p:sp>
      <p:sp>
        <p:nvSpPr>
          <p:cNvPr id="186370" name="Rectangle 2"/>
          <p:cNvSpPr>
            <a:spLocks noGrp="1"/>
          </p:cNvSpPr>
          <p:nvPr>
            <p:ph type="title"/>
          </p:nvPr>
        </p:nvSpPr>
        <p:spPr bwMode="auto">
          <a:xfrm>
            <a:off x="755650" y="260350"/>
            <a:ext cx="7772400" cy="7159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eaLnBrk="1" fontAlgn="auto" hangingPunct="1">
              <a:spcAft>
                <a:spcPts val="0"/>
              </a:spcAft>
              <a:defRPr/>
            </a:pPr>
            <a:r>
              <a:rPr sz="3000" smtClean="0">
                <a:effectLst/>
                <a:latin typeface="Times New Roman" pitchFamily="18" charset="0"/>
              </a:rPr>
              <a:t>RESPIRATORY SINCYTIAL INFECTION</a:t>
            </a:r>
            <a:endParaRPr lang="ru-RU" sz="3000" smtClean="0">
              <a:effectLst/>
              <a:latin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p:cNvSpPr>
          <p:nvPr>
            <p:ph type="title"/>
          </p:nvPr>
        </p:nvSpPr>
        <p:spPr bwMode="auto">
          <a:xfrm>
            <a:off x="539750" y="290513"/>
            <a:ext cx="7843838" cy="762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eaLnBrk="1" fontAlgn="auto" hangingPunct="1">
              <a:spcAft>
                <a:spcPts val="0"/>
              </a:spcAft>
              <a:defRPr/>
            </a:pPr>
            <a:r>
              <a:rPr sz="4000" smtClean="0">
                <a:effectLst/>
              </a:rPr>
              <a:t>CORONAVIRAL INFECTION</a:t>
            </a:r>
            <a:endParaRPr lang="ru-RU" sz="4000" smtClean="0">
              <a:effectLst/>
            </a:endParaRPr>
          </a:p>
        </p:txBody>
      </p:sp>
      <p:pic>
        <p:nvPicPr>
          <p:cNvPr id="46083" name="Picture 4" descr="коронавирус-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23850" y="1700213"/>
            <a:ext cx="3810000" cy="3254375"/>
          </a:xfrm>
        </p:spPr>
      </p:pic>
      <p:sp>
        <p:nvSpPr>
          <p:cNvPr id="46084" name="Rectangle 3"/>
          <p:cNvSpPr>
            <a:spLocks noGrp="1"/>
          </p:cNvSpPr>
          <p:nvPr>
            <p:ph type="body" sz="half" idx="2"/>
          </p:nvPr>
        </p:nvSpPr>
        <p:spPr>
          <a:xfrm>
            <a:off x="4427538" y="1268413"/>
            <a:ext cx="4392612" cy="5184775"/>
          </a:xfrm>
        </p:spPr>
        <p:txBody>
          <a:bodyPr/>
          <a:lstStyle/>
          <a:p>
            <a:pPr algn="ctr" eaLnBrk="1" hangingPunct="1">
              <a:buFont typeface="Wingdings 2" panose="05020102010507070707" pitchFamily="18" charset="2"/>
              <a:buNone/>
            </a:pPr>
            <a:r>
              <a:rPr lang="en-US" altLang="ru-RU" sz="3200" smtClean="0">
                <a:latin typeface="Times New Roman" panose="02020603050405020304" pitchFamily="18" charset="0"/>
              </a:rPr>
              <a:t>Coronaviral infection</a:t>
            </a:r>
            <a:r>
              <a:rPr lang="ru-RU" altLang="ru-RU" sz="3200" smtClean="0">
                <a:latin typeface="Times New Roman" panose="02020603050405020304" pitchFamily="18" charset="0"/>
              </a:rPr>
              <a:t> </a:t>
            </a:r>
            <a:r>
              <a:rPr lang="ru-RU" altLang="ru-RU" sz="3200" smtClean="0"/>
              <a:t>—</a:t>
            </a:r>
            <a:r>
              <a:rPr lang="ru-RU" altLang="ru-RU" sz="3200" smtClean="0">
                <a:latin typeface="Times New Roman" panose="02020603050405020304" pitchFamily="18" charset="0"/>
              </a:rPr>
              <a:t> </a:t>
            </a:r>
            <a:r>
              <a:rPr lang="en-US" altLang="ru-RU" sz="3200" smtClean="0">
                <a:latin typeface="Times New Roman" panose="02020603050405020304" pitchFamily="18" charset="0"/>
              </a:rPr>
              <a:t>anthroponosic acute viral disease</a:t>
            </a:r>
            <a:r>
              <a:rPr lang="ru-RU" altLang="ru-RU" sz="3200" smtClean="0">
                <a:latin typeface="Times New Roman" panose="02020603050405020304" pitchFamily="18" charset="0"/>
              </a:rPr>
              <a:t> </a:t>
            </a:r>
            <a:r>
              <a:rPr lang="en-US" altLang="ru-RU" sz="3200" smtClean="0">
                <a:latin typeface="Times New Roman" panose="02020603050405020304" pitchFamily="18" charset="0"/>
              </a:rPr>
              <a:t>with damage of the respiratory tract or \ and gastrointestinal tract.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3" descr="sars-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163763"/>
            <a:ext cx="4038600" cy="3244850"/>
          </a:xfrm>
        </p:spPr>
      </p:pic>
      <p:pic>
        <p:nvPicPr>
          <p:cNvPr id="47107" name="Picture 4" descr="sars-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67250" y="2338388"/>
            <a:ext cx="4000500" cy="2809875"/>
          </a:xfrm>
        </p:spPr>
      </p:pic>
      <p:sp>
        <p:nvSpPr>
          <p:cNvPr id="188418" name="Rectangle 2"/>
          <p:cNvSpPr>
            <a:spLocks noGrp="1"/>
          </p:cNvSpPr>
          <p:nvPr>
            <p:ph type="title"/>
          </p:nvPr>
        </p:nvSpPr>
        <p:spPr bwMode="auto">
          <a:xfrm>
            <a:off x="323850" y="152400"/>
            <a:ext cx="8362950" cy="162083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eaLnBrk="1" fontAlgn="auto" hangingPunct="1">
              <a:spcAft>
                <a:spcPts val="0"/>
              </a:spcAft>
              <a:defRPr/>
            </a:pPr>
            <a:r>
              <a:rPr lang="ru-RU" sz="5000" smtClean="0">
                <a:effectLst/>
                <a:latin typeface="Times New Roman" pitchFamily="18" charset="0"/>
              </a:rPr>
              <a:t>"Severe Acute Respiratory Syndrome" (SARS).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p:cNvSpPr>
          <p:nvPr>
            <p:ph idx="1"/>
          </p:nvPr>
        </p:nvSpPr>
        <p:spPr>
          <a:xfrm>
            <a:off x="457200" y="1371600"/>
            <a:ext cx="8229600" cy="5105400"/>
          </a:xfrm>
        </p:spPr>
        <p:txBody>
          <a:bodyPr/>
          <a:lstStyle/>
          <a:p>
            <a:pPr algn="ctr" eaLnBrk="1" hangingPunct="1">
              <a:buFont typeface="Wingdings 2" panose="05020102010507070707" pitchFamily="18" charset="2"/>
              <a:buNone/>
            </a:pPr>
            <a:r>
              <a:rPr lang="en-US" altLang="ru-RU" sz="2800" smtClean="0">
                <a:latin typeface="Times New Roman" panose="02020603050405020304" pitchFamily="18" charset="0"/>
              </a:rPr>
              <a:t>Enteroviral infection </a:t>
            </a:r>
            <a:r>
              <a:rPr lang="ru-RU" altLang="ru-RU" sz="2800" smtClean="0">
                <a:latin typeface="Times New Roman" panose="02020603050405020304" pitchFamily="18" charset="0"/>
              </a:rPr>
              <a:t> </a:t>
            </a:r>
            <a:r>
              <a:rPr lang="ru-RU" altLang="ru-RU" sz="2800" smtClean="0"/>
              <a:t>—</a:t>
            </a:r>
            <a:r>
              <a:rPr lang="ru-RU" altLang="ru-RU" sz="2800" smtClean="0">
                <a:latin typeface="Times New Roman" panose="02020603050405020304" pitchFamily="18" charset="0"/>
              </a:rPr>
              <a:t> </a:t>
            </a:r>
            <a:r>
              <a:rPr lang="en-US" altLang="ru-RU" sz="2800" smtClean="0">
                <a:latin typeface="Times New Roman" panose="02020603050405020304" pitchFamily="18" charset="0"/>
              </a:rPr>
              <a:t>acute disease with polymorphic clinical manifestations.</a:t>
            </a:r>
          </a:p>
          <a:p>
            <a:pPr eaLnBrk="1" hangingPunct="1"/>
            <a:r>
              <a:rPr lang="en-US" altLang="ru-RU" sz="2800" smtClean="0">
                <a:latin typeface="Times New Roman" panose="02020603050405020304" pitchFamily="18" charset="0"/>
              </a:rPr>
              <a:t>Etiology agent</a:t>
            </a:r>
            <a:r>
              <a:rPr lang="ru-RU" altLang="ru-RU" sz="2800" smtClean="0">
                <a:latin typeface="Times New Roman" panose="02020603050405020304" pitchFamily="18" charset="0"/>
              </a:rPr>
              <a:t> </a:t>
            </a:r>
            <a:r>
              <a:rPr lang="ru-RU" altLang="ru-RU" sz="2800" smtClean="0"/>
              <a:t>—</a:t>
            </a:r>
            <a:r>
              <a:rPr lang="ru-RU" altLang="ru-RU" sz="2800" smtClean="0">
                <a:latin typeface="Times New Roman" panose="02020603050405020304" pitchFamily="18" charset="0"/>
              </a:rPr>
              <a:t> </a:t>
            </a:r>
            <a:r>
              <a:rPr lang="en-US" altLang="ru-RU" sz="2800" smtClean="0">
                <a:latin typeface="Times New Roman" panose="02020603050405020304" pitchFamily="18" charset="0"/>
              </a:rPr>
              <a:t>RNA </a:t>
            </a:r>
            <a:r>
              <a:rPr lang="ru-RU" altLang="ru-RU" sz="2800" smtClean="0"/>
              <a:t>–</a:t>
            </a:r>
            <a:r>
              <a:rPr lang="en-US" altLang="ru-RU" sz="2800" smtClean="0">
                <a:latin typeface="Times New Roman" panose="02020603050405020304" pitchFamily="18" charset="0"/>
              </a:rPr>
              <a:t> contained viruses </a:t>
            </a:r>
            <a:r>
              <a:rPr lang="ru-RU" altLang="ru-RU" sz="2800" smtClean="0">
                <a:latin typeface="Times New Roman" panose="02020603050405020304" pitchFamily="18" charset="0"/>
              </a:rPr>
              <a:t>рода </a:t>
            </a:r>
            <a:r>
              <a:rPr lang="ru-RU" altLang="ru-RU" sz="2800" b="1" i="1" smtClean="0">
                <a:latin typeface="Times New Roman" panose="02020603050405020304" pitchFamily="18" charset="0"/>
              </a:rPr>
              <a:t>Enterovirus </a:t>
            </a:r>
            <a:r>
              <a:rPr lang="en-US" altLang="ru-RU" sz="2800" smtClean="0">
                <a:latin typeface="Times New Roman" panose="02020603050405020304" pitchFamily="18" charset="0"/>
              </a:rPr>
              <a:t>family</a:t>
            </a:r>
            <a:r>
              <a:rPr lang="ru-RU" altLang="ru-RU" sz="2800" smtClean="0">
                <a:latin typeface="Times New Roman" panose="02020603050405020304" pitchFamily="18" charset="0"/>
              </a:rPr>
              <a:t> </a:t>
            </a:r>
            <a:r>
              <a:rPr lang="ru-RU" altLang="ru-RU" sz="2800" b="1" i="1" smtClean="0">
                <a:latin typeface="Times New Roman" panose="02020603050405020304" pitchFamily="18" charset="0"/>
              </a:rPr>
              <a:t>Picornaviridae.</a:t>
            </a:r>
            <a:r>
              <a:rPr lang="en-US" altLang="ru-RU" sz="2800" b="1" i="1" smtClean="0">
                <a:latin typeface="Times New Roman" panose="02020603050405020304" pitchFamily="18" charset="0"/>
              </a:rPr>
              <a:t> </a:t>
            </a:r>
            <a:endParaRPr lang="ru-RU" altLang="ru-RU" sz="2800" b="1" i="1" smtClean="0">
              <a:latin typeface="Times New Roman" panose="02020603050405020304" pitchFamily="18" charset="0"/>
            </a:endParaRPr>
          </a:p>
          <a:p>
            <a:pPr eaLnBrk="1" hangingPunct="1"/>
            <a:r>
              <a:rPr lang="ru-RU" altLang="ru-RU" sz="2800" smtClean="0">
                <a:latin typeface="Times New Roman" panose="02020603050405020304" pitchFamily="18" charset="0"/>
              </a:rPr>
              <a:t>64 </a:t>
            </a:r>
            <a:r>
              <a:rPr lang="en-US" altLang="ru-RU" sz="2800" smtClean="0">
                <a:latin typeface="Times New Roman" panose="02020603050405020304" pitchFamily="18" charset="0"/>
              </a:rPr>
              <a:t>enteroviruses pathogenic for human</a:t>
            </a:r>
            <a:r>
              <a:rPr lang="ru-RU" altLang="ru-RU" sz="2800" smtClean="0">
                <a:latin typeface="Times New Roman" panose="02020603050405020304" pitchFamily="18" charset="0"/>
              </a:rPr>
              <a:t> </a:t>
            </a:r>
            <a:endParaRPr lang="en-US" altLang="ru-RU" sz="2800" smtClean="0">
              <a:latin typeface="Times New Roman" panose="02020603050405020304" pitchFamily="18" charset="0"/>
            </a:endParaRPr>
          </a:p>
          <a:p>
            <a:pPr eaLnBrk="1" hangingPunct="1"/>
            <a:r>
              <a:rPr lang="ru-RU" altLang="ru-RU" sz="2800" smtClean="0">
                <a:latin typeface="Times New Roman" panose="02020603050405020304" pitchFamily="18" charset="0"/>
              </a:rPr>
              <a:t>23 </a:t>
            </a:r>
            <a:r>
              <a:rPr lang="en-US" altLang="ru-RU" sz="2800" smtClean="0">
                <a:latin typeface="Times New Roman" panose="02020603050405020304" pitchFamily="18" charset="0"/>
              </a:rPr>
              <a:t>types viruses Coxaci</a:t>
            </a:r>
            <a:r>
              <a:rPr lang="ru-RU" altLang="ru-RU" sz="2800" smtClean="0">
                <a:latin typeface="Times New Roman" panose="02020603050405020304" pitchFamily="18" charset="0"/>
              </a:rPr>
              <a:t> А</a:t>
            </a:r>
            <a:endParaRPr lang="en-US" altLang="ru-RU" sz="2800" smtClean="0">
              <a:latin typeface="Times New Roman" panose="02020603050405020304" pitchFamily="18" charset="0"/>
            </a:endParaRPr>
          </a:p>
          <a:p>
            <a:pPr eaLnBrk="1" hangingPunct="1"/>
            <a:r>
              <a:rPr lang="ru-RU" altLang="ru-RU" sz="2800" smtClean="0">
                <a:latin typeface="Times New Roman" panose="02020603050405020304" pitchFamily="18" charset="0"/>
              </a:rPr>
              <a:t>6 </a:t>
            </a:r>
            <a:r>
              <a:rPr lang="en-US" altLang="ru-RU" sz="2800" smtClean="0">
                <a:latin typeface="Times New Roman" panose="02020603050405020304" pitchFamily="18" charset="0"/>
              </a:rPr>
              <a:t>types Coxaci </a:t>
            </a:r>
            <a:r>
              <a:rPr lang="ru-RU" altLang="ru-RU" sz="2800" smtClean="0">
                <a:latin typeface="Times New Roman" panose="02020603050405020304" pitchFamily="18" charset="0"/>
              </a:rPr>
              <a:t>В</a:t>
            </a:r>
            <a:endParaRPr lang="en-US" altLang="ru-RU" sz="2800" smtClean="0">
              <a:latin typeface="Times New Roman" panose="02020603050405020304" pitchFamily="18" charset="0"/>
            </a:endParaRPr>
          </a:p>
          <a:p>
            <a:pPr eaLnBrk="1" hangingPunct="1"/>
            <a:r>
              <a:rPr lang="ru-RU" altLang="ru-RU" sz="2800" smtClean="0">
                <a:latin typeface="Times New Roman" panose="02020603050405020304" pitchFamily="18" charset="0"/>
              </a:rPr>
              <a:t>31 </a:t>
            </a:r>
            <a:r>
              <a:rPr lang="en-US" altLang="ru-RU" sz="2800" smtClean="0">
                <a:latin typeface="Times New Roman" panose="02020603050405020304" pitchFamily="18" charset="0"/>
              </a:rPr>
              <a:t>types viruses </a:t>
            </a:r>
            <a:r>
              <a:rPr lang="ru-RU" altLang="ru-RU" sz="2800" smtClean="0">
                <a:latin typeface="Times New Roman" panose="02020603050405020304" pitchFamily="18" charset="0"/>
              </a:rPr>
              <a:t>ECHO </a:t>
            </a:r>
            <a:endParaRPr lang="en-US" altLang="ru-RU" sz="2800" smtClean="0">
              <a:latin typeface="Times New Roman" panose="02020603050405020304" pitchFamily="18" charset="0"/>
            </a:endParaRPr>
          </a:p>
          <a:p>
            <a:pPr eaLnBrk="1" hangingPunct="1"/>
            <a:r>
              <a:rPr lang="en-US" altLang="ru-RU" sz="2800" smtClean="0">
                <a:latin typeface="Times New Roman" panose="02020603050405020304" pitchFamily="18" charset="0"/>
              </a:rPr>
              <a:t>and </a:t>
            </a:r>
            <a:r>
              <a:rPr lang="ru-RU" altLang="ru-RU" sz="2800" smtClean="0">
                <a:latin typeface="Times New Roman" panose="02020603050405020304" pitchFamily="18" charset="0"/>
              </a:rPr>
              <a:t>4 </a:t>
            </a:r>
            <a:r>
              <a:rPr lang="en-US" altLang="ru-RU" sz="2800" smtClean="0">
                <a:latin typeface="Times New Roman" panose="02020603050405020304" pitchFamily="18" charset="0"/>
              </a:rPr>
              <a:t>enteroviruses types </a:t>
            </a:r>
            <a:r>
              <a:rPr lang="ru-RU" altLang="ru-RU" sz="2800" smtClean="0">
                <a:latin typeface="Times New Roman" panose="02020603050405020304" pitchFamily="18" charset="0"/>
              </a:rPr>
              <a:t>68</a:t>
            </a:r>
            <a:r>
              <a:rPr lang="en-US" altLang="ru-RU" sz="2800" smtClean="0">
                <a:latin typeface="Times New Roman" panose="02020603050405020304" pitchFamily="18" charset="0"/>
              </a:rPr>
              <a:t>-</a:t>
            </a:r>
            <a:r>
              <a:rPr lang="ru-RU" altLang="ru-RU" sz="2800" smtClean="0">
                <a:latin typeface="Times New Roman" panose="02020603050405020304" pitchFamily="18" charset="0"/>
              </a:rPr>
              <a:t>71.</a:t>
            </a:r>
          </a:p>
        </p:txBody>
      </p:sp>
      <p:sp>
        <p:nvSpPr>
          <p:cNvPr id="189442"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eaLnBrk="1" fontAlgn="auto" hangingPunct="1">
              <a:spcAft>
                <a:spcPts val="0"/>
              </a:spcAft>
              <a:defRPr/>
            </a:pPr>
            <a:r>
              <a:rPr sz="4000" smtClean="0">
                <a:effectLst/>
              </a:rPr>
              <a:t>ENTEROVIRAL INFECTION</a:t>
            </a:r>
            <a:endParaRPr lang="ru-RU" sz="4000" smtClean="0">
              <a:effectLst/>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p:cNvSpPr>
          <p:nvPr>
            <p:ph idx="1"/>
          </p:nvPr>
        </p:nvSpPr>
        <p:spPr>
          <a:xfrm>
            <a:off x="684213" y="1125538"/>
            <a:ext cx="7772400" cy="5114925"/>
          </a:xfrm>
        </p:spPr>
        <p:txBody>
          <a:bodyPr/>
          <a:lstStyle/>
          <a:p>
            <a:pPr eaLnBrk="1" hangingPunct="1"/>
            <a:r>
              <a:rPr lang="en-US" altLang="ru-RU" sz="3000" b="1" u="sng" smtClean="0"/>
              <a:t>Reservoirs and sourse of infection</a:t>
            </a:r>
            <a:r>
              <a:rPr lang="ru-RU" altLang="ru-RU" sz="3000" b="1" i="1" smtClean="0"/>
              <a:t> </a:t>
            </a:r>
            <a:r>
              <a:rPr lang="en-US" altLang="ru-RU" sz="3000" b="1" i="1" smtClean="0"/>
              <a:t>– sick  human or carriers</a:t>
            </a:r>
          </a:p>
          <a:p>
            <a:pPr eaLnBrk="1" hangingPunct="1"/>
            <a:r>
              <a:rPr lang="en-US" altLang="ru-RU" sz="3000" b="1" i="1" smtClean="0"/>
              <a:t>Mechanism of transmission </a:t>
            </a:r>
            <a:r>
              <a:rPr lang="ru-RU" altLang="ru-RU" sz="3000" b="1" i="1" smtClean="0"/>
              <a:t> </a:t>
            </a:r>
            <a:r>
              <a:rPr lang="ru-RU" altLang="ru-RU" sz="3000" smtClean="0"/>
              <a:t>— </a:t>
            </a:r>
            <a:r>
              <a:rPr lang="en-US" altLang="ru-RU" sz="3000" smtClean="0"/>
              <a:t>fecal-oral</a:t>
            </a:r>
            <a:r>
              <a:rPr lang="ru-RU" altLang="ru-RU" sz="3000" smtClean="0"/>
              <a:t>, </a:t>
            </a:r>
            <a:r>
              <a:rPr lang="en-US" altLang="ru-RU" sz="3000" smtClean="0"/>
              <a:t>air-drop</a:t>
            </a:r>
            <a:r>
              <a:rPr lang="ru-RU" altLang="ru-RU" sz="3000" smtClean="0"/>
              <a:t>;</a:t>
            </a:r>
            <a:endParaRPr lang="en-US" altLang="ru-RU" sz="3000" smtClean="0"/>
          </a:p>
          <a:p>
            <a:pPr eaLnBrk="1" hangingPunct="1"/>
            <a:r>
              <a:rPr lang="en-US" altLang="ru-RU" sz="3000" b="1" u="sng" smtClean="0">
                <a:latin typeface="Times New Roman" panose="02020603050405020304" pitchFamily="18" charset="0"/>
              </a:rPr>
              <a:t>Natural susceptibility</a:t>
            </a:r>
            <a:r>
              <a:rPr lang="en-US" altLang="ru-RU" sz="3000" u="sng" smtClean="0">
                <a:latin typeface="Times New Roman" panose="02020603050405020304" pitchFamily="18" charset="0"/>
              </a:rPr>
              <a:t> </a:t>
            </a:r>
            <a:r>
              <a:rPr lang="ru-RU" altLang="ru-RU" sz="3000" u="sng" smtClean="0">
                <a:latin typeface="Times New Roman" panose="02020603050405020304" pitchFamily="18" charset="0"/>
              </a:rPr>
              <a:t> </a:t>
            </a:r>
            <a:r>
              <a:rPr lang="ru-RU" altLang="ru-RU" sz="3000" u="sng" smtClean="0"/>
              <a:t>–</a:t>
            </a:r>
            <a:r>
              <a:rPr lang="ru-RU" altLang="ru-RU" sz="3000" u="sng" smtClean="0">
                <a:latin typeface="Times New Roman" panose="02020603050405020304" pitchFamily="18" charset="0"/>
              </a:rPr>
              <a:t> </a:t>
            </a:r>
            <a:r>
              <a:rPr lang="en-US" altLang="ru-RU" sz="3000" smtClean="0">
                <a:latin typeface="Times New Roman" panose="02020603050405020304" pitchFamily="18" charset="0"/>
              </a:rPr>
              <a:t>high</a:t>
            </a:r>
            <a:r>
              <a:rPr lang="ru-RU" altLang="ru-RU" sz="3000" smtClean="0">
                <a:latin typeface="Times New Roman" panose="02020603050405020304" pitchFamily="18" charset="0"/>
              </a:rPr>
              <a:t>.</a:t>
            </a:r>
          </a:p>
          <a:p>
            <a:pPr eaLnBrk="1" hangingPunct="1"/>
            <a:r>
              <a:rPr lang="en-US" altLang="ru-RU" sz="3000" b="1" u="sng" smtClean="0">
                <a:latin typeface="Times New Roman" panose="02020603050405020304" pitchFamily="18" charset="0"/>
              </a:rPr>
              <a:t>Geographical Distribution</a:t>
            </a:r>
            <a:r>
              <a:rPr lang="en-US" altLang="ru-RU" sz="3000" u="sng" smtClean="0">
                <a:latin typeface="Times New Roman" panose="02020603050405020304" pitchFamily="18" charset="0"/>
              </a:rPr>
              <a:t> </a:t>
            </a:r>
            <a:r>
              <a:rPr lang="ru-RU" altLang="ru-RU" sz="3000" smtClean="0">
                <a:latin typeface="Times New Roman" panose="02020603050405020304" pitchFamily="18" charset="0"/>
              </a:rPr>
              <a:t> </a:t>
            </a:r>
            <a:r>
              <a:rPr lang="ru-RU" altLang="ru-RU" sz="3000" smtClean="0"/>
              <a:t>–</a:t>
            </a:r>
            <a:r>
              <a:rPr lang="ru-RU" altLang="ru-RU" sz="3000" smtClean="0">
                <a:latin typeface="Times New Roman" panose="02020603050405020304" pitchFamily="18" charset="0"/>
              </a:rPr>
              <a:t> </a:t>
            </a:r>
            <a:r>
              <a:rPr lang="en-US" altLang="ru-RU" sz="3000" smtClean="0">
                <a:latin typeface="Times New Roman" panose="02020603050405020304" pitchFamily="18" charset="0"/>
              </a:rPr>
              <a:t>in all countries</a:t>
            </a:r>
            <a:r>
              <a:rPr lang="ru-RU" altLang="ru-RU" sz="3000" smtClean="0">
                <a:latin typeface="Times New Roman" panose="02020603050405020304" pitchFamily="18" charset="0"/>
              </a:rPr>
              <a:t>.</a:t>
            </a:r>
          </a:p>
          <a:p>
            <a:pPr eaLnBrk="1" hangingPunct="1"/>
            <a:r>
              <a:rPr lang="en-US" altLang="ru-RU" sz="3000" b="1" u="sng" smtClean="0">
                <a:latin typeface="Times New Roman" panose="02020603050405020304" pitchFamily="18" charset="0"/>
              </a:rPr>
              <a:t>Immunity</a:t>
            </a:r>
            <a:r>
              <a:rPr lang="en-US" altLang="ru-RU" sz="3000" smtClean="0">
                <a:latin typeface="Times New Roman" panose="02020603050405020304" pitchFamily="18" charset="0"/>
              </a:rPr>
              <a:t> </a:t>
            </a:r>
            <a:r>
              <a:rPr lang="en-US" altLang="ru-RU" sz="3000" smtClean="0"/>
              <a:t>–</a:t>
            </a:r>
            <a:r>
              <a:rPr lang="en-US" altLang="ru-RU" sz="3000" smtClean="0">
                <a:latin typeface="Times New Roman" panose="02020603050405020304" pitchFamily="18" charset="0"/>
              </a:rPr>
              <a:t> typospecific </a:t>
            </a:r>
            <a:endParaRPr lang="ru-RU" altLang="ru-RU" sz="3000" smtClean="0">
              <a:latin typeface="Times New Roman" panose="02020603050405020304" pitchFamily="18" charset="0"/>
            </a:endParaRPr>
          </a:p>
        </p:txBody>
      </p:sp>
      <p:sp>
        <p:nvSpPr>
          <p:cNvPr id="190466" name="Rectangle 2"/>
          <p:cNvSpPr>
            <a:spLocks noGrp="1"/>
          </p:cNvSpPr>
          <p:nvPr>
            <p:ph type="title"/>
          </p:nvPr>
        </p:nvSpPr>
        <p:spPr bwMode="auto">
          <a:xfrm>
            <a:off x="755650" y="260350"/>
            <a:ext cx="7772400" cy="73183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eaLnBrk="1" fontAlgn="auto" hangingPunct="1">
              <a:spcAft>
                <a:spcPts val="0"/>
              </a:spcAft>
              <a:defRPr/>
            </a:pPr>
            <a:r>
              <a:rPr sz="3400" smtClean="0">
                <a:effectLst/>
              </a:rPr>
              <a:t>ENTEROVIRAL INFECTION</a:t>
            </a:r>
            <a:endParaRPr lang="ru-RU" sz="3400" smtClean="0">
              <a:effectLst/>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p:cNvSpPr>
          <p:nvPr>
            <p:ph sz="half" idx="1"/>
          </p:nvPr>
        </p:nvSpPr>
        <p:spPr>
          <a:xfrm>
            <a:off x="250825" y="1484313"/>
            <a:ext cx="4105275" cy="4611687"/>
          </a:xfrm>
        </p:spPr>
        <p:txBody>
          <a:bodyPr/>
          <a:lstStyle/>
          <a:p>
            <a:pPr algn="ctr" eaLnBrk="1" hangingPunct="1">
              <a:buFont typeface="Wingdings 2" panose="05020102010507070707" pitchFamily="18" charset="2"/>
              <a:buNone/>
            </a:pPr>
            <a:r>
              <a:rPr lang="en-US" altLang="ru-RU" sz="3100" b="1" i="1" u="sng" smtClean="0">
                <a:latin typeface="Times New Roman" panose="02020603050405020304" pitchFamily="18" charset="0"/>
              </a:rPr>
              <a:t>Typical forms</a:t>
            </a:r>
            <a:r>
              <a:rPr lang="ru-RU" altLang="ru-RU" sz="3100" b="1" i="1" u="sng" smtClean="0">
                <a:latin typeface="Times New Roman" panose="02020603050405020304" pitchFamily="18" charset="0"/>
              </a:rPr>
              <a:t>:</a:t>
            </a:r>
          </a:p>
          <a:p>
            <a:pPr eaLnBrk="1" hangingPunct="1"/>
            <a:r>
              <a:rPr lang="en-US" altLang="ru-RU" sz="3100" smtClean="0">
                <a:latin typeface="Times New Roman" panose="02020603050405020304" pitchFamily="18" charset="0"/>
              </a:rPr>
              <a:t>Herpetic angina</a:t>
            </a:r>
            <a:r>
              <a:rPr lang="ru-RU" altLang="ru-RU" sz="3100" smtClean="0">
                <a:latin typeface="Times New Roman" panose="02020603050405020304" pitchFamily="18" charset="0"/>
              </a:rPr>
              <a:t>;</a:t>
            </a:r>
          </a:p>
          <a:p>
            <a:pPr eaLnBrk="1" hangingPunct="1"/>
            <a:r>
              <a:rPr lang="en-US" altLang="ru-RU" sz="3100" smtClean="0">
                <a:latin typeface="Times New Roman" panose="02020603050405020304" pitchFamily="18" charset="0"/>
              </a:rPr>
              <a:t>Epidemic myalgia</a:t>
            </a:r>
            <a:r>
              <a:rPr lang="ru-RU" altLang="ru-RU" sz="3100" smtClean="0">
                <a:latin typeface="Times New Roman" panose="02020603050405020304" pitchFamily="18" charset="0"/>
              </a:rPr>
              <a:t>;</a:t>
            </a:r>
          </a:p>
          <a:p>
            <a:pPr eaLnBrk="1" hangingPunct="1"/>
            <a:r>
              <a:rPr lang="en-US" altLang="ru-RU" sz="3100" smtClean="0">
                <a:latin typeface="Times New Roman" panose="02020603050405020304" pitchFamily="18" charset="0"/>
              </a:rPr>
              <a:t>Serous meningitis</a:t>
            </a:r>
            <a:r>
              <a:rPr lang="ru-RU" altLang="ru-RU" sz="3100" smtClean="0">
                <a:latin typeface="Times New Roman" panose="02020603050405020304" pitchFamily="18" charset="0"/>
              </a:rPr>
              <a:t>;</a:t>
            </a:r>
          </a:p>
          <a:p>
            <a:pPr eaLnBrk="1" hangingPunct="1"/>
            <a:r>
              <a:rPr lang="en-US" altLang="ru-RU" sz="3100" smtClean="0">
                <a:latin typeface="Times New Roman" panose="02020603050405020304" pitchFamily="18" charset="0"/>
              </a:rPr>
              <a:t>Exanthema</a:t>
            </a:r>
            <a:r>
              <a:rPr lang="en-US" altLang="ru-RU" sz="2000" smtClean="0"/>
              <a:t> </a:t>
            </a:r>
            <a:endParaRPr lang="ru-RU" altLang="ru-RU" sz="2000" smtClean="0"/>
          </a:p>
        </p:txBody>
      </p:sp>
      <p:sp>
        <p:nvSpPr>
          <p:cNvPr id="50179" name="Rectangle 3"/>
          <p:cNvSpPr>
            <a:spLocks noGrp="1"/>
          </p:cNvSpPr>
          <p:nvPr>
            <p:ph sz="half" idx="2"/>
          </p:nvPr>
        </p:nvSpPr>
        <p:spPr>
          <a:xfrm>
            <a:off x="3924300" y="1341438"/>
            <a:ext cx="4892675" cy="5057775"/>
          </a:xfrm>
        </p:spPr>
        <p:txBody>
          <a:bodyPr/>
          <a:lstStyle/>
          <a:p>
            <a:pPr algn="ctr" eaLnBrk="1" hangingPunct="1">
              <a:buFont typeface="Wingdings 2" panose="05020102010507070707" pitchFamily="18" charset="2"/>
              <a:buNone/>
            </a:pPr>
            <a:r>
              <a:rPr lang="en-US" altLang="ru-RU" sz="2400" b="1" u="sng" smtClean="0">
                <a:latin typeface="Times New Roman" panose="02020603050405020304" pitchFamily="18" charset="0"/>
              </a:rPr>
              <a:t>Atypical forms</a:t>
            </a:r>
            <a:r>
              <a:rPr lang="ru-RU" altLang="ru-RU" sz="2400" b="1" u="sng" smtClean="0">
                <a:latin typeface="Times New Roman" panose="02020603050405020304" pitchFamily="18" charset="0"/>
              </a:rPr>
              <a:t>:</a:t>
            </a:r>
          </a:p>
          <a:p>
            <a:pPr eaLnBrk="1" hangingPunct="1"/>
            <a:r>
              <a:rPr lang="en-US" altLang="ru-RU" sz="2400" smtClean="0">
                <a:latin typeface="Times New Roman" panose="02020603050405020304" pitchFamily="18" charset="0"/>
              </a:rPr>
              <a:t>Inanapparant form</a:t>
            </a:r>
            <a:r>
              <a:rPr lang="ru-RU" altLang="ru-RU" sz="2400" smtClean="0">
                <a:latin typeface="Times New Roman" panose="02020603050405020304" pitchFamily="18" charset="0"/>
              </a:rPr>
              <a:t>;</a:t>
            </a:r>
          </a:p>
          <a:p>
            <a:pPr eaLnBrk="1" hangingPunct="1"/>
            <a:r>
              <a:rPr lang="ru-RU" altLang="ru-RU" sz="2400" smtClean="0">
                <a:latin typeface="Times New Roman" panose="02020603050405020304" pitchFamily="18" charset="0"/>
              </a:rPr>
              <a:t> </a:t>
            </a:r>
            <a:r>
              <a:rPr lang="en-US" altLang="ru-RU" sz="2400" smtClean="0">
                <a:latin typeface="Times New Roman" panose="02020603050405020304" pitchFamily="18" charset="0"/>
              </a:rPr>
              <a:t>little disease </a:t>
            </a:r>
            <a:r>
              <a:rPr lang="ru-RU" altLang="ru-RU" sz="2400" smtClean="0">
                <a:latin typeface="Times New Roman" panose="02020603050405020304" pitchFamily="18" charset="0"/>
              </a:rPr>
              <a:t>(</a:t>
            </a:r>
            <a:r>
              <a:rPr lang="en-US" altLang="ru-RU" sz="2400" smtClean="0">
                <a:latin typeface="Times New Roman" panose="02020603050405020304" pitchFamily="18" charset="0"/>
              </a:rPr>
              <a:t>summer grippe</a:t>
            </a:r>
            <a:r>
              <a:rPr lang="ru-RU" altLang="ru-RU" sz="2400" smtClean="0">
                <a:latin typeface="Times New Roman" panose="02020603050405020304" pitchFamily="18" charset="0"/>
              </a:rPr>
              <a:t>);</a:t>
            </a:r>
          </a:p>
          <a:p>
            <a:pPr eaLnBrk="1" hangingPunct="1"/>
            <a:r>
              <a:rPr lang="en-US" altLang="ru-RU" sz="2400" smtClean="0">
                <a:latin typeface="Times New Roman" panose="02020603050405020304" pitchFamily="18" charset="0"/>
              </a:rPr>
              <a:t>Respiratory form</a:t>
            </a:r>
            <a:r>
              <a:rPr lang="ru-RU" altLang="ru-RU" sz="2400" smtClean="0">
                <a:latin typeface="Times New Roman" panose="02020603050405020304" pitchFamily="18" charset="0"/>
              </a:rPr>
              <a:t>;</a:t>
            </a:r>
          </a:p>
          <a:p>
            <a:pPr eaLnBrk="1" hangingPunct="1"/>
            <a:r>
              <a:rPr lang="en-US" altLang="ru-RU" sz="2400" smtClean="0">
                <a:latin typeface="Times New Roman" panose="02020603050405020304" pitchFamily="18" charset="0"/>
              </a:rPr>
              <a:t>Encephalitic form</a:t>
            </a:r>
            <a:r>
              <a:rPr lang="ru-RU" altLang="ru-RU" sz="2400" smtClean="0">
                <a:latin typeface="Times New Roman" panose="02020603050405020304" pitchFamily="18" charset="0"/>
              </a:rPr>
              <a:t>;</a:t>
            </a:r>
          </a:p>
          <a:p>
            <a:pPr eaLnBrk="1" hangingPunct="1"/>
            <a:r>
              <a:rPr lang="en-US" altLang="ru-RU" sz="2400" smtClean="0">
                <a:latin typeface="Times New Roman" panose="02020603050405020304" pitchFamily="18" charset="0"/>
              </a:rPr>
              <a:t>Encephalomyocarditis of newborn</a:t>
            </a:r>
          </a:p>
          <a:p>
            <a:pPr eaLnBrk="1" hangingPunct="1"/>
            <a:r>
              <a:rPr lang="en-US" altLang="ru-RU" sz="2400" smtClean="0">
                <a:latin typeface="Times New Roman" panose="02020603050405020304" pitchFamily="18" charset="0"/>
              </a:rPr>
              <a:t>Epidemic hemorrhagic conjunctivits</a:t>
            </a:r>
          </a:p>
          <a:p>
            <a:pPr eaLnBrk="1" hangingPunct="1"/>
            <a:r>
              <a:rPr lang="en-US" altLang="ru-RU" sz="2400" smtClean="0">
                <a:latin typeface="Times New Roman" panose="02020603050405020304" pitchFamily="18" charset="0"/>
              </a:rPr>
              <a:t>nephritis</a:t>
            </a:r>
            <a:r>
              <a:rPr lang="ru-RU" altLang="ru-RU" sz="2400" smtClean="0">
                <a:latin typeface="Times New Roman" panose="02020603050405020304" pitchFamily="18" charset="0"/>
              </a:rPr>
              <a:t>;</a:t>
            </a:r>
          </a:p>
          <a:p>
            <a:pPr eaLnBrk="1" hangingPunct="1"/>
            <a:r>
              <a:rPr lang="en-US" altLang="ru-RU" sz="2400" smtClean="0">
                <a:latin typeface="Times New Roman" panose="02020603050405020304" pitchFamily="18" charset="0"/>
              </a:rPr>
              <a:t>pancreatitis</a:t>
            </a:r>
            <a:r>
              <a:rPr lang="ru-RU" altLang="ru-RU" sz="2400" smtClean="0">
                <a:latin typeface="Times New Roman" panose="02020603050405020304" pitchFamily="18" charset="0"/>
              </a:rPr>
              <a:t>;</a:t>
            </a:r>
          </a:p>
          <a:p>
            <a:pPr eaLnBrk="1" hangingPunct="1"/>
            <a:r>
              <a:rPr lang="en-US" altLang="ru-RU" sz="2400" smtClean="0">
                <a:latin typeface="Times New Roman" panose="02020603050405020304" pitchFamily="18" charset="0"/>
              </a:rPr>
              <a:t>Mixed infection</a:t>
            </a:r>
            <a:endParaRPr lang="ru-RU" altLang="ru-RU" sz="2400" smtClean="0">
              <a:latin typeface="Times New Roman" panose="02020603050405020304" pitchFamily="18" charset="0"/>
            </a:endParaRPr>
          </a:p>
        </p:txBody>
      </p:sp>
      <p:sp>
        <p:nvSpPr>
          <p:cNvPr id="50180" name="Rectangle 4"/>
          <p:cNvSpPr>
            <a:spLocks noChangeArrowheads="1"/>
          </p:cNvSpPr>
          <p:nvPr/>
        </p:nvSpPr>
        <p:spPr bwMode="auto">
          <a:xfrm>
            <a:off x="755650" y="404813"/>
            <a:ext cx="7772400"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lgn="ctr" eaLnBrk="1" hangingPunct="1">
              <a:spcBef>
                <a:spcPct val="0"/>
              </a:spcBef>
              <a:buClrTx/>
              <a:buSzTx/>
              <a:buFontTx/>
              <a:buNone/>
            </a:pPr>
            <a:r>
              <a:rPr lang="en-US" altLang="ru-RU" sz="3800" b="1">
                <a:solidFill>
                  <a:srgbClr val="F9F9F9"/>
                </a:solidFill>
                <a:latin typeface="Constantia" panose="02030602050306030303" pitchFamily="18" charset="0"/>
              </a:rPr>
              <a:t>ENTEROVIRAL INFECTION</a:t>
            </a:r>
            <a:endParaRPr lang="ru-RU" altLang="ru-RU" sz="3800" b="1">
              <a:solidFill>
                <a:srgbClr val="F9F9F9"/>
              </a:solidFill>
              <a:latin typeface="Constantia" panose="02030602050306030303" pitchFamily="18" charset="0"/>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defRPr/>
            </a:pPr>
            <a:r>
              <a:rPr sz="3800" smtClean="0">
                <a:effectLst/>
              </a:rPr>
              <a:t>MENINGOCOCCAL INFECTION </a:t>
            </a:r>
            <a:endParaRPr lang="ru-RU" sz="3800" smtClean="0">
              <a:effectLst/>
            </a:endParaRPr>
          </a:p>
        </p:txBody>
      </p:sp>
      <p:sp>
        <p:nvSpPr>
          <p:cNvPr id="51203" name="Rectangle 3"/>
          <p:cNvSpPr>
            <a:spLocks noGrp="1"/>
          </p:cNvSpPr>
          <p:nvPr>
            <p:ph type="body" idx="1"/>
          </p:nvPr>
        </p:nvSpPr>
        <p:spPr>
          <a:xfrm>
            <a:off x="228600" y="1219200"/>
            <a:ext cx="8610600" cy="5410200"/>
          </a:xfrm>
        </p:spPr>
        <p:txBody>
          <a:bodyPr/>
          <a:lstStyle/>
          <a:p>
            <a:pPr algn="ctr"/>
            <a:r>
              <a:rPr lang="en-US" altLang="ru-RU" sz="3400" smtClean="0">
                <a:latin typeface="Times New Roman" panose="02020603050405020304" pitchFamily="18" charset="0"/>
              </a:rPr>
              <a:t>is  an  acute  infectious  disease  of  the  human,  caused  by  Neisseria Meningitigis. </a:t>
            </a:r>
          </a:p>
          <a:p>
            <a:pPr algn="ctr"/>
            <a:endParaRPr lang="en-US" altLang="ru-RU" sz="3400" smtClean="0">
              <a:latin typeface="Times New Roman" panose="02020603050405020304" pitchFamily="18" charset="0"/>
            </a:endParaRPr>
          </a:p>
          <a:p>
            <a:pPr algn="ctr"/>
            <a:r>
              <a:rPr lang="en-US" altLang="ru-RU" sz="3400" smtClean="0">
                <a:latin typeface="Times New Roman" panose="02020603050405020304" pitchFamily="18" charset="0"/>
              </a:rPr>
              <a:t>The  disease  is  characterized     by  damage  of  mucous  membrane  of  nasopharynx (nasopharingitis),  generalization   of  the  process in  the form  of specific  septicemia (meningococcemia) and  inflammation  of  the  soft  cerebral membranes (meningitis).</a:t>
            </a:r>
            <a:endParaRPr lang="ru-RU" altLang="ru-RU" sz="3400" smtClean="0">
              <a:latin typeface="Times New Roman" panose="02020603050405020304"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p:cNvSpPr>
          <p:nvPr>
            <p:ph type="title"/>
          </p:nvPr>
        </p:nvSpPr>
        <p:spPr bwMode="auto">
          <a:xfrm>
            <a:off x="457200" y="152400"/>
            <a:ext cx="8229600" cy="6794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a:defRPr/>
            </a:pPr>
            <a:r>
              <a:rPr sz="3800" smtClean="0">
                <a:effectLst/>
              </a:rPr>
              <a:t>ETIOLOGY</a:t>
            </a:r>
            <a:endParaRPr lang="ru-RU" sz="3800" smtClean="0">
              <a:effectLst/>
            </a:endParaRPr>
          </a:p>
        </p:txBody>
      </p:sp>
      <p:sp>
        <p:nvSpPr>
          <p:cNvPr id="52227" name="Rectangle 3"/>
          <p:cNvSpPr>
            <a:spLocks noGrp="1"/>
          </p:cNvSpPr>
          <p:nvPr>
            <p:ph type="body" idx="1"/>
          </p:nvPr>
        </p:nvSpPr>
        <p:spPr>
          <a:xfrm>
            <a:off x="152400" y="836613"/>
            <a:ext cx="8763000" cy="5640387"/>
          </a:xfrm>
        </p:spPr>
        <p:txBody>
          <a:bodyPr/>
          <a:lstStyle/>
          <a:p>
            <a:pPr>
              <a:lnSpc>
                <a:spcPct val="80000"/>
              </a:lnSpc>
            </a:pPr>
            <a:r>
              <a:rPr lang="en-US" altLang="ru-RU" sz="2800" smtClean="0"/>
              <a:t>The etiologic agent is Neisseria meningitidis.</a:t>
            </a:r>
            <a:endParaRPr lang="en-US" altLang="ru-RU" sz="2800" b="1" i="1" smtClean="0"/>
          </a:p>
          <a:p>
            <a:pPr>
              <a:lnSpc>
                <a:spcPct val="80000"/>
              </a:lnSpc>
            </a:pPr>
            <a:r>
              <a:rPr lang="en-US" altLang="ru-RU" sz="2800" smtClean="0"/>
              <a:t>There are 13 serotypes of Neisseria meningitidis.</a:t>
            </a:r>
          </a:p>
          <a:p>
            <a:pPr>
              <a:lnSpc>
                <a:spcPct val="80000"/>
              </a:lnSpc>
            </a:pPr>
            <a:r>
              <a:rPr lang="en-US" altLang="ru-RU" sz="2800" smtClean="0"/>
              <a:t> The main serotypes are                                 </a:t>
            </a:r>
          </a:p>
          <a:p>
            <a:pPr>
              <a:lnSpc>
                <a:spcPct val="80000"/>
              </a:lnSpc>
              <a:buFont typeface="Wingdings 2" panose="05020102010507070707" pitchFamily="18" charset="2"/>
              <a:buNone/>
            </a:pPr>
            <a:r>
              <a:rPr lang="en-US" altLang="ru-RU" sz="2800" smtClean="0"/>
              <a:t>              A, B, C, D, W135, X, Y and Z</a:t>
            </a:r>
            <a:r>
              <a:rPr lang="en-US" altLang="ru-RU" sz="2800" i="1" smtClean="0"/>
              <a:t>.</a:t>
            </a:r>
            <a:endParaRPr lang="en-US" altLang="ru-RU" sz="2800" b="1" i="1" smtClean="0"/>
          </a:p>
          <a:p>
            <a:pPr>
              <a:lnSpc>
                <a:spcPct val="80000"/>
              </a:lnSpc>
            </a:pPr>
            <a:r>
              <a:rPr lang="en-US" altLang="ru-RU" sz="2800" smtClean="0"/>
              <a:t>Gram-negative </a:t>
            </a:r>
            <a:r>
              <a:rPr lang="ru-RU" altLang="ru-RU" sz="2800" smtClean="0"/>
              <a:t> </a:t>
            </a:r>
            <a:r>
              <a:rPr lang="en-US" altLang="ru-RU" sz="2800" smtClean="0"/>
              <a:t>aerobic diplococcus</a:t>
            </a:r>
            <a:r>
              <a:rPr lang="ru-RU" altLang="ru-RU" sz="2800" smtClean="0"/>
              <a:t>. </a:t>
            </a:r>
            <a:endParaRPr lang="en-US" altLang="ru-RU" sz="2800" smtClean="0"/>
          </a:p>
          <a:p>
            <a:pPr>
              <a:lnSpc>
                <a:spcPct val="80000"/>
              </a:lnSpc>
            </a:pPr>
            <a:r>
              <a:rPr lang="en-US" altLang="ru-RU" sz="2800" smtClean="0"/>
              <a:t>It has not spores and flagellums.</a:t>
            </a:r>
            <a:endParaRPr lang="ru-RU" altLang="ru-RU" sz="2800" smtClean="0"/>
          </a:p>
          <a:p>
            <a:pPr>
              <a:lnSpc>
                <a:spcPct val="80000"/>
              </a:lnSpc>
            </a:pPr>
            <a:r>
              <a:rPr lang="en-US" altLang="ru-RU" sz="2800" smtClean="0"/>
              <a:t>Meningococc is very  sensitive  to  all  disinfectant  remedies</a:t>
            </a:r>
            <a:r>
              <a:rPr lang="ru-RU" altLang="ru-RU" sz="2800" smtClean="0"/>
              <a:t> </a:t>
            </a:r>
            <a:r>
              <a:rPr lang="en-US" altLang="ru-RU" sz="2800" smtClean="0"/>
              <a:t>and factors of environment</a:t>
            </a:r>
            <a:endParaRPr lang="ru-RU" altLang="ru-RU" sz="2800" smtClean="0"/>
          </a:p>
          <a:p>
            <a:pPr>
              <a:lnSpc>
                <a:spcPct val="80000"/>
              </a:lnSpc>
            </a:pPr>
            <a:r>
              <a:rPr lang="en-US" altLang="ru-RU" sz="2800" smtClean="0"/>
              <a:t>The main toxic</a:t>
            </a:r>
            <a:r>
              <a:rPr lang="ru-RU" altLang="ru-RU" sz="2800" smtClean="0"/>
              <a:t> </a:t>
            </a:r>
            <a:r>
              <a:rPr lang="en-US" altLang="ru-RU" sz="2800" smtClean="0"/>
              <a:t>sunstance is endotoxin.</a:t>
            </a:r>
          </a:p>
          <a:p>
            <a:pPr>
              <a:lnSpc>
                <a:spcPct val="80000"/>
              </a:lnSpc>
            </a:pPr>
            <a:r>
              <a:rPr lang="en-US" altLang="ru-RU" sz="2800" smtClean="0"/>
              <a:t>It growing on the medium which contains native protein (blood, blood serum, milk, yolk)</a:t>
            </a:r>
          </a:p>
          <a:p>
            <a:pPr>
              <a:lnSpc>
                <a:spcPct val="80000"/>
              </a:lnSpc>
            </a:pPr>
            <a:r>
              <a:rPr lang="en-US" altLang="ru-RU" sz="2800" smtClean="0"/>
              <a:t>Neisseria meningitidis has a high resistant to sulfonamides and a high sensitivity to penicilline</a:t>
            </a:r>
            <a:endParaRPr lang="ru-RU" altLang="ru-RU" sz="2800"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a:defRPr/>
            </a:pPr>
            <a:r>
              <a:rPr sz="3800" smtClean="0">
                <a:effectLst/>
              </a:rPr>
              <a:t>Neisseria meningitidis </a:t>
            </a:r>
            <a:endParaRPr lang="ru-RU" sz="3800" smtClean="0">
              <a:effectLst/>
            </a:endParaRPr>
          </a:p>
        </p:txBody>
      </p:sp>
      <p:sp>
        <p:nvSpPr>
          <p:cNvPr id="53251" name="Rectangle 5"/>
          <p:cNvSpPr>
            <a:spLocks noGrp="1"/>
          </p:cNvSpPr>
          <p:nvPr>
            <p:ph type="body" sz="half" idx="1"/>
          </p:nvPr>
        </p:nvSpPr>
        <p:spPr>
          <a:xfrm>
            <a:off x="457200" y="3860800"/>
            <a:ext cx="4038600" cy="2265363"/>
          </a:xfrm>
        </p:spPr>
        <p:txBody>
          <a:bodyPr/>
          <a:lstStyle/>
          <a:p>
            <a:pPr algn="ctr">
              <a:buFont typeface="Wingdings 2" panose="05020102010507070707" pitchFamily="18" charset="2"/>
              <a:buNone/>
            </a:pPr>
            <a:r>
              <a:rPr lang="en-US" altLang="ru-RU" sz="3400" smtClean="0">
                <a:latin typeface="Times New Roman" panose="02020603050405020304" pitchFamily="18" charset="0"/>
              </a:rPr>
              <a:t>A coffee-grain like diplococcus</a:t>
            </a:r>
            <a:endParaRPr lang="ru-RU" altLang="ru-RU" sz="3400" smtClean="0">
              <a:latin typeface="Times New Roman" panose="02020603050405020304" pitchFamily="18" charset="0"/>
            </a:endParaRPr>
          </a:p>
        </p:txBody>
      </p:sp>
      <p:pic>
        <p:nvPicPr>
          <p:cNvPr id="53252" name="Picture 7" descr="Менингококк-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3438" y="1628775"/>
            <a:ext cx="4038600" cy="2508250"/>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p:cNvSpPr>
          <p:nvPr>
            <p:ph type="title"/>
          </p:nvPr>
        </p:nvSpPr>
        <p:spPr bwMode="auto">
          <a:xfrm>
            <a:off x="457200" y="152400"/>
            <a:ext cx="8229600" cy="762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a:defRPr/>
            </a:pPr>
            <a:r>
              <a:rPr smtClean="0">
                <a:effectLst/>
              </a:rPr>
              <a:t>EPIDEMIOLOGY</a:t>
            </a:r>
            <a:r>
              <a:rPr lang="ru-RU" smtClean="0">
                <a:effectLst/>
              </a:rPr>
              <a:t> </a:t>
            </a:r>
          </a:p>
        </p:txBody>
      </p:sp>
      <p:sp>
        <p:nvSpPr>
          <p:cNvPr id="54275" name="Rectangle 3"/>
          <p:cNvSpPr>
            <a:spLocks noGrp="1"/>
          </p:cNvSpPr>
          <p:nvPr>
            <p:ph type="body" idx="1"/>
          </p:nvPr>
        </p:nvSpPr>
        <p:spPr>
          <a:xfrm>
            <a:off x="228600" y="914400"/>
            <a:ext cx="8686800" cy="5715000"/>
          </a:xfrm>
        </p:spPr>
        <p:txBody>
          <a:bodyPr/>
          <a:lstStyle/>
          <a:p>
            <a:pPr>
              <a:lnSpc>
                <a:spcPct val="80000"/>
              </a:lnSpc>
            </a:pPr>
            <a:r>
              <a:rPr lang="en-US" altLang="ru-RU" sz="3000" smtClean="0">
                <a:latin typeface="Times New Roman" panose="02020603050405020304" pitchFamily="18" charset="0"/>
              </a:rPr>
              <a:t>Meningococcal  infection  is  typical  anthroponosis. </a:t>
            </a:r>
          </a:p>
          <a:p>
            <a:pPr>
              <a:lnSpc>
                <a:spcPct val="80000"/>
              </a:lnSpc>
              <a:buFont typeface="Wingdings 2" panose="05020102010507070707" pitchFamily="18" charset="2"/>
              <a:buNone/>
            </a:pPr>
            <a:endParaRPr lang="en-US" altLang="ru-RU" sz="800" smtClean="0">
              <a:latin typeface="Times New Roman" panose="02020603050405020304" pitchFamily="18" charset="0"/>
            </a:endParaRPr>
          </a:p>
          <a:p>
            <a:pPr>
              <a:lnSpc>
                <a:spcPct val="80000"/>
              </a:lnSpc>
            </a:pPr>
            <a:r>
              <a:rPr lang="en-US" altLang="ru-RU" sz="3000" smtClean="0">
                <a:latin typeface="Times New Roman" panose="02020603050405020304" pitchFamily="18" charset="0"/>
              </a:rPr>
              <a:t>The </a:t>
            </a:r>
            <a:r>
              <a:rPr lang="en-US" altLang="ru-RU" sz="3000" b="1" u="sng" smtClean="0">
                <a:latin typeface="Times New Roman" panose="02020603050405020304" pitchFamily="18" charset="0"/>
              </a:rPr>
              <a:t>source</a:t>
            </a:r>
            <a:r>
              <a:rPr lang="en-US" altLang="ru-RU" sz="3000" smtClean="0">
                <a:latin typeface="Times New Roman" panose="02020603050405020304" pitchFamily="18" charset="0"/>
              </a:rPr>
              <a:t> of infection is </a:t>
            </a:r>
          </a:p>
          <a:p>
            <a:pPr lvl="1">
              <a:lnSpc>
                <a:spcPct val="80000"/>
              </a:lnSpc>
            </a:pPr>
            <a:r>
              <a:rPr lang="en-US" altLang="ru-RU" sz="3200" smtClean="0">
                <a:latin typeface="Times New Roman" panose="02020603050405020304" pitchFamily="18" charset="0"/>
              </a:rPr>
              <a:t>sick man</a:t>
            </a:r>
          </a:p>
          <a:p>
            <a:pPr lvl="1">
              <a:lnSpc>
                <a:spcPct val="80000"/>
              </a:lnSpc>
            </a:pPr>
            <a:r>
              <a:rPr lang="en-US" altLang="ru-RU" sz="3200" smtClean="0">
                <a:latin typeface="Times New Roman" panose="02020603050405020304" pitchFamily="18" charset="0"/>
              </a:rPr>
              <a:t>healthy  carriers  of </a:t>
            </a:r>
            <a:r>
              <a:rPr lang="en-US" altLang="ru-RU" sz="3000" smtClean="0">
                <a:latin typeface="Times New Roman" panose="02020603050405020304" pitchFamily="18" charset="0"/>
              </a:rPr>
              <a:t>N. meningitidis.</a:t>
            </a:r>
          </a:p>
          <a:p>
            <a:pPr lvl="1">
              <a:lnSpc>
                <a:spcPct val="80000"/>
              </a:lnSpc>
            </a:pPr>
            <a:r>
              <a:rPr lang="en-US" altLang="ru-RU" sz="3000" smtClean="0">
                <a:latin typeface="Times New Roman" panose="02020603050405020304" pitchFamily="18" charset="0"/>
              </a:rPr>
              <a:t>The most dangerous source of the infection is patient with meningococcal nasopharingitis or carrie because he don’t know about him disease and may excrete N. meningitidis in environment during prolonged time</a:t>
            </a:r>
            <a:endParaRPr lang="en-US" altLang="ru-RU" sz="3200" smtClean="0">
              <a:latin typeface="Times New Roman" panose="02020603050405020304" pitchFamily="18" charset="0"/>
            </a:endParaRPr>
          </a:p>
          <a:p>
            <a:pPr>
              <a:lnSpc>
                <a:spcPct val="80000"/>
              </a:lnSpc>
              <a:buFont typeface="Wingdings 2" panose="05020102010507070707" pitchFamily="18" charset="2"/>
              <a:buNone/>
            </a:pPr>
            <a:endParaRPr lang="en-US" altLang="ru-RU" sz="3000" smtClean="0">
              <a:latin typeface="Times New Roman" panose="02020603050405020304" pitchFamily="18" charset="0"/>
            </a:endParaRPr>
          </a:p>
          <a:p>
            <a:pPr>
              <a:lnSpc>
                <a:spcPct val="80000"/>
              </a:lnSpc>
              <a:buFont typeface="Wingdings 2" panose="05020102010507070707" pitchFamily="18" charset="2"/>
              <a:buNone/>
            </a:pPr>
            <a:r>
              <a:rPr lang="en-US" altLang="ru-RU" sz="3000" smtClean="0">
                <a:latin typeface="Times New Roman" panose="02020603050405020304" pitchFamily="18" charset="0"/>
              </a:rPr>
              <a:t>The </a:t>
            </a:r>
            <a:r>
              <a:rPr lang="en-US" altLang="ru-RU" sz="3000" b="1" u="sng" smtClean="0">
                <a:latin typeface="Times New Roman" panose="02020603050405020304" pitchFamily="18" charset="0"/>
              </a:rPr>
              <a:t>mechanism</a:t>
            </a:r>
            <a:r>
              <a:rPr lang="en-US" altLang="ru-RU" sz="3000" smtClean="0">
                <a:latin typeface="Times New Roman" panose="02020603050405020304" pitchFamily="18" charset="0"/>
              </a:rPr>
              <a:t> of the transmission is air-drop. Close contact with source pf infection is necessary to realization of transmission’s mechanism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p:cNvSpPr>
          <p:nvPr>
            <p:ph type="title"/>
          </p:nvPr>
        </p:nvSpPr>
        <p:spPr bwMode="auto">
          <a:xfrm>
            <a:off x="457200" y="152400"/>
            <a:ext cx="8229600" cy="762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defRPr/>
            </a:pPr>
            <a:r>
              <a:rPr smtClean="0">
                <a:effectLst/>
              </a:rPr>
              <a:t>EPIDEMIOLOGY</a:t>
            </a:r>
            <a:r>
              <a:rPr lang="ru-RU" smtClean="0">
                <a:effectLst/>
              </a:rPr>
              <a:t> </a:t>
            </a:r>
          </a:p>
        </p:txBody>
      </p:sp>
      <p:sp>
        <p:nvSpPr>
          <p:cNvPr id="55299" name="Rectangle 3"/>
          <p:cNvSpPr>
            <a:spLocks noGrp="1"/>
          </p:cNvSpPr>
          <p:nvPr>
            <p:ph type="body" idx="1"/>
          </p:nvPr>
        </p:nvSpPr>
        <p:spPr>
          <a:xfrm>
            <a:off x="228600" y="914400"/>
            <a:ext cx="8686800" cy="5715000"/>
          </a:xfrm>
        </p:spPr>
        <p:txBody>
          <a:bodyPr/>
          <a:lstStyle/>
          <a:p>
            <a:pPr>
              <a:lnSpc>
                <a:spcPct val="80000"/>
              </a:lnSpc>
            </a:pPr>
            <a:r>
              <a:rPr lang="en-US" altLang="ru-RU" sz="3400" smtClean="0">
                <a:latin typeface="Times New Roman" panose="02020603050405020304" pitchFamily="18" charset="0"/>
              </a:rPr>
              <a:t>At  the  last  years  the  morbidity  by  meningococcal  infection  is  low  in  the  countries  of  Europe  and  America.</a:t>
            </a:r>
          </a:p>
          <a:p>
            <a:pPr>
              <a:lnSpc>
                <a:spcPct val="80000"/>
              </a:lnSpc>
            </a:pPr>
            <a:r>
              <a:rPr lang="en-US" altLang="ru-RU" sz="3400" smtClean="0">
                <a:latin typeface="Times New Roman" panose="02020603050405020304" pitchFamily="18" charset="0"/>
              </a:rPr>
              <a:t>There is high morbidity in  the  countries  of  equatorial  Africa (so-called  meningitic  band). </a:t>
            </a:r>
          </a:p>
          <a:p>
            <a:pPr>
              <a:lnSpc>
                <a:spcPct val="80000"/>
              </a:lnSpc>
            </a:pPr>
            <a:r>
              <a:rPr lang="en-US" altLang="ru-RU" sz="3400" smtClean="0">
                <a:latin typeface="Times New Roman" panose="02020603050405020304" pitchFamily="18" charset="0"/>
              </a:rPr>
              <a:t>Susceptibility of meningococcal infection is more high among children</a:t>
            </a:r>
          </a:p>
          <a:p>
            <a:pPr>
              <a:lnSpc>
                <a:spcPct val="80000"/>
              </a:lnSpc>
            </a:pPr>
            <a:r>
              <a:rPr lang="en-US" altLang="ru-RU" sz="3400" smtClean="0">
                <a:latin typeface="Times New Roman" panose="02020603050405020304" pitchFamily="18" charset="0"/>
              </a:rPr>
              <a:t>The   larger  part  of  carriers  is  reveled  among  adults.</a:t>
            </a:r>
          </a:p>
          <a:p>
            <a:pPr>
              <a:lnSpc>
                <a:spcPct val="80000"/>
              </a:lnSpc>
            </a:pPr>
            <a:r>
              <a:rPr lang="en-US" altLang="ru-RU" sz="3400" smtClean="0">
                <a:latin typeface="Times New Roman" panose="02020603050405020304" pitchFamily="18" charset="0"/>
              </a:rPr>
              <a:t>There are outbreaks of meningococcal infection among military men.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p:cNvSpPr>
          <p:nvPr>
            <p:ph type="title"/>
          </p:nvPr>
        </p:nvSpPr>
        <p:spPr bwMode="auto">
          <a:xfrm>
            <a:off x="457200" y="152400"/>
            <a:ext cx="8229600" cy="7810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a:defRPr/>
            </a:pPr>
            <a:r>
              <a:rPr sz="3800" smtClean="0">
                <a:effectLst/>
              </a:rPr>
              <a:t>Urgency </a:t>
            </a:r>
            <a:endParaRPr lang="ru-RU" sz="3800" smtClean="0">
              <a:effectLst/>
            </a:endParaRPr>
          </a:p>
        </p:txBody>
      </p:sp>
      <p:pic>
        <p:nvPicPr>
          <p:cNvPr id="56323" name="Picture 4" descr="%D0%BC%D0%B5%D0%BD%D0%B8%D0%BD%D0%B3%D0%B8%D1%822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87388" y="1628775"/>
            <a:ext cx="3330575" cy="426561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p:cNvSpPr>
          <p:nvPr>
            <p:ph type="title"/>
          </p:nvPr>
        </p:nvSpPr>
        <p:spPr bwMode="auto">
          <a:xfrm>
            <a:off x="457200" y="152400"/>
            <a:ext cx="8229600" cy="6127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defRPr/>
            </a:pPr>
            <a:r>
              <a:rPr sz="3200" smtClean="0">
                <a:effectLst/>
              </a:rPr>
              <a:t>CLASSIFICATION</a:t>
            </a:r>
            <a:r>
              <a:rPr sz="2100" smtClean="0">
                <a:effectLst/>
              </a:rPr>
              <a:t> </a:t>
            </a:r>
            <a:r>
              <a:rPr sz="3200" smtClean="0">
                <a:effectLst/>
              </a:rPr>
              <a:t>OF CLINICAL FORMS</a:t>
            </a:r>
            <a:endParaRPr lang="ru-RU" sz="3200" smtClean="0">
              <a:effectLst/>
            </a:endParaRPr>
          </a:p>
        </p:txBody>
      </p:sp>
      <p:sp>
        <p:nvSpPr>
          <p:cNvPr id="57347" name="Rectangle 3"/>
          <p:cNvSpPr>
            <a:spLocks noGrp="1"/>
          </p:cNvSpPr>
          <p:nvPr>
            <p:ph type="body" idx="1"/>
          </p:nvPr>
        </p:nvSpPr>
        <p:spPr>
          <a:xfrm>
            <a:off x="0" y="836613"/>
            <a:ext cx="9144000" cy="5792787"/>
          </a:xfrm>
        </p:spPr>
        <p:txBody>
          <a:bodyPr/>
          <a:lstStyle/>
          <a:p>
            <a:pPr marL="609600" indent="-609600">
              <a:buFont typeface="Wingdings 2" panose="05020102010507070707" pitchFamily="18" charset="2"/>
              <a:buNone/>
            </a:pPr>
            <a:r>
              <a:rPr lang="en-US" altLang="ru-RU" sz="3000" b="1" u="sng" smtClean="0">
                <a:latin typeface="Times New Roman" panose="02020603050405020304" pitchFamily="18" charset="0"/>
              </a:rPr>
              <a:t>Primary localized forms:</a:t>
            </a:r>
            <a:endParaRPr lang="en-US" altLang="ru-RU" sz="3000" i="1" smtClean="0">
              <a:latin typeface="Times New Roman" panose="02020603050405020304" pitchFamily="18" charset="0"/>
            </a:endParaRPr>
          </a:p>
          <a:p>
            <a:pPr marL="609600" indent="-609600"/>
            <a:r>
              <a:rPr lang="en-US" altLang="ru-RU" sz="3000" i="1" smtClean="0">
                <a:latin typeface="Times New Roman" panose="02020603050405020304" pitchFamily="18" charset="0"/>
              </a:rPr>
              <a:t>Meningococcal carrier;</a:t>
            </a:r>
          </a:p>
          <a:p>
            <a:pPr marL="609600" indent="-609600"/>
            <a:r>
              <a:rPr lang="en-US" altLang="ru-RU" sz="3000" i="1" smtClean="0">
                <a:latin typeface="Times New Roman" panose="02020603050405020304" pitchFamily="18" charset="0"/>
              </a:rPr>
              <a:t>Nasopharyngitis;</a:t>
            </a:r>
          </a:p>
          <a:p>
            <a:pPr marL="609600" indent="-609600"/>
            <a:r>
              <a:rPr lang="en-US" altLang="ru-RU" sz="3000" i="1" smtClean="0">
                <a:latin typeface="Times New Roman" panose="02020603050405020304" pitchFamily="18" charset="0"/>
              </a:rPr>
              <a:t>Pneumonia.</a:t>
            </a:r>
            <a:endParaRPr lang="en-US" altLang="ru-RU" sz="3000" b="1" u="sng" smtClean="0">
              <a:latin typeface="Times New Roman" panose="02020603050405020304" pitchFamily="18" charset="0"/>
            </a:endParaRPr>
          </a:p>
          <a:p>
            <a:pPr marL="609600" indent="-609600">
              <a:buFont typeface="Wingdings 2" panose="05020102010507070707" pitchFamily="18" charset="2"/>
              <a:buNone/>
            </a:pPr>
            <a:r>
              <a:rPr lang="en-US" altLang="ru-RU" sz="3000" b="1" u="sng" smtClean="0">
                <a:latin typeface="Times New Roman" panose="02020603050405020304" pitchFamily="18" charset="0"/>
              </a:rPr>
              <a:t>Generalized forms:</a:t>
            </a:r>
            <a:endParaRPr lang="en-US" altLang="ru-RU" sz="3000" i="1" smtClean="0">
              <a:latin typeface="Times New Roman" panose="02020603050405020304" pitchFamily="18" charset="0"/>
            </a:endParaRPr>
          </a:p>
          <a:p>
            <a:pPr marL="609600" indent="-609600"/>
            <a:r>
              <a:rPr lang="en-US" altLang="ru-RU" sz="3000" i="1" smtClean="0">
                <a:latin typeface="Times New Roman" panose="02020603050405020304" pitchFamily="18" charset="0"/>
              </a:rPr>
              <a:t>Meningococcemia: typical above acute meningococcal sepsis; chronic;</a:t>
            </a:r>
          </a:p>
          <a:p>
            <a:pPr marL="609600" indent="-609600"/>
            <a:r>
              <a:rPr lang="en-US" altLang="ru-RU" sz="3000" i="1" smtClean="0">
                <a:latin typeface="Times New Roman" panose="02020603050405020304" pitchFamily="18" charset="0"/>
              </a:rPr>
              <a:t>Meningitis; meningoencephalitis;</a:t>
            </a:r>
          </a:p>
          <a:p>
            <a:pPr marL="609600" indent="-609600"/>
            <a:r>
              <a:rPr lang="en-US" altLang="ru-RU" sz="3000" i="1" smtClean="0">
                <a:latin typeface="Times New Roman" panose="02020603050405020304" pitchFamily="18" charset="0"/>
              </a:rPr>
              <a:t>Mixed forms (meningococcemia + meningitis, meningoencephalitis).</a:t>
            </a:r>
          </a:p>
          <a:p>
            <a:pPr marL="609600" indent="-609600"/>
            <a:r>
              <a:rPr lang="en-US" altLang="ru-RU" sz="3000" i="1" smtClean="0">
                <a:latin typeface="Times New Roman" panose="02020603050405020304" pitchFamily="18" charset="0"/>
              </a:rPr>
              <a:t>Rare forms (endocarditis, arthritis, iridocyclitis).</a:t>
            </a:r>
            <a:endParaRPr lang="ru-RU" altLang="ru-RU" sz="3000" i="1" smtClean="0">
              <a:latin typeface="Times New Roman" panose="02020603050405020304"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p:cNvSpPr>
          <p:nvPr>
            <p:ph type="title"/>
          </p:nvPr>
        </p:nvSpPr>
        <p:spPr bwMode="auto">
          <a:xfrm>
            <a:off x="457200" y="152400"/>
            <a:ext cx="8229600" cy="7556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algn="ctr">
              <a:defRPr/>
            </a:pPr>
            <a:r>
              <a:rPr sz="3000" smtClean="0">
                <a:effectLst/>
                <a:latin typeface="Times New Roman" pitchFamily="18" charset="0"/>
              </a:rPr>
              <a:t>International classification of the disease divided next forms of the meningococcal infection</a:t>
            </a:r>
            <a:endParaRPr lang="ru-RU" sz="3000" smtClean="0">
              <a:effectLst/>
              <a:latin typeface="Times New Roman" pitchFamily="18" charset="0"/>
            </a:endParaRPr>
          </a:p>
        </p:txBody>
      </p:sp>
      <p:sp>
        <p:nvSpPr>
          <p:cNvPr id="58371" name="Rectangle 3"/>
          <p:cNvSpPr>
            <a:spLocks noGrp="1"/>
          </p:cNvSpPr>
          <p:nvPr>
            <p:ph type="body" idx="1"/>
          </p:nvPr>
        </p:nvSpPr>
        <p:spPr>
          <a:xfrm>
            <a:off x="457200" y="1052513"/>
            <a:ext cx="8291513" cy="5545137"/>
          </a:xfrm>
        </p:spPr>
        <p:txBody>
          <a:bodyPr/>
          <a:lstStyle/>
          <a:p>
            <a:pPr>
              <a:lnSpc>
                <a:spcPct val="80000"/>
              </a:lnSpc>
              <a:buFont typeface="Wingdings 2" panose="05020102010507070707" pitchFamily="18" charset="2"/>
              <a:buNone/>
            </a:pPr>
            <a:r>
              <a:rPr lang="en-US" altLang="ru-RU" sz="2300" smtClean="0">
                <a:latin typeface="Times New Roman" panose="02020603050405020304" pitchFamily="18" charset="0"/>
              </a:rPr>
              <a:t>A 39.0 Meningococcal meningitis</a:t>
            </a:r>
          </a:p>
          <a:p>
            <a:pPr>
              <a:lnSpc>
                <a:spcPct val="80000"/>
              </a:lnSpc>
              <a:buFont typeface="Wingdings 2" panose="05020102010507070707" pitchFamily="18" charset="2"/>
              <a:buNone/>
            </a:pPr>
            <a:r>
              <a:rPr lang="en-US" altLang="ru-RU" sz="2300" smtClean="0">
                <a:latin typeface="Times New Roman" panose="02020603050405020304" pitchFamily="18" charset="0"/>
              </a:rPr>
              <a:t>A 39.1 Wotherhaus  - Fridrihsen syndrome</a:t>
            </a:r>
          </a:p>
          <a:p>
            <a:pPr>
              <a:lnSpc>
                <a:spcPct val="80000"/>
              </a:lnSpc>
              <a:buFont typeface="Wingdings 2" panose="05020102010507070707" pitchFamily="18" charset="2"/>
              <a:buNone/>
            </a:pPr>
            <a:r>
              <a:rPr lang="en-US" altLang="ru-RU" sz="2300" smtClean="0">
                <a:latin typeface="Times New Roman" panose="02020603050405020304" pitchFamily="18" charset="0"/>
              </a:rPr>
              <a:t>A 39.2 Acute meningococcemia</a:t>
            </a:r>
          </a:p>
          <a:p>
            <a:pPr>
              <a:lnSpc>
                <a:spcPct val="80000"/>
              </a:lnSpc>
              <a:buFont typeface="Wingdings 2" panose="05020102010507070707" pitchFamily="18" charset="2"/>
              <a:buNone/>
            </a:pPr>
            <a:r>
              <a:rPr lang="en-US" altLang="ru-RU" sz="2300" smtClean="0">
                <a:latin typeface="Times New Roman" panose="02020603050405020304" pitchFamily="18" charset="0"/>
              </a:rPr>
              <a:t>A 39.3 Chronic meningococcemia</a:t>
            </a:r>
          </a:p>
          <a:p>
            <a:pPr>
              <a:lnSpc>
                <a:spcPct val="80000"/>
              </a:lnSpc>
              <a:buFont typeface="Wingdings 2" panose="05020102010507070707" pitchFamily="18" charset="2"/>
              <a:buNone/>
            </a:pPr>
            <a:r>
              <a:rPr lang="en-US" altLang="ru-RU" sz="2300" smtClean="0">
                <a:latin typeface="Times New Roman" panose="02020603050405020304" pitchFamily="18" charset="0"/>
              </a:rPr>
              <a:t>A 39.4 Unknown origin meningococcemia</a:t>
            </a:r>
          </a:p>
          <a:p>
            <a:pPr>
              <a:lnSpc>
                <a:spcPct val="80000"/>
              </a:lnSpc>
              <a:buFont typeface="Wingdings 2" panose="05020102010507070707" pitchFamily="18" charset="2"/>
              <a:buNone/>
            </a:pPr>
            <a:r>
              <a:rPr lang="en-US" altLang="ru-RU" sz="2300" smtClean="0">
                <a:latin typeface="Times New Roman" panose="02020603050405020304" pitchFamily="18" charset="0"/>
              </a:rPr>
              <a:t>A 39.5 Meningococcal heart disease</a:t>
            </a:r>
          </a:p>
          <a:p>
            <a:pPr>
              <a:lnSpc>
                <a:spcPct val="80000"/>
              </a:lnSpc>
              <a:buFont typeface="Wingdings 2" panose="05020102010507070707" pitchFamily="18" charset="2"/>
              <a:buNone/>
            </a:pPr>
            <a:r>
              <a:rPr lang="en-US" altLang="ru-RU" sz="2300" smtClean="0">
                <a:latin typeface="Times New Roman" panose="02020603050405020304" pitchFamily="18" charset="0"/>
              </a:rPr>
              <a:t>		152.0 carditis</a:t>
            </a:r>
          </a:p>
          <a:p>
            <a:pPr>
              <a:lnSpc>
                <a:spcPct val="80000"/>
              </a:lnSpc>
              <a:buFont typeface="Wingdings 2" panose="05020102010507070707" pitchFamily="18" charset="2"/>
              <a:buNone/>
            </a:pPr>
            <a:r>
              <a:rPr lang="en-US" altLang="ru-RU" sz="2300" smtClean="0">
                <a:latin typeface="Times New Roman" panose="02020603050405020304" pitchFamily="18" charset="0"/>
              </a:rPr>
              <a:t>		139.0 endocarditis</a:t>
            </a:r>
          </a:p>
          <a:p>
            <a:pPr>
              <a:lnSpc>
                <a:spcPct val="80000"/>
              </a:lnSpc>
              <a:buFont typeface="Wingdings 2" panose="05020102010507070707" pitchFamily="18" charset="2"/>
              <a:buNone/>
            </a:pPr>
            <a:r>
              <a:rPr lang="en-US" altLang="ru-RU" sz="2300" smtClean="0">
                <a:latin typeface="Times New Roman" panose="02020603050405020304" pitchFamily="18" charset="0"/>
              </a:rPr>
              <a:t>		141.0 myocarditis</a:t>
            </a:r>
          </a:p>
          <a:p>
            <a:pPr>
              <a:lnSpc>
                <a:spcPct val="80000"/>
              </a:lnSpc>
              <a:buFont typeface="Wingdings 2" panose="05020102010507070707" pitchFamily="18" charset="2"/>
              <a:buNone/>
            </a:pPr>
            <a:r>
              <a:rPr lang="en-US" altLang="ru-RU" sz="2300" smtClean="0">
                <a:latin typeface="Times New Roman" panose="02020603050405020304" pitchFamily="18" charset="0"/>
              </a:rPr>
              <a:t>		132.0 perycarditis</a:t>
            </a:r>
          </a:p>
          <a:p>
            <a:pPr>
              <a:lnSpc>
                <a:spcPct val="80000"/>
              </a:lnSpc>
              <a:buFont typeface="Wingdings 2" panose="05020102010507070707" pitchFamily="18" charset="2"/>
              <a:buNone/>
            </a:pPr>
            <a:r>
              <a:rPr lang="en-US" altLang="ru-RU" sz="2300" smtClean="0">
                <a:latin typeface="Times New Roman" panose="02020603050405020304" pitchFamily="18" charset="0"/>
              </a:rPr>
              <a:t>A 39.8 Other meningococcal diseases</a:t>
            </a:r>
          </a:p>
          <a:p>
            <a:pPr lvl="1">
              <a:lnSpc>
                <a:spcPct val="80000"/>
              </a:lnSpc>
            </a:pPr>
            <a:r>
              <a:rPr lang="en-US" altLang="ru-RU" smtClean="0">
                <a:latin typeface="Times New Roman" panose="02020603050405020304" pitchFamily="18" charset="0"/>
              </a:rPr>
              <a:t>Artritis</a:t>
            </a:r>
          </a:p>
          <a:p>
            <a:pPr lvl="1">
              <a:lnSpc>
                <a:spcPct val="80000"/>
              </a:lnSpc>
            </a:pPr>
            <a:r>
              <a:rPr lang="en-US" altLang="ru-RU" smtClean="0">
                <a:latin typeface="Times New Roman" panose="02020603050405020304" pitchFamily="18" charset="0"/>
              </a:rPr>
              <a:t>Conjunctivitis</a:t>
            </a:r>
          </a:p>
          <a:p>
            <a:pPr lvl="1">
              <a:lnSpc>
                <a:spcPct val="80000"/>
              </a:lnSpc>
            </a:pPr>
            <a:r>
              <a:rPr lang="en-US" altLang="ru-RU" smtClean="0">
                <a:latin typeface="Times New Roman" panose="02020603050405020304" pitchFamily="18" charset="0"/>
              </a:rPr>
              <a:t>Encephalytis</a:t>
            </a:r>
          </a:p>
          <a:p>
            <a:pPr lvl="1">
              <a:lnSpc>
                <a:spcPct val="80000"/>
              </a:lnSpc>
            </a:pPr>
            <a:r>
              <a:rPr lang="en-US" altLang="ru-RU" smtClean="0">
                <a:latin typeface="Times New Roman" panose="02020603050405020304" pitchFamily="18" charset="0"/>
              </a:rPr>
              <a:t>Retrobulbar neuritis</a:t>
            </a:r>
          </a:p>
          <a:p>
            <a:pPr lvl="1">
              <a:lnSpc>
                <a:spcPct val="80000"/>
              </a:lnSpc>
            </a:pPr>
            <a:r>
              <a:rPr lang="en-US" altLang="ru-RU" smtClean="0">
                <a:latin typeface="Times New Roman" panose="02020603050405020304" pitchFamily="18" charset="0"/>
              </a:rPr>
              <a:t>Postmeningococcal artritis</a:t>
            </a:r>
            <a:endParaRPr lang="ru-RU" altLang="ru-RU" smtClean="0">
              <a:latin typeface="Times New Roman" panose="0202060305040502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defRPr/>
            </a:pPr>
            <a:r>
              <a:rPr smtClean="0">
                <a:effectLst/>
              </a:rPr>
              <a:t>CLINICAL MANIFESTATIONS</a:t>
            </a:r>
            <a:r>
              <a:rPr lang="ru-RU" smtClean="0">
                <a:effectLst/>
              </a:rPr>
              <a:t> </a:t>
            </a:r>
          </a:p>
        </p:txBody>
      </p:sp>
      <p:sp>
        <p:nvSpPr>
          <p:cNvPr id="59395" name="Rectangle 3"/>
          <p:cNvSpPr>
            <a:spLocks noGrp="1"/>
          </p:cNvSpPr>
          <p:nvPr>
            <p:ph type="body" sz="half" idx="1"/>
          </p:nvPr>
        </p:nvSpPr>
        <p:spPr/>
        <p:txBody>
          <a:bodyPr/>
          <a:lstStyle/>
          <a:p>
            <a:pPr algn="ctr">
              <a:lnSpc>
                <a:spcPct val="90000"/>
              </a:lnSpc>
              <a:buFont typeface="Wingdings 2" panose="05020102010507070707" pitchFamily="18" charset="2"/>
              <a:buNone/>
            </a:pPr>
            <a:r>
              <a:rPr lang="en-US" altLang="ru-RU" sz="2800" b="1" i="1" u="sng" smtClean="0"/>
              <a:t>Meningococcal nasopharingitis</a:t>
            </a:r>
            <a:r>
              <a:rPr lang="ru-RU" altLang="ru-RU" sz="2800" b="1" i="1" smtClean="0"/>
              <a:t>:</a:t>
            </a:r>
            <a:endParaRPr lang="ru-RU" altLang="ru-RU" sz="2800" smtClean="0"/>
          </a:p>
          <a:p>
            <a:pPr>
              <a:lnSpc>
                <a:spcPct val="90000"/>
              </a:lnSpc>
            </a:pPr>
            <a:r>
              <a:rPr lang="en-US" altLang="ru-RU" sz="2800" smtClean="0"/>
              <a:t>subfebril</a:t>
            </a:r>
            <a:r>
              <a:rPr lang="ru-RU" altLang="ru-RU" sz="2800" smtClean="0"/>
              <a:t> </a:t>
            </a:r>
            <a:r>
              <a:rPr lang="en-US" altLang="ru-RU" sz="2800" smtClean="0"/>
              <a:t>temperature</a:t>
            </a:r>
            <a:r>
              <a:rPr lang="en-US" altLang="ru-RU" sz="2800" smtClean="0">
                <a:sym typeface="Symbol" panose="05050102010706020507" pitchFamily="18" charset="2"/>
              </a:rPr>
              <a:t></a:t>
            </a:r>
            <a:endParaRPr lang="ru-RU" altLang="ru-RU" sz="2800" smtClean="0"/>
          </a:p>
          <a:p>
            <a:pPr>
              <a:lnSpc>
                <a:spcPct val="90000"/>
              </a:lnSpc>
            </a:pPr>
            <a:r>
              <a:rPr lang="en-US" altLang="ru-RU" sz="2800" smtClean="0"/>
              <a:t>mild intoxication</a:t>
            </a:r>
            <a:endParaRPr lang="ru-RU" altLang="ru-RU" sz="2800" smtClean="0"/>
          </a:p>
          <a:p>
            <a:pPr>
              <a:lnSpc>
                <a:spcPct val="90000"/>
              </a:lnSpc>
            </a:pPr>
            <a:r>
              <a:rPr lang="en-US" altLang="ru-RU" sz="2800" smtClean="0"/>
              <a:t>sore throat</a:t>
            </a:r>
          </a:p>
          <a:p>
            <a:pPr>
              <a:lnSpc>
                <a:spcPct val="90000"/>
              </a:lnSpc>
            </a:pPr>
            <a:r>
              <a:rPr lang="en-US" altLang="ru-RU" sz="2800" smtClean="0"/>
              <a:t>dry cough</a:t>
            </a:r>
          </a:p>
          <a:p>
            <a:pPr>
              <a:lnSpc>
                <a:spcPct val="90000"/>
              </a:lnSpc>
            </a:pPr>
            <a:r>
              <a:rPr lang="en-US" altLang="ru-RU" sz="2800" smtClean="0"/>
              <a:t>blocked nose</a:t>
            </a:r>
            <a:r>
              <a:rPr lang="ru-RU" altLang="ru-RU" sz="2800" smtClean="0"/>
              <a:t> </a:t>
            </a:r>
            <a:endParaRPr lang="en-US" altLang="ru-RU" sz="2800" smtClean="0"/>
          </a:p>
          <a:p>
            <a:pPr>
              <a:lnSpc>
                <a:spcPct val="90000"/>
              </a:lnSpc>
            </a:pPr>
            <a:r>
              <a:rPr lang="en-US" altLang="ru-RU" sz="2800" smtClean="0"/>
              <a:t>hyperthermia and edema of  the mucous membrane of the nose</a:t>
            </a:r>
            <a:r>
              <a:rPr lang="ru-RU" altLang="ru-RU" sz="2800" smtClean="0"/>
              <a:t> </a:t>
            </a:r>
            <a:endParaRPr lang="en-US" altLang="ru-RU" sz="2800" smtClean="0"/>
          </a:p>
        </p:txBody>
      </p:sp>
      <p:sp>
        <p:nvSpPr>
          <p:cNvPr id="59396" name="Rectangle 5"/>
          <p:cNvSpPr>
            <a:spLocks noGrp="1"/>
          </p:cNvSpPr>
          <p:nvPr>
            <p:ph sz="half" idx="2"/>
          </p:nvPr>
        </p:nvSpPr>
        <p:spPr/>
        <p:txBody>
          <a:bodyPr/>
          <a:lstStyle/>
          <a:p>
            <a:pPr>
              <a:lnSpc>
                <a:spcPct val="90000"/>
              </a:lnSpc>
            </a:pPr>
            <a:endParaRPr lang="ru-RU" altLang="ru-RU" sz="2200" smtClean="0"/>
          </a:p>
        </p:txBody>
      </p:sp>
      <p:pic>
        <p:nvPicPr>
          <p:cNvPr id="59397" name="Picture 4" descr="Менигокок"/>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1700213"/>
            <a:ext cx="3708400"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p:cNvSpPr>
          <p:nvPr>
            <p:ph type="title"/>
          </p:nvPr>
        </p:nvSpPr>
        <p:spPr bwMode="auto">
          <a:xfrm>
            <a:off x="457200" y="152400"/>
            <a:ext cx="8229600" cy="6381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a:defRPr/>
            </a:pPr>
            <a:r>
              <a:rPr smtClean="0">
                <a:effectLst/>
              </a:rPr>
              <a:t>CLINICAL MANIFESTATIONS</a:t>
            </a:r>
            <a:endParaRPr lang="ru-RU" smtClean="0">
              <a:effectLst/>
            </a:endParaRPr>
          </a:p>
        </p:txBody>
      </p:sp>
      <p:sp>
        <p:nvSpPr>
          <p:cNvPr id="60419" name="Rectangle 3"/>
          <p:cNvSpPr>
            <a:spLocks noGrp="1"/>
          </p:cNvSpPr>
          <p:nvPr>
            <p:ph type="body" idx="1"/>
          </p:nvPr>
        </p:nvSpPr>
        <p:spPr>
          <a:xfrm>
            <a:off x="228600" y="990600"/>
            <a:ext cx="8686800" cy="5410200"/>
          </a:xfrm>
        </p:spPr>
        <p:txBody>
          <a:bodyPr/>
          <a:lstStyle/>
          <a:p>
            <a:pPr algn="ctr">
              <a:buFont typeface="Wingdings 2" panose="05020102010507070707" pitchFamily="18" charset="2"/>
              <a:buNone/>
            </a:pPr>
            <a:r>
              <a:rPr lang="en-US" altLang="ru-RU" sz="3200" b="1" i="1" u="sng" smtClean="0"/>
              <a:t>Meningococcemia</a:t>
            </a:r>
            <a:r>
              <a:rPr lang="en-US" altLang="ru-RU" sz="3200" b="1" i="1" smtClean="0"/>
              <a:t> </a:t>
            </a:r>
            <a:r>
              <a:rPr lang="ru-RU" altLang="ru-RU" sz="3200" b="1" i="1" smtClean="0"/>
              <a:t> </a:t>
            </a:r>
            <a:endParaRPr lang="ru-RU" altLang="ru-RU" sz="3200" smtClean="0"/>
          </a:p>
          <a:p>
            <a:r>
              <a:rPr lang="en-US" altLang="ru-RU" sz="3200" smtClean="0"/>
              <a:t>The onset  of  the  is  an disease acute</a:t>
            </a:r>
            <a:r>
              <a:rPr lang="ru-RU" altLang="ru-RU" sz="3200" smtClean="0"/>
              <a:t> </a:t>
            </a:r>
          </a:p>
          <a:p>
            <a:r>
              <a:rPr lang="en-US" altLang="ru-RU" sz="3200" smtClean="0"/>
              <a:t>chill</a:t>
            </a:r>
            <a:r>
              <a:rPr lang="ru-RU" altLang="ru-RU" sz="3200" smtClean="0"/>
              <a:t>, </a:t>
            </a:r>
            <a:r>
              <a:rPr lang="en-US" altLang="ru-RU" sz="3200" smtClean="0"/>
              <a:t>temperature is</a:t>
            </a:r>
            <a:r>
              <a:rPr lang="ru-RU" altLang="ru-RU" sz="3200" smtClean="0"/>
              <a:t> 39-41</a:t>
            </a:r>
            <a:r>
              <a:rPr lang="en-US" altLang="ru-RU" sz="3200" smtClean="0">
                <a:sym typeface="Symbol" panose="05050102010706020507" pitchFamily="18" charset="2"/>
              </a:rPr>
              <a:t></a:t>
            </a:r>
            <a:r>
              <a:rPr lang="ru-RU" altLang="ru-RU" sz="3200" smtClean="0"/>
              <a:t>С</a:t>
            </a:r>
          </a:p>
          <a:p>
            <a:r>
              <a:rPr lang="en-US" altLang="ru-RU" sz="3200" smtClean="0"/>
              <a:t>severe intoxication</a:t>
            </a:r>
            <a:endParaRPr lang="ru-RU" altLang="ru-RU" sz="3200" smtClean="0"/>
          </a:p>
          <a:p>
            <a:r>
              <a:rPr lang="en-US" altLang="ru-RU" sz="3200" smtClean="0"/>
              <a:t>hemorrhagic rash</a:t>
            </a:r>
            <a:r>
              <a:rPr lang="ru-RU" altLang="ru-RU" sz="3200" smtClean="0"/>
              <a:t> </a:t>
            </a:r>
            <a:r>
              <a:rPr lang="en-US" altLang="ru-RU" sz="3200" smtClean="0"/>
              <a:t>on</a:t>
            </a:r>
            <a:r>
              <a:rPr lang="ru-RU" altLang="ru-RU" sz="3200" smtClean="0"/>
              <a:t> 5-15-24 </a:t>
            </a:r>
            <a:r>
              <a:rPr lang="en-US" altLang="ru-RU" sz="3200" smtClean="0"/>
              <a:t>hours</a:t>
            </a:r>
            <a:r>
              <a:rPr lang="ru-RU" altLang="ru-RU" sz="3200" smtClean="0"/>
              <a:t> </a:t>
            </a:r>
            <a:r>
              <a:rPr lang="en-US" altLang="ru-RU" sz="3200" smtClean="0"/>
              <a:t>from onset of the disease</a:t>
            </a:r>
          </a:p>
          <a:p>
            <a:r>
              <a:rPr lang="en-US" altLang="ru-RU" sz="3200" smtClean="0"/>
              <a:t>The  elements  of  the  rash  have  incorrect (“star-like”) form, dense, coming  out  over  the  level  of  the  skin</a:t>
            </a:r>
            <a:r>
              <a:rPr lang="ru-RU" altLang="ru-RU" sz="3200" smtClean="0"/>
              <a:t> </a:t>
            </a:r>
            <a:endParaRPr lang="en-US" altLang="ru-RU" sz="3200" smtClean="0"/>
          </a:p>
          <a:p>
            <a:r>
              <a:rPr lang="en-US" altLang="ru-RU" sz="3200" smtClean="0"/>
              <a:t>The rash at first is localized on back surface of thigh and on buttocks </a:t>
            </a:r>
            <a:endParaRPr lang="ru-RU" altLang="ru-RU" sz="3200" smtClea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IMG_8238"/>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457200" y="252413"/>
            <a:ext cx="8229600" cy="5773737"/>
          </a:xfr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defRPr/>
            </a:pPr>
            <a:endParaRPr lang="ru-RU" smtClean="0">
              <a:effectLst/>
            </a:endParaRPr>
          </a:p>
        </p:txBody>
      </p:sp>
      <p:pic>
        <p:nvPicPr>
          <p:cNvPr id="62467" name="Picture 3" descr="IMG_823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74763" y="1447800"/>
            <a:ext cx="6594475" cy="4678363"/>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IMG_8236"/>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457200" y="306388"/>
            <a:ext cx="8229600" cy="5665787"/>
          </a:xfr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менингококк-6"/>
          <p:cNvPicPr>
            <a:picLocks noGrp="1" noChangeAspect="1" noChangeArrowheads="1"/>
          </p:cNvPicPr>
          <p:nvPr>
            <p:ph sz="half" idx="3"/>
          </p:nvPr>
        </p:nvPicPr>
        <p:blipFill>
          <a:blip r:embed="rId2">
            <a:extLst>
              <a:ext uri="{28A0092B-C50C-407E-A947-70E740481C1C}">
                <a14:useLocalDpi xmlns:a14="http://schemas.microsoft.com/office/drawing/2010/main" val="0"/>
              </a:ext>
            </a:extLst>
          </a:blip>
          <a:srcRect/>
          <a:stretch>
            <a:fillRect/>
          </a:stretch>
        </p:blipFill>
        <p:spPr>
          <a:xfrm>
            <a:off x="914400" y="914400"/>
            <a:ext cx="3192463" cy="4800600"/>
          </a:xfrm>
        </p:spPr>
      </p:pic>
      <p:pic>
        <p:nvPicPr>
          <p:cNvPr id="64515" name="Picture 3" descr="менингококк"/>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4927600" y="838200"/>
            <a:ext cx="3262313" cy="4953000"/>
          </a:xfr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Менингококк-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1143000"/>
            <a:ext cx="5851525" cy="4389438"/>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Менингококк-3"/>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209800" y="730250"/>
            <a:ext cx="4740275" cy="4926013"/>
          </a:xfr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Менингококк-4"/>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386013" y="1427163"/>
            <a:ext cx="4371975" cy="3422650"/>
          </a:xfr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Менингококк-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47800" y="2082800"/>
            <a:ext cx="6010275" cy="37973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p:cNvSpPr>
          <p:nvPr>
            <p:ph type="body" idx="1"/>
          </p:nvPr>
        </p:nvSpPr>
        <p:spPr>
          <a:xfrm>
            <a:off x="152400" y="152400"/>
            <a:ext cx="8763000" cy="6400800"/>
          </a:xfrm>
        </p:spPr>
        <p:txBody>
          <a:bodyPr/>
          <a:lstStyle/>
          <a:p>
            <a:pPr algn="ctr">
              <a:lnSpc>
                <a:spcPct val="90000"/>
              </a:lnSpc>
              <a:buFont typeface="Wingdings 2" panose="05020102010507070707" pitchFamily="18" charset="2"/>
              <a:buNone/>
            </a:pPr>
            <a:r>
              <a:rPr lang="en-US" altLang="ru-RU" sz="3200" b="1" u="sng" smtClean="0"/>
              <a:t>MENINGITIS</a:t>
            </a:r>
            <a:r>
              <a:rPr lang="en-US" altLang="ru-RU" sz="3200" b="1" smtClean="0"/>
              <a:t> </a:t>
            </a:r>
          </a:p>
          <a:p>
            <a:pPr algn="ctr">
              <a:lnSpc>
                <a:spcPct val="90000"/>
              </a:lnSpc>
              <a:buFont typeface="Wingdings 2" panose="05020102010507070707" pitchFamily="18" charset="2"/>
              <a:buNone/>
            </a:pPr>
            <a:r>
              <a:rPr lang="en-US" altLang="ru-RU" sz="3200" smtClean="0"/>
              <a:t>is inflammation in of  the  soft  cerebral membranes</a:t>
            </a:r>
          </a:p>
          <a:p>
            <a:pPr algn="ctr">
              <a:lnSpc>
                <a:spcPct val="90000"/>
              </a:lnSpc>
              <a:buFont typeface="Wingdings 2" panose="05020102010507070707" pitchFamily="18" charset="2"/>
              <a:buNone/>
            </a:pPr>
            <a:endParaRPr lang="en-US" altLang="ru-RU" sz="3200" smtClean="0"/>
          </a:p>
          <a:p>
            <a:pPr algn="ctr">
              <a:lnSpc>
                <a:spcPct val="90000"/>
              </a:lnSpc>
              <a:buFont typeface="Wingdings 2" panose="05020102010507070707" pitchFamily="18" charset="2"/>
              <a:buNone/>
            </a:pPr>
            <a:r>
              <a:rPr lang="en-US" altLang="ru-RU" sz="3200" b="1" u="sng" smtClean="0"/>
              <a:t>ENCEPHALITIS</a:t>
            </a:r>
            <a:r>
              <a:rPr lang="en-US" altLang="ru-RU" sz="3200" b="1" smtClean="0"/>
              <a:t> </a:t>
            </a:r>
          </a:p>
          <a:p>
            <a:pPr algn="ctr">
              <a:lnSpc>
                <a:spcPct val="90000"/>
              </a:lnSpc>
              <a:buFont typeface="Wingdings 2" panose="05020102010507070707" pitchFamily="18" charset="2"/>
              <a:buNone/>
            </a:pPr>
            <a:r>
              <a:rPr lang="en-US" altLang="ru-RU" sz="3200" smtClean="0"/>
              <a:t>is inflammation in of  the  brain </a:t>
            </a:r>
          </a:p>
          <a:p>
            <a:pPr algn="ctr">
              <a:lnSpc>
                <a:spcPct val="90000"/>
              </a:lnSpc>
              <a:buFont typeface="Wingdings 2" panose="05020102010507070707" pitchFamily="18" charset="2"/>
              <a:buNone/>
            </a:pPr>
            <a:endParaRPr lang="en-US" altLang="ru-RU" sz="3200" smtClean="0"/>
          </a:p>
          <a:p>
            <a:pPr algn="ctr">
              <a:lnSpc>
                <a:spcPct val="90000"/>
              </a:lnSpc>
              <a:buFont typeface="Wingdings 2" panose="05020102010507070707" pitchFamily="18" charset="2"/>
              <a:buNone/>
            </a:pPr>
            <a:r>
              <a:rPr lang="en-US" altLang="ru-RU" sz="3200" b="1" u="sng" smtClean="0"/>
              <a:t>MENINGISMUS</a:t>
            </a:r>
            <a:r>
              <a:rPr lang="en-US" altLang="ru-RU" sz="3200" b="1" smtClean="0"/>
              <a:t> </a:t>
            </a:r>
          </a:p>
          <a:p>
            <a:pPr algn="ctr">
              <a:lnSpc>
                <a:spcPct val="90000"/>
              </a:lnSpc>
              <a:buFont typeface="Wingdings 2" panose="05020102010507070707" pitchFamily="18" charset="2"/>
              <a:buNone/>
            </a:pPr>
            <a:r>
              <a:rPr lang="en-US" altLang="ru-RU" sz="3200" smtClean="0"/>
              <a:t>is irritation in of  the  soft  cerebral membranes in result of intoxicaton </a:t>
            </a:r>
            <a:endParaRPr lang="ru-RU" altLang="ru-RU" sz="3200" smtClean="0"/>
          </a:p>
          <a:p>
            <a:pPr algn="ctr">
              <a:lnSpc>
                <a:spcPct val="90000"/>
              </a:lnSpc>
              <a:buFont typeface="Wingdings 2" panose="05020102010507070707" pitchFamily="18" charset="2"/>
              <a:buNone/>
            </a:pPr>
            <a:endParaRPr lang="ru-RU" altLang="ru-RU" sz="3200" smtClean="0"/>
          </a:p>
          <a:p>
            <a:pPr algn="ctr">
              <a:lnSpc>
                <a:spcPct val="90000"/>
              </a:lnSpc>
              <a:buFont typeface="Wingdings 2" panose="05020102010507070707" pitchFamily="18" charset="2"/>
              <a:buNone/>
            </a:pPr>
            <a:r>
              <a:rPr lang="en-US" altLang="ru-RU" smtClean="0"/>
              <a:t> </a:t>
            </a:r>
            <a:endParaRPr lang="ru-RU" altLang="ru-RU" smtClean="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p:cNvSpPr>
          <p:nvPr>
            <p:ph type="title"/>
          </p:nvPr>
        </p:nvSpPr>
        <p:spPr bwMode="auto">
          <a:xfrm>
            <a:off x="457200" y="152400"/>
            <a:ext cx="8229600" cy="6381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a:defRPr/>
            </a:pPr>
            <a:r>
              <a:rPr smtClean="0">
                <a:effectLst/>
              </a:rPr>
              <a:t>CLINICAL MANIFESTATIONS</a:t>
            </a:r>
            <a:r>
              <a:rPr lang="ru-RU" smtClean="0">
                <a:effectLst/>
              </a:rPr>
              <a:t> </a:t>
            </a:r>
          </a:p>
        </p:txBody>
      </p:sp>
      <p:sp>
        <p:nvSpPr>
          <p:cNvPr id="71683" name="Rectangle 3"/>
          <p:cNvSpPr>
            <a:spLocks noGrp="1"/>
          </p:cNvSpPr>
          <p:nvPr>
            <p:ph type="body" idx="1"/>
          </p:nvPr>
        </p:nvSpPr>
        <p:spPr>
          <a:xfrm>
            <a:off x="381000" y="1066800"/>
            <a:ext cx="8458200" cy="5410200"/>
          </a:xfrm>
        </p:spPr>
        <p:txBody>
          <a:bodyPr/>
          <a:lstStyle/>
          <a:p>
            <a:pPr algn="ctr">
              <a:lnSpc>
                <a:spcPct val="90000"/>
              </a:lnSpc>
              <a:buFont typeface="Wingdings 2" panose="05020102010507070707" pitchFamily="18" charset="2"/>
              <a:buNone/>
            </a:pPr>
            <a:r>
              <a:rPr lang="en-US" altLang="ru-RU" sz="3200" b="1" i="1" u="sng" smtClean="0"/>
              <a:t>Meningitis </a:t>
            </a:r>
            <a:r>
              <a:rPr lang="ru-RU" altLang="ru-RU" sz="3200" b="1" i="1" smtClean="0"/>
              <a:t> </a:t>
            </a:r>
            <a:r>
              <a:rPr lang="ru-RU" altLang="ru-RU" sz="3200" smtClean="0"/>
              <a:t>  </a:t>
            </a:r>
          </a:p>
          <a:p>
            <a:pPr>
              <a:lnSpc>
                <a:spcPct val="90000"/>
              </a:lnSpc>
            </a:pPr>
            <a:r>
              <a:rPr lang="en-US" altLang="ru-RU" sz="3200" smtClean="0"/>
              <a:t>onset is acute</a:t>
            </a:r>
            <a:endParaRPr lang="ru-RU" altLang="ru-RU" sz="3200" smtClean="0"/>
          </a:p>
          <a:p>
            <a:pPr>
              <a:lnSpc>
                <a:spcPct val="90000"/>
              </a:lnSpc>
            </a:pPr>
            <a:r>
              <a:rPr lang="en-US" altLang="ru-RU" sz="3200" smtClean="0"/>
              <a:t>high temperature</a:t>
            </a:r>
            <a:endParaRPr lang="ru-RU" altLang="ru-RU" sz="3200" smtClean="0"/>
          </a:p>
          <a:p>
            <a:pPr>
              <a:lnSpc>
                <a:spcPct val="90000"/>
              </a:lnSpc>
            </a:pPr>
            <a:r>
              <a:rPr lang="en-US" altLang="ru-RU" sz="3200" smtClean="0"/>
              <a:t>strong headache </a:t>
            </a:r>
          </a:p>
          <a:p>
            <a:pPr>
              <a:lnSpc>
                <a:spcPct val="90000"/>
              </a:lnSpc>
            </a:pPr>
            <a:r>
              <a:rPr lang="en-US" altLang="ru-RU" sz="3200" smtClean="0"/>
              <a:t>vomiting without nausea </a:t>
            </a:r>
            <a:endParaRPr lang="ru-RU" altLang="ru-RU" sz="3200" smtClean="0"/>
          </a:p>
          <a:p>
            <a:pPr>
              <a:lnSpc>
                <a:spcPct val="90000"/>
              </a:lnSpc>
            </a:pPr>
            <a:r>
              <a:rPr lang="en-US" altLang="ru-RU" sz="3200" smtClean="0"/>
              <a:t>positive meningeal signs (rigidity  of  occipital  muscles, Kernig’s  symptom, Brudzinsky’s  symptom (upper, middle  and  lower</a:t>
            </a:r>
            <a:r>
              <a:rPr lang="ru-RU" altLang="ru-RU" sz="3200" smtClean="0"/>
              <a:t>) </a:t>
            </a:r>
          </a:p>
          <a:p>
            <a:pPr>
              <a:lnSpc>
                <a:spcPct val="90000"/>
              </a:lnSpc>
            </a:pPr>
            <a:r>
              <a:rPr lang="en-US" altLang="ru-RU" sz="3200" smtClean="0"/>
              <a:t>cramps</a:t>
            </a:r>
            <a:endParaRPr lang="ru-RU" altLang="ru-RU" sz="3200" smtClean="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defRPr/>
            </a:pPr>
            <a:r>
              <a:rPr smtClean="0">
                <a:effectLst/>
              </a:rPr>
              <a:t>meningitis</a:t>
            </a:r>
            <a:endParaRPr lang="ru-RU" smtClean="0">
              <a:effectLst/>
            </a:endParaRPr>
          </a:p>
        </p:txBody>
      </p:sp>
      <p:pic>
        <p:nvPicPr>
          <p:cNvPr id="72707" name="Picture 3" descr="менингит"/>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592138" y="3009900"/>
            <a:ext cx="3767137" cy="1552575"/>
          </a:xfrm>
        </p:spPr>
      </p:pic>
      <p:pic>
        <p:nvPicPr>
          <p:cNvPr id="72708" name="Picture 4" descr="Менингококк-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11700" y="1447800"/>
            <a:ext cx="3911600" cy="4678363"/>
          </a:xfr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defRPr/>
            </a:pPr>
            <a:r>
              <a:rPr sz="3400" smtClean="0">
                <a:effectLst/>
                <a:latin typeface="Times New Roman" pitchFamily="18" charset="0"/>
              </a:rPr>
              <a:t>Cerebrospinal fluid</a:t>
            </a:r>
            <a:endParaRPr lang="ru-RU" sz="3400" smtClean="0">
              <a:effectLst/>
              <a:latin typeface="Times New Roman" pitchFamily="18" charset="0"/>
            </a:endParaRPr>
          </a:p>
        </p:txBody>
      </p:sp>
      <p:pic>
        <p:nvPicPr>
          <p:cNvPr id="73731" name="Picture 3" descr="IMG_8234"/>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81575" y="1447800"/>
            <a:ext cx="3371850" cy="4678363"/>
          </a:xfrm>
        </p:spPr>
      </p:pic>
      <p:pic>
        <p:nvPicPr>
          <p:cNvPr id="73732" name="Picture 4" descr="IMG_8285"/>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85800" y="1524000"/>
            <a:ext cx="3352800" cy="4495800"/>
          </a:xfr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algn="ctr">
              <a:defRPr/>
            </a:pPr>
            <a:r>
              <a:rPr sz="2500" smtClean="0">
                <a:effectLst/>
              </a:rPr>
              <a:t>The most important changes </a:t>
            </a:r>
            <a:br>
              <a:rPr sz="2500" smtClean="0">
                <a:effectLst/>
              </a:rPr>
            </a:br>
            <a:r>
              <a:rPr sz="2500" smtClean="0">
                <a:effectLst/>
              </a:rPr>
              <a:t>in the damages of the central nervous system of the different etiology</a:t>
            </a:r>
            <a:endParaRPr lang="ru-RU" sz="2500" smtClean="0">
              <a:effectLst/>
            </a:endParaRPr>
          </a:p>
        </p:txBody>
      </p:sp>
      <p:graphicFrame>
        <p:nvGraphicFramePr>
          <p:cNvPr id="238654" name="Group 62"/>
          <p:cNvGraphicFramePr>
            <a:graphicFrameLocks noGrp="1"/>
          </p:cNvGraphicFramePr>
          <p:nvPr>
            <p:ph type="tbl" idx="1"/>
          </p:nvPr>
        </p:nvGraphicFramePr>
        <p:xfrm>
          <a:off x="250825" y="1484313"/>
          <a:ext cx="8642350" cy="4859337"/>
        </p:xfrm>
        <a:graphic>
          <a:graphicData uri="http://schemas.openxmlformats.org/drawingml/2006/table">
            <a:tbl>
              <a:tblPr/>
              <a:tblGrid>
                <a:gridCol w="1296988">
                  <a:extLst>
                    <a:ext uri="{9D8B030D-6E8A-4147-A177-3AD203B41FA5}">
                      <a16:colId xmlns:a16="http://schemas.microsoft.com/office/drawing/2014/main" val="20000"/>
                    </a:ext>
                  </a:extLst>
                </a:gridCol>
                <a:gridCol w="1582737">
                  <a:extLst>
                    <a:ext uri="{9D8B030D-6E8A-4147-A177-3AD203B41FA5}">
                      <a16:colId xmlns:a16="http://schemas.microsoft.com/office/drawing/2014/main" val="20001"/>
                    </a:ext>
                  </a:extLst>
                </a:gridCol>
                <a:gridCol w="1585913">
                  <a:extLst>
                    <a:ext uri="{9D8B030D-6E8A-4147-A177-3AD203B41FA5}">
                      <a16:colId xmlns:a16="http://schemas.microsoft.com/office/drawing/2014/main" val="20002"/>
                    </a:ext>
                  </a:extLst>
                </a:gridCol>
                <a:gridCol w="1293812">
                  <a:extLst>
                    <a:ext uri="{9D8B030D-6E8A-4147-A177-3AD203B41FA5}">
                      <a16:colId xmlns:a16="http://schemas.microsoft.com/office/drawing/2014/main" val="20003"/>
                    </a:ext>
                  </a:extLst>
                </a:gridCol>
                <a:gridCol w="1292225">
                  <a:extLst>
                    <a:ext uri="{9D8B030D-6E8A-4147-A177-3AD203B41FA5}">
                      <a16:colId xmlns:a16="http://schemas.microsoft.com/office/drawing/2014/main" val="20004"/>
                    </a:ext>
                  </a:extLst>
                </a:gridCol>
                <a:gridCol w="1590675">
                  <a:extLst>
                    <a:ext uri="{9D8B030D-6E8A-4147-A177-3AD203B41FA5}">
                      <a16:colId xmlns:a16="http://schemas.microsoft.com/office/drawing/2014/main" val="20005"/>
                    </a:ext>
                  </a:extLst>
                </a:gridCol>
              </a:tblGrid>
              <a:tr h="131060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cs typeface="Times New Roman" pitchFamily="18" charset="0"/>
                        </a:rPr>
                        <a:t>Sings </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cs typeface="Times New Roman" pitchFamily="18" charset="0"/>
                        </a:rPr>
                        <a:t>Normal cerebrospinal fluid</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cs typeface="Times New Roman" pitchFamily="18" charset="0"/>
                        </a:rPr>
                        <a:t>Meningismus </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cs typeface="Times New Roman" pitchFamily="18" charset="0"/>
                        </a:rPr>
                        <a:t>Serous </a:t>
                      </a:r>
                      <a:endParaRPr kumimoji="0" lang="ru-RU"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cs typeface="Times New Roman" pitchFamily="18" charset="0"/>
                        </a:rPr>
                        <a:t>viral </a:t>
                      </a:r>
                      <a:endParaRPr kumimoji="0" lang="ru-RU"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cs typeface="Times New Roman" pitchFamily="18" charset="0"/>
                        </a:rPr>
                        <a:t>meningitis</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cs typeface="Times New Roman" pitchFamily="18" charset="0"/>
                        </a:rPr>
                        <a:t>Serous tuberculous menigites</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cs typeface="Times New Roman" pitchFamily="18" charset="0"/>
                        </a:rPr>
                        <a:t>Purulent (bacterial) meningites</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111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cs typeface="Times New Roman" pitchFamily="18" charset="0"/>
                        </a:rPr>
                        <a:t>Color  </a:t>
                      </a:r>
                      <a:endParaRPr kumimoji="0" lang="ru-RU"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cs typeface="Times New Roman" pitchFamily="18" charset="0"/>
                        </a:rPr>
                        <a:t>Tolerance </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Transparent </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Transparent</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Transparent</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Transparent</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Turbid </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6827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cs typeface="Times New Roman" pitchFamily="18" charset="0"/>
                        </a:rPr>
                        <a:t>Pressure </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1,3-1,8 kP</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9526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cs typeface="Times New Roman" pitchFamily="18" charset="0"/>
                        </a:rPr>
                        <a:t>Cytosis </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Single leukocytes</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Single leukocytes</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300-400 leukocytes</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50-500 leukocytes</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1000 and more</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0101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cs typeface="Times New Roman" pitchFamily="18" charset="0"/>
                        </a:rPr>
                        <a:t>Protein </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0</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,16-0,33 </a:t>
                      </a: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g/l</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0</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,16-0,</a:t>
                      </a: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45 g/l</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0</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33</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1</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0 g/l</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a:t>
                      </a: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9 g/l</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0</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6</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a:t>
                      </a: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16</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0 g/l</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730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cs typeface="Times New Roman" pitchFamily="18" charset="0"/>
                        </a:rPr>
                        <a:t>Sugar </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2,22-3,33 mmol/l</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normal</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normal</a:t>
                      </a:r>
                      <a:endParaRPr kumimoji="0" lang="en-US" sz="2000" b="0" i="0" u="none" strike="noStrike" cap="none" normalizeH="0" baseline="0" smtClean="0">
                        <a:ln>
                          <a:noFill/>
                        </a:ln>
                        <a:solidFill>
                          <a:schemeClr val="tx1"/>
                        </a:solidFill>
                        <a:effectLst/>
                        <a:latin typeface="Constantia"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sym typeface="Symbol" pitchFamily="18" charset="2"/>
                        </a:rPr>
                        <a:t></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sym typeface="Symbol" pitchFamily="18" charset="2"/>
                        </a:rPr>
                        <a:t></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p:cNvSpPr>
          <p:nvPr>
            <p:ph type="title"/>
          </p:nvPr>
        </p:nvSpPr>
        <p:spPr bwMode="auto">
          <a:xfrm>
            <a:off x="457200" y="152400"/>
            <a:ext cx="8229600" cy="51593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algn="ctr">
              <a:defRPr/>
            </a:pPr>
            <a:r>
              <a:rPr sz="3200" smtClean="0">
                <a:effectLst/>
              </a:rPr>
              <a:t>Classification of meningitis</a:t>
            </a:r>
            <a:endParaRPr lang="ru-RU" sz="3200" smtClean="0">
              <a:effectLst/>
            </a:endParaRPr>
          </a:p>
        </p:txBody>
      </p:sp>
      <p:graphicFrame>
        <p:nvGraphicFramePr>
          <p:cNvPr id="239644" name="Group 28"/>
          <p:cNvGraphicFramePr>
            <a:graphicFrameLocks noGrp="1"/>
          </p:cNvGraphicFramePr>
          <p:nvPr>
            <p:ph idx="1"/>
          </p:nvPr>
        </p:nvGraphicFramePr>
        <p:xfrm>
          <a:off x="457200" y="838200"/>
          <a:ext cx="8229600" cy="5943600"/>
        </p:xfrm>
        <a:graphic>
          <a:graphicData uri="http://schemas.openxmlformats.org/drawingml/2006/table">
            <a:tbl>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81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1" u="none" strike="noStrike" cap="none" normalizeH="0" baseline="0" smtClean="0">
                          <a:ln>
                            <a:noFill/>
                          </a:ln>
                          <a:solidFill>
                            <a:schemeClr val="tx1"/>
                          </a:solidFill>
                          <a:effectLst/>
                          <a:latin typeface="Times New Roman" pitchFamily="18" charset="0"/>
                          <a:cs typeface="Times New Roman" pitchFamily="18" charset="0"/>
                        </a:rPr>
                        <a:t>Primary </a:t>
                      </a:r>
                      <a:endParaRPr kumimoji="0" lang="ru-RU" sz="3200" b="0" i="0" u="none" strike="noStrike" cap="none" normalizeH="0" baseline="0" smtClean="0">
                        <a:ln>
                          <a:noFill/>
                        </a:ln>
                        <a:solidFill>
                          <a:schemeClr val="tx1"/>
                        </a:solidFill>
                        <a:effectLst/>
                        <a:latin typeface="Constantia"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1" u="none" strike="noStrike" cap="none" normalizeH="0" baseline="0" smtClean="0">
                          <a:ln>
                            <a:noFill/>
                          </a:ln>
                          <a:solidFill>
                            <a:schemeClr val="tx1"/>
                          </a:solidFill>
                          <a:effectLst/>
                          <a:latin typeface="Times New Roman" pitchFamily="18" charset="0"/>
                          <a:cs typeface="Times New Roman" pitchFamily="18" charset="0"/>
                        </a:rPr>
                        <a:t>Secondary </a:t>
                      </a:r>
                      <a:r>
                        <a:rPr kumimoji="0" lang="ru-RU" sz="3200" b="1" i="1" u="none" strike="noStrike" cap="none" normalizeH="0" baseline="0" smtClean="0">
                          <a:ln>
                            <a:noFill/>
                          </a:ln>
                          <a:solidFill>
                            <a:schemeClr val="tx1"/>
                          </a:solidFill>
                          <a:effectLst/>
                          <a:latin typeface="Times New Roman" pitchFamily="18" charset="0"/>
                          <a:cs typeface="Times New Roman" pitchFamily="18" charset="0"/>
                        </a:rPr>
                        <a:t> </a:t>
                      </a:r>
                      <a:endParaRPr kumimoji="0" lang="ru-RU" sz="3200" b="0" i="0" u="none" strike="noStrike" cap="none" normalizeH="0" baseline="0" smtClean="0">
                        <a:ln>
                          <a:noFill/>
                        </a:ln>
                        <a:solidFill>
                          <a:schemeClr val="tx1"/>
                        </a:solidFill>
                        <a:effectLst/>
                        <a:latin typeface="Constantia"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9413">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1" u="none" strike="noStrike" cap="none" normalizeH="0" baseline="0" smtClean="0">
                          <a:ln>
                            <a:noFill/>
                          </a:ln>
                          <a:solidFill>
                            <a:schemeClr val="tx1"/>
                          </a:solidFill>
                          <a:effectLst/>
                          <a:latin typeface="Times New Roman" pitchFamily="18" charset="0"/>
                          <a:cs typeface="Times New Roman" pitchFamily="18" charset="0"/>
                        </a:rPr>
                        <a:t>Purulent </a:t>
                      </a:r>
                      <a:r>
                        <a:rPr kumimoji="0" lang="ru-RU" sz="3200" b="1" i="1" u="none" strike="noStrike" cap="none" normalizeH="0" baseline="0" smtClean="0">
                          <a:ln>
                            <a:noFill/>
                          </a:ln>
                          <a:solidFill>
                            <a:schemeClr val="tx1"/>
                          </a:solidFill>
                          <a:effectLst/>
                          <a:latin typeface="Times New Roman" pitchFamily="18" charset="0"/>
                          <a:cs typeface="Times New Roman" pitchFamily="18" charset="0"/>
                        </a:rPr>
                        <a:t> </a:t>
                      </a:r>
                      <a:endParaRPr kumimoji="0" lang="ru-RU" sz="3200" b="0" i="0" u="none" strike="noStrike" cap="none" normalizeH="0" baseline="0" smtClean="0">
                        <a:ln>
                          <a:noFill/>
                        </a:ln>
                        <a:solidFill>
                          <a:schemeClr val="tx1"/>
                        </a:solidFill>
                        <a:effectLst/>
                        <a:latin typeface="Constantia"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extLst>
                  <a:ext uri="{0D108BD9-81ED-4DB2-BD59-A6C34878D82A}">
                    <a16:rowId xmlns:a16="http://schemas.microsoft.com/office/drawing/2014/main" val="10001"/>
                  </a:ext>
                </a:extLst>
              </a:tr>
              <a:tr h="1038225">
                <a:tc>
                  <a:txBody>
                    <a:bodyPr/>
                    <a:lstStyle/>
                    <a:p>
                      <a:pPr marL="0" marR="0" lvl="0" indent="0" algn="ctr"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smtClean="0">
                          <a:ln>
                            <a:noFill/>
                          </a:ln>
                          <a:solidFill>
                            <a:schemeClr val="tx1"/>
                          </a:solidFill>
                          <a:effectLst/>
                          <a:latin typeface="Times New Roman" pitchFamily="18" charset="0"/>
                          <a:cs typeface="Times New Roman" pitchFamily="18" charset="0"/>
                        </a:rPr>
                        <a:t>meningococcal</a:t>
                      </a:r>
                      <a:endParaRPr kumimoji="0" lang="ru-RU" sz="3200" b="0" i="0" u="none" strike="noStrike" cap="none" normalizeH="0" baseline="0" smtClean="0">
                        <a:ln>
                          <a:noFill/>
                        </a:ln>
                        <a:solidFill>
                          <a:schemeClr val="tx1"/>
                        </a:solidFill>
                        <a:effectLst/>
                        <a:latin typeface="Constantia"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smtClean="0">
                          <a:ln>
                            <a:noFill/>
                          </a:ln>
                          <a:solidFill>
                            <a:schemeClr val="tx1"/>
                          </a:solidFill>
                          <a:effectLst/>
                          <a:latin typeface="Times New Roman" pitchFamily="18" charset="0"/>
                          <a:cs typeface="Times New Roman" pitchFamily="18" charset="0"/>
                        </a:rPr>
                        <a:t>pneumococcal</a:t>
                      </a:r>
                      <a:endParaRPr kumimoji="0" lang="ru-RU" sz="3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smtClean="0">
                          <a:ln>
                            <a:noFill/>
                          </a:ln>
                          <a:solidFill>
                            <a:schemeClr val="tx1"/>
                          </a:solidFill>
                          <a:effectLst/>
                          <a:latin typeface="Times New Roman" pitchFamily="18" charset="0"/>
                          <a:cs typeface="Times New Roman" pitchFamily="18" charset="0"/>
                        </a:rPr>
                        <a:t>staphylococcal </a:t>
                      </a:r>
                      <a:endParaRPr kumimoji="0" lang="ru-RU" sz="3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smtClean="0">
                          <a:ln>
                            <a:noFill/>
                          </a:ln>
                          <a:solidFill>
                            <a:schemeClr val="tx1"/>
                          </a:solidFill>
                          <a:effectLst/>
                          <a:latin typeface="Times New Roman" pitchFamily="18" charset="0"/>
                          <a:cs typeface="Times New Roman" pitchFamily="18" charset="0"/>
                        </a:rPr>
                        <a:t>streptococcal</a:t>
                      </a:r>
                      <a:endParaRPr kumimoji="0" lang="ru-RU" sz="3200" b="0" i="0" u="none" strike="noStrike" cap="none" normalizeH="0" baseline="0" smtClean="0">
                        <a:ln>
                          <a:noFill/>
                        </a:ln>
                        <a:solidFill>
                          <a:schemeClr val="tx1"/>
                        </a:solidFill>
                        <a:effectLst/>
                        <a:latin typeface="Constantia"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1000">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1" u="none" strike="noStrike" cap="none" normalizeH="0" baseline="0" smtClean="0">
                          <a:ln>
                            <a:noFill/>
                          </a:ln>
                          <a:solidFill>
                            <a:schemeClr val="tx1"/>
                          </a:solidFill>
                          <a:effectLst/>
                          <a:latin typeface="Times New Roman" pitchFamily="18" charset="0"/>
                          <a:cs typeface="Times New Roman" pitchFamily="18" charset="0"/>
                        </a:rPr>
                        <a:t>Serous </a:t>
                      </a:r>
                      <a:endParaRPr kumimoji="0" lang="ru-RU" sz="3200" b="0" i="0" u="none" strike="noStrike" cap="none" normalizeH="0" baseline="0" smtClean="0">
                        <a:ln>
                          <a:noFill/>
                        </a:ln>
                        <a:solidFill>
                          <a:schemeClr val="tx1"/>
                        </a:solidFill>
                        <a:effectLst/>
                        <a:latin typeface="Constantia"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extLst>
                  <a:ext uri="{0D108BD9-81ED-4DB2-BD59-A6C34878D82A}">
                    <a16:rowId xmlns:a16="http://schemas.microsoft.com/office/drawing/2014/main" val="10003"/>
                  </a:ext>
                </a:extLst>
              </a:tr>
              <a:tr h="2473325">
                <a:tc>
                  <a:txBody>
                    <a:bodyPr/>
                    <a:lstStyle/>
                    <a:p>
                      <a:pPr marL="0" marR="0" lvl="0" indent="0" algn="ctr" defTabSz="914400" rtl="0" eaLnBrk="1" fontAlgn="base" latinLnBrk="0" hangingPunct="1">
                        <a:lnSpc>
                          <a:spcPct val="100000"/>
                        </a:lnSpc>
                        <a:spcBef>
                          <a:spcPct val="0"/>
                        </a:spcBef>
                        <a:spcAft>
                          <a:spcPct val="0"/>
                        </a:spcAft>
                        <a:buClrTx/>
                        <a:buSzTx/>
                        <a:buFontTx/>
                        <a:buChar char="•"/>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 Armstrong</a:t>
                      </a:r>
                      <a:r>
                        <a:rPr kumimoji="0" lang="en-US" sz="2800" b="0" i="0" u="none" strike="noStrike" cap="none" normalizeH="0" baseline="0" smtClean="0">
                          <a:ln>
                            <a:noFill/>
                          </a:ln>
                          <a:solidFill>
                            <a:schemeClr val="tx1"/>
                          </a:solidFill>
                          <a:effectLst/>
                          <a:latin typeface="Constantia"/>
                          <a:cs typeface="Times New Roman" pitchFamily="18" charset="0"/>
                        </a:rPr>
                        <a:t>’</a:t>
                      </a: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s disease</a:t>
                      </a:r>
                      <a:endParaRPr kumimoji="0" lang="ru-RU" sz="28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 tuberculosis' </a:t>
                      </a:r>
                      <a:endParaRPr kumimoji="0" lang="ru-RU" sz="28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polyomielitis</a:t>
                      </a:r>
                      <a:endParaRPr kumimoji="0" lang="ru-RU" sz="28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tick encephalitis</a:t>
                      </a:r>
                      <a:endParaRPr kumimoji="0" lang="ru-RU" sz="2800" b="0" i="0" u="none" strike="noStrike" cap="none" normalizeH="0" baseline="0" smtClean="0">
                        <a:ln>
                          <a:noFill/>
                        </a:ln>
                        <a:solidFill>
                          <a:schemeClr val="tx1"/>
                        </a:solidFill>
                        <a:effectLst/>
                        <a:latin typeface="Constantia"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Char char="•"/>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Influenza and ARVI                                children</a:t>
                      </a:r>
                      <a:r>
                        <a:rPr kumimoji="0" lang="en-US" sz="2800" b="0" i="0" u="none" strike="noStrike" cap="none" normalizeH="0" baseline="0" smtClean="0">
                          <a:ln>
                            <a:noFill/>
                          </a:ln>
                          <a:solidFill>
                            <a:schemeClr val="tx1"/>
                          </a:solidFill>
                          <a:effectLst/>
                          <a:latin typeface="Constantia"/>
                          <a:cs typeface="Times New Roman" pitchFamily="18" charset="0"/>
                        </a:rPr>
                        <a:t>’</a:t>
                      </a: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s air-drop infection</a:t>
                      </a:r>
                      <a:endParaRPr kumimoji="0" lang="ru-RU" sz="28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leptospirosis </a:t>
                      </a:r>
                      <a:endParaRPr kumimoji="0" lang="ru-RU" sz="28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syphilis</a:t>
                      </a:r>
                      <a:endParaRPr kumimoji="0" lang="ru-RU" sz="28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orhithosis</a:t>
                      </a:r>
                      <a:endParaRPr kumimoji="0" lang="ru-RU" sz="2800" b="0" i="0" u="none" strike="noStrike" cap="none" normalizeH="0" baseline="0" smtClean="0">
                        <a:ln>
                          <a:noFill/>
                        </a:ln>
                        <a:solidFill>
                          <a:schemeClr val="tx1"/>
                        </a:solidFill>
                        <a:effectLst/>
                        <a:latin typeface="Constantia"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p:cNvSpPr>
          <p:nvPr>
            <p:ph type="title"/>
          </p:nvPr>
        </p:nvSpPr>
        <p:spPr bwMode="auto">
          <a:xfrm>
            <a:off x="685800" y="152400"/>
            <a:ext cx="7772400" cy="609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a:defRPr/>
            </a:pPr>
            <a:r>
              <a:rPr sz="2900" smtClean="0">
                <a:effectLst/>
              </a:rPr>
              <a:t>COMPLICATIONS</a:t>
            </a:r>
            <a:r>
              <a:rPr lang="ru-RU" sz="1900" smtClean="0">
                <a:effectLst/>
              </a:rPr>
              <a:t> </a:t>
            </a:r>
          </a:p>
        </p:txBody>
      </p:sp>
      <p:sp>
        <p:nvSpPr>
          <p:cNvPr id="76803" name="Rectangle 3"/>
          <p:cNvSpPr>
            <a:spLocks noGrp="1"/>
          </p:cNvSpPr>
          <p:nvPr>
            <p:ph type="body" idx="1"/>
          </p:nvPr>
        </p:nvSpPr>
        <p:spPr>
          <a:xfrm>
            <a:off x="304800" y="1066800"/>
            <a:ext cx="8610600" cy="5410200"/>
          </a:xfrm>
        </p:spPr>
        <p:txBody>
          <a:bodyPr/>
          <a:lstStyle/>
          <a:p>
            <a:pPr>
              <a:lnSpc>
                <a:spcPct val="90000"/>
              </a:lnSpc>
            </a:pPr>
            <a:r>
              <a:rPr lang="en-US" altLang="ru-RU" sz="3200" smtClean="0">
                <a:latin typeface="Times New Roman" panose="02020603050405020304" pitchFamily="18" charset="0"/>
              </a:rPr>
              <a:t>Infectious-toxic shock</a:t>
            </a:r>
            <a:endParaRPr lang="ru-RU" altLang="ru-RU" sz="3200" smtClean="0">
              <a:latin typeface="Times New Roman" panose="02020603050405020304" pitchFamily="18" charset="0"/>
            </a:endParaRPr>
          </a:p>
          <a:p>
            <a:pPr>
              <a:lnSpc>
                <a:spcPct val="90000"/>
              </a:lnSpc>
            </a:pPr>
            <a:r>
              <a:rPr lang="en-US" altLang="ru-RU" sz="3200" smtClean="0">
                <a:latin typeface="Times New Roman" panose="02020603050405020304" pitchFamily="18" charset="0"/>
              </a:rPr>
              <a:t>acute renal insufficiency </a:t>
            </a:r>
            <a:endParaRPr lang="ru-RU" altLang="ru-RU" sz="3200" smtClean="0">
              <a:latin typeface="Times New Roman" panose="02020603050405020304" pitchFamily="18" charset="0"/>
            </a:endParaRPr>
          </a:p>
          <a:p>
            <a:pPr>
              <a:lnSpc>
                <a:spcPct val="90000"/>
              </a:lnSpc>
            </a:pPr>
            <a:r>
              <a:rPr lang="en-US" altLang="ru-RU" sz="3200" smtClean="0">
                <a:latin typeface="Times New Roman" panose="02020603050405020304" pitchFamily="18" charset="0"/>
              </a:rPr>
              <a:t>DIC-syndrome</a:t>
            </a:r>
            <a:endParaRPr lang="ru-RU" altLang="ru-RU" sz="3200" smtClean="0">
              <a:latin typeface="Times New Roman" panose="02020603050405020304" pitchFamily="18" charset="0"/>
            </a:endParaRPr>
          </a:p>
          <a:p>
            <a:pPr>
              <a:lnSpc>
                <a:spcPct val="90000"/>
              </a:lnSpc>
            </a:pPr>
            <a:r>
              <a:rPr lang="en-US" altLang="ru-RU" sz="3200" smtClean="0">
                <a:latin typeface="Times New Roman" panose="02020603050405020304" pitchFamily="18" charset="0"/>
              </a:rPr>
              <a:t>Acute extrarenal insufficiency  </a:t>
            </a:r>
          </a:p>
          <a:p>
            <a:pPr>
              <a:lnSpc>
                <a:spcPct val="90000"/>
              </a:lnSpc>
              <a:buFont typeface="Wingdings 2" panose="05020102010507070707" pitchFamily="18" charset="2"/>
              <a:buNone/>
            </a:pPr>
            <a:r>
              <a:rPr lang="en-US" altLang="ru-RU" sz="3200" b="1" i="1" smtClean="0">
                <a:latin typeface="Times New Roman" panose="02020603050405020304" pitchFamily="18" charset="0"/>
              </a:rPr>
              <a:t>       (</a:t>
            </a:r>
            <a:r>
              <a:rPr lang="ru-RU" altLang="ru-RU" sz="3200" b="1" i="1" smtClean="0">
                <a:latin typeface="Times New Roman" panose="02020603050405020304" pitchFamily="18" charset="0"/>
              </a:rPr>
              <a:t>Waterhouse-Friedrichen  syndrome</a:t>
            </a:r>
            <a:r>
              <a:rPr lang="ru-RU" altLang="ru-RU" sz="3200" smtClean="0">
                <a:latin typeface="Times New Roman" panose="02020603050405020304" pitchFamily="18" charset="0"/>
              </a:rPr>
              <a:t> </a:t>
            </a:r>
          </a:p>
          <a:p>
            <a:pPr>
              <a:lnSpc>
                <a:spcPct val="90000"/>
              </a:lnSpc>
            </a:pPr>
            <a:r>
              <a:rPr lang="en-US" altLang="ru-RU" sz="3200" smtClean="0">
                <a:latin typeface="Times New Roman" panose="02020603050405020304" pitchFamily="18" charset="0"/>
              </a:rPr>
              <a:t>Lund’s edema</a:t>
            </a:r>
            <a:endParaRPr lang="ru-RU" altLang="ru-RU" sz="3200" smtClean="0">
              <a:latin typeface="Times New Roman" panose="02020603050405020304" pitchFamily="18" charset="0"/>
            </a:endParaRPr>
          </a:p>
          <a:p>
            <a:pPr>
              <a:lnSpc>
                <a:spcPct val="90000"/>
              </a:lnSpc>
            </a:pPr>
            <a:r>
              <a:rPr lang="en-US" altLang="ru-RU" sz="3200" smtClean="0">
                <a:latin typeface="Times New Roman" panose="02020603050405020304" pitchFamily="18" charset="0"/>
              </a:rPr>
              <a:t>Infarction of myocardium</a:t>
            </a:r>
            <a:endParaRPr lang="ru-RU" altLang="ru-RU" sz="3200" smtClean="0">
              <a:latin typeface="Times New Roman" panose="02020603050405020304" pitchFamily="18" charset="0"/>
            </a:endParaRPr>
          </a:p>
          <a:p>
            <a:pPr>
              <a:lnSpc>
                <a:spcPct val="90000"/>
              </a:lnSpc>
            </a:pPr>
            <a:r>
              <a:rPr lang="en-US" altLang="ru-RU" sz="3200" smtClean="0">
                <a:latin typeface="Times New Roman" panose="02020603050405020304" pitchFamily="18" charset="0"/>
              </a:rPr>
              <a:t>Brain’s edema</a:t>
            </a:r>
            <a:endParaRPr lang="ru-RU" altLang="ru-RU" sz="3200" smtClean="0">
              <a:latin typeface="Times New Roman" panose="02020603050405020304" pitchFamily="18" charset="0"/>
            </a:endParaRPr>
          </a:p>
          <a:p>
            <a:pPr>
              <a:lnSpc>
                <a:spcPct val="90000"/>
              </a:lnSpc>
            </a:pPr>
            <a:r>
              <a:rPr lang="en-US" altLang="ru-RU" sz="3200" smtClean="0">
                <a:latin typeface="Times New Roman" panose="02020603050405020304" pitchFamily="18" charset="0"/>
              </a:rPr>
              <a:t>Inculcation of Medulla oblongata to Foramen magnum</a:t>
            </a:r>
            <a:endParaRPr lang="ru-RU" altLang="ru-RU" sz="3200" smtClean="0">
              <a:latin typeface="Times New Roman" panose="02020603050405020304" pitchFamily="18" charset="0"/>
            </a:endParaRPr>
          </a:p>
          <a:p>
            <a:pPr>
              <a:lnSpc>
                <a:spcPct val="90000"/>
              </a:lnSpc>
            </a:pPr>
            <a:r>
              <a:rPr lang="en-US" altLang="ru-RU" sz="3200" smtClean="0">
                <a:latin typeface="Times New Roman" panose="02020603050405020304" pitchFamily="18" charset="0"/>
              </a:rPr>
              <a:t>Cerebral hypotension </a:t>
            </a:r>
            <a:endParaRPr lang="ru-RU" altLang="ru-RU" sz="3200" smtClean="0">
              <a:latin typeface="Times New Roman" panose="02020603050405020304"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p:cNvSpPr>
          <p:nvPr>
            <p:ph type="title"/>
          </p:nvPr>
        </p:nvSpPr>
        <p:spPr bwMode="auto">
          <a:xfrm>
            <a:off x="457200" y="219075"/>
            <a:ext cx="8229600" cy="6127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a:defRPr/>
            </a:pPr>
            <a:r>
              <a:rPr sz="3400" smtClean="0">
                <a:effectLst/>
              </a:rPr>
              <a:t>COMPLICATIONS</a:t>
            </a:r>
            <a:endParaRPr lang="ru-RU" sz="1900" smtClean="0">
              <a:effectLst/>
            </a:endParaRPr>
          </a:p>
        </p:txBody>
      </p:sp>
      <p:sp>
        <p:nvSpPr>
          <p:cNvPr id="77827" name="Rectangle 3"/>
          <p:cNvSpPr>
            <a:spLocks noGrp="1"/>
          </p:cNvSpPr>
          <p:nvPr>
            <p:ph type="body" idx="1"/>
          </p:nvPr>
        </p:nvSpPr>
        <p:spPr>
          <a:xfrm>
            <a:off x="304800" y="1066800"/>
            <a:ext cx="8610600" cy="5410200"/>
          </a:xfrm>
        </p:spPr>
        <p:txBody>
          <a:bodyPr/>
          <a:lstStyle/>
          <a:p>
            <a:r>
              <a:rPr lang="ru-RU" altLang="ru-RU" sz="3400" i="1" smtClean="0">
                <a:latin typeface="Times New Roman" panose="02020603050405020304" pitchFamily="18" charset="0"/>
              </a:rPr>
              <a:t>ependimatitis (ventriculitis</a:t>
            </a:r>
            <a:r>
              <a:rPr lang="ru-RU" altLang="ru-RU" sz="3400" smtClean="0">
                <a:latin typeface="Times New Roman" panose="02020603050405020304" pitchFamily="18" charset="0"/>
              </a:rPr>
              <a:t>)</a:t>
            </a:r>
          </a:p>
          <a:p>
            <a:r>
              <a:rPr lang="en-US" altLang="ru-RU" sz="3400" smtClean="0">
                <a:latin typeface="Times New Roman" panose="02020603050405020304" pitchFamily="18" charset="0"/>
              </a:rPr>
              <a:t>gangrene </a:t>
            </a:r>
            <a:endParaRPr lang="ru-RU" altLang="ru-RU" sz="3400" smtClean="0">
              <a:latin typeface="Times New Roman" panose="02020603050405020304" pitchFamily="18" charset="0"/>
            </a:endParaRPr>
          </a:p>
          <a:p>
            <a:r>
              <a:rPr lang="en-US" altLang="ru-RU" sz="3400" smtClean="0">
                <a:latin typeface="Times New Roman" panose="02020603050405020304" pitchFamily="18" charset="0"/>
              </a:rPr>
              <a:t>ancylosis of joints</a:t>
            </a:r>
            <a:endParaRPr lang="ru-RU" altLang="ru-RU" sz="3400" smtClean="0">
              <a:latin typeface="Times New Roman" panose="02020603050405020304" pitchFamily="18" charset="0"/>
            </a:endParaRPr>
          </a:p>
          <a:p>
            <a:r>
              <a:rPr lang="en-US" altLang="ru-RU" sz="3400" smtClean="0">
                <a:latin typeface="Times New Roman" panose="02020603050405020304" pitchFamily="18" charset="0"/>
              </a:rPr>
              <a:t>myocardiosclerosis </a:t>
            </a:r>
          </a:p>
          <a:p>
            <a:r>
              <a:rPr lang="en-US" altLang="ru-RU" sz="3400" smtClean="0">
                <a:latin typeface="Times New Roman" panose="02020603050405020304" pitchFamily="18" charset="0"/>
              </a:rPr>
              <a:t>blindness</a:t>
            </a:r>
            <a:endParaRPr lang="ru-RU" altLang="ru-RU" sz="3400" smtClean="0">
              <a:latin typeface="Times New Roman" panose="02020603050405020304" pitchFamily="18" charset="0"/>
            </a:endParaRPr>
          </a:p>
          <a:p>
            <a:r>
              <a:rPr lang="en-US" altLang="ru-RU" sz="3400" smtClean="0">
                <a:latin typeface="Times New Roman" panose="02020603050405020304" pitchFamily="18" charset="0"/>
              </a:rPr>
              <a:t>deafness</a:t>
            </a:r>
            <a:endParaRPr lang="ru-RU" altLang="ru-RU" sz="3400" smtClean="0">
              <a:latin typeface="Times New Roman" panose="02020603050405020304" pitchFamily="18" charset="0"/>
            </a:endParaRPr>
          </a:p>
          <a:p>
            <a:r>
              <a:rPr lang="en-US" altLang="ru-RU" sz="3400" smtClean="0">
                <a:latin typeface="Times New Roman" panose="02020603050405020304" pitchFamily="18" charset="0"/>
              </a:rPr>
              <a:t>hydrocephalia</a:t>
            </a:r>
            <a:endParaRPr lang="ru-RU" altLang="ru-RU" sz="3400" smtClean="0">
              <a:latin typeface="Times New Roman" panose="02020603050405020304" pitchFamily="18" charset="0"/>
            </a:endParaRPr>
          </a:p>
          <a:p>
            <a:r>
              <a:rPr lang="en-US" altLang="ru-RU" sz="3400" smtClean="0">
                <a:latin typeface="Times New Roman" panose="02020603050405020304" pitchFamily="18" charset="0"/>
              </a:rPr>
              <a:t>epilepsy</a:t>
            </a:r>
            <a:r>
              <a:rPr lang="ru-RU" altLang="ru-RU" sz="3400" smtClean="0">
                <a:latin typeface="Times New Roman" panose="02020603050405020304" pitchFamily="18" charset="0"/>
              </a:rPr>
              <a:t>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p:cNvSpPr>
          <p:nvPr>
            <p:ph type="title"/>
          </p:nvPr>
        </p:nvSpPr>
        <p:spPr bwMode="auto">
          <a:xfrm>
            <a:off x="457200" y="152400"/>
            <a:ext cx="8229600" cy="51593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algn="ctr">
              <a:defRPr/>
            </a:pPr>
            <a:r>
              <a:rPr sz="2500" smtClean="0">
                <a:effectLst/>
              </a:rPr>
              <a:t>LABORATORY </a:t>
            </a:r>
            <a:r>
              <a:rPr sz="2800" smtClean="0">
                <a:effectLst/>
                <a:latin typeface="Times New Roman" pitchFamily="18" charset="0"/>
              </a:rPr>
              <a:t>DIAGNOSTICS</a:t>
            </a:r>
            <a:endParaRPr lang="ru-RU" sz="2800" smtClean="0">
              <a:effectLst/>
              <a:latin typeface="Times New Roman" pitchFamily="18" charset="0"/>
            </a:endParaRPr>
          </a:p>
        </p:txBody>
      </p:sp>
      <p:sp>
        <p:nvSpPr>
          <p:cNvPr id="78851" name="Rectangle 3"/>
          <p:cNvSpPr>
            <a:spLocks noGrp="1"/>
          </p:cNvSpPr>
          <p:nvPr>
            <p:ph type="body" idx="1"/>
          </p:nvPr>
        </p:nvSpPr>
        <p:spPr>
          <a:xfrm>
            <a:off x="152400" y="838200"/>
            <a:ext cx="8839200" cy="5791200"/>
          </a:xfrm>
        </p:spPr>
        <p:txBody>
          <a:bodyPr/>
          <a:lstStyle/>
          <a:p>
            <a:pPr algn="ctr">
              <a:buFont typeface="Wingdings 2" panose="05020102010507070707" pitchFamily="18" charset="2"/>
              <a:buNone/>
            </a:pPr>
            <a:r>
              <a:rPr lang="en-US" altLang="ru-RU" sz="2800" u="sng" smtClean="0">
                <a:latin typeface="Times New Roman" panose="02020603050405020304" pitchFamily="18" charset="0"/>
              </a:rPr>
              <a:t>BLOOD COUNT</a:t>
            </a:r>
          </a:p>
          <a:p>
            <a:r>
              <a:rPr lang="en-US" altLang="ru-RU" sz="2800" smtClean="0">
                <a:latin typeface="Times New Roman" panose="02020603050405020304" pitchFamily="18" charset="0"/>
              </a:rPr>
              <a:t>leukocytosis (till 20-60 10</a:t>
            </a:r>
            <a:r>
              <a:rPr lang="en-US" altLang="ru-RU" sz="2800" baseline="30000" smtClean="0">
                <a:latin typeface="Times New Roman" panose="02020603050405020304" pitchFamily="18" charset="0"/>
              </a:rPr>
              <a:t>3</a:t>
            </a:r>
            <a:r>
              <a:rPr lang="en-US" altLang="ru-RU" sz="2800" smtClean="0">
                <a:latin typeface="Times New Roman" panose="02020603050405020304" pitchFamily="18" charset="0"/>
              </a:rPr>
              <a:t> / mkl)</a:t>
            </a:r>
          </a:p>
          <a:p>
            <a:r>
              <a:rPr lang="en-US" altLang="ru-RU" sz="2800" smtClean="0">
                <a:latin typeface="Times New Roman" panose="02020603050405020304" pitchFamily="18" charset="0"/>
              </a:rPr>
              <a:t>neutrophilosis with increase of  young forms </a:t>
            </a:r>
          </a:p>
          <a:p>
            <a:pPr>
              <a:buFont typeface="Wingdings 2" panose="05020102010507070707" pitchFamily="18" charset="2"/>
              <a:buNone/>
            </a:pPr>
            <a:endParaRPr lang="en-US" altLang="ru-RU" sz="2800" smtClean="0">
              <a:latin typeface="Times New Roman" panose="02020603050405020304" pitchFamily="18" charset="0"/>
            </a:endParaRPr>
          </a:p>
          <a:p>
            <a:pPr algn="ctr">
              <a:buFont typeface="Wingdings 2" panose="05020102010507070707" pitchFamily="18" charset="2"/>
              <a:buNone/>
            </a:pPr>
            <a:r>
              <a:rPr lang="en-US" altLang="ru-RU" sz="2800" u="sng" smtClean="0">
                <a:latin typeface="Times New Roman" panose="02020603050405020304" pitchFamily="18" charset="0"/>
              </a:rPr>
              <a:t>BACTERIOLOGICAL METHODS</a:t>
            </a:r>
            <a:r>
              <a:rPr lang="en-US" altLang="ru-RU" sz="2800" smtClean="0">
                <a:latin typeface="Times New Roman" panose="02020603050405020304" pitchFamily="18" charset="0"/>
              </a:rPr>
              <a:t> </a:t>
            </a:r>
          </a:p>
          <a:p>
            <a:r>
              <a:rPr lang="en-US" altLang="ru-RU" sz="2800" smtClean="0">
                <a:latin typeface="Times New Roman" panose="02020603050405020304" pitchFamily="18" charset="0"/>
              </a:rPr>
              <a:t>Investigation of mucous from proximal portions of upper respiratory tract, blood (in meningococcemia), cerebrospinal  fluid (lumbar puncture)</a:t>
            </a:r>
          </a:p>
          <a:p>
            <a:pPr algn="ctr">
              <a:buFont typeface="Wingdings 2" panose="05020102010507070707" pitchFamily="18" charset="2"/>
              <a:buNone/>
            </a:pPr>
            <a:endParaRPr lang="en-US" altLang="ru-RU" sz="2800" smtClean="0">
              <a:latin typeface="Times New Roman" panose="02020603050405020304" pitchFamily="18" charset="0"/>
            </a:endParaRPr>
          </a:p>
          <a:p>
            <a:r>
              <a:rPr lang="en-US" altLang="ru-RU" sz="2800" smtClean="0">
                <a:latin typeface="Times New Roman" panose="02020603050405020304" pitchFamily="18" charset="0"/>
              </a:rPr>
              <a:t>Serological reaction</a:t>
            </a:r>
          </a:p>
          <a:p>
            <a:r>
              <a:rPr lang="en-US" altLang="ru-RU" sz="2800" smtClean="0">
                <a:latin typeface="Times New Roman" panose="02020603050405020304" pitchFamily="18" charset="0"/>
              </a:rPr>
              <a:t>Consultation of ophthalmologist, neurologist</a:t>
            </a:r>
          </a:p>
          <a:p>
            <a:r>
              <a:rPr lang="en-US" altLang="ru-RU" sz="2800" smtClean="0">
                <a:latin typeface="Times New Roman" panose="02020603050405020304" pitchFamily="18" charset="0"/>
              </a:rPr>
              <a:t>Instrumental methods (tomogram of brain)</a:t>
            </a:r>
            <a:endParaRPr lang="ru-RU" altLang="ru-RU" sz="2800" smtClean="0">
              <a:latin typeface="Times New Roman" panose="02020603050405020304" pitchFamily="18"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p:cNvSpPr>
          <p:nvPr>
            <p:ph type="title"/>
          </p:nvPr>
        </p:nvSpPr>
        <p:spPr bwMode="auto">
          <a:xfrm>
            <a:off x="457200" y="152400"/>
            <a:ext cx="8229600" cy="76041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a:defRPr/>
            </a:pPr>
            <a:r>
              <a:rPr sz="3800" smtClean="0">
                <a:effectLst/>
              </a:rPr>
              <a:t>TREATMENT </a:t>
            </a:r>
            <a:endParaRPr lang="ru-RU" sz="3800" smtClean="0">
              <a:effectLst/>
            </a:endParaRPr>
          </a:p>
        </p:txBody>
      </p:sp>
      <p:sp>
        <p:nvSpPr>
          <p:cNvPr id="79875" name="Rectangle 3"/>
          <p:cNvSpPr>
            <a:spLocks noGrp="1"/>
          </p:cNvSpPr>
          <p:nvPr>
            <p:ph type="body" idx="1"/>
          </p:nvPr>
        </p:nvSpPr>
        <p:spPr>
          <a:xfrm>
            <a:off x="228600" y="990600"/>
            <a:ext cx="8763000" cy="5638800"/>
          </a:xfrm>
        </p:spPr>
        <p:txBody>
          <a:bodyPr/>
          <a:lstStyle/>
          <a:p>
            <a:pPr algn="ctr">
              <a:lnSpc>
                <a:spcPct val="90000"/>
              </a:lnSpc>
              <a:buFont typeface="Wingdings 2" panose="05020102010507070707" pitchFamily="18" charset="2"/>
              <a:buNone/>
            </a:pPr>
            <a:r>
              <a:rPr lang="en-US" altLang="ru-RU" sz="3000" u="sng" smtClean="0">
                <a:latin typeface="Times New Roman" panose="02020603050405020304" pitchFamily="18" charset="0"/>
              </a:rPr>
              <a:t>Ethiotropic therapy</a:t>
            </a:r>
          </a:p>
          <a:p>
            <a:pPr>
              <a:lnSpc>
                <a:spcPct val="90000"/>
              </a:lnSpc>
            </a:pPr>
            <a:r>
              <a:rPr lang="en-US" altLang="ru-RU" sz="3000" smtClean="0">
                <a:latin typeface="Times New Roman" panose="02020603050405020304" pitchFamily="18" charset="0"/>
              </a:rPr>
              <a:t>Benzyl penicillin  is  used  in  dosage  of  200,000-300,000 IU/kg/day</a:t>
            </a:r>
            <a:r>
              <a:rPr lang="ru-RU" altLang="ru-RU" sz="3000" smtClean="0">
                <a:latin typeface="Times New Roman" panose="02020603050405020304" pitchFamily="18" charset="0"/>
              </a:rPr>
              <a:t> </a:t>
            </a:r>
            <a:r>
              <a:rPr lang="en-US" altLang="ru-RU" sz="3000" u="sng" smtClean="0">
                <a:latin typeface="Times New Roman" panose="02020603050405020304" pitchFamily="18" charset="0"/>
              </a:rPr>
              <a:t>on meningitis</a:t>
            </a:r>
          </a:p>
          <a:p>
            <a:pPr>
              <a:lnSpc>
                <a:spcPct val="90000"/>
              </a:lnSpc>
              <a:buFont typeface="Wingdings 2" panose="05020102010507070707" pitchFamily="18" charset="2"/>
              <a:buNone/>
            </a:pPr>
            <a:endParaRPr lang="en-US" altLang="ru-RU" sz="3000" smtClean="0">
              <a:latin typeface="Times New Roman" panose="02020603050405020304" pitchFamily="18" charset="0"/>
            </a:endParaRPr>
          </a:p>
          <a:p>
            <a:pPr>
              <a:lnSpc>
                <a:spcPct val="90000"/>
              </a:lnSpc>
            </a:pPr>
            <a:r>
              <a:rPr lang="en-US" altLang="ru-RU" sz="3000" smtClean="0">
                <a:latin typeface="Times New Roman" panose="02020603050405020304" pitchFamily="18" charset="0"/>
              </a:rPr>
              <a:t>Chloramphenicol  is  used  in  dose  50-100 mg/kg  3-4  times  a  day </a:t>
            </a:r>
            <a:r>
              <a:rPr lang="en-US" altLang="ru-RU" sz="3000" u="sng" smtClean="0">
                <a:latin typeface="Times New Roman" panose="02020603050405020304" pitchFamily="18" charset="0"/>
              </a:rPr>
              <a:t>on meningococcemia</a:t>
            </a:r>
            <a:r>
              <a:rPr lang="en-US" altLang="ru-RU" sz="3000" smtClean="0">
                <a:latin typeface="Times New Roman" panose="02020603050405020304" pitchFamily="18" charset="0"/>
              </a:rPr>
              <a:t> </a:t>
            </a:r>
          </a:p>
          <a:p>
            <a:pPr>
              <a:lnSpc>
                <a:spcPct val="90000"/>
              </a:lnSpc>
              <a:buFont typeface="Wingdings 2" panose="05020102010507070707" pitchFamily="18" charset="2"/>
              <a:buNone/>
            </a:pPr>
            <a:endParaRPr lang="en-US" altLang="ru-RU" sz="3000" smtClean="0">
              <a:latin typeface="Times New Roman" panose="02020603050405020304" pitchFamily="18" charset="0"/>
            </a:endParaRPr>
          </a:p>
          <a:p>
            <a:pPr algn="ctr">
              <a:lnSpc>
                <a:spcPct val="90000"/>
              </a:lnSpc>
              <a:buFont typeface="Wingdings 2" panose="05020102010507070707" pitchFamily="18" charset="2"/>
              <a:buNone/>
            </a:pPr>
            <a:r>
              <a:rPr lang="en-US" altLang="ru-RU" sz="3000" u="sng" smtClean="0">
                <a:latin typeface="Times New Roman" panose="02020603050405020304" pitchFamily="18" charset="0"/>
              </a:rPr>
              <a:t>Pathogenetic therapy</a:t>
            </a:r>
          </a:p>
          <a:p>
            <a:pPr>
              <a:lnSpc>
                <a:spcPct val="90000"/>
              </a:lnSpc>
            </a:pPr>
            <a:r>
              <a:rPr lang="en-US" altLang="ru-RU" sz="3000" smtClean="0">
                <a:latin typeface="Times New Roman" panose="02020603050405020304" pitchFamily="18" charset="0"/>
              </a:rPr>
              <a:t>desintoxication</a:t>
            </a:r>
          </a:p>
          <a:p>
            <a:pPr>
              <a:lnSpc>
                <a:spcPct val="90000"/>
              </a:lnSpc>
            </a:pPr>
            <a:r>
              <a:rPr lang="en-US" altLang="ru-RU" sz="3000" smtClean="0">
                <a:latin typeface="Times New Roman" panose="02020603050405020304" pitchFamily="18" charset="0"/>
              </a:rPr>
              <a:t>dehydration	</a:t>
            </a:r>
          </a:p>
          <a:p>
            <a:pPr>
              <a:lnSpc>
                <a:spcPct val="90000"/>
              </a:lnSpc>
            </a:pPr>
            <a:r>
              <a:rPr lang="en-US" altLang="ru-RU" sz="3000" smtClean="0">
                <a:latin typeface="Times New Roman" panose="02020603050405020304" pitchFamily="18" charset="0"/>
              </a:rPr>
              <a:t>substitute therapy</a:t>
            </a:r>
            <a:endParaRPr lang="ru-RU" altLang="ru-RU" sz="3000" smtClean="0">
              <a:latin typeface="Times New Roman" panose="02020603050405020304"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defRPr/>
            </a:pPr>
            <a:r>
              <a:rPr smtClean="0">
                <a:effectLst/>
              </a:rPr>
              <a:t>SPECIFIC PROPHYLAXIS </a:t>
            </a:r>
            <a:endParaRPr lang="ru-RU" smtClean="0">
              <a:effectLst/>
            </a:endParaRPr>
          </a:p>
        </p:txBody>
      </p:sp>
      <p:sp>
        <p:nvSpPr>
          <p:cNvPr id="80899" name="Rectangle 3"/>
          <p:cNvSpPr>
            <a:spLocks noGrp="1"/>
          </p:cNvSpPr>
          <p:nvPr>
            <p:ph type="body" sz="half" idx="1"/>
          </p:nvPr>
        </p:nvSpPr>
        <p:spPr/>
        <p:txBody>
          <a:bodyPr/>
          <a:lstStyle/>
          <a:p>
            <a:pPr algn="ctr">
              <a:buFont typeface="Wingdings 2" panose="05020102010507070707" pitchFamily="18" charset="2"/>
              <a:buNone/>
            </a:pPr>
            <a:endParaRPr lang="en-US" altLang="ru-RU" sz="3000" smtClean="0">
              <a:latin typeface="Times New Roman" panose="02020603050405020304" pitchFamily="18" charset="0"/>
            </a:endParaRPr>
          </a:p>
          <a:p>
            <a:pPr algn="ctr">
              <a:buFont typeface="Wingdings 2" panose="05020102010507070707" pitchFamily="18" charset="2"/>
              <a:buNone/>
            </a:pPr>
            <a:r>
              <a:rPr lang="en-US" altLang="ru-RU" sz="3000" smtClean="0">
                <a:latin typeface="Times New Roman" panose="02020603050405020304" pitchFamily="18" charset="0"/>
              </a:rPr>
              <a:t>VACCINE on serotypes (4 serotypes)</a:t>
            </a:r>
          </a:p>
          <a:p>
            <a:pPr algn="ctr">
              <a:buFont typeface="Wingdings 2" panose="05020102010507070707" pitchFamily="18" charset="2"/>
              <a:buNone/>
            </a:pPr>
            <a:r>
              <a:rPr lang="en-US" altLang="ru-RU" sz="3000" smtClean="0">
                <a:latin typeface="Times New Roman" panose="02020603050405020304" pitchFamily="18" charset="0"/>
              </a:rPr>
              <a:t>A, C, W135, Y</a:t>
            </a:r>
            <a:endParaRPr lang="ru-RU" altLang="ru-RU" sz="3000" smtClean="0">
              <a:latin typeface="Times New Roman" panose="02020603050405020304" pitchFamily="18" charset="0"/>
            </a:endParaRPr>
          </a:p>
        </p:txBody>
      </p:sp>
      <p:pic>
        <p:nvPicPr>
          <p:cNvPr id="80900" name="Picture 5" descr="GSK0211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625" y="1700213"/>
            <a:ext cx="3224213"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1" name="Picture 6" descr="менцевакс-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323850" y="4076700"/>
            <a:ext cx="4932363" cy="233521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p:cNvSpPr>
          <p:nvPr>
            <p:ph type="body" idx="1"/>
          </p:nvPr>
        </p:nvSpPr>
        <p:spPr>
          <a:xfrm>
            <a:off x="457200" y="685800"/>
            <a:ext cx="8229600" cy="5445125"/>
          </a:xfrm>
        </p:spPr>
        <p:txBody>
          <a:bodyPr/>
          <a:lstStyle/>
          <a:p>
            <a:pPr algn="ctr">
              <a:buFont typeface="Wingdings 2" panose="05020102010507070707" pitchFamily="18" charset="2"/>
              <a:buNone/>
            </a:pPr>
            <a:r>
              <a:rPr lang="en-US" altLang="ru-RU" sz="3400" smtClean="0">
                <a:latin typeface="Times New Roman" panose="02020603050405020304" pitchFamily="18" charset="0"/>
              </a:rPr>
              <a:t>Diphtheria is an acute infections disease caused by Leffler bacilli, transmitted mainly in an air-drop way and characterized by the symptoms of general intoxication, local inflammation of the mucous membranes mainly with the formation of fibrinogenous fur and typical complications on the part of the nervous system, cardiovascular system and excretory system.</a:t>
            </a:r>
            <a:r>
              <a:rPr lang="ru-RU" altLang="ru-RU" sz="3400" smtClean="0">
                <a:latin typeface="Times New Roman" panose="02020603050405020304" pitchFamily="18" charset="0"/>
              </a:rPr>
              <a:t>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defRPr/>
            </a:pPr>
            <a:r>
              <a:rPr smtClean="0">
                <a:effectLst/>
              </a:rPr>
              <a:t>ETIOLOGY</a:t>
            </a:r>
            <a:endParaRPr lang="ru-RU" smtClean="0">
              <a:effectLst/>
            </a:endParaRPr>
          </a:p>
        </p:txBody>
      </p:sp>
      <p:sp>
        <p:nvSpPr>
          <p:cNvPr id="82947" name="Rectangle 3"/>
          <p:cNvSpPr>
            <a:spLocks noGrp="1"/>
          </p:cNvSpPr>
          <p:nvPr>
            <p:ph type="body" sz="half" idx="1"/>
          </p:nvPr>
        </p:nvSpPr>
        <p:spPr>
          <a:xfrm>
            <a:off x="457200" y="1447800"/>
            <a:ext cx="4619625" cy="4678363"/>
          </a:xfrm>
        </p:spPr>
        <p:txBody>
          <a:bodyPr/>
          <a:lstStyle/>
          <a:p>
            <a:pPr>
              <a:lnSpc>
                <a:spcPct val="90000"/>
              </a:lnSpc>
            </a:pPr>
            <a:r>
              <a:rPr lang="en-US" altLang="ru-RU" sz="2800" smtClean="0">
                <a:latin typeface="Times New Roman" panose="02020603050405020304" pitchFamily="18" charset="0"/>
              </a:rPr>
              <a:t>Corynebacterium diphtheriae</a:t>
            </a:r>
            <a:endParaRPr lang="ru-RU" altLang="ru-RU" sz="2800" smtClean="0">
              <a:latin typeface="Times New Roman" panose="02020603050405020304" pitchFamily="18" charset="0"/>
            </a:endParaRPr>
          </a:p>
          <a:p>
            <a:pPr>
              <a:lnSpc>
                <a:spcPct val="90000"/>
              </a:lnSpc>
            </a:pPr>
            <a:r>
              <a:rPr lang="ru-RU" altLang="ru-RU" sz="2800" smtClean="0">
                <a:latin typeface="Times New Roman" panose="02020603050405020304" pitchFamily="18" charset="0"/>
              </a:rPr>
              <a:t> 3 </a:t>
            </a:r>
            <a:r>
              <a:rPr lang="en-US" altLang="ru-RU" sz="2800" smtClean="0">
                <a:latin typeface="Times New Roman" panose="02020603050405020304" pitchFamily="18" charset="0"/>
              </a:rPr>
              <a:t>types</a:t>
            </a:r>
            <a:r>
              <a:rPr lang="ru-RU" altLang="ru-RU" sz="2800" smtClean="0">
                <a:latin typeface="Times New Roman" panose="02020603050405020304" pitchFamily="18" charset="0"/>
              </a:rPr>
              <a:t>:</a:t>
            </a:r>
            <a:endParaRPr lang="en-US" altLang="ru-RU" sz="2800" b="1" i="1" smtClean="0">
              <a:latin typeface="Times New Roman" panose="02020603050405020304" pitchFamily="18" charset="0"/>
            </a:endParaRPr>
          </a:p>
          <a:p>
            <a:pPr lvl="2">
              <a:lnSpc>
                <a:spcPct val="90000"/>
              </a:lnSpc>
              <a:buFont typeface="Wingdings 2" panose="05020102010507070707" pitchFamily="18" charset="2"/>
              <a:buNone/>
            </a:pPr>
            <a:r>
              <a:rPr lang="en-US" altLang="ru-RU" sz="2800" b="1" i="1" smtClean="0">
                <a:latin typeface="Times New Roman" panose="02020603050405020304" pitchFamily="18" charset="0"/>
              </a:rPr>
              <a:t>C</a:t>
            </a:r>
            <a:r>
              <a:rPr lang="ru-RU" altLang="ru-RU" sz="2800" b="1" i="1" smtClean="0">
                <a:latin typeface="Times New Roman" panose="02020603050405020304" pitchFamily="18" charset="0"/>
              </a:rPr>
              <a:t>. </a:t>
            </a:r>
            <a:r>
              <a:rPr lang="en-US" altLang="ru-RU" sz="2800" b="1" i="1" smtClean="0">
                <a:latin typeface="Times New Roman" panose="02020603050405020304" pitchFamily="18" charset="0"/>
              </a:rPr>
              <a:t>gravis</a:t>
            </a:r>
          </a:p>
          <a:p>
            <a:pPr lvl="2">
              <a:lnSpc>
                <a:spcPct val="90000"/>
              </a:lnSpc>
              <a:buFont typeface="Wingdings 2" panose="05020102010507070707" pitchFamily="18" charset="2"/>
              <a:buNone/>
            </a:pPr>
            <a:r>
              <a:rPr lang="en-US" altLang="ru-RU" sz="2800" b="1" i="1" smtClean="0">
                <a:latin typeface="Times New Roman" panose="02020603050405020304" pitchFamily="18" charset="0"/>
              </a:rPr>
              <a:t>C</a:t>
            </a:r>
            <a:r>
              <a:rPr lang="ru-RU" altLang="ru-RU" sz="2800" b="1" i="1" smtClean="0">
                <a:latin typeface="Times New Roman" panose="02020603050405020304" pitchFamily="18" charset="0"/>
              </a:rPr>
              <a:t>. </a:t>
            </a:r>
            <a:r>
              <a:rPr lang="en-US" altLang="ru-RU" sz="2800" b="1" i="1" smtClean="0">
                <a:latin typeface="Times New Roman" panose="02020603050405020304" pitchFamily="18" charset="0"/>
              </a:rPr>
              <a:t>intermedius</a:t>
            </a:r>
          </a:p>
          <a:p>
            <a:pPr lvl="2">
              <a:lnSpc>
                <a:spcPct val="90000"/>
              </a:lnSpc>
              <a:buFont typeface="Wingdings 2" panose="05020102010507070707" pitchFamily="18" charset="2"/>
              <a:buNone/>
            </a:pPr>
            <a:r>
              <a:rPr lang="en-US" altLang="ru-RU" sz="2800" b="1" i="1" smtClean="0">
                <a:latin typeface="Times New Roman" panose="02020603050405020304" pitchFamily="18" charset="0"/>
              </a:rPr>
              <a:t>C</a:t>
            </a:r>
            <a:r>
              <a:rPr lang="ru-RU" altLang="ru-RU" sz="2800" b="1" i="1" smtClean="0">
                <a:latin typeface="Times New Roman" panose="02020603050405020304" pitchFamily="18" charset="0"/>
              </a:rPr>
              <a:t>. </a:t>
            </a:r>
            <a:r>
              <a:rPr lang="en-US" altLang="ru-RU" sz="2800" b="1" i="1" smtClean="0">
                <a:latin typeface="Times New Roman" panose="02020603050405020304" pitchFamily="18" charset="0"/>
              </a:rPr>
              <a:t>mitis</a:t>
            </a:r>
          </a:p>
          <a:p>
            <a:pPr>
              <a:lnSpc>
                <a:spcPct val="90000"/>
              </a:lnSpc>
            </a:pPr>
            <a:r>
              <a:rPr lang="en-US" altLang="ru-RU" sz="2900" smtClean="0">
                <a:latin typeface="Times New Roman" panose="02020603050405020304" pitchFamily="18" charset="0"/>
              </a:rPr>
              <a:t>C. diphtheriae is a Gramm-positive bacillus.</a:t>
            </a:r>
          </a:p>
          <a:p>
            <a:pPr>
              <a:lnSpc>
                <a:spcPct val="90000"/>
              </a:lnSpc>
            </a:pPr>
            <a:r>
              <a:rPr lang="en-US" altLang="ru-RU" sz="2900" smtClean="0">
                <a:latin typeface="Times New Roman" panose="02020603050405020304" pitchFamily="18" charset="0"/>
              </a:rPr>
              <a:t>C. diphtheriae has not spores, capsula and flagellums.</a:t>
            </a:r>
          </a:p>
          <a:p>
            <a:pPr>
              <a:lnSpc>
                <a:spcPct val="90000"/>
              </a:lnSpc>
              <a:buFont typeface="Wingdings 2" panose="05020102010507070707" pitchFamily="18" charset="2"/>
              <a:buNone/>
            </a:pPr>
            <a:endParaRPr lang="ru-RU" altLang="ru-RU" sz="3300" b="1" i="1" smtClean="0">
              <a:latin typeface="Times New Roman" panose="02020603050405020304" pitchFamily="18" charset="0"/>
            </a:endParaRPr>
          </a:p>
        </p:txBody>
      </p:sp>
      <p:pic>
        <p:nvPicPr>
          <p:cNvPr id="82948" name="Picture 4" descr="дифтерия"/>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602288" y="0"/>
            <a:ext cx="3541712" cy="36290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p:cNvSpPr>
          <p:nvPr>
            <p:ph type="title"/>
          </p:nvPr>
        </p:nvSpPr>
        <p:spPr bwMode="auto">
          <a:xfrm>
            <a:off x="457200" y="152400"/>
            <a:ext cx="8229600" cy="7556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a:defRPr/>
            </a:pPr>
            <a:r>
              <a:rPr smtClean="0">
                <a:effectLst/>
              </a:rPr>
              <a:t>ETIOLOGY</a:t>
            </a:r>
            <a:endParaRPr lang="ru-RU" smtClean="0">
              <a:effectLst/>
            </a:endParaRPr>
          </a:p>
        </p:txBody>
      </p:sp>
      <p:sp>
        <p:nvSpPr>
          <p:cNvPr id="83971" name="Rectangle 3"/>
          <p:cNvSpPr>
            <a:spLocks noGrp="1"/>
          </p:cNvSpPr>
          <p:nvPr>
            <p:ph type="body" idx="1"/>
          </p:nvPr>
        </p:nvSpPr>
        <p:spPr>
          <a:xfrm>
            <a:off x="457200" y="981075"/>
            <a:ext cx="8229600" cy="5543550"/>
          </a:xfrm>
        </p:spPr>
        <p:txBody>
          <a:bodyPr/>
          <a:lstStyle/>
          <a:p>
            <a:r>
              <a:rPr lang="en-US" altLang="ru-RU" sz="2900" smtClean="0">
                <a:latin typeface="Times New Roman" panose="02020603050405020304" pitchFamily="18" charset="0"/>
              </a:rPr>
              <a:t>C. diphtheriae has specific appearance. It like on dumbbell or pins package. These features we can use on bacterioscopy in diagnostics on diphtheria.</a:t>
            </a:r>
          </a:p>
          <a:p>
            <a:r>
              <a:rPr lang="en-US" altLang="ru-RU" sz="2900" smtClean="0">
                <a:latin typeface="Times New Roman" panose="02020603050405020304" pitchFamily="18" charset="0"/>
              </a:rPr>
              <a:t>  It growing on the medium which contains bovine serum – Leffler’s medium</a:t>
            </a:r>
          </a:p>
          <a:p>
            <a:r>
              <a:rPr lang="en-US" altLang="ru-RU" sz="2900" smtClean="0">
                <a:latin typeface="Times New Roman" panose="02020603050405020304" pitchFamily="18" charset="0"/>
              </a:rPr>
              <a:t>C. diphtheriae is steady in environment.</a:t>
            </a:r>
          </a:p>
          <a:p>
            <a:r>
              <a:rPr lang="en-US" altLang="ru-RU" sz="2900" smtClean="0">
                <a:latin typeface="Times New Roman" panose="02020603050405020304" pitchFamily="18" charset="0"/>
              </a:rPr>
              <a:t>Diphtheritic  exotoxin is a main factor of pathogenicity. There are many (over 30) another factors of pathogenicity.</a:t>
            </a:r>
          </a:p>
          <a:p>
            <a:r>
              <a:rPr lang="en-US" altLang="ru-RU" sz="2900" smtClean="0">
                <a:latin typeface="Times New Roman" panose="02020603050405020304" pitchFamily="18" charset="0"/>
              </a:rPr>
              <a:t>There are toxigenic and not toxigenic strain of C. diphtheriae.</a:t>
            </a:r>
            <a:endParaRPr lang="ru-RU" altLang="ru-RU" sz="2900" smtClean="0">
              <a:latin typeface="Times New Roman" panose="02020603050405020304"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p:cNvSpPr>
          <p:nvPr>
            <p:ph type="title"/>
          </p:nvPr>
        </p:nvSpPr>
        <p:spPr bwMode="auto">
          <a:xfrm>
            <a:off x="457200" y="152400"/>
            <a:ext cx="8229600" cy="762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a:defRPr/>
            </a:pPr>
            <a:r>
              <a:rPr smtClean="0">
                <a:effectLst/>
              </a:rPr>
              <a:t>EPIDEMIOLOGY</a:t>
            </a:r>
            <a:r>
              <a:rPr lang="ru-RU" smtClean="0">
                <a:effectLst/>
              </a:rPr>
              <a:t> </a:t>
            </a:r>
          </a:p>
        </p:txBody>
      </p:sp>
      <p:sp>
        <p:nvSpPr>
          <p:cNvPr id="84995" name="Rectangle 3"/>
          <p:cNvSpPr>
            <a:spLocks noGrp="1"/>
          </p:cNvSpPr>
          <p:nvPr>
            <p:ph type="body" idx="1"/>
          </p:nvPr>
        </p:nvSpPr>
        <p:spPr>
          <a:xfrm>
            <a:off x="228600" y="914400"/>
            <a:ext cx="8686800" cy="5715000"/>
          </a:xfrm>
        </p:spPr>
        <p:txBody>
          <a:bodyPr/>
          <a:lstStyle/>
          <a:p>
            <a:pPr>
              <a:lnSpc>
                <a:spcPct val="80000"/>
              </a:lnSpc>
            </a:pPr>
            <a:r>
              <a:rPr lang="en-US" altLang="ru-RU" sz="3600" smtClean="0">
                <a:latin typeface="Times New Roman" panose="02020603050405020304" pitchFamily="18" charset="0"/>
              </a:rPr>
              <a:t>Diphtheria  is  typical  anthroponosis. </a:t>
            </a:r>
          </a:p>
          <a:p>
            <a:pPr>
              <a:lnSpc>
                <a:spcPct val="80000"/>
              </a:lnSpc>
              <a:buFont typeface="Wingdings 2" panose="05020102010507070707" pitchFamily="18" charset="2"/>
              <a:buNone/>
            </a:pPr>
            <a:endParaRPr lang="en-US" altLang="ru-RU" sz="1600" smtClean="0">
              <a:latin typeface="Times New Roman" panose="02020603050405020304" pitchFamily="18" charset="0"/>
            </a:endParaRPr>
          </a:p>
          <a:p>
            <a:pPr>
              <a:lnSpc>
                <a:spcPct val="80000"/>
              </a:lnSpc>
            </a:pPr>
            <a:r>
              <a:rPr lang="en-US" altLang="ru-RU" sz="3600" smtClean="0">
                <a:latin typeface="Times New Roman" panose="02020603050405020304" pitchFamily="18" charset="0"/>
              </a:rPr>
              <a:t>The </a:t>
            </a:r>
            <a:r>
              <a:rPr lang="en-US" altLang="ru-RU" sz="3600" b="1" u="sng" smtClean="0">
                <a:latin typeface="Times New Roman" panose="02020603050405020304" pitchFamily="18" charset="0"/>
              </a:rPr>
              <a:t>source</a:t>
            </a:r>
            <a:r>
              <a:rPr lang="en-US" altLang="ru-RU" sz="3600" smtClean="0">
                <a:latin typeface="Times New Roman" panose="02020603050405020304" pitchFamily="18" charset="0"/>
              </a:rPr>
              <a:t> of infection is </a:t>
            </a:r>
          </a:p>
          <a:p>
            <a:pPr lvl="1">
              <a:lnSpc>
                <a:spcPct val="80000"/>
              </a:lnSpc>
            </a:pPr>
            <a:r>
              <a:rPr lang="en-US" altLang="ru-RU" sz="3600" smtClean="0">
                <a:latin typeface="Times New Roman" panose="02020603050405020304" pitchFamily="18" charset="0"/>
              </a:rPr>
              <a:t>sick man</a:t>
            </a:r>
          </a:p>
          <a:p>
            <a:pPr lvl="1">
              <a:lnSpc>
                <a:spcPct val="80000"/>
              </a:lnSpc>
            </a:pPr>
            <a:r>
              <a:rPr lang="en-US" altLang="ru-RU" sz="3600" smtClean="0">
                <a:latin typeface="Times New Roman" panose="02020603050405020304" pitchFamily="18" charset="0"/>
              </a:rPr>
              <a:t>healthy  carriers</a:t>
            </a:r>
          </a:p>
          <a:p>
            <a:pPr>
              <a:lnSpc>
                <a:spcPct val="80000"/>
              </a:lnSpc>
              <a:buFont typeface="Wingdings 2" panose="05020102010507070707" pitchFamily="18" charset="2"/>
              <a:buNone/>
            </a:pPr>
            <a:endParaRPr lang="en-US" altLang="ru-RU" sz="1600" smtClean="0">
              <a:latin typeface="Times New Roman" panose="02020603050405020304" pitchFamily="18" charset="0"/>
            </a:endParaRPr>
          </a:p>
          <a:p>
            <a:pPr>
              <a:lnSpc>
                <a:spcPct val="80000"/>
              </a:lnSpc>
            </a:pPr>
            <a:r>
              <a:rPr lang="en-US" altLang="ru-RU" sz="3600" smtClean="0">
                <a:latin typeface="Times New Roman" panose="02020603050405020304" pitchFamily="18" charset="0"/>
              </a:rPr>
              <a:t>The </a:t>
            </a:r>
            <a:r>
              <a:rPr lang="en-US" altLang="ru-RU" sz="3600" b="1" u="sng" smtClean="0">
                <a:latin typeface="Times New Roman" panose="02020603050405020304" pitchFamily="18" charset="0"/>
              </a:rPr>
              <a:t>mechanism</a:t>
            </a:r>
            <a:r>
              <a:rPr lang="en-US" altLang="ru-RU" sz="3600" smtClean="0">
                <a:latin typeface="Times New Roman" panose="02020603050405020304" pitchFamily="18" charset="0"/>
              </a:rPr>
              <a:t> of the transmission is air-drop.</a:t>
            </a:r>
          </a:p>
          <a:p>
            <a:pPr>
              <a:lnSpc>
                <a:spcPct val="80000"/>
              </a:lnSpc>
            </a:pPr>
            <a:r>
              <a:rPr lang="en-US" altLang="ru-RU" sz="3600" smtClean="0">
                <a:latin typeface="Times New Roman" panose="02020603050405020304" pitchFamily="18" charset="0"/>
              </a:rPr>
              <a:t>The routes of transmission are aerosol and contact.</a:t>
            </a:r>
          </a:p>
          <a:p>
            <a:pPr>
              <a:lnSpc>
                <a:spcPct val="80000"/>
              </a:lnSpc>
            </a:pPr>
            <a:endParaRPr lang="en-US" altLang="ru-RU" sz="3600" smtClean="0">
              <a:latin typeface="Times New Roman" panose="02020603050405020304" pitchFamily="18" charset="0"/>
            </a:endParaRPr>
          </a:p>
          <a:p>
            <a:pPr>
              <a:lnSpc>
                <a:spcPct val="80000"/>
              </a:lnSpc>
              <a:buFont typeface="Wingdings 2" panose="05020102010507070707" pitchFamily="18" charset="2"/>
              <a:buNone/>
            </a:pPr>
            <a:endParaRPr lang="en-US" altLang="ru-RU" sz="3600" smtClean="0">
              <a:latin typeface="Times New Roman" panose="02020603050405020304"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p:cNvSpPr>
          <p:nvPr>
            <p:ph type="title"/>
          </p:nvPr>
        </p:nvSpPr>
        <p:spPr bwMode="auto">
          <a:xfrm>
            <a:off x="457200" y="277813"/>
            <a:ext cx="8229600" cy="12461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defRPr/>
            </a:pPr>
            <a:r>
              <a:rPr sz="3800" smtClean="0">
                <a:effectLst/>
              </a:rPr>
              <a:t>CLASSIFICATION</a:t>
            </a:r>
            <a:r>
              <a:rPr lang="ru-RU" sz="3800" smtClean="0">
                <a:effectLst/>
              </a:rPr>
              <a:t> (</a:t>
            </a:r>
            <a:r>
              <a:rPr sz="3800" smtClean="0">
                <a:effectLst/>
              </a:rPr>
              <a:t>WHO</a:t>
            </a:r>
            <a:r>
              <a:rPr lang="ru-RU" sz="3800" smtClean="0">
                <a:effectLst/>
              </a:rPr>
              <a:t>, 1986)</a:t>
            </a:r>
          </a:p>
        </p:txBody>
      </p:sp>
      <p:sp>
        <p:nvSpPr>
          <p:cNvPr id="86019" name="Rectangle 3"/>
          <p:cNvSpPr>
            <a:spLocks noGrp="1"/>
          </p:cNvSpPr>
          <p:nvPr>
            <p:ph type="body" idx="1"/>
          </p:nvPr>
        </p:nvSpPr>
        <p:spPr>
          <a:xfrm>
            <a:off x="457200" y="1447800"/>
            <a:ext cx="8229600" cy="4678363"/>
          </a:xfrm>
        </p:spPr>
        <p:txBody>
          <a:bodyPr/>
          <a:lstStyle/>
          <a:p>
            <a:pPr>
              <a:buFont typeface="Wingdings 2" panose="05020102010507070707" pitchFamily="18" charset="2"/>
              <a:buNone/>
            </a:pPr>
            <a:r>
              <a:rPr lang="ru-RU" altLang="ru-RU" smtClean="0"/>
              <a:t>А. </a:t>
            </a:r>
            <a:r>
              <a:rPr lang="en-US" altLang="ru-RU" sz="3000" u="sng" smtClean="0"/>
              <a:t>According to location of primary affect</a:t>
            </a:r>
            <a:r>
              <a:rPr lang="uk-UA" altLang="ru-RU" sz="3000" smtClean="0"/>
              <a:t>:</a:t>
            </a:r>
            <a:endParaRPr lang="en-US" altLang="ru-RU" sz="3000" smtClean="0"/>
          </a:p>
          <a:p>
            <a:r>
              <a:rPr lang="en-US" altLang="ru-RU" sz="3000" smtClean="0"/>
              <a:t>tonsillar</a:t>
            </a:r>
            <a:r>
              <a:rPr lang="uk-UA" altLang="ru-RU" sz="3000" smtClean="0"/>
              <a:t>;</a:t>
            </a:r>
            <a:endParaRPr lang="en-US" altLang="ru-RU" sz="3000" smtClean="0"/>
          </a:p>
          <a:p>
            <a:r>
              <a:rPr lang="en-US" altLang="ru-RU" sz="3000" smtClean="0"/>
              <a:t>nasopharyngeal</a:t>
            </a:r>
            <a:r>
              <a:rPr lang="uk-UA" altLang="ru-RU" sz="3000" smtClean="0"/>
              <a:t>;</a:t>
            </a:r>
            <a:endParaRPr lang="en-US" altLang="ru-RU" sz="3000" smtClean="0"/>
          </a:p>
          <a:p>
            <a:r>
              <a:rPr lang="en-US" altLang="ru-RU" sz="3000" smtClean="0"/>
              <a:t>anterior nasal diphtheria</a:t>
            </a:r>
            <a:r>
              <a:rPr lang="uk-UA" altLang="ru-RU" sz="3000" smtClean="0"/>
              <a:t>;</a:t>
            </a:r>
            <a:endParaRPr lang="en-US" altLang="ru-RU" sz="3000" smtClean="0"/>
          </a:p>
          <a:p>
            <a:r>
              <a:rPr lang="en-US" altLang="ru-RU" sz="3000" smtClean="0"/>
              <a:t>laryngeal</a:t>
            </a:r>
            <a:r>
              <a:rPr lang="uk-UA" altLang="ru-RU" sz="3000" smtClean="0"/>
              <a:t>;</a:t>
            </a:r>
            <a:endParaRPr lang="en-US" altLang="ru-RU" sz="3000" smtClean="0"/>
          </a:p>
          <a:p>
            <a:r>
              <a:rPr lang="en-US" altLang="ru-RU" sz="3000" smtClean="0"/>
              <a:t>other location</a:t>
            </a:r>
            <a:r>
              <a:rPr lang="uk-UA" altLang="ru-RU" sz="3000" smtClean="0"/>
              <a:t>.</a:t>
            </a:r>
            <a:endParaRPr lang="ru-RU" altLang="ru-RU" sz="3000" smtClean="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p:cNvSpPr>
          <p:nvPr>
            <p:ph type="title"/>
          </p:nvPr>
        </p:nvSpPr>
        <p:spPr bwMode="auto">
          <a:xfrm>
            <a:off x="457200" y="277813"/>
            <a:ext cx="8229600" cy="12461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defRPr/>
            </a:pPr>
            <a:r>
              <a:rPr sz="3800" smtClean="0">
                <a:effectLst/>
              </a:rPr>
              <a:t>CLASSIFICATION</a:t>
            </a:r>
            <a:r>
              <a:rPr lang="ru-RU" sz="3800" smtClean="0">
                <a:effectLst/>
              </a:rPr>
              <a:t> (</a:t>
            </a:r>
            <a:r>
              <a:rPr sz="3800" smtClean="0">
                <a:effectLst/>
              </a:rPr>
              <a:t>WHO</a:t>
            </a:r>
            <a:r>
              <a:rPr lang="ru-RU" sz="3800" smtClean="0">
                <a:effectLst/>
              </a:rPr>
              <a:t>, 1986)</a:t>
            </a:r>
          </a:p>
        </p:txBody>
      </p:sp>
      <p:sp>
        <p:nvSpPr>
          <p:cNvPr id="87043" name="Rectangle 3"/>
          <p:cNvSpPr>
            <a:spLocks noGrp="1"/>
          </p:cNvSpPr>
          <p:nvPr>
            <p:ph type="body" idx="1"/>
          </p:nvPr>
        </p:nvSpPr>
        <p:spPr>
          <a:xfrm>
            <a:off x="457200" y="1447800"/>
            <a:ext cx="8229600" cy="4678363"/>
          </a:xfrm>
        </p:spPr>
        <p:txBody>
          <a:bodyPr/>
          <a:lstStyle/>
          <a:p>
            <a:pPr>
              <a:buFont typeface="Wingdings 2" panose="05020102010507070707" pitchFamily="18" charset="2"/>
              <a:buNone/>
            </a:pPr>
            <a:r>
              <a:rPr lang="en-US" altLang="ru-RU" u="sng" smtClean="0"/>
              <a:t>B</a:t>
            </a:r>
            <a:r>
              <a:rPr lang="en-US" altLang="ru-RU" sz="3200" u="sng" smtClean="0">
                <a:latin typeface="Times New Roman" panose="02020603050405020304" pitchFamily="18" charset="0"/>
              </a:rPr>
              <a:t>. According to severity of the disease</a:t>
            </a:r>
            <a:r>
              <a:rPr lang="uk-UA" altLang="ru-RU" sz="3200" smtClean="0">
                <a:latin typeface="Times New Roman" panose="02020603050405020304" pitchFamily="18" charset="0"/>
              </a:rPr>
              <a:t>:</a:t>
            </a:r>
            <a:endParaRPr lang="en-US" altLang="ru-RU" sz="3200" smtClean="0">
              <a:latin typeface="Times New Roman" panose="02020603050405020304" pitchFamily="18" charset="0"/>
            </a:endParaRPr>
          </a:p>
          <a:p>
            <a:r>
              <a:rPr lang="en-US" altLang="ru-RU" sz="3200" smtClean="0">
                <a:latin typeface="Times New Roman" panose="02020603050405020304" pitchFamily="18" charset="0"/>
              </a:rPr>
              <a:t>light</a:t>
            </a:r>
            <a:r>
              <a:rPr lang="uk-UA" altLang="ru-RU" sz="3200" smtClean="0">
                <a:latin typeface="Times New Roman" panose="02020603050405020304" pitchFamily="18" charset="0"/>
              </a:rPr>
              <a:t>;</a:t>
            </a:r>
            <a:endParaRPr lang="en-US" altLang="ru-RU" sz="3200" smtClean="0">
              <a:latin typeface="Times New Roman" panose="02020603050405020304" pitchFamily="18" charset="0"/>
            </a:endParaRPr>
          </a:p>
          <a:p>
            <a:r>
              <a:rPr lang="en-US" altLang="ru-RU" sz="3200" smtClean="0">
                <a:latin typeface="Times New Roman" panose="02020603050405020304" pitchFamily="18" charset="0"/>
              </a:rPr>
              <a:t>mild severe</a:t>
            </a:r>
            <a:r>
              <a:rPr lang="uk-UA" altLang="ru-RU" sz="3200" smtClean="0">
                <a:latin typeface="Times New Roman" panose="02020603050405020304" pitchFamily="18" charset="0"/>
              </a:rPr>
              <a:t>;</a:t>
            </a:r>
            <a:endParaRPr lang="en-US" altLang="ru-RU" sz="3200" smtClean="0">
              <a:latin typeface="Times New Roman" panose="02020603050405020304" pitchFamily="18" charset="0"/>
            </a:endParaRPr>
          </a:p>
          <a:p>
            <a:r>
              <a:rPr lang="en-US" altLang="ru-RU" sz="3200" smtClean="0">
                <a:latin typeface="Times New Roman" panose="02020603050405020304" pitchFamily="18" charset="0"/>
              </a:rPr>
              <a:t>severe</a:t>
            </a:r>
          </a:p>
          <a:p>
            <a:r>
              <a:rPr lang="en-US" altLang="ru-RU" sz="3200" smtClean="0">
                <a:latin typeface="Times New Roman" panose="02020603050405020304" pitchFamily="18" charset="0"/>
              </a:rPr>
              <a:t>hypertoxic</a:t>
            </a:r>
            <a:r>
              <a:rPr lang="uk-UA" altLang="ru-RU" sz="3200" smtClean="0">
                <a:latin typeface="Times New Roman" panose="02020603050405020304" pitchFamily="18" charset="0"/>
              </a:rPr>
              <a:t>;</a:t>
            </a:r>
            <a:endParaRPr lang="en-US" altLang="ru-RU" sz="3200" smtClean="0">
              <a:latin typeface="Times New Roman" panose="02020603050405020304" pitchFamily="18" charset="0"/>
            </a:endParaRPr>
          </a:p>
          <a:p>
            <a:r>
              <a:rPr lang="en-US" altLang="ru-RU" sz="3200" smtClean="0">
                <a:latin typeface="Times New Roman" panose="02020603050405020304" pitchFamily="18" charset="0"/>
              </a:rPr>
              <a:t>haemorrhagic</a:t>
            </a:r>
            <a:r>
              <a:rPr lang="uk-UA" altLang="ru-RU" sz="3200" smtClean="0">
                <a:latin typeface="Times New Roman" panose="02020603050405020304" pitchFamily="18" charset="0"/>
              </a:rPr>
              <a:t>.</a:t>
            </a:r>
            <a:endParaRPr lang="ru-RU" altLang="ru-RU" sz="3200" smtClean="0">
              <a:latin typeface="Times New Roman" panose="02020603050405020304" pitchFamily="18"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p:cNvSpPr>
          <p:nvPr>
            <p:ph type="title"/>
          </p:nvPr>
        </p:nvSpPr>
        <p:spPr bwMode="auto">
          <a:xfrm>
            <a:off x="457200" y="277813"/>
            <a:ext cx="8229600" cy="63023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a:defRPr/>
            </a:pPr>
            <a:r>
              <a:rPr sz="3800" smtClean="0">
                <a:effectLst/>
              </a:rPr>
              <a:t>CLASSIFICATION</a:t>
            </a:r>
            <a:r>
              <a:rPr lang="ru-RU" sz="3800" smtClean="0">
                <a:effectLst/>
              </a:rPr>
              <a:t> (</a:t>
            </a:r>
            <a:r>
              <a:rPr sz="3800" smtClean="0">
                <a:effectLst/>
              </a:rPr>
              <a:t>WHO</a:t>
            </a:r>
            <a:r>
              <a:rPr lang="ru-RU" sz="3800" smtClean="0">
                <a:effectLst/>
              </a:rPr>
              <a:t>, 1986)</a:t>
            </a:r>
          </a:p>
        </p:txBody>
      </p:sp>
      <p:sp>
        <p:nvSpPr>
          <p:cNvPr id="88067" name="Rectangle 3"/>
          <p:cNvSpPr>
            <a:spLocks noGrp="1"/>
          </p:cNvSpPr>
          <p:nvPr>
            <p:ph type="body" idx="1"/>
          </p:nvPr>
        </p:nvSpPr>
        <p:spPr>
          <a:xfrm>
            <a:off x="457200" y="1052513"/>
            <a:ext cx="8229600" cy="5472112"/>
          </a:xfrm>
        </p:spPr>
        <p:txBody>
          <a:bodyPr/>
          <a:lstStyle/>
          <a:p>
            <a:pPr>
              <a:buFont typeface="Wingdings 2" panose="05020102010507070707" pitchFamily="18" charset="2"/>
              <a:buNone/>
            </a:pPr>
            <a:r>
              <a:rPr lang="en-US" altLang="ru-RU" sz="3400" smtClean="0">
                <a:latin typeface="Times New Roman" panose="02020603050405020304" pitchFamily="18" charset="0"/>
              </a:rPr>
              <a:t>C</a:t>
            </a:r>
            <a:r>
              <a:rPr lang="ru-RU" altLang="ru-RU" sz="3400" smtClean="0">
                <a:latin typeface="Times New Roman" panose="02020603050405020304" pitchFamily="18" charset="0"/>
              </a:rPr>
              <a:t>. </a:t>
            </a:r>
            <a:r>
              <a:rPr lang="en-US" altLang="ru-RU" sz="3400" u="sng" smtClean="0">
                <a:latin typeface="Times New Roman" panose="02020603050405020304" pitchFamily="18" charset="0"/>
              </a:rPr>
              <a:t>According to the character of local lesions</a:t>
            </a:r>
            <a:r>
              <a:rPr lang="uk-UA" altLang="ru-RU" sz="3400" smtClean="0">
                <a:latin typeface="Times New Roman" panose="02020603050405020304" pitchFamily="18" charset="0"/>
              </a:rPr>
              <a:t>:</a:t>
            </a:r>
            <a:endParaRPr lang="en-US" altLang="ru-RU" sz="3400" smtClean="0">
              <a:latin typeface="Times New Roman" panose="02020603050405020304" pitchFamily="18" charset="0"/>
            </a:endParaRPr>
          </a:p>
          <a:p>
            <a:r>
              <a:rPr lang="en-US" altLang="ru-RU" sz="3400" smtClean="0">
                <a:latin typeface="Times New Roman" panose="02020603050405020304" pitchFamily="18" charset="0"/>
              </a:rPr>
              <a:t>catarrhal</a:t>
            </a:r>
            <a:r>
              <a:rPr lang="uk-UA" altLang="ru-RU" sz="3400" smtClean="0">
                <a:latin typeface="Times New Roman" panose="02020603050405020304" pitchFamily="18" charset="0"/>
              </a:rPr>
              <a:t>;</a:t>
            </a:r>
            <a:endParaRPr lang="en-US" altLang="ru-RU" sz="3400" smtClean="0">
              <a:latin typeface="Times New Roman" panose="02020603050405020304" pitchFamily="18" charset="0"/>
            </a:endParaRPr>
          </a:p>
          <a:p>
            <a:r>
              <a:rPr lang="en-US" altLang="ru-RU" sz="3400" smtClean="0">
                <a:latin typeface="Times New Roman" panose="02020603050405020304" pitchFamily="18" charset="0"/>
              </a:rPr>
              <a:t>insular</a:t>
            </a:r>
            <a:r>
              <a:rPr lang="uk-UA" altLang="ru-RU" sz="3400" smtClean="0">
                <a:latin typeface="Times New Roman" panose="02020603050405020304" pitchFamily="18" charset="0"/>
              </a:rPr>
              <a:t>;</a:t>
            </a:r>
            <a:endParaRPr lang="en-US" altLang="ru-RU" sz="3400" smtClean="0">
              <a:latin typeface="Times New Roman" panose="02020603050405020304" pitchFamily="18" charset="0"/>
            </a:endParaRPr>
          </a:p>
          <a:p>
            <a:r>
              <a:rPr lang="en-US" altLang="ru-RU" sz="3400" smtClean="0">
                <a:latin typeface="Times New Roman" panose="02020603050405020304" pitchFamily="18" charset="0"/>
              </a:rPr>
              <a:t>Membranous</a:t>
            </a:r>
          </a:p>
          <a:p>
            <a:pPr>
              <a:buFont typeface="Wingdings 2" panose="05020102010507070707" pitchFamily="18" charset="2"/>
              <a:buNone/>
            </a:pPr>
            <a:r>
              <a:rPr lang="en-US" altLang="ru-RU" sz="3400" smtClean="0">
                <a:latin typeface="Times New Roman" panose="02020603050405020304" pitchFamily="18" charset="0"/>
              </a:rPr>
              <a:t>D</a:t>
            </a:r>
            <a:r>
              <a:rPr lang="ru-RU" altLang="ru-RU" sz="3400" smtClean="0">
                <a:latin typeface="Times New Roman" panose="02020603050405020304" pitchFamily="18" charset="0"/>
              </a:rPr>
              <a:t>.</a:t>
            </a:r>
            <a:r>
              <a:rPr lang="en-US" altLang="ru-RU" sz="3400" smtClean="0">
                <a:latin typeface="Times New Roman" panose="02020603050405020304" pitchFamily="18" charset="0"/>
              </a:rPr>
              <a:t> </a:t>
            </a:r>
            <a:r>
              <a:rPr lang="en-US" altLang="ru-RU" sz="3400" u="sng" smtClean="0">
                <a:latin typeface="Times New Roman" panose="02020603050405020304" pitchFamily="18" charset="0"/>
              </a:rPr>
              <a:t>According to process extending </a:t>
            </a:r>
            <a:r>
              <a:rPr lang="uk-UA" altLang="ru-RU" sz="3400" smtClean="0">
                <a:latin typeface="Times New Roman" panose="02020603050405020304" pitchFamily="18" charset="0"/>
              </a:rPr>
              <a:t>:</a:t>
            </a:r>
            <a:endParaRPr lang="en-US" altLang="ru-RU" sz="3400" smtClean="0">
              <a:latin typeface="Times New Roman" panose="02020603050405020304" pitchFamily="18" charset="0"/>
            </a:endParaRPr>
          </a:p>
          <a:p>
            <a:r>
              <a:rPr lang="en-US" altLang="ru-RU" sz="3400" smtClean="0">
                <a:latin typeface="Times New Roman" panose="02020603050405020304" pitchFamily="18" charset="0"/>
              </a:rPr>
              <a:t>local</a:t>
            </a:r>
            <a:r>
              <a:rPr lang="uk-UA" altLang="ru-RU" sz="3400" smtClean="0">
                <a:latin typeface="Times New Roman" panose="02020603050405020304" pitchFamily="18" charset="0"/>
              </a:rPr>
              <a:t>;</a:t>
            </a:r>
            <a:endParaRPr lang="en-US" altLang="ru-RU" sz="3400" smtClean="0">
              <a:latin typeface="Times New Roman" panose="02020603050405020304" pitchFamily="18" charset="0"/>
            </a:endParaRPr>
          </a:p>
          <a:p>
            <a:r>
              <a:rPr lang="en-US" altLang="ru-RU" sz="3400" smtClean="0">
                <a:latin typeface="Times New Roman" panose="02020603050405020304" pitchFamily="18" charset="0"/>
              </a:rPr>
              <a:t>diffuse</a:t>
            </a:r>
            <a:r>
              <a:rPr lang="uk-UA" altLang="ru-RU" sz="3400" smtClean="0">
                <a:latin typeface="Times New Roman" panose="02020603050405020304" pitchFamily="18" charset="0"/>
              </a:rPr>
              <a:t>;</a:t>
            </a:r>
            <a:endParaRPr lang="ru-RU" altLang="ru-RU" sz="3400" smtClean="0">
              <a:latin typeface="Times New Roman" panose="02020603050405020304" pitchFamily="18" charset="0"/>
            </a:endParaRPr>
          </a:p>
          <a:p>
            <a:r>
              <a:rPr lang="ru-RU" altLang="ru-RU" sz="3400" smtClean="0">
                <a:latin typeface="Times New Roman" panose="02020603050405020304" pitchFamily="18" charset="0"/>
              </a:rPr>
              <a:t>combined</a:t>
            </a:r>
            <a:r>
              <a:rPr lang="uk-UA" altLang="ru-RU" sz="3400" smtClean="0">
                <a:latin typeface="Times New Roman" panose="02020603050405020304" pitchFamily="18" charset="0"/>
              </a:rPr>
              <a:t>.</a:t>
            </a:r>
            <a:r>
              <a:rPr lang="ru-RU" altLang="ru-RU" sz="3400" smtClean="0">
                <a:latin typeface="Times New Roman" panose="02020603050405020304" pitchFamily="18" charset="0"/>
              </a:rPr>
              <a:t> </a:t>
            </a:r>
          </a:p>
          <a:p>
            <a:endParaRPr lang="ru-RU" altLang="ru-RU" sz="3400" smtClean="0">
              <a:latin typeface="Times New Roman" panose="02020603050405020304" pitchFamily="18"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p:cNvSpPr>
          <p:nvPr>
            <p:ph type="title"/>
          </p:nvPr>
        </p:nvSpPr>
        <p:spPr bwMode="auto">
          <a:xfrm>
            <a:off x="533400" y="152400"/>
            <a:ext cx="8229600" cy="5603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a:defRPr/>
            </a:pPr>
            <a:r>
              <a:rPr sz="3800" smtClean="0">
                <a:effectLst/>
              </a:rPr>
              <a:t>PATHOGENESIS</a:t>
            </a:r>
            <a:endParaRPr lang="ru-RU" sz="3800" smtClean="0">
              <a:effectLst/>
            </a:endParaRPr>
          </a:p>
        </p:txBody>
      </p:sp>
      <p:sp>
        <p:nvSpPr>
          <p:cNvPr id="89091" name="Rectangle 3"/>
          <p:cNvSpPr>
            <a:spLocks noGrp="1"/>
          </p:cNvSpPr>
          <p:nvPr>
            <p:ph type="body" idx="1"/>
          </p:nvPr>
        </p:nvSpPr>
        <p:spPr>
          <a:xfrm>
            <a:off x="228600" y="990600"/>
            <a:ext cx="8763000" cy="5562600"/>
          </a:xfrm>
        </p:spPr>
        <p:txBody>
          <a:bodyPr/>
          <a:lstStyle/>
          <a:p>
            <a:r>
              <a:rPr lang="en-US" altLang="ru-RU" sz="3200" smtClean="0">
                <a:latin typeface="Times New Roman" panose="02020603050405020304" pitchFamily="18" charset="0"/>
              </a:rPr>
              <a:t>Introduction in the place of infection entry</a:t>
            </a:r>
          </a:p>
          <a:p>
            <a:r>
              <a:rPr lang="en-US" altLang="ru-RU" sz="3200" smtClean="0">
                <a:latin typeface="Times New Roman" panose="02020603050405020304" pitchFamily="18" charset="0"/>
              </a:rPr>
              <a:t>Propagation with the development of diphtheritic inflammation or croupous inflammation</a:t>
            </a:r>
          </a:p>
          <a:p>
            <a:r>
              <a:rPr lang="ru-RU" altLang="ru-RU" sz="3200" smtClean="0">
                <a:latin typeface="Times New Roman" panose="02020603050405020304" pitchFamily="18" charset="0"/>
              </a:rPr>
              <a:t>Formation of toxins</a:t>
            </a:r>
            <a:endParaRPr lang="en-US" altLang="ru-RU" sz="3200" smtClean="0">
              <a:latin typeface="Times New Roman" panose="02020603050405020304" pitchFamily="18" charset="0"/>
            </a:endParaRPr>
          </a:p>
          <a:p>
            <a:pPr lvl="1"/>
            <a:r>
              <a:rPr lang="en-US" altLang="ru-RU" sz="3200" smtClean="0">
                <a:latin typeface="Times New Roman" panose="02020603050405020304" pitchFamily="18" charset="0"/>
              </a:rPr>
              <a:t>Stimulation of local protective factors - The termination of the toxins formation – </a:t>
            </a:r>
            <a:r>
              <a:rPr lang="ru-RU" altLang="ru-RU" sz="3200" smtClean="0">
                <a:latin typeface="Times New Roman" panose="02020603050405020304" pitchFamily="18" charset="0"/>
              </a:rPr>
              <a:t>Recove</a:t>
            </a:r>
            <a:r>
              <a:rPr lang="en-US" altLang="ru-RU" sz="3200" smtClean="0">
                <a:latin typeface="Times New Roman" panose="02020603050405020304" pitchFamily="18" charset="0"/>
              </a:rPr>
              <a:t>ring</a:t>
            </a:r>
          </a:p>
          <a:p>
            <a:pPr lvl="1"/>
            <a:r>
              <a:rPr lang="ru-RU" altLang="ru-RU" sz="3200" smtClean="0">
                <a:latin typeface="Times New Roman" panose="02020603050405020304" pitchFamily="18" charset="0"/>
              </a:rPr>
              <a:t>Distribution </a:t>
            </a:r>
            <a:r>
              <a:rPr lang="en-US" altLang="ru-RU" sz="3200" smtClean="0">
                <a:latin typeface="Times New Roman" panose="02020603050405020304" pitchFamily="18" charset="0"/>
              </a:rPr>
              <a:t>throught</a:t>
            </a:r>
            <a:r>
              <a:rPr lang="ru-RU" altLang="ru-RU" sz="3200" smtClean="0">
                <a:latin typeface="Times New Roman" panose="02020603050405020304" pitchFamily="18" charset="0"/>
              </a:rPr>
              <a:t> the </a:t>
            </a:r>
            <a:r>
              <a:rPr lang="en-US" altLang="ru-RU" sz="3200" smtClean="0">
                <a:latin typeface="Times New Roman" panose="02020603050405020304" pitchFamily="18" charset="0"/>
              </a:rPr>
              <a:t>blood - Lesions of inner organs - </a:t>
            </a:r>
            <a:r>
              <a:rPr lang="ru-RU" altLang="ru-RU" sz="3200" smtClean="0">
                <a:latin typeface="Times New Roman" panose="02020603050405020304" pitchFamily="18" charset="0"/>
              </a:rPr>
              <a:t>Development of complications</a:t>
            </a:r>
            <a:endParaRPr lang="en-US" altLang="ru-RU" sz="3200" smtClean="0">
              <a:latin typeface="Times New Roman" panose="02020603050405020304" pitchFamily="18" charset="0"/>
            </a:endParaRPr>
          </a:p>
          <a:p>
            <a:pPr lvl="1">
              <a:buFont typeface="Wingdings 2" panose="05020102010507070707" pitchFamily="18" charset="2"/>
              <a:buNone/>
            </a:pPr>
            <a:endParaRPr lang="en-US" altLang="ru-RU" sz="3200" smtClean="0">
              <a:latin typeface="Times New Roman" panose="02020603050405020304" pitchFamily="18" charset="0"/>
            </a:endParaRPr>
          </a:p>
          <a:p>
            <a:pPr lvl="1"/>
            <a:endParaRPr lang="ru-RU" altLang="ru-RU" smtClean="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p:cNvSpPr>
          <p:nvPr>
            <p:ph type="title"/>
          </p:nvPr>
        </p:nvSpPr>
        <p:spPr bwMode="auto">
          <a:xfrm>
            <a:off x="457200" y="152400"/>
            <a:ext cx="8229600" cy="8445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algn="ctr">
              <a:defRPr/>
            </a:pPr>
            <a:r>
              <a:rPr sz="2600" smtClean="0">
                <a:effectLst/>
                <a:latin typeface="Times New Roman" pitchFamily="18" charset="0"/>
              </a:rPr>
              <a:t>CLINICAL MANIFESTATIONS</a:t>
            </a:r>
            <a:br>
              <a:rPr sz="2600" smtClean="0">
                <a:effectLst/>
                <a:latin typeface="Times New Roman" pitchFamily="18" charset="0"/>
              </a:rPr>
            </a:br>
            <a:r>
              <a:rPr sz="2600" smtClean="0">
                <a:effectLst/>
                <a:latin typeface="Times New Roman" pitchFamily="18" charset="0"/>
              </a:rPr>
              <a:t>TYPICAL FORM OF TONSILLAR DIPHTHERIA</a:t>
            </a:r>
            <a:endParaRPr lang="ru-RU" sz="2600" smtClean="0">
              <a:effectLst/>
              <a:latin typeface="Times New Roman" pitchFamily="18" charset="0"/>
            </a:endParaRPr>
          </a:p>
        </p:txBody>
      </p:sp>
      <p:sp>
        <p:nvSpPr>
          <p:cNvPr id="90115" name="Rectangle 3"/>
          <p:cNvSpPr>
            <a:spLocks noGrp="1"/>
          </p:cNvSpPr>
          <p:nvPr>
            <p:ph type="body" idx="1"/>
          </p:nvPr>
        </p:nvSpPr>
        <p:spPr>
          <a:xfrm>
            <a:off x="457200" y="1125538"/>
            <a:ext cx="8229600" cy="5351462"/>
          </a:xfrm>
        </p:spPr>
        <p:txBody>
          <a:bodyPr/>
          <a:lstStyle/>
          <a:p>
            <a:pPr>
              <a:lnSpc>
                <a:spcPct val="80000"/>
              </a:lnSpc>
            </a:pPr>
            <a:r>
              <a:rPr lang="en-US" altLang="ru-RU" sz="3000" smtClean="0">
                <a:latin typeface="Times New Roman" panose="02020603050405020304" pitchFamily="18" charset="0"/>
              </a:rPr>
              <a:t>Acute onset</a:t>
            </a:r>
          </a:p>
          <a:p>
            <a:pPr>
              <a:lnSpc>
                <a:spcPct val="80000"/>
              </a:lnSpc>
            </a:pPr>
            <a:r>
              <a:rPr lang="en-US" altLang="ru-RU" sz="3000" smtClean="0">
                <a:latin typeface="Times New Roman" panose="02020603050405020304" pitchFamily="18" charset="0"/>
              </a:rPr>
              <a:t>Mild severe pain in throat</a:t>
            </a:r>
          </a:p>
          <a:p>
            <a:pPr>
              <a:lnSpc>
                <a:spcPct val="80000"/>
              </a:lnSpc>
            </a:pPr>
            <a:r>
              <a:rPr lang="en-US" altLang="ru-RU" sz="3000" smtClean="0">
                <a:latin typeface="Times New Roman" panose="02020603050405020304" pitchFamily="18" charset="0"/>
              </a:rPr>
              <a:t>Moderate edema and hyperemia of the mucous membrane of stomatopharynx</a:t>
            </a:r>
          </a:p>
          <a:p>
            <a:pPr>
              <a:lnSpc>
                <a:spcPct val="80000"/>
              </a:lnSpc>
            </a:pPr>
            <a:r>
              <a:rPr lang="en-US" altLang="ru-RU" sz="3000" smtClean="0">
                <a:latin typeface="Times New Roman" panose="02020603050405020304" pitchFamily="18" charset="0"/>
              </a:rPr>
              <a:t>Degree of intoxication not correlates with character of pathological process (degree of intoxication expressed more than extending of pathological process)</a:t>
            </a:r>
          </a:p>
          <a:p>
            <a:pPr>
              <a:lnSpc>
                <a:spcPct val="80000"/>
              </a:lnSpc>
            </a:pPr>
            <a:r>
              <a:rPr lang="en-US" altLang="ru-RU" sz="3000" smtClean="0">
                <a:latin typeface="Times New Roman" panose="02020603050405020304" pitchFamily="18" charset="0"/>
              </a:rPr>
              <a:t>The films of tonsills are dense, grey, removed with dificulty, under they – bleeding surface.</a:t>
            </a:r>
          </a:p>
          <a:p>
            <a:pPr>
              <a:lnSpc>
                <a:spcPct val="80000"/>
              </a:lnSpc>
            </a:pPr>
            <a:r>
              <a:rPr lang="en-US" altLang="ru-RU" sz="3000" smtClean="0">
                <a:latin typeface="Times New Roman" panose="02020603050405020304" pitchFamily="18" charset="0"/>
              </a:rPr>
              <a:t>There are edema of subcutaneous adipose tissue neck</a:t>
            </a:r>
          </a:p>
          <a:p>
            <a:pPr>
              <a:lnSpc>
                <a:spcPct val="80000"/>
              </a:lnSpc>
            </a:pPr>
            <a:r>
              <a:rPr lang="en-US" altLang="ru-RU" sz="3000" smtClean="0">
                <a:latin typeface="Times New Roman" panose="02020603050405020304" pitchFamily="18" charset="0"/>
              </a:rPr>
              <a:t>The regional lymphatic nodes are not enlarged.</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defRPr/>
            </a:pPr>
            <a:r>
              <a:rPr smtClean="0">
                <a:effectLst/>
              </a:rPr>
              <a:t>Local form of diphtheria</a:t>
            </a:r>
            <a:endParaRPr lang="ru-RU" smtClean="0">
              <a:effectLst/>
            </a:endParaRPr>
          </a:p>
        </p:txBody>
      </p:sp>
      <p:pic>
        <p:nvPicPr>
          <p:cNvPr id="91139" name="Picture 3" descr="Image0012 - копия"/>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133600" y="1841500"/>
            <a:ext cx="5562600" cy="3744913"/>
          </a:xfrm>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defRPr/>
            </a:pPr>
            <a:r>
              <a:rPr smtClean="0">
                <a:effectLst/>
              </a:rPr>
              <a:t>Diffuse form of diphtheria</a:t>
            </a:r>
            <a:endParaRPr lang="ru-RU" smtClean="0">
              <a:effectLst/>
            </a:endParaRPr>
          </a:p>
        </p:txBody>
      </p:sp>
      <p:pic>
        <p:nvPicPr>
          <p:cNvPr id="92163" name="Picture 3" descr="Image0018 - копия"/>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962400" y="2312988"/>
            <a:ext cx="4022725" cy="2709862"/>
          </a:xfrm>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164" name="Picture 4" descr="Image0011"/>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33400" y="1447800"/>
            <a:ext cx="2819400" cy="4449763"/>
          </a:xfrm>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defRPr/>
            </a:pPr>
            <a:r>
              <a:rPr sz="3800" smtClean="0">
                <a:effectLst/>
              </a:rPr>
              <a:t>Edema of the neck in diphtheria</a:t>
            </a:r>
            <a:endParaRPr lang="ru-RU" sz="3800" smtClean="0">
              <a:effectLst/>
            </a:endParaRPr>
          </a:p>
        </p:txBody>
      </p:sp>
      <p:pic>
        <p:nvPicPr>
          <p:cNvPr id="93187" name="Picture 3" descr="Image001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23963" y="1728788"/>
            <a:ext cx="6192837" cy="4387850"/>
          </a:xfrm>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defRPr/>
            </a:pPr>
            <a:r>
              <a:rPr sz="4600" smtClean="0">
                <a:effectLst/>
              </a:rPr>
              <a:t>Nasopharyngeal diptheria</a:t>
            </a:r>
            <a:endParaRPr lang="ru-RU" sz="4600" smtClean="0">
              <a:effectLst/>
            </a:endParaRPr>
          </a:p>
        </p:txBody>
      </p:sp>
      <p:pic>
        <p:nvPicPr>
          <p:cNvPr id="94211" name="Picture 3" descr="Image0010 - копия"/>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828800" y="1684338"/>
            <a:ext cx="6096000" cy="4110037"/>
          </a:xfr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Image001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93738" y="1295400"/>
            <a:ext cx="3427412" cy="5029200"/>
          </a:xfrm>
        </p:spPr>
      </p:pic>
      <p:sp>
        <p:nvSpPr>
          <p:cNvPr id="95235" name="Rectangle 3"/>
          <p:cNvSpPr>
            <a:spLocks noGrp="1"/>
          </p:cNvSpPr>
          <p:nvPr>
            <p:ph type="body" sz="half" idx="2"/>
          </p:nvPr>
        </p:nvSpPr>
        <p:spPr/>
        <p:txBody>
          <a:bodyPr/>
          <a:lstStyle/>
          <a:p>
            <a:pPr algn="ctr">
              <a:buFont typeface="Wingdings 2" panose="05020102010507070707" pitchFamily="18" charset="2"/>
              <a:buNone/>
            </a:pPr>
            <a:endParaRPr lang="ru-RU" altLang="ru-RU" sz="2200" smtClean="0"/>
          </a:p>
          <a:p>
            <a:pPr algn="ctr">
              <a:buFont typeface="Wingdings 2" panose="05020102010507070707" pitchFamily="18" charset="2"/>
              <a:buNone/>
            </a:pPr>
            <a:endParaRPr lang="ru-RU" altLang="ru-RU" sz="2200" smtClean="0"/>
          </a:p>
          <a:p>
            <a:pPr>
              <a:spcBef>
                <a:spcPct val="0"/>
              </a:spcBef>
              <a:buClrTx/>
              <a:buSzTx/>
              <a:buFontTx/>
              <a:buNone/>
            </a:pPr>
            <a:r>
              <a:rPr lang="en-US" altLang="ru-RU" sz="3600" smtClean="0">
                <a:latin typeface="Times New Roman" panose="02020603050405020304" pitchFamily="18" charset="0"/>
              </a:rPr>
              <a:t>Laryngeal diphtheria</a:t>
            </a:r>
            <a:endParaRPr lang="ru-RU" altLang="ru-RU" sz="3600" smtClean="0">
              <a:latin typeface="Times New Roman" panose="02020603050405020304" pitchFamily="18"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p:cNvSpPr>
          <p:nvPr>
            <p:ph type="title"/>
          </p:nvPr>
        </p:nvSpPr>
        <p:spPr bwMode="auto">
          <a:xfrm>
            <a:off x="457200" y="152400"/>
            <a:ext cx="8229600" cy="68103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a:defRPr/>
            </a:pPr>
            <a:r>
              <a:rPr sz="3800" smtClean="0">
                <a:effectLst/>
              </a:rPr>
              <a:t>COMPLICATIONS</a:t>
            </a:r>
            <a:endParaRPr lang="ru-RU" sz="3800" smtClean="0">
              <a:effectLst/>
            </a:endParaRPr>
          </a:p>
        </p:txBody>
      </p:sp>
      <p:sp>
        <p:nvSpPr>
          <p:cNvPr id="96259" name="Rectangle 3"/>
          <p:cNvSpPr>
            <a:spLocks noGrp="1"/>
          </p:cNvSpPr>
          <p:nvPr>
            <p:ph type="body" idx="1"/>
          </p:nvPr>
        </p:nvSpPr>
        <p:spPr>
          <a:xfrm>
            <a:off x="228600" y="990600"/>
            <a:ext cx="8763000" cy="5562600"/>
          </a:xfrm>
        </p:spPr>
        <p:txBody>
          <a:bodyPr/>
          <a:lstStyle/>
          <a:p>
            <a:pPr marL="990600" lvl="1" indent="-533400"/>
            <a:r>
              <a:rPr lang="en-US" altLang="ru-RU" sz="3400" smtClean="0">
                <a:latin typeface="Times New Roman" panose="02020603050405020304" pitchFamily="18" charset="0"/>
              </a:rPr>
              <a:t>Infectious – toxic shock</a:t>
            </a:r>
          </a:p>
          <a:p>
            <a:pPr marL="990600" lvl="1" indent="-533400"/>
            <a:r>
              <a:rPr lang="en-US" altLang="ru-RU" sz="3400" smtClean="0">
                <a:latin typeface="Times New Roman" panose="02020603050405020304" pitchFamily="18" charset="0"/>
              </a:rPr>
              <a:t>Myocarditis</a:t>
            </a:r>
          </a:p>
          <a:p>
            <a:pPr marL="990600" lvl="1" indent="-533400"/>
            <a:r>
              <a:rPr lang="en-US" altLang="ru-RU" sz="3400" smtClean="0">
                <a:latin typeface="Times New Roman" panose="02020603050405020304" pitchFamily="18" charset="0"/>
              </a:rPr>
              <a:t>Damage of the neurvos system</a:t>
            </a:r>
          </a:p>
          <a:p>
            <a:pPr marL="990600" lvl="1" indent="-533400"/>
            <a:r>
              <a:rPr lang="en-US" altLang="ru-RU" sz="3400" smtClean="0">
                <a:latin typeface="Times New Roman" panose="02020603050405020304" pitchFamily="18" charset="0"/>
              </a:rPr>
              <a:t>Damage of kidneys</a:t>
            </a:r>
          </a:p>
          <a:p>
            <a:pPr marL="990600" lvl="1" indent="-533400"/>
            <a:r>
              <a:rPr lang="en-US" altLang="ru-RU" sz="3400" smtClean="0">
                <a:latin typeface="Times New Roman" panose="02020603050405020304" pitchFamily="18" charset="0"/>
              </a:rPr>
              <a:t>Hepatitis in diphtheria</a:t>
            </a:r>
          </a:p>
          <a:p>
            <a:pPr marL="990600" lvl="1" indent="-533400"/>
            <a:r>
              <a:rPr lang="en-US" altLang="ru-RU" sz="3400" smtClean="0">
                <a:latin typeface="Times New Roman" panose="02020603050405020304" pitchFamily="18" charset="0"/>
              </a:rPr>
              <a:t>Nonspecific complications: abscession, otitis, pneumonia and other</a:t>
            </a:r>
            <a:endParaRPr lang="ru-RU" altLang="ru-RU" sz="3400" smtClean="0">
              <a:latin typeface="Times New Roman" panose="02020603050405020304" pitchFamily="18"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a:defRPr/>
            </a:pPr>
            <a:r>
              <a:rPr sz="3800" smtClean="0">
                <a:effectLst/>
              </a:rPr>
              <a:t>DIAGNOSTICS</a:t>
            </a:r>
            <a:endParaRPr lang="ru-RU" sz="3800" smtClean="0">
              <a:effectLst/>
            </a:endParaRPr>
          </a:p>
        </p:txBody>
      </p:sp>
      <p:sp>
        <p:nvSpPr>
          <p:cNvPr id="97283" name="Rectangle 3"/>
          <p:cNvSpPr>
            <a:spLocks noGrp="1"/>
          </p:cNvSpPr>
          <p:nvPr>
            <p:ph type="body" idx="1"/>
          </p:nvPr>
        </p:nvSpPr>
        <p:spPr>
          <a:xfrm>
            <a:off x="457200" y="1484313"/>
            <a:ext cx="8229600" cy="4641850"/>
          </a:xfrm>
        </p:spPr>
        <p:txBody>
          <a:bodyPr/>
          <a:lstStyle/>
          <a:p>
            <a:pPr marL="609600" indent="-609600" algn="ctr">
              <a:buFont typeface="Wingdings 2" panose="05020102010507070707" pitchFamily="18" charset="2"/>
              <a:buNone/>
            </a:pPr>
            <a:endParaRPr lang="en-US" altLang="ru-RU" smtClean="0"/>
          </a:p>
          <a:p>
            <a:pPr marL="609600" indent="-609600" algn="ctr"/>
            <a:r>
              <a:rPr lang="en-US" altLang="ru-RU" sz="3600" smtClean="0">
                <a:latin typeface="Times New Roman" panose="02020603050405020304" pitchFamily="18" charset="0"/>
              </a:rPr>
              <a:t>Bacterioscopy of mucus from the tonsils</a:t>
            </a:r>
          </a:p>
          <a:p>
            <a:pPr marL="609600" indent="-609600"/>
            <a:r>
              <a:rPr lang="en-US" altLang="ru-RU" sz="3600" smtClean="0">
                <a:latin typeface="Times New Roman" panose="02020603050405020304" pitchFamily="18" charset="0"/>
              </a:rPr>
              <a:t>Bacteriological analysis of mucus from the tonsils and nose on C</a:t>
            </a:r>
            <a:r>
              <a:rPr lang="en-GB" altLang="ru-RU" sz="3600" smtClean="0">
                <a:latin typeface="Times New Roman" panose="02020603050405020304" pitchFamily="18" charset="0"/>
              </a:rPr>
              <a:t>.</a:t>
            </a:r>
            <a:r>
              <a:rPr lang="en-US" altLang="ru-RU" sz="3600" smtClean="0">
                <a:latin typeface="Times New Roman" panose="02020603050405020304" pitchFamily="18" charset="0"/>
              </a:rPr>
              <a:t>diphteriae</a:t>
            </a:r>
          </a:p>
          <a:p>
            <a:pPr marL="609600" indent="-609600"/>
            <a:r>
              <a:rPr lang="en-US" altLang="ru-RU" sz="3600" smtClean="0">
                <a:latin typeface="Times New Roman" panose="02020603050405020304" pitchFamily="18" charset="0"/>
              </a:rPr>
              <a:t>Serum diagnostic to find out specific antibodies in dynamics</a:t>
            </a:r>
            <a:endParaRPr lang="ru-RU" altLang="ru-RU" sz="3600" smtClean="0">
              <a:latin typeface="Times New Roman" panose="02020603050405020304" pitchFamily="18"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p:cNvSpPr>
          <p:nvPr>
            <p:ph type="title"/>
          </p:nvPr>
        </p:nvSpPr>
        <p:spPr bwMode="auto">
          <a:xfrm>
            <a:off x="457200" y="152400"/>
            <a:ext cx="8229600" cy="92551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defRPr/>
            </a:pPr>
            <a:r>
              <a:rPr smtClean="0">
                <a:effectLst/>
              </a:rPr>
              <a:t>ETIOTROPIC THERAPY</a:t>
            </a:r>
            <a:endParaRPr lang="ru-RU" smtClean="0">
              <a:effectLst/>
            </a:endParaRPr>
          </a:p>
        </p:txBody>
      </p:sp>
      <p:sp>
        <p:nvSpPr>
          <p:cNvPr id="98307" name="Rectangle 3"/>
          <p:cNvSpPr>
            <a:spLocks noGrp="1"/>
          </p:cNvSpPr>
          <p:nvPr>
            <p:ph type="body" sz="half" idx="1"/>
          </p:nvPr>
        </p:nvSpPr>
        <p:spPr/>
        <p:txBody>
          <a:bodyPr/>
          <a:lstStyle/>
          <a:p>
            <a:pPr algn="ctr">
              <a:buFont typeface="Wingdings 2" panose="05020102010507070707" pitchFamily="18" charset="2"/>
              <a:buNone/>
            </a:pPr>
            <a:r>
              <a:rPr lang="en-US" altLang="ru-RU" sz="3400" b="1" smtClean="0">
                <a:latin typeface="Times New Roman" panose="02020603050405020304" pitchFamily="18" charset="0"/>
              </a:rPr>
              <a:t>ANTIBIOTICS</a:t>
            </a:r>
            <a:endParaRPr lang="ru-RU" altLang="ru-RU" sz="3400" smtClean="0">
              <a:latin typeface="Times New Roman" panose="02020603050405020304" pitchFamily="18" charset="0"/>
            </a:endParaRPr>
          </a:p>
          <a:p>
            <a:r>
              <a:rPr lang="en-US" altLang="ru-RU" sz="3400" smtClean="0">
                <a:latin typeface="Times New Roman" panose="02020603050405020304" pitchFamily="18" charset="0"/>
              </a:rPr>
              <a:t>Erythromycin</a:t>
            </a:r>
          </a:p>
          <a:p>
            <a:r>
              <a:rPr lang="en-US" altLang="ru-RU" sz="3400" smtClean="0">
                <a:latin typeface="Times New Roman" panose="02020603050405020304" pitchFamily="18" charset="0"/>
              </a:rPr>
              <a:t>Penicillin</a:t>
            </a:r>
          </a:p>
          <a:p>
            <a:r>
              <a:rPr lang="en-US" altLang="ru-RU" sz="3400" smtClean="0">
                <a:latin typeface="Times New Roman" panose="02020603050405020304" pitchFamily="18" charset="0"/>
              </a:rPr>
              <a:t>Ampicillin</a:t>
            </a:r>
          </a:p>
          <a:p>
            <a:pPr>
              <a:buFont typeface="Wingdings 2" panose="05020102010507070707" pitchFamily="18" charset="2"/>
              <a:buNone/>
            </a:pPr>
            <a:endParaRPr lang="en-US" altLang="ru-RU" sz="3400" smtClean="0">
              <a:latin typeface="Times New Roman" panose="02020603050405020304" pitchFamily="18" charset="0"/>
            </a:endParaRPr>
          </a:p>
          <a:p>
            <a:pPr>
              <a:buFont typeface="Wingdings 2" panose="05020102010507070707" pitchFamily="18" charset="2"/>
              <a:buNone/>
            </a:pPr>
            <a:endParaRPr lang="ru-RU" altLang="ru-RU" sz="3400" smtClean="0">
              <a:latin typeface="Times New Roman" panose="02020603050405020304" pitchFamily="18" charset="0"/>
            </a:endParaRPr>
          </a:p>
        </p:txBody>
      </p:sp>
      <p:graphicFrame>
        <p:nvGraphicFramePr>
          <p:cNvPr id="265249" name="Group 33"/>
          <p:cNvGraphicFramePr>
            <a:graphicFrameLocks noGrp="1"/>
          </p:cNvGraphicFramePr>
          <p:nvPr>
            <p:ph sz="half" idx="2"/>
          </p:nvPr>
        </p:nvGraphicFramePr>
        <p:xfrm>
          <a:off x="4572000" y="1295400"/>
          <a:ext cx="4419600" cy="5345113"/>
        </p:xfrm>
        <a:graphic>
          <a:graphicData uri="http://schemas.openxmlformats.org/drawingml/2006/table">
            <a:tbl>
              <a:tblPr/>
              <a:tblGrid>
                <a:gridCol w="2127250">
                  <a:extLst>
                    <a:ext uri="{9D8B030D-6E8A-4147-A177-3AD203B41FA5}">
                      <a16:colId xmlns:a16="http://schemas.microsoft.com/office/drawing/2014/main" val="20000"/>
                    </a:ext>
                  </a:extLst>
                </a:gridCol>
                <a:gridCol w="2292350">
                  <a:extLst>
                    <a:ext uri="{9D8B030D-6E8A-4147-A177-3AD203B41FA5}">
                      <a16:colId xmlns:a16="http://schemas.microsoft.com/office/drawing/2014/main" val="20001"/>
                    </a:ext>
                  </a:extLst>
                </a:gridCol>
              </a:tblGrid>
              <a:tr h="2205038">
                <a:tc>
                  <a:txBody>
                    <a:bodyPr/>
                    <a:lstStyle/>
                    <a:p>
                      <a:pPr marL="273050" marR="0" lvl="0" indent="-273050" algn="ctr" defTabSz="914400" rtl="0" eaLnBrk="1" fontAlgn="base" latinLnBrk="0" hangingPunct="1">
                        <a:lnSpc>
                          <a:spcPct val="100000"/>
                        </a:lnSpc>
                        <a:spcBef>
                          <a:spcPct val="0"/>
                        </a:spcBef>
                        <a:spcAft>
                          <a:spcPct val="0"/>
                        </a:spcAft>
                        <a:buClrTx/>
                        <a:buSzTx/>
                        <a:buFontTx/>
                        <a:buNone/>
                        <a:tabLst/>
                      </a:pPr>
                      <a:r>
                        <a:rPr kumimoji="0" lang="en-US" sz="2600" b="0" i="0" u="none" strike="noStrike" cap="none" normalizeH="0" baseline="0" smtClean="0">
                          <a:ln>
                            <a:noFill/>
                          </a:ln>
                          <a:solidFill>
                            <a:schemeClr val="tx1"/>
                          </a:solidFill>
                          <a:effectLst/>
                          <a:latin typeface="Times New Roman" pitchFamily="18" charset="0"/>
                          <a:cs typeface="Times New Roman" pitchFamily="18" charset="0"/>
                        </a:rPr>
                        <a:t>SEVERITY </a:t>
                      </a:r>
                    </a:p>
                    <a:p>
                      <a:pPr marL="273050" marR="0" lvl="0" indent="-273050" algn="ctr" defTabSz="914400" rtl="0" eaLnBrk="1" fontAlgn="base" latinLnBrk="0" hangingPunct="1">
                        <a:lnSpc>
                          <a:spcPct val="100000"/>
                        </a:lnSpc>
                        <a:spcBef>
                          <a:spcPct val="0"/>
                        </a:spcBef>
                        <a:spcAft>
                          <a:spcPct val="0"/>
                        </a:spcAft>
                        <a:buClrTx/>
                        <a:buSzTx/>
                        <a:buFontTx/>
                        <a:buNone/>
                        <a:tabLst/>
                      </a:pPr>
                      <a:r>
                        <a:rPr kumimoji="0" lang="en-US" sz="2600" b="0" i="0" u="none" strike="noStrike" cap="none" normalizeH="0" baseline="0" smtClean="0">
                          <a:ln>
                            <a:noFill/>
                          </a:ln>
                          <a:solidFill>
                            <a:schemeClr val="tx1"/>
                          </a:solidFill>
                          <a:effectLst/>
                          <a:latin typeface="Times New Roman" pitchFamily="18" charset="0"/>
                          <a:cs typeface="Times New Roman" pitchFamily="18" charset="0"/>
                        </a:rPr>
                        <a:t>OF COURSE</a:t>
                      </a:r>
                      <a:endParaRPr kumimoji="0" lang="ru-RU" sz="26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73050" marR="0" lvl="0" indent="-273050" algn="ctr" defTabSz="914400" rtl="0" eaLnBrk="1" fontAlgn="base" latinLnBrk="0" hangingPunct="1">
                        <a:lnSpc>
                          <a:spcPct val="100000"/>
                        </a:lnSpc>
                        <a:spcBef>
                          <a:spcPct val="0"/>
                        </a:spcBef>
                        <a:spcAft>
                          <a:spcPct val="0"/>
                        </a:spcAft>
                        <a:buClrTx/>
                        <a:buSzTx/>
                        <a:buFontTx/>
                        <a:buNone/>
                        <a:tabLst/>
                      </a:pPr>
                      <a:r>
                        <a:rPr kumimoji="0" lang="en-US" sz="2600" b="0" i="0" u="none" strike="noStrike" cap="none" normalizeH="0" baseline="0" smtClean="0">
                          <a:ln>
                            <a:noFill/>
                          </a:ln>
                          <a:solidFill>
                            <a:schemeClr val="tx1"/>
                          </a:solidFill>
                          <a:effectLst/>
                          <a:latin typeface="Times New Roman" pitchFamily="18" charset="0"/>
                          <a:cs typeface="Times New Roman" pitchFamily="18" charset="0"/>
                        </a:rPr>
                        <a:t>DOSE OF SERUM</a:t>
                      </a:r>
                      <a:endParaRPr kumimoji="0" lang="ru-RU" sz="2600" b="0" i="0" u="none" strike="noStrike" cap="none" normalizeH="0" baseline="0" smtClean="0">
                        <a:ln>
                          <a:noFill/>
                        </a:ln>
                        <a:solidFill>
                          <a:schemeClr val="tx1"/>
                        </a:solidFill>
                        <a:effectLst/>
                        <a:latin typeface="Times New Roman" pitchFamily="18" charset="0"/>
                        <a:cs typeface="Times New Roman" pitchFamily="18" charset="0"/>
                      </a:endParaRPr>
                    </a:p>
                    <a:p>
                      <a:pPr marL="273050" marR="0" lvl="0" indent="-273050" algn="ctr" defTabSz="914400" rtl="0" eaLnBrk="1" fontAlgn="base" latinLnBrk="0" hangingPunct="1">
                        <a:lnSpc>
                          <a:spcPct val="100000"/>
                        </a:lnSpc>
                        <a:spcBef>
                          <a:spcPct val="0"/>
                        </a:spcBef>
                        <a:spcAft>
                          <a:spcPct val="0"/>
                        </a:spcAft>
                        <a:buClrTx/>
                        <a:buSzTx/>
                        <a:buFontTx/>
                        <a:buNone/>
                        <a:tabLst/>
                      </a:pPr>
                      <a:r>
                        <a:rPr kumimoji="0" lang="ru-RU" sz="2600" b="0" i="0" u="none" strike="noStrike" cap="none" normalizeH="0" baseline="0" smtClean="0">
                          <a:ln>
                            <a:noFill/>
                          </a:ln>
                          <a:solidFill>
                            <a:schemeClr val="tx1"/>
                          </a:solidFill>
                          <a:effectLst/>
                          <a:latin typeface="Times New Roman" pitchFamily="18" charset="0"/>
                          <a:cs typeface="Times New Roman" pitchFamily="18" charset="0"/>
                        </a:rPr>
                        <a:t>(</a:t>
                      </a:r>
                      <a:r>
                        <a:rPr kumimoji="0" lang="en-US" sz="2600" b="0" i="0" u="none" strike="noStrike" cap="none" normalizeH="0" baseline="0" smtClean="0">
                          <a:ln>
                            <a:noFill/>
                          </a:ln>
                          <a:solidFill>
                            <a:schemeClr val="tx1"/>
                          </a:solidFill>
                          <a:effectLst/>
                          <a:latin typeface="Times New Roman" pitchFamily="18" charset="0"/>
                          <a:cs typeface="Times New Roman" pitchFamily="18" charset="0"/>
                        </a:rPr>
                        <a:t>IN THOUSAND IU</a:t>
                      </a:r>
                      <a:endParaRPr kumimoji="0" lang="ru-RU" sz="26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49288">
                <a:tc>
                  <a:txBody>
                    <a:bodyPr/>
                    <a:lstStyle/>
                    <a:p>
                      <a:pPr marL="273050" marR="0" lvl="0" indent="-273050" algn="ctr" defTabSz="914400" rtl="0" eaLnBrk="1" fontAlgn="base" latinLnBrk="0" hangingPunct="1">
                        <a:lnSpc>
                          <a:spcPct val="100000"/>
                        </a:lnSpc>
                        <a:spcBef>
                          <a:spcPct val="0"/>
                        </a:spcBef>
                        <a:spcAft>
                          <a:spcPct val="0"/>
                        </a:spcAft>
                        <a:buClrTx/>
                        <a:buSzTx/>
                        <a:buFontTx/>
                        <a:buNone/>
                        <a:tabLst/>
                      </a:pPr>
                      <a:r>
                        <a:rPr kumimoji="0" lang="en-US" sz="2600" b="0" i="0" u="none" strike="noStrike" cap="none" normalizeH="0" baseline="0" smtClean="0">
                          <a:ln>
                            <a:noFill/>
                          </a:ln>
                          <a:solidFill>
                            <a:schemeClr val="tx1"/>
                          </a:solidFill>
                          <a:effectLst/>
                          <a:latin typeface="Times New Roman" pitchFamily="18" charset="0"/>
                          <a:cs typeface="Times New Roman" pitchFamily="18" charset="0"/>
                        </a:rPr>
                        <a:t>MILD</a:t>
                      </a:r>
                      <a:endParaRPr kumimoji="0" lang="ru-RU" sz="26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73050" marR="0" lvl="0" indent="-273050" algn="ctr" defTabSz="914400" rtl="0" eaLnBrk="1" fontAlgn="base" latinLnBrk="0" hangingPunct="1">
                        <a:lnSpc>
                          <a:spcPct val="100000"/>
                        </a:lnSpc>
                        <a:spcBef>
                          <a:spcPct val="0"/>
                        </a:spcBef>
                        <a:spcAft>
                          <a:spcPct val="0"/>
                        </a:spcAft>
                        <a:buClrTx/>
                        <a:buSzTx/>
                        <a:buFontTx/>
                        <a:buNone/>
                        <a:tabLst/>
                      </a:pPr>
                      <a:r>
                        <a:rPr kumimoji="0" lang="ru-RU" sz="2600" b="0" i="0" u="none" strike="noStrike" cap="none" normalizeH="0" baseline="0" smtClean="0">
                          <a:ln>
                            <a:noFill/>
                          </a:ln>
                          <a:solidFill>
                            <a:schemeClr val="tx1"/>
                          </a:solidFill>
                          <a:effectLst/>
                          <a:latin typeface="Times New Roman" pitchFamily="18" charset="0"/>
                          <a:cs typeface="Times New Roman" pitchFamily="18" charset="0"/>
                        </a:rPr>
                        <a:t>30-40</a:t>
                      </a:r>
                      <a:endParaRPr kumimoji="0" lang="ru-RU" sz="26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04875">
                <a:tc>
                  <a:txBody>
                    <a:bodyPr/>
                    <a:lstStyle/>
                    <a:p>
                      <a:pPr marL="273050" marR="0" lvl="0" indent="-273050" algn="ctr" defTabSz="914400" rtl="0" eaLnBrk="1" fontAlgn="base" latinLnBrk="0" hangingPunct="1">
                        <a:lnSpc>
                          <a:spcPct val="100000"/>
                        </a:lnSpc>
                        <a:spcBef>
                          <a:spcPct val="0"/>
                        </a:spcBef>
                        <a:spcAft>
                          <a:spcPct val="0"/>
                        </a:spcAft>
                        <a:buClrTx/>
                        <a:buSzTx/>
                        <a:buFontTx/>
                        <a:buNone/>
                        <a:tabLst/>
                      </a:pPr>
                      <a:r>
                        <a:rPr kumimoji="0" lang="en-US" sz="2600" b="0" i="0" u="none" strike="noStrike" cap="none" normalizeH="0" baseline="0" smtClean="0">
                          <a:ln>
                            <a:noFill/>
                          </a:ln>
                          <a:solidFill>
                            <a:schemeClr val="tx1"/>
                          </a:solidFill>
                          <a:effectLst/>
                          <a:latin typeface="Times New Roman" pitchFamily="18" charset="0"/>
                          <a:cs typeface="Times New Roman" pitchFamily="18" charset="0"/>
                        </a:rPr>
                        <a:t>MILD SEVERE</a:t>
                      </a:r>
                      <a:endParaRPr kumimoji="0" lang="ru-RU" sz="26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73050" marR="0" lvl="0" indent="-273050" algn="ctr" defTabSz="914400" rtl="0" eaLnBrk="1" fontAlgn="base" latinLnBrk="0" hangingPunct="1">
                        <a:lnSpc>
                          <a:spcPct val="100000"/>
                        </a:lnSpc>
                        <a:spcBef>
                          <a:spcPct val="0"/>
                        </a:spcBef>
                        <a:spcAft>
                          <a:spcPct val="0"/>
                        </a:spcAft>
                        <a:buClrTx/>
                        <a:buSzTx/>
                        <a:buFontTx/>
                        <a:buNone/>
                        <a:tabLst/>
                      </a:pPr>
                      <a:r>
                        <a:rPr kumimoji="0" lang="ru-RU" sz="2600" b="0" i="0" u="none" strike="noStrike" cap="none" normalizeH="0" baseline="0" smtClean="0">
                          <a:ln>
                            <a:noFill/>
                          </a:ln>
                          <a:solidFill>
                            <a:schemeClr val="tx1"/>
                          </a:solidFill>
                          <a:effectLst/>
                          <a:latin typeface="Times New Roman" pitchFamily="18" charset="0"/>
                          <a:cs typeface="Times New Roman" pitchFamily="18" charset="0"/>
                        </a:rPr>
                        <a:t>50-80</a:t>
                      </a:r>
                      <a:endParaRPr kumimoji="0" lang="ru-RU" sz="26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79450">
                <a:tc>
                  <a:txBody>
                    <a:bodyPr/>
                    <a:lstStyle/>
                    <a:p>
                      <a:pPr marL="273050" marR="0" lvl="0" indent="-273050" algn="ctr" defTabSz="914400" rtl="0" eaLnBrk="1" fontAlgn="base" latinLnBrk="0" hangingPunct="1">
                        <a:lnSpc>
                          <a:spcPct val="100000"/>
                        </a:lnSpc>
                        <a:spcBef>
                          <a:spcPct val="0"/>
                        </a:spcBef>
                        <a:spcAft>
                          <a:spcPct val="0"/>
                        </a:spcAft>
                        <a:buClrTx/>
                        <a:buSzTx/>
                        <a:buFontTx/>
                        <a:buNone/>
                        <a:tabLst/>
                      </a:pPr>
                      <a:r>
                        <a:rPr kumimoji="0" lang="en-US" sz="2600" b="0" i="0" u="none" strike="noStrike" cap="none" normalizeH="0" baseline="0" smtClean="0">
                          <a:ln>
                            <a:noFill/>
                          </a:ln>
                          <a:solidFill>
                            <a:schemeClr val="tx1"/>
                          </a:solidFill>
                          <a:effectLst/>
                          <a:latin typeface="Times New Roman" pitchFamily="18" charset="0"/>
                          <a:cs typeface="Times New Roman" pitchFamily="18" charset="0"/>
                        </a:rPr>
                        <a:t>SEVERE</a:t>
                      </a:r>
                      <a:endParaRPr kumimoji="0" lang="ru-RU" sz="26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73050" marR="0" lvl="0" indent="-273050" algn="ctr" defTabSz="914400" rtl="0" eaLnBrk="1" fontAlgn="base" latinLnBrk="0" hangingPunct="1">
                        <a:lnSpc>
                          <a:spcPct val="100000"/>
                        </a:lnSpc>
                        <a:spcBef>
                          <a:spcPct val="0"/>
                        </a:spcBef>
                        <a:spcAft>
                          <a:spcPct val="0"/>
                        </a:spcAft>
                        <a:buClrTx/>
                        <a:buSzTx/>
                        <a:buFontTx/>
                        <a:buNone/>
                        <a:tabLst/>
                      </a:pPr>
                      <a:r>
                        <a:rPr kumimoji="0" lang="ru-RU" sz="2600" b="0" i="0" u="none" strike="noStrike" cap="none" normalizeH="0" baseline="0" smtClean="0">
                          <a:ln>
                            <a:noFill/>
                          </a:ln>
                          <a:solidFill>
                            <a:schemeClr val="tx1"/>
                          </a:solidFill>
                          <a:effectLst/>
                          <a:latin typeface="Times New Roman" pitchFamily="18" charset="0"/>
                          <a:cs typeface="Times New Roman" pitchFamily="18" charset="0"/>
                        </a:rPr>
                        <a:t>90-120</a:t>
                      </a:r>
                      <a:endParaRPr kumimoji="0" lang="ru-RU" sz="26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06463">
                <a:tc>
                  <a:txBody>
                    <a:bodyPr/>
                    <a:lstStyle/>
                    <a:p>
                      <a:pPr marL="273050" marR="0" lvl="0" indent="-273050" algn="ctr" defTabSz="914400" rtl="0" eaLnBrk="1" fontAlgn="base" latinLnBrk="0" hangingPunct="1">
                        <a:lnSpc>
                          <a:spcPct val="100000"/>
                        </a:lnSpc>
                        <a:spcBef>
                          <a:spcPct val="0"/>
                        </a:spcBef>
                        <a:spcAft>
                          <a:spcPct val="0"/>
                        </a:spcAft>
                        <a:buClrTx/>
                        <a:buSzTx/>
                        <a:buFontTx/>
                        <a:buNone/>
                        <a:tabLst/>
                      </a:pPr>
                      <a:r>
                        <a:rPr kumimoji="0" lang="en-US" sz="2600" b="0" i="0" u="none" strike="noStrike" cap="none" normalizeH="0" baseline="0" smtClean="0">
                          <a:ln>
                            <a:noFill/>
                          </a:ln>
                          <a:solidFill>
                            <a:schemeClr val="tx1"/>
                          </a:solidFill>
                          <a:effectLst/>
                          <a:latin typeface="Times New Roman" pitchFamily="18" charset="0"/>
                        </a:rPr>
                        <a:t>VERY SEVERE</a:t>
                      </a:r>
                      <a:endParaRPr kumimoji="0" lang="ru-RU" sz="26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73050" marR="0" lvl="0" indent="-273050" algn="ctr" defTabSz="914400" rtl="0" eaLnBrk="1" fontAlgn="base" latinLnBrk="0" hangingPunct="1">
                        <a:lnSpc>
                          <a:spcPct val="100000"/>
                        </a:lnSpc>
                        <a:spcBef>
                          <a:spcPct val="0"/>
                        </a:spcBef>
                        <a:spcAft>
                          <a:spcPct val="0"/>
                        </a:spcAft>
                        <a:buClrTx/>
                        <a:buSzTx/>
                        <a:buFontTx/>
                        <a:buNone/>
                        <a:tabLst/>
                      </a:pPr>
                      <a:r>
                        <a:rPr kumimoji="0" lang="ru-RU" sz="2600" b="0" i="0" u="none" strike="noStrike" cap="none" normalizeH="0" baseline="0" smtClean="0">
                          <a:ln>
                            <a:noFill/>
                          </a:ln>
                          <a:solidFill>
                            <a:schemeClr val="tx1"/>
                          </a:solidFill>
                          <a:effectLst/>
                          <a:latin typeface="Times New Roman" pitchFamily="18" charset="0"/>
                          <a:cs typeface="Times New Roman" pitchFamily="18" charset="0"/>
                        </a:rPr>
                        <a:t>120-150</a:t>
                      </a:r>
                      <a:endParaRPr kumimoji="0" lang="ru-RU" sz="26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6"/>
          <p:cNvSpPr>
            <a:spLocks noGrp="1" noChangeArrowheads="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anchorCtr="1" compatLnSpc="1">
            <a:prstTxWarp prst="textNoShape">
              <a:avLst/>
            </a:prstTxWarp>
          </a:bodyPr>
          <a:lstStyle/>
          <a:p>
            <a:pPr>
              <a:defRPr/>
            </a:pPr>
            <a:r>
              <a:rPr sz="5700" smtClean="0">
                <a:solidFill>
                  <a:srgbClr val="FF0066"/>
                </a:solidFill>
                <a:effectLst/>
              </a:rPr>
              <a:t>PREVENTION</a:t>
            </a:r>
            <a:endParaRPr lang="ru-RU" sz="5700" smtClean="0">
              <a:solidFill>
                <a:srgbClr val="FF0066"/>
              </a:solidFill>
              <a:effectLst/>
            </a:endParaRPr>
          </a:p>
        </p:txBody>
      </p:sp>
      <p:pic>
        <p:nvPicPr>
          <p:cNvPr id="99331" name="Picture 4" descr="infekc010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84213" y="1557338"/>
            <a:ext cx="3286125" cy="4502150"/>
          </a:xfrm>
          <a:noFill/>
        </p:spPr>
      </p:pic>
      <p:pic>
        <p:nvPicPr>
          <p:cNvPr id="99332" name="Picture 5" descr="anatoksin_difteriyno_stolbn"/>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8200" y="2395538"/>
            <a:ext cx="4495800" cy="3373437"/>
          </a:xfrm>
          <a:noFill/>
        </p:spPr>
      </p:pic>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p:cNvSpPr>
          <p:nvPr>
            <p:ph type="title"/>
          </p:nvPr>
        </p:nvSpPr>
        <p:spPr bwMode="auto">
          <a:xfrm>
            <a:off x="0" y="274638"/>
            <a:ext cx="9144000" cy="44497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a:defRPr/>
            </a:pPr>
            <a:r>
              <a:rPr sz="5700" smtClean="0">
                <a:solidFill>
                  <a:schemeClr val="tx1"/>
                </a:solidFill>
                <a:effectLst/>
              </a:rPr>
              <a:t>DIFFERENTIAL DIAGNOSTICS OF THE DISEASES WITH SYNDROME ANGINAE</a:t>
            </a:r>
            <a:r>
              <a:rPr lang="ru-RU" smtClean="0">
                <a:solidFill>
                  <a:schemeClr val="hlink"/>
                </a:solidFill>
                <a:effectLst/>
                <a:latin typeface="Tahoma" pitchFamily="34" charset="0"/>
              </a:rPr>
              <a:t/>
            </a:r>
            <a:br>
              <a:rPr lang="ru-RU" smtClean="0">
                <a:solidFill>
                  <a:schemeClr val="hlink"/>
                </a:solidFill>
                <a:effectLst/>
                <a:latin typeface="Tahoma" pitchFamily="34" charset="0"/>
              </a:rPr>
            </a:br>
            <a:endParaRPr lang="ru-RU" smtClean="0">
              <a:solidFill>
                <a:schemeClr val="hlink"/>
              </a:solidFill>
              <a:effectLst/>
              <a:latin typeface="Tahoma"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a:defRPr/>
            </a:pPr>
            <a:r>
              <a:rPr sz="3600" smtClean="0">
                <a:solidFill>
                  <a:schemeClr val="tx1"/>
                </a:solidFill>
                <a:effectLst/>
                <a:latin typeface="Times New Roman" pitchFamily="18" charset="0"/>
              </a:rPr>
              <a:t>CATHARAL BACTERIAL ANGINA</a:t>
            </a:r>
            <a:endParaRPr lang="ru-RU" sz="3600" smtClean="0">
              <a:solidFill>
                <a:schemeClr val="tx1"/>
              </a:solidFill>
              <a:effectLst/>
              <a:latin typeface="Times New Roman" pitchFamily="18" charset="0"/>
            </a:endParaRPr>
          </a:p>
        </p:txBody>
      </p:sp>
      <p:pic>
        <p:nvPicPr>
          <p:cNvPr id="101379" name="Picture 3" descr="катаральная ангина"/>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68313" y="2478088"/>
            <a:ext cx="4033837" cy="316865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1380" name="Rectangle 4"/>
          <p:cNvSpPr>
            <a:spLocks noChangeArrowheads="1"/>
          </p:cNvSpPr>
          <p:nvPr/>
        </p:nvSpPr>
        <p:spPr bwMode="auto">
          <a:xfrm>
            <a:off x="4643438" y="1773238"/>
            <a:ext cx="4043362" cy="439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73050" indent="-273050" eaLnBrk="0" hangingPunct="0">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ts val="600"/>
              </a:spcBef>
              <a:buClr>
                <a:schemeClr val="accent2"/>
              </a:buClr>
              <a:buSzPct val="85000"/>
              <a:buFont typeface="Wingdings 2" panose="05020102010507070707" pitchFamily="18" charset="2"/>
              <a:buChar char=""/>
            </a:pPr>
            <a:r>
              <a:rPr lang="en-US" altLang="ru-RU" sz="2600">
                <a:latin typeface="Times New Roman" panose="02020603050405020304" pitchFamily="18" charset="0"/>
              </a:rPr>
              <a:t>Light hyperemia of the mucous membrane of stomatopharynx</a:t>
            </a:r>
            <a:endParaRPr lang="ru-RU" altLang="ru-RU" sz="2600">
              <a:latin typeface="Times New Roman" panose="02020603050405020304" pitchFamily="18" charset="0"/>
            </a:endParaRPr>
          </a:p>
          <a:p>
            <a:pPr eaLnBrk="1" hangingPunct="1">
              <a:spcBef>
                <a:spcPts val="600"/>
              </a:spcBef>
              <a:buClr>
                <a:schemeClr val="accent2"/>
              </a:buClr>
              <a:buSzPct val="85000"/>
              <a:buFont typeface="Wingdings 2" panose="05020102010507070707" pitchFamily="18" charset="2"/>
              <a:buChar char=""/>
            </a:pPr>
            <a:r>
              <a:rPr lang="en-US" altLang="ru-RU" sz="2600">
                <a:latin typeface="Times New Roman" panose="02020603050405020304" pitchFamily="18" charset="0"/>
              </a:rPr>
              <a:t>Mild edema of tonsils</a:t>
            </a:r>
            <a:endParaRPr lang="ru-RU" altLang="ru-RU" sz="2600">
              <a:latin typeface="Times New Roman" panose="02020603050405020304" pitchFamily="18" charset="0"/>
            </a:endParaRPr>
          </a:p>
          <a:p>
            <a:pPr eaLnBrk="1" hangingPunct="1">
              <a:spcBef>
                <a:spcPts val="600"/>
              </a:spcBef>
              <a:buClr>
                <a:schemeClr val="accent2"/>
              </a:buClr>
              <a:buSzPct val="85000"/>
              <a:buFont typeface="Wingdings 2" panose="05020102010507070707" pitchFamily="18" charset="2"/>
              <a:buChar char=""/>
            </a:pPr>
            <a:r>
              <a:rPr lang="en-US" altLang="ru-RU" sz="2600">
                <a:latin typeface="Times New Roman" panose="02020603050405020304" pitchFamily="18" charset="0"/>
              </a:rPr>
              <a:t>There are not films on the tonsils</a:t>
            </a:r>
            <a:endParaRPr lang="ru-RU" altLang="ru-RU" sz="2600">
              <a:latin typeface="Times New Roman" panose="02020603050405020304" pitchFamily="18" charset="0"/>
            </a:endParaRPr>
          </a:p>
          <a:p>
            <a:pPr eaLnBrk="1" hangingPunct="1">
              <a:spcBef>
                <a:spcPts val="600"/>
              </a:spcBef>
              <a:buClr>
                <a:schemeClr val="accent2"/>
              </a:buClr>
              <a:buSzPct val="85000"/>
              <a:buFont typeface="Wingdings 2" panose="05020102010507070707" pitchFamily="18" charset="2"/>
              <a:buChar char=""/>
            </a:pPr>
            <a:r>
              <a:rPr lang="en-US" altLang="ru-RU" sz="2600">
                <a:latin typeface="Times New Roman" panose="02020603050405020304" pitchFamily="18" charset="0"/>
              </a:rPr>
              <a:t>Regional lymphatic nodes are enlarged</a:t>
            </a:r>
            <a:r>
              <a:rPr lang="en-US" altLang="ru-RU" sz="2200">
                <a:latin typeface="Tahoma" panose="020B0604030504040204" pitchFamily="34" charset="0"/>
              </a:rPr>
              <a:t> </a:t>
            </a:r>
            <a:endParaRPr lang="ru-RU" altLang="ru-RU" sz="2200">
              <a:latin typeface="Tahoma" panose="020B0604030504040204"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a:defRPr/>
            </a:pPr>
            <a:r>
              <a:rPr sz="3600" smtClean="0">
                <a:solidFill>
                  <a:schemeClr val="tx1"/>
                </a:solidFill>
                <a:effectLst/>
                <a:latin typeface="Times New Roman" pitchFamily="18" charset="0"/>
              </a:rPr>
              <a:t>FOLLICULAR BACTERIAL ANGINA</a:t>
            </a:r>
            <a:endParaRPr lang="ru-RU" sz="3800" smtClean="0">
              <a:solidFill>
                <a:schemeClr val="hlink"/>
              </a:solidFill>
              <a:effectLst/>
              <a:latin typeface="Tahoma" pitchFamily="34" charset="0"/>
            </a:endParaRPr>
          </a:p>
        </p:txBody>
      </p:sp>
      <p:pic>
        <p:nvPicPr>
          <p:cNvPr id="102403" name="Picture 3" descr="Фоликулярная ангина"/>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95288" y="2605088"/>
            <a:ext cx="4321175" cy="29845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04" name="Rectangle 4"/>
          <p:cNvSpPr>
            <a:spLocks noChangeArrowheads="1"/>
          </p:cNvSpPr>
          <p:nvPr/>
        </p:nvSpPr>
        <p:spPr bwMode="auto">
          <a:xfrm>
            <a:off x="5076825" y="1773238"/>
            <a:ext cx="3887788" cy="475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73050" indent="-273050" eaLnBrk="0" hangingPunct="0">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ts val="600"/>
              </a:spcBef>
              <a:buClr>
                <a:schemeClr val="accent2"/>
              </a:buClr>
              <a:buSzPct val="85000"/>
              <a:buFont typeface="Wingdings 2" panose="05020102010507070707" pitchFamily="18" charset="2"/>
              <a:buChar char=""/>
            </a:pPr>
            <a:r>
              <a:rPr lang="en-US" altLang="ru-RU" sz="3000">
                <a:latin typeface="Times New Roman" panose="02020603050405020304" pitchFamily="18" charset="0"/>
              </a:rPr>
              <a:t>Hyperemia of the mucous membrane of stomatopharynx</a:t>
            </a:r>
            <a:endParaRPr lang="ru-RU" altLang="ru-RU" sz="3000">
              <a:latin typeface="Times New Roman" panose="02020603050405020304" pitchFamily="18" charset="0"/>
            </a:endParaRPr>
          </a:p>
          <a:p>
            <a:pPr eaLnBrk="1" hangingPunct="1">
              <a:spcBef>
                <a:spcPts val="600"/>
              </a:spcBef>
              <a:buClr>
                <a:schemeClr val="accent2"/>
              </a:buClr>
              <a:buSzPct val="85000"/>
              <a:buFont typeface="Wingdings 2" panose="05020102010507070707" pitchFamily="18" charset="2"/>
              <a:buChar char=""/>
            </a:pPr>
            <a:r>
              <a:rPr lang="en-US" altLang="ru-RU" sz="3000">
                <a:latin typeface="Times New Roman" panose="02020603050405020304" pitchFamily="18" charset="0"/>
              </a:rPr>
              <a:t>Mild edema of tonsils</a:t>
            </a:r>
            <a:endParaRPr lang="ru-RU" altLang="ru-RU" sz="3000">
              <a:latin typeface="Times New Roman" panose="02020603050405020304" pitchFamily="18" charset="0"/>
            </a:endParaRPr>
          </a:p>
          <a:p>
            <a:pPr eaLnBrk="1" hangingPunct="1">
              <a:spcBef>
                <a:spcPts val="600"/>
              </a:spcBef>
              <a:buClr>
                <a:schemeClr val="accent2"/>
              </a:buClr>
              <a:buSzPct val="85000"/>
              <a:buFont typeface="Wingdings 2" panose="05020102010507070707" pitchFamily="18" charset="2"/>
              <a:buChar char=""/>
            </a:pPr>
            <a:r>
              <a:rPr lang="en-US" altLang="ru-RU" sz="3000">
                <a:latin typeface="Times New Roman" panose="02020603050405020304" pitchFamily="18" charset="0"/>
              </a:rPr>
              <a:t>There are the point-like films on the tonsils </a:t>
            </a:r>
          </a:p>
          <a:p>
            <a:pPr eaLnBrk="1" hangingPunct="1">
              <a:spcBef>
                <a:spcPts val="600"/>
              </a:spcBef>
              <a:buClr>
                <a:schemeClr val="accent2"/>
              </a:buClr>
              <a:buSzPct val="85000"/>
              <a:buFont typeface="Wingdings 2" panose="05020102010507070707" pitchFamily="18" charset="2"/>
              <a:buChar char=""/>
            </a:pPr>
            <a:r>
              <a:rPr lang="en-US" altLang="ru-RU" sz="3000">
                <a:latin typeface="Times New Roman" panose="02020603050405020304" pitchFamily="18" charset="0"/>
              </a:rPr>
              <a:t>Regional lymphatic nodes are enlarged </a:t>
            </a:r>
          </a:p>
          <a:p>
            <a:pPr eaLnBrk="1" hangingPunct="1">
              <a:spcBef>
                <a:spcPts val="600"/>
              </a:spcBef>
              <a:buClr>
                <a:schemeClr val="accent2"/>
              </a:buClr>
              <a:buSzPct val="85000"/>
              <a:buFont typeface="Wingdings 2" panose="05020102010507070707" pitchFamily="18" charset="2"/>
              <a:buChar char=""/>
            </a:pPr>
            <a:r>
              <a:rPr lang="en-US" altLang="ru-RU" sz="3000">
                <a:latin typeface="Times New Roman" panose="02020603050405020304" pitchFamily="18" charset="0"/>
              </a:rPr>
              <a:t>Fever </a:t>
            </a:r>
            <a:endParaRPr lang="ru-RU" altLang="ru-RU" sz="3000">
              <a:latin typeface="Times New Roman" panose="02020603050405020304" pitchFamily="18"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defRPr/>
            </a:pPr>
            <a:r>
              <a:rPr sz="3600" smtClean="0">
                <a:solidFill>
                  <a:schemeClr val="tx1"/>
                </a:solidFill>
                <a:effectLst/>
                <a:latin typeface="Times New Roman" pitchFamily="18" charset="0"/>
              </a:rPr>
              <a:t>LACUNAR BACTERIAL ANGINA</a:t>
            </a:r>
            <a:endParaRPr lang="ru-RU" sz="3600" smtClean="0">
              <a:solidFill>
                <a:schemeClr val="tx1"/>
              </a:solidFill>
              <a:effectLst/>
              <a:latin typeface="Times New Roman" pitchFamily="18" charset="0"/>
            </a:endParaRPr>
          </a:p>
        </p:txBody>
      </p:sp>
      <p:pic>
        <p:nvPicPr>
          <p:cNvPr id="103427" name="Picture 3" descr="ангина лакукнарная"/>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84213" y="2487613"/>
            <a:ext cx="4032250" cy="2935287"/>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3428" name="Rectangle 4"/>
          <p:cNvSpPr>
            <a:spLocks noChangeArrowheads="1"/>
          </p:cNvSpPr>
          <p:nvPr/>
        </p:nvSpPr>
        <p:spPr bwMode="auto">
          <a:xfrm>
            <a:off x="4859338" y="1773238"/>
            <a:ext cx="4105275"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73050" indent="-273050" eaLnBrk="0" hangingPunct="0">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ts val="600"/>
              </a:spcBef>
              <a:buClr>
                <a:schemeClr val="accent2"/>
              </a:buClr>
              <a:buSzPct val="85000"/>
              <a:buFont typeface="Wingdings 2" panose="05020102010507070707" pitchFamily="18" charset="2"/>
              <a:buChar char=""/>
            </a:pPr>
            <a:r>
              <a:rPr lang="en-US" altLang="ru-RU" sz="3200">
                <a:latin typeface="Times New Roman" panose="02020603050405020304" pitchFamily="18" charset="0"/>
              </a:rPr>
              <a:t>Light hyperemia of the mucous membrane of stomatopharynx</a:t>
            </a:r>
            <a:endParaRPr lang="ru-RU" altLang="ru-RU" sz="3200">
              <a:latin typeface="Times New Roman" panose="02020603050405020304" pitchFamily="18" charset="0"/>
            </a:endParaRPr>
          </a:p>
          <a:p>
            <a:pPr eaLnBrk="1" hangingPunct="1">
              <a:spcBef>
                <a:spcPts val="600"/>
              </a:spcBef>
              <a:buClr>
                <a:schemeClr val="accent2"/>
              </a:buClr>
              <a:buSzPct val="85000"/>
              <a:buFont typeface="Wingdings 2" panose="05020102010507070707" pitchFamily="18" charset="2"/>
              <a:buChar char=""/>
            </a:pPr>
            <a:r>
              <a:rPr lang="en-US" altLang="ru-RU" sz="3200">
                <a:latin typeface="Times New Roman" panose="02020603050405020304" pitchFamily="18" charset="0"/>
              </a:rPr>
              <a:t>Mild edema of tonsils</a:t>
            </a:r>
          </a:p>
          <a:p>
            <a:pPr eaLnBrk="1" hangingPunct="1">
              <a:spcBef>
                <a:spcPts val="600"/>
              </a:spcBef>
              <a:buClr>
                <a:schemeClr val="accent2"/>
              </a:buClr>
              <a:buSzPct val="85000"/>
              <a:buFont typeface="Wingdings 2" panose="05020102010507070707" pitchFamily="18" charset="2"/>
              <a:buChar char=""/>
            </a:pPr>
            <a:r>
              <a:rPr lang="en-US" altLang="ru-RU" sz="3200">
                <a:latin typeface="Times New Roman" panose="02020603050405020304" pitchFamily="18" charset="0"/>
              </a:rPr>
              <a:t>There are the diffuse films on the tonsils Regional lymphatic nodes are enlarged</a:t>
            </a:r>
            <a:endParaRPr lang="ru-RU" altLang="ru-RU" sz="3200">
              <a:latin typeface="Times New Roman" panose="02020603050405020304" pitchFamily="18"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a:defRPr/>
            </a:pPr>
            <a:r>
              <a:rPr sz="3400" smtClean="0">
                <a:solidFill>
                  <a:schemeClr val="tx1"/>
                </a:solidFill>
                <a:effectLst/>
                <a:latin typeface="Tahoma" pitchFamily="34" charset="0"/>
              </a:rPr>
              <a:t>ANGINA OF Simanovsky-Plaute-Vensan</a:t>
            </a:r>
            <a:endParaRPr lang="ru-RU" sz="3400" smtClean="0">
              <a:solidFill>
                <a:schemeClr val="tx1"/>
              </a:solidFill>
              <a:effectLst/>
              <a:latin typeface="Tahoma" pitchFamily="34" charset="0"/>
            </a:endParaRPr>
          </a:p>
        </p:txBody>
      </p:sp>
      <p:sp>
        <p:nvSpPr>
          <p:cNvPr id="104451" name="Rectangle 3"/>
          <p:cNvSpPr>
            <a:spLocks noGrp="1"/>
          </p:cNvSpPr>
          <p:nvPr>
            <p:ph type="body" sz="half" idx="2"/>
          </p:nvPr>
        </p:nvSpPr>
        <p:spPr>
          <a:xfrm>
            <a:off x="4648200" y="1600200"/>
            <a:ext cx="4038600" cy="4997450"/>
          </a:xfrm>
        </p:spPr>
        <p:txBody>
          <a:bodyPr/>
          <a:lstStyle/>
          <a:p>
            <a:r>
              <a:rPr lang="en-US" altLang="ru-RU" smtClean="0">
                <a:latin typeface="Times New Roman" panose="02020603050405020304" pitchFamily="18" charset="0"/>
              </a:rPr>
              <a:t>Causative agent is symbiosis of Fusobacterim and Spirocheta</a:t>
            </a:r>
          </a:p>
          <a:p>
            <a:r>
              <a:rPr lang="en-US" altLang="ru-RU" smtClean="0">
                <a:latin typeface="Times New Roman" panose="02020603050405020304" pitchFamily="18" charset="0"/>
              </a:rPr>
              <a:t>One-side process</a:t>
            </a:r>
          </a:p>
          <a:p>
            <a:r>
              <a:rPr lang="en-US" altLang="ru-RU" smtClean="0">
                <a:latin typeface="Times New Roman" panose="02020603050405020304" pitchFamily="18" charset="0"/>
              </a:rPr>
              <a:t>There are crater-like ulcer on tonsil</a:t>
            </a:r>
          </a:p>
          <a:p>
            <a:r>
              <a:rPr lang="en-US" altLang="ru-RU" smtClean="0">
                <a:latin typeface="Times New Roman" panose="02020603050405020304" pitchFamily="18" charset="0"/>
              </a:rPr>
              <a:t>The bad smell from the mouse</a:t>
            </a:r>
          </a:p>
          <a:p>
            <a:r>
              <a:rPr lang="en-US" altLang="ru-RU" smtClean="0">
                <a:latin typeface="Times New Roman" panose="02020603050405020304" pitchFamily="18" charset="0"/>
              </a:rPr>
              <a:t>There are not severe changes of condition of the patient</a:t>
            </a:r>
            <a:endParaRPr lang="ru-RU" altLang="ru-RU" smtClean="0">
              <a:latin typeface="Times New Roman" panose="02020603050405020304" pitchFamily="18" charset="0"/>
            </a:endParaRPr>
          </a:p>
        </p:txBody>
      </p:sp>
      <p:pic>
        <p:nvPicPr>
          <p:cNvPr id="104452" name="Picture 4" descr="ангина Венсана"/>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827088" y="1557338"/>
            <a:ext cx="3600450" cy="5040312"/>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algn="ctr">
              <a:defRPr/>
            </a:pPr>
            <a:r>
              <a:rPr sz="3600" smtClean="0">
                <a:solidFill>
                  <a:schemeClr val="tx1"/>
                </a:solidFill>
                <a:effectLst/>
                <a:latin typeface="Times New Roman" pitchFamily="18" charset="0"/>
              </a:rPr>
              <a:t>CANDIDIASYS OF STOMATHOPHARYNX</a:t>
            </a:r>
            <a:endParaRPr lang="ru-RU" sz="3600" smtClean="0">
              <a:solidFill>
                <a:schemeClr val="tx1"/>
              </a:solidFill>
              <a:effectLst/>
              <a:latin typeface="Times New Roman" pitchFamily="18" charset="0"/>
            </a:endParaRPr>
          </a:p>
        </p:txBody>
      </p:sp>
      <p:pic>
        <p:nvPicPr>
          <p:cNvPr id="105475" name="Picture 3" descr="Кандидоз рта"/>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68338" y="1557338"/>
            <a:ext cx="3759200" cy="2879725"/>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5476" name="Picture 4" descr="Кандидоз рта-1"/>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87900" y="1557338"/>
            <a:ext cx="3611563" cy="2808287"/>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5477" name="Rectangle 5"/>
          <p:cNvSpPr>
            <a:spLocks noChangeArrowheads="1"/>
          </p:cNvSpPr>
          <p:nvPr/>
        </p:nvSpPr>
        <p:spPr bwMode="auto">
          <a:xfrm>
            <a:off x="395288" y="4941888"/>
            <a:ext cx="8291512" cy="172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73050" indent="-273050" eaLnBrk="0" hangingPunct="0">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lnSpc>
                <a:spcPct val="90000"/>
              </a:lnSpc>
              <a:spcBef>
                <a:spcPts val="600"/>
              </a:spcBef>
              <a:buClr>
                <a:schemeClr val="accent2"/>
              </a:buClr>
              <a:buSzPct val="85000"/>
              <a:buFont typeface="Wingdings 2" panose="05020102010507070707" pitchFamily="18" charset="2"/>
              <a:buChar char=""/>
            </a:pPr>
            <a:r>
              <a:rPr lang="en-US" altLang="ru-RU" sz="2600">
                <a:latin typeface="Times New Roman" panose="02020603050405020304" pitchFamily="18" charset="0"/>
              </a:rPr>
              <a:t>There are diffuse films on the mucous membrane of stomatopharynx, soft palate</a:t>
            </a:r>
          </a:p>
          <a:p>
            <a:pPr eaLnBrk="1" hangingPunct="1">
              <a:lnSpc>
                <a:spcPct val="90000"/>
              </a:lnSpc>
              <a:spcBef>
                <a:spcPts val="600"/>
              </a:spcBef>
              <a:buClr>
                <a:schemeClr val="accent2"/>
              </a:buClr>
              <a:buSzPct val="85000"/>
              <a:buFont typeface="Wingdings 2" panose="05020102010507070707" pitchFamily="18" charset="2"/>
              <a:buChar char=""/>
            </a:pPr>
            <a:r>
              <a:rPr lang="en-US" altLang="ru-RU" sz="2600">
                <a:latin typeface="Times New Roman" panose="02020603050405020304" pitchFamily="18" charset="0"/>
              </a:rPr>
              <a:t>The films are white or yellow, removed not difficulty. There is not bleeding surface under films.</a:t>
            </a:r>
            <a:endParaRPr lang="ru-RU" altLang="ru-RU" sz="2600">
              <a:latin typeface="Times New Roman" panose="02020603050405020304" pitchFamily="18"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p:cNvSpPr>
          <p:nvPr>
            <p:ph type="title"/>
          </p:nvPr>
        </p:nvSpPr>
        <p:spPr bwMode="auto">
          <a:xfrm>
            <a:off x="457200" y="152400"/>
            <a:ext cx="8229600" cy="90011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a:defRPr/>
            </a:pPr>
            <a:r>
              <a:rPr sz="3200" smtClean="0">
                <a:solidFill>
                  <a:schemeClr val="tx1"/>
                </a:solidFill>
                <a:effectLst/>
                <a:latin typeface="Times New Roman" pitchFamily="18" charset="0"/>
              </a:rPr>
              <a:t>H E R P E T I C    S T O M A T I T I S</a:t>
            </a:r>
            <a:endParaRPr lang="ru-RU" sz="3200" smtClean="0">
              <a:solidFill>
                <a:schemeClr val="tx1"/>
              </a:solidFill>
              <a:effectLst/>
              <a:latin typeface="Times New Roman" pitchFamily="18" charset="0"/>
            </a:endParaRPr>
          </a:p>
        </p:txBody>
      </p:sp>
      <p:pic>
        <p:nvPicPr>
          <p:cNvPr id="106499" name="Picture 3" descr="Геретический стоматит"/>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84213" y="2490788"/>
            <a:ext cx="3960812" cy="315595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6500" name="Rectangle 4"/>
          <p:cNvSpPr>
            <a:spLocks noChangeArrowheads="1"/>
          </p:cNvSpPr>
          <p:nvPr/>
        </p:nvSpPr>
        <p:spPr bwMode="auto">
          <a:xfrm>
            <a:off x="4648200" y="1557338"/>
            <a:ext cx="4038600" cy="4103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73050" indent="-273050" eaLnBrk="0" hangingPunct="0">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ts val="600"/>
              </a:spcBef>
              <a:buClr>
                <a:schemeClr val="accent2"/>
              </a:buClr>
              <a:buSzPct val="85000"/>
              <a:buFont typeface="Wingdings 2" panose="05020102010507070707" pitchFamily="18" charset="2"/>
              <a:buChar char=""/>
            </a:pPr>
            <a:r>
              <a:rPr lang="en-US" altLang="ru-RU" sz="2600">
                <a:latin typeface="Times New Roman" panose="02020603050405020304" pitchFamily="18" charset="0"/>
              </a:rPr>
              <a:t>Light hyperemia of the mucous membrane of stomatopharynx</a:t>
            </a:r>
            <a:endParaRPr lang="ru-RU" altLang="ru-RU" sz="2600">
              <a:latin typeface="Times New Roman" panose="02020603050405020304" pitchFamily="18" charset="0"/>
            </a:endParaRPr>
          </a:p>
          <a:p>
            <a:pPr eaLnBrk="1" hangingPunct="1">
              <a:spcBef>
                <a:spcPts val="600"/>
              </a:spcBef>
              <a:buClr>
                <a:schemeClr val="accent2"/>
              </a:buClr>
              <a:buSzPct val="85000"/>
              <a:buFont typeface="Wingdings 2" panose="05020102010507070707" pitchFamily="18" charset="2"/>
              <a:buChar char=""/>
            </a:pPr>
            <a:r>
              <a:rPr lang="en-US" altLang="ru-RU" sz="2600">
                <a:latin typeface="Times New Roman" panose="02020603050405020304" pitchFamily="18" charset="0"/>
              </a:rPr>
              <a:t>Mild edema of tonsils</a:t>
            </a:r>
            <a:endParaRPr lang="ru-RU" altLang="ru-RU" sz="2600">
              <a:latin typeface="Times New Roman" panose="02020603050405020304" pitchFamily="18" charset="0"/>
            </a:endParaRPr>
          </a:p>
          <a:p>
            <a:pPr eaLnBrk="1" hangingPunct="1">
              <a:spcBef>
                <a:spcPts val="600"/>
              </a:spcBef>
              <a:buClr>
                <a:schemeClr val="accent2"/>
              </a:buClr>
              <a:buSzPct val="85000"/>
              <a:buFont typeface="Wingdings 2" panose="05020102010507070707" pitchFamily="18" charset="2"/>
              <a:buChar char=""/>
            </a:pPr>
            <a:r>
              <a:rPr lang="ru-RU" altLang="ru-RU" sz="2200">
                <a:latin typeface="Arial" panose="020B0604020202020204" pitchFamily="34" charset="0"/>
              </a:rPr>
              <a:t>Отек и воспаление десен</a:t>
            </a:r>
          </a:p>
          <a:p>
            <a:pPr eaLnBrk="1" hangingPunct="1">
              <a:spcBef>
                <a:spcPts val="600"/>
              </a:spcBef>
              <a:buClr>
                <a:schemeClr val="accent2"/>
              </a:buClr>
              <a:buSzPct val="85000"/>
              <a:buFont typeface="Wingdings 2" panose="05020102010507070707" pitchFamily="18" charset="2"/>
              <a:buChar char=""/>
            </a:pPr>
            <a:r>
              <a:rPr lang="en-US" altLang="ru-RU" sz="2600">
                <a:latin typeface="Times New Roman" panose="02020603050405020304" pitchFamily="18" charset="0"/>
              </a:rPr>
              <a:t>The tongue is coated</a:t>
            </a:r>
          </a:p>
          <a:p>
            <a:pPr eaLnBrk="1" hangingPunct="1">
              <a:spcBef>
                <a:spcPts val="600"/>
              </a:spcBef>
              <a:buClr>
                <a:schemeClr val="accent2"/>
              </a:buClr>
              <a:buSzPct val="85000"/>
              <a:buFont typeface="Wingdings 2" panose="05020102010507070707" pitchFamily="18" charset="2"/>
              <a:buChar char=""/>
            </a:pPr>
            <a:r>
              <a:rPr lang="en-US" altLang="ru-RU" sz="2200">
                <a:latin typeface="Tahoma" panose="020B0604030504040204" pitchFamily="34" charset="0"/>
              </a:rPr>
              <a:t>There are vesicular rash on mucous membrane of stomatopharynx</a:t>
            </a:r>
          </a:p>
          <a:p>
            <a:pPr eaLnBrk="1" hangingPunct="1">
              <a:spcBef>
                <a:spcPts val="600"/>
              </a:spcBef>
              <a:buClr>
                <a:schemeClr val="accent2"/>
              </a:buClr>
              <a:buSzPct val="85000"/>
              <a:buFont typeface="Wingdings 2" panose="05020102010507070707" pitchFamily="18" charset="2"/>
              <a:buChar char=""/>
            </a:pPr>
            <a:r>
              <a:rPr lang="ru-RU" altLang="ru-RU" sz="2200">
                <a:latin typeface="Arial" panose="020B0604020202020204" pitchFamily="34" charset="0"/>
              </a:rPr>
              <a:t>Эрозии </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p:cNvSpPr>
          <p:nvPr>
            <p:ph type="title"/>
          </p:nvPr>
        </p:nvSpPr>
        <p:spPr bwMode="auto">
          <a:xfrm>
            <a:off x="457200" y="152400"/>
            <a:ext cx="8229600" cy="90011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algn="ctr">
              <a:defRPr/>
            </a:pPr>
            <a:r>
              <a:rPr sz="4000" smtClean="0">
                <a:solidFill>
                  <a:schemeClr val="tx1"/>
                </a:solidFill>
                <a:effectLst/>
                <a:latin typeface="Times New Roman" pitchFamily="18" charset="0"/>
              </a:rPr>
              <a:t>INFECTIOUS MONONUCLEOSIS</a:t>
            </a:r>
            <a:endParaRPr lang="ru-RU" sz="4000" smtClean="0">
              <a:solidFill>
                <a:schemeClr val="tx1"/>
              </a:solidFill>
              <a:effectLst/>
              <a:latin typeface="Times New Roman" pitchFamily="18" charset="0"/>
            </a:endParaRPr>
          </a:p>
        </p:txBody>
      </p:sp>
      <p:pic>
        <p:nvPicPr>
          <p:cNvPr id="107523" name="Picture 4" descr="Мононуклеоз -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588000" y="2133600"/>
            <a:ext cx="3556000" cy="275431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7524" name="Rectangle 5"/>
          <p:cNvSpPr>
            <a:spLocks noChangeArrowheads="1"/>
          </p:cNvSpPr>
          <p:nvPr/>
        </p:nvSpPr>
        <p:spPr bwMode="auto">
          <a:xfrm>
            <a:off x="0" y="4437063"/>
            <a:ext cx="9144000" cy="223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73050" indent="-273050" eaLnBrk="0" hangingPunct="0">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lnSpc>
                <a:spcPct val="90000"/>
              </a:lnSpc>
              <a:spcBef>
                <a:spcPts val="600"/>
              </a:spcBef>
              <a:buClr>
                <a:schemeClr val="accent2"/>
              </a:buClr>
              <a:buSzPct val="85000"/>
              <a:buFont typeface="Wingdings 2" panose="05020102010507070707" pitchFamily="18" charset="2"/>
              <a:buChar char=""/>
            </a:pPr>
            <a:endParaRPr lang="ru-RU" altLang="ru-RU" sz="2000" b="1">
              <a:latin typeface="Arial" panose="020B0604020202020204" pitchFamily="34" charset="0"/>
            </a:endParaRPr>
          </a:p>
        </p:txBody>
      </p:sp>
      <p:sp>
        <p:nvSpPr>
          <p:cNvPr id="107525" name="Rectangle 6"/>
          <p:cNvSpPr>
            <a:spLocks noGrp="1"/>
          </p:cNvSpPr>
          <p:nvPr>
            <p:ph sz="half" idx="1"/>
          </p:nvPr>
        </p:nvSpPr>
        <p:spPr>
          <a:xfrm>
            <a:off x="0" y="1052513"/>
            <a:ext cx="5508625" cy="5805487"/>
          </a:xfrm>
        </p:spPr>
        <p:txBody>
          <a:bodyPr/>
          <a:lstStyle/>
          <a:p>
            <a:pPr>
              <a:lnSpc>
                <a:spcPct val="90000"/>
              </a:lnSpc>
            </a:pPr>
            <a:r>
              <a:rPr lang="en-US" altLang="ru-RU" sz="3200" smtClean="0">
                <a:latin typeface="Times New Roman" panose="02020603050405020304" pitchFamily="18" charset="0"/>
              </a:rPr>
              <a:t>Generalized lymphadenopathy</a:t>
            </a:r>
            <a:endParaRPr lang="ru-RU" altLang="ru-RU" sz="3200" smtClean="0">
              <a:latin typeface="Times New Roman" panose="02020603050405020304" pitchFamily="18" charset="0"/>
            </a:endParaRPr>
          </a:p>
          <a:p>
            <a:pPr>
              <a:lnSpc>
                <a:spcPct val="90000"/>
              </a:lnSpc>
            </a:pPr>
            <a:r>
              <a:rPr lang="en-US" altLang="ru-RU" sz="3200" smtClean="0">
                <a:latin typeface="Times New Roman" panose="02020603050405020304" pitchFamily="18" charset="0"/>
              </a:rPr>
              <a:t>Prolonged fever</a:t>
            </a:r>
            <a:endParaRPr lang="ru-RU" altLang="ru-RU" sz="3200" smtClean="0">
              <a:latin typeface="Times New Roman" panose="02020603050405020304" pitchFamily="18" charset="0"/>
            </a:endParaRPr>
          </a:p>
          <a:p>
            <a:pPr>
              <a:lnSpc>
                <a:spcPct val="90000"/>
              </a:lnSpc>
            </a:pPr>
            <a:r>
              <a:rPr lang="en-US" altLang="ru-RU" sz="3200" smtClean="0">
                <a:latin typeface="Times New Roman" panose="02020603050405020304" pitchFamily="18" charset="0"/>
              </a:rPr>
              <a:t>Hepato- and splenimegaly</a:t>
            </a:r>
            <a:endParaRPr lang="ru-RU" altLang="ru-RU" sz="3200" smtClean="0">
              <a:latin typeface="Times New Roman" panose="02020603050405020304" pitchFamily="18" charset="0"/>
            </a:endParaRPr>
          </a:p>
          <a:p>
            <a:pPr>
              <a:lnSpc>
                <a:spcPct val="90000"/>
              </a:lnSpc>
            </a:pPr>
            <a:r>
              <a:rPr lang="en-US" altLang="ru-RU" sz="3200" smtClean="0">
                <a:latin typeface="Times New Roman" panose="02020603050405020304" pitchFamily="18" charset="0"/>
              </a:rPr>
              <a:t>Syndrome of tonsillitis</a:t>
            </a:r>
            <a:endParaRPr lang="ru-RU" altLang="ru-RU" sz="3200" smtClean="0">
              <a:latin typeface="Times New Roman" panose="02020603050405020304" pitchFamily="18" charset="0"/>
            </a:endParaRPr>
          </a:p>
          <a:p>
            <a:pPr>
              <a:lnSpc>
                <a:spcPct val="90000"/>
              </a:lnSpc>
            </a:pPr>
            <a:r>
              <a:rPr lang="en-US" altLang="ru-RU" sz="3200" smtClean="0">
                <a:latin typeface="Times New Roman" panose="02020603050405020304" pitchFamily="18" charset="0"/>
              </a:rPr>
              <a:t>Exanthema </a:t>
            </a:r>
          </a:p>
          <a:p>
            <a:pPr>
              <a:lnSpc>
                <a:spcPct val="90000"/>
              </a:lnSpc>
            </a:pPr>
            <a:r>
              <a:rPr lang="en-US" altLang="ru-RU" sz="3200" smtClean="0">
                <a:latin typeface="Times New Roman" panose="02020603050405020304" pitchFamily="18" charset="0"/>
              </a:rPr>
              <a:t>Jaundice </a:t>
            </a:r>
          </a:p>
          <a:p>
            <a:pPr>
              <a:lnSpc>
                <a:spcPct val="90000"/>
              </a:lnSpc>
            </a:pPr>
            <a:r>
              <a:rPr lang="en-US" altLang="ru-RU" sz="3200" smtClean="0">
                <a:latin typeface="Times New Roman" panose="02020603050405020304" pitchFamily="18" charset="0"/>
              </a:rPr>
              <a:t>Changes in blood count (increase the level of atypical mononuclears more than 10%</a:t>
            </a:r>
            <a:endParaRPr lang="ru-RU" altLang="ru-RU" sz="3200" smtClean="0">
              <a:latin typeface="Times New Roman" panose="02020603050405020304" pitchFamily="18"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Объект 4" descr="Сыпь"/>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3175000" y="2436813"/>
            <a:ext cx="2794000" cy="2616200"/>
          </a:xfrm>
          <a:noFill/>
        </p:spPr>
      </p:pic>
      <p:sp>
        <p:nvSpPr>
          <p:cNvPr id="206852" name="Rectangle 4"/>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eaLnBrk="1" fontAlgn="auto" hangingPunct="1">
              <a:spcAft>
                <a:spcPts val="0"/>
              </a:spcAft>
              <a:defRPr/>
            </a:pPr>
            <a:r>
              <a:rPr smtClean="0">
                <a:effectLst/>
              </a:rPr>
              <a:t>MEASLES</a:t>
            </a:r>
            <a:endParaRPr lang="ru-RU" smtClean="0">
              <a:effectLs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6" name="Rectangle 4"/>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eaLnBrk="1" fontAlgn="auto" hangingPunct="1">
              <a:spcAft>
                <a:spcPts val="0"/>
              </a:spcAft>
              <a:defRPr/>
            </a:pPr>
            <a:r>
              <a:rPr smtClean="0">
                <a:effectLst/>
              </a:rPr>
              <a:t>RUBELLA</a:t>
            </a:r>
            <a:endParaRPr lang="ru-RU" smtClean="0">
              <a:effectLst/>
            </a:endParaRPr>
          </a:p>
        </p:txBody>
      </p:sp>
      <p:pic>
        <p:nvPicPr>
          <p:cNvPr id="109571" name="Picture 9" descr="norm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0" y="1495425"/>
            <a:ext cx="6667500" cy="536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900" name="Rectangle 4"/>
          <p:cNvSpPr>
            <a:spLocks noGrp="1"/>
          </p:cNvSpPr>
          <p:nvPr>
            <p:ph type="title"/>
          </p:nvPr>
        </p:nvSpPr>
        <p:spPr bwMode="auto">
          <a:xfrm>
            <a:off x="468313" y="0"/>
            <a:ext cx="8229600" cy="1219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bodyPr>
          <a:lstStyle/>
          <a:p>
            <a:pPr eaLnBrk="1" fontAlgn="auto" hangingPunct="1">
              <a:spcAft>
                <a:spcPts val="0"/>
              </a:spcAft>
              <a:defRPr/>
            </a:pPr>
            <a:r>
              <a:rPr smtClean="0">
                <a:effectLst/>
              </a:rPr>
              <a:t>SMALL POX</a:t>
            </a:r>
            <a:endParaRPr lang="ru-RU" smtClean="0">
              <a:effectLst/>
            </a:endParaRPr>
          </a:p>
        </p:txBody>
      </p:sp>
      <p:pic>
        <p:nvPicPr>
          <p:cNvPr id="110595" name="Picture 7" descr="what-is-chickenpo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2287588"/>
            <a:ext cx="5435600" cy="401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3" descr="орхидея"/>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878013" y="1481138"/>
            <a:ext cx="5387975" cy="4525962"/>
          </a:xfrm>
        </p:spPr>
      </p:pic>
      <p:sp>
        <p:nvSpPr>
          <p:cNvPr id="145410" name="Rectang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txBody>
          <a:bodyPr wrap="square" lIns="91440" tIns="45720" rIns="91440" bIns="45720" numCol="1" compatLnSpc="1">
            <a:prstTxWarp prst="textNoShape">
              <a:avLst/>
            </a:prstTxWarp>
            <a:normAutofit fontScale="90000"/>
          </a:bodyPr>
          <a:lstStyle/>
          <a:p>
            <a:pPr algn="ctr" eaLnBrk="1" fontAlgn="auto" hangingPunct="1">
              <a:spcAft>
                <a:spcPts val="0"/>
              </a:spcAft>
              <a:defRPr/>
            </a:pPr>
            <a:r>
              <a:rPr sz="3800" i="1" smtClean="0">
                <a:effectLst/>
              </a:rPr>
              <a:t>T H A N K S  FOR YOUR </a:t>
            </a:r>
            <a:br>
              <a:rPr sz="3800" i="1" smtClean="0">
                <a:effectLst/>
              </a:rPr>
            </a:br>
            <a:r>
              <a:rPr sz="3800" i="1" smtClean="0">
                <a:effectLst/>
              </a:rPr>
              <a:t>A T T E N T I O N </a:t>
            </a:r>
            <a:r>
              <a:rPr lang="ru-RU" sz="3800" i="1" smtClean="0">
                <a:effectLst/>
              </a:rPr>
              <a: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417</TotalTime>
  <Words>3116</Words>
  <Application>Microsoft Office PowerPoint</Application>
  <PresentationFormat>Экран (4:3)</PresentationFormat>
  <Paragraphs>602</Paragraphs>
  <Slides>96</Slides>
  <Notes>0</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96</vt:i4>
      </vt:variant>
    </vt:vector>
  </HeadingPairs>
  <TitlesOfParts>
    <vt:vector size="107" baseType="lpstr">
      <vt:lpstr>Arial</vt:lpstr>
      <vt:lpstr>Calibri</vt:lpstr>
      <vt:lpstr>Constantia</vt:lpstr>
      <vt:lpstr>Lucida Sans Unicode</vt:lpstr>
      <vt:lpstr>Symbol</vt:lpstr>
      <vt:lpstr>Tahoma</vt:lpstr>
      <vt:lpstr>Times New Roman</vt:lpstr>
      <vt:lpstr>Verdana</vt:lpstr>
      <vt:lpstr>Wingdings 2</vt:lpstr>
      <vt:lpstr>Wingdings 3</vt:lpstr>
      <vt:lpstr>Открытая</vt:lpstr>
      <vt:lpstr>Презентация PowerPoint</vt:lpstr>
      <vt:lpstr>ODESSA NATIONAL MEDICAL UNIVERSITY DEPARTMENT OF INFECTIOUS DISEASES GENERAL  CHARACTERISTICS OF     AIR-DROP INFECTIONS</vt:lpstr>
      <vt:lpstr>ACUTE  RESOIRATORY INFECTIONS</vt:lpstr>
      <vt:lpstr>Acute respiratory diseases are the most part (50-70%) from all infectious diseases.</vt:lpstr>
      <vt:lpstr>Main features </vt:lpstr>
      <vt:lpstr>INFLUENZA</vt:lpstr>
      <vt:lpstr>ETIOLOGY</vt:lpstr>
      <vt:lpstr>ETIOLOGY</vt:lpstr>
      <vt:lpstr>ETIOLOGY</vt:lpstr>
      <vt:lpstr>There are some epidemic and pandemic of influenza during ХХ century</vt:lpstr>
      <vt:lpstr>EPIDEMIOLOGY</vt:lpstr>
      <vt:lpstr>PATHOGENESIS</vt:lpstr>
      <vt:lpstr>PATHOGENESIS</vt:lpstr>
      <vt:lpstr>CLINICAL MANIFESTATIONS</vt:lpstr>
      <vt:lpstr>CLINICAL MANIFESTATIONS</vt:lpstr>
      <vt:lpstr>CLINICAL MANIFESTATIONS</vt:lpstr>
      <vt:lpstr>CLINICAL MANIFESTATIONS</vt:lpstr>
      <vt:lpstr>CLINICAL MANIFESTATIONS </vt:lpstr>
      <vt:lpstr>COMPLICATIONS</vt:lpstr>
      <vt:lpstr>PNEUMONIA</vt:lpstr>
      <vt:lpstr>LABORATORY DIAGNOSTICS</vt:lpstr>
      <vt:lpstr>TREATMENT </vt:lpstr>
      <vt:lpstr>TREATMENT </vt:lpstr>
      <vt:lpstr>Antibiotics prescribe in next cases:</vt:lpstr>
      <vt:lpstr>NONSPECIFIC PREVENTION</vt:lpstr>
      <vt:lpstr>SPECIFIC PREVENTION (VACCINATION)</vt:lpstr>
      <vt:lpstr>PARAINFLUENZA</vt:lpstr>
      <vt:lpstr>PARAINFLUENZA</vt:lpstr>
      <vt:lpstr>ADENOVIRAL INFECTION</vt:lpstr>
      <vt:lpstr>ADENOVIRAL INFECTION</vt:lpstr>
      <vt:lpstr>RESPIRATORY SINCYTIAL INFECTION</vt:lpstr>
      <vt:lpstr>CORONAVIRAL INFECTION</vt:lpstr>
      <vt:lpstr>"Severe Acute Respiratory Syndrome" (SARS).</vt:lpstr>
      <vt:lpstr>ENTEROVIRAL INFECTION</vt:lpstr>
      <vt:lpstr>ENTEROVIRAL INFECTION</vt:lpstr>
      <vt:lpstr>Презентация PowerPoint</vt:lpstr>
      <vt:lpstr>MENINGOCOCCAL INFECTION </vt:lpstr>
      <vt:lpstr>ETIOLOGY</vt:lpstr>
      <vt:lpstr>Neisseria meningitidis </vt:lpstr>
      <vt:lpstr>EPIDEMIOLOGY </vt:lpstr>
      <vt:lpstr>EPIDEMIOLOGY </vt:lpstr>
      <vt:lpstr>Urgency </vt:lpstr>
      <vt:lpstr>CLASSIFICATION OF CLINICAL FORMS</vt:lpstr>
      <vt:lpstr>International classification of the disease divided next forms of the meningococcal infection</vt:lpstr>
      <vt:lpstr>CLINICAL MANIFESTATIONS </vt:lpstr>
      <vt:lpstr>CLINICAL MANIFESTATIONS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CLINICAL MANIFESTATIONS </vt:lpstr>
      <vt:lpstr>meningitis</vt:lpstr>
      <vt:lpstr>Cerebrospinal fluid</vt:lpstr>
      <vt:lpstr>The most important changes  in the damages of the central nervous system of the different etiology</vt:lpstr>
      <vt:lpstr>Classification of meningitis</vt:lpstr>
      <vt:lpstr>COMPLICATIONS </vt:lpstr>
      <vt:lpstr>COMPLICATIONS</vt:lpstr>
      <vt:lpstr>LABORATORY DIAGNOSTICS</vt:lpstr>
      <vt:lpstr>TREATMENT </vt:lpstr>
      <vt:lpstr>SPECIFIC PROPHYLAXIS </vt:lpstr>
      <vt:lpstr>Презентация PowerPoint</vt:lpstr>
      <vt:lpstr>ETIOLOGY</vt:lpstr>
      <vt:lpstr>ETIOLOGY</vt:lpstr>
      <vt:lpstr>EPIDEMIOLOGY </vt:lpstr>
      <vt:lpstr>CLASSIFICATION (WHO, 1986)</vt:lpstr>
      <vt:lpstr>CLASSIFICATION (WHO, 1986)</vt:lpstr>
      <vt:lpstr>CLASSIFICATION (WHO, 1986)</vt:lpstr>
      <vt:lpstr>PATHOGENESIS</vt:lpstr>
      <vt:lpstr>CLINICAL MANIFESTATIONS TYPICAL FORM OF TONSILLAR DIPHTHERIA</vt:lpstr>
      <vt:lpstr>Local form of diphtheria</vt:lpstr>
      <vt:lpstr>Diffuse form of diphtheria</vt:lpstr>
      <vt:lpstr>Edema of the neck in diphtheria</vt:lpstr>
      <vt:lpstr>Nasopharyngeal diptheria</vt:lpstr>
      <vt:lpstr>Презентация PowerPoint</vt:lpstr>
      <vt:lpstr>COMPLICATIONS</vt:lpstr>
      <vt:lpstr>DIAGNOSTICS</vt:lpstr>
      <vt:lpstr>ETIOTROPIC THERAPY</vt:lpstr>
      <vt:lpstr>PREVENTION</vt:lpstr>
      <vt:lpstr>DIFFERENTIAL DIAGNOSTICS OF THE DISEASES WITH SYNDROME ANGINAE </vt:lpstr>
      <vt:lpstr>CATHARAL BACTERIAL ANGINA</vt:lpstr>
      <vt:lpstr>FOLLICULAR BACTERIAL ANGINA</vt:lpstr>
      <vt:lpstr>LACUNAR BACTERIAL ANGINA</vt:lpstr>
      <vt:lpstr>ANGINA OF Simanovsky-Plaute-Vensan</vt:lpstr>
      <vt:lpstr>CANDIDIASYS OF STOMATHOPHARYNX</vt:lpstr>
      <vt:lpstr>H E R P E T I C    S T O M A T I T I S</vt:lpstr>
      <vt:lpstr>INFECTIOUS MONONUCLEOSIS</vt:lpstr>
      <vt:lpstr>MEASLES</vt:lpstr>
      <vt:lpstr>RUBELLA</vt:lpstr>
      <vt:lpstr>SMALL POX</vt:lpstr>
      <vt:lpstr>T H A N K S  FOR YOUR  A T T E N T I O N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СЕПСИС</dc:title>
  <dc:creator>Паша</dc:creator>
  <cp:lastModifiedBy>Владимир Тюпа</cp:lastModifiedBy>
  <cp:revision>43</cp:revision>
  <cp:lastPrinted>2014-11-24T18:49:03Z</cp:lastPrinted>
  <dcterms:created xsi:type="dcterms:W3CDTF">2012-09-17T18:27:10Z</dcterms:created>
  <dcterms:modified xsi:type="dcterms:W3CDTF">2021-11-09T10:04:54Z</dcterms:modified>
</cp:coreProperties>
</file>