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1"/>
  </p:notesMasterIdLst>
  <p:sldIdLst>
    <p:sldId id="256" r:id="rId2"/>
    <p:sldId id="319" r:id="rId3"/>
    <p:sldId id="320" r:id="rId4"/>
    <p:sldId id="321" r:id="rId5"/>
    <p:sldId id="294" r:id="rId6"/>
    <p:sldId id="293" r:id="rId7"/>
    <p:sldId id="309" r:id="rId8"/>
    <p:sldId id="304" r:id="rId9"/>
    <p:sldId id="313" r:id="rId10"/>
    <p:sldId id="305" r:id="rId11"/>
    <p:sldId id="306" r:id="rId12"/>
    <p:sldId id="307" r:id="rId13"/>
    <p:sldId id="259" r:id="rId14"/>
    <p:sldId id="262" r:id="rId15"/>
    <p:sldId id="263" r:id="rId16"/>
    <p:sldId id="314" r:id="rId17"/>
    <p:sldId id="264" r:id="rId18"/>
    <p:sldId id="265" r:id="rId19"/>
    <p:sldId id="266" r:id="rId20"/>
    <p:sldId id="267" r:id="rId21"/>
    <p:sldId id="268" r:id="rId22"/>
    <p:sldId id="316" r:id="rId23"/>
    <p:sldId id="315" r:id="rId24"/>
    <p:sldId id="270" r:id="rId25"/>
    <p:sldId id="269" r:id="rId26"/>
    <p:sldId id="317" r:id="rId27"/>
    <p:sldId id="271" r:id="rId28"/>
    <p:sldId id="272" r:id="rId29"/>
    <p:sldId id="302" r:id="rId30"/>
    <p:sldId id="273" r:id="rId31"/>
    <p:sldId id="322" r:id="rId32"/>
    <p:sldId id="310" r:id="rId33"/>
    <p:sldId id="275" r:id="rId34"/>
    <p:sldId id="276" r:id="rId35"/>
    <p:sldId id="298" r:id="rId36"/>
    <p:sldId id="300" r:id="rId37"/>
    <p:sldId id="303" r:id="rId38"/>
    <p:sldId id="277" r:id="rId39"/>
    <p:sldId id="278" r:id="rId40"/>
    <p:sldId id="279" r:id="rId41"/>
    <p:sldId id="280" r:id="rId42"/>
    <p:sldId id="281" r:id="rId43"/>
    <p:sldId id="295" r:id="rId44"/>
    <p:sldId id="318" r:id="rId45"/>
    <p:sldId id="282" r:id="rId46"/>
    <p:sldId id="283" r:id="rId47"/>
    <p:sldId id="284" r:id="rId48"/>
    <p:sldId id="286" r:id="rId49"/>
    <p:sldId id="287" r:id="rId50"/>
    <p:sldId id="288" r:id="rId51"/>
    <p:sldId id="301" r:id="rId52"/>
    <p:sldId id="289" r:id="rId53"/>
    <p:sldId id="290" r:id="rId54"/>
    <p:sldId id="291" r:id="rId55"/>
    <p:sldId id="296" r:id="rId56"/>
    <p:sldId id="297" r:id="rId57"/>
    <p:sldId id="311" r:id="rId58"/>
    <p:sldId id="292" r:id="rId59"/>
    <p:sldId id="312" r:id="rId6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98075774-6E76-4747-9944-CA3A1779FB51}" type="datetimeFigureOut">
              <a:rPr lang="ru-RU"/>
              <a:pPr>
                <a:defRPr/>
              </a:pPr>
              <a:t>07.02.2022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CD82C447-AA2C-4373-8A96-0ABADB93C9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uk-UA" smtClean="0"/>
          </a:p>
        </p:txBody>
      </p:sp>
      <p:sp>
        <p:nvSpPr>
          <p:cNvPr id="6451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2156D48-6C4A-4EC0-8054-8A3AFBB24CA3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57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F23C3B-B413-4C0A-81C6-2A7C032A143C}" type="datetimeFigureOut">
              <a:rPr lang="ru-RU"/>
              <a:pPr>
                <a:defRPr/>
              </a:pPr>
              <a:t>07.02.2022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C5DFDA-738F-483F-9436-920C28E6F0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632174-8562-47DA-A909-F8E4B62056BA}" type="datetimeFigureOut">
              <a:rPr lang="ru-RU"/>
              <a:pPr>
                <a:defRPr/>
              </a:pPr>
              <a:t>07.02.2022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36F259-8A4C-476F-8DFA-8724D2116C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0EFE72-6280-4061-80BD-9123402B9D39}" type="datetimeFigureOut">
              <a:rPr lang="ru-RU"/>
              <a:pPr>
                <a:defRPr/>
              </a:pPr>
              <a:t>07.02.2022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4006DD-8823-4897-8DCE-0FE0C21A68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6C8068-394E-4739-83C4-31826B0C2837}" type="datetimeFigureOut">
              <a:rPr lang="ru-RU"/>
              <a:pPr>
                <a:defRPr/>
              </a:pPr>
              <a:t>07.02.2022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F37267-4EFA-4D86-8677-0567957599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26E52C-45DD-45F0-A64B-216F689AFB27}" type="datetimeFigureOut">
              <a:rPr lang="ru-RU"/>
              <a:pPr>
                <a:defRPr/>
              </a:pPr>
              <a:t>07.02.2022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8C0789-14B6-475C-ABCD-7DA40D5442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9016BB-455B-44F8-9632-0AE814A70380}" type="datetimeFigureOut">
              <a:rPr lang="ru-RU"/>
              <a:pPr>
                <a:defRPr/>
              </a:pPr>
              <a:t>07.02.2022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2C756E-9A4A-4F3E-AD49-F6705C4191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A1D51C-CD8F-4D39-91BF-942915C81069}" type="datetimeFigureOut">
              <a:rPr lang="ru-RU"/>
              <a:pPr>
                <a:defRPr/>
              </a:pPr>
              <a:t>07.02.2022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27A6A1-728F-4412-82EC-9199825C25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5B23DA-6268-429F-BD73-7EFC741B3E68}" type="datetimeFigureOut">
              <a:rPr lang="ru-RU"/>
              <a:pPr>
                <a:defRPr/>
              </a:pPr>
              <a:t>07.02.2022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455EA0-69C6-420A-9B40-D22D52FE9C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746B4E-FB66-40F2-A7E8-68E08A1612E7}" type="datetimeFigureOut">
              <a:rPr lang="ru-RU"/>
              <a:pPr>
                <a:defRPr/>
              </a:pPr>
              <a:t>07.02.2022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6C8C5C-F37C-4E52-8929-66A401856D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7F2E42-A28A-4B0F-81E1-0586D85FCA2C}" type="datetimeFigureOut">
              <a:rPr lang="ru-RU"/>
              <a:pPr>
                <a:defRPr/>
              </a:pPr>
              <a:t>07.02.2022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D2327D-520A-4E92-8804-7B8998FD30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BB76E0-2E80-4DA2-9AAD-39447E361268}" type="datetimeFigureOut">
              <a:rPr lang="ru-RU"/>
              <a:pPr>
                <a:defRPr/>
              </a:pPr>
              <a:t>07.02.2022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BBE80C-9EA7-4F3C-98F7-998D004B2B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F602F3E-A3D1-4367-9616-A52F5E4F1B08}" type="datetimeFigureOut">
              <a:rPr lang="ru-RU"/>
              <a:pPr>
                <a:defRPr/>
              </a:pPr>
              <a:t>07.02.2022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F6CF24C-6FDF-4F7F-B55F-B21CE23DC0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3"/>
          <p:cNvSpPr>
            <a:spLocks noGrp="1"/>
          </p:cNvSpPr>
          <p:nvPr>
            <p:ph type="title"/>
          </p:nvPr>
        </p:nvSpPr>
        <p:spPr>
          <a:xfrm>
            <a:off x="428625" y="357188"/>
            <a:ext cx="8229600" cy="2000250"/>
          </a:xfrm>
        </p:spPr>
        <p:txBody>
          <a:bodyPr/>
          <a:lstStyle/>
          <a:p>
            <a:r>
              <a:rPr lang="en-US" sz="3900" b="1" u="sng" dirty="0" smtClean="0">
                <a:latin typeface="Arial" charset="0"/>
              </a:rPr>
              <a:t>THE LECTURE</a:t>
            </a:r>
            <a:r>
              <a:rPr lang="ru-RU" sz="3900" b="1" u="sng" dirty="0" smtClean="0"/>
              <a:t>:</a:t>
            </a:r>
            <a:r>
              <a:rPr lang="ru-RU" sz="3900" b="1" dirty="0" smtClean="0"/>
              <a:t/>
            </a:r>
            <a:br>
              <a:rPr lang="ru-RU" sz="3900" b="1" dirty="0" smtClean="0"/>
            </a:br>
            <a:r>
              <a:rPr lang="ru-RU" sz="3900" b="1" dirty="0" smtClean="0">
                <a:solidFill>
                  <a:schemeClr val="tx2"/>
                </a:solidFill>
                <a:latin typeface="Arial" charset="0"/>
              </a:rPr>
              <a:t>«</a:t>
            </a:r>
            <a:r>
              <a:rPr lang="en-US" sz="3900" b="1" dirty="0" smtClean="0">
                <a:solidFill>
                  <a:schemeClr val="tx2"/>
                </a:solidFill>
                <a:latin typeface="Arial" charset="0"/>
              </a:rPr>
              <a:t>MEDICAL HELMINTHOLOGY</a:t>
            </a:r>
            <a:r>
              <a:rPr lang="ru-RU" sz="3900" b="1" dirty="0" smtClean="0">
                <a:solidFill>
                  <a:schemeClr val="tx2"/>
                </a:solidFill>
                <a:latin typeface="Arial" charset="0"/>
              </a:rPr>
              <a:t>. </a:t>
            </a:r>
            <a:r>
              <a:rPr lang="en-US" sz="3900" b="1" dirty="0" smtClean="0">
                <a:solidFill>
                  <a:schemeClr val="tx2"/>
                </a:solidFill>
                <a:latin typeface="Arial" charset="0"/>
              </a:rPr>
              <a:t>FLAT AND ROUND WORMS AS HUMAN PARASITES</a:t>
            </a:r>
            <a:r>
              <a:rPr lang="ru-RU" sz="3900" b="1" dirty="0" smtClean="0">
                <a:solidFill>
                  <a:schemeClr val="tx2"/>
                </a:solidFill>
                <a:latin typeface="Arial" charset="0"/>
              </a:rPr>
              <a:t>»</a:t>
            </a:r>
            <a:endParaRPr lang="ru-RU" sz="3900" b="1" dirty="0" smtClean="0">
              <a:solidFill>
                <a:schemeClr val="tx2"/>
              </a:solidFill>
            </a:endParaRPr>
          </a:p>
        </p:txBody>
      </p:sp>
      <p:pic>
        <p:nvPicPr>
          <p:cNvPr id="2051" name="Содержимое 7" descr="а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571750"/>
            <a:ext cx="4714875" cy="4286250"/>
          </a:xfrm>
        </p:spPr>
      </p:pic>
      <p:pic>
        <p:nvPicPr>
          <p:cNvPr id="2052" name="Содержимое 6" descr="а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714875" y="2571750"/>
            <a:ext cx="4429125" cy="4286250"/>
          </a:xfr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4"/>
          <p:cNvSpPr>
            <a:spLocks noGrp="1"/>
          </p:cNvSpPr>
          <p:nvPr>
            <p:ph type="ctrTitle"/>
          </p:nvPr>
        </p:nvSpPr>
        <p:spPr>
          <a:xfrm>
            <a:off x="714375" y="0"/>
            <a:ext cx="7772400" cy="1500188"/>
          </a:xfrm>
        </p:spPr>
        <p:txBody>
          <a:bodyPr/>
          <a:lstStyle/>
          <a:p>
            <a:r>
              <a:rPr lang="en-US" b="1" dirty="0" smtClean="0">
                <a:latin typeface="Arial" charset="0"/>
              </a:rPr>
              <a:t>Helminthes are parasitic </a:t>
            </a:r>
            <a:br>
              <a:rPr lang="en-US" b="1" dirty="0" smtClean="0">
                <a:latin typeface="Arial" charset="0"/>
              </a:rPr>
            </a:br>
            <a:r>
              <a:rPr lang="en-US" b="1" dirty="0" smtClean="0">
                <a:latin typeface="Arial" charset="0"/>
              </a:rPr>
              <a:t>flat and round worms</a:t>
            </a:r>
            <a:r>
              <a:rPr lang="ru-RU" b="1" dirty="0" smtClean="0">
                <a:latin typeface="Arial" charset="0"/>
              </a:rPr>
              <a:t>.</a:t>
            </a:r>
            <a:endParaRPr lang="ru-RU" b="1" dirty="0" smtClean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357188" y="1500188"/>
            <a:ext cx="8501062" cy="5072062"/>
          </a:xfrm>
        </p:spPr>
        <p:txBody>
          <a:bodyPr>
            <a:noAutofit/>
          </a:bodyPr>
          <a:lstStyle/>
          <a:p>
            <a:pPr marL="514350" indent="-514350" algn="l">
              <a:buFont typeface="Arial" charset="0"/>
              <a:buAutoNum type="arabicPeriod"/>
            </a:pPr>
            <a:r>
              <a:rPr lang="en-US" sz="3400" i="1" dirty="0" smtClean="0">
                <a:solidFill>
                  <a:srgbClr val="898989"/>
                </a:solidFill>
              </a:rPr>
              <a:t>Biohelminthes</a:t>
            </a:r>
            <a:r>
              <a:rPr lang="ru-RU" b="1" dirty="0" smtClean="0">
                <a:solidFill>
                  <a:srgbClr val="898989"/>
                </a:solidFill>
              </a:rPr>
              <a:t> </a:t>
            </a:r>
            <a:r>
              <a:rPr lang="en-US" b="1" dirty="0" smtClean="0">
                <a:solidFill>
                  <a:srgbClr val="898989"/>
                </a:solidFill>
              </a:rPr>
              <a:t>develop by changing hosts</a:t>
            </a:r>
            <a:r>
              <a:rPr lang="ru-RU" b="1" dirty="0" smtClean="0">
                <a:solidFill>
                  <a:srgbClr val="898989"/>
                </a:solidFill>
              </a:rPr>
              <a:t>. </a:t>
            </a:r>
            <a:r>
              <a:rPr lang="en-US" u="sng" dirty="0" smtClean="0">
                <a:solidFill>
                  <a:srgbClr val="898989"/>
                </a:solidFill>
              </a:rPr>
              <a:t>Definite host is an organism </a:t>
            </a:r>
            <a:r>
              <a:rPr lang="en-US" b="1" dirty="0" smtClean="0">
                <a:solidFill>
                  <a:srgbClr val="898989"/>
                </a:solidFill>
              </a:rPr>
              <a:t>where mature sexual form of helminth is located</a:t>
            </a:r>
            <a:r>
              <a:rPr lang="ru-RU" b="1" dirty="0" smtClean="0">
                <a:solidFill>
                  <a:srgbClr val="898989"/>
                </a:solidFill>
              </a:rPr>
              <a:t>. </a:t>
            </a:r>
            <a:endParaRPr lang="en-US" b="1" dirty="0" smtClean="0">
              <a:solidFill>
                <a:srgbClr val="898989"/>
              </a:solidFill>
            </a:endParaRPr>
          </a:p>
          <a:p>
            <a:pPr marL="514350" indent="-514350" algn="l">
              <a:buFont typeface="Arial" charset="0"/>
              <a:buAutoNum type="arabicPeriod"/>
            </a:pPr>
            <a:r>
              <a:rPr lang="en-US" u="sng" dirty="0" smtClean="0">
                <a:solidFill>
                  <a:srgbClr val="898989"/>
                </a:solidFill>
              </a:rPr>
              <a:t>Intermediate</a:t>
            </a:r>
            <a:r>
              <a:rPr lang="ru-RU" u="sng" dirty="0" smtClean="0">
                <a:solidFill>
                  <a:srgbClr val="898989"/>
                </a:solidFill>
              </a:rPr>
              <a:t> </a:t>
            </a:r>
            <a:r>
              <a:rPr lang="en-US" u="sng" dirty="0" smtClean="0">
                <a:solidFill>
                  <a:srgbClr val="898989"/>
                </a:solidFill>
              </a:rPr>
              <a:t>host</a:t>
            </a:r>
            <a:r>
              <a:rPr lang="ru-RU" dirty="0" smtClean="0">
                <a:solidFill>
                  <a:srgbClr val="898989"/>
                </a:solidFill>
              </a:rPr>
              <a:t> </a:t>
            </a:r>
            <a:r>
              <a:rPr lang="en-US" b="1" dirty="0" smtClean="0">
                <a:solidFill>
                  <a:srgbClr val="898989"/>
                </a:solidFill>
              </a:rPr>
              <a:t>is an organism where larvae of helminth live</a:t>
            </a:r>
            <a:r>
              <a:rPr lang="ru-RU" b="1" dirty="0" smtClean="0">
                <a:solidFill>
                  <a:srgbClr val="898989"/>
                </a:solidFill>
              </a:rPr>
              <a:t>.</a:t>
            </a:r>
            <a:endParaRPr lang="ru-RU" b="1" dirty="0" smtClean="0">
              <a:solidFill>
                <a:srgbClr val="898989"/>
              </a:solidFill>
            </a:endParaRPr>
          </a:p>
          <a:p>
            <a:pPr marL="514350" indent="-514350" algn="l">
              <a:buFont typeface="Arial" charset="0"/>
              <a:buAutoNum type="arabicPeriod"/>
            </a:pPr>
            <a:r>
              <a:rPr lang="en-US" sz="3400" i="1" dirty="0" smtClean="0">
                <a:solidFill>
                  <a:srgbClr val="898989"/>
                </a:solidFill>
              </a:rPr>
              <a:t>Geohelminthes</a:t>
            </a:r>
            <a:r>
              <a:rPr lang="ru-RU" sz="3400" i="1" dirty="0" smtClean="0">
                <a:solidFill>
                  <a:srgbClr val="898989"/>
                </a:solidFill>
              </a:rPr>
              <a:t> </a:t>
            </a:r>
            <a:r>
              <a:rPr lang="en-US" b="1" dirty="0" smtClean="0">
                <a:solidFill>
                  <a:srgbClr val="898989"/>
                </a:solidFill>
              </a:rPr>
              <a:t>develop</a:t>
            </a:r>
            <a:r>
              <a:rPr lang="ru-RU" b="1" dirty="0" smtClean="0">
                <a:solidFill>
                  <a:srgbClr val="898989"/>
                </a:solidFill>
              </a:rPr>
              <a:t> </a:t>
            </a:r>
            <a:r>
              <a:rPr lang="en-US" b="1" dirty="0" smtClean="0">
                <a:solidFill>
                  <a:srgbClr val="898989"/>
                </a:solidFill>
              </a:rPr>
              <a:t>without intermediate hosts</a:t>
            </a:r>
            <a:r>
              <a:rPr lang="ru-RU" b="1" dirty="0" smtClean="0">
                <a:solidFill>
                  <a:srgbClr val="898989"/>
                </a:solidFill>
              </a:rPr>
              <a:t>, </a:t>
            </a:r>
            <a:r>
              <a:rPr lang="en-US" b="1" dirty="0" smtClean="0">
                <a:solidFill>
                  <a:srgbClr val="898989"/>
                </a:solidFill>
              </a:rPr>
              <a:t>in environment</a:t>
            </a:r>
            <a:r>
              <a:rPr lang="ru-RU" b="1" dirty="0" smtClean="0">
                <a:solidFill>
                  <a:srgbClr val="898989"/>
                </a:solidFill>
              </a:rPr>
              <a:t>, </a:t>
            </a:r>
            <a:r>
              <a:rPr lang="en-US" b="1" dirty="0" smtClean="0">
                <a:solidFill>
                  <a:srgbClr val="898989"/>
                </a:solidFill>
              </a:rPr>
              <a:t>more often</a:t>
            </a:r>
            <a:r>
              <a:rPr lang="ru-RU" b="1" dirty="0" smtClean="0">
                <a:solidFill>
                  <a:srgbClr val="898989"/>
                </a:solidFill>
              </a:rPr>
              <a:t> </a:t>
            </a:r>
            <a:r>
              <a:rPr lang="ru-RU" b="1" dirty="0" smtClean="0">
                <a:solidFill>
                  <a:srgbClr val="898989"/>
                </a:solidFill>
              </a:rPr>
              <a:t>– </a:t>
            </a:r>
            <a:r>
              <a:rPr lang="en-US" b="1" dirty="0" smtClean="0">
                <a:solidFill>
                  <a:srgbClr val="898989"/>
                </a:solidFill>
              </a:rPr>
              <a:t>in soil</a:t>
            </a:r>
            <a:r>
              <a:rPr lang="ru-RU" b="1" dirty="0" smtClean="0">
                <a:solidFill>
                  <a:srgbClr val="898989"/>
                </a:solidFill>
              </a:rPr>
              <a:t>(</a:t>
            </a:r>
            <a:r>
              <a:rPr lang="en-US" i="1" dirty="0" smtClean="0">
                <a:solidFill>
                  <a:srgbClr val="898989"/>
                </a:solidFill>
              </a:rPr>
              <a:t>”geo”</a:t>
            </a:r>
            <a:r>
              <a:rPr lang="en-US" b="1" dirty="0" smtClean="0">
                <a:solidFill>
                  <a:srgbClr val="898989"/>
                </a:solidFill>
              </a:rPr>
              <a:t> – </a:t>
            </a:r>
            <a:r>
              <a:rPr lang="en-US" b="1" dirty="0" smtClean="0">
                <a:solidFill>
                  <a:srgbClr val="898989"/>
                </a:solidFill>
              </a:rPr>
              <a:t>soil, earth</a:t>
            </a:r>
            <a:r>
              <a:rPr lang="ru-RU" b="1" dirty="0" smtClean="0">
                <a:solidFill>
                  <a:srgbClr val="898989"/>
                </a:solidFill>
              </a:rPr>
              <a:t>).</a:t>
            </a:r>
            <a:endParaRPr lang="ru-RU" b="1" dirty="0" smtClean="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500188"/>
          </a:xfrm>
        </p:spPr>
        <p:txBody>
          <a:bodyPr/>
          <a:lstStyle/>
          <a:p>
            <a:r>
              <a:rPr lang="en-US" b="1" dirty="0" smtClean="0"/>
              <a:t>Outstanding helminthologists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i="1" dirty="0" smtClean="0"/>
              <a:t>К. І. </a:t>
            </a:r>
            <a:r>
              <a:rPr lang="en-US" b="1" i="1" dirty="0" smtClean="0"/>
              <a:t>Scryabin</a:t>
            </a:r>
            <a:r>
              <a:rPr lang="ru-RU" b="1" i="1" dirty="0" smtClean="0"/>
              <a:t> </a:t>
            </a:r>
            <a:r>
              <a:rPr lang="en-US" b="1" i="1" dirty="0" smtClean="0"/>
              <a:t>and</a:t>
            </a:r>
            <a:r>
              <a:rPr lang="ru-RU" b="1" i="1" dirty="0" smtClean="0"/>
              <a:t> </a:t>
            </a:r>
            <a:r>
              <a:rPr lang="ru-RU" b="1" i="1" dirty="0" smtClean="0"/>
              <a:t>О. </a:t>
            </a:r>
            <a:r>
              <a:rPr lang="en-US" b="1" i="1" dirty="0" smtClean="0"/>
              <a:t>P</a:t>
            </a:r>
            <a:r>
              <a:rPr lang="ru-RU" b="1" i="1" dirty="0" smtClean="0"/>
              <a:t>. </a:t>
            </a:r>
            <a:r>
              <a:rPr lang="en-US" b="1" i="1" dirty="0" smtClean="0"/>
              <a:t>Markevich</a:t>
            </a:r>
            <a:endParaRPr lang="ru-RU" b="1" i="1" dirty="0" smtClean="0"/>
          </a:p>
        </p:txBody>
      </p:sp>
      <p:pic>
        <p:nvPicPr>
          <p:cNvPr id="4099" name="Содержимое 6" descr="а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500188"/>
            <a:ext cx="4500563" cy="5357812"/>
          </a:xfrm>
        </p:spPr>
      </p:pic>
      <p:pic>
        <p:nvPicPr>
          <p:cNvPr id="4100" name="Содержимое 7" descr="а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500563" y="1500188"/>
            <a:ext cx="4643437" cy="5357812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571625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Outstanding helminthologists</a:t>
            </a: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en-US" sz="4000" b="1" dirty="0" smtClean="0"/>
              <a:t>E</a:t>
            </a:r>
            <a:r>
              <a:rPr lang="ru-RU" sz="4000" b="1" i="1" dirty="0" smtClean="0"/>
              <a:t>. </a:t>
            </a:r>
            <a:r>
              <a:rPr lang="en-US" sz="4000" b="1" i="1" dirty="0" smtClean="0"/>
              <a:t>N</a:t>
            </a:r>
            <a:r>
              <a:rPr lang="ru-RU" sz="4000" b="1" i="1" dirty="0" smtClean="0"/>
              <a:t>. </a:t>
            </a:r>
            <a:r>
              <a:rPr lang="en-US" sz="4000" b="1" i="1" dirty="0" smtClean="0"/>
              <a:t>Pavlovsky</a:t>
            </a:r>
            <a:r>
              <a:rPr lang="ru-RU" sz="4000" b="1" i="1" dirty="0" smtClean="0"/>
              <a:t> </a:t>
            </a:r>
            <a:r>
              <a:rPr lang="en-US" sz="4000" b="1" i="1" dirty="0" smtClean="0"/>
              <a:t>and</a:t>
            </a:r>
            <a:r>
              <a:rPr lang="ru-RU" sz="4000" b="1" i="1" dirty="0" smtClean="0"/>
              <a:t> </a:t>
            </a:r>
            <a:r>
              <a:rPr lang="en-US" sz="4000" b="1" i="1" dirty="0" smtClean="0"/>
              <a:t>V</a:t>
            </a:r>
            <a:r>
              <a:rPr lang="ru-RU" sz="4000" b="1" i="1" dirty="0" smtClean="0"/>
              <a:t>. </a:t>
            </a:r>
            <a:r>
              <a:rPr lang="ru-RU" sz="4000" b="1" i="1" dirty="0" smtClean="0"/>
              <a:t>О. </a:t>
            </a:r>
            <a:r>
              <a:rPr lang="en-US" sz="4000" b="1" i="1" dirty="0" smtClean="0"/>
              <a:t>Dogel</a:t>
            </a:r>
            <a:endParaRPr lang="ru-RU" sz="4000" b="1" i="1" dirty="0" smtClean="0"/>
          </a:p>
        </p:txBody>
      </p:sp>
      <p:pic>
        <p:nvPicPr>
          <p:cNvPr id="5123" name="Содержимое 8" descr="а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500188"/>
            <a:ext cx="4786313" cy="5357812"/>
          </a:xfrm>
        </p:spPr>
      </p:pic>
      <p:pic>
        <p:nvPicPr>
          <p:cNvPr id="5124" name="Содержимое 9" descr="а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786313" y="1500188"/>
            <a:ext cx="4357687" cy="5357812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357438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Epidemiology of helminthiases</a:t>
            </a:r>
            <a:r>
              <a:rPr lang="ru-RU" sz="2700" b="1" dirty="0" smtClean="0"/>
              <a:t/>
            </a:r>
            <a:br>
              <a:rPr lang="ru-RU" sz="2700" b="1" dirty="0" smtClean="0"/>
            </a:br>
            <a:r>
              <a:rPr lang="ru-RU" sz="2600" b="1" dirty="0" smtClean="0">
                <a:cs typeface="Arial" charset="0"/>
              </a:rPr>
              <a:t> </a:t>
            </a:r>
            <a:r>
              <a:rPr lang="en-US" sz="2600" b="1" dirty="0" smtClean="0">
                <a:cs typeface="Arial" charset="0"/>
              </a:rPr>
              <a:t>Every third citizen of Europe is infected by helminthes, there are 2 species of helminthes are found in every citizen of Africa , 1 species of helminth can be found in every citizen of Asia and Latin America </a:t>
            </a:r>
            <a:r>
              <a:rPr lang="ru-RU" sz="2600" b="1" dirty="0" smtClean="0">
                <a:cs typeface="Arial" charset="0"/>
              </a:rPr>
              <a:t/>
            </a:r>
            <a:br>
              <a:rPr lang="ru-RU" sz="2600" b="1" dirty="0" smtClean="0">
                <a:cs typeface="Arial" charset="0"/>
              </a:rPr>
            </a:br>
            <a:r>
              <a:rPr lang="ru-RU" sz="2600" b="1" dirty="0" smtClean="0">
                <a:cs typeface="Arial" charset="0"/>
              </a:rPr>
              <a:t> </a:t>
            </a:r>
            <a:r>
              <a:rPr lang="ru-RU" sz="2600" b="1" dirty="0" smtClean="0">
                <a:solidFill>
                  <a:srgbClr val="FF0000"/>
                </a:solidFill>
                <a:cs typeface="Arial" charset="0"/>
              </a:rPr>
              <a:t>(!)</a:t>
            </a:r>
            <a:endParaRPr lang="ru-RU" sz="2600" b="1" dirty="0" smtClean="0">
              <a:solidFill>
                <a:srgbClr val="FF0000"/>
              </a:solidFill>
              <a:cs typeface="Arial" charset="0"/>
            </a:endParaRPr>
          </a:p>
        </p:txBody>
      </p:sp>
      <p:pic>
        <p:nvPicPr>
          <p:cNvPr id="6147" name="Содержимое 6" descr="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286000" y="2286000"/>
            <a:ext cx="4429125" cy="4143375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4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3214688"/>
          </a:xfrm>
        </p:spPr>
        <p:txBody>
          <a:bodyPr/>
          <a:lstStyle/>
          <a:p>
            <a:r>
              <a:rPr lang="en-US" sz="2800" b="1" dirty="0" smtClean="0"/>
              <a:t>Every year in the world 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>1,2 </a:t>
            </a:r>
            <a:r>
              <a:rPr lang="en-US" sz="2800" b="1" dirty="0" smtClean="0"/>
              <a:t>bln</a:t>
            </a:r>
            <a:r>
              <a:rPr lang="ru-RU" sz="2800" b="1" dirty="0" smtClean="0"/>
              <a:t>. </a:t>
            </a:r>
            <a:r>
              <a:rPr lang="en-US" sz="2800" b="1" dirty="0" smtClean="0"/>
              <a:t>people are infected with ascaridose</a:t>
            </a:r>
            <a:r>
              <a:rPr lang="ru-RU" sz="2800" b="1" dirty="0" smtClean="0"/>
              <a:t>, </a:t>
            </a:r>
            <a:r>
              <a:rPr lang="en-US" sz="2800" b="1" dirty="0" smtClean="0"/>
              <a:t>ancyclostomidoses are found in </a:t>
            </a:r>
            <a:r>
              <a:rPr lang="ru-RU" sz="2800" b="1" dirty="0" smtClean="0"/>
              <a:t>900 </a:t>
            </a:r>
            <a:r>
              <a:rPr lang="en-US" sz="2800" b="1" dirty="0" smtClean="0"/>
              <a:t>mln</a:t>
            </a:r>
            <a:r>
              <a:rPr lang="ru-RU" sz="2800" b="1" dirty="0" smtClean="0"/>
              <a:t>.</a:t>
            </a:r>
            <a:r>
              <a:rPr lang="en-US" sz="2800" b="1" dirty="0" smtClean="0"/>
              <a:t> people</a:t>
            </a:r>
            <a:r>
              <a:rPr lang="ru-RU" sz="2800" b="1" dirty="0" smtClean="0"/>
              <a:t>, </a:t>
            </a:r>
            <a:r>
              <a:rPr lang="en-US" sz="2800" b="1" dirty="0" smtClean="0"/>
              <a:t>trichinellose</a:t>
            </a:r>
            <a:r>
              <a:rPr lang="ru-RU" sz="2800" b="1" dirty="0" smtClean="0"/>
              <a:t> –</a:t>
            </a:r>
            <a:r>
              <a:rPr lang="en-US" sz="2800" b="1" dirty="0" smtClean="0"/>
              <a:t> in</a:t>
            </a:r>
            <a:r>
              <a:rPr lang="ru-RU" sz="2800" b="1" dirty="0" smtClean="0"/>
              <a:t> </a:t>
            </a:r>
            <a:r>
              <a:rPr lang="ru-RU" sz="2800" b="1" dirty="0" smtClean="0"/>
              <a:t>800 </a:t>
            </a:r>
            <a:r>
              <a:rPr lang="en-US" sz="2800" b="1" dirty="0" smtClean="0"/>
              <a:t>mln</a:t>
            </a:r>
            <a:r>
              <a:rPr lang="ru-RU" sz="2800" b="1" dirty="0" smtClean="0"/>
              <a:t>.</a:t>
            </a:r>
            <a:r>
              <a:rPr lang="en-US" sz="2800" b="1" dirty="0" smtClean="0"/>
              <a:t> people</a:t>
            </a:r>
            <a:r>
              <a:rPr lang="ru-RU" sz="2800" b="1" dirty="0" smtClean="0"/>
              <a:t>, </a:t>
            </a:r>
            <a:r>
              <a:rPr lang="en-US" sz="2800" b="1" dirty="0" smtClean="0"/>
              <a:t>trichocephaliase</a:t>
            </a:r>
            <a:r>
              <a:rPr lang="ru-RU" sz="2800" b="1" dirty="0" smtClean="0"/>
              <a:t> </a:t>
            </a:r>
            <a:r>
              <a:rPr lang="ru-RU" sz="2800" b="1" dirty="0" smtClean="0"/>
              <a:t>–</a:t>
            </a:r>
            <a:br>
              <a:rPr lang="ru-RU" sz="2800" b="1" dirty="0" smtClean="0"/>
            </a:br>
            <a:r>
              <a:rPr lang="en-US" sz="2800" b="1" dirty="0" smtClean="0"/>
              <a:t>in </a:t>
            </a:r>
            <a:r>
              <a:rPr lang="ru-RU" sz="2800" b="1" dirty="0" smtClean="0"/>
              <a:t>700 </a:t>
            </a:r>
            <a:r>
              <a:rPr lang="en-US" sz="2800" b="1" dirty="0" smtClean="0"/>
              <a:t>mln</a:t>
            </a:r>
            <a:r>
              <a:rPr lang="ru-RU" sz="2800" b="1" dirty="0" smtClean="0"/>
              <a:t>.</a:t>
            </a:r>
            <a:r>
              <a:rPr lang="en-US" sz="2800" b="1" dirty="0" smtClean="0"/>
              <a:t> people.</a:t>
            </a:r>
            <a:r>
              <a:rPr lang="ru-RU" sz="2800" b="1" dirty="0" smtClean="0"/>
              <a:t> </a:t>
            </a:r>
            <a:r>
              <a:rPr lang="en-US" sz="28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Helminthiases in Ukraine are</a:t>
            </a:r>
            <a:r>
              <a:rPr lang="ru-RU" sz="28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ru-RU" sz="28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28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1300 </a:t>
            </a:r>
            <a:r>
              <a:rPr lang="en-US" sz="28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per </a:t>
            </a:r>
            <a:r>
              <a:rPr lang="ru-RU" sz="28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100 </a:t>
            </a:r>
            <a:r>
              <a:rPr lang="en-US" sz="28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000</a:t>
            </a:r>
            <a:r>
              <a:rPr lang="ru-RU" sz="28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8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 year</a:t>
            </a:r>
            <a:r>
              <a:rPr lang="ru-RU" sz="28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  <a:endParaRPr lang="ru-RU" sz="28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charset="0"/>
            </a:endParaRPr>
          </a:p>
        </p:txBody>
      </p:sp>
      <p:pic>
        <p:nvPicPr>
          <p:cNvPr id="7171" name="Содержимое 5" descr="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286125" y="3143250"/>
            <a:ext cx="2857500" cy="342900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50"/>
          </a:xfrm>
        </p:spPr>
        <p:txBody>
          <a:bodyPr>
            <a:normAutofit/>
          </a:bodyPr>
          <a:lstStyle/>
          <a:p>
            <a:r>
              <a:rPr lang="en-US" sz="4500" b="1" dirty="0" smtClean="0"/>
              <a:t>Location of helminthes</a:t>
            </a:r>
            <a:endParaRPr lang="ru-RU" sz="4500" b="1" dirty="0" smtClean="0"/>
          </a:p>
        </p:txBody>
      </p:sp>
      <p:pic>
        <p:nvPicPr>
          <p:cNvPr id="8195" name="Содержимое 3" descr="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785813"/>
            <a:ext cx="9144000" cy="6072187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14375" y="0"/>
            <a:ext cx="7772400" cy="857250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Ways of helminthiases transmission</a:t>
            </a:r>
            <a:endParaRPr lang="ru-RU" sz="4000" b="1" dirty="0" smtClean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357188" y="928688"/>
            <a:ext cx="8501062" cy="5643562"/>
          </a:xfrm>
        </p:spPr>
        <p:txBody>
          <a:bodyPr>
            <a:normAutofit/>
          </a:bodyPr>
          <a:lstStyle/>
          <a:p>
            <a:pPr marL="514350" indent="-514350" algn="l">
              <a:lnSpc>
                <a:spcPct val="80000"/>
              </a:lnSpc>
              <a:buFont typeface="Arial" charset="0"/>
              <a:buAutoNum type="arabicPeriod"/>
            </a:pPr>
            <a:r>
              <a:rPr lang="en-US" sz="3000" b="1" u="sng" dirty="0" smtClean="0">
                <a:solidFill>
                  <a:srgbClr val="898989"/>
                </a:solidFill>
              </a:rPr>
              <a:t> </a:t>
            </a:r>
            <a:r>
              <a:rPr lang="ru-RU" sz="3000" b="1" u="sng" dirty="0" smtClean="0">
                <a:solidFill>
                  <a:srgbClr val="898989"/>
                </a:solidFill>
              </a:rPr>
              <a:t> </a:t>
            </a:r>
            <a:r>
              <a:rPr lang="en-US" sz="3000" b="1" u="sng" dirty="0" smtClean="0">
                <a:solidFill>
                  <a:srgbClr val="898989"/>
                </a:solidFill>
              </a:rPr>
              <a:t>.  Eating of row animal products infected with larvae of helminthes</a:t>
            </a:r>
            <a:r>
              <a:rPr lang="ru-RU" sz="3000" b="1" dirty="0" smtClean="0">
                <a:solidFill>
                  <a:srgbClr val="898989"/>
                </a:solidFill>
              </a:rPr>
              <a:t>.</a:t>
            </a:r>
            <a:endParaRPr lang="ru-RU" sz="3000" b="1" dirty="0" smtClean="0">
              <a:solidFill>
                <a:srgbClr val="898989"/>
              </a:solidFill>
            </a:endParaRPr>
          </a:p>
          <a:p>
            <a:pPr marL="514350" indent="-514350" algn="l">
              <a:lnSpc>
                <a:spcPct val="80000"/>
              </a:lnSpc>
              <a:buFont typeface="Arial" charset="0"/>
              <a:buAutoNum type="arabicPeriod"/>
            </a:pPr>
            <a:r>
              <a:rPr lang="en-US" sz="3000" b="1" u="sng" dirty="0" smtClean="0">
                <a:solidFill>
                  <a:srgbClr val="898989"/>
                </a:solidFill>
              </a:rPr>
              <a:t>fecal-oral</a:t>
            </a:r>
            <a:r>
              <a:rPr lang="ru-RU" sz="3000" b="1" u="sng" dirty="0" smtClean="0">
                <a:solidFill>
                  <a:srgbClr val="898989"/>
                </a:solidFill>
              </a:rPr>
              <a:t>. </a:t>
            </a:r>
            <a:r>
              <a:rPr lang="en-US" sz="3000" b="1" u="sng" dirty="0" smtClean="0">
                <a:solidFill>
                  <a:srgbClr val="898989"/>
                </a:solidFill>
              </a:rPr>
              <a:t>Ingestion of helminthes eggs with fruits and vegetables, unboiled water, dirty hands or mechanical vectors</a:t>
            </a:r>
            <a:r>
              <a:rPr lang="ru-RU" sz="3000" b="1" dirty="0" smtClean="0">
                <a:solidFill>
                  <a:srgbClr val="898989"/>
                </a:solidFill>
              </a:rPr>
              <a:t> (</a:t>
            </a:r>
            <a:r>
              <a:rPr lang="en-US" sz="3000" b="1" dirty="0" smtClean="0">
                <a:solidFill>
                  <a:srgbClr val="898989"/>
                </a:solidFill>
              </a:rPr>
              <a:t>house flies</a:t>
            </a:r>
            <a:r>
              <a:rPr lang="ru-RU" sz="3000" b="1" dirty="0" smtClean="0">
                <a:solidFill>
                  <a:srgbClr val="898989"/>
                </a:solidFill>
              </a:rPr>
              <a:t>, </a:t>
            </a:r>
            <a:r>
              <a:rPr lang="en-US" sz="3000" b="1" dirty="0" smtClean="0">
                <a:solidFill>
                  <a:srgbClr val="898989"/>
                </a:solidFill>
              </a:rPr>
              <a:t>red</a:t>
            </a:r>
            <a:r>
              <a:rPr lang="ru-RU" sz="3000" b="1" dirty="0" smtClean="0">
                <a:solidFill>
                  <a:srgbClr val="898989"/>
                </a:solidFill>
              </a:rPr>
              <a:t> </a:t>
            </a:r>
            <a:r>
              <a:rPr lang="en-US" sz="3000" b="1" dirty="0" smtClean="0">
                <a:solidFill>
                  <a:srgbClr val="898989"/>
                </a:solidFill>
              </a:rPr>
              <a:t>cochroaches</a:t>
            </a:r>
            <a:r>
              <a:rPr lang="ru-RU" sz="3000" b="1" dirty="0" smtClean="0">
                <a:solidFill>
                  <a:srgbClr val="898989"/>
                </a:solidFill>
              </a:rPr>
              <a:t>).</a:t>
            </a:r>
            <a:endParaRPr lang="ru-RU" sz="3000" b="1" dirty="0" smtClean="0">
              <a:solidFill>
                <a:srgbClr val="898989"/>
              </a:solidFill>
            </a:endParaRPr>
          </a:p>
          <a:p>
            <a:pPr marL="514350" indent="-514350" algn="l">
              <a:lnSpc>
                <a:spcPct val="80000"/>
              </a:lnSpc>
              <a:buFont typeface="Arial" charset="0"/>
              <a:buAutoNum type="arabicPeriod"/>
            </a:pPr>
            <a:r>
              <a:rPr lang="en-US" sz="3000" b="1" u="sng" dirty="0" smtClean="0">
                <a:solidFill>
                  <a:srgbClr val="898989"/>
                </a:solidFill>
              </a:rPr>
              <a:t>percutaneous</a:t>
            </a:r>
            <a:r>
              <a:rPr lang="ru-RU" sz="3000" b="1" u="sng" dirty="0" smtClean="0">
                <a:solidFill>
                  <a:srgbClr val="898989"/>
                </a:solidFill>
              </a:rPr>
              <a:t>. </a:t>
            </a:r>
            <a:r>
              <a:rPr lang="en-US" sz="3000" b="1" u="sng" dirty="0" smtClean="0">
                <a:solidFill>
                  <a:srgbClr val="898989"/>
                </a:solidFill>
              </a:rPr>
              <a:t>Invasion of helminthes through skin from soil or water</a:t>
            </a:r>
            <a:r>
              <a:rPr lang="ru-RU" sz="3000" b="1" dirty="0" smtClean="0">
                <a:solidFill>
                  <a:srgbClr val="898989"/>
                </a:solidFill>
              </a:rPr>
              <a:t>.</a:t>
            </a:r>
            <a:endParaRPr lang="ru-RU" sz="3000" b="1" dirty="0" smtClean="0">
              <a:solidFill>
                <a:srgbClr val="898989"/>
              </a:solidFill>
            </a:endParaRPr>
          </a:p>
          <a:p>
            <a:pPr marL="514350" indent="-514350" algn="l">
              <a:lnSpc>
                <a:spcPct val="80000"/>
              </a:lnSpc>
              <a:buFont typeface="Arial" charset="0"/>
              <a:buAutoNum type="arabicPeriod"/>
            </a:pPr>
            <a:r>
              <a:rPr lang="en-US" sz="3000" b="1" u="sng" dirty="0" smtClean="0">
                <a:solidFill>
                  <a:srgbClr val="898989"/>
                </a:solidFill>
              </a:rPr>
              <a:t>transmissive</a:t>
            </a:r>
            <a:r>
              <a:rPr lang="ru-RU" sz="3000" b="1" dirty="0" smtClean="0">
                <a:solidFill>
                  <a:srgbClr val="898989"/>
                </a:solidFill>
              </a:rPr>
              <a:t>. </a:t>
            </a:r>
            <a:r>
              <a:rPr lang="en-US" sz="3000" b="1" dirty="0" smtClean="0">
                <a:solidFill>
                  <a:srgbClr val="898989"/>
                </a:solidFill>
              </a:rPr>
              <a:t>Through bites of bloodsucking insects</a:t>
            </a:r>
            <a:r>
              <a:rPr lang="ru-RU" sz="3000" b="1" dirty="0" smtClean="0">
                <a:solidFill>
                  <a:srgbClr val="898989"/>
                </a:solidFill>
              </a:rPr>
              <a:t> (</a:t>
            </a:r>
            <a:r>
              <a:rPr lang="en-US" sz="3000" b="1" dirty="0" smtClean="0">
                <a:solidFill>
                  <a:srgbClr val="898989"/>
                </a:solidFill>
              </a:rPr>
              <a:t>mosquitoes</a:t>
            </a:r>
            <a:r>
              <a:rPr lang="ru-RU" sz="3000" b="1" dirty="0" smtClean="0">
                <a:solidFill>
                  <a:srgbClr val="898989"/>
                </a:solidFill>
              </a:rPr>
              <a:t>, </a:t>
            </a:r>
            <a:r>
              <a:rPr lang="en-US" sz="3000" b="1" dirty="0" smtClean="0">
                <a:solidFill>
                  <a:srgbClr val="898989"/>
                </a:solidFill>
              </a:rPr>
              <a:t>flies</a:t>
            </a:r>
            <a:r>
              <a:rPr lang="ru-RU" sz="3000" b="1" dirty="0" smtClean="0">
                <a:solidFill>
                  <a:srgbClr val="898989"/>
                </a:solidFill>
              </a:rPr>
              <a:t>, </a:t>
            </a:r>
            <a:r>
              <a:rPr lang="en-US" sz="3000" b="1" dirty="0" smtClean="0">
                <a:solidFill>
                  <a:srgbClr val="898989"/>
                </a:solidFill>
              </a:rPr>
              <a:t>etc.</a:t>
            </a:r>
            <a:r>
              <a:rPr lang="ru-RU" sz="3000" b="1" dirty="0" smtClean="0">
                <a:solidFill>
                  <a:srgbClr val="898989"/>
                </a:solidFill>
              </a:rPr>
              <a:t>).</a:t>
            </a:r>
            <a:endParaRPr lang="ru-RU" sz="3000" b="1" dirty="0" smtClean="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3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1143000"/>
          </a:xfrm>
        </p:spPr>
        <p:txBody>
          <a:bodyPr/>
          <a:lstStyle/>
          <a:p>
            <a:r>
              <a:rPr lang="en-US" sz="3600" b="1" dirty="0" smtClean="0"/>
              <a:t>Mechanical vectors of helminthes eggs</a:t>
            </a: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 smtClean="0"/>
              <a:t>(</a:t>
            </a:r>
            <a:r>
              <a:rPr lang="en-US" sz="3600" b="1" dirty="0" smtClean="0">
                <a:solidFill>
                  <a:srgbClr val="FF0000"/>
                </a:solidFill>
              </a:rPr>
              <a:t>house fly</a:t>
            </a:r>
            <a:r>
              <a:rPr lang="ru-RU" sz="3600" b="1" dirty="0" smtClean="0">
                <a:solidFill>
                  <a:srgbClr val="FF0000"/>
                </a:solidFill>
              </a:rPr>
              <a:t>, </a:t>
            </a:r>
            <a:r>
              <a:rPr lang="en-US" sz="3600" b="1" dirty="0" smtClean="0">
                <a:solidFill>
                  <a:srgbClr val="FF0000"/>
                </a:solidFill>
              </a:rPr>
              <a:t>red cockroache</a:t>
            </a:r>
            <a:r>
              <a:rPr lang="ru-RU" sz="3600" b="1" dirty="0" smtClean="0"/>
              <a:t>)</a:t>
            </a:r>
            <a:endParaRPr lang="ru-RU" sz="3600" b="1" dirty="0" smtClean="0"/>
          </a:p>
        </p:txBody>
      </p:sp>
      <p:pic>
        <p:nvPicPr>
          <p:cNvPr id="10243" name="Содержимое 6" descr="а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928813"/>
            <a:ext cx="4643438" cy="4929187"/>
          </a:xfrm>
        </p:spPr>
      </p:pic>
      <p:pic>
        <p:nvPicPr>
          <p:cNvPr id="10244" name="Содержимое 7" descr="а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648200" y="1928813"/>
            <a:ext cx="4495800" cy="4929187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4"/>
          <p:cNvSpPr>
            <a:spLocks noGrp="1"/>
          </p:cNvSpPr>
          <p:nvPr>
            <p:ph type="ctrTitle"/>
          </p:nvPr>
        </p:nvSpPr>
        <p:spPr>
          <a:xfrm>
            <a:off x="714375" y="0"/>
            <a:ext cx="7772400" cy="857250"/>
          </a:xfrm>
        </p:spPr>
        <p:txBody>
          <a:bodyPr/>
          <a:lstStyle/>
          <a:p>
            <a:r>
              <a:rPr lang="en-US" sz="3900" b="1" dirty="0" smtClean="0"/>
              <a:t>Patogenic effect of helminthes</a:t>
            </a:r>
            <a:endParaRPr lang="ru-RU" sz="3900" b="1" dirty="0" smtClean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357188" y="928688"/>
            <a:ext cx="8501062" cy="5643562"/>
          </a:xfrm>
        </p:spPr>
        <p:txBody>
          <a:bodyPr>
            <a:normAutofit/>
          </a:bodyPr>
          <a:lstStyle/>
          <a:p>
            <a:pPr marL="514350" indent="-514350" algn="l">
              <a:lnSpc>
                <a:spcPct val="80000"/>
              </a:lnSpc>
              <a:buFont typeface="Arial" charset="0"/>
              <a:buAutoNum type="arabicPeriod"/>
            </a:pPr>
            <a:r>
              <a:rPr lang="en-US" sz="3000" b="1" u="sng" dirty="0" smtClean="0">
                <a:solidFill>
                  <a:srgbClr val="898989"/>
                </a:solidFill>
              </a:rPr>
              <a:t>Mechanical</a:t>
            </a:r>
            <a:r>
              <a:rPr lang="ru-RU" sz="3000" b="1" u="sng" dirty="0" smtClean="0">
                <a:solidFill>
                  <a:srgbClr val="898989"/>
                </a:solidFill>
              </a:rPr>
              <a:t>. </a:t>
            </a:r>
            <a:r>
              <a:rPr lang="en-US" sz="3000" b="1" u="sng" dirty="0" smtClean="0">
                <a:solidFill>
                  <a:srgbClr val="898989"/>
                </a:solidFill>
              </a:rPr>
              <a:t>Damage of tissues by organs of fixation</a:t>
            </a:r>
            <a:r>
              <a:rPr lang="ru-RU" sz="3000" b="1" dirty="0" smtClean="0">
                <a:solidFill>
                  <a:srgbClr val="898989"/>
                </a:solidFill>
              </a:rPr>
              <a:t>, </a:t>
            </a:r>
            <a:r>
              <a:rPr lang="en-US" sz="3000" b="1" dirty="0" smtClean="0">
                <a:solidFill>
                  <a:srgbClr val="898989"/>
                </a:solidFill>
              </a:rPr>
              <a:t>ileus</a:t>
            </a:r>
            <a:r>
              <a:rPr lang="ru-RU" sz="3000" b="1" dirty="0" smtClean="0">
                <a:solidFill>
                  <a:srgbClr val="898989"/>
                </a:solidFill>
              </a:rPr>
              <a:t> (</a:t>
            </a:r>
            <a:r>
              <a:rPr lang="en-US" sz="3000" b="1" dirty="0" smtClean="0">
                <a:solidFill>
                  <a:srgbClr val="898989"/>
                </a:solidFill>
              </a:rPr>
              <a:t>intestinal</a:t>
            </a:r>
            <a:r>
              <a:rPr lang="ru-RU" sz="3000" b="1" dirty="0" smtClean="0">
                <a:solidFill>
                  <a:srgbClr val="898989"/>
                </a:solidFill>
              </a:rPr>
              <a:t> </a:t>
            </a:r>
            <a:r>
              <a:rPr lang="en-US" sz="3000" b="1" dirty="0" smtClean="0">
                <a:solidFill>
                  <a:srgbClr val="898989"/>
                </a:solidFill>
              </a:rPr>
              <a:t>obstruction</a:t>
            </a:r>
            <a:r>
              <a:rPr lang="ru-RU" sz="3000" b="1" dirty="0" smtClean="0">
                <a:solidFill>
                  <a:srgbClr val="898989"/>
                </a:solidFill>
              </a:rPr>
              <a:t>), </a:t>
            </a:r>
            <a:r>
              <a:rPr lang="en-US" sz="3000" b="1" dirty="0" smtClean="0">
                <a:solidFill>
                  <a:srgbClr val="898989"/>
                </a:solidFill>
              </a:rPr>
              <a:t>rupture of intestine by adult worms or larva migrans</a:t>
            </a:r>
            <a:r>
              <a:rPr lang="ru-RU" sz="3000" b="1" dirty="0" smtClean="0">
                <a:solidFill>
                  <a:srgbClr val="898989"/>
                </a:solidFill>
              </a:rPr>
              <a:t>.</a:t>
            </a:r>
            <a:endParaRPr lang="ru-RU" sz="3000" b="1" dirty="0" smtClean="0">
              <a:solidFill>
                <a:srgbClr val="898989"/>
              </a:solidFill>
            </a:endParaRPr>
          </a:p>
          <a:p>
            <a:pPr marL="514350" indent="-514350" algn="l">
              <a:lnSpc>
                <a:spcPct val="80000"/>
              </a:lnSpc>
              <a:buFont typeface="Arial" charset="0"/>
              <a:buAutoNum type="arabicPeriod"/>
            </a:pPr>
            <a:r>
              <a:rPr lang="en-US" sz="3000" b="1" u="sng" dirty="0" smtClean="0">
                <a:solidFill>
                  <a:srgbClr val="898989"/>
                </a:solidFill>
              </a:rPr>
              <a:t>Toxic</a:t>
            </a:r>
            <a:r>
              <a:rPr lang="ru-RU" sz="3000" b="1" u="sng" dirty="0" smtClean="0">
                <a:solidFill>
                  <a:srgbClr val="898989"/>
                </a:solidFill>
              </a:rPr>
              <a:t>.</a:t>
            </a:r>
            <a:r>
              <a:rPr lang="ru-RU" sz="3000" b="1" dirty="0" smtClean="0">
                <a:solidFill>
                  <a:srgbClr val="898989"/>
                </a:solidFill>
              </a:rPr>
              <a:t> </a:t>
            </a:r>
            <a:r>
              <a:rPr lang="en-US" sz="3000" b="1" dirty="0" smtClean="0">
                <a:solidFill>
                  <a:srgbClr val="898989"/>
                </a:solidFill>
              </a:rPr>
              <a:t>Disorders of appetite</a:t>
            </a:r>
            <a:r>
              <a:rPr lang="ru-RU" sz="3000" b="1" dirty="0" smtClean="0">
                <a:solidFill>
                  <a:srgbClr val="898989"/>
                </a:solidFill>
              </a:rPr>
              <a:t>, </a:t>
            </a:r>
            <a:r>
              <a:rPr lang="en-US" sz="3000" b="1" dirty="0" smtClean="0">
                <a:solidFill>
                  <a:srgbClr val="898989"/>
                </a:solidFill>
              </a:rPr>
              <a:t>head ache</a:t>
            </a:r>
            <a:r>
              <a:rPr lang="ru-RU" sz="3000" b="1" dirty="0" smtClean="0">
                <a:solidFill>
                  <a:srgbClr val="898989"/>
                </a:solidFill>
              </a:rPr>
              <a:t>, </a:t>
            </a:r>
            <a:r>
              <a:rPr lang="en-US" sz="3000" b="1" dirty="0" smtClean="0">
                <a:solidFill>
                  <a:srgbClr val="898989"/>
                </a:solidFill>
              </a:rPr>
              <a:t>nausea</a:t>
            </a:r>
            <a:r>
              <a:rPr lang="ru-RU" sz="3000" b="1" dirty="0" smtClean="0">
                <a:solidFill>
                  <a:srgbClr val="898989"/>
                </a:solidFill>
              </a:rPr>
              <a:t>, </a:t>
            </a:r>
            <a:r>
              <a:rPr lang="en-US" sz="3000" b="1" dirty="0" smtClean="0">
                <a:solidFill>
                  <a:srgbClr val="898989"/>
                </a:solidFill>
              </a:rPr>
              <a:t>vomiting</a:t>
            </a:r>
            <a:r>
              <a:rPr lang="ru-RU" sz="3000" b="1" dirty="0" smtClean="0">
                <a:solidFill>
                  <a:srgbClr val="898989"/>
                </a:solidFill>
              </a:rPr>
              <a:t>,</a:t>
            </a:r>
            <a:r>
              <a:rPr lang="en-US" sz="3000" b="1" dirty="0" smtClean="0">
                <a:solidFill>
                  <a:srgbClr val="898989"/>
                </a:solidFill>
              </a:rPr>
              <a:t>diarrhea</a:t>
            </a:r>
            <a:r>
              <a:rPr lang="ru-RU" sz="3000" b="1" dirty="0" smtClean="0">
                <a:solidFill>
                  <a:srgbClr val="898989"/>
                </a:solidFill>
              </a:rPr>
              <a:t>.</a:t>
            </a:r>
            <a:endParaRPr lang="ru-RU" sz="3000" b="1" dirty="0" smtClean="0">
              <a:solidFill>
                <a:srgbClr val="898989"/>
              </a:solidFill>
            </a:endParaRPr>
          </a:p>
          <a:p>
            <a:pPr marL="514350" indent="-514350" algn="l">
              <a:lnSpc>
                <a:spcPct val="80000"/>
              </a:lnSpc>
              <a:buFont typeface="Arial" charset="0"/>
              <a:buAutoNum type="arabicPeriod"/>
            </a:pPr>
            <a:r>
              <a:rPr lang="en-US" sz="3000" b="1" u="sng" dirty="0" smtClean="0">
                <a:solidFill>
                  <a:srgbClr val="898989"/>
                </a:solidFill>
              </a:rPr>
              <a:t>Allergic reactions</a:t>
            </a:r>
            <a:r>
              <a:rPr lang="ru-RU" sz="3000" b="1" u="sng" dirty="0" smtClean="0">
                <a:solidFill>
                  <a:srgbClr val="898989"/>
                </a:solidFill>
              </a:rPr>
              <a:t>.</a:t>
            </a:r>
            <a:r>
              <a:rPr lang="ru-RU" sz="3000" b="1" dirty="0" smtClean="0">
                <a:solidFill>
                  <a:srgbClr val="898989"/>
                </a:solidFill>
              </a:rPr>
              <a:t> </a:t>
            </a:r>
            <a:r>
              <a:rPr lang="en-US" sz="3000" b="1" dirty="0" smtClean="0">
                <a:solidFill>
                  <a:srgbClr val="898989"/>
                </a:solidFill>
              </a:rPr>
              <a:t>oedema</a:t>
            </a:r>
            <a:r>
              <a:rPr lang="ru-RU" sz="3000" b="1" dirty="0" smtClean="0">
                <a:solidFill>
                  <a:srgbClr val="898989"/>
                </a:solidFill>
              </a:rPr>
              <a:t>, </a:t>
            </a:r>
            <a:r>
              <a:rPr lang="en-US" sz="3000" b="1" dirty="0" smtClean="0">
                <a:solidFill>
                  <a:srgbClr val="898989"/>
                </a:solidFill>
              </a:rPr>
              <a:t>skin rush</a:t>
            </a:r>
            <a:r>
              <a:rPr lang="ru-RU" sz="3000" b="1" dirty="0" smtClean="0">
                <a:solidFill>
                  <a:srgbClr val="898989"/>
                </a:solidFill>
              </a:rPr>
              <a:t>, </a:t>
            </a:r>
            <a:r>
              <a:rPr lang="en-US" sz="3000" b="1" dirty="0" smtClean="0">
                <a:solidFill>
                  <a:srgbClr val="898989"/>
                </a:solidFill>
              </a:rPr>
              <a:t>changes of CBC – complete blood count </a:t>
            </a:r>
            <a:r>
              <a:rPr lang="ru-RU" sz="3000" b="1" dirty="0" smtClean="0">
                <a:solidFill>
                  <a:srgbClr val="898989"/>
                </a:solidFill>
              </a:rPr>
              <a:t>(</a:t>
            </a:r>
            <a:r>
              <a:rPr lang="en-US" sz="3000" b="1" dirty="0" smtClean="0">
                <a:solidFill>
                  <a:srgbClr val="898989"/>
                </a:solidFill>
              </a:rPr>
              <a:t>Eosinophylia</a:t>
            </a:r>
            <a:r>
              <a:rPr lang="ru-RU" sz="3000" b="1" dirty="0" smtClean="0">
                <a:solidFill>
                  <a:srgbClr val="898989"/>
                </a:solidFill>
              </a:rPr>
              <a:t>, </a:t>
            </a:r>
            <a:r>
              <a:rPr lang="en-US" sz="3000" b="1" dirty="0" smtClean="0">
                <a:solidFill>
                  <a:srgbClr val="898989"/>
                </a:solidFill>
              </a:rPr>
              <a:t>anemia</a:t>
            </a:r>
            <a:r>
              <a:rPr lang="ru-RU" sz="3000" b="1" dirty="0" smtClean="0">
                <a:solidFill>
                  <a:srgbClr val="898989"/>
                </a:solidFill>
              </a:rPr>
              <a:t>).</a:t>
            </a:r>
            <a:endParaRPr lang="ru-RU" sz="3000" b="1" dirty="0" smtClean="0">
              <a:solidFill>
                <a:srgbClr val="898989"/>
              </a:solidFill>
            </a:endParaRPr>
          </a:p>
          <a:p>
            <a:pPr marL="514350" indent="-514350" algn="l">
              <a:lnSpc>
                <a:spcPct val="80000"/>
              </a:lnSpc>
              <a:buFont typeface="Arial" charset="0"/>
              <a:buAutoNum type="arabicPeriod"/>
            </a:pPr>
            <a:r>
              <a:rPr lang="en-US" sz="3000" b="1" u="sng" dirty="0" smtClean="0">
                <a:solidFill>
                  <a:srgbClr val="898989"/>
                </a:solidFill>
              </a:rPr>
              <a:t>Symptom of</a:t>
            </a:r>
            <a:r>
              <a:rPr lang="ru-RU" sz="3000" b="1" u="sng" dirty="0" smtClean="0">
                <a:solidFill>
                  <a:srgbClr val="898989"/>
                </a:solidFill>
              </a:rPr>
              <a:t> </a:t>
            </a:r>
            <a:r>
              <a:rPr lang="en-US" sz="3000" b="1" u="sng" dirty="0" smtClean="0">
                <a:solidFill>
                  <a:srgbClr val="898989"/>
                </a:solidFill>
              </a:rPr>
              <a:t>“food withdrawal”</a:t>
            </a:r>
            <a:r>
              <a:rPr lang="ru-RU" sz="3000" b="1" u="sng" dirty="0" smtClean="0">
                <a:solidFill>
                  <a:srgbClr val="898989"/>
                </a:solidFill>
              </a:rPr>
              <a:t>. </a:t>
            </a:r>
            <a:r>
              <a:rPr lang="en-US" sz="3000" b="1" u="sng" dirty="0" smtClean="0">
                <a:solidFill>
                  <a:srgbClr val="898989"/>
                </a:solidFill>
              </a:rPr>
              <a:t>Decreasing of body weight</a:t>
            </a:r>
            <a:r>
              <a:rPr lang="ru-RU" sz="3000" b="1" dirty="0" smtClean="0">
                <a:solidFill>
                  <a:srgbClr val="898989"/>
                </a:solidFill>
              </a:rPr>
              <a:t>, </a:t>
            </a:r>
            <a:r>
              <a:rPr lang="en-US" sz="3000" b="1" dirty="0" smtClean="0">
                <a:solidFill>
                  <a:srgbClr val="898989"/>
                </a:solidFill>
              </a:rPr>
              <a:t>exhaustion.</a:t>
            </a:r>
            <a:endParaRPr lang="ru-RU" sz="3000" b="1" dirty="0" smtClean="0">
              <a:solidFill>
                <a:srgbClr val="898989"/>
              </a:solidFill>
            </a:endParaRPr>
          </a:p>
          <a:p>
            <a:pPr marL="514350" indent="-514350" algn="l">
              <a:lnSpc>
                <a:spcPct val="80000"/>
              </a:lnSpc>
              <a:buFont typeface="Arial" charset="0"/>
              <a:buAutoNum type="arabicPeriod"/>
            </a:pPr>
            <a:r>
              <a:rPr lang="en-US" sz="3000" b="1" u="sng" dirty="0" smtClean="0">
                <a:solidFill>
                  <a:srgbClr val="898989"/>
                </a:solidFill>
              </a:rPr>
              <a:t>Supression of immunity </a:t>
            </a:r>
            <a:r>
              <a:rPr lang="ru-RU" sz="3000" b="1" dirty="0" smtClean="0">
                <a:solidFill>
                  <a:srgbClr val="898989"/>
                </a:solidFill>
              </a:rPr>
              <a:t>.</a:t>
            </a:r>
            <a:endParaRPr lang="ru-RU" sz="3000" b="1" dirty="0" smtClean="0">
              <a:solidFill>
                <a:srgbClr val="898989"/>
              </a:solidFill>
            </a:endParaRPr>
          </a:p>
          <a:p>
            <a:pPr marL="514350" indent="-514350" algn="l">
              <a:lnSpc>
                <a:spcPct val="80000"/>
              </a:lnSpc>
              <a:buFont typeface="Arial" charset="0"/>
              <a:buAutoNum type="arabicPeriod"/>
            </a:pPr>
            <a:r>
              <a:rPr lang="en-US" sz="3000" b="1" u="sng" dirty="0" smtClean="0">
                <a:solidFill>
                  <a:srgbClr val="898989"/>
                </a:solidFill>
              </a:rPr>
              <a:t>Neoplasm stimulation</a:t>
            </a:r>
            <a:r>
              <a:rPr lang="ru-RU" sz="3000" b="1" dirty="0" smtClean="0">
                <a:solidFill>
                  <a:srgbClr val="898989"/>
                </a:solidFill>
              </a:rPr>
              <a:t> (</a:t>
            </a:r>
            <a:r>
              <a:rPr lang="en-US" sz="3000" b="1" dirty="0" smtClean="0">
                <a:solidFill>
                  <a:srgbClr val="898989"/>
                </a:solidFill>
              </a:rPr>
              <a:t>cancer of liver</a:t>
            </a:r>
            <a:r>
              <a:rPr lang="ru-RU" sz="3000" b="1" dirty="0" smtClean="0">
                <a:solidFill>
                  <a:srgbClr val="898989"/>
                </a:solidFill>
              </a:rPr>
              <a:t>, </a:t>
            </a:r>
            <a:r>
              <a:rPr lang="en-US" sz="3000" b="1" dirty="0" smtClean="0">
                <a:solidFill>
                  <a:srgbClr val="898989"/>
                </a:solidFill>
              </a:rPr>
              <a:t>pancreas</a:t>
            </a:r>
            <a:r>
              <a:rPr lang="ru-RU" sz="3000" b="1" dirty="0" smtClean="0">
                <a:solidFill>
                  <a:srgbClr val="898989"/>
                </a:solidFill>
              </a:rPr>
              <a:t>, </a:t>
            </a:r>
            <a:r>
              <a:rPr lang="en-US" sz="3000" b="1" dirty="0" smtClean="0">
                <a:solidFill>
                  <a:srgbClr val="898989"/>
                </a:solidFill>
              </a:rPr>
              <a:t>urinary bladder</a:t>
            </a:r>
            <a:r>
              <a:rPr lang="ru-RU" sz="3000" b="1" dirty="0" smtClean="0">
                <a:solidFill>
                  <a:srgbClr val="898989"/>
                </a:solidFill>
              </a:rPr>
              <a:t>).</a:t>
            </a:r>
            <a:endParaRPr lang="ru-RU" sz="3000" b="1" u="sng" dirty="0" smtClean="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4"/>
          <p:cNvSpPr>
            <a:spLocks noGrp="1"/>
          </p:cNvSpPr>
          <p:nvPr>
            <p:ph type="ctrTitle"/>
          </p:nvPr>
        </p:nvSpPr>
        <p:spPr>
          <a:xfrm>
            <a:off x="714375" y="0"/>
            <a:ext cx="7772400" cy="857250"/>
          </a:xfrm>
        </p:spPr>
        <p:txBody>
          <a:bodyPr/>
          <a:lstStyle/>
          <a:p>
            <a:r>
              <a:rPr lang="en-US" sz="3400" b="1" dirty="0" smtClean="0"/>
              <a:t>Natural-focal helmintiases</a:t>
            </a:r>
            <a:endParaRPr lang="ru-RU" sz="3400" b="1" dirty="0" smtClean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357188" y="928688"/>
            <a:ext cx="8501062" cy="5643562"/>
          </a:xfrm>
        </p:spPr>
        <p:txBody>
          <a:bodyPr>
            <a:normAutofit/>
          </a:bodyPr>
          <a:lstStyle/>
          <a:p>
            <a:pPr marL="514350" indent="-514350" algn="l">
              <a:lnSpc>
                <a:spcPct val="90000"/>
              </a:lnSpc>
            </a:pPr>
            <a:r>
              <a:rPr lang="en-US" b="1" u="sng" dirty="0" smtClean="0">
                <a:solidFill>
                  <a:srgbClr val="898989"/>
                </a:solidFill>
              </a:rPr>
              <a:t>characters</a:t>
            </a:r>
            <a:r>
              <a:rPr lang="ru-RU" b="1" u="sng" dirty="0" smtClean="0">
                <a:solidFill>
                  <a:srgbClr val="898989"/>
                </a:solidFill>
              </a:rPr>
              <a:t>:</a:t>
            </a:r>
            <a:endParaRPr lang="ru-RU" b="1" u="sng" dirty="0" smtClean="0">
              <a:solidFill>
                <a:srgbClr val="898989"/>
              </a:solidFill>
            </a:endParaRPr>
          </a:p>
          <a:p>
            <a:pPr marL="514350" indent="-514350" algn="l">
              <a:lnSpc>
                <a:spcPct val="90000"/>
              </a:lnSpc>
              <a:buFont typeface="Arial" charset="0"/>
              <a:buAutoNum type="arabicPeriod"/>
            </a:pPr>
            <a:r>
              <a:rPr lang="en-US" b="1" dirty="0" smtClean="0">
                <a:solidFill>
                  <a:srgbClr val="898989"/>
                </a:solidFill>
              </a:rPr>
              <a:t>Agents circulate in nature independently from humans</a:t>
            </a:r>
            <a:r>
              <a:rPr lang="ru-RU" b="1" dirty="0" smtClean="0">
                <a:solidFill>
                  <a:srgbClr val="898989"/>
                </a:solidFill>
              </a:rPr>
              <a:t>.</a:t>
            </a:r>
            <a:endParaRPr lang="ru-RU" b="1" dirty="0" smtClean="0">
              <a:solidFill>
                <a:srgbClr val="898989"/>
              </a:solidFill>
            </a:endParaRPr>
          </a:p>
          <a:p>
            <a:pPr marL="514350" indent="-514350" algn="l">
              <a:lnSpc>
                <a:spcPct val="90000"/>
              </a:lnSpc>
              <a:buFont typeface="Arial" charset="0"/>
              <a:buAutoNum type="arabicPeriod"/>
            </a:pPr>
            <a:r>
              <a:rPr lang="en-US" b="1" dirty="0" smtClean="0">
                <a:solidFill>
                  <a:srgbClr val="898989"/>
                </a:solidFill>
              </a:rPr>
              <a:t>Natural reservoirs are wild animals</a:t>
            </a:r>
            <a:r>
              <a:rPr lang="ru-RU" b="1" dirty="0" smtClean="0">
                <a:solidFill>
                  <a:srgbClr val="898989"/>
                </a:solidFill>
              </a:rPr>
              <a:t>.</a:t>
            </a:r>
          </a:p>
          <a:p>
            <a:pPr marL="514350" indent="-514350" algn="l">
              <a:lnSpc>
                <a:spcPct val="90000"/>
              </a:lnSpc>
              <a:buFont typeface="Arial" charset="0"/>
              <a:buAutoNum type="arabicPeriod"/>
            </a:pPr>
            <a:r>
              <a:rPr lang="en-US" b="1" dirty="0" smtClean="0">
                <a:solidFill>
                  <a:srgbClr val="898989"/>
                </a:solidFill>
              </a:rPr>
              <a:t>Spread at some special territory </a:t>
            </a:r>
            <a:r>
              <a:rPr lang="ru-RU" b="1" dirty="0" smtClean="0">
                <a:solidFill>
                  <a:srgbClr val="898989"/>
                </a:solidFill>
              </a:rPr>
              <a:t> (</a:t>
            </a:r>
            <a:r>
              <a:rPr lang="en-US" b="1" dirty="0" smtClean="0">
                <a:solidFill>
                  <a:srgbClr val="898989"/>
                </a:solidFill>
              </a:rPr>
              <a:t>area</a:t>
            </a:r>
            <a:r>
              <a:rPr lang="ru-RU" b="1" dirty="0" smtClean="0">
                <a:solidFill>
                  <a:srgbClr val="898989"/>
                </a:solidFill>
              </a:rPr>
              <a:t>).</a:t>
            </a:r>
          </a:p>
          <a:p>
            <a:pPr marL="514350" indent="-514350" algn="l">
              <a:lnSpc>
                <a:spcPct val="90000"/>
              </a:lnSpc>
            </a:pPr>
            <a:r>
              <a:rPr lang="en-US" b="1" u="sng" dirty="0" smtClean="0">
                <a:solidFill>
                  <a:srgbClr val="898989"/>
                </a:solidFill>
              </a:rPr>
              <a:t>components</a:t>
            </a:r>
            <a:r>
              <a:rPr lang="ru-RU" b="1" u="sng" dirty="0" smtClean="0">
                <a:solidFill>
                  <a:srgbClr val="898989"/>
                </a:solidFill>
              </a:rPr>
              <a:t>:</a:t>
            </a:r>
            <a:endParaRPr lang="ru-RU" b="1" u="sng" dirty="0" smtClean="0">
              <a:solidFill>
                <a:srgbClr val="898989"/>
              </a:solidFill>
            </a:endParaRPr>
          </a:p>
          <a:p>
            <a:pPr marL="514350" indent="-514350" algn="l">
              <a:lnSpc>
                <a:spcPct val="90000"/>
              </a:lnSpc>
              <a:buFont typeface="Arial" charset="0"/>
              <a:buAutoNum type="arabicPeriod"/>
            </a:pPr>
            <a:r>
              <a:rPr lang="en-US" b="1" dirty="0" smtClean="0">
                <a:solidFill>
                  <a:srgbClr val="898989"/>
                </a:solidFill>
              </a:rPr>
              <a:t>agent</a:t>
            </a:r>
            <a:r>
              <a:rPr lang="ru-RU" b="1" dirty="0" smtClean="0">
                <a:solidFill>
                  <a:srgbClr val="898989"/>
                </a:solidFill>
              </a:rPr>
              <a:t>.</a:t>
            </a:r>
            <a:endParaRPr lang="ru-RU" b="1" dirty="0" smtClean="0">
              <a:solidFill>
                <a:srgbClr val="898989"/>
              </a:solidFill>
            </a:endParaRPr>
          </a:p>
          <a:p>
            <a:pPr marL="514350" indent="-514350" algn="l">
              <a:lnSpc>
                <a:spcPct val="90000"/>
              </a:lnSpc>
              <a:buFont typeface="Arial" charset="0"/>
              <a:buAutoNum type="arabicPeriod"/>
            </a:pPr>
            <a:r>
              <a:rPr lang="en-US" b="1" dirty="0" smtClean="0">
                <a:solidFill>
                  <a:srgbClr val="898989"/>
                </a:solidFill>
              </a:rPr>
              <a:t>Natural reservoirs</a:t>
            </a:r>
            <a:r>
              <a:rPr lang="ru-RU" b="1" dirty="0" smtClean="0">
                <a:solidFill>
                  <a:srgbClr val="898989"/>
                </a:solidFill>
              </a:rPr>
              <a:t>.</a:t>
            </a:r>
            <a:endParaRPr lang="ru-RU" b="1" dirty="0" smtClean="0">
              <a:solidFill>
                <a:srgbClr val="898989"/>
              </a:solidFill>
            </a:endParaRPr>
          </a:p>
          <a:p>
            <a:pPr marL="514350" indent="-514350" algn="l">
              <a:lnSpc>
                <a:spcPct val="90000"/>
              </a:lnSpc>
              <a:buFont typeface="Arial" charset="0"/>
              <a:buAutoNum type="arabicPeriod"/>
            </a:pPr>
            <a:r>
              <a:rPr lang="en-US" b="1" dirty="0" smtClean="0">
                <a:solidFill>
                  <a:srgbClr val="898989"/>
                </a:solidFill>
              </a:rPr>
              <a:t>Complex of natural climate conditions</a:t>
            </a:r>
            <a:r>
              <a:rPr lang="ru-RU" b="1" dirty="0" smtClean="0">
                <a:solidFill>
                  <a:srgbClr val="898989"/>
                </a:solidFill>
              </a:rPr>
              <a:t>.</a:t>
            </a:r>
            <a:endParaRPr lang="ru-RU" b="1" dirty="0" smtClean="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71563"/>
          </a:xfrm>
        </p:spPr>
        <p:txBody>
          <a:bodyPr/>
          <a:lstStyle/>
          <a:p>
            <a:r>
              <a:rPr lang="en-US" sz="5000" b="1" dirty="0" smtClean="0"/>
              <a:t>Diphyllobothriase</a:t>
            </a:r>
            <a:r>
              <a:rPr lang="ru-RU" sz="5000" b="1" dirty="0" smtClean="0"/>
              <a:t> </a:t>
            </a:r>
            <a:r>
              <a:rPr lang="ru-RU" sz="4500" b="1" dirty="0" smtClean="0"/>
              <a:t>–</a:t>
            </a:r>
            <a:br>
              <a:rPr lang="ru-RU" sz="4500" b="1" dirty="0" smtClean="0"/>
            </a:br>
            <a:r>
              <a:rPr lang="en-US" sz="4000" b="1" dirty="0" smtClean="0"/>
              <a:t>natural-focal</a:t>
            </a:r>
            <a:r>
              <a:rPr lang="ru-RU" sz="4000" b="1" dirty="0" smtClean="0"/>
              <a:t> </a:t>
            </a:r>
            <a:r>
              <a:rPr lang="en-US" sz="4000" b="1" dirty="0" smtClean="0"/>
              <a:t>helminthiase</a:t>
            </a:r>
            <a:endParaRPr lang="ru-RU" sz="4000" b="1" dirty="0" smtClean="0"/>
          </a:p>
        </p:txBody>
      </p:sp>
      <p:pic>
        <p:nvPicPr>
          <p:cNvPr id="14339" name="Содержимое 3" descr="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214438"/>
            <a:ext cx="9144000" cy="5643562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14375" y="0"/>
            <a:ext cx="7772400" cy="1357313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Phylum Flat Worms</a:t>
            </a:r>
            <a:r>
              <a:rPr lang="ru-RU" sz="4000" b="1" dirty="0" smtClean="0"/>
              <a:t> </a:t>
            </a: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/>
              <a:t>(</a:t>
            </a:r>
            <a:r>
              <a:rPr lang="en-US" sz="4000" b="1" i="1" dirty="0" smtClean="0"/>
              <a:t>Plathelminthes</a:t>
            </a:r>
            <a:r>
              <a:rPr lang="ru-RU" sz="4000" b="1" dirty="0" smtClean="0"/>
              <a:t>)</a:t>
            </a: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285750" y="1357313"/>
            <a:ext cx="8501063" cy="5143500"/>
          </a:xfrm>
        </p:spPr>
        <p:txBody>
          <a:bodyPr>
            <a:normAutofit/>
          </a:bodyPr>
          <a:lstStyle/>
          <a:p>
            <a:pPr algn="l">
              <a:lnSpc>
                <a:spcPct val="80000"/>
              </a:lnSpc>
            </a:pPr>
            <a:r>
              <a:rPr lang="ru-RU" sz="2500" i="1" dirty="0" smtClean="0">
                <a:solidFill>
                  <a:srgbClr val="898989"/>
                </a:solidFill>
              </a:rPr>
              <a:t>1. </a:t>
            </a:r>
            <a:r>
              <a:rPr lang="en-US" sz="2500" i="1" dirty="0" smtClean="0">
                <a:solidFill>
                  <a:srgbClr val="898989"/>
                </a:solidFill>
              </a:rPr>
              <a:t>Triploblastic</a:t>
            </a:r>
            <a:r>
              <a:rPr lang="ru-RU" sz="2500" i="1" dirty="0" smtClean="0">
                <a:solidFill>
                  <a:srgbClr val="898989"/>
                </a:solidFill>
              </a:rPr>
              <a:t>.</a:t>
            </a:r>
            <a:endParaRPr lang="ru-RU" sz="2500" i="1" dirty="0" smtClean="0">
              <a:solidFill>
                <a:srgbClr val="898989"/>
              </a:solidFill>
            </a:endParaRPr>
          </a:p>
          <a:p>
            <a:pPr algn="l">
              <a:lnSpc>
                <a:spcPct val="80000"/>
              </a:lnSpc>
            </a:pPr>
            <a:r>
              <a:rPr lang="ru-RU" sz="2500" i="1" dirty="0" smtClean="0">
                <a:solidFill>
                  <a:srgbClr val="898989"/>
                </a:solidFill>
              </a:rPr>
              <a:t>2. </a:t>
            </a:r>
            <a:r>
              <a:rPr lang="en-US" sz="2500" i="1" dirty="0" smtClean="0">
                <a:solidFill>
                  <a:srgbClr val="898989"/>
                </a:solidFill>
              </a:rPr>
              <a:t>Integumentary-muscular suc</a:t>
            </a:r>
            <a:r>
              <a:rPr lang="ru-RU" sz="2500" i="1" dirty="0" smtClean="0">
                <a:solidFill>
                  <a:srgbClr val="898989"/>
                </a:solidFill>
              </a:rPr>
              <a:t>.</a:t>
            </a:r>
            <a:endParaRPr lang="ru-RU" sz="2500" i="1" dirty="0" smtClean="0">
              <a:solidFill>
                <a:srgbClr val="898989"/>
              </a:solidFill>
            </a:endParaRPr>
          </a:p>
          <a:p>
            <a:pPr algn="l">
              <a:lnSpc>
                <a:spcPct val="80000"/>
              </a:lnSpc>
            </a:pPr>
            <a:r>
              <a:rPr lang="ru-RU" sz="2500" i="1" dirty="0" smtClean="0">
                <a:solidFill>
                  <a:srgbClr val="898989"/>
                </a:solidFill>
              </a:rPr>
              <a:t>3. </a:t>
            </a:r>
            <a:r>
              <a:rPr lang="en-US" sz="2500" i="1" dirty="0" smtClean="0">
                <a:solidFill>
                  <a:srgbClr val="898989"/>
                </a:solidFill>
              </a:rPr>
              <a:t>Absence of body cavity</a:t>
            </a:r>
            <a:r>
              <a:rPr lang="ru-RU" sz="2500" i="1" dirty="0" smtClean="0">
                <a:solidFill>
                  <a:srgbClr val="898989"/>
                </a:solidFill>
              </a:rPr>
              <a:t>. </a:t>
            </a:r>
            <a:r>
              <a:rPr lang="en-US" sz="2500" i="1" dirty="0" smtClean="0">
                <a:solidFill>
                  <a:srgbClr val="898989"/>
                </a:solidFill>
              </a:rPr>
              <a:t>Parenchyme</a:t>
            </a:r>
            <a:r>
              <a:rPr lang="ru-RU" sz="2500" i="1" dirty="0" smtClean="0">
                <a:solidFill>
                  <a:srgbClr val="898989"/>
                </a:solidFill>
              </a:rPr>
              <a:t>.</a:t>
            </a:r>
            <a:endParaRPr lang="ru-RU" sz="2500" i="1" dirty="0" smtClean="0">
              <a:solidFill>
                <a:srgbClr val="898989"/>
              </a:solidFill>
            </a:endParaRPr>
          </a:p>
          <a:p>
            <a:pPr algn="l">
              <a:lnSpc>
                <a:spcPct val="80000"/>
              </a:lnSpc>
            </a:pPr>
            <a:r>
              <a:rPr lang="ru-RU" sz="2500" i="1" dirty="0" smtClean="0">
                <a:solidFill>
                  <a:srgbClr val="898989"/>
                </a:solidFill>
              </a:rPr>
              <a:t>4. </a:t>
            </a:r>
            <a:r>
              <a:rPr lang="en-US" sz="2500" i="1" dirty="0" smtClean="0">
                <a:solidFill>
                  <a:srgbClr val="898989"/>
                </a:solidFill>
              </a:rPr>
              <a:t>Bilateral symmetry</a:t>
            </a:r>
            <a:r>
              <a:rPr lang="ru-RU" sz="2500" i="1" dirty="0" smtClean="0">
                <a:solidFill>
                  <a:srgbClr val="898989"/>
                </a:solidFill>
              </a:rPr>
              <a:t>.</a:t>
            </a:r>
            <a:endParaRPr lang="ru-RU" sz="2500" i="1" dirty="0" smtClean="0">
              <a:solidFill>
                <a:srgbClr val="898989"/>
              </a:solidFill>
            </a:endParaRPr>
          </a:p>
          <a:p>
            <a:pPr algn="l">
              <a:lnSpc>
                <a:spcPct val="80000"/>
              </a:lnSpc>
            </a:pPr>
            <a:r>
              <a:rPr lang="ru-RU" sz="2500" i="1" dirty="0" smtClean="0">
                <a:solidFill>
                  <a:srgbClr val="898989"/>
                </a:solidFill>
              </a:rPr>
              <a:t>5. </a:t>
            </a:r>
            <a:r>
              <a:rPr lang="en-US" sz="2500" i="1" dirty="0" smtClean="0">
                <a:solidFill>
                  <a:srgbClr val="898989"/>
                </a:solidFill>
              </a:rPr>
              <a:t>Body shape is flatterened  dorso-ventrally</a:t>
            </a:r>
            <a:r>
              <a:rPr lang="ru-RU" sz="2500" i="1" dirty="0" smtClean="0">
                <a:solidFill>
                  <a:srgbClr val="898989"/>
                </a:solidFill>
              </a:rPr>
              <a:t>.</a:t>
            </a:r>
            <a:endParaRPr lang="ru-RU" sz="2500" i="1" dirty="0" smtClean="0">
              <a:solidFill>
                <a:srgbClr val="898989"/>
              </a:solidFill>
            </a:endParaRPr>
          </a:p>
          <a:p>
            <a:pPr algn="l">
              <a:lnSpc>
                <a:spcPct val="80000"/>
              </a:lnSpc>
            </a:pPr>
            <a:r>
              <a:rPr lang="ru-RU" sz="2500" i="1" dirty="0" smtClean="0">
                <a:solidFill>
                  <a:srgbClr val="898989"/>
                </a:solidFill>
              </a:rPr>
              <a:t>6. </a:t>
            </a:r>
            <a:r>
              <a:rPr lang="en-US" sz="2500" i="1" dirty="0" smtClean="0">
                <a:solidFill>
                  <a:srgbClr val="898989"/>
                </a:solidFill>
              </a:rPr>
              <a:t>Systems of organs</a:t>
            </a:r>
            <a:r>
              <a:rPr lang="ru-RU" sz="2500" i="1" dirty="0" smtClean="0">
                <a:solidFill>
                  <a:srgbClr val="898989"/>
                </a:solidFill>
              </a:rPr>
              <a:t> (</a:t>
            </a:r>
            <a:r>
              <a:rPr lang="en-US" sz="2500" i="1" dirty="0" smtClean="0">
                <a:solidFill>
                  <a:srgbClr val="898989"/>
                </a:solidFill>
              </a:rPr>
              <a:t>digestive</a:t>
            </a:r>
            <a:r>
              <a:rPr lang="ru-RU" sz="2500" i="1" dirty="0" smtClean="0">
                <a:solidFill>
                  <a:srgbClr val="898989"/>
                </a:solidFill>
              </a:rPr>
              <a:t>, </a:t>
            </a:r>
            <a:r>
              <a:rPr lang="en-US" sz="2500" i="1" dirty="0" smtClean="0">
                <a:solidFill>
                  <a:srgbClr val="898989"/>
                </a:solidFill>
              </a:rPr>
              <a:t>excretory</a:t>
            </a:r>
            <a:r>
              <a:rPr lang="ru-RU" sz="2500" i="1" dirty="0" smtClean="0">
                <a:solidFill>
                  <a:srgbClr val="898989"/>
                </a:solidFill>
              </a:rPr>
              <a:t>, </a:t>
            </a:r>
            <a:r>
              <a:rPr lang="en-US" sz="2500" i="1" dirty="0" smtClean="0">
                <a:solidFill>
                  <a:srgbClr val="898989"/>
                </a:solidFill>
              </a:rPr>
              <a:t>nervous</a:t>
            </a:r>
            <a:endParaRPr lang="ru-RU" sz="2500" i="1" dirty="0" smtClean="0">
              <a:solidFill>
                <a:srgbClr val="898989"/>
              </a:solidFill>
            </a:endParaRPr>
          </a:p>
          <a:p>
            <a:pPr algn="l">
              <a:lnSpc>
                <a:spcPct val="80000"/>
              </a:lnSpc>
            </a:pPr>
            <a:r>
              <a:rPr lang="ru-RU" sz="2500" i="1" dirty="0" smtClean="0">
                <a:solidFill>
                  <a:srgbClr val="898989"/>
                </a:solidFill>
              </a:rPr>
              <a:t>    </a:t>
            </a:r>
            <a:r>
              <a:rPr lang="en-US" sz="2500" i="1" dirty="0" smtClean="0">
                <a:solidFill>
                  <a:srgbClr val="898989"/>
                </a:solidFill>
              </a:rPr>
              <a:t>and reproductive</a:t>
            </a:r>
            <a:r>
              <a:rPr lang="ru-RU" sz="2500" i="1" dirty="0" smtClean="0">
                <a:solidFill>
                  <a:srgbClr val="898989"/>
                </a:solidFill>
              </a:rPr>
              <a:t>).</a:t>
            </a:r>
            <a:endParaRPr lang="ru-RU" sz="2500" i="1" dirty="0" smtClean="0">
              <a:solidFill>
                <a:srgbClr val="898989"/>
              </a:solidFill>
            </a:endParaRPr>
          </a:p>
          <a:p>
            <a:pPr algn="l">
              <a:lnSpc>
                <a:spcPct val="80000"/>
              </a:lnSpc>
            </a:pPr>
            <a:r>
              <a:rPr lang="ru-RU" sz="2500" i="1" dirty="0" smtClean="0">
                <a:solidFill>
                  <a:srgbClr val="898989"/>
                </a:solidFill>
              </a:rPr>
              <a:t>7. </a:t>
            </a:r>
            <a:r>
              <a:rPr lang="en-US" sz="2500" i="1" dirty="0" smtClean="0">
                <a:solidFill>
                  <a:srgbClr val="898989"/>
                </a:solidFill>
              </a:rPr>
              <a:t>Hermaphrodites</a:t>
            </a:r>
            <a:r>
              <a:rPr lang="ru-RU" sz="2500" i="1" dirty="0" smtClean="0">
                <a:solidFill>
                  <a:srgbClr val="898989"/>
                </a:solidFill>
              </a:rPr>
              <a:t> (</a:t>
            </a:r>
            <a:r>
              <a:rPr lang="en-US" sz="2500" i="1" dirty="0" smtClean="0">
                <a:solidFill>
                  <a:srgbClr val="898989"/>
                </a:solidFill>
              </a:rPr>
              <a:t>but shistosomas</a:t>
            </a:r>
            <a:r>
              <a:rPr lang="ru-RU" sz="2500" i="1" dirty="0" smtClean="0">
                <a:solidFill>
                  <a:srgbClr val="898989"/>
                </a:solidFill>
              </a:rPr>
              <a:t>).</a:t>
            </a:r>
            <a:endParaRPr lang="ru-RU" sz="2500" i="1" dirty="0" smtClean="0">
              <a:solidFill>
                <a:srgbClr val="898989"/>
              </a:solidFill>
            </a:endParaRPr>
          </a:p>
          <a:p>
            <a:pPr algn="l">
              <a:lnSpc>
                <a:spcPct val="80000"/>
              </a:lnSpc>
            </a:pPr>
            <a:r>
              <a:rPr lang="ru-RU" sz="2500" i="1" dirty="0" smtClean="0">
                <a:solidFill>
                  <a:srgbClr val="898989"/>
                </a:solidFill>
              </a:rPr>
              <a:t>8. </a:t>
            </a:r>
            <a:r>
              <a:rPr lang="en-US" sz="2500" i="1" dirty="0" smtClean="0">
                <a:solidFill>
                  <a:srgbClr val="898989"/>
                </a:solidFill>
              </a:rPr>
              <a:t>Biohelminthes</a:t>
            </a:r>
            <a:r>
              <a:rPr lang="ru-RU" sz="2500" i="1" dirty="0" smtClean="0">
                <a:solidFill>
                  <a:srgbClr val="898989"/>
                </a:solidFill>
              </a:rPr>
              <a:t>.</a:t>
            </a:r>
            <a:endParaRPr lang="ru-RU" sz="2500" i="1" dirty="0" smtClean="0">
              <a:solidFill>
                <a:srgbClr val="898989"/>
              </a:solidFill>
            </a:endParaRPr>
          </a:p>
          <a:p>
            <a:pPr algn="l">
              <a:lnSpc>
                <a:spcPct val="80000"/>
              </a:lnSpc>
            </a:pPr>
            <a:endParaRPr lang="ru-RU" sz="2500" i="1" dirty="0" smtClean="0">
              <a:solidFill>
                <a:srgbClr val="898989"/>
              </a:solidFill>
            </a:endParaRPr>
          </a:p>
          <a:p>
            <a:pPr algn="l">
              <a:lnSpc>
                <a:spcPct val="80000"/>
              </a:lnSpc>
            </a:pPr>
            <a:r>
              <a:rPr lang="en-US" sz="2500" dirty="0" smtClean="0">
                <a:solidFill>
                  <a:srgbClr val="898989"/>
                </a:solidFill>
              </a:rPr>
              <a:t>2 classes have medical importance</a:t>
            </a:r>
            <a:r>
              <a:rPr lang="ru-RU" sz="2500" u="sng" dirty="0" smtClean="0">
                <a:solidFill>
                  <a:srgbClr val="898989"/>
                </a:solidFill>
              </a:rPr>
              <a:t>:</a:t>
            </a:r>
            <a:endParaRPr lang="ru-RU" sz="2500" u="sng" dirty="0" smtClean="0">
              <a:solidFill>
                <a:srgbClr val="898989"/>
              </a:solidFill>
            </a:endParaRPr>
          </a:p>
          <a:p>
            <a:pPr algn="l">
              <a:lnSpc>
                <a:spcPct val="80000"/>
              </a:lnSpc>
              <a:buFont typeface="Arial" charset="0"/>
              <a:buAutoNum type="arabicPeriod"/>
            </a:pPr>
            <a:r>
              <a:rPr lang="ru-RU" sz="2500" b="1" dirty="0" smtClean="0">
                <a:solidFill>
                  <a:srgbClr val="898989"/>
                </a:solidFill>
              </a:rPr>
              <a:t> </a:t>
            </a:r>
            <a:r>
              <a:rPr lang="en-US" sz="2500" b="1" dirty="0" smtClean="0">
                <a:solidFill>
                  <a:srgbClr val="898989"/>
                </a:solidFill>
              </a:rPr>
              <a:t>Flukes</a:t>
            </a:r>
            <a:r>
              <a:rPr lang="ru-RU" sz="2500" b="1" dirty="0" smtClean="0">
                <a:solidFill>
                  <a:srgbClr val="898989"/>
                </a:solidFill>
              </a:rPr>
              <a:t> </a:t>
            </a:r>
            <a:r>
              <a:rPr lang="ru-RU" sz="2500" b="1" dirty="0" smtClean="0">
                <a:solidFill>
                  <a:srgbClr val="898989"/>
                </a:solidFill>
              </a:rPr>
              <a:t>(</a:t>
            </a:r>
            <a:r>
              <a:rPr lang="en-US" sz="2500" b="1" i="1" dirty="0" smtClean="0">
                <a:solidFill>
                  <a:srgbClr val="898989"/>
                </a:solidFill>
              </a:rPr>
              <a:t>Trematoda</a:t>
            </a:r>
            <a:r>
              <a:rPr lang="ru-RU" sz="2500" b="1" dirty="0" smtClean="0">
                <a:solidFill>
                  <a:srgbClr val="898989"/>
                </a:solidFill>
              </a:rPr>
              <a:t>) – </a:t>
            </a:r>
            <a:r>
              <a:rPr lang="en-US" sz="2500" b="1" dirty="0" smtClean="0">
                <a:solidFill>
                  <a:srgbClr val="898989"/>
                </a:solidFill>
              </a:rPr>
              <a:t>agents of trematodoses</a:t>
            </a:r>
            <a:r>
              <a:rPr lang="ru-RU" sz="2500" b="1" dirty="0" smtClean="0">
                <a:solidFill>
                  <a:srgbClr val="898989"/>
                </a:solidFill>
              </a:rPr>
              <a:t>.</a:t>
            </a:r>
            <a:endParaRPr lang="ru-RU" sz="2500" b="1" dirty="0" smtClean="0">
              <a:solidFill>
                <a:srgbClr val="898989"/>
              </a:solidFill>
            </a:endParaRPr>
          </a:p>
          <a:p>
            <a:pPr algn="l">
              <a:lnSpc>
                <a:spcPct val="80000"/>
              </a:lnSpc>
              <a:buFont typeface="Arial" charset="0"/>
              <a:buAutoNum type="arabicPeriod"/>
            </a:pPr>
            <a:r>
              <a:rPr lang="ru-RU" sz="2500" b="1" dirty="0" smtClean="0">
                <a:solidFill>
                  <a:srgbClr val="898989"/>
                </a:solidFill>
              </a:rPr>
              <a:t> </a:t>
            </a:r>
            <a:r>
              <a:rPr lang="en-US" sz="2500" b="1" dirty="0" smtClean="0">
                <a:solidFill>
                  <a:srgbClr val="898989"/>
                </a:solidFill>
              </a:rPr>
              <a:t>Tape worms</a:t>
            </a:r>
            <a:r>
              <a:rPr lang="ru-RU" sz="2500" b="1" dirty="0" smtClean="0">
                <a:solidFill>
                  <a:srgbClr val="898989"/>
                </a:solidFill>
              </a:rPr>
              <a:t>(</a:t>
            </a:r>
            <a:r>
              <a:rPr lang="en-US" sz="2500" b="1" i="1" dirty="0" smtClean="0">
                <a:solidFill>
                  <a:srgbClr val="898989"/>
                </a:solidFill>
              </a:rPr>
              <a:t>Cestoda</a:t>
            </a:r>
            <a:r>
              <a:rPr lang="ru-RU" sz="2500" b="1" dirty="0" smtClean="0">
                <a:solidFill>
                  <a:srgbClr val="898989"/>
                </a:solidFill>
              </a:rPr>
              <a:t>) – </a:t>
            </a:r>
            <a:r>
              <a:rPr lang="en-US" sz="2500" b="1" dirty="0" smtClean="0">
                <a:solidFill>
                  <a:srgbClr val="898989"/>
                </a:solidFill>
              </a:rPr>
              <a:t>agents of </a:t>
            </a:r>
            <a:r>
              <a:rPr lang="ru-RU" sz="2500" b="1" dirty="0" smtClean="0">
                <a:solidFill>
                  <a:srgbClr val="898989"/>
                </a:solidFill>
              </a:rPr>
              <a:t> </a:t>
            </a:r>
            <a:r>
              <a:rPr lang="en-US" sz="2500" b="1" dirty="0" smtClean="0">
                <a:solidFill>
                  <a:srgbClr val="898989"/>
                </a:solidFill>
              </a:rPr>
              <a:t>cestodoses</a:t>
            </a:r>
            <a:r>
              <a:rPr lang="ru-RU" sz="2500" b="1" dirty="0" smtClean="0">
                <a:solidFill>
                  <a:srgbClr val="898989"/>
                </a:solidFill>
              </a:rPr>
              <a:t>. </a:t>
            </a:r>
            <a:endParaRPr lang="ru-RU" sz="2500" b="1" dirty="0" smtClean="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50"/>
          </a:xfrm>
        </p:spPr>
        <p:txBody>
          <a:bodyPr>
            <a:normAutofit/>
          </a:bodyPr>
          <a:lstStyle/>
          <a:p>
            <a:r>
              <a:rPr lang="en-US" sz="4500" b="1" dirty="0" smtClean="0"/>
              <a:t>Trematoda, systems of organs</a:t>
            </a:r>
            <a:endParaRPr lang="ru-RU" sz="4500" b="1" dirty="0" smtClean="0"/>
          </a:p>
        </p:txBody>
      </p:sp>
      <p:pic>
        <p:nvPicPr>
          <p:cNvPr id="16387" name="Содержимое 3" descr="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928688"/>
            <a:ext cx="9144000" cy="5929312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50"/>
          </a:xfrm>
        </p:spPr>
        <p:txBody>
          <a:bodyPr>
            <a:normAutofit fontScale="90000"/>
          </a:bodyPr>
          <a:lstStyle/>
          <a:p>
            <a:r>
              <a:rPr lang="en-US" sz="3900" b="1" dirty="0" smtClean="0">
                <a:latin typeface="Arial" charset="0"/>
              </a:rPr>
              <a:t>Reproductive system of trematodes</a:t>
            </a:r>
            <a:endParaRPr lang="ru-RU" sz="3900" b="1" dirty="0" smtClean="0"/>
          </a:p>
        </p:txBody>
      </p:sp>
      <p:pic>
        <p:nvPicPr>
          <p:cNvPr id="17411" name="Содержимое 5" descr="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785813"/>
            <a:ext cx="9144000" cy="6072187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50"/>
          </a:xfrm>
        </p:spPr>
        <p:txBody>
          <a:bodyPr/>
          <a:lstStyle/>
          <a:p>
            <a:r>
              <a:rPr lang="en-US" sz="4900" b="1" dirty="0" smtClean="0"/>
              <a:t>Marita of</a:t>
            </a:r>
            <a:r>
              <a:rPr lang="ru-RU" sz="4900" b="1" dirty="0" smtClean="0"/>
              <a:t> </a:t>
            </a:r>
            <a:r>
              <a:rPr lang="en-US" sz="4900" b="1" dirty="0" smtClean="0"/>
              <a:t>Fasciola</a:t>
            </a:r>
            <a:r>
              <a:rPr lang="ru-RU" sz="4900" b="1" dirty="0" smtClean="0"/>
              <a:t> </a:t>
            </a:r>
            <a:r>
              <a:rPr lang="ru-RU" sz="4900" b="1" dirty="0" smtClean="0"/>
              <a:t>(3-5 </a:t>
            </a:r>
            <a:r>
              <a:rPr lang="en-US" sz="4900" b="1" dirty="0" smtClean="0"/>
              <a:t>cm</a:t>
            </a:r>
            <a:r>
              <a:rPr lang="ru-RU" sz="4900" b="1" dirty="0" smtClean="0"/>
              <a:t>)</a:t>
            </a:r>
            <a:endParaRPr lang="ru-RU" sz="4900" b="1" dirty="0" smtClean="0"/>
          </a:p>
        </p:txBody>
      </p:sp>
      <p:pic>
        <p:nvPicPr>
          <p:cNvPr id="18435" name="Содержимое 4" descr="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785813"/>
            <a:ext cx="9144000" cy="6072187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714500"/>
          </a:xfrm>
        </p:spPr>
        <p:txBody>
          <a:bodyPr/>
          <a:lstStyle/>
          <a:p>
            <a:r>
              <a:rPr lang="en-US" b="1" dirty="0" smtClean="0"/>
              <a:t>Liver fluke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(</a:t>
            </a:r>
            <a:r>
              <a:rPr lang="en-US" b="1" i="1" dirty="0" smtClean="0"/>
              <a:t>Fasciola hepatica</a:t>
            </a:r>
            <a:r>
              <a:rPr lang="ru-RU" b="1" dirty="0" smtClean="0"/>
              <a:t>)</a:t>
            </a:r>
          </a:p>
        </p:txBody>
      </p:sp>
      <p:pic>
        <p:nvPicPr>
          <p:cNvPr id="19459" name="Содержимое 4" descr="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643063"/>
            <a:ext cx="9144000" cy="5214937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28750"/>
          </a:xfrm>
        </p:spPr>
        <p:txBody>
          <a:bodyPr>
            <a:normAutofit/>
          </a:bodyPr>
          <a:lstStyle/>
          <a:p>
            <a:r>
              <a:rPr lang="en-US" sz="3800" b="1" dirty="0" smtClean="0"/>
              <a:t>cat</a:t>
            </a:r>
            <a:r>
              <a:rPr lang="ru-RU" sz="3800" b="1" dirty="0" smtClean="0"/>
              <a:t> </a:t>
            </a:r>
            <a:r>
              <a:rPr lang="en-US" sz="3800" b="1" dirty="0" smtClean="0"/>
              <a:t>(Siberian)</a:t>
            </a:r>
            <a:r>
              <a:rPr lang="ru-RU" sz="3800" b="1" dirty="0" smtClean="0"/>
              <a:t> </a:t>
            </a:r>
            <a:r>
              <a:rPr lang="en-US" sz="3800" b="1" dirty="0" smtClean="0"/>
              <a:t>fluke</a:t>
            </a: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/>
              <a:t>(</a:t>
            </a:r>
            <a:r>
              <a:rPr lang="en-US" sz="4000" b="1" i="1" dirty="0" smtClean="0"/>
              <a:t>Opisthorchis felineus</a:t>
            </a:r>
            <a:r>
              <a:rPr lang="ru-RU" sz="4000" b="1" dirty="0" smtClean="0"/>
              <a:t>)</a:t>
            </a:r>
          </a:p>
        </p:txBody>
      </p:sp>
      <p:pic>
        <p:nvPicPr>
          <p:cNvPr id="20483" name="Содержимое 5" descr="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428750"/>
            <a:ext cx="9144000" cy="5429250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571625"/>
          </a:xfrm>
        </p:spPr>
        <p:txBody>
          <a:bodyPr/>
          <a:lstStyle/>
          <a:p>
            <a:r>
              <a:rPr lang="en-US" b="1" dirty="0" smtClean="0"/>
              <a:t>Lung fluke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(</a:t>
            </a:r>
            <a:r>
              <a:rPr lang="en-US" b="1" i="1" dirty="0" smtClean="0"/>
              <a:t>Paragonimus ringeri</a:t>
            </a:r>
            <a:r>
              <a:rPr lang="ru-RU" b="1" dirty="0" smtClean="0"/>
              <a:t>)</a:t>
            </a:r>
            <a:endParaRPr lang="ru-RU" dirty="0" smtClean="0"/>
          </a:p>
        </p:txBody>
      </p:sp>
      <p:pic>
        <p:nvPicPr>
          <p:cNvPr id="21507" name="Содержимое 6" descr="а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571625"/>
            <a:ext cx="4572000" cy="5286375"/>
          </a:xfrm>
        </p:spPr>
      </p:pic>
      <p:pic>
        <p:nvPicPr>
          <p:cNvPr id="21508" name="Содержимое 7" descr="а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643438" y="1643063"/>
            <a:ext cx="4500562" cy="5214937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43063"/>
          </a:xfrm>
        </p:spPr>
        <p:txBody>
          <a:bodyPr/>
          <a:lstStyle/>
          <a:p>
            <a:r>
              <a:rPr lang="en-US" b="1" dirty="0" smtClean="0"/>
              <a:t>Lancet fluke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(</a:t>
            </a:r>
            <a:r>
              <a:rPr lang="en-US" b="1" i="1" dirty="0" smtClean="0"/>
              <a:t>Dicrocoelium lanceatum</a:t>
            </a:r>
            <a:r>
              <a:rPr lang="ru-RU" b="1" dirty="0" smtClean="0"/>
              <a:t>)</a:t>
            </a:r>
            <a:endParaRPr lang="ru-RU" dirty="0" smtClean="0"/>
          </a:p>
        </p:txBody>
      </p:sp>
      <p:pic>
        <p:nvPicPr>
          <p:cNvPr id="22531" name="Содержимое 8" descr="а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600200"/>
            <a:ext cx="5214938" cy="5257800"/>
          </a:xfrm>
        </p:spPr>
      </p:pic>
      <p:pic>
        <p:nvPicPr>
          <p:cNvPr id="22532" name="Содержимое 11" descr="а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143500" y="1500188"/>
            <a:ext cx="4000500" cy="5357812"/>
          </a:xfr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571625"/>
          </a:xfrm>
        </p:spPr>
        <p:txBody>
          <a:bodyPr/>
          <a:lstStyle/>
          <a:p>
            <a:r>
              <a:rPr lang="en-US" b="1" dirty="0" smtClean="0"/>
              <a:t>Blood fluke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en-US" b="1" i="1" dirty="0" smtClean="0"/>
              <a:t>Schistosoma haematobium</a:t>
            </a:r>
            <a:endParaRPr lang="ru-RU" dirty="0" smtClean="0"/>
          </a:p>
        </p:txBody>
      </p:sp>
      <p:pic>
        <p:nvPicPr>
          <p:cNvPr id="23555" name="Содержимое 6" descr="а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600200"/>
            <a:ext cx="4500563" cy="5257800"/>
          </a:xfrm>
        </p:spPr>
      </p:pic>
      <p:pic>
        <p:nvPicPr>
          <p:cNvPr id="23556" name="Содержимое 7" descr="а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500563" y="1571625"/>
            <a:ext cx="4643437" cy="5286375"/>
          </a:xfr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571625"/>
          </a:xfrm>
        </p:spPr>
        <p:txBody>
          <a:bodyPr/>
          <a:lstStyle/>
          <a:p>
            <a:r>
              <a:rPr lang="en-US" b="1" dirty="0" smtClean="0"/>
              <a:t>Blood flukes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i="1" dirty="0" smtClean="0"/>
              <a:t>Sch</a:t>
            </a:r>
            <a:r>
              <a:rPr lang="ru-RU" b="1" i="1" dirty="0" smtClean="0"/>
              <a:t>. </a:t>
            </a:r>
            <a:r>
              <a:rPr lang="en-US" b="1" i="1" dirty="0" smtClean="0"/>
              <a:t>mansoni et Sch. japonicum</a:t>
            </a:r>
            <a:endParaRPr lang="ru-RU" dirty="0" smtClean="0"/>
          </a:p>
        </p:txBody>
      </p:sp>
      <p:pic>
        <p:nvPicPr>
          <p:cNvPr id="24579" name="Содержимое 8" descr="а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500188"/>
            <a:ext cx="5000625" cy="5357812"/>
          </a:xfrm>
        </p:spPr>
      </p:pic>
      <p:pic>
        <p:nvPicPr>
          <p:cNvPr id="24580" name="Содержимое 9" descr="а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857750" y="1500188"/>
            <a:ext cx="4286250" cy="5357812"/>
          </a:xfr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4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50"/>
          </a:xfrm>
        </p:spPr>
        <p:txBody>
          <a:bodyPr/>
          <a:lstStyle/>
          <a:p>
            <a:r>
              <a:rPr lang="en-US" b="1" dirty="0" smtClean="0"/>
              <a:t>Life cycle of shistosomas</a:t>
            </a:r>
            <a:endParaRPr lang="ru-RU" b="1" dirty="0" smtClean="0"/>
          </a:p>
        </p:txBody>
      </p:sp>
      <p:pic>
        <p:nvPicPr>
          <p:cNvPr id="25603" name="Содержимое 6" descr="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785813"/>
            <a:ext cx="9144000" cy="6072187"/>
          </a:xfr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28688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Scolex and proglottide of cestodes</a:t>
            </a:r>
            <a:endParaRPr lang="ru-RU" sz="4000" b="1" dirty="0" smtClean="0"/>
          </a:p>
        </p:txBody>
      </p:sp>
      <p:pic>
        <p:nvPicPr>
          <p:cNvPr id="26627" name="Содержимое 4" descr="а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928688"/>
            <a:ext cx="4071938" cy="5929312"/>
          </a:xfrm>
        </p:spPr>
      </p:pic>
      <p:pic>
        <p:nvPicPr>
          <p:cNvPr id="26628" name="Содержимое 5" descr="а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071938" y="928688"/>
            <a:ext cx="5072062" cy="5929312"/>
          </a:xfr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4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71563"/>
          </a:xfrm>
        </p:spPr>
        <p:txBody>
          <a:bodyPr/>
          <a:lstStyle/>
          <a:p>
            <a:r>
              <a:rPr lang="en-US" sz="5400" b="1" dirty="0" smtClean="0"/>
              <a:t>Oncosphere of tape worms</a:t>
            </a:r>
            <a:endParaRPr lang="ru-RU" sz="5400" b="1" dirty="0" smtClean="0"/>
          </a:p>
        </p:txBody>
      </p:sp>
      <p:pic>
        <p:nvPicPr>
          <p:cNvPr id="27651" name="Содержимое 5" descr="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071563"/>
            <a:ext cx="9144000" cy="5786437"/>
          </a:xfr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4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71563"/>
          </a:xfrm>
        </p:spPr>
        <p:txBody>
          <a:bodyPr/>
          <a:lstStyle/>
          <a:p>
            <a:r>
              <a:rPr lang="en-US" sz="6000" b="1" dirty="0" smtClean="0"/>
              <a:t>types</a:t>
            </a:r>
            <a:r>
              <a:rPr lang="ru-RU" sz="6000" b="1" dirty="0" smtClean="0"/>
              <a:t> </a:t>
            </a:r>
            <a:r>
              <a:rPr lang="en-US" sz="6000" b="1" dirty="0" smtClean="0"/>
              <a:t>of cestodes larvae</a:t>
            </a:r>
            <a:endParaRPr lang="ru-RU" sz="6000" b="1" dirty="0" smtClean="0"/>
          </a:p>
        </p:txBody>
      </p:sp>
      <p:pic>
        <p:nvPicPr>
          <p:cNvPr id="28675" name="Содержимое 6" descr="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857250"/>
            <a:ext cx="9144000" cy="6000750"/>
          </a:xfr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85875"/>
          </a:xfrm>
        </p:spPr>
        <p:txBody>
          <a:bodyPr>
            <a:normAutofit fontScale="90000"/>
          </a:bodyPr>
          <a:lstStyle/>
          <a:p>
            <a:r>
              <a:rPr lang="en-US" sz="3900" b="1" dirty="0" smtClean="0"/>
              <a:t>Beef</a:t>
            </a:r>
            <a:r>
              <a:rPr lang="ru-RU" sz="3900" b="1" dirty="0" smtClean="0"/>
              <a:t> (</a:t>
            </a:r>
            <a:r>
              <a:rPr lang="en-US" sz="3900" b="1" dirty="0" smtClean="0"/>
              <a:t>unarmed</a:t>
            </a:r>
            <a:r>
              <a:rPr lang="ru-RU" sz="3900" b="1" dirty="0" smtClean="0"/>
              <a:t>) </a:t>
            </a:r>
            <a:r>
              <a:rPr lang="en-US" sz="3900" b="1" dirty="0" smtClean="0"/>
              <a:t>tape worm</a:t>
            </a: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/>
              <a:t>(</a:t>
            </a:r>
            <a:r>
              <a:rPr lang="en-US" sz="4000" b="1" i="1" dirty="0" smtClean="0"/>
              <a:t>Taeniarynchus saginatus</a:t>
            </a:r>
            <a:r>
              <a:rPr lang="ru-RU" sz="4000" b="1" dirty="0" smtClean="0"/>
              <a:t>)</a:t>
            </a:r>
          </a:p>
        </p:txBody>
      </p:sp>
      <p:pic>
        <p:nvPicPr>
          <p:cNvPr id="29699" name="Содержимое 5" descr="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428750"/>
            <a:ext cx="9144000" cy="5429250"/>
          </a:xfr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571625"/>
          </a:xfrm>
        </p:spPr>
        <p:txBody>
          <a:bodyPr>
            <a:normAutofit/>
          </a:bodyPr>
          <a:lstStyle/>
          <a:p>
            <a:r>
              <a:rPr lang="en-US" b="1" dirty="0" smtClean="0"/>
              <a:t>Pork (armed) tape worm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(</a:t>
            </a:r>
            <a:r>
              <a:rPr lang="en-US" b="1" i="1" dirty="0" smtClean="0"/>
              <a:t>Taenia solium</a:t>
            </a:r>
            <a:r>
              <a:rPr lang="ru-RU" b="1" dirty="0" smtClean="0"/>
              <a:t>)</a:t>
            </a:r>
            <a:endParaRPr lang="ru-RU" b="1" dirty="0" smtClean="0"/>
          </a:p>
        </p:txBody>
      </p:sp>
      <p:pic>
        <p:nvPicPr>
          <p:cNvPr id="30723" name="Содержимое 6" descr="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500188"/>
            <a:ext cx="9144000" cy="5357812"/>
          </a:xfr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Заголовок 4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71563"/>
          </a:xfrm>
        </p:spPr>
        <p:txBody>
          <a:bodyPr/>
          <a:lstStyle/>
          <a:p>
            <a:r>
              <a:rPr lang="en-US" sz="5000" b="1" dirty="0" smtClean="0"/>
              <a:t>Cysticercs in pork</a:t>
            </a:r>
            <a:endParaRPr lang="ru-RU" sz="5000" b="1" dirty="0" smtClean="0"/>
          </a:p>
        </p:txBody>
      </p:sp>
      <p:pic>
        <p:nvPicPr>
          <p:cNvPr id="31747" name="Содержимое 7" descr="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000125"/>
            <a:ext cx="9144000" cy="5857875"/>
          </a:xfr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Заголовок 4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00125"/>
          </a:xfrm>
        </p:spPr>
        <p:txBody>
          <a:bodyPr/>
          <a:lstStyle/>
          <a:p>
            <a:r>
              <a:rPr lang="en-US" sz="4100" b="1" dirty="0" smtClean="0"/>
              <a:t>Cysticercosis of brain</a:t>
            </a:r>
            <a:endParaRPr lang="ru-RU" sz="4100" b="1" dirty="0" smtClean="0"/>
          </a:p>
        </p:txBody>
      </p:sp>
      <p:pic>
        <p:nvPicPr>
          <p:cNvPr id="32771" name="Содержимое 8" descr="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000125"/>
            <a:ext cx="9144000" cy="5857875"/>
          </a:xfr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Заголовок 4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00125"/>
          </a:xfrm>
        </p:spPr>
        <p:txBody>
          <a:bodyPr/>
          <a:lstStyle/>
          <a:p>
            <a:r>
              <a:rPr lang="en-US" sz="5000" b="1" dirty="0" smtClean="0"/>
              <a:t>Ocular cysticercosis</a:t>
            </a:r>
            <a:endParaRPr lang="ru-RU" sz="5000" b="1" dirty="0" smtClean="0"/>
          </a:p>
        </p:txBody>
      </p:sp>
      <p:pic>
        <p:nvPicPr>
          <p:cNvPr id="33795" name="Содержимое 5" descr="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071563"/>
            <a:ext cx="9144000" cy="5786437"/>
          </a:xfr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Заголовок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14438"/>
          </a:xfrm>
        </p:spPr>
        <p:txBody>
          <a:bodyPr/>
          <a:lstStyle/>
          <a:p>
            <a:r>
              <a:rPr lang="en-US" b="1" dirty="0" smtClean="0"/>
              <a:t>Dwarf tape worm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(</a:t>
            </a:r>
            <a:r>
              <a:rPr lang="en-US" b="1" i="1" dirty="0" smtClean="0"/>
              <a:t>Hymenolepis nana</a:t>
            </a:r>
            <a:r>
              <a:rPr lang="ru-RU" b="1" dirty="0" smtClean="0"/>
              <a:t>)</a:t>
            </a:r>
            <a:endParaRPr lang="ru-RU" dirty="0" smtClean="0"/>
          </a:p>
        </p:txBody>
      </p:sp>
      <p:pic>
        <p:nvPicPr>
          <p:cNvPr id="34819" name="Содержимое 6" descr="а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500188"/>
            <a:ext cx="1857375" cy="5357812"/>
          </a:xfrm>
        </p:spPr>
      </p:pic>
      <p:pic>
        <p:nvPicPr>
          <p:cNvPr id="34820" name="Содержимое 7" descr="а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428750" y="1428750"/>
            <a:ext cx="7715250" cy="5429250"/>
          </a:xfr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Заголовок 4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500188"/>
          </a:xfrm>
        </p:spPr>
        <p:txBody>
          <a:bodyPr/>
          <a:lstStyle/>
          <a:p>
            <a:r>
              <a:rPr lang="en-US" b="1" dirty="0" smtClean="0"/>
              <a:t>echinococcus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(</a:t>
            </a:r>
            <a:r>
              <a:rPr lang="en-US" b="1" i="1" dirty="0" smtClean="0"/>
              <a:t>Echinococcus granulosus</a:t>
            </a:r>
            <a:r>
              <a:rPr lang="ru-RU" b="1" dirty="0" smtClean="0"/>
              <a:t>)</a:t>
            </a:r>
          </a:p>
        </p:txBody>
      </p:sp>
      <p:pic>
        <p:nvPicPr>
          <p:cNvPr id="35843" name="Содержимое 6" descr="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500188"/>
            <a:ext cx="9144000" cy="5357812"/>
          </a:xfr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Заголовок 4"/>
          <p:cNvSpPr>
            <a:spLocks noGrp="1"/>
          </p:cNvSpPr>
          <p:nvPr>
            <p:ph type="title"/>
          </p:nvPr>
        </p:nvSpPr>
        <p:spPr>
          <a:xfrm>
            <a:off x="457200" y="285750"/>
            <a:ext cx="8229600" cy="714375"/>
          </a:xfrm>
        </p:spPr>
        <p:txBody>
          <a:bodyPr/>
          <a:lstStyle/>
          <a:p>
            <a:r>
              <a:rPr lang="en-US" b="1" dirty="0" smtClean="0"/>
              <a:t>Hydatid cyst (</a:t>
            </a:r>
            <a:r>
              <a:rPr lang="en-US" i="1" dirty="0" smtClean="0"/>
              <a:t>expansive growth</a:t>
            </a:r>
            <a:r>
              <a:rPr lang="ru-RU" i="1" dirty="0" smtClean="0"/>
              <a:t>)</a:t>
            </a:r>
            <a:endParaRPr lang="ru-RU" i="1" dirty="0" smtClean="0"/>
          </a:p>
        </p:txBody>
      </p:sp>
      <p:pic>
        <p:nvPicPr>
          <p:cNvPr id="36867" name="Содержимое 5" descr="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428750"/>
            <a:ext cx="9144000" cy="5429250"/>
          </a:xfr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71563"/>
          </a:xfrm>
        </p:spPr>
        <p:txBody>
          <a:bodyPr>
            <a:normAutofit fontScale="90000"/>
          </a:bodyPr>
          <a:lstStyle/>
          <a:p>
            <a:r>
              <a:rPr lang="en-US" sz="4500" b="1" dirty="0" smtClean="0"/>
              <a:t>Diagnosis of hydatid disease</a:t>
            </a:r>
            <a:r>
              <a:rPr lang="ru-RU" sz="4500" b="1" dirty="0" smtClean="0"/>
              <a:t> </a:t>
            </a:r>
            <a:r>
              <a:rPr lang="en-US" sz="4500" b="1" dirty="0" smtClean="0"/>
              <a:t>(echinococcose)</a:t>
            </a:r>
            <a:endParaRPr lang="ru-RU" sz="4500" b="1" dirty="0" smtClean="0"/>
          </a:p>
        </p:txBody>
      </p:sp>
      <p:pic>
        <p:nvPicPr>
          <p:cNvPr id="37891" name="Содержимое 7" descr="а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000125"/>
            <a:ext cx="4929188" cy="5857875"/>
          </a:xfrm>
        </p:spPr>
      </p:pic>
      <p:pic>
        <p:nvPicPr>
          <p:cNvPr id="37892" name="Содержимое 6" descr="а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857750" y="1000125"/>
            <a:ext cx="4286250" cy="5857875"/>
          </a:xfr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Заголовок 4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4700" b="1" dirty="0" smtClean="0"/>
              <a:t>Hydatid cysts in liver</a:t>
            </a:r>
            <a:endParaRPr lang="ru-RU" sz="4700" b="1" dirty="0" smtClean="0"/>
          </a:p>
        </p:txBody>
      </p:sp>
      <p:pic>
        <p:nvPicPr>
          <p:cNvPr id="38915" name="Содержимое 5" descr="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857250"/>
            <a:ext cx="9144000" cy="6000750"/>
          </a:xfr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Заголовок 4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5000" b="1" dirty="0" smtClean="0"/>
              <a:t>Echinococcus and alveococcus</a:t>
            </a:r>
            <a:endParaRPr lang="ru-RU" sz="5000" b="1" dirty="0" smtClean="0"/>
          </a:p>
        </p:txBody>
      </p:sp>
      <p:pic>
        <p:nvPicPr>
          <p:cNvPr id="39939" name="Содержимое 6" descr="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500188" y="1285875"/>
            <a:ext cx="6286500" cy="5072063"/>
          </a:xfr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Заголовок 4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/>
          <a:lstStyle/>
          <a:p>
            <a:r>
              <a:rPr lang="en-US" b="1" dirty="0" smtClean="0"/>
              <a:t>Alveococcus cyst</a:t>
            </a:r>
            <a:r>
              <a:rPr lang="ru-RU" i="1" dirty="0" smtClean="0"/>
              <a:t>(</a:t>
            </a:r>
            <a:r>
              <a:rPr lang="en-US" i="1" dirty="0" smtClean="0"/>
              <a:t>invasive growth</a:t>
            </a:r>
            <a:r>
              <a:rPr lang="ru-RU" i="1" dirty="0" smtClean="0"/>
              <a:t>)</a:t>
            </a:r>
            <a:endParaRPr lang="ru-RU" i="1" dirty="0" smtClean="0"/>
          </a:p>
        </p:txBody>
      </p:sp>
      <p:pic>
        <p:nvPicPr>
          <p:cNvPr id="40963" name="Содержимое 6" descr="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571625"/>
            <a:ext cx="9144000" cy="5286375"/>
          </a:xfr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Заголовок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/>
              <a:t>Broad fish tape worm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(</a:t>
            </a:r>
            <a:r>
              <a:rPr lang="en-US" b="1" i="1" dirty="0" smtClean="0"/>
              <a:t>Diphyllobotrium latum</a:t>
            </a:r>
            <a:r>
              <a:rPr lang="ru-RU" b="1" dirty="0" smtClean="0"/>
              <a:t>)</a:t>
            </a:r>
          </a:p>
        </p:txBody>
      </p:sp>
      <p:pic>
        <p:nvPicPr>
          <p:cNvPr id="41987" name="Содержимое 9" descr="а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285875"/>
            <a:ext cx="5786438" cy="5572125"/>
          </a:xfrm>
        </p:spPr>
      </p:pic>
      <p:pic>
        <p:nvPicPr>
          <p:cNvPr id="41988" name="Содержимое 8" descr="а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357813" y="2643188"/>
            <a:ext cx="3786187" cy="2714625"/>
          </a:xfr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Заголовок 4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00125"/>
          </a:xfrm>
        </p:spPr>
        <p:txBody>
          <a:bodyPr/>
          <a:lstStyle/>
          <a:p>
            <a:r>
              <a:rPr lang="en-US" sz="3500" b="1" dirty="0" smtClean="0"/>
              <a:t>Life cycle of broad tape worm</a:t>
            </a:r>
            <a:endParaRPr lang="ru-RU" sz="3500" b="1" dirty="0" smtClean="0"/>
          </a:p>
        </p:txBody>
      </p:sp>
      <p:pic>
        <p:nvPicPr>
          <p:cNvPr id="43011" name="Содержимое 6" descr="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857250"/>
            <a:ext cx="9144000" cy="6000750"/>
          </a:xfr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714375" y="357188"/>
            <a:ext cx="7772400" cy="571500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/>
              <a:t>PHYLUM ROUND WORMS</a:t>
            </a: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/>
              <a:t>(</a:t>
            </a:r>
            <a:r>
              <a:rPr lang="en-US" sz="4000" b="1" i="1" dirty="0" smtClean="0"/>
              <a:t>Nemathelminthes</a:t>
            </a:r>
            <a:r>
              <a:rPr lang="ru-RU" sz="4000" b="1" dirty="0" smtClean="0"/>
              <a:t>)</a:t>
            </a:r>
            <a:endParaRPr lang="ru-RU" sz="4000" dirty="0" smtClean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357188" y="1143000"/>
            <a:ext cx="8358187" cy="5715000"/>
          </a:xfrm>
        </p:spPr>
        <p:txBody>
          <a:bodyPr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2200" i="1" dirty="0" smtClean="0">
                <a:solidFill>
                  <a:srgbClr val="898989"/>
                </a:solidFill>
              </a:rPr>
              <a:t>1.</a:t>
            </a:r>
            <a:r>
              <a:rPr lang="en-US" sz="2200" i="1" dirty="0" smtClean="0">
                <a:solidFill>
                  <a:srgbClr val="898989"/>
                </a:solidFill>
              </a:rPr>
              <a:t>Triploblastic</a:t>
            </a:r>
            <a:r>
              <a:rPr lang="ru-RU" sz="2200" i="1" dirty="0" smtClean="0">
                <a:solidFill>
                  <a:srgbClr val="898989"/>
                </a:solidFill>
              </a:rPr>
              <a:t>.</a:t>
            </a:r>
            <a:endParaRPr lang="ru-RU" sz="2200" i="1" dirty="0" smtClean="0">
              <a:solidFill>
                <a:srgbClr val="898989"/>
              </a:solidFill>
            </a:endParaRPr>
          </a:p>
          <a:p>
            <a:pPr algn="l">
              <a:lnSpc>
                <a:spcPct val="90000"/>
              </a:lnSpc>
            </a:pPr>
            <a:r>
              <a:rPr lang="ru-RU" sz="2200" i="1" dirty="0" smtClean="0">
                <a:solidFill>
                  <a:srgbClr val="898989"/>
                </a:solidFill>
              </a:rPr>
              <a:t>2. </a:t>
            </a:r>
            <a:r>
              <a:rPr lang="en-US" sz="2200" i="1" dirty="0" smtClean="0">
                <a:solidFill>
                  <a:srgbClr val="898989"/>
                </a:solidFill>
              </a:rPr>
              <a:t>Integumentary</a:t>
            </a:r>
            <a:r>
              <a:rPr lang="ru-RU" sz="2200" i="1" dirty="0" smtClean="0">
                <a:solidFill>
                  <a:srgbClr val="898989"/>
                </a:solidFill>
              </a:rPr>
              <a:t>-</a:t>
            </a:r>
            <a:r>
              <a:rPr lang="en-US" sz="2200" i="1" dirty="0" smtClean="0">
                <a:solidFill>
                  <a:srgbClr val="898989"/>
                </a:solidFill>
              </a:rPr>
              <a:t> muscular suc</a:t>
            </a:r>
            <a:r>
              <a:rPr lang="ru-RU" sz="2200" i="1" dirty="0" smtClean="0">
                <a:solidFill>
                  <a:srgbClr val="898989"/>
                </a:solidFill>
              </a:rPr>
              <a:t>.</a:t>
            </a:r>
            <a:endParaRPr lang="ru-RU" sz="2200" i="1" dirty="0" smtClean="0">
              <a:solidFill>
                <a:srgbClr val="898989"/>
              </a:solidFill>
            </a:endParaRPr>
          </a:p>
          <a:p>
            <a:pPr algn="l">
              <a:lnSpc>
                <a:spcPct val="90000"/>
              </a:lnSpc>
            </a:pPr>
            <a:r>
              <a:rPr lang="ru-RU" sz="2200" i="1" dirty="0" smtClean="0">
                <a:solidFill>
                  <a:srgbClr val="898989"/>
                </a:solidFill>
              </a:rPr>
              <a:t>3. </a:t>
            </a:r>
            <a:r>
              <a:rPr lang="en-US" sz="2200" i="1" dirty="0" smtClean="0">
                <a:solidFill>
                  <a:srgbClr val="898989"/>
                </a:solidFill>
              </a:rPr>
              <a:t>Primary</a:t>
            </a:r>
            <a:r>
              <a:rPr lang="ru-RU" sz="2200" i="1" dirty="0" smtClean="0">
                <a:solidFill>
                  <a:srgbClr val="898989"/>
                </a:solidFill>
              </a:rPr>
              <a:t> </a:t>
            </a:r>
            <a:r>
              <a:rPr lang="en-US" sz="2200" i="1" dirty="0" smtClean="0">
                <a:solidFill>
                  <a:srgbClr val="898989"/>
                </a:solidFill>
              </a:rPr>
              <a:t>body cavity</a:t>
            </a:r>
            <a:r>
              <a:rPr lang="ru-RU" sz="2200" i="1" dirty="0" smtClean="0">
                <a:solidFill>
                  <a:srgbClr val="898989"/>
                </a:solidFill>
              </a:rPr>
              <a:t>(</a:t>
            </a:r>
            <a:r>
              <a:rPr lang="en-US" sz="2200" i="1" dirty="0" smtClean="0">
                <a:solidFill>
                  <a:srgbClr val="898989"/>
                </a:solidFill>
              </a:rPr>
              <a:t>pseudocoelom</a:t>
            </a:r>
            <a:r>
              <a:rPr lang="ru-RU" sz="2200" i="1" dirty="0" smtClean="0">
                <a:solidFill>
                  <a:srgbClr val="898989"/>
                </a:solidFill>
              </a:rPr>
              <a:t>).</a:t>
            </a:r>
            <a:endParaRPr lang="ru-RU" sz="2200" i="1" dirty="0" smtClean="0">
              <a:solidFill>
                <a:srgbClr val="898989"/>
              </a:solidFill>
            </a:endParaRPr>
          </a:p>
          <a:p>
            <a:pPr algn="l">
              <a:lnSpc>
                <a:spcPct val="90000"/>
              </a:lnSpc>
            </a:pPr>
            <a:r>
              <a:rPr lang="ru-RU" sz="2200" i="1" dirty="0" smtClean="0">
                <a:solidFill>
                  <a:srgbClr val="898989"/>
                </a:solidFill>
              </a:rPr>
              <a:t>4. </a:t>
            </a:r>
            <a:r>
              <a:rPr lang="en-US" sz="2200" i="1" dirty="0" smtClean="0">
                <a:solidFill>
                  <a:srgbClr val="898989"/>
                </a:solidFill>
              </a:rPr>
              <a:t>Bilatery symmetry</a:t>
            </a:r>
            <a:r>
              <a:rPr lang="ru-RU" sz="2200" i="1" dirty="0" smtClean="0">
                <a:solidFill>
                  <a:srgbClr val="898989"/>
                </a:solidFill>
              </a:rPr>
              <a:t>.</a:t>
            </a:r>
            <a:endParaRPr lang="ru-RU" sz="2200" i="1" dirty="0" smtClean="0">
              <a:solidFill>
                <a:srgbClr val="898989"/>
              </a:solidFill>
            </a:endParaRPr>
          </a:p>
          <a:p>
            <a:pPr algn="l">
              <a:lnSpc>
                <a:spcPct val="90000"/>
              </a:lnSpc>
            </a:pPr>
            <a:r>
              <a:rPr lang="ru-RU" sz="2200" i="1" dirty="0" smtClean="0">
                <a:solidFill>
                  <a:srgbClr val="898989"/>
                </a:solidFill>
              </a:rPr>
              <a:t>5. </a:t>
            </a:r>
            <a:r>
              <a:rPr lang="en-US" sz="2200" i="1" dirty="0" smtClean="0">
                <a:solidFill>
                  <a:srgbClr val="898989"/>
                </a:solidFill>
              </a:rPr>
              <a:t>Body is not segmented</a:t>
            </a:r>
            <a:r>
              <a:rPr lang="ru-RU" sz="2200" i="1" dirty="0" smtClean="0">
                <a:solidFill>
                  <a:srgbClr val="898989"/>
                </a:solidFill>
              </a:rPr>
              <a:t>, </a:t>
            </a:r>
            <a:r>
              <a:rPr lang="en-US" sz="2200" i="1" dirty="0" smtClean="0">
                <a:solidFill>
                  <a:srgbClr val="898989"/>
                </a:solidFill>
              </a:rPr>
              <a:t>elongated</a:t>
            </a:r>
            <a:r>
              <a:rPr lang="ru-RU" sz="2200" i="1" dirty="0" smtClean="0">
                <a:solidFill>
                  <a:srgbClr val="898989"/>
                </a:solidFill>
              </a:rPr>
              <a:t>.</a:t>
            </a:r>
            <a:endParaRPr lang="ru-RU" sz="2200" i="1" dirty="0" smtClean="0">
              <a:solidFill>
                <a:srgbClr val="898989"/>
              </a:solidFill>
            </a:endParaRPr>
          </a:p>
          <a:p>
            <a:pPr algn="l">
              <a:lnSpc>
                <a:spcPct val="90000"/>
              </a:lnSpc>
            </a:pPr>
            <a:r>
              <a:rPr lang="ru-RU" sz="2200" i="1" dirty="0" smtClean="0">
                <a:solidFill>
                  <a:srgbClr val="898989"/>
                </a:solidFill>
              </a:rPr>
              <a:t>6. </a:t>
            </a:r>
            <a:r>
              <a:rPr lang="en-US" sz="2200" i="1" dirty="0" smtClean="0">
                <a:solidFill>
                  <a:srgbClr val="898989"/>
                </a:solidFill>
              </a:rPr>
              <a:t>Systems of organs</a:t>
            </a:r>
            <a:r>
              <a:rPr lang="ru-RU" sz="2200" i="1" dirty="0" smtClean="0">
                <a:solidFill>
                  <a:srgbClr val="898989"/>
                </a:solidFill>
              </a:rPr>
              <a:t>(</a:t>
            </a:r>
            <a:r>
              <a:rPr lang="en-US" sz="2200" i="1" dirty="0" smtClean="0">
                <a:solidFill>
                  <a:srgbClr val="898989"/>
                </a:solidFill>
              </a:rPr>
              <a:t>digestive</a:t>
            </a:r>
            <a:r>
              <a:rPr lang="ru-RU" sz="2200" i="1" dirty="0" smtClean="0">
                <a:solidFill>
                  <a:srgbClr val="898989"/>
                </a:solidFill>
              </a:rPr>
              <a:t>, </a:t>
            </a:r>
            <a:r>
              <a:rPr lang="en-US" sz="2200" i="1" dirty="0" smtClean="0">
                <a:solidFill>
                  <a:srgbClr val="898989"/>
                </a:solidFill>
              </a:rPr>
              <a:t>excretory</a:t>
            </a:r>
            <a:r>
              <a:rPr lang="ru-RU" sz="2200" i="1" dirty="0" smtClean="0">
                <a:solidFill>
                  <a:srgbClr val="898989"/>
                </a:solidFill>
              </a:rPr>
              <a:t>, </a:t>
            </a:r>
            <a:r>
              <a:rPr lang="en-US" sz="2200" i="1" dirty="0" smtClean="0">
                <a:solidFill>
                  <a:srgbClr val="898989"/>
                </a:solidFill>
              </a:rPr>
              <a:t>nervous</a:t>
            </a:r>
            <a:r>
              <a:rPr lang="ru-RU" sz="2200" i="1" dirty="0" smtClean="0">
                <a:solidFill>
                  <a:srgbClr val="898989"/>
                </a:solidFill>
              </a:rPr>
              <a:t> </a:t>
            </a:r>
            <a:r>
              <a:rPr lang="en-US" sz="2200" i="1" dirty="0" smtClean="0">
                <a:solidFill>
                  <a:srgbClr val="898989"/>
                </a:solidFill>
              </a:rPr>
              <a:t>and</a:t>
            </a:r>
            <a:r>
              <a:rPr lang="ru-RU" sz="2200" i="1" dirty="0" smtClean="0">
                <a:solidFill>
                  <a:srgbClr val="898989"/>
                </a:solidFill>
              </a:rPr>
              <a:t> </a:t>
            </a:r>
            <a:endParaRPr lang="ru-RU" sz="2200" i="1" dirty="0" smtClean="0">
              <a:solidFill>
                <a:srgbClr val="898989"/>
              </a:solidFill>
            </a:endParaRPr>
          </a:p>
          <a:p>
            <a:pPr algn="l">
              <a:lnSpc>
                <a:spcPct val="90000"/>
              </a:lnSpc>
            </a:pPr>
            <a:r>
              <a:rPr lang="ru-RU" sz="2200" i="1" dirty="0" smtClean="0">
                <a:solidFill>
                  <a:srgbClr val="898989"/>
                </a:solidFill>
              </a:rPr>
              <a:t>    </a:t>
            </a:r>
            <a:r>
              <a:rPr lang="en-US" sz="2200" i="1" dirty="0" smtClean="0">
                <a:solidFill>
                  <a:srgbClr val="898989"/>
                </a:solidFill>
              </a:rPr>
              <a:t>reproductive</a:t>
            </a:r>
            <a:r>
              <a:rPr lang="ru-RU" sz="2200" i="1" dirty="0" smtClean="0">
                <a:solidFill>
                  <a:srgbClr val="898989"/>
                </a:solidFill>
              </a:rPr>
              <a:t>).</a:t>
            </a:r>
            <a:endParaRPr lang="ru-RU" sz="2200" i="1" dirty="0" smtClean="0">
              <a:solidFill>
                <a:srgbClr val="898989"/>
              </a:solidFill>
            </a:endParaRPr>
          </a:p>
          <a:p>
            <a:pPr algn="l">
              <a:lnSpc>
                <a:spcPct val="90000"/>
              </a:lnSpc>
            </a:pPr>
            <a:r>
              <a:rPr lang="ru-RU" sz="2200" i="1" dirty="0" smtClean="0">
                <a:solidFill>
                  <a:srgbClr val="898989"/>
                </a:solidFill>
              </a:rPr>
              <a:t>7. Роздільностатеві. </a:t>
            </a:r>
            <a:r>
              <a:rPr lang="en-US" sz="2200" i="1" dirty="0" smtClean="0">
                <a:solidFill>
                  <a:srgbClr val="898989"/>
                </a:solidFill>
              </a:rPr>
              <a:t>Sexual dimorphism</a:t>
            </a:r>
            <a:r>
              <a:rPr lang="ru-RU" sz="2200" i="1" dirty="0" smtClean="0">
                <a:solidFill>
                  <a:srgbClr val="898989"/>
                </a:solidFill>
              </a:rPr>
              <a:t>.</a:t>
            </a:r>
            <a:endParaRPr lang="ru-RU" sz="2200" i="1" dirty="0" smtClean="0">
              <a:solidFill>
                <a:srgbClr val="898989"/>
              </a:solidFill>
            </a:endParaRPr>
          </a:p>
          <a:p>
            <a:pPr algn="l">
              <a:lnSpc>
                <a:spcPct val="90000"/>
              </a:lnSpc>
            </a:pPr>
            <a:r>
              <a:rPr lang="ru-RU" sz="2200" i="1" dirty="0" smtClean="0">
                <a:solidFill>
                  <a:srgbClr val="898989"/>
                </a:solidFill>
              </a:rPr>
              <a:t>8. </a:t>
            </a:r>
            <a:r>
              <a:rPr lang="en-US" sz="2200" i="1" dirty="0" smtClean="0">
                <a:solidFill>
                  <a:srgbClr val="898989"/>
                </a:solidFill>
              </a:rPr>
              <a:t>Lateral part of intestine with anus</a:t>
            </a:r>
            <a:r>
              <a:rPr lang="ru-RU" sz="2200" i="1" dirty="0" smtClean="0">
                <a:solidFill>
                  <a:srgbClr val="898989"/>
                </a:solidFill>
              </a:rPr>
              <a:t>.</a:t>
            </a:r>
            <a:endParaRPr lang="ru-RU" sz="2200" i="1" dirty="0" smtClean="0">
              <a:solidFill>
                <a:srgbClr val="898989"/>
              </a:solidFill>
            </a:endParaRPr>
          </a:p>
          <a:p>
            <a:pPr algn="l">
              <a:lnSpc>
                <a:spcPct val="90000"/>
              </a:lnSpc>
            </a:pPr>
            <a:r>
              <a:rPr lang="ru-RU" sz="2200" i="1" dirty="0" smtClean="0">
                <a:solidFill>
                  <a:srgbClr val="898989"/>
                </a:solidFill>
              </a:rPr>
              <a:t>9. </a:t>
            </a:r>
            <a:r>
              <a:rPr lang="en-US" sz="2200" i="1" dirty="0" smtClean="0">
                <a:solidFill>
                  <a:srgbClr val="898989"/>
                </a:solidFill>
              </a:rPr>
              <a:t>Constant number of cells</a:t>
            </a:r>
            <a:r>
              <a:rPr lang="ru-RU" sz="2200" i="1" dirty="0" smtClean="0">
                <a:solidFill>
                  <a:srgbClr val="898989"/>
                </a:solidFill>
              </a:rPr>
              <a:t>. </a:t>
            </a:r>
            <a:r>
              <a:rPr lang="en-US" sz="2200" i="1" dirty="0" smtClean="0">
                <a:solidFill>
                  <a:srgbClr val="898989"/>
                </a:solidFill>
              </a:rPr>
              <a:t>Auxentic  growth</a:t>
            </a:r>
            <a:r>
              <a:rPr lang="ru-RU" sz="2200" i="1" dirty="0" smtClean="0">
                <a:solidFill>
                  <a:srgbClr val="898989"/>
                </a:solidFill>
              </a:rPr>
              <a:t>.</a:t>
            </a:r>
            <a:endParaRPr lang="ru-RU" sz="2200" i="1" dirty="0" smtClean="0">
              <a:solidFill>
                <a:srgbClr val="898989"/>
              </a:solidFill>
            </a:endParaRPr>
          </a:p>
          <a:p>
            <a:pPr algn="l">
              <a:lnSpc>
                <a:spcPct val="90000"/>
              </a:lnSpc>
            </a:pPr>
            <a:r>
              <a:rPr lang="ru-RU" sz="2200" i="1" dirty="0" smtClean="0">
                <a:solidFill>
                  <a:srgbClr val="898989"/>
                </a:solidFill>
              </a:rPr>
              <a:t>10. </a:t>
            </a:r>
            <a:r>
              <a:rPr lang="en-US" sz="2200" i="1" dirty="0" smtClean="0">
                <a:solidFill>
                  <a:srgbClr val="898989"/>
                </a:solidFill>
              </a:rPr>
              <a:t>There are biohelminthes and geohelminthes</a:t>
            </a:r>
            <a:r>
              <a:rPr lang="ru-RU" sz="2200" i="1" dirty="0" smtClean="0">
                <a:solidFill>
                  <a:srgbClr val="898989"/>
                </a:solidFill>
              </a:rPr>
              <a:t>.</a:t>
            </a:r>
            <a:endParaRPr lang="ru-RU" sz="2200" i="1" dirty="0" smtClean="0">
              <a:solidFill>
                <a:srgbClr val="898989"/>
              </a:solidFill>
            </a:endParaRPr>
          </a:p>
          <a:p>
            <a:pPr algn="l">
              <a:lnSpc>
                <a:spcPct val="90000"/>
              </a:lnSpc>
            </a:pPr>
            <a:r>
              <a:rPr lang="ru-RU" sz="2200" i="1" dirty="0" smtClean="0">
                <a:solidFill>
                  <a:srgbClr val="898989"/>
                </a:solidFill>
              </a:rPr>
              <a:t>11. </a:t>
            </a:r>
            <a:r>
              <a:rPr lang="en-US" sz="2200" i="1" dirty="0" smtClean="0">
                <a:solidFill>
                  <a:srgbClr val="898989"/>
                </a:solidFill>
              </a:rPr>
              <a:t>Some of them are ovoviviperous</a:t>
            </a:r>
            <a:r>
              <a:rPr lang="ru-RU" sz="2200" i="1" dirty="0" smtClean="0">
                <a:solidFill>
                  <a:srgbClr val="898989"/>
                </a:solidFill>
              </a:rPr>
              <a:t> (</a:t>
            </a:r>
            <a:r>
              <a:rPr lang="en-US" sz="2200" i="1" dirty="0" smtClean="0">
                <a:solidFill>
                  <a:srgbClr val="898989"/>
                </a:solidFill>
              </a:rPr>
              <a:t>trichina worm</a:t>
            </a:r>
            <a:r>
              <a:rPr lang="ru-RU" sz="2200" i="1" dirty="0" smtClean="0">
                <a:solidFill>
                  <a:srgbClr val="898989"/>
                </a:solidFill>
              </a:rPr>
              <a:t>, </a:t>
            </a:r>
            <a:r>
              <a:rPr lang="en-US" sz="2200" i="1" dirty="0" smtClean="0">
                <a:solidFill>
                  <a:srgbClr val="898989"/>
                </a:solidFill>
              </a:rPr>
              <a:t>filariae</a:t>
            </a:r>
            <a:r>
              <a:rPr lang="ru-RU" sz="2200" i="1" dirty="0" smtClean="0">
                <a:solidFill>
                  <a:srgbClr val="898989"/>
                </a:solidFill>
              </a:rPr>
              <a:t>).</a:t>
            </a:r>
            <a:endParaRPr lang="ru-RU" sz="2200" i="1" dirty="0" smtClean="0">
              <a:solidFill>
                <a:srgbClr val="898989"/>
              </a:solidFill>
            </a:endParaRPr>
          </a:p>
          <a:p>
            <a:pPr algn="l">
              <a:lnSpc>
                <a:spcPct val="90000"/>
              </a:lnSpc>
            </a:pPr>
            <a:endParaRPr lang="ru-RU" sz="2200" dirty="0" smtClean="0">
              <a:solidFill>
                <a:srgbClr val="898989"/>
              </a:solidFill>
            </a:endParaRPr>
          </a:p>
          <a:p>
            <a:pPr algn="l">
              <a:lnSpc>
                <a:spcPct val="90000"/>
              </a:lnSpc>
            </a:pPr>
            <a:r>
              <a:rPr lang="en-US" sz="2200" dirty="0" smtClean="0">
                <a:solidFill>
                  <a:srgbClr val="898989"/>
                </a:solidFill>
              </a:rPr>
              <a:t>Medical important are </a:t>
            </a:r>
            <a:r>
              <a:rPr lang="en-US" sz="2200" b="1" dirty="0" smtClean="0">
                <a:solidFill>
                  <a:srgbClr val="898989"/>
                </a:solidFill>
              </a:rPr>
              <a:t>round worms </a:t>
            </a:r>
            <a:r>
              <a:rPr lang="ru-RU" sz="2200" b="1" dirty="0" smtClean="0">
                <a:solidFill>
                  <a:srgbClr val="898989"/>
                </a:solidFill>
              </a:rPr>
              <a:t>(</a:t>
            </a:r>
            <a:r>
              <a:rPr lang="en-US" sz="2200" b="1" i="1" dirty="0" smtClean="0">
                <a:solidFill>
                  <a:srgbClr val="898989"/>
                </a:solidFill>
              </a:rPr>
              <a:t>Nematoda</a:t>
            </a:r>
            <a:r>
              <a:rPr lang="ru-RU" sz="2200" b="1" dirty="0" smtClean="0">
                <a:solidFill>
                  <a:srgbClr val="898989"/>
                </a:solidFill>
              </a:rPr>
              <a:t>) </a:t>
            </a:r>
            <a:r>
              <a:rPr lang="en-US" sz="2200" b="1" dirty="0" smtClean="0">
                <a:solidFill>
                  <a:srgbClr val="898989"/>
                </a:solidFill>
              </a:rPr>
              <a:t>as agents of nematodoses</a:t>
            </a:r>
            <a:r>
              <a:rPr lang="ru-RU" sz="2200" b="1" dirty="0" smtClean="0">
                <a:solidFill>
                  <a:srgbClr val="898989"/>
                </a:solidFill>
              </a:rPr>
              <a:t>.</a:t>
            </a:r>
            <a:endParaRPr lang="ru-RU" sz="2200" b="1" dirty="0" smtClean="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Заголовок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785938"/>
          </a:xfrm>
        </p:spPr>
        <p:txBody>
          <a:bodyPr/>
          <a:lstStyle/>
          <a:p>
            <a:r>
              <a:rPr lang="en-US" b="1" dirty="0" smtClean="0"/>
              <a:t>HUMAN ASCARIS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(</a:t>
            </a:r>
            <a:r>
              <a:rPr lang="en-US" b="1" i="1" dirty="0" smtClean="0"/>
              <a:t>Ascaris lumbricoides</a:t>
            </a:r>
            <a:r>
              <a:rPr lang="ru-RU" b="1" dirty="0" smtClean="0"/>
              <a:t>)</a:t>
            </a:r>
          </a:p>
        </p:txBody>
      </p:sp>
      <p:pic>
        <p:nvPicPr>
          <p:cNvPr id="45059" name="Содержимое 7" descr="а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643063"/>
            <a:ext cx="5929313" cy="5214937"/>
          </a:xfrm>
        </p:spPr>
      </p:pic>
      <p:pic>
        <p:nvPicPr>
          <p:cNvPr id="45060" name="Содержимое 6" descr="а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214938" y="1643063"/>
            <a:ext cx="3929062" cy="5214937"/>
          </a:xfr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Заголовок 4"/>
          <p:cNvSpPr>
            <a:spLocks noGrp="1"/>
          </p:cNvSpPr>
          <p:nvPr>
            <p:ph type="title"/>
          </p:nvPr>
        </p:nvSpPr>
        <p:spPr>
          <a:xfrm>
            <a:off x="457200" y="357188"/>
            <a:ext cx="8229600" cy="1143000"/>
          </a:xfrm>
        </p:spPr>
        <p:txBody>
          <a:bodyPr/>
          <a:lstStyle/>
          <a:p>
            <a:r>
              <a:rPr lang="en-US" sz="5000" b="1" dirty="0" smtClean="0"/>
              <a:t>Ascaris female</a:t>
            </a:r>
            <a:r>
              <a:rPr lang="ru-RU" sz="5000" b="1" dirty="0" smtClean="0"/>
              <a:t/>
            </a:r>
            <a:br>
              <a:rPr lang="ru-RU" sz="5000" b="1" dirty="0" smtClean="0"/>
            </a:br>
            <a:r>
              <a:rPr lang="en-US" sz="5000" b="1" dirty="0" smtClean="0"/>
              <a:t>transversal cutting</a:t>
            </a:r>
            <a:endParaRPr lang="ru-RU" sz="5000" b="1" dirty="0" smtClean="0"/>
          </a:p>
        </p:txBody>
      </p:sp>
      <p:pic>
        <p:nvPicPr>
          <p:cNvPr id="46083" name="Содержимое 5" descr="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714500"/>
            <a:ext cx="9144000" cy="5143500"/>
          </a:xfr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Заголовок 4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00125"/>
          </a:xfrm>
        </p:spPr>
        <p:txBody>
          <a:bodyPr/>
          <a:lstStyle/>
          <a:p>
            <a:r>
              <a:rPr lang="en-US" b="1" dirty="0" smtClean="0"/>
              <a:t>Ascaris larvae migration</a:t>
            </a:r>
            <a:endParaRPr lang="ru-RU" b="1" dirty="0" smtClean="0"/>
          </a:p>
        </p:txBody>
      </p:sp>
      <p:pic>
        <p:nvPicPr>
          <p:cNvPr id="47107" name="Содержимое 6" descr="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785813"/>
            <a:ext cx="9144000" cy="6072187"/>
          </a:xfr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Заголовок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500188"/>
          </a:xfrm>
        </p:spPr>
        <p:txBody>
          <a:bodyPr/>
          <a:lstStyle/>
          <a:p>
            <a:r>
              <a:rPr lang="en-US" b="1" dirty="0" smtClean="0"/>
              <a:t>PIN WORM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(</a:t>
            </a:r>
            <a:r>
              <a:rPr lang="en-US" b="1" i="1" dirty="0" smtClean="0"/>
              <a:t>Enterobius vermicularis</a:t>
            </a:r>
            <a:r>
              <a:rPr lang="ru-RU" b="1" dirty="0" smtClean="0"/>
              <a:t>)</a:t>
            </a:r>
          </a:p>
        </p:txBody>
      </p:sp>
      <p:pic>
        <p:nvPicPr>
          <p:cNvPr id="48131" name="Содержимое 11" descr="а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786063" y="1500188"/>
            <a:ext cx="6357937" cy="5357812"/>
          </a:xfrm>
        </p:spPr>
      </p:pic>
      <p:pic>
        <p:nvPicPr>
          <p:cNvPr id="48132" name="Содержимое 10" descr="а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2643188"/>
            <a:ext cx="2957513" cy="2571750"/>
          </a:xfr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Заголовок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500188"/>
          </a:xfrm>
        </p:spPr>
        <p:txBody>
          <a:bodyPr/>
          <a:lstStyle/>
          <a:p>
            <a:r>
              <a:rPr lang="en-US" b="1" dirty="0" smtClean="0"/>
              <a:t>WHIP WORM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(</a:t>
            </a:r>
            <a:r>
              <a:rPr lang="en-US" b="1" i="1" dirty="0" smtClean="0"/>
              <a:t>Trichocephalus trichiurus</a:t>
            </a:r>
            <a:r>
              <a:rPr lang="ru-RU" b="1" dirty="0" smtClean="0"/>
              <a:t>)</a:t>
            </a:r>
          </a:p>
        </p:txBody>
      </p:sp>
      <p:pic>
        <p:nvPicPr>
          <p:cNvPr id="49155" name="Содержимое 6" descr="а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714500"/>
            <a:ext cx="4071938" cy="5143500"/>
          </a:xfrm>
        </p:spPr>
      </p:pic>
      <p:pic>
        <p:nvPicPr>
          <p:cNvPr id="49156" name="Содержимое 7" descr="а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000500" y="1714500"/>
            <a:ext cx="5143500" cy="5143500"/>
          </a:xfr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Заголовок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571625"/>
          </a:xfrm>
        </p:spPr>
        <p:txBody>
          <a:bodyPr/>
          <a:lstStyle/>
          <a:p>
            <a:r>
              <a:rPr lang="en-US" b="1" dirty="0" smtClean="0"/>
              <a:t>HOOK WORM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(</a:t>
            </a:r>
            <a:r>
              <a:rPr lang="en-US" b="1" i="1" dirty="0" smtClean="0"/>
              <a:t>Ancylostoma duodenale</a:t>
            </a:r>
            <a:r>
              <a:rPr lang="ru-RU" b="1" dirty="0" smtClean="0"/>
              <a:t>)</a:t>
            </a:r>
          </a:p>
        </p:txBody>
      </p:sp>
      <p:pic>
        <p:nvPicPr>
          <p:cNvPr id="50179" name="Содержимое 8" descr="а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571625"/>
            <a:ext cx="3333750" cy="5286375"/>
          </a:xfrm>
        </p:spPr>
      </p:pic>
      <p:pic>
        <p:nvPicPr>
          <p:cNvPr id="50180" name="Содержимое 9" descr="а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286125" y="1571625"/>
            <a:ext cx="5857875" cy="5286375"/>
          </a:xfr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Заголовок 4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571625"/>
          </a:xfrm>
        </p:spPr>
        <p:txBody>
          <a:bodyPr/>
          <a:lstStyle/>
          <a:p>
            <a:r>
              <a:rPr lang="en-US" b="1" dirty="0" smtClean="0"/>
              <a:t>NECATOR</a:t>
            </a:r>
            <a:r>
              <a:rPr lang="ru-RU" b="1" dirty="0" smtClean="0"/>
              <a:t> </a:t>
            </a:r>
            <a:r>
              <a:rPr lang="en-US" b="1" dirty="0" smtClean="0"/>
              <a:t>,</a:t>
            </a:r>
            <a:r>
              <a:rPr lang="ru-RU" b="1" dirty="0" smtClean="0"/>
              <a:t> </a:t>
            </a:r>
            <a:r>
              <a:rPr lang="en-US" b="1" dirty="0" smtClean="0"/>
              <a:t>American (L.- killer)</a:t>
            </a:r>
            <a:r>
              <a:rPr lang="ru-RU" b="1" dirty="0" smtClean="0"/>
              <a:t> </a:t>
            </a:r>
            <a:r>
              <a:rPr lang="ru-RU" b="1" dirty="0" smtClean="0"/>
              <a:t>(</a:t>
            </a:r>
            <a:r>
              <a:rPr lang="en-US" b="1" i="1" dirty="0" smtClean="0"/>
              <a:t>Necator americanus</a:t>
            </a:r>
            <a:r>
              <a:rPr lang="ru-RU" b="1" dirty="0" smtClean="0"/>
              <a:t>)</a:t>
            </a:r>
            <a:endParaRPr lang="ru-RU" dirty="0" smtClean="0"/>
          </a:p>
        </p:txBody>
      </p:sp>
      <p:pic>
        <p:nvPicPr>
          <p:cNvPr id="51203" name="Содержимое 6" descr="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714500"/>
            <a:ext cx="9144000" cy="5143500"/>
          </a:xfr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Заголовок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571625"/>
          </a:xfrm>
        </p:spPr>
        <p:txBody>
          <a:bodyPr/>
          <a:lstStyle/>
          <a:p>
            <a:r>
              <a:rPr lang="en-US" b="1" dirty="0" smtClean="0"/>
              <a:t>TRICHINA WORM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(</a:t>
            </a:r>
            <a:r>
              <a:rPr lang="en-US" b="1" i="1" dirty="0" smtClean="0"/>
              <a:t>Trichinella spiralis</a:t>
            </a:r>
            <a:r>
              <a:rPr lang="ru-RU" b="1" dirty="0" smtClean="0"/>
              <a:t>)</a:t>
            </a:r>
            <a:endParaRPr lang="ru-RU" dirty="0" smtClean="0"/>
          </a:p>
        </p:txBody>
      </p:sp>
      <p:pic>
        <p:nvPicPr>
          <p:cNvPr id="52227" name="Содержимое 7" descr="а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500188"/>
            <a:ext cx="5500688" cy="5357812"/>
          </a:xfrm>
        </p:spPr>
      </p:pic>
      <p:pic>
        <p:nvPicPr>
          <p:cNvPr id="52228" name="Содержимое 6" descr="а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524500" y="1643063"/>
            <a:ext cx="3619500" cy="5214937"/>
          </a:xfr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GUINEA WORM</a:t>
            </a: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/>
              <a:t>(</a:t>
            </a:r>
            <a:r>
              <a:rPr lang="en-US" sz="4000" b="1" i="1" dirty="0" smtClean="0"/>
              <a:t>Dracunculus medinensis</a:t>
            </a:r>
            <a:r>
              <a:rPr lang="ru-RU" sz="4000" b="1" dirty="0" smtClean="0"/>
              <a:t>)</a:t>
            </a:r>
            <a:endParaRPr lang="ru-RU" sz="4000" dirty="0" smtClean="0"/>
          </a:p>
        </p:txBody>
      </p:sp>
      <p:pic>
        <p:nvPicPr>
          <p:cNvPr id="53251" name="Содержимое 8" descr="а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500188"/>
            <a:ext cx="6072188" cy="5357812"/>
          </a:xfrm>
        </p:spPr>
      </p:pic>
      <p:pic>
        <p:nvPicPr>
          <p:cNvPr id="53252" name="Содержимое 9" descr="а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072188" y="1500188"/>
            <a:ext cx="3071812" cy="5357812"/>
          </a:xfr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/>
              <a:t>Professor</a:t>
            </a:r>
            <a:r>
              <a:rPr lang="ru-RU" sz="4000" b="1" dirty="0" smtClean="0"/>
              <a:t> </a:t>
            </a:r>
            <a:r>
              <a:rPr lang="en-US" sz="4000" b="1" dirty="0" smtClean="0"/>
              <a:t>L</a:t>
            </a:r>
            <a:r>
              <a:rPr lang="ru-RU" sz="4000" b="1" dirty="0" smtClean="0"/>
              <a:t>. </a:t>
            </a:r>
            <a:r>
              <a:rPr lang="en-US" sz="4000" b="1" dirty="0" smtClean="0"/>
              <a:t>M</a:t>
            </a:r>
            <a:r>
              <a:rPr lang="ru-RU" sz="4000" b="1" dirty="0" smtClean="0"/>
              <a:t>. </a:t>
            </a:r>
            <a:r>
              <a:rPr lang="en-US" sz="4000" b="1" dirty="0" smtClean="0"/>
              <a:t>Isayev</a:t>
            </a:r>
            <a:r>
              <a:rPr lang="ru-RU" sz="4000" b="1" dirty="0" smtClean="0"/>
              <a:t> </a:t>
            </a:r>
            <a:r>
              <a:rPr lang="en-US" sz="4000" b="1" dirty="0" smtClean="0"/>
              <a:t>made</a:t>
            </a:r>
            <a:r>
              <a:rPr lang="ru-RU" sz="4000" b="1" dirty="0" smtClean="0"/>
              <a:t> </a:t>
            </a:r>
            <a:r>
              <a:rPr lang="en-US" sz="4000" b="1" dirty="0" smtClean="0"/>
              <a:t>devastation of Guinea worm in</a:t>
            </a:r>
            <a:r>
              <a:rPr lang="ru-RU" sz="4000" b="1" dirty="0" smtClean="0"/>
              <a:t> </a:t>
            </a:r>
            <a:r>
              <a:rPr lang="en-US" sz="4000" b="1" dirty="0" smtClean="0"/>
              <a:t>Uzbekistan</a:t>
            </a:r>
            <a:endParaRPr lang="ru-RU" sz="4000" b="1" dirty="0" smtClean="0"/>
          </a:p>
        </p:txBody>
      </p:sp>
      <p:pic>
        <p:nvPicPr>
          <p:cNvPr id="54275" name="Содержимое 6" descr="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571750" y="1428750"/>
            <a:ext cx="4071938" cy="5072063"/>
          </a:xfr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Заголовок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43063"/>
          </a:xfrm>
        </p:spPr>
        <p:txBody>
          <a:bodyPr/>
          <a:lstStyle/>
          <a:p>
            <a:r>
              <a:rPr lang="en-US" b="1" dirty="0" smtClean="0"/>
              <a:t>Filaria Bancrofti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(</a:t>
            </a:r>
            <a:r>
              <a:rPr lang="en-US" b="1" i="1" dirty="0" smtClean="0"/>
              <a:t>Wuchereria bancrofti</a:t>
            </a:r>
            <a:r>
              <a:rPr lang="ru-RU" b="1" dirty="0" smtClean="0"/>
              <a:t>)</a:t>
            </a:r>
            <a:endParaRPr lang="ru-RU" dirty="0" smtClean="0"/>
          </a:p>
        </p:txBody>
      </p:sp>
      <p:pic>
        <p:nvPicPr>
          <p:cNvPr id="55299" name="Содержимое 7" descr="а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643063"/>
            <a:ext cx="4495800" cy="5214937"/>
          </a:xfrm>
        </p:spPr>
      </p:pic>
      <p:pic>
        <p:nvPicPr>
          <p:cNvPr id="55300" name="Содержимое 6" descr="а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500563" y="1643063"/>
            <a:ext cx="4643437" cy="5214937"/>
          </a:xfr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Заголовок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500188"/>
          </a:xfrm>
        </p:spPr>
        <p:txBody>
          <a:bodyPr/>
          <a:lstStyle/>
          <a:p>
            <a:r>
              <a:rPr lang="en-US" b="1" dirty="0" smtClean="0"/>
              <a:t>Filaria</a:t>
            </a:r>
            <a:r>
              <a:rPr lang="ru-RU" b="1" dirty="0" smtClean="0"/>
              <a:t> </a:t>
            </a:r>
            <a:r>
              <a:rPr lang="en-US" b="1" dirty="0" smtClean="0"/>
              <a:t>LOA-LOA</a:t>
            </a:r>
            <a:r>
              <a:rPr lang="ru-RU" b="1" dirty="0" smtClean="0"/>
              <a:t>(</a:t>
            </a:r>
            <a:r>
              <a:rPr lang="en-US" b="1" i="1" dirty="0" smtClean="0"/>
              <a:t>Loa</a:t>
            </a:r>
            <a:r>
              <a:rPr lang="ru-RU" b="1" i="1" dirty="0" smtClean="0"/>
              <a:t> </a:t>
            </a:r>
            <a:r>
              <a:rPr lang="en-US" b="1" i="1" dirty="0" smtClean="0"/>
              <a:t>loa</a:t>
            </a:r>
            <a:r>
              <a:rPr lang="ru-RU" b="1" dirty="0" smtClean="0"/>
              <a:t>)</a:t>
            </a:r>
            <a:endParaRPr lang="ru-RU" dirty="0" smtClean="0"/>
          </a:p>
        </p:txBody>
      </p:sp>
      <p:pic>
        <p:nvPicPr>
          <p:cNvPr id="56323" name="Содержимое 8" descr="а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00563" y="1643063"/>
            <a:ext cx="4643437" cy="5214937"/>
          </a:xfrm>
        </p:spPr>
      </p:pic>
      <p:pic>
        <p:nvPicPr>
          <p:cNvPr id="56324" name="Содержимое 11" descr="а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1643063"/>
            <a:ext cx="4495800" cy="5214937"/>
          </a:xfr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Заголовок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43063"/>
          </a:xfrm>
        </p:spPr>
        <p:txBody>
          <a:bodyPr/>
          <a:lstStyle/>
          <a:p>
            <a:r>
              <a:rPr lang="en-US" b="1" dirty="0" smtClean="0"/>
              <a:t>Filaria Oncocerc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(</a:t>
            </a:r>
            <a:r>
              <a:rPr lang="en-US" b="1" i="1" dirty="0" smtClean="0"/>
              <a:t>Onchocerca volvulus</a:t>
            </a:r>
            <a:r>
              <a:rPr lang="ru-RU" b="1" dirty="0" smtClean="0"/>
              <a:t>)</a:t>
            </a:r>
            <a:endParaRPr lang="ru-RU" dirty="0" smtClean="0"/>
          </a:p>
        </p:txBody>
      </p:sp>
      <p:pic>
        <p:nvPicPr>
          <p:cNvPr id="57347" name="Содержимое 6" descr="а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785938"/>
            <a:ext cx="4500563" cy="5072062"/>
          </a:xfrm>
        </p:spPr>
      </p:pic>
      <p:pic>
        <p:nvPicPr>
          <p:cNvPr id="57348" name="Содержимое 7" descr="а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500563" y="1785938"/>
            <a:ext cx="4643437" cy="5072062"/>
          </a:xfr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357188"/>
            <a:ext cx="8229600" cy="928687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/>
              <a:t>Morphology of helminthes eggs</a:t>
            </a: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en-US" sz="4000" b="1" dirty="0" smtClean="0"/>
              <a:t>Nematoda</a:t>
            </a:r>
            <a:r>
              <a:rPr lang="ru-RU" sz="4000" b="1" dirty="0" smtClean="0"/>
              <a:t>      </a:t>
            </a:r>
            <a:r>
              <a:rPr lang="en-US" sz="4000" b="1" dirty="0" smtClean="0"/>
              <a:t>Cestoda</a:t>
            </a:r>
            <a:r>
              <a:rPr lang="ru-RU" sz="4000" b="1" dirty="0" smtClean="0"/>
              <a:t>    </a:t>
            </a:r>
            <a:r>
              <a:rPr lang="en-US" sz="4000" b="1" dirty="0" smtClean="0"/>
              <a:t>Trematoda</a:t>
            </a:r>
            <a:endParaRPr lang="ru-RU" sz="4000" b="1" dirty="0" smtClean="0"/>
          </a:p>
        </p:txBody>
      </p:sp>
      <p:pic>
        <p:nvPicPr>
          <p:cNvPr id="58371" name="Содержимое 6" descr="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500188"/>
            <a:ext cx="9144000" cy="5357812"/>
          </a:xfr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14375"/>
          </a:xfrm>
        </p:spPr>
        <p:txBody>
          <a:bodyPr>
            <a:normAutofit/>
          </a:bodyPr>
          <a:lstStyle/>
          <a:p>
            <a:r>
              <a:rPr lang="en-US" sz="3400" b="1" dirty="0" smtClean="0"/>
              <a:t>Microslide of whip worm eggs</a:t>
            </a:r>
            <a:endParaRPr lang="ru-RU" sz="3400" b="1" dirty="0" smtClean="0"/>
          </a:p>
        </p:txBody>
      </p:sp>
      <p:pic>
        <p:nvPicPr>
          <p:cNvPr id="59395" name="Содержимое 5" descr="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785813"/>
            <a:ext cx="9144000" cy="6072187"/>
          </a:xfr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00125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PREVENTION OF HELMINTHIASES</a:t>
            </a:r>
            <a:endParaRPr lang="ru-RU" b="1" dirty="0" smtClean="0">
              <a:solidFill>
                <a:srgbClr val="FF0000"/>
              </a:solidFill>
            </a:endParaRPr>
          </a:p>
        </p:txBody>
      </p:sp>
      <p:sp>
        <p:nvSpPr>
          <p:cNvPr id="60419" name="Содержимое 2"/>
          <p:cNvSpPr>
            <a:spLocks noGrp="1"/>
          </p:cNvSpPr>
          <p:nvPr>
            <p:ph idx="1"/>
          </p:nvPr>
        </p:nvSpPr>
        <p:spPr>
          <a:xfrm>
            <a:off x="457200" y="928688"/>
            <a:ext cx="8229600" cy="5572125"/>
          </a:xfrm>
        </p:spPr>
        <p:txBody>
          <a:bodyPr/>
          <a:lstStyle/>
          <a:p>
            <a:pPr marL="514350" indent="-514350">
              <a:buFont typeface="Arial" charset="0"/>
              <a:buAutoNum type="arabicPeriod"/>
            </a:pPr>
            <a:r>
              <a:rPr lang="en-US" b="1" i="1" u="sng" dirty="0" smtClean="0"/>
              <a:t>Individual</a:t>
            </a:r>
            <a:r>
              <a:rPr lang="ru-RU" b="1" i="1" u="sng" dirty="0" smtClean="0"/>
              <a:t>.</a:t>
            </a:r>
            <a:r>
              <a:rPr lang="ru-RU" b="1" dirty="0" smtClean="0"/>
              <a:t> </a:t>
            </a:r>
            <a:r>
              <a:rPr lang="en-US" b="1" dirty="0" smtClean="0"/>
              <a:t>Wash hands</a:t>
            </a:r>
            <a:r>
              <a:rPr lang="ru-RU" b="1" dirty="0" smtClean="0"/>
              <a:t>, </a:t>
            </a:r>
            <a:r>
              <a:rPr lang="en-US" b="1" dirty="0" smtClean="0"/>
              <a:t>fruits and vegetables</a:t>
            </a:r>
            <a:r>
              <a:rPr lang="ru-RU" b="1" dirty="0" smtClean="0"/>
              <a:t>. </a:t>
            </a:r>
            <a:r>
              <a:rPr lang="en-US" b="1" dirty="0" smtClean="0"/>
              <a:t>Boil water</a:t>
            </a:r>
            <a:r>
              <a:rPr lang="ru-RU" b="1" dirty="0" smtClean="0"/>
              <a:t>. </a:t>
            </a:r>
            <a:r>
              <a:rPr lang="en-US" b="1" dirty="0" smtClean="0"/>
              <a:t>Cook properly animal products</a:t>
            </a:r>
            <a:r>
              <a:rPr lang="ru-RU" b="1" dirty="0" smtClean="0"/>
              <a:t>.</a:t>
            </a:r>
            <a:endParaRPr lang="ru-RU" b="1" dirty="0" smtClean="0"/>
          </a:p>
          <a:p>
            <a:pPr marL="514350" indent="-514350">
              <a:buFont typeface="Arial" charset="0"/>
              <a:buAutoNum type="arabicPeriod"/>
            </a:pPr>
            <a:r>
              <a:rPr lang="en-US" b="1" i="1" u="sng" dirty="0" smtClean="0"/>
              <a:t>Social</a:t>
            </a:r>
            <a:r>
              <a:rPr lang="ru-RU" b="1" i="1" u="sng" dirty="0" smtClean="0"/>
              <a:t>.</a:t>
            </a:r>
            <a:r>
              <a:rPr lang="ru-RU" b="1" dirty="0" smtClean="0"/>
              <a:t> </a:t>
            </a:r>
            <a:r>
              <a:rPr lang="en-US" b="1" dirty="0" smtClean="0"/>
              <a:t>Make social sanitary education</a:t>
            </a:r>
            <a:r>
              <a:rPr lang="ru-RU" b="1" dirty="0" smtClean="0"/>
              <a:t>. </a:t>
            </a:r>
            <a:r>
              <a:rPr lang="en-US" b="1" dirty="0" smtClean="0"/>
              <a:t>Make diagnose and treat patients</a:t>
            </a:r>
            <a:r>
              <a:rPr lang="ru-RU" b="1" dirty="0" smtClean="0"/>
              <a:t>. </a:t>
            </a:r>
            <a:r>
              <a:rPr lang="en-US" b="1" dirty="0" smtClean="0"/>
              <a:t>Veterinary control of markets</a:t>
            </a:r>
            <a:r>
              <a:rPr lang="ru-RU" b="1" dirty="0" smtClean="0"/>
              <a:t> </a:t>
            </a:r>
            <a:r>
              <a:rPr lang="en-US" b="1" dirty="0" smtClean="0"/>
              <a:t>and supermarkets</a:t>
            </a:r>
            <a:r>
              <a:rPr lang="ru-RU" b="1" dirty="0" smtClean="0"/>
              <a:t>. </a:t>
            </a:r>
            <a:r>
              <a:rPr lang="en-US" b="1" dirty="0" smtClean="0"/>
              <a:t>Observe sanitary state of water pipes and sewerage</a:t>
            </a:r>
            <a:r>
              <a:rPr lang="ru-RU" b="1" dirty="0" smtClean="0"/>
              <a:t>. </a:t>
            </a:r>
            <a:r>
              <a:rPr lang="en-US" b="1" dirty="0" smtClean="0"/>
              <a:t>Kill mechanical vectors of helminthes eggs </a:t>
            </a:r>
            <a:r>
              <a:rPr lang="ru-RU" b="1" dirty="0" smtClean="0"/>
              <a:t>(</a:t>
            </a:r>
            <a:r>
              <a:rPr lang="en-US" b="1" dirty="0" smtClean="0"/>
              <a:t>flies</a:t>
            </a:r>
            <a:r>
              <a:rPr lang="ru-RU" b="1" dirty="0" smtClean="0"/>
              <a:t>, </a:t>
            </a:r>
            <a:r>
              <a:rPr lang="en-US" b="1" dirty="0" smtClean="0"/>
              <a:t>cochroaches</a:t>
            </a:r>
            <a:r>
              <a:rPr lang="ru-RU" b="1" dirty="0" smtClean="0"/>
              <a:t>).</a:t>
            </a:r>
            <a:endParaRPr lang="ru-RU" b="1" dirty="0" smtClean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00125"/>
          </a:xfrm>
        </p:spPr>
        <p:txBody>
          <a:bodyPr>
            <a:noAutofit/>
          </a:bodyPr>
          <a:lstStyle/>
          <a:p>
            <a:r>
              <a:rPr lang="en-US" sz="5300" b="1" dirty="0" smtClean="0">
                <a:solidFill>
                  <a:srgbClr val="984807"/>
                </a:solidFill>
              </a:rPr>
              <a:t>STOP HELMINTHIASES</a:t>
            </a:r>
            <a:r>
              <a:rPr lang="ru-RU" sz="5300" b="1" dirty="0" smtClean="0">
                <a:solidFill>
                  <a:srgbClr val="984807"/>
                </a:solidFill>
              </a:rPr>
              <a:t>!</a:t>
            </a:r>
            <a:endParaRPr lang="ru-RU" sz="5300" b="1" dirty="0" smtClean="0">
              <a:solidFill>
                <a:srgbClr val="984807"/>
              </a:solidFill>
            </a:endParaRPr>
          </a:p>
        </p:txBody>
      </p:sp>
      <p:pic>
        <p:nvPicPr>
          <p:cNvPr id="61443" name="Содержимое 10" descr="а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0" y="928688"/>
            <a:ext cx="4572000" cy="5929312"/>
          </a:xfrm>
        </p:spPr>
      </p:pic>
      <p:pic>
        <p:nvPicPr>
          <p:cNvPr id="61444" name="Содержимое 12" descr="а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928688"/>
            <a:ext cx="4572000" cy="5929312"/>
          </a:xfr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Autofit/>
          </a:bodyPr>
          <a:lstStyle/>
          <a:p>
            <a:r>
              <a:rPr lang="en-US" sz="8100" b="1" dirty="0" smtClean="0">
                <a:solidFill>
                  <a:srgbClr val="E46C0A"/>
                </a:solidFill>
              </a:rPr>
              <a:t>BE HEALTHY</a:t>
            </a:r>
            <a:r>
              <a:rPr lang="ru-RU" sz="8100" b="1" dirty="0" smtClean="0">
                <a:solidFill>
                  <a:srgbClr val="E46C0A"/>
                </a:solidFill>
              </a:rPr>
              <a:t>!</a:t>
            </a:r>
            <a:endParaRPr lang="ru-RU" sz="8100" b="1" dirty="0" smtClean="0">
              <a:solidFill>
                <a:srgbClr val="E46C0A"/>
              </a:solidFill>
            </a:endParaRPr>
          </a:p>
        </p:txBody>
      </p:sp>
      <p:pic>
        <p:nvPicPr>
          <p:cNvPr id="62467" name="Содержимое 6" descr="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143000"/>
            <a:ext cx="9144000" cy="5715000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1466</TotalTime>
  <Words>718</Words>
  <Application>Microsoft Office PowerPoint</Application>
  <PresentationFormat>Экран (4:3)</PresentationFormat>
  <Paragraphs>110</Paragraphs>
  <Slides>59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59</vt:i4>
      </vt:variant>
    </vt:vector>
  </HeadingPairs>
  <TitlesOfParts>
    <vt:vector size="62" baseType="lpstr">
      <vt:lpstr>Calibri</vt:lpstr>
      <vt:lpstr>Arial</vt:lpstr>
      <vt:lpstr>Тема Office</vt:lpstr>
      <vt:lpstr>THE LECTURE: «MEDICAL HELMINTHOLOGY. FLAT AND ROUND WORMS AS HUMAN PARASITES»</vt:lpstr>
      <vt:lpstr>Helminthes are parasitic  flat and round worms.</vt:lpstr>
      <vt:lpstr>Outstanding helminthologists К. І. Scryabin and О. P. Markevich</vt:lpstr>
      <vt:lpstr>Outstanding helminthologists E. N. Pavlovsky and V. О. Dogel</vt:lpstr>
      <vt:lpstr>Epidemiology of helminthiases  Every third citizen of Europe is infected by helminthes, there are 2 species of helminthes are found in every citizen of Africa , 1 species of helminth can be found in every citizen of Asia and Latin America   (!)</vt:lpstr>
      <vt:lpstr>Every year in the world  1,2 bln. people are infected with ascaridose, ancyclostomidoses are found in 900 mln. people, trichinellose – in 800 mln. people, trichocephaliase – in 700 mln. people. Helminthiases in Ukraine are 1300 per 100 000 a year.</vt:lpstr>
      <vt:lpstr>Location of helminthes</vt:lpstr>
      <vt:lpstr>Ways of helminthiases transmission</vt:lpstr>
      <vt:lpstr>Mechanical vectors of helminthes eggs  (house fly, red cockroache)</vt:lpstr>
      <vt:lpstr>Patogenic effect of helminthes</vt:lpstr>
      <vt:lpstr>Natural-focal helmintiases</vt:lpstr>
      <vt:lpstr>Diphyllobothriase – natural-focal helminthiase</vt:lpstr>
      <vt:lpstr>Phylum Flat Worms  (Plathelminthes)</vt:lpstr>
      <vt:lpstr>Trematoda, systems of organs</vt:lpstr>
      <vt:lpstr>Reproductive system of trematodes</vt:lpstr>
      <vt:lpstr>Marita of Fasciola (3-5 cm)</vt:lpstr>
      <vt:lpstr>Liver fluke (Fasciola hepatica)</vt:lpstr>
      <vt:lpstr>cat (Siberian) fluke (Opisthorchis felineus)</vt:lpstr>
      <vt:lpstr>Lung fluke (Paragonimus ringeri)</vt:lpstr>
      <vt:lpstr>Lancet fluke (Dicrocoelium lanceatum)</vt:lpstr>
      <vt:lpstr>Blood fluke Schistosoma haematobium</vt:lpstr>
      <vt:lpstr>Blood flukes Sch. mansoni et Sch. japonicum</vt:lpstr>
      <vt:lpstr>Life cycle of shistosomas</vt:lpstr>
      <vt:lpstr>Scolex and proglottide of cestodes</vt:lpstr>
      <vt:lpstr>Oncosphere of tape worms</vt:lpstr>
      <vt:lpstr>types of cestodes larvae</vt:lpstr>
      <vt:lpstr>Beef (unarmed) tape worm (Taeniarynchus saginatus)</vt:lpstr>
      <vt:lpstr>Pork (armed) tape worm (Taenia solium)</vt:lpstr>
      <vt:lpstr>Cysticercs in pork</vt:lpstr>
      <vt:lpstr>Cysticercosis of brain</vt:lpstr>
      <vt:lpstr>Ocular cysticercosis</vt:lpstr>
      <vt:lpstr>Dwarf tape worm (Hymenolepis nana)</vt:lpstr>
      <vt:lpstr>echinococcus (Echinococcus granulosus)</vt:lpstr>
      <vt:lpstr>Hydatid cyst (expansive growth)</vt:lpstr>
      <vt:lpstr>Diagnosis of hydatid disease (echinococcose)</vt:lpstr>
      <vt:lpstr>Hydatid cysts in liver</vt:lpstr>
      <vt:lpstr>Echinococcus and alveococcus</vt:lpstr>
      <vt:lpstr>Alveococcus cyst(invasive growth)</vt:lpstr>
      <vt:lpstr>Broad fish tape worm (Diphyllobotrium latum)</vt:lpstr>
      <vt:lpstr>Life cycle of broad tape worm</vt:lpstr>
      <vt:lpstr>PHYLUM ROUND WORMS (Nemathelminthes)</vt:lpstr>
      <vt:lpstr>HUMAN ASCARIS (Ascaris lumbricoides)</vt:lpstr>
      <vt:lpstr>Ascaris female transversal cutting</vt:lpstr>
      <vt:lpstr>Ascaris larvae migration</vt:lpstr>
      <vt:lpstr>PIN WORM (Enterobius vermicularis)</vt:lpstr>
      <vt:lpstr>WHIP WORM (Trichocephalus trichiurus)</vt:lpstr>
      <vt:lpstr>HOOK WORM (Ancylostoma duodenale)</vt:lpstr>
      <vt:lpstr>NECATOR , American (L.- killer) (Necator americanus)</vt:lpstr>
      <vt:lpstr>TRICHINA WORM (Trichinella spiralis)</vt:lpstr>
      <vt:lpstr>GUINEA WORM (Dracunculus medinensis)</vt:lpstr>
      <vt:lpstr>Professor L. M. Isayev made devastation of Guinea worm in Uzbekistan</vt:lpstr>
      <vt:lpstr>Filaria Bancrofti (Wuchereria bancrofti)</vt:lpstr>
      <vt:lpstr>Filaria LOA-LOA(Loa loa)</vt:lpstr>
      <vt:lpstr>Filaria Oncocerc (Onchocerca volvulus)</vt:lpstr>
      <vt:lpstr>Morphology of helminthes eggs Nematoda      Cestoda    Trematoda</vt:lpstr>
      <vt:lpstr>Microslide of whip worm eggs</vt:lpstr>
      <vt:lpstr>PREVENTION OF HELMINTHIASES</vt:lpstr>
      <vt:lpstr>STOP HELMINTHIASES!</vt:lpstr>
      <vt:lpstr>BE HEALTHY!</vt:lpstr>
    </vt:vector>
  </TitlesOfParts>
  <Company>Ya Blondinko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ЛЕКЦИИ: “ПЛОСКИЕ И КРУГЛЫЕ ЧЕРВИ – ВОЗБУДИТЕЛИ ГЕЛЬМИНТОЗОВ ЧЕЛОВЕКА”</dc:title>
  <dc:creator>Сергей Великий</dc:creator>
  <cp:lastModifiedBy>e030161kov</cp:lastModifiedBy>
  <cp:revision>156</cp:revision>
  <dcterms:created xsi:type="dcterms:W3CDTF">2011-11-17T16:55:17Z</dcterms:created>
  <dcterms:modified xsi:type="dcterms:W3CDTF">2022-02-07T16:09:13Z</dcterms:modified>
</cp:coreProperties>
</file>