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2" r:id="rId9"/>
    <p:sldId id="261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82" r:id="rId22"/>
    <p:sldId id="276" r:id="rId23"/>
    <p:sldId id="277" r:id="rId24"/>
    <p:sldId id="278" r:id="rId25"/>
    <p:sldId id="284" r:id="rId26"/>
    <p:sldId id="283" r:id="rId27"/>
    <p:sldId id="285" r:id="rId28"/>
    <p:sldId id="280" r:id="rId29"/>
    <p:sldId id="286" r:id="rId30"/>
    <p:sldId id="287" r:id="rId31"/>
    <p:sldId id="289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5B3401-8EE7-4ED4-8273-FAC59E651C5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BE3B016-F44A-4A36-B70C-F902C03B7A24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- Наука існує з тих часів, коли людина почала усвідомлювати себе істотою, що мислить, тобто наука існувала від появи </a:t>
          </a:r>
          <a:r>
            <a:rPr lang="en-US" dirty="0" smtClean="0">
              <a:solidFill>
                <a:schemeClr val="tx1"/>
              </a:solidFill>
            </a:rPr>
            <a:t>Homo sapiens</a:t>
          </a:r>
          <a:r>
            <a:rPr lang="uk-UA" dirty="0" smtClean="0">
              <a:solidFill>
                <a:schemeClr val="tx1"/>
              </a:solidFill>
            </a:rPr>
            <a:t>;</a:t>
          </a:r>
          <a:endParaRPr lang="uk-UA" dirty="0">
            <a:solidFill>
              <a:schemeClr val="tx1"/>
            </a:solidFill>
          </a:endParaRPr>
        </a:p>
      </dgm:t>
    </dgm:pt>
    <dgm:pt modelId="{BCF2E3D7-36CF-4450-9D12-A59DB454D5EB}" type="parTrans" cxnId="{8A1CFD33-3231-4177-87ED-F851050490C8}">
      <dgm:prSet/>
      <dgm:spPr/>
      <dgm:t>
        <a:bodyPr/>
        <a:lstStyle/>
        <a:p>
          <a:endParaRPr lang="uk-UA"/>
        </a:p>
      </dgm:t>
    </dgm:pt>
    <dgm:pt modelId="{C081C2AB-CB81-4F01-B14E-F1952F8D3CF6}" type="sibTrans" cxnId="{8A1CFD33-3231-4177-87ED-F851050490C8}">
      <dgm:prSet/>
      <dgm:spPr/>
      <dgm:t>
        <a:bodyPr/>
        <a:lstStyle/>
        <a:p>
          <a:endParaRPr lang="uk-UA"/>
        </a:p>
      </dgm:t>
    </dgm:pt>
    <dgm:pt modelId="{892D8259-B38E-40C3-81FA-ECE9702C0B51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- Наука виникла в Давній Греції (Елладі) в </a:t>
          </a:r>
          <a:r>
            <a:rPr lang="pl-PL" dirty="0" smtClean="0">
              <a:solidFill>
                <a:schemeClr val="tx1"/>
              </a:solidFill>
            </a:rPr>
            <a:t>VI-V </a:t>
          </a:r>
          <a:r>
            <a:rPr lang="uk-UA" dirty="0" smtClean="0">
              <a:solidFill>
                <a:schemeClr val="tx1"/>
              </a:solidFill>
            </a:rPr>
            <a:t>ст. до н. е., - саме тоді й там уперше знання з'єднали з обґрунтуванням (Фалес, Піфагор);</a:t>
          </a:r>
          <a:endParaRPr lang="uk-UA" dirty="0">
            <a:solidFill>
              <a:schemeClr val="tx1"/>
            </a:solidFill>
          </a:endParaRPr>
        </a:p>
      </dgm:t>
    </dgm:pt>
    <dgm:pt modelId="{AABA1D41-C714-4AE0-9F03-6515D1796C4A}" type="parTrans" cxnId="{C8F44C63-EF63-41A7-B68F-8A7F48FD6DDD}">
      <dgm:prSet/>
      <dgm:spPr/>
      <dgm:t>
        <a:bodyPr/>
        <a:lstStyle/>
        <a:p>
          <a:endParaRPr lang="uk-UA"/>
        </a:p>
      </dgm:t>
    </dgm:pt>
    <dgm:pt modelId="{CD387E54-CD63-400E-B99E-C6936FCAFF67}" type="sibTrans" cxnId="{C8F44C63-EF63-41A7-B68F-8A7F48FD6DDD}">
      <dgm:prSet/>
      <dgm:spPr/>
      <dgm:t>
        <a:bodyPr/>
        <a:lstStyle/>
        <a:p>
          <a:endParaRPr lang="uk-UA"/>
        </a:p>
      </dgm:t>
    </dgm:pt>
    <dgm:pt modelId="{22982F9E-A113-4DAC-8A54-846EB0448D29}" type="pres">
      <dgm:prSet presAssocID="{2D5B3401-8EE7-4ED4-8273-FAC59E651C59}" presName="linearFlow" presStyleCnt="0">
        <dgm:presLayoutVars>
          <dgm:dir/>
          <dgm:resizeHandles val="exact"/>
        </dgm:presLayoutVars>
      </dgm:prSet>
      <dgm:spPr/>
    </dgm:pt>
    <dgm:pt modelId="{B34D1C2A-86BE-4E7D-A08C-D186EF9A1C3F}" type="pres">
      <dgm:prSet presAssocID="{6BE3B016-F44A-4A36-B70C-F902C03B7A24}" presName="composite" presStyleCnt="0"/>
      <dgm:spPr/>
    </dgm:pt>
    <dgm:pt modelId="{8FFEFC10-B064-475B-90C2-9F7C38A49EDA}" type="pres">
      <dgm:prSet presAssocID="{6BE3B016-F44A-4A36-B70C-F902C03B7A24}" presName="imgShp" presStyleLbl="fgImgPlace1" presStyleIdx="0" presStyleCnt="2" custScaleX="99556" custLinFactNeighborX="-33474" custLinFactNeighborY="-16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E421F03-017F-4965-AD3B-7597A9D7D510}" type="pres">
      <dgm:prSet presAssocID="{6BE3B016-F44A-4A36-B70C-F902C03B7A24}" presName="txShp" presStyleLbl="node1" presStyleIdx="0" presStyleCnt="2" custScaleX="137636" custScaleY="1001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6A4B72-53BA-4AEA-A092-C16F456AF7D0}" type="pres">
      <dgm:prSet presAssocID="{C081C2AB-CB81-4F01-B14E-F1952F8D3CF6}" presName="spacing" presStyleCnt="0"/>
      <dgm:spPr/>
    </dgm:pt>
    <dgm:pt modelId="{D7F79957-CE95-4669-89D2-BA75A2214414}" type="pres">
      <dgm:prSet presAssocID="{892D8259-B38E-40C3-81FA-ECE9702C0B51}" presName="composite" presStyleCnt="0"/>
      <dgm:spPr/>
    </dgm:pt>
    <dgm:pt modelId="{658BB530-5FC8-4066-932D-045DB2E6281C}" type="pres">
      <dgm:prSet presAssocID="{892D8259-B38E-40C3-81FA-ECE9702C0B51}" presName="imgShp" presStyleLbl="fgImgPlace1" presStyleIdx="1" presStyleCnt="2" custLinFactNeighborX="-33252" custLinFactNeighborY="227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EE8AAB2-D36B-4332-B22F-3B2FB7FE2165}" type="pres">
      <dgm:prSet presAssocID="{892D8259-B38E-40C3-81FA-ECE9702C0B51}" presName="txShp" presStyleLbl="node1" presStyleIdx="1" presStyleCnt="2" custScaleX="1389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4504EC4-BC16-432B-8EE4-EBB7D2B7C558}" type="presOf" srcId="{6BE3B016-F44A-4A36-B70C-F902C03B7A24}" destId="{5E421F03-017F-4965-AD3B-7597A9D7D510}" srcOrd="0" destOrd="0" presId="urn:microsoft.com/office/officeart/2005/8/layout/vList3"/>
    <dgm:cxn modelId="{8A1CFD33-3231-4177-87ED-F851050490C8}" srcId="{2D5B3401-8EE7-4ED4-8273-FAC59E651C59}" destId="{6BE3B016-F44A-4A36-B70C-F902C03B7A24}" srcOrd="0" destOrd="0" parTransId="{BCF2E3D7-36CF-4450-9D12-A59DB454D5EB}" sibTransId="{C081C2AB-CB81-4F01-B14E-F1952F8D3CF6}"/>
    <dgm:cxn modelId="{745A4167-5A88-438E-A956-56A0B08AA156}" type="presOf" srcId="{892D8259-B38E-40C3-81FA-ECE9702C0B51}" destId="{0EE8AAB2-D36B-4332-B22F-3B2FB7FE2165}" srcOrd="0" destOrd="0" presId="urn:microsoft.com/office/officeart/2005/8/layout/vList3"/>
    <dgm:cxn modelId="{A08EDF17-A6C1-4990-A85C-BE62BB22A58B}" type="presOf" srcId="{2D5B3401-8EE7-4ED4-8273-FAC59E651C59}" destId="{22982F9E-A113-4DAC-8A54-846EB0448D29}" srcOrd="0" destOrd="0" presId="urn:microsoft.com/office/officeart/2005/8/layout/vList3"/>
    <dgm:cxn modelId="{C8F44C63-EF63-41A7-B68F-8A7F48FD6DDD}" srcId="{2D5B3401-8EE7-4ED4-8273-FAC59E651C59}" destId="{892D8259-B38E-40C3-81FA-ECE9702C0B51}" srcOrd="1" destOrd="0" parTransId="{AABA1D41-C714-4AE0-9F03-6515D1796C4A}" sibTransId="{CD387E54-CD63-400E-B99E-C6936FCAFF67}"/>
    <dgm:cxn modelId="{C770CC91-C677-4332-95A7-8D4F048C231E}" type="presParOf" srcId="{22982F9E-A113-4DAC-8A54-846EB0448D29}" destId="{B34D1C2A-86BE-4E7D-A08C-D186EF9A1C3F}" srcOrd="0" destOrd="0" presId="urn:microsoft.com/office/officeart/2005/8/layout/vList3"/>
    <dgm:cxn modelId="{D0B49E1F-ABA8-4F9B-8E04-302365A787A0}" type="presParOf" srcId="{B34D1C2A-86BE-4E7D-A08C-D186EF9A1C3F}" destId="{8FFEFC10-B064-475B-90C2-9F7C38A49EDA}" srcOrd="0" destOrd="0" presId="urn:microsoft.com/office/officeart/2005/8/layout/vList3"/>
    <dgm:cxn modelId="{50F8A233-6260-41EA-8012-EF36C225BE9F}" type="presParOf" srcId="{B34D1C2A-86BE-4E7D-A08C-D186EF9A1C3F}" destId="{5E421F03-017F-4965-AD3B-7597A9D7D510}" srcOrd="1" destOrd="0" presId="urn:microsoft.com/office/officeart/2005/8/layout/vList3"/>
    <dgm:cxn modelId="{6357A279-72B6-4BFB-87BB-226E0B30EA4D}" type="presParOf" srcId="{22982F9E-A113-4DAC-8A54-846EB0448D29}" destId="{816A4B72-53BA-4AEA-A092-C16F456AF7D0}" srcOrd="1" destOrd="0" presId="urn:microsoft.com/office/officeart/2005/8/layout/vList3"/>
    <dgm:cxn modelId="{63F83040-CB18-47C6-9824-B6C9B8AD0519}" type="presParOf" srcId="{22982F9E-A113-4DAC-8A54-846EB0448D29}" destId="{D7F79957-CE95-4669-89D2-BA75A2214414}" srcOrd="2" destOrd="0" presId="urn:microsoft.com/office/officeart/2005/8/layout/vList3"/>
    <dgm:cxn modelId="{5AA1A022-F7EF-4D08-A736-54900BC8006C}" type="presParOf" srcId="{D7F79957-CE95-4669-89D2-BA75A2214414}" destId="{658BB530-5FC8-4066-932D-045DB2E6281C}" srcOrd="0" destOrd="0" presId="urn:microsoft.com/office/officeart/2005/8/layout/vList3"/>
    <dgm:cxn modelId="{CEBDCDEA-07B9-4004-AC8F-61AD6130074C}" type="presParOf" srcId="{D7F79957-CE95-4669-89D2-BA75A2214414}" destId="{0EE8AAB2-D36B-4332-B22F-3B2FB7FE2165}" srcOrd="1" destOrd="0" presId="urn:microsoft.com/office/officeart/2005/8/layout/v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B3510-D984-418D-B5A0-DB46CD783D7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D750269-E7D9-4C23-8509-EECBFFF6AF1E}">
      <dgm:prSet phldrT="[Текст]" custT="1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Наука в західноєвропейському світі виникла в пізньому Середньовіччі (</a:t>
          </a:r>
          <a:r>
            <a:rPr lang="pl-PL" sz="2400" dirty="0" smtClean="0">
              <a:solidFill>
                <a:schemeClr val="tx1"/>
              </a:solidFill>
            </a:rPr>
            <a:t>XII-XIV </a:t>
          </a:r>
          <a:r>
            <a:rPr lang="uk-UA" sz="2400" dirty="0" smtClean="0">
              <a:solidFill>
                <a:schemeClr val="tx1"/>
              </a:solidFill>
            </a:rPr>
            <a:t>ст.) разом із цікавістю до дослідного знання й математики (Р.Бекон); </a:t>
          </a:r>
          <a:endParaRPr lang="uk-UA" sz="2400" dirty="0">
            <a:solidFill>
              <a:schemeClr val="tx1"/>
            </a:solidFill>
          </a:endParaRPr>
        </a:p>
      </dgm:t>
    </dgm:pt>
    <dgm:pt modelId="{4D3212A1-8148-4D61-A0C2-C4481D02693F}" type="parTrans" cxnId="{8A255511-B477-4671-AF23-E347A72D0BD8}">
      <dgm:prSet/>
      <dgm:spPr/>
      <dgm:t>
        <a:bodyPr/>
        <a:lstStyle/>
        <a:p>
          <a:endParaRPr lang="uk-UA"/>
        </a:p>
      </dgm:t>
    </dgm:pt>
    <dgm:pt modelId="{F9C971BE-4999-4478-8A7A-C48D3B27184E}" type="sibTrans" cxnId="{8A255511-B477-4671-AF23-E347A72D0BD8}">
      <dgm:prSet/>
      <dgm:spPr/>
      <dgm:t>
        <a:bodyPr/>
        <a:lstStyle/>
        <a:p>
          <a:endParaRPr lang="uk-UA"/>
        </a:p>
      </dgm:t>
    </dgm:pt>
    <dgm:pt modelId="{82C74DC6-A2DA-4236-AADF-622687DDB30B}">
      <dgm:prSet phldrT="[Текст]" custT="1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Наука виникла в </a:t>
          </a:r>
          <a:r>
            <a:rPr lang="pl-PL" sz="2400" dirty="0" smtClean="0">
              <a:solidFill>
                <a:schemeClr val="tx1"/>
              </a:solidFill>
            </a:rPr>
            <a:t>XVI-XVII </a:t>
          </a:r>
          <a:r>
            <a:rPr lang="uk-UA" sz="2400" dirty="0" smtClean="0">
              <a:solidFill>
                <a:schemeClr val="tx1"/>
              </a:solidFill>
            </a:rPr>
            <a:t>ст., тобто в Новий час, починається з робіт Галілея і Ньютона, творців першої теоретичної моделі фізики мовою математики;</a:t>
          </a:r>
          <a:endParaRPr lang="uk-UA" sz="2400" dirty="0">
            <a:solidFill>
              <a:schemeClr val="tx1"/>
            </a:solidFill>
          </a:endParaRPr>
        </a:p>
      </dgm:t>
    </dgm:pt>
    <dgm:pt modelId="{A0CD3298-BDFE-465A-BC1C-1E6C72D94D3E}" type="parTrans" cxnId="{E4F52022-61C9-4C9C-8051-66D3511D367D}">
      <dgm:prSet/>
      <dgm:spPr/>
      <dgm:t>
        <a:bodyPr/>
        <a:lstStyle/>
        <a:p>
          <a:endParaRPr lang="uk-UA"/>
        </a:p>
      </dgm:t>
    </dgm:pt>
    <dgm:pt modelId="{03CAE5BD-8DE6-435E-A53F-0F6FDCB915A5}" type="sibTrans" cxnId="{E4F52022-61C9-4C9C-8051-66D3511D367D}">
      <dgm:prSet/>
      <dgm:spPr/>
      <dgm:t>
        <a:bodyPr/>
        <a:lstStyle/>
        <a:p>
          <a:endParaRPr lang="uk-UA"/>
        </a:p>
      </dgm:t>
    </dgm:pt>
    <dgm:pt modelId="{808283DF-336E-4748-B7F7-6A6279443C35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Наука починається в першій третині </a:t>
          </a:r>
          <a:r>
            <a:rPr lang="pl-PL" dirty="0" smtClean="0">
              <a:solidFill>
                <a:schemeClr val="tx1"/>
              </a:solidFill>
            </a:rPr>
            <a:t>XIX </a:t>
          </a:r>
          <a:r>
            <a:rPr lang="uk-UA" dirty="0" smtClean="0">
              <a:solidFill>
                <a:schemeClr val="tx1"/>
              </a:solidFill>
            </a:rPr>
            <a:t>століття, коли дослідницька діяльність була об'єднана із системою вищої освіти</a:t>
          </a:r>
          <a:endParaRPr lang="uk-UA" dirty="0">
            <a:solidFill>
              <a:schemeClr val="tx1"/>
            </a:solidFill>
          </a:endParaRPr>
        </a:p>
      </dgm:t>
    </dgm:pt>
    <dgm:pt modelId="{17CC9AE3-8ADE-460B-A0ED-644A626E5667}" type="parTrans" cxnId="{E6CC86B1-9EFF-4D1E-AD6D-EC108674BB98}">
      <dgm:prSet/>
      <dgm:spPr/>
      <dgm:t>
        <a:bodyPr/>
        <a:lstStyle/>
        <a:p>
          <a:endParaRPr lang="uk-UA"/>
        </a:p>
      </dgm:t>
    </dgm:pt>
    <dgm:pt modelId="{1DFC2638-D2F0-477B-8D65-E45462710562}" type="sibTrans" cxnId="{E6CC86B1-9EFF-4D1E-AD6D-EC108674BB98}">
      <dgm:prSet/>
      <dgm:spPr/>
      <dgm:t>
        <a:bodyPr/>
        <a:lstStyle/>
        <a:p>
          <a:endParaRPr lang="uk-UA"/>
        </a:p>
      </dgm:t>
    </dgm:pt>
    <dgm:pt modelId="{89070434-2772-41DF-829F-729BEC226F23}" type="pres">
      <dgm:prSet presAssocID="{712B3510-D984-418D-B5A0-DB46CD783D7C}" presName="linearFlow" presStyleCnt="0">
        <dgm:presLayoutVars>
          <dgm:dir/>
          <dgm:resizeHandles val="exact"/>
        </dgm:presLayoutVars>
      </dgm:prSet>
      <dgm:spPr/>
    </dgm:pt>
    <dgm:pt modelId="{F49F348B-6CE0-4116-8143-2A791F801332}" type="pres">
      <dgm:prSet presAssocID="{0D750269-E7D9-4C23-8509-EECBFFF6AF1E}" presName="composite" presStyleCnt="0"/>
      <dgm:spPr/>
    </dgm:pt>
    <dgm:pt modelId="{C9FF411D-E03A-484F-B16F-695526DF57C8}" type="pres">
      <dgm:prSet presAssocID="{0D750269-E7D9-4C23-8509-EECBFFF6AF1E}" presName="imgShp" presStyleLbl="fgImgPlace1" presStyleIdx="0" presStyleCnt="3" custLinFactNeighborX="-39449" custLinFactNeighborY="-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7260DA3-9787-470C-843F-83D8A666A4A0}" type="pres">
      <dgm:prSet presAssocID="{0D750269-E7D9-4C23-8509-EECBFFF6AF1E}" presName="txShp" presStyleLbl="node1" presStyleIdx="0" presStyleCnt="3" custScaleX="13587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942800C-1D77-4FB8-A83D-565C490EFD10}" type="pres">
      <dgm:prSet presAssocID="{F9C971BE-4999-4478-8A7A-C48D3B27184E}" presName="spacing" presStyleCnt="0"/>
      <dgm:spPr/>
    </dgm:pt>
    <dgm:pt modelId="{DA65E22F-8595-4047-9875-7B5334751EA7}" type="pres">
      <dgm:prSet presAssocID="{82C74DC6-A2DA-4236-AADF-622687DDB30B}" presName="composite" presStyleCnt="0"/>
      <dgm:spPr/>
    </dgm:pt>
    <dgm:pt modelId="{89E1E657-5056-4CDE-84EA-846D5D454C9E}" type="pres">
      <dgm:prSet presAssocID="{82C74DC6-A2DA-4236-AADF-622687DDB30B}" presName="imgShp" presStyleLbl="fgImgPlace1" presStyleIdx="1" presStyleCnt="3" custLinFactNeighborX="-34976" custLinFactNeighborY="-21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EBBABE8-F38D-49F6-8766-3E594892E760}" type="pres">
      <dgm:prSet presAssocID="{82C74DC6-A2DA-4236-AADF-622687DDB30B}" presName="txShp" presStyleLbl="node1" presStyleIdx="1" presStyleCnt="3" custScaleX="13792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C19E38-62A7-4027-AC37-84A93DF87CA2}" type="pres">
      <dgm:prSet presAssocID="{03CAE5BD-8DE6-435E-A53F-0F6FDCB915A5}" presName="spacing" presStyleCnt="0"/>
      <dgm:spPr/>
    </dgm:pt>
    <dgm:pt modelId="{20BD2252-C2C9-47B1-A993-73E62060D498}" type="pres">
      <dgm:prSet presAssocID="{808283DF-336E-4748-B7F7-6A6279443C35}" presName="composite" presStyleCnt="0"/>
      <dgm:spPr/>
    </dgm:pt>
    <dgm:pt modelId="{51090C1D-C3B7-4F41-BA16-70271EB46A39}" type="pres">
      <dgm:prSet presAssocID="{808283DF-336E-4748-B7F7-6A6279443C35}" presName="imgShp" presStyleLbl="fgImgPlace1" presStyleIdx="2" presStyleCnt="3" custLinFactNeighborX="-34976" custLinFactNeighborY="-36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782E807-4CD1-41EE-A702-F7B91E820871}" type="pres">
      <dgm:prSet presAssocID="{808283DF-336E-4748-B7F7-6A6279443C35}" presName="txShp" presStyleLbl="node1" presStyleIdx="2" presStyleCnt="3" custScaleX="13528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6CC86B1-9EFF-4D1E-AD6D-EC108674BB98}" srcId="{712B3510-D984-418D-B5A0-DB46CD783D7C}" destId="{808283DF-336E-4748-B7F7-6A6279443C35}" srcOrd="2" destOrd="0" parTransId="{17CC9AE3-8ADE-460B-A0ED-644A626E5667}" sibTransId="{1DFC2638-D2F0-477B-8D65-E45462710562}"/>
    <dgm:cxn modelId="{0722CCCE-6459-4D88-AF6E-0D203F1C357C}" type="presOf" srcId="{712B3510-D984-418D-B5A0-DB46CD783D7C}" destId="{89070434-2772-41DF-829F-729BEC226F23}" srcOrd="0" destOrd="0" presId="urn:microsoft.com/office/officeart/2005/8/layout/vList3"/>
    <dgm:cxn modelId="{E4F52022-61C9-4C9C-8051-66D3511D367D}" srcId="{712B3510-D984-418D-B5A0-DB46CD783D7C}" destId="{82C74DC6-A2DA-4236-AADF-622687DDB30B}" srcOrd="1" destOrd="0" parTransId="{A0CD3298-BDFE-465A-BC1C-1E6C72D94D3E}" sibTransId="{03CAE5BD-8DE6-435E-A53F-0F6FDCB915A5}"/>
    <dgm:cxn modelId="{8A255511-B477-4671-AF23-E347A72D0BD8}" srcId="{712B3510-D984-418D-B5A0-DB46CD783D7C}" destId="{0D750269-E7D9-4C23-8509-EECBFFF6AF1E}" srcOrd="0" destOrd="0" parTransId="{4D3212A1-8148-4D61-A0C2-C4481D02693F}" sibTransId="{F9C971BE-4999-4478-8A7A-C48D3B27184E}"/>
    <dgm:cxn modelId="{37AFFDC5-FB05-45E4-B161-67C78CDD9169}" type="presOf" srcId="{82C74DC6-A2DA-4236-AADF-622687DDB30B}" destId="{8EBBABE8-F38D-49F6-8766-3E594892E760}" srcOrd="0" destOrd="0" presId="urn:microsoft.com/office/officeart/2005/8/layout/vList3"/>
    <dgm:cxn modelId="{402B04A6-DFB6-420C-8B1C-979A99F42C8E}" type="presOf" srcId="{0D750269-E7D9-4C23-8509-EECBFFF6AF1E}" destId="{07260DA3-9787-470C-843F-83D8A666A4A0}" srcOrd="0" destOrd="0" presId="urn:microsoft.com/office/officeart/2005/8/layout/vList3"/>
    <dgm:cxn modelId="{B03B067C-8D61-4B3B-9194-182C58FD2D9D}" type="presOf" srcId="{808283DF-336E-4748-B7F7-6A6279443C35}" destId="{A782E807-4CD1-41EE-A702-F7B91E820871}" srcOrd="0" destOrd="0" presId="urn:microsoft.com/office/officeart/2005/8/layout/vList3"/>
    <dgm:cxn modelId="{30E82805-7718-4484-8A99-27F707F2F855}" type="presParOf" srcId="{89070434-2772-41DF-829F-729BEC226F23}" destId="{F49F348B-6CE0-4116-8143-2A791F801332}" srcOrd="0" destOrd="0" presId="urn:microsoft.com/office/officeart/2005/8/layout/vList3"/>
    <dgm:cxn modelId="{A5800C6D-9116-47B3-8436-5DB3E3457563}" type="presParOf" srcId="{F49F348B-6CE0-4116-8143-2A791F801332}" destId="{C9FF411D-E03A-484F-B16F-695526DF57C8}" srcOrd="0" destOrd="0" presId="urn:microsoft.com/office/officeart/2005/8/layout/vList3"/>
    <dgm:cxn modelId="{9A4E1F9B-055A-493E-95B1-011EECF26966}" type="presParOf" srcId="{F49F348B-6CE0-4116-8143-2A791F801332}" destId="{07260DA3-9787-470C-843F-83D8A666A4A0}" srcOrd="1" destOrd="0" presId="urn:microsoft.com/office/officeart/2005/8/layout/vList3"/>
    <dgm:cxn modelId="{BA9B9414-752F-42F0-ABB0-DB212EA7028B}" type="presParOf" srcId="{89070434-2772-41DF-829F-729BEC226F23}" destId="{6942800C-1D77-4FB8-A83D-565C490EFD10}" srcOrd="1" destOrd="0" presId="urn:microsoft.com/office/officeart/2005/8/layout/vList3"/>
    <dgm:cxn modelId="{6E5B9AAE-2FC7-487C-A0FB-C3F439D19569}" type="presParOf" srcId="{89070434-2772-41DF-829F-729BEC226F23}" destId="{DA65E22F-8595-4047-9875-7B5334751EA7}" srcOrd="2" destOrd="0" presId="urn:microsoft.com/office/officeart/2005/8/layout/vList3"/>
    <dgm:cxn modelId="{38BB1D81-8FE6-4409-904C-177B2C1ABD6E}" type="presParOf" srcId="{DA65E22F-8595-4047-9875-7B5334751EA7}" destId="{89E1E657-5056-4CDE-84EA-846D5D454C9E}" srcOrd="0" destOrd="0" presId="urn:microsoft.com/office/officeart/2005/8/layout/vList3"/>
    <dgm:cxn modelId="{3F950331-B94C-44DF-9F98-FBF7543A5704}" type="presParOf" srcId="{DA65E22F-8595-4047-9875-7B5334751EA7}" destId="{8EBBABE8-F38D-49F6-8766-3E594892E760}" srcOrd="1" destOrd="0" presId="urn:microsoft.com/office/officeart/2005/8/layout/vList3"/>
    <dgm:cxn modelId="{F347AD8D-DECA-40C0-84F2-C7B657FCDC55}" type="presParOf" srcId="{89070434-2772-41DF-829F-729BEC226F23}" destId="{99C19E38-62A7-4027-AC37-84A93DF87CA2}" srcOrd="3" destOrd="0" presId="urn:microsoft.com/office/officeart/2005/8/layout/vList3"/>
    <dgm:cxn modelId="{0ACFE173-6429-4751-83F9-44AAA6566200}" type="presParOf" srcId="{89070434-2772-41DF-829F-729BEC226F23}" destId="{20BD2252-C2C9-47B1-A993-73E62060D498}" srcOrd="4" destOrd="0" presId="urn:microsoft.com/office/officeart/2005/8/layout/vList3"/>
    <dgm:cxn modelId="{DF8D6CAF-67C8-4745-8E0B-C335FA36C77F}" type="presParOf" srcId="{20BD2252-C2C9-47B1-A993-73E62060D498}" destId="{51090C1D-C3B7-4F41-BA16-70271EB46A39}" srcOrd="0" destOrd="0" presId="urn:microsoft.com/office/officeart/2005/8/layout/vList3"/>
    <dgm:cxn modelId="{B83F1C5E-421D-4B97-9DFF-4C6B87E96FD0}" type="presParOf" srcId="{20BD2252-C2C9-47B1-A993-73E62060D498}" destId="{A782E807-4CD1-41EE-A702-F7B91E820871}" srcOrd="1" destOrd="0" presId="urn:microsoft.com/office/officeart/2005/8/layout/v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74F0CC-8CF5-4889-B037-79B14827D08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5D885EC-B595-42D5-9901-6611D65EEAD4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Класичний</a:t>
          </a:r>
        </a:p>
        <a:p>
          <a:r>
            <a:rPr lang="uk-UA" dirty="0" smtClean="0">
              <a:solidFill>
                <a:schemeClr val="tx1"/>
              </a:solidFill>
            </a:rPr>
            <a:t>(Х</a:t>
          </a:r>
          <a:r>
            <a:rPr lang="en-US" dirty="0" smtClean="0">
              <a:solidFill>
                <a:schemeClr val="tx1"/>
              </a:solidFill>
            </a:rPr>
            <a:t>V</a:t>
          </a:r>
          <a:r>
            <a:rPr lang="uk-UA" dirty="0" smtClean="0">
              <a:solidFill>
                <a:schemeClr val="tx1"/>
              </a:solidFill>
            </a:rPr>
            <a:t>ІІ-ХІХ ст.)</a:t>
          </a:r>
          <a:endParaRPr lang="uk-UA" dirty="0">
            <a:solidFill>
              <a:schemeClr val="tx1"/>
            </a:solidFill>
          </a:endParaRPr>
        </a:p>
      </dgm:t>
    </dgm:pt>
    <dgm:pt modelId="{1FB5F9E7-DD26-4765-85EF-3A2F9C178F20}" type="parTrans" cxnId="{3C1A821F-E443-4468-821E-E8FDA8ED4F2E}">
      <dgm:prSet/>
      <dgm:spPr/>
      <dgm:t>
        <a:bodyPr/>
        <a:lstStyle/>
        <a:p>
          <a:endParaRPr lang="uk-UA"/>
        </a:p>
      </dgm:t>
    </dgm:pt>
    <dgm:pt modelId="{4E2D8FFA-6762-4CE8-A916-36691C909BD1}" type="sibTrans" cxnId="{3C1A821F-E443-4468-821E-E8FDA8ED4F2E}">
      <dgm:prSet/>
      <dgm:spPr/>
      <dgm:t>
        <a:bodyPr/>
        <a:lstStyle/>
        <a:p>
          <a:endParaRPr lang="uk-UA"/>
        </a:p>
      </dgm:t>
    </dgm:pt>
    <dgm:pt modelId="{C5A1F35C-CAEA-4DBF-B873-7BB5D3D46178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Некласичний</a:t>
          </a:r>
        </a:p>
        <a:p>
          <a:r>
            <a:rPr lang="uk-UA" dirty="0" smtClean="0">
              <a:solidFill>
                <a:schemeClr val="tx1"/>
              </a:solidFill>
            </a:rPr>
            <a:t>(к. ХІХ- перша пол. ХХ ст.)</a:t>
          </a:r>
          <a:endParaRPr lang="uk-UA" dirty="0">
            <a:solidFill>
              <a:schemeClr val="tx1"/>
            </a:solidFill>
          </a:endParaRPr>
        </a:p>
      </dgm:t>
    </dgm:pt>
    <dgm:pt modelId="{8C053A2A-2C76-49DF-AE9D-B8B7CF8AEF8D}" type="parTrans" cxnId="{62CF3073-3EB3-4D9B-BA9D-3FD428084B59}">
      <dgm:prSet/>
      <dgm:spPr/>
      <dgm:t>
        <a:bodyPr/>
        <a:lstStyle/>
        <a:p>
          <a:endParaRPr lang="uk-UA"/>
        </a:p>
      </dgm:t>
    </dgm:pt>
    <dgm:pt modelId="{66096AFF-4FA5-48FA-ADD2-F16A651C191D}" type="sibTrans" cxnId="{62CF3073-3EB3-4D9B-BA9D-3FD428084B59}">
      <dgm:prSet/>
      <dgm:spPr/>
      <dgm:t>
        <a:bodyPr/>
        <a:lstStyle/>
        <a:p>
          <a:endParaRPr lang="uk-UA"/>
        </a:p>
      </dgm:t>
    </dgm:pt>
    <dgm:pt modelId="{37696E05-1021-4815-8F7A-314971CA769B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uk-UA" b="1" dirty="0" err="1" smtClean="0">
              <a:solidFill>
                <a:schemeClr val="tx1"/>
              </a:solidFill>
            </a:rPr>
            <a:t>Постнекласичний</a:t>
          </a:r>
          <a:endParaRPr lang="uk-UA" b="1" dirty="0" smtClean="0">
            <a:solidFill>
              <a:schemeClr val="tx1"/>
            </a:solidFill>
          </a:endParaRPr>
        </a:p>
        <a:p>
          <a:r>
            <a:rPr lang="uk-UA" dirty="0" smtClean="0">
              <a:solidFill>
                <a:schemeClr val="tx1"/>
              </a:solidFill>
            </a:rPr>
            <a:t>(друга пол. ХХ- поч. ХХІ ст.)</a:t>
          </a:r>
          <a:endParaRPr lang="uk-UA" dirty="0">
            <a:solidFill>
              <a:schemeClr val="tx1"/>
            </a:solidFill>
          </a:endParaRPr>
        </a:p>
      </dgm:t>
    </dgm:pt>
    <dgm:pt modelId="{73AC2E62-35C3-4696-AFEC-13AC2E3D9045}" type="parTrans" cxnId="{A9C05FBC-0905-4AF5-818E-963E72A30466}">
      <dgm:prSet/>
      <dgm:spPr/>
      <dgm:t>
        <a:bodyPr/>
        <a:lstStyle/>
        <a:p>
          <a:endParaRPr lang="uk-UA"/>
        </a:p>
      </dgm:t>
    </dgm:pt>
    <dgm:pt modelId="{C7B0F70E-0613-4B00-9FBC-C92FA23E95FD}" type="sibTrans" cxnId="{A9C05FBC-0905-4AF5-818E-963E72A30466}">
      <dgm:prSet/>
      <dgm:spPr/>
      <dgm:t>
        <a:bodyPr/>
        <a:lstStyle/>
        <a:p>
          <a:endParaRPr lang="uk-UA"/>
        </a:p>
      </dgm:t>
    </dgm:pt>
    <dgm:pt modelId="{B3A5229E-ECC7-45EC-B61A-F9AC5A1A1852}" type="pres">
      <dgm:prSet presAssocID="{C774F0CC-8CF5-4889-B037-79B14827D08E}" presName="CompostProcess" presStyleCnt="0">
        <dgm:presLayoutVars>
          <dgm:dir/>
          <dgm:resizeHandles val="exact"/>
        </dgm:presLayoutVars>
      </dgm:prSet>
      <dgm:spPr/>
    </dgm:pt>
    <dgm:pt modelId="{3DE358CB-6BE3-426A-8B88-269FBB7BD77C}" type="pres">
      <dgm:prSet presAssocID="{C774F0CC-8CF5-4889-B037-79B14827D08E}" presName="arrow" presStyleLbl="bgShp" presStyleIdx="0" presStyleCnt="1"/>
      <dgm:spPr/>
    </dgm:pt>
    <dgm:pt modelId="{F6D81008-CB00-40A8-929A-3E285D79F7C9}" type="pres">
      <dgm:prSet presAssocID="{C774F0CC-8CF5-4889-B037-79B14827D08E}" presName="linearProcess" presStyleCnt="0"/>
      <dgm:spPr/>
    </dgm:pt>
    <dgm:pt modelId="{3E9060CA-8DFF-46F9-A0A7-F20BD76DCF7F}" type="pres">
      <dgm:prSet presAssocID="{D5D885EC-B595-42D5-9901-6611D65EEAD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B557883-86EB-4E77-9AD4-595B537226F1}" type="pres">
      <dgm:prSet presAssocID="{4E2D8FFA-6762-4CE8-A916-36691C909BD1}" presName="sibTrans" presStyleCnt="0"/>
      <dgm:spPr/>
    </dgm:pt>
    <dgm:pt modelId="{B0149EF2-F020-4F7A-A167-381E0EB3D70D}" type="pres">
      <dgm:prSet presAssocID="{C5A1F35C-CAEA-4DBF-B873-7BB5D3D4617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44604DC-7A9D-45EB-933D-804F58B82B48}" type="pres">
      <dgm:prSet presAssocID="{66096AFF-4FA5-48FA-ADD2-F16A651C191D}" presName="sibTrans" presStyleCnt="0"/>
      <dgm:spPr/>
    </dgm:pt>
    <dgm:pt modelId="{151B203F-9842-415B-9A69-1AD65B35E8A3}" type="pres">
      <dgm:prSet presAssocID="{37696E05-1021-4815-8F7A-314971CA769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9C05FBC-0905-4AF5-818E-963E72A30466}" srcId="{C774F0CC-8CF5-4889-B037-79B14827D08E}" destId="{37696E05-1021-4815-8F7A-314971CA769B}" srcOrd="2" destOrd="0" parTransId="{73AC2E62-35C3-4696-AFEC-13AC2E3D9045}" sibTransId="{C7B0F70E-0613-4B00-9FBC-C92FA23E95FD}"/>
    <dgm:cxn modelId="{8BAD869F-2930-4748-AC7E-AE02E63B4E6B}" type="presOf" srcId="{C5A1F35C-CAEA-4DBF-B873-7BB5D3D46178}" destId="{B0149EF2-F020-4F7A-A167-381E0EB3D70D}" srcOrd="0" destOrd="0" presId="urn:microsoft.com/office/officeart/2005/8/layout/hProcess9"/>
    <dgm:cxn modelId="{62CF3073-3EB3-4D9B-BA9D-3FD428084B59}" srcId="{C774F0CC-8CF5-4889-B037-79B14827D08E}" destId="{C5A1F35C-CAEA-4DBF-B873-7BB5D3D46178}" srcOrd="1" destOrd="0" parTransId="{8C053A2A-2C76-49DF-AE9D-B8B7CF8AEF8D}" sibTransId="{66096AFF-4FA5-48FA-ADD2-F16A651C191D}"/>
    <dgm:cxn modelId="{62A6F7A5-A711-4C8A-86C5-1CBE387A4384}" type="presOf" srcId="{C774F0CC-8CF5-4889-B037-79B14827D08E}" destId="{B3A5229E-ECC7-45EC-B61A-F9AC5A1A1852}" srcOrd="0" destOrd="0" presId="urn:microsoft.com/office/officeart/2005/8/layout/hProcess9"/>
    <dgm:cxn modelId="{1E74A945-198D-4C94-B26C-8920DDA39937}" type="presOf" srcId="{37696E05-1021-4815-8F7A-314971CA769B}" destId="{151B203F-9842-415B-9A69-1AD65B35E8A3}" srcOrd="0" destOrd="0" presId="urn:microsoft.com/office/officeart/2005/8/layout/hProcess9"/>
    <dgm:cxn modelId="{AB31A591-68A2-4B00-B4D9-A6180DCF3667}" type="presOf" srcId="{D5D885EC-B595-42D5-9901-6611D65EEAD4}" destId="{3E9060CA-8DFF-46F9-A0A7-F20BD76DCF7F}" srcOrd="0" destOrd="0" presId="urn:microsoft.com/office/officeart/2005/8/layout/hProcess9"/>
    <dgm:cxn modelId="{3C1A821F-E443-4468-821E-E8FDA8ED4F2E}" srcId="{C774F0CC-8CF5-4889-B037-79B14827D08E}" destId="{D5D885EC-B595-42D5-9901-6611D65EEAD4}" srcOrd="0" destOrd="0" parTransId="{1FB5F9E7-DD26-4765-85EF-3A2F9C178F20}" sibTransId="{4E2D8FFA-6762-4CE8-A916-36691C909BD1}"/>
    <dgm:cxn modelId="{0718C1FC-692E-4B5E-A3F4-B1942830B11B}" type="presParOf" srcId="{B3A5229E-ECC7-45EC-B61A-F9AC5A1A1852}" destId="{3DE358CB-6BE3-426A-8B88-269FBB7BD77C}" srcOrd="0" destOrd="0" presId="urn:microsoft.com/office/officeart/2005/8/layout/hProcess9"/>
    <dgm:cxn modelId="{72BFE7A8-8E49-43A0-B20E-D54320C246B6}" type="presParOf" srcId="{B3A5229E-ECC7-45EC-B61A-F9AC5A1A1852}" destId="{F6D81008-CB00-40A8-929A-3E285D79F7C9}" srcOrd="1" destOrd="0" presId="urn:microsoft.com/office/officeart/2005/8/layout/hProcess9"/>
    <dgm:cxn modelId="{C5570CAA-A8D4-417F-B9D5-4307D66552E7}" type="presParOf" srcId="{F6D81008-CB00-40A8-929A-3E285D79F7C9}" destId="{3E9060CA-8DFF-46F9-A0A7-F20BD76DCF7F}" srcOrd="0" destOrd="0" presId="urn:microsoft.com/office/officeart/2005/8/layout/hProcess9"/>
    <dgm:cxn modelId="{78C1691F-63D4-459F-86E4-62AA964E3B96}" type="presParOf" srcId="{F6D81008-CB00-40A8-929A-3E285D79F7C9}" destId="{3B557883-86EB-4E77-9AD4-595B537226F1}" srcOrd="1" destOrd="0" presId="urn:microsoft.com/office/officeart/2005/8/layout/hProcess9"/>
    <dgm:cxn modelId="{72F05BD7-D757-4F41-8839-B7A7590BC8FE}" type="presParOf" srcId="{F6D81008-CB00-40A8-929A-3E285D79F7C9}" destId="{B0149EF2-F020-4F7A-A167-381E0EB3D70D}" srcOrd="2" destOrd="0" presId="urn:microsoft.com/office/officeart/2005/8/layout/hProcess9"/>
    <dgm:cxn modelId="{C882838A-B744-4B24-B62F-7A92C7E18922}" type="presParOf" srcId="{F6D81008-CB00-40A8-929A-3E285D79F7C9}" destId="{144604DC-7A9D-45EB-933D-804F58B82B48}" srcOrd="3" destOrd="0" presId="urn:microsoft.com/office/officeart/2005/8/layout/hProcess9"/>
    <dgm:cxn modelId="{A77D53AD-2840-4B3A-941F-9455E28D5294}" type="presParOf" srcId="{F6D81008-CB00-40A8-929A-3E285D79F7C9}" destId="{151B203F-9842-415B-9A69-1AD65B35E8A3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6EC3E0-33D7-4EC5-8FFC-191BA88C1BD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A9E6DD8-6CEF-4E42-9D5C-54D3DB0E66BC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pPr algn="r"/>
          <a:r>
            <a:rPr lang="uk-UA" dirty="0" smtClean="0">
              <a:solidFill>
                <a:schemeClr val="tx1"/>
              </a:solidFill>
            </a:rPr>
            <a:t>Інтерпретація будь-яких предметів наукового пізнання як простих механічних систем, які можна надалі розширювати, що відповідають вимогам статичності й незмінності основних своїх характеристик</a:t>
          </a:r>
          <a:endParaRPr lang="uk-UA" dirty="0">
            <a:solidFill>
              <a:schemeClr val="tx1"/>
            </a:solidFill>
          </a:endParaRPr>
        </a:p>
      </dgm:t>
    </dgm:pt>
    <dgm:pt modelId="{EC2FDFD8-C4E4-49F4-8088-C9684D99210E}" type="parTrans" cxnId="{DB0E1AC1-B5B3-4881-A68D-9A64E551A4B8}">
      <dgm:prSet/>
      <dgm:spPr/>
      <dgm:t>
        <a:bodyPr/>
        <a:lstStyle/>
        <a:p>
          <a:endParaRPr lang="uk-UA"/>
        </a:p>
      </dgm:t>
    </dgm:pt>
    <dgm:pt modelId="{C3CF35F7-C698-4F70-A678-79373EA1ABE2}" type="sibTrans" cxnId="{DB0E1AC1-B5B3-4881-A68D-9A64E551A4B8}">
      <dgm:prSet/>
      <dgm:spPr/>
      <dgm:t>
        <a:bodyPr/>
        <a:lstStyle/>
        <a:p>
          <a:endParaRPr lang="uk-UA"/>
        </a:p>
      </dgm:t>
    </dgm:pt>
    <dgm:pt modelId="{402DFF07-D1FE-410E-A0B9-EE09232EDFD8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pPr algn="r"/>
          <a:r>
            <a:rPr lang="uk-UA" dirty="0" smtClean="0">
              <a:solidFill>
                <a:schemeClr val="tx1"/>
              </a:solidFill>
            </a:rPr>
            <a:t>Установка на </a:t>
          </a:r>
          <a:r>
            <a:rPr lang="uk-UA" dirty="0" err="1" smtClean="0">
              <a:solidFill>
                <a:schemeClr val="tx1"/>
              </a:solidFill>
            </a:rPr>
            <a:t>причиново-наслідковий</a:t>
          </a:r>
          <a:r>
            <a:rPr lang="uk-UA" dirty="0" smtClean="0">
              <a:solidFill>
                <a:schemeClr val="tx1"/>
              </a:solidFill>
            </a:rPr>
            <a:t> опис подій і явищ, що виключає врахування випадкових та імовірних факторів, оцінюваних як результат неповноти знання й суб'єктивних привнесень у його зміст</a:t>
          </a:r>
          <a:endParaRPr lang="uk-UA" dirty="0">
            <a:solidFill>
              <a:schemeClr val="tx1"/>
            </a:solidFill>
          </a:endParaRPr>
        </a:p>
      </dgm:t>
    </dgm:pt>
    <dgm:pt modelId="{3C7DA0C4-38A5-4391-A2B6-79171FA8855C}" type="parTrans" cxnId="{69A2E107-24AC-4A65-8226-1EB2B4A97925}">
      <dgm:prSet/>
      <dgm:spPr/>
      <dgm:t>
        <a:bodyPr/>
        <a:lstStyle/>
        <a:p>
          <a:endParaRPr lang="uk-UA"/>
        </a:p>
      </dgm:t>
    </dgm:pt>
    <dgm:pt modelId="{763AF6F0-B90F-4128-B570-DF4A9D74F65C}" type="sibTrans" cxnId="{69A2E107-24AC-4A65-8226-1EB2B4A97925}">
      <dgm:prSet/>
      <dgm:spPr/>
      <dgm:t>
        <a:bodyPr/>
        <a:lstStyle/>
        <a:p>
          <a:endParaRPr lang="uk-UA"/>
        </a:p>
      </dgm:t>
    </dgm:pt>
    <dgm:pt modelId="{36A27233-F16A-495D-83D6-5EBD376DA37A}">
      <dgm:prSet phldrT="[Текст]"/>
      <dgm:spPr>
        <a:solidFill>
          <a:schemeClr val="accent6">
            <a:lumMod val="90000"/>
          </a:schemeClr>
        </a:solidFill>
      </dgm:spPr>
      <dgm:t>
        <a:bodyPr/>
        <a:lstStyle/>
        <a:p>
          <a:pPr algn="r"/>
          <a:r>
            <a:rPr lang="uk-UA" dirty="0" smtClean="0">
              <a:solidFill>
                <a:schemeClr val="tx1"/>
              </a:solidFill>
            </a:rPr>
            <a:t>Виключення з контексту науки всіх суб'єктивно-особистісних компонентів пізнання, а також характерних для нього умов і засобів здійснення пізнавальних дій</a:t>
          </a:r>
          <a:endParaRPr lang="uk-UA" dirty="0">
            <a:solidFill>
              <a:schemeClr val="tx1"/>
            </a:solidFill>
          </a:endParaRPr>
        </a:p>
      </dgm:t>
    </dgm:pt>
    <dgm:pt modelId="{E3E03B2D-893A-4CF4-B846-4022719E77C9}" type="parTrans" cxnId="{95C7CA4F-CCD9-410B-A50C-D8ACF4FAB345}">
      <dgm:prSet/>
      <dgm:spPr/>
      <dgm:t>
        <a:bodyPr/>
        <a:lstStyle/>
        <a:p>
          <a:endParaRPr lang="uk-UA"/>
        </a:p>
      </dgm:t>
    </dgm:pt>
    <dgm:pt modelId="{907FC07C-B344-47B4-8079-C90A2F5AACFC}" type="sibTrans" cxnId="{95C7CA4F-CCD9-410B-A50C-D8ACF4FAB345}">
      <dgm:prSet/>
      <dgm:spPr/>
      <dgm:t>
        <a:bodyPr/>
        <a:lstStyle/>
        <a:p>
          <a:endParaRPr lang="uk-UA"/>
        </a:p>
      </dgm:t>
    </dgm:pt>
    <dgm:pt modelId="{FA9974DA-332A-4C3F-8330-969249039741}" type="pres">
      <dgm:prSet presAssocID="{E06EC3E0-33D7-4EC5-8FFC-191BA88C1BD0}" presName="linearFlow" presStyleCnt="0">
        <dgm:presLayoutVars>
          <dgm:dir/>
          <dgm:resizeHandles val="exact"/>
        </dgm:presLayoutVars>
      </dgm:prSet>
      <dgm:spPr/>
    </dgm:pt>
    <dgm:pt modelId="{EEFE4C6F-BC6B-442F-BA3B-394CAEC52540}" type="pres">
      <dgm:prSet presAssocID="{DA9E6DD8-6CEF-4E42-9D5C-54D3DB0E66BC}" presName="composite" presStyleCnt="0"/>
      <dgm:spPr/>
    </dgm:pt>
    <dgm:pt modelId="{2670D3C4-9533-45CA-81F6-09728E351F72}" type="pres">
      <dgm:prSet presAssocID="{DA9E6DD8-6CEF-4E42-9D5C-54D3DB0E66BC}" presName="imgShp" presStyleLbl="fgImgPlace1" presStyleIdx="0" presStyleCnt="3" custLinFactNeighborX="-58813" custLinFactNeighborY="213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977F995-5E38-419C-B10F-FD09399E84D1}" type="pres">
      <dgm:prSet presAssocID="{DA9E6DD8-6CEF-4E42-9D5C-54D3DB0E66BC}" presName="txShp" presStyleLbl="node1" presStyleIdx="0" presStyleCnt="3" custScaleX="14999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558B4A5-DE8F-4CC9-8A81-86BA8C0D3B2C}" type="pres">
      <dgm:prSet presAssocID="{C3CF35F7-C698-4F70-A678-79373EA1ABE2}" presName="spacing" presStyleCnt="0"/>
      <dgm:spPr/>
    </dgm:pt>
    <dgm:pt modelId="{B56886C7-F5AC-475B-902F-6E8A2ADF3C6C}" type="pres">
      <dgm:prSet presAssocID="{402DFF07-D1FE-410E-A0B9-EE09232EDFD8}" presName="composite" presStyleCnt="0"/>
      <dgm:spPr/>
    </dgm:pt>
    <dgm:pt modelId="{9F477700-284F-4C13-9E3F-7DB9AC465529}" type="pres">
      <dgm:prSet presAssocID="{402DFF07-D1FE-410E-A0B9-EE09232EDFD8}" presName="imgShp" presStyleLbl="fgImgPlace1" presStyleIdx="1" presStyleCnt="3" custLinFactNeighborX="-58813" custLinFactNeighborY="401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CFFBE31-890A-4ADE-A6C2-B663288E0909}" type="pres">
      <dgm:prSet presAssocID="{402DFF07-D1FE-410E-A0B9-EE09232EDFD8}" presName="txShp" presStyleLbl="node1" presStyleIdx="1" presStyleCnt="3" custScaleX="150376" custScaleY="1099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C24F2A5-9535-4F9E-85E5-E65D811DBBD5}" type="pres">
      <dgm:prSet presAssocID="{763AF6F0-B90F-4128-B570-DF4A9D74F65C}" presName="spacing" presStyleCnt="0"/>
      <dgm:spPr/>
    </dgm:pt>
    <dgm:pt modelId="{8212235A-A0D4-490D-B3B0-C90BBB3F82AA}" type="pres">
      <dgm:prSet presAssocID="{36A27233-F16A-495D-83D6-5EBD376DA37A}" presName="composite" presStyleCnt="0"/>
      <dgm:spPr/>
    </dgm:pt>
    <dgm:pt modelId="{F5B1778A-BB80-44D9-A369-7D8E6A0ED67C}" type="pres">
      <dgm:prSet presAssocID="{36A27233-F16A-495D-83D6-5EBD376DA37A}" presName="imgShp" presStyleLbl="fgImgPlace1" presStyleIdx="2" presStyleCnt="3" custLinFactNeighborX="-58813" custLinFactNeighborY="16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F92FEE3-E794-4390-B3DD-7BA96751A1B5}" type="pres">
      <dgm:prSet presAssocID="{36A27233-F16A-495D-83D6-5EBD376DA37A}" presName="txShp" presStyleLbl="node1" presStyleIdx="2" presStyleCnt="3" custScaleX="15037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92A3AE9-E1C8-4242-B1B8-4E3C9643FE2E}" type="presOf" srcId="{402DFF07-D1FE-410E-A0B9-EE09232EDFD8}" destId="{6CFFBE31-890A-4ADE-A6C2-B663288E0909}" srcOrd="0" destOrd="0" presId="urn:microsoft.com/office/officeart/2005/8/layout/vList3"/>
    <dgm:cxn modelId="{49096051-7480-4CD2-AD83-2AF899B994D6}" type="presOf" srcId="{36A27233-F16A-495D-83D6-5EBD376DA37A}" destId="{BF92FEE3-E794-4390-B3DD-7BA96751A1B5}" srcOrd="0" destOrd="0" presId="urn:microsoft.com/office/officeart/2005/8/layout/vList3"/>
    <dgm:cxn modelId="{69A2E107-24AC-4A65-8226-1EB2B4A97925}" srcId="{E06EC3E0-33D7-4EC5-8FFC-191BA88C1BD0}" destId="{402DFF07-D1FE-410E-A0B9-EE09232EDFD8}" srcOrd="1" destOrd="0" parTransId="{3C7DA0C4-38A5-4391-A2B6-79171FA8855C}" sibTransId="{763AF6F0-B90F-4128-B570-DF4A9D74F65C}"/>
    <dgm:cxn modelId="{DB0E1AC1-B5B3-4881-A68D-9A64E551A4B8}" srcId="{E06EC3E0-33D7-4EC5-8FFC-191BA88C1BD0}" destId="{DA9E6DD8-6CEF-4E42-9D5C-54D3DB0E66BC}" srcOrd="0" destOrd="0" parTransId="{EC2FDFD8-C4E4-49F4-8088-C9684D99210E}" sibTransId="{C3CF35F7-C698-4F70-A678-79373EA1ABE2}"/>
    <dgm:cxn modelId="{B13B43E1-09CF-49AD-A92E-7510C63DA073}" type="presOf" srcId="{E06EC3E0-33D7-4EC5-8FFC-191BA88C1BD0}" destId="{FA9974DA-332A-4C3F-8330-969249039741}" srcOrd="0" destOrd="0" presId="urn:microsoft.com/office/officeart/2005/8/layout/vList3"/>
    <dgm:cxn modelId="{A40D5AD3-9377-480E-B53D-5EC14C0999BC}" type="presOf" srcId="{DA9E6DD8-6CEF-4E42-9D5C-54D3DB0E66BC}" destId="{4977F995-5E38-419C-B10F-FD09399E84D1}" srcOrd="0" destOrd="0" presId="urn:microsoft.com/office/officeart/2005/8/layout/vList3"/>
    <dgm:cxn modelId="{95C7CA4F-CCD9-410B-A50C-D8ACF4FAB345}" srcId="{E06EC3E0-33D7-4EC5-8FFC-191BA88C1BD0}" destId="{36A27233-F16A-495D-83D6-5EBD376DA37A}" srcOrd="2" destOrd="0" parTransId="{E3E03B2D-893A-4CF4-B846-4022719E77C9}" sibTransId="{907FC07C-B344-47B4-8079-C90A2F5AACFC}"/>
    <dgm:cxn modelId="{3ED5DA7A-2720-4DDE-8905-4BB3A3BFB319}" type="presParOf" srcId="{FA9974DA-332A-4C3F-8330-969249039741}" destId="{EEFE4C6F-BC6B-442F-BA3B-394CAEC52540}" srcOrd="0" destOrd="0" presId="urn:microsoft.com/office/officeart/2005/8/layout/vList3"/>
    <dgm:cxn modelId="{E5A2ED73-8B4A-412A-8A90-E1EC15B5772F}" type="presParOf" srcId="{EEFE4C6F-BC6B-442F-BA3B-394CAEC52540}" destId="{2670D3C4-9533-45CA-81F6-09728E351F72}" srcOrd="0" destOrd="0" presId="urn:microsoft.com/office/officeart/2005/8/layout/vList3"/>
    <dgm:cxn modelId="{654F57E0-E920-409F-8005-73BFA880EFA5}" type="presParOf" srcId="{EEFE4C6F-BC6B-442F-BA3B-394CAEC52540}" destId="{4977F995-5E38-419C-B10F-FD09399E84D1}" srcOrd="1" destOrd="0" presId="urn:microsoft.com/office/officeart/2005/8/layout/vList3"/>
    <dgm:cxn modelId="{4DBE785B-2655-4295-8ACD-02BEBA0DAA48}" type="presParOf" srcId="{FA9974DA-332A-4C3F-8330-969249039741}" destId="{6558B4A5-DE8F-4CC9-8A81-86BA8C0D3B2C}" srcOrd="1" destOrd="0" presId="urn:microsoft.com/office/officeart/2005/8/layout/vList3"/>
    <dgm:cxn modelId="{359D1865-83BD-416D-A5E0-0D04853299C1}" type="presParOf" srcId="{FA9974DA-332A-4C3F-8330-969249039741}" destId="{B56886C7-F5AC-475B-902F-6E8A2ADF3C6C}" srcOrd="2" destOrd="0" presId="urn:microsoft.com/office/officeart/2005/8/layout/vList3"/>
    <dgm:cxn modelId="{FCFC202E-3254-4788-A358-8B346AC26990}" type="presParOf" srcId="{B56886C7-F5AC-475B-902F-6E8A2ADF3C6C}" destId="{9F477700-284F-4C13-9E3F-7DB9AC465529}" srcOrd="0" destOrd="0" presId="urn:microsoft.com/office/officeart/2005/8/layout/vList3"/>
    <dgm:cxn modelId="{28D57EC0-65C0-4793-AB23-BFA57B2BF301}" type="presParOf" srcId="{B56886C7-F5AC-475B-902F-6E8A2ADF3C6C}" destId="{6CFFBE31-890A-4ADE-A6C2-B663288E0909}" srcOrd="1" destOrd="0" presId="urn:microsoft.com/office/officeart/2005/8/layout/vList3"/>
    <dgm:cxn modelId="{5F1C7CBD-B116-4A04-9D4E-F1A1716EFCCB}" type="presParOf" srcId="{FA9974DA-332A-4C3F-8330-969249039741}" destId="{BC24F2A5-9535-4F9E-85E5-E65D811DBBD5}" srcOrd="3" destOrd="0" presId="urn:microsoft.com/office/officeart/2005/8/layout/vList3"/>
    <dgm:cxn modelId="{69D3E393-43DD-4CF0-A4C2-9A9D87319292}" type="presParOf" srcId="{FA9974DA-332A-4C3F-8330-969249039741}" destId="{8212235A-A0D4-490D-B3B0-C90BBB3F82AA}" srcOrd="4" destOrd="0" presId="urn:microsoft.com/office/officeart/2005/8/layout/vList3"/>
    <dgm:cxn modelId="{FEABC884-54D6-438A-9079-33114B8A3B7E}" type="presParOf" srcId="{8212235A-A0D4-490D-B3B0-C90BBB3F82AA}" destId="{F5B1778A-BB80-44D9-A369-7D8E6A0ED67C}" srcOrd="0" destOrd="0" presId="urn:microsoft.com/office/officeart/2005/8/layout/vList3"/>
    <dgm:cxn modelId="{A270792C-1755-462F-B1B8-7CD6B6B151E7}" type="presParOf" srcId="{8212235A-A0D4-490D-B3B0-C90BBB3F82AA}" destId="{BF92FEE3-E794-4390-B3DD-7BA96751A1B5}" srcOrd="1" destOrd="0" presId="urn:microsoft.com/office/officeart/2005/8/layout/v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2622153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/>
              <a:t>ТЕМА 1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Наука та наукові дослідження.</a:t>
            </a:r>
            <a:br>
              <a:rPr lang="uk-UA" b="1" dirty="0" smtClean="0"/>
            </a:br>
            <a:r>
              <a:rPr lang="uk-UA" sz="4900" b="1" smtClean="0"/>
              <a:t>Історія </a:t>
            </a:r>
            <a:r>
              <a:rPr lang="uk-UA" sz="4900" b="1" dirty="0" smtClean="0"/>
              <a:t>становлення та розвитку науки</a:t>
            </a:r>
            <a:r>
              <a:rPr lang="uk-UA" sz="4900" dirty="0" smtClean="0"/>
              <a:t/>
            </a:r>
            <a:br>
              <a:rPr lang="uk-UA" sz="4900" dirty="0" smtClean="0"/>
            </a:br>
            <a:endParaRPr lang="uk-UA" sz="4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 descr="C:\Users\Serg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933056"/>
            <a:ext cx="2486676" cy="1872208"/>
          </a:xfrm>
          <a:prstGeom prst="rect">
            <a:avLst/>
          </a:prstGeom>
          <a:noFill/>
        </p:spPr>
      </p:pic>
      <p:pic>
        <p:nvPicPr>
          <p:cNvPr id="1027" name="Picture 3" descr="C:\Users\Serg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933056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ПЛАН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7488832" cy="413732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uk-UA" dirty="0" smtClean="0"/>
              <a:t>Поняття </a:t>
            </a:r>
            <a:r>
              <a:rPr lang="uk-UA" b="1" i="1" dirty="0" smtClean="0"/>
              <a:t>наука</a:t>
            </a:r>
            <a:r>
              <a:rPr lang="uk-UA" dirty="0" smtClean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 smtClean="0"/>
              <a:t>Підходи до вивчення історії науки.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 smtClean="0"/>
              <a:t>Історичні етапи становлення й розвитку науки:</a:t>
            </a:r>
          </a:p>
          <a:p>
            <a:pPr marL="514350" lvl="0" indent="-514350">
              <a:buNone/>
            </a:pPr>
            <a:r>
              <a:rPr lang="uk-UA" dirty="0" smtClean="0"/>
              <a:t>	а) класичний період;</a:t>
            </a:r>
          </a:p>
          <a:p>
            <a:pPr marL="514350" lvl="0" indent="-514350">
              <a:buNone/>
            </a:pPr>
            <a:r>
              <a:rPr lang="uk-UA" dirty="0" smtClean="0"/>
              <a:t>	б) некласичний період;</a:t>
            </a:r>
          </a:p>
          <a:p>
            <a:pPr marL="514350" lvl="0" indent="-514350">
              <a:buNone/>
            </a:pPr>
            <a:r>
              <a:rPr lang="uk-UA" dirty="0" smtClean="0"/>
              <a:t>	в) </a:t>
            </a:r>
            <a:r>
              <a:rPr lang="uk-UA" dirty="0" err="1" smtClean="0"/>
              <a:t>постнекласичний</a:t>
            </a:r>
            <a:r>
              <a:rPr lang="uk-UA" dirty="0" smtClean="0"/>
              <a:t> період.</a:t>
            </a:r>
          </a:p>
          <a:p>
            <a:endParaRPr lang="uk-UA" dirty="0"/>
          </a:p>
        </p:txBody>
      </p:sp>
      <p:pic>
        <p:nvPicPr>
          <p:cNvPr id="2050" name="Picture 2" descr="C:\Users\Serg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052736"/>
            <a:ext cx="1152128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pPr marL="0" indent="457200" algn="just">
              <a:buNone/>
            </a:pPr>
            <a:r>
              <a:rPr lang="uk-UA" b="1" i="1" dirty="0" smtClean="0"/>
              <a:t>1. Наука</a:t>
            </a:r>
            <a:r>
              <a:rPr lang="uk-UA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соціально</a:t>
            </a:r>
            <a:r>
              <a:rPr lang="ru-RU" dirty="0" smtClean="0"/>
              <a:t> </a:t>
            </a:r>
            <a:r>
              <a:rPr lang="ru-RU" dirty="0" err="1" smtClean="0"/>
              <a:t>значуща</a:t>
            </a:r>
            <a:r>
              <a:rPr lang="ru-RU" dirty="0" smtClean="0"/>
              <a:t> сфера </a:t>
            </a:r>
            <a:r>
              <a:rPr lang="ru-RU" dirty="0" err="1" smtClean="0"/>
              <a:t>людської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функцією</a:t>
            </a:r>
            <a:r>
              <a:rPr lang="ru-RU" dirty="0" smtClean="0"/>
              <a:t> </a:t>
            </a:r>
            <a:r>
              <a:rPr lang="ru-RU" dirty="0" err="1" smtClean="0"/>
              <a:t>якої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теоретично </a:t>
            </a:r>
            <a:r>
              <a:rPr lang="ru-RU" dirty="0" err="1" smtClean="0"/>
              <a:t>систематизованих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про </a:t>
            </a:r>
            <a:r>
              <a:rPr lang="ru-RU" dirty="0" err="1" smtClean="0"/>
              <a:t>дійсність</a:t>
            </a:r>
            <a:r>
              <a:rPr lang="ru-RU" dirty="0" smtClean="0"/>
              <a:t>.</a:t>
            </a:r>
            <a:r>
              <a:rPr lang="uk-UA" dirty="0" smtClean="0"/>
              <a:t> </a:t>
            </a:r>
          </a:p>
          <a:p>
            <a:pPr marL="0" indent="457200" algn="just">
              <a:buNone/>
            </a:pPr>
            <a:r>
              <a:rPr lang="uk-UA" dirty="0" smtClean="0"/>
              <a:t>В широкому сенсі слова науку розглядають як: </a:t>
            </a:r>
          </a:p>
          <a:p>
            <a:pPr marL="0" indent="457200" algn="just">
              <a:buNone/>
            </a:pPr>
            <a:r>
              <a:rPr lang="uk-UA" dirty="0" smtClean="0"/>
              <a:t>1) форму суспільної свідомості; </a:t>
            </a:r>
          </a:p>
          <a:p>
            <a:pPr marL="0" indent="457200" algn="just">
              <a:buNone/>
            </a:pPr>
            <a:r>
              <a:rPr lang="uk-UA" dirty="0" smtClean="0"/>
              <a:t>2) сферу людської діяльності; </a:t>
            </a:r>
          </a:p>
          <a:p>
            <a:pPr marL="0" indent="457200" algn="just">
              <a:buNone/>
            </a:pPr>
            <a:r>
              <a:rPr lang="uk-UA" dirty="0" smtClean="0"/>
              <a:t>3) систему інститутів. </a:t>
            </a:r>
          </a:p>
          <a:p>
            <a:pPr algn="just"/>
            <a:endParaRPr lang="uk-UA" dirty="0"/>
          </a:p>
        </p:txBody>
      </p:sp>
      <p:pic>
        <p:nvPicPr>
          <p:cNvPr id="3074" name="Picture 2" descr="C:\Users\Serg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941168"/>
            <a:ext cx="1431602" cy="143160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7416824" cy="5433467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1200"/>
              </a:spcBef>
              <a:buNone/>
            </a:pPr>
            <a:r>
              <a:rPr lang="uk-UA" dirty="0" smtClean="0"/>
              <a:t>Основна </a:t>
            </a:r>
            <a:r>
              <a:rPr lang="uk-UA" b="1" i="1" dirty="0" smtClean="0"/>
              <a:t>функція</a:t>
            </a:r>
            <a:r>
              <a:rPr lang="uk-UA" dirty="0" smtClean="0"/>
              <a:t> науки - створення й теоретична систематизація об'єктивних знань про дійсність; </a:t>
            </a:r>
          </a:p>
          <a:p>
            <a:pPr marL="0" indent="457200" algn="just">
              <a:spcBef>
                <a:spcPts val="1200"/>
              </a:spcBef>
              <a:buNone/>
            </a:pPr>
            <a:r>
              <a:rPr lang="uk-UA" dirty="0" smtClean="0"/>
              <a:t>її </a:t>
            </a:r>
            <a:r>
              <a:rPr lang="uk-UA" b="1" i="1" dirty="0" smtClean="0"/>
              <a:t>результат</a:t>
            </a:r>
            <a:r>
              <a:rPr lang="uk-UA" dirty="0" smtClean="0"/>
              <a:t> - сума знань, що лежать у основі наукової картини світу; </a:t>
            </a:r>
          </a:p>
          <a:p>
            <a:pPr marL="0" indent="457200" algn="just">
              <a:spcBef>
                <a:spcPts val="1200"/>
              </a:spcBef>
              <a:buNone/>
            </a:pPr>
            <a:r>
              <a:rPr lang="uk-UA" b="1" i="1" dirty="0" smtClean="0"/>
              <a:t>завдання</a:t>
            </a:r>
            <a:r>
              <a:rPr lang="uk-UA" dirty="0" smtClean="0"/>
              <a:t> науки - опис, пояснення й прогнозування процесів і явищ дійсності на основі відкритих нею законів.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97152"/>
            <a:ext cx="24574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cap="all" dirty="0" smtClean="0"/>
              <a:t>науки</a:t>
            </a:r>
            <a:endParaRPr lang="uk-UA" b="1" cap="al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132856"/>
            <a:ext cx="2592288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природничі</a:t>
            </a:r>
          </a:p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(фізика, хімія, біологія, медицина)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4077072"/>
            <a:ext cx="2664296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гуманітарні</a:t>
            </a:r>
          </a:p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(педагогіка, </a:t>
            </a:r>
            <a:r>
              <a:rPr lang="uk-UA" sz="2000" dirty="0" err="1" smtClean="0">
                <a:solidFill>
                  <a:schemeClr val="tx1"/>
                </a:solidFill>
              </a:rPr>
              <a:t>есетика</a:t>
            </a:r>
            <a:r>
              <a:rPr lang="uk-UA" sz="2000" dirty="0" smtClean="0">
                <a:solidFill>
                  <a:schemeClr val="tx1"/>
                </a:solidFill>
              </a:rPr>
              <a:t>, психологія)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96136" y="4077072"/>
            <a:ext cx="2592288" cy="12241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технічні </a:t>
            </a:r>
            <a:r>
              <a:rPr lang="uk-UA" sz="2000" dirty="0" smtClean="0">
                <a:solidFill>
                  <a:schemeClr val="tx1"/>
                </a:solidFill>
              </a:rPr>
              <a:t>(електроенергетика, кібернетика)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2060848"/>
            <a:ext cx="2520280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суспільні</a:t>
            </a:r>
            <a:endParaRPr lang="uk-UA" sz="2000" dirty="0" smtClean="0">
              <a:solidFill>
                <a:schemeClr val="tx1"/>
              </a:solidFill>
            </a:endParaRPr>
          </a:p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(історія, соціологія, політологія)</a:t>
            </a:r>
            <a:endParaRPr lang="uk-UA" sz="2000" b="1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2782542">
            <a:off x="4982343" y="1639688"/>
            <a:ext cx="1378040" cy="29482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 вправо 13"/>
          <p:cNvSpPr/>
          <p:nvPr/>
        </p:nvSpPr>
        <p:spPr>
          <a:xfrm rot="7777699">
            <a:off x="2972045" y="1680992"/>
            <a:ext cx="1383030" cy="301475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право 14"/>
          <p:cNvSpPr/>
          <p:nvPr/>
        </p:nvSpPr>
        <p:spPr>
          <a:xfrm rot="3717204">
            <a:off x="3992239" y="2492870"/>
            <a:ext cx="2950661" cy="294318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трелка вправо 15"/>
          <p:cNvSpPr/>
          <p:nvPr/>
        </p:nvSpPr>
        <p:spPr>
          <a:xfrm rot="7169794">
            <a:off x="2309644" y="2495191"/>
            <a:ext cx="2918939" cy="32161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/>
              <a:t>Основою науки є </a:t>
            </a:r>
            <a:r>
              <a:rPr lang="uk-UA" sz="4000" b="1" i="1" dirty="0" smtClean="0"/>
              <a:t>знання</a:t>
            </a:r>
            <a:r>
              <a:rPr lang="uk-UA" sz="4000" dirty="0" smtClean="0"/>
              <a:t> </a:t>
            </a:r>
            <a:endParaRPr lang="uk-UA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157592" cy="4886003"/>
          </a:xfrm>
        </p:spPr>
        <p:txBody>
          <a:bodyPr>
            <a:normAutofit/>
          </a:bodyPr>
          <a:lstStyle/>
          <a:p>
            <a:pPr marL="0" indent="3429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dirty="0" smtClean="0"/>
              <a:t>перевірений практикою результат пізнання дійсності, вірне її відображення в мисленні людини, володіння досвідом і розумінням, що є правильним і надійним як у суб'єктивному, так і в об'єктивному сенсі; </a:t>
            </a: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dirty="0" smtClean="0"/>
              <a:t>достовірне, істинне уявлення про що-небудь - на відміну від імовірнісної особистої думки. 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/>
              <a:t>Розвиток науки завжди супроводжується розвитком </a:t>
            </a:r>
            <a:r>
              <a:rPr lang="uk-UA" sz="3600" b="1" i="1" dirty="0" smtClean="0"/>
              <a:t>псевдонаукових</a:t>
            </a:r>
            <a:r>
              <a:rPr lang="uk-UA" sz="3600" dirty="0" smtClean="0"/>
              <a:t> уявлень 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000" dirty="0" smtClean="0"/>
              <a:t>Псевдонаука (</a:t>
            </a:r>
            <a:r>
              <a:rPr lang="uk-UA" sz="3000" dirty="0" err="1" smtClean="0"/>
              <a:t>паранаука</a:t>
            </a:r>
            <a:r>
              <a:rPr lang="uk-UA" sz="3000" dirty="0" smtClean="0"/>
              <a:t>, альтернативна наука) – діяльність, що навмисно або помилково імітує науку, але по суті такою не є. </a:t>
            </a:r>
            <a:endParaRPr lang="uk-UA" sz="3000" dirty="0"/>
          </a:p>
        </p:txBody>
      </p:sp>
      <p:pic>
        <p:nvPicPr>
          <p:cNvPr id="6146" name="Picture 2" descr="C:\Users\Serg\Desktop\мавп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685600"/>
            <a:ext cx="1744216" cy="2402140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717032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49006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764705"/>
            <a:ext cx="4029844" cy="720079"/>
          </a:xfrm>
        </p:spPr>
        <p:txBody>
          <a:bodyPr/>
          <a:lstStyle/>
          <a:p>
            <a:pPr algn="ctr"/>
            <a:r>
              <a:rPr lang="uk-UA" cap="all" dirty="0" smtClean="0"/>
              <a:t>псевдонаука</a:t>
            </a:r>
            <a:endParaRPr lang="uk-UA" cap="all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3960440" cy="44973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використовує неперевірені науковими методами й просто помилкові дані, а також заперечує можливість спростування своїх тверджень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764705"/>
            <a:ext cx="4042793" cy="720079"/>
          </a:xfrm>
        </p:spPr>
        <p:txBody>
          <a:bodyPr/>
          <a:lstStyle/>
          <a:p>
            <a:pPr algn="ctr"/>
            <a:r>
              <a:rPr lang="uk-UA" dirty="0" smtClean="0"/>
              <a:t>НАУКА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6016" y="1628800"/>
            <a:ext cx="3888432" cy="44973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заснована на фактах, перевірених відомостях;  постійно розвивається, відкидаючи спростовані теорії та пропонуючи нові</a:t>
            </a:r>
            <a:endParaRPr lang="uk-UA" dirty="0"/>
          </a:p>
        </p:txBody>
      </p:sp>
      <p:pic>
        <p:nvPicPr>
          <p:cNvPr id="4098" name="Picture 2" descr="C:\Users\Serg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149080"/>
            <a:ext cx="2466975" cy="1857375"/>
          </a:xfrm>
          <a:prstGeom prst="rect">
            <a:avLst/>
          </a:prstGeom>
          <a:noFill/>
        </p:spPr>
      </p:pic>
      <p:pic>
        <p:nvPicPr>
          <p:cNvPr id="4099" name="Picture 3" descr="C:\Users\Serg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Autofit/>
          </a:bodyPr>
          <a:lstStyle/>
          <a:p>
            <a:r>
              <a:rPr lang="uk-UA" sz="3600" dirty="0" smtClean="0"/>
              <a:t>Приклади псевдонаук: алхімія, астрологія, </a:t>
            </a:r>
            <a:r>
              <a:rPr lang="uk-UA" sz="3600" dirty="0" err="1" smtClean="0"/>
              <a:t>нумерологія</a:t>
            </a:r>
            <a:r>
              <a:rPr lang="uk-UA" sz="3600" dirty="0" smtClean="0"/>
              <a:t>, соціоніка, парапсихологія 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</a:t>
            </a:r>
          </a:p>
          <a:p>
            <a:endParaRPr lang="uk-UA" dirty="0"/>
          </a:p>
        </p:txBody>
      </p:sp>
      <p:pic>
        <p:nvPicPr>
          <p:cNvPr id="5122" name="Picture 2" descr="C:\Users\Serg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00808"/>
            <a:ext cx="2124075" cy="2304256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653136"/>
            <a:ext cx="2714625" cy="182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628800"/>
            <a:ext cx="1703834" cy="228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700808"/>
            <a:ext cx="208823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4653136"/>
            <a:ext cx="2682999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uk-UA" dirty="0" smtClean="0"/>
              <a:t>2. Підходи до вивчення історії науки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6120680" cy="471338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uk-UA" sz="3400" dirty="0" smtClean="0"/>
              <a:t>Узагальнення з історії науки, в основному, можуть бути отримані в такі способи: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uk-UA" sz="3400" dirty="0" smtClean="0"/>
              <a:t>1) укладання хронологічної шкали досягнень у різних наукових дисциплінах із демонстрацією зростання знань, починаючи з давніх часів і до наших днів;</a:t>
            </a:r>
            <a:br>
              <a:rPr lang="uk-UA" sz="3400" dirty="0" smtClean="0"/>
            </a:br>
            <a:endParaRPr lang="uk-UA" sz="3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556792"/>
            <a:ext cx="193357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uk-UA" dirty="0" smtClean="0"/>
              <a:t>2) реконструкція ходу думки, особливостей міркувань учених минулих часів, полеміка з ідеями попередників і сучасників;</a:t>
            </a:r>
          </a:p>
          <a:p>
            <a:pPr mar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uk-UA" dirty="0" smtClean="0"/>
              <a:t>3) визначення соціального та культурного контекстів, у яких відбувалися ті чи інші події в розвитку пізнання, а також зовнішніх умов і факторів, під впливом яких формувався світогляд вченого, його доля в соціокультурній обстановці його часу.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У наш час обговорюються дві традиції вивчення історії науки: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cap="all" dirty="0" smtClean="0"/>
              <a:t>презентизм</a:t>
            </a:r>
            <a:endParaRPr lang="uk-UA" cap="all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70784" cy="395128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2600" dirty="0" smtClean="0"/>
              <a:t>прагнення розповісти про минуле мовою сучасності</a:t>
            </a:r>
            <a:endParaRPr lang="uk-UA" sz="2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uk-UA" cap="all" dirty="0" err="1" smtClean="0"/>
              <a:t>антикваризм</a:t>
            </a:r>
            <a:endParaRPr lang="uk-UA" cap="all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6016" y="2174875"/>
            <a:ext cx="3970784" cy="395128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бажання відновити картини минулого в їх внутрішньої цілісності, без відсилань до сучасності</a:t>
            </a: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933056"/>
            <a:ext cx="3031062" cy="199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861048"/>
            <a:ext cx="3054474" cy="2041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smtClean="0"/>
              <a:t>У сучасному аналізі історії науки </a:t>
            </a:r>
            <a:br>
              <a:rPr lang="uk-UA" sz="3600" dirty="0" smtClean="0"/>
            </a:br>
            <a:r>
              <a:rPr lang="uk-UA" sz="3600" dirty="0" smtClean="0"/>
              <a:t>переважають </a:t>
            </a:r>
            <a:r>
              <a:rPr lang="uk-UA" sz="3600" b="1" dirty="0" smtClean="0"/>
              <a:t>3 основні моделі</a:t>
            </a:r>
            <a:r>
              <a:rPr lang="uk-UA" sz="3600" dirty="0" smtClean="0"/>
              <a:t>: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4569371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uk-UA" dirty="0" smtClean="0"/>
              <a:t>1) науки як кумулятивного, поступального, прогресивного процесу (</a:t>
            </a:r>
            <a:r>
              <a:rPr lang="uk-UA" dirty="0" err="1" smtClean="0"/>
              <a:t>Оґюст</a:t>
            </a:r>
            <a:r>
              <a:rPr lang="uk-UA" dirty="0" smtClean="0"/>
              <a:t> </a:t>
            </a:r>
            <a:r>
              <a:rPr lang="uk-UA" dirty="0" err="1" smtClean="0"/>
              <a:t>Конт</a:t>
            </a:r>
            <a:r>
              <a:rPr lang="uk-UA" dirty="0" smtClean="0"/>
              <a:t>, </a:t>
            </a:r>
            <a:r>
              <a:rPr lang="uk-UA" dirty="0" err="1" smtClean="0"/>
              <a:t>Герберт</a:t>
            </a:r>
            <a:r>
              <a:rPr lang="uk-UA" dirty="0" smtClean="0"/>
              <a:t> </a:t>
            </a:r>
            <a:r>
              <a:rPr lang="uk-UA" dirty="0" err="1" smtClean="0"/>
              <a:t>Спенсер</a:t>
            </a:r>
            <a:r>
              <a:rPr lang="uk-UA" dirty="0" smtClean="0"/>
              <a:t>, П’єр </a:t>
            </a:r>
            <a:r>
              <a:rPr lang="uk-UA" dirty="0" err="1" smtClean="0"/>
              <a:t>Дюгем</a:t>
            </a:r>
            <a:r>
              <a:rPr lang="uk-UA" dirty="0" smtClean="0"/>
              <a:t>);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uk-UA" dirty="0" smtClean="0"/>
              <a:t>2) як процесу розвитку, що здійснюється шляхом наукових революцій (Олександр </a:t>
            </a:r>
            <a:r>
              <a:rPr lang="uk-UA" dirty="0" err="1" smtClean="0"/>
              <a:t>Койре</a:t>
            </a:r>
            <a:r>
              <a:rPr lang="uk-UA" dirty="0" smtClean="0"/>
              <a:t> , Томас Кун, </a:t>
            </a:r>
            <a:r>
              <a:rPr lang="uk-UA" dirty="0" err="1" smtClean="0"/>
              <a:t>Імре</a:t>
            </a:r>
            <a:r>
              <a:rPr lang="uk-UA" dirty="0" smtClean="0"/>
              <a:t> </a:t>
            </a:r>
            <a:r>
              <a:rPr lang="uk-UA" dirty="0" err="1" smtClean="0"/>
              <a:t>Лакатос</a:t>
            </a:r>
            <a:r>
              <a:rPr lang="uk-UA" dirty="0" smtClean="0"/>
              <a:t>);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uk-UA" dirty="0" smtClean="0"/>
              <a:t>3) як сукупності індивідуальних, окремих ситуацій (так званих «кейс </a:t>
            </a:r>
            <a:r>
              <a:rPr lang="uk-UA" dirty="0" err="1" smtClean="0"/>
              <a:t>стадіс</a:t>
            </a:r>
            <a:r>
              <a:rPr lang="uk-UA" dirty="0" smtClean="0"/>
              <a:t>») (Р.</a:t>
            </a:r>
            <a:r>
              <a:rPr lang="uk-UA" dirty="0" err="1" smtClean="0"/>
              <a:t>Телнер</a:t>
            </a:r>
            <a:r>
              <a:rPr lang="uk-UA" dirty="0" smtClean="0"/>
              <a:t>, Т.Пінч). 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570186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3. Історичні етапи становлення й розвитку науки</a:t>
            </a:r>
            <a:r>
              <a:rPr lang="uk-UA" sz="2800" dirty="0" smtClean="0"/>
              <a:t> </a:t>
            </a:r>
            <a:br>
              <a:rPr lang="uk-UA" sz="2800" dirty="0" smtClean="0"/>
            </a:br>
            <a:r>
              <a:rPr lang="uk-UA" sz="2800" dirty="0" smtClean="0"/>
              <a:t>На проблему виникнення науки, часу й місця її народження є кілька різних поглядів: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       </a:t>
            </a:r>
            <a:endParaRPr lang="uk-UA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395536" y="1844824"/>
          <a:ext cx="835292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332656"/>
          <a:ext cx="8229600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6192688" cy="543346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    Візьмемо за основу, що генезис наукових ідей почався в античний час у Греції, Індії та Китаї, а наука як галузь загальнолюдської культури зі своїми особливими раціональними методами пізнання, вперше </a:t>
            </a:r>
            <a:r>
              <a:rPr lang="uk-UA" dirty="0" err="1" smtClean="0"/>
              <a:t>обгрунтованими</a:t>
            </a:r>
            <a:r>
              <a:rPr lang="uk-UA" dirty="0" smtClean="0"/>
              <a:t> Ф.Беконом і Р.Декартом, виникла в Новий час, в епоху першої наукової революції. 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340768"/>
            <a:ext cx="20162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6120680" cy="5433467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uk-UA" dirty="0" smtClean="0"/>
              <a:t>В епоху еллінізму почалося становлення книжної культури, коли грецька цивілізація змушена була модифікувати своє ставлення до книги.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uk-UA" dirty="0" smtClean="0"/>
              <a:t>З’являються перші бібліотеки (зокрема, Олександрійська).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uk-UA" dirty="0" smtClean="0"/>
              <a:t>У цей час прадавній тип </a:t>
            </a:r>
            <a:r>
              <a:rPr lang="uk-UA" i="1" dirty="0" smtClean="0"/>
              <a:t>мудреця</a:t>
            </a:r>
            <a:r>
              <a:rPr lang="uk-UA" dirty="0" smtClean="0"/>
              <a:t> як носія знань змінюється на тип </a:t>
            </a:r>
            <a:r>
              <a:rPr lang="uk-UA" i="1" dirty="0" smtClean="0"/>
              <a:t>ученого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836712"/>
            <a:ext cx="19716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789040"/>
            <a:ext cx="2016224" cy="206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5616624" cy="5073427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С.</a:t>
            </a:r>
            <a:r>
              <a:rPr lang="uk-UA" dirty="0" err="1" smtClean="0"/>
              <a:t>Аверінцев</a:t>
            </a:r>
            <a:r>
              <a:rPr lang="uk-UA" dirty="0" smtClean="0"/>
              <a:t>: </a:t>
            </a:r>
            <a:r>
              <a:rPr lang="uk-UA" i="1" dirty="0" smtClean="0"/>
              <a:t>мудрець</a:t>
            </a:r>
            <a:r>
              <a:rPr lang="uk-UA" dirty="0" smtClean="0"/>
              <a:t> "міг майже все життя розмовляти з людьми, з природою, з власними думками, обходячись без регулярного читання, а </a:t>
            </a:r>
            <a:r>
              <a:rPr lang="uk-UA" i="1" dirty="0" smtClean="0"/>
              <a:t>вчений</a:t>
            </a:r>
            <a:r>
              <a:rPr lang="uk-UA" dirty="0" smtClean="0"/>
              <a:t> - не міг. Один із останніх мудреців - Платон; один із перших учених - </a:t>
            </a:r>
            <a:r>
              <a:rPr lang="uk-UA" dirty="0" err="1" smtClean="0"/>
              <a:t>Арістотель</a:t>
            </a:r>
            <a:r>
              <a:rPr lang="uk-UA" dirty="0" smtClean="0"/>
              <a:t>"</a:t>
            </a:r>
          </a:p>
          <a:p>
            <a:endParaRPr lang="uk-UA" dirty="0"/>
          </a:p>
        </p:txBody>
      </p:sp>
      <p:pic>
        <p:nvPicPr>
          <p:cNvPr id="3074" name="Picture 2" descr="C:\Users\Serg\Desktop\Плат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548679"/>
            <a:ext cx="1759441" cy="2664297"/>
          </a:xfrm>
          <a:prstGeom prst="rect">
            <a:avLst/>
          </a:prstGeom>
          <a:noFill/>
        </p:spPr>
      </p:pic>
      <p:pic>
        <p:nvPicPr>
          <p:cNvPr id="3075" name="Picture 3" descr="C:\Users\Serg\Desktop\Аристотел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957" y="3429001"/>
            <a:ext cx="1990566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Етапи розвитку наукового знання</a:t>
            </a:r>
            <a:endParaRPr lang="uk-UA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712968" cy="456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/>
              <a:t>Класичний період розвитку наукового знання. </a:t>
            </a:r>
            <a:br>
              <a:rPr lang="uk-UA" sz="3200" b="1" dirty="0" smtClean="0"/>
            </a:br>
            <a:r>
              <a:rPr lang="uk-UA" sz="3200" b="1" dirty="0" smtClean="0"/>
              <a:t>Основні риси науки</a:t>
            </a:r>
            <a:endParaRPr lang="uk-UA" sz="3200" b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412776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/>
              <a:t>Модель отримання знань на класичному етапі розвитку науки </a:t>
            </a:r>
            <a:endParaRPr lang="uk-UA" sz="3600" dirty="0"/>
          </a:p>
        </p:txBody>
      </p:sp>
      <p:pic>
        <p:nvPicPr>
          <p:cNvPr id="7170" name="Picture 2" descr="C:\Users\Serg\Desktop\images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060848"/>
            <a:ext cx="2713087" cy="292528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Наукові відкриття класичного періоду </a:t>
            </a:r>
            <a:endParaRPr lang="uk-UA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5770984" cy="4785395"/>
          </a:xfrm>
        </p:spPr>
        <p:txBody>
          <a:bodyPr>
            <a:normAutofit/>
          </a:bodyPr>
          <a:lstStyle/>
          <a:p>
            <a:r>
              <a:rPr lang="uk-UA" dirty="0" smtClean="0"/>
              <a:t>1628 – відкриття системи кровообігу у ссавців (В.</a:t>
            </a:r>
            <a:r>
              <a:rPr lang="uk-UA" dirty="0" err="1" smtClean="0"/>
              <a:t>Гарвей</a:t>
            </a:r>
            <a:r>
              <a:rPr lang="uk-UA" dirty="0" smtClean="0"/>
              <a:t>)</a:t>
            </a:r>
          </a:p>
          <a:p>
            <a:r>
              <a:rPr lang="uk-UA" dirty="0" smtClean="0"/>
              <a:t>1666 – відкриття закону всесвітнього тяжіння (І.Ньютон)</a:t>
            </a:r>
          </a:p>
          <a:p>
            <a:r>
              <a:rPr lang="uk-UA" dirty="0" smtClean="0"/>
              <a:t>1735 – запроваджено бінарну біологічну номенклатуру (К.</a:t>
            </a:r>
            <a:r>
              <a:rPr lang="uk-UA" dirty="0" err="1" smtClean="0"/>
              <a:t>Лінней</a:t>
            </a:r>
            <a:r>
              <a:rPr lang="uk-UA" dirty="0" smtClean="0"/>
              <a:t>)</a:t>
            </a:r>
            <a:endParaRPr lang="uk-U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852936"/>
            <a:ext cx="20955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268760"/>
            <a:ext cx="20955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509120"/>
            <a:ext cx="20955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5760640" cy="557748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1859 – створена </a:t>
            </a:r>
            <a:r>
              <a:rPr lang="ru-RU" sz="3600" dirty="0" err="1" smtClean="0"/>
              <a:t>теорія</a:t>
            </a:r>
            <a:r>
              <a:rPr lang="ru-RU" sz="3600" dirty="0" smtClean="0"/>
              <a:t> </a:t>
            </a:r>
            <a:r>
              <a:rPr lang="ru-RU" sz="3600" dirty="0" err="1" smtClean="0"/>
              <a:t>еволюції</a:t>
            </a:r>
            <a:r>
              <a:rPr lang="ru-RU" sz="3600" dirty="0" smtClean="0"/>
              <a:t> </a:t>
            </a:r>
            <a:r>
              <a:rPr lang="ru-RU" sz="3600" dirty="0" err="1" smtClean="0"/>
              <a:t>й</a:t>
            </a:r>
            <a:r>
              <a:rPr lang="ru-RU" sz="3600" dirty="0" smtClean="0"/>
              <a:t> природного </a:t>
            </a:r>
            <a:r>
              <a:rPr lang="ru-RU" sz="3600" dirty="0" err="1" smtClean="0"/>
              <a:t>відбору</a:t>
            </a:r>
            <a:r>
              <a:rPr lang="ru-RU" sz="3600" dirty="0" smtClean="0"/>
              <a:t> (</a:t>
            </a:r>
            <a:r>
              <a:rPr lang="ru-RU" sz="3600" dirty="0" err="1" smtClean="0"/>
              <a:t>Ч.Дарвін</a:t>
            </a:r>
            <a:r>
              <a:rPr lang="ru-RU" sz="3600" dirty="0" smtClean="0"/>
              <a:t>)</a:t>
            </a:r>
          </a:p>
          <a:p>
            <a:r>
              <a:rPr lang="ru-RU" sz="3600" dirty="0" smtClean="0"/>
              <a:t>1865 – </a:t>
            </a:r>
            <a:r>
              <a:rPr lang="ru-RU" sz="3600" dirty="0" err="1" smtClean="0"/>
              <a:t>розроблено</a:t>
            </a:r>
            <a:r>
              <a:rPr lang="ru-RU" sz="3600" dirty="0" smtClean="0"/>
              <a:t> </a:t>
            </a:r>
            <a:r>
              <a:rPr lang="ru-RU" sz="3600" dirty="0" err="1" smtClean="0"/>
              <a:t>закони</a:t>
            </a:r>
            <a:r>
              <a:rPr lang="ru-RU" sz="3600" dirty="0" smtClean="0"/>
              <a:t> </a:t>
            </a:r>
            <a:r>
              <a:rPr lang="ru-RU" sz="3600" dirty="0" err="1" smtClean="0"/>
              <a:t>спадковості</a:t>
            </a:r>
            <a:r>
              <a:rPr lang="ru-RU" sz="3600" dirty="0" smtClean="0"/>
              <a:t> (Г.Мендель)</a:t>
            </a:r>
          </a:p>
          <a:p>
            <a:r>
              <a:rPr lang="ru-RU" sz="3600" dirty="0" smtClean="0"/>
              <a:t>1869 – </a:t>
            </a:r>
            <a:r>
              <a:rPr lang="ru-RU" sz="3600" dirty="0" err="1" smtClean="0"/>
              <a:t>запроваджено</a:t>
            </a:r>
            <a:r>
              <a:rPr lang="ru-RU" sz="3600" dirty="0" smtClean="0"/>
              <a:t> </a:t>
            </a:r>
            <a:r>
              <a:rPr lang="ru-RU" sz="3600" dirty="0" err="1" smtClean="0"/>
              <a:t>періодичну</a:t>
            </a:r>
            <a:r>
              <a:rPr lang="ru-RU" sz="3600" dirty="0" smtClean="0"/>
              <a:t> систему </a:t>
            </a:r>
            <a:r>
              <a:rPr lang="ru-RU" sz="3600" dirty="0" err="1" smtClean="0"/>
              <a:t>хімічних</a:t>
            </a:r>
            <a:r>
              <a:rPr lang="ru-RU" sz="3600" dirty="0" smtClean="0"/>
              <a:t> </a:t>
            </a:r>
            <a:r>
              <a:rPr lang="ru-RU" sz="3600" dirty="0" err="1" smtClean="0"/>
              <a:t>елементів</a:t>
            </a:r>
            <a:r>
              <a:rPr lang="ru-RU" sz="3600" dirty="0" smtClean="0"/>
              <a:t> (</a:t>
            </a:r>
            <a:r>
              <a:rPr lang="ru-RU" sz="3600" dirty="0" err="1" smtClean="0"/>
              <a:t>Д.Менделеєв</a:t>
            </a:r>
            <a:r>
              <a:rPr lang="ru-RU" sz="3600" dirty="0" smtClean="0"/>
              <a:t>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16632"/>
            <a:ext cx="202256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420888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437112"/>
            <a:ext cx="2005211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Autofit/>
          </a:bodyPr>
          <a:lstStyle/>
          <a:p>
            <a:r>
              <a:rPr lang="uk-UA" sz="2900" b="1" dirty="0" smtClean="0"/>
              <a:t>Некласичний період розвитку наукового знання. </a:t>
            </a:r>
            <a:br>
              <a:rPr lang="uk-UA" sz="2900" b="1" dirty="0" smtClean="0"/>
            </a:br>
            <a:r>
              <a:rPr lang="uk-UA" sz="2900" b="1" dirty="0" smtClean="0"/>
              <a:t>Основні риси науки</a:t>
            </a:r>
            <a:endParaRPr lang="uk-UA" sz="2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lnSpc>
                <a:spcPct val="110000"/>
              </a:lnSpc>
              <a:spcBef>
                <a:spcPts val="0"/>
              </a:spcBef>
              <a:buAutoNum type="arabicParenR"/>
            </a:pPr>
            <a:r>
              <a:rPr lang="uk-UA" dirty="0" smtClean="0"/>
              <a:t>Заперечується об'єктивізм класичної науки, відкидається уявлення про реальність як щось незалежне від засобів її пізнання, від суб'єктивного фактору.</a:t>
            </a:r>
          </a:p>
          <a:p>
            <a:pPr marL="514350" indent="-514350" algn="just">
              <a:lnSpc>
                <a:spcPct val="110000"/>
              </a:lnSpc>
              <a:spcBef>
                <a:spcPts val="0"/>
              </a:spcBef>
              <a:buAutoNum type="arabicParenR"/>
            </a:pPr>
            <a:r>
              <a:rPr lang="uk-UA" dirty="0" smtClean="0"/>
              <a:t>Змінюється розуміння предмета знання: ним стала тепер не реальність "у чистому вигляді", а певний її зріз, заданий через призму прийнятих теоретичних і операційних засобів і способів її освоєння суб'єктом.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9046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uk-UA" dirty="0" smtClean="0"/>
              <a:t>3) Наука стала орієнтуватися не на вивчення           незмінних речей, а на вивчення тих умов, потрапляючи в які, вони поводять себе так чи інакше. </a:t>
            </a:r>
          </a:p>
          <a:p>
            <a:pPr mar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uk-UA" dirty="0" smtClean="0"/>
              <a:t>4) Концепція </a:t>
            </a:r>
            <a:r>
              <a:rPr lang="uk-UA" dirty="0" err="1" smtClean="0"/>
              <a:t>монофакторного</a:t>
            </a:r>
            <a:r>
              <a:rPr lang="uk-UA" dirty="0" smtClean="0"/>
              <a:t> експерименту змінилася </a:t>
            </a:r>
            <a:r>
              <a:rPr lang="uk-UA" dirty="0" err="1" smtClean="0"/>
              <a:t>поліфакторною</a:t>
            </a:r>
            <a:r>
              <a:rPr lang="uk-UA" dirty="0" smtClean="0"/>
              <a:t> (відмова від ізоляції предмета від навколишнього впливу для "чистоти розгляду", </a:t>
            </a:r>
            <a:r>
              <a:rPr lang="uk-UA" dirty="0" err="1" smtClean="0"/>
              <a:t>динамізація</a:t>
            </a:r>
            <a:r>
              <a:rPr lang="uk-UA" dirty="0" smtClean="0"/>
              <a:t> уявлень про сутність об'єкта).</a:t>
            </a:r>
          </a:p>
          <a:p>
            <a:pPr mar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uk-UA" dirty="0" smtClean="0"/>
              <a:t>5) Перехід від дослідження рівноважних структурних організацій до аналізу </a:t>
            </a:r>
            <a:r>
              <a:rPr lang="uk-UA" dirty="0" err="1" smtClean="0"/>
              <a:t>нерівноважних</a:t>
            </a:r>
            <a:r>
              <a:rPr lang="uk-UA" dirty="0" smtClean="0"/>
              <a:t>, нестаціонарних структур, які поводяться як відкриті системи.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Класичний і некласичний періоди розвитку науки</a:t>
            </a:r>
            <a:endParaRPr lang="uk-UA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68757"/>
          <a:ext cx="8229600" cy="4968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1085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Класичний  період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Некласичний період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Об’єктивізм пізнання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Суб’єктивізм пізнання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Поняття істинності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Поняття </a:t>
                      </a:r>
                      <a:r>
                        <a:rPr lang="uk-UA" dirty="0" err="1" smtClean="0"/>
                        <a:t>валідності</a:t>
                      </a:r>
                      <a:r>
                        <a:rPr lang="uk-UA" dirty="0" smtClean="0"/>
                        <a:t> (обґрунтованості)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Причинність, детермінізм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Імовірність, індетермінізм</a:t>
                      </a:r>
                      <a:endParaRPr lang="uk-UA" dirty="0"/>
                    </a:p>
                  </a:txBody>
                  <a:tcPr/>
                </a:tc>
              </a:tr>
              <a:tr h="881743">
                <a:tc>
                  <a:txBody>
                    <a:bodyPr/>
                    <a:lstStyle/>
                    <a:p>
                      <a:r>
                        <a:rPr lang="uk-UA" dirty="0" smtClean="0"/>
                        <a:t>Наукове</a:t>
                      </a:r>
                      <a:r>
                        <a:rPr lang="uk-UA" baseline="0" dirty="0" smtClean="0"/>
                        <a:t> знання має самодостатню цінність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Наукове знання утилітарне й прагматичне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Знання безвідносне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Знання відносне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Цілісність досліджуваних явищ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Усвідомлення дискретності явищ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smtClean="0"/>
                        <a:t>Розвиток точних наук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Розвиток гуманітарного знання </a:t>
                      </a:r>
                      <a:endParaRPr lang="uk-UA" dirty="0"/>
                    </a:p>
                  </a:txBody>
                  <a:tcPr/>
                </a:tc>
              </a:tr>
              <a:tr h="510851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Наукоцентризм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Визнання інтуїтивного знання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Модель отримання знань на некласичному етапі розвитку науки </a:t>
            </a:r>
            <a:endParaRPr lang="uk-UA" dirty="0"/>
          </a:p>
        </p:txBody>
      </p:sp>
      <p:pic>
        <p:nvPicPr>
          <p:cNvPr id="1026" name="Picture 2" descr="C:\Users\Serg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276872"/>
            <a:ext cx="2952328" cy="29523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Наукові відкриття некласичного періоду 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5472608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1880-ті </a:t>
            </a:r>
            <a:r>
              <a:rPr lang="ru-RU" dirty="0" err="1" smtClean="0"/>
              <a:t>рр</a:t>
            </a:r>
            <a:r>
              <a:rPr lang="ru-RU" dirty="0" smtClean="0"/>
              <a:t>. - </a:t>
            </a:r>
            <a:r>
              <a:rPr lang="ru-RU" dirty="0" err="1" smtClean="0"/>
              <a:t>закладено</a:t>
            </a:r>
            <a:r>
              <a:rPr lang="ru-RU" dirty="0" smtClean="0"/>
              <a:t> </a:t>
            </a:r>
            <a:r>
              <a:rPr lang="ru-RU" dirty="0" err="1" smtClean="0"/>
              <a:t>основи</a:t>
            </a:r>
            <a:r>
              <a:rPr lang="ru-RU" dirty="0" smtClean="0"/>
              <a:t> </a:t>
            </a:r>
            <a:r>
              <a:rPr lang="ru-RU" dirty="0" err="1" smtClean="0"/>
              <a:t>теорії</a:t>
            </a:r>
            <a:r>
              <a:rPr lang="ru-RU" dirty="0" smtClean="0"/>
              <a:t> хаосу (А.Пуанкаре)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1895 – </a:t>
            </a:r>
            <a:r>
              <a:rPr lang="ru-RU" dirty="0" err="1" smtClean="0"/>
              <a:t>відкрито</a:t>
            </a:r>
            <a:r>
              <a:rPr lang="ru-RU" dirty="0" smtClean="0"/>
              <a:t> </a:t>
            </a:r>
            <a:r>
              <a:rPr lang="ru-RU" dirty="0" err="1" smtClean="0"/>
              <a:t>рентгенівське</a:t>
            </a:r>
            <a:r>
              <a:rPr lang="ru-RU" dirty="0" smtClean="0"/>
              <a:t> </a:t>
            </a:r>
            <a:r>
              <a:rPr lang="ru-RU" dirty="0" err="1" smtClean="0"/>
              <a:t>випромінення</a:t>
            </a:r>
            <a:r>
              <a:rPr lang="ru-RU" dirty="0" smtClean="0"/>
              <a:t> (В.К.Рентген)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1905 – </a:t>
            </a:r>
            <a:r>
              <a:rPr lang="ru-RU" dirty="0" err="1" smtClean="0"/>
              <a:t>відкриття</a:t>
            </a:r>
            <a:r>
              <a:rPr lang="ru-RU" dirty="0" smtClean="0"/>
              <a:t> </a:t>
            </a:r>
            <a:r>
              <a:rPr lang="ru-RU" dirty="0" err="1" smtClean="0"/>
              <a:t>груп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(</a:t>
            </a:r>
            <a:r>
              <a:rPr lang="ru-RU" dirty="0" err="1" smtClean="0"/>
              <a:t>К.Ландштейнер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340768"/>
            <a:ext cx="192021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924944"/>
            <a:ext cx="1911102" cy="159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653136"/>
            <a:ext cx="18002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5760640" cy="543346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1905 – </a:t>
            </a:r>
            <a:r>
              <a:rPr lang="ru-RU" dirty="0" err="1" smtClean="0"/>
              <a:t>засновано</a:t>
            </a:r>
            <a:r>
              <a:rPr lang="ru-RU" dirty="0" smtClean="0"/>
              <a:t> </a:t>
            </a:r>
            <a:r>
              <a:rPr lang="ru-RU" dirty="0" err="1" smtClean="0"/>
              <a:t>теорію</a:t>
            </a:r>
            <a:r>
              <a:rPr lang="ru-RU" dirty="0" smtClean="0"/>
              <a:t> </a:t>
            </a:r>
            <a:r>
              <a:rPr lang="ru-RU" dirty="0" err="1" smtClean="0"/>
              <a:t>психоаналізу</a:t>
            </a:r>
            <a:r>
              <a:rPr lang="ru-RU" dirty="0" smtClean="0"/>
              <a:t> (</a:t>
            </a:r>
            <a:r>
              <a:rPr lang="ru-RU" dirty="0" err="1" smtClean="0"/>
              <a:t>З.Фройд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1915 – створено </a:t>
            </a:r>
            <a:r>
              <a:rPr lang="ru-RU" dirty="0" err="1" smtClean="0"/>
              <a:t>загальну</a:t>
            </a:r>
            <a:r>
              <a:rPr lang="ru-RU" dirty="0" smtClean="0"/>
              <a:t> </a:t>
            </a:r>
            <a:r>
              <a:rPr lang="ru-RU" dirty="0" err="1" smtClean="0"/>
              <a:t>теорію</a:t>
            </a:r>
            <a:r>
              <a:rPr lang="ru-RU" dirty="0" smtClean="0"/>
              <a:t> </a:t>
            </a:r>
            <a:r>
              <a:rPr lang="ru-RU" dirty="0" err="1" smtClean="0"/>
              <a:t>відносності</a:t>
            </a:r>
            <a:r>
              <a:rPr lang="ru-RU" dirty="0" smtClean="0"/>
              <a:t> (</a:t>
            </a:r>
            <a:r>
              <a:rPr lang="ru-RU" dirty="0" err="1" smtClean="0"/>
              <a:t>А.Ейнштейн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1929 – </a:t>
            </a:r>
            <a:r>
              <a:rPr lang="ru-RU" dirty="0" err="1" smtClean="0"/>
              <a:t>винайдено</a:t>
            </a:r>
            <a:r>
              <a:rPr lang="ru-RU" dirty="0" smtClean="0"/>
              <a:t> перший </a:t>
            </a:r>
            <a:r>
              <a:rPr lang="ru-RU" dirty="0" err="1" smtClean="0"/>
              <a:t>антибіотик</a:t>
            </a:r>
            <a:r>
              <a:rPr lang="ru-RU" dirty="0" smtClean="0"/>
              <a:t> – </a:t>
            </a:r>
            <a:r>
              <a:rPr lang="ru-RU" dirty="0" err="1" smtClean="0"/>
              <a:t>пеніциллін</a:t>
            </a:r>
            <a:r>
              <a:rPr lang="ru-RU" dirty="0" smtClean="0"/>
              <a:t> (</a:t>
            </a:r>
            <a:r>
              <a:rPr lang="ru-RU" dirty="0" err="1" smtClean="0"/>
              <a:t>А.Флемінг</a:t>
            </a:r>
            <a:r>
              <a:rPr lang="ru-RU" dirty="0" smtClean="0"/>
              <a:t>)</a:t>
            </a:r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692696"/>
            <a:ext cx="2304256" cy="163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0635" y="2636912"/>
            <a:ext cx="2377830" cy="160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4959" y="4509121"/>
            <a:ext cx="23805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Людина – цар природи?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5122912" cy="4680520"/>
          </a:xfrm>
        </p:spPr>
        <p:txBody>
          <a:bodyPr>
            <a:normAutofit lnSpcReduction="10000"/>
          </a:bodyPr>
          <a:lstStyle/>
          <a:p>
            <a:pPr marL="0" indent="342900" algn="just">
              <a:spcBef>
                <a:spcPts val="0"/>
              </a:spcBef>
              <a:buNone/>
            </a:pPr>
            <a:r>
              <a:rPr lang="uk-UA" dirty="0" smtClean="0"/>
              <a:t>     У некласичний період у науці переоцінюються уявлення про роль та значення людини на Землі.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dirty="0" smtClean="0"/>
              <a:t>     Нове бачення цієї ролі втілено у вченні про </a:t>
            </a:r>
            <a:r>
              <a:rPr lang="uk-UA" b="1" dirty="0" smtClean="0"/>
              <a:t>ноосферу</a:t>
            </a:r>
            <a:r>
              <a:rPr lang="uk-UA" dirty="0" smtClean="0"/>
              <a:t> українського вченого Володимира Івановича Вернадського (1863-1945).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844824"/>
            <a:ext cx="2304256" cy="311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5987008" cy="579350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 smtClean="0"/>
              <a:t>За В.Вернадським, «ноосфера — останній з багатьох етапів еволюції біосфери в геологічний історії — етап наших днів. У ноосфері людина вперше стає величезною геологічною силою. Вона може й повинна перебудувати своєю працею і думкою царину свого життя, перебудувати докорінно порівняно з тим, що було раніше». </a:t>
            </a:r>
          </a:p>
          <a:p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332656"/>
            <a:ext cx="2160240" cy="180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564904"/>
            <a:ext cx="2121024" cy="197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14300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Основні ідеї вчення В.І. Вернадського </a:t>
            </a:r>
            <a:br>
              <a:rPr lang="uk-UA" sz="3600" b="1" dirty="0" smtClean="0"/>
            </a:br>
            <a:r>
              <a:rPr lang="uk-UA" sz="3600" b="1" dirty="0" smtClean="0"/>
              <a:t>про ноосферу:</a:t>
            </a:r>
            <a:endParaRPr lang="uk-UA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608512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/>
              <a:t>Еволюція біосфери спричинила появу людини, котра відзначається мисленням та рефлексією. Мислення стає самостійним феноменом, що впливає на подальший розвиток довколишнього світу, і це відбувається певною мірою спрямовано. Останнє є сутністю поняття ноосфери.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Людство повністю заселило біосферу. Його тиск здійснюється повсюди, має глобальний характер. Потужність впливу людини на довкілля зрівнялась із наймогутнішими природними процесами.</a:t>
            </a:r>
          </a:p>
          <a:p>
            <a:pPr algn="just"/>
            <a:r>
              <a:rPr lang="uk-UA" dirty="0" smtClean="0"/>
              <a:t>Людина завжди лишається складником природи.</a:t>
            </a:r>
          </a:p>
          <a:p>
            <a:pPr algn="just"/>
            <a:r>
              <a:rPr lang="uk-UA" dirty="0" smtClean="0"/>
              <a:t>Завдання науки - свідоме формування ноосфери, регулювання за допомогою людської діяльності доцільного розподілу природних благ.</a:t>
            </a:r>
          </a:p>
          <a:p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err="1" smtClean="0"/>
              <a:t>Постнекласичний</a:t>
            </a:r>
            <a:r>
              <a:rPr lang="uk-UA" sz="3200" b="1" dirty="0" smtClean="0"/>
              <a:t> період розвитку наукового знання. Основні риси науки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ru-RU" sz="2800" dirty="0" err="1" smtClean="0"/>
              <a:t>Інформатизація</a:t>
            </a:r>
            <a:r>
              <a:rPr lang="ru-RU" sz="2800" dirty="0" smtClean="0"/>
              <a:t>, </a:t>
            </a:r>
            <a:r>
              <a:rPr lang="ru-RU" sz="2800" dirty="0" err="1" smtClean="0"/>
              <a:t>моделювання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віртуалізація</a:t>
            </a:r>
            <a:r>
              <a:rPr lang="ru-RU" sz="2800" dirty="0" smtClean="0"/>
              <a:t>.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uk-UA" sz="2800" dirty="0" smtClean="0"/>
              <a:t>Поширення ідей і методів </a:t>
            </a:r>
            <a:r>
              <a:rPr lang="uk-UA" sz="2800" dirty="0" err="1" smtClean="0"/>
              <a:t>синергетики</a:t>
            </a:r>
            <a:r>
              <a:rPr lang="uk-UA" sz="2800" dirty="0" smtClean="0"/>
              <a:t> - теорії самоорганізації і розвитку систем будь-якої природи.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uk-UA" sz="2800" dirty="0" smtClean="0"/>
              <a:t>Математизація наукових теорій, зростання рівня їх абстрактності й складності.</a:t>
            </a:r>
          </a:p>
          <a:p>
            <a:pPr marL="514350" indent="-514350" algn="just">
              <a:spcBef>
                <a:spcPts val="0"/>
              </a:spcBef>
              <a:buFont typeface="+mj-lt"/>
              <a:buAutoNum type="arabicPeriod"/>
            </a:pPr>
            <a:r>
              <a:rPr lang="uk-UA" sz="2800" dirty="0" smtClean="0"/>
              <a:t>Методологічний плюралізм, усвідомлення обмеженості, однобічності будь-якої методології. Цю ситуацію чітко висловив американський методолог науки П.</a:t>
            </a:r>
            <a:r>
              <a:rPr lang="uk-UA" sz="2800" dirty="0" err="1" smtClean="0"/>
              <a:t>Фейєрабенд</a:t>
            </a:r>
            <a:r>
              <a:rPr lang="uk-UA" sz="2800" dirty="0" smtClean="0"/>
              <a:t>: «Все дозволено».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5. Зміцнення парадигми </a:t>
            </a:r>
            <a:r>
              <a:rPr lang="uk-UA" b="1" dirty="0" smtClean="0"/>
              <a:t>цілісності</a:t>
            </a:r>
            <a:r>
              <a:rPr lang="uk-UA" dirty="0" smtClean="0"/>
              <a:t>, тобто усвідомлення необхідності глобального всебічного погляду на світ. Парадигма цілісності проявляється в: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	а) цілісності суспільства, біосфери, ноосфери, світобудови і т. п.;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	б) у формуванні нового - «</a:t>
            </a:r>
            <a:r>
              <a:rPr lang="uk-UA" dirty="0" err="1" smtClean="0"/>
              <a:t>організмічного</a:t>
            </a:r>
            <a:r>
              <a:rPr lang="uk-UA" dirty="0" smtClean="0"/>
              <a:t>» - бачення (розуміння природи);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	в) у об'єднанні природничих наук і зближенні природничих і гуманітарних наук, науки та мистецтва;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	г) у виході окремих наук за межі, поставлені класичною культурою Заходу.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/>
              <a:t>6. Зміна характеру об'єкта дослідження й посилення ролі міждисциплінарних комплексних підходів у його вивченні. Якщо об'єктом класичної науки були прості системи, а об'єктом некласичної - складні системи, то тепер дедалі більшу увагу привертають системи, що історично розвиваються, такі, що з плином часу формують все нові рівні своєї організації. Виникнення кожного нового рівня впливає на сформовані раніше, змінюючи зв'язки їх елементів.</a:t>
            </a:r>
            <a:br>
              <a:rPr lang="uk-UA" dirty="0" smtClean="0"/>
            </a:br>
            <a:endParaRPr lang="uk-UA" dirty="0" smtClean="0"/>
          </a:p>
          <a:p>
            <a:pPr marL="0" indent="0" algn="just">
              <a:spcBef>
                <a:spcPts val="0"/>
              </a:spcBef>
              <a:buNone/>
            </a:pP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Модель отримання знань на </a:t>
            </a:r>
            <a:r>
              <a:rPr lang="uk-UA" sz="3200" dirty="0" err="1" smtClean="0"/>
              <a:t>постнекласичному</a:t>
            </a:r>
            <a:r>
              <a:rPr lang="uk-UA" sz="3200" dirty="0" smtClean="0"/>
              <a:t> етапі розвитку науки (</a:t>
            </a:r>
            <a:r>
              <a:rPr lang="uk-UA" sz="3200" dirty="0" err="1" smtClean="0"/>
              <a:t>ризома</a:t>
            </a:r>
            <a:r>
              <a:rPr lang="uk-UA" sz="3200" dirty="0" smtClean="0"/>
              <a:t>) </a:t>
            </a:r>
            <a:endParaRPr lang="uk-UA" sz="3200" dirty="0"/>
          </a:p>
        </p:txBody>
      </p:sp>
      <p:pic>
        <p:nvPicPr>
          <p:cNvPr id="6146" name="Picture 2" descr="C:\Users\Serg\Desktop\201001082202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988840"/>
            <a:ext cx="4873724" cy="385565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Наукові відкриття </a:t>
            </a:r>
            <a:r>
              <a:rPr lang="uk-UA" sz="3200" b="1" dirty="0" err="1" smtClean="0"/>
              <a:t>постнекласичного</a:t>
            </a:r>
            <a:r>
              <a:rPr lang="uk-UA" sz="3200" b="1" dirty="0" smtClean="0"/>
              <a:t> періоду</a:t>
            </a:r>
            <a:endParaRPr lang="uk-UA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6275040" cy="492941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1961 – уточнено структуру </a:t>
            </a:r>
            <a:r>
              <a:rPr lang="ru-RU" dirty="0" err="1" smtClean="0"/>
              <a:t>генетичного</a:t>
            </a:r>
            <a:r>
              <a:rPr lang="ru-RU" dirty="0" smtClean="0"/>
              <a:t> коду (</a:t>
            </a:r>
            <a:r>
              <a:rPr lang="ru-RU" dirty="0" err="1" smtClean="0"/>
              <a:t>М.Ніренберг</a:t>
            </a:r>
            <a:r>
              <a:rPr lang="ru-RU" dirty="0" smtClean="0"/>
              <a:t>, Х.Коран, </a:t>
            </a:r>
            <a:r>
              <a:rPr lang="ru-RU" dirty="0" err="1" smtClean="0"/>
              <a:t>Р.Холлі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uk-UA" dirty="0" smtClean="0"/>
              <a:t>1960-1970 рр. – створення теорії самоорганізації систем (Л.Пригожин)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ru-RU" dirty="0" smtClean="0"/>
              <a:t>1965 – </a:t>
            </a:r>
            <a:r>
              <a:rPr lang="ru-RU" dirty="0" err="1" smtClean="0"/>
              <a:t>експериментально</a:t>
            </a:r>
            <a:r>
              <a:rPr lang="ru-RU" dirty="0" smtClean="0"/>
              <a:t> </a:t>
            </a:r>
            <a:r>
              <a:rPr lang="ru-RU" dirty="0" err="1" smtClean="0"/>
              <a:t>підтверджено</a:t>
            </a:r>
            <a:r>
              <a:rPr lang="ru-RU" dirty="0" smtClean="0"/>
              <a:t> </a:t>
            </a:r>
            <a:r>
              <a:rPr lang="ru-RU" dirty="0" err="1" smtClean="0"/>
              <a:t>існування</a:t>
            </a:r>
            <a:r>
              <a:rPr lang="ru-RU" dirty="0" smtClean="0"/>
              <a:t> </a:t>
            </a:r>
            <a:r>
              <a:rPr lang="ru-RU" dirty="0" err="1" smtClean="0"/>
              <a:t>антиматерії</a:t>
            </a:r>
            <a:r>
              <a:rPr lang="ru-RU" dirty="0" smtClean="0"/>
              <a:t>  (</a:t>
            </a:r>
            <a:r>
              <a:rPr lang="ru-RU" dirty="0" err="1" smtClean="0"/>
              <a:t>А.Зачічі</a:t>
            </a:r>
            <a:r>
              <a:rPr lang="ru-RU" dirty="0" smtClean="0"/>
              <a:t>, ЦЕРН)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1985 – </a:t>
            </a:r>
            <a:r>
              <a:rPr lang="ru-RU" dirty="0" err="1" smtClean="0"/>
              <a:t>відкриття</a:t>
            </a:r>
            <a:r>
              <a:rPr lang="ru-RU" dirty="0" smtClean="0"/>
              <a:t> </a:t>
            </a:r>
            <a:r>
              <a:rPr lang="ru-RU" dirty="0" err="1" smtClean="0"/>
              <a:t>озонових</a:t>
            </a:r>
            <a:r>
              <a:rPr lang="ru-RU" dirty="0" smtClean="0"/>
              <a:t> </a:t>
            </a:r>
            <a:r>
              <a:rPr lang="ru-RU" dirty="0" err="1" smtClean="0"/>
              <a:t>дір</a:t>
            </a:r>
            <a:r>
              <a:rPr lang="ru-RU" dirty="0" smtClean="0"/>
              <a:t> (</a:t>
            </a:r>
            <a:r>
              <a:rPr lang="ru-RU" dirty="0" err="1" smtClean="0"/>
              <a:t>Дж.Шанклін</a:t>
            </a:r>
            <a:r>
              <a:rPr lang="ru-RU" dirty="0" smtClean="0"/>
              <a:t>, </a:t>
            </a:r>
            <a:r>
              <a:rPr lang="ru-RU" dirty="0" err="1" smtClean="0"/>
              <a:t>Дж.Фармен</a:t>
            </a:r>
            <a:r>
              <a:rPr lang="ru-RU" dirty="0" smtClean="0"/>
              <a:t>, </a:t>
            </a:r>
            <a:r>
              <a:rPr lang="ru-RU" dirty="0" err="1" smtClean="0"/>
              <a:t>Б.Гардинер</a:t>
            </a:r>
            <a:r>
              <a:rPr lang="ru-RU" dirty="0" smtClean="0"/>
              <a:t>)</a:t>
            </a:r>
            <a:endParaRPr lang="uk-UA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836712"/>
            <a:ext cx="1503611" cy="150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420889"/>
            <a:ext cx="202500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573016"/>
            <a:ext cx="201622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797153"/>
            <a:ext cx="199568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5770984" cy="55054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1997 – перше </a:t>
            </a:r>
            <a:r>
              <a:rPr lang="ru-RU" dirty="0" err="1" smtClean="0"/>
              <a:t>успішне</a:t>
            </a:r>
            <a:r>
              <a:rPr lang="ru-RU" dirty="0" smtClean="0"/>
              <a:t> </a:t>
            </a:r>
            <a:r>
              <a:rPr lang="ru-RU" dirty="0" err="1" smtClean="0"/>
              <a:t>клонування</a:t>
            </a:r>
            <a:r>
              <a:rPr lang="ru-RU" dirty="0" smtClean="0"/>
              <a:t> </a:t>
            </a:r>
            <a:r>
              <a:rPr lang="ru-RU" dirty="0" err="1" smtClean="0"/>
              <a:t>ссавця</a:t>
            </a:r>
            <a:r>
              <a:rPr lang="ru-RU" dirty="0" smtClean="0"/>
              <a:t> – овечки </a:t>
            </a:r>
            <a:r>
              <a:rPr lang="ru-RU" dirty="0" err="1" smtClean="0"/>
              <a:t>Доллі</a:t>
            </a:r>
            <a:r>
              <a:rPr lang="ru-RU" dirty="0" smtClean="0"/>
              <a:t> (</a:t>
            </a:r>
            <a:r>
              <a:rPr lang="ru-RU" dirty="0" err="1" smtClean="0"/>
              <a:t>інститут</a:t>
            </a:r>
            <a:r>
              <a:rPr lang="ru-RU" dirty="0" smtClean="0"/>
              <a:t> </a:t>
            </a:r>
            <a:r>
              <a:rPr lang="ru-RU" dirty="0" err="1" smtClean="0"/>
              <a:t>Россліна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1998 – </a:t>
            </a:r>
            <a:r>
              <a:rPr lang="ru-RU" dirty="0" err="1" smtClean="0"/>
              <a:t>відкриття</a:t>
            </a:r>
            <a:r>
              <a:rPr lang="ru-RU" dirty="0" smtClean="0"/>
              <a:t> </a:t>
            </a:r>
            <a:r>
              <a:rPr lang="ru-RU" dirty="0" err="1" smtClean="0"/>
              <a:t>ембріональних</a:t>
            </a:r>
            <a:r>
              <a:rPr lang="ru-RU" dirty="0" smtClean="0"/>
              <a:t> </a:t>
            </a:r>
            <a:r>
              <a:rPr lang="ru-RU" dirty="0" err="1" smtClean="0"/>
              <a:t>стовбурових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(Д.Томпсон, Д.Герхард)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2010 – синтез </a:t>
            </a:r>
            <a:r>
              <a:rPr lang="ru-RU" dirty="0" err="1" smtClean="0"/>
              <a:t>першої</a:t>
            </a:r>
            <a:r>
              <a:rPr lang="ru-RU" dirty="0" smtClean="0"/>
              <a:t> </a:t>
            </a:r>
            <a:r>
              <a:rPr lang="ru-RU" dirty="0" err="1" smtClean="0"/>
              <a:t>штучної</a:t>
            </a:r>
            <a:r>
              <a:rPr lang="ru-RU" dirty="0" smtClean="0"/>
              <a:t> </a:t>
            </a:r>
            <a:r>
              <a:rPr lang="ru-RU" dirty="0" err="1" smtClean="0"/>
              <a:t>бактеріальної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(</a:t>
            </a:r>
            <a:r>
              <a:rPr lang="ru-RU" dirty="0" err="1" smtClean="0"/>
              <a:t>К.Вінтер</a:t>
            </a:r>
            <a:r>
              <a:rPr lang="ru-RU" dirty="0" smtClean="0"/>
              <a:t>)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04664"/>
            <a:ext cx="1997199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492896"/>
            <a:ext cx="2060982" cy="1755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509120"/>
            <a:ext cx="2088654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Перспективи розвитку науки</a:t>
            </a:r>
            <a:endParaRPr lang="uk-UA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 smtClean="0"/>
              <a:t>Для подолання екологічної та економічної кризи на планеті в науці повинна відбутися зміна парадигми розвитку - вона повинна стати </a:t>
            </a:r>
            <a:r>
              <a:rPr lang="uk-UA" dirty="0" err="1" smtClean="0"/>
              <a:t>ноосферно-орієнтованою</a:t>
            </a:r>
            <a:r>
              <a:rPr lang="uk-UA" dirty="0" smtClean="0"/>
              <a:t>. 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 smtClean="0"/>
              <a:t>Перед науково-освітнім процесом поставлені нові завдання - виживання та вихід із </a:t>
            </a:r>
            <a:r>
              <a:rPr lang="uk-UA" dirty="0" err="1" smtClean="0"/>
              <a:t>антропоекологічних</a:t>
            </a:r>
            <a:r>
              <a:rPr lang="uk-UA" dirty="0" smtClean="0"/>
              <a:t> криз, вирішення глобальних проблем та усунення негативів глобалізації через перехід до сталого розвитку й становлення ноосфери.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603920" cy="51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736</TotalTime>
  <Words>1594</Words>
  <Application>Microsoft Office PowerPoint</Application>
  <PresentationFormat>Экран (4:3)</PresentationFormat>
  <Paragraphs>155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ТЕМА 1 Наука та наукові дослідження. Історія становлення та розвитку науки </vt:lpstr>
      <vt:lpstr>ПЛАН</vt:lpstr>
      <vt:lpstr>Слайд 3</vt:lpstr>
      <vt:lpstr>Слайд 4</vt:lpstr>
      <vt:lpstr>науки</vt:lpstr>
      <vt:lpstr>Основою науки є знання </vt:lpstr>
      <vt:lpstr>Розвиток науки завжди супроводжується розвитком псевдонаукових уявлень </vt:lpstr>
      <vt:lpstr>Слайд 8</vt:lpstr>
      <vt:lpstr>Приклади псевдонаук: алхімія, астрологія, нумерологія, соціоніка, парапсихологія </vt:lpstr>
      <vt:lpstr>2. Підходи до вивчення історії науки</vt:lpstr>
      <vt:lpstr>Слайд 11</vt:lpstr>
      <vt:lpstr>У наш час обговорюються дві традиції вивчення історії науки:</vt:lpstr>
      <vt:lpstr>У сучасному аналізі історії науки  переважають 3 основні моделі:</vt:lpstr>
      <vt:lpstr>3. Історичні етапи становлення й розвитку науки  На проблему виникнення науки, часу й місця її народження є кілька різних поглядів:</vt:lpstr>
      <vt:lpstr>Слайд 15</vt:lpstr>
      <vt:lpstr>Слайд 16</vt:lpstr>
      <vt:lpstr>Слайд 17</vt:lpstr>
      <vt:lpstr>Слайд 18</vt:lpstr>
      <vt:lpstr>Етапи розвитку наукового знання</vt:lpstr>
      <vt:lpstr>Класичний період розвитку наукового знання.  Основні риси науки</vt:lpstr>
      <vt:lpstr>Модель отримання знань на класичному етапі розвитку науки </vt:lpstr>
      <vt:lpstr>Наукові відкриття класичного періоду </vt:lpstr>
      <vt:lpstr>Слайд 23</vt:lpstr>
      <vt:lpstr>Некласичний період розвитку наукового знання.  Основні риси науки</vt:lpstr>
      <vt:lpstr>Слайд 25</vt:lpstr>
      <vt:lpstr>Класичний і некласичний періоди розвитку науки</vt:lpstr>
      <vt:lpstr>Модель отримання знань на некласичному етапі розвитку науки </vt:lpstr>
      <vt:lpstr>Наукові відкриття некласичного періоду </vt:lpstr>
      <vt:lpstr>Слайд 29</vt:lpstr>
      <vt:lpstr>Людина – цар природи?</vt:lpstr>
      <vt:lpstr>Слайд 31</vt:lpstr>
      <vt:lpstr>Основні ідеї вчення В.І. Вернадського  про ноосферу:</vt:lpstr>
      <vt:lpstr>Слайд 33</vt:lpstr>
      <vt:lpstr>Постнекласичний період розвитку наукового знання. Основні риси науки</vt:lpstr>
      <vt:lpstr>Слайд 35</vt:lpstr>
      <vt:lpstr>Слайд 36</vt:lpstr>
      <vt:lpstr>Модель отримання знань на постнекласичному етапі розвитку науки (ризома) </vt:lpstr>
      <vt:lpstr>Наукові відкриття постнекласичного періоду</vt:lpstr>
      <vt:lpstr>Слайд 39</vt:lpstr>
      <vt:lpstr>Перспективи розвитку науки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  Історія ставлення та розвитку науки</dc:title>
  <dc:creator>Serg</dc:creator>
  <cp:lastModifiedBy>e080270ulm</cp:lastModifiedBy>
  <cp:revision>77</cp:revision>
  <dcterms:created xsi:type="dcterms:W3CDTF">2012-10-25T15:05:32Z</dcterms:created>
  <dcterms:modified xsi:type="dcterms:W3CDTF">2022-02-09T16:50:01Z</dcterms:modified>
</cp:coreProperties>
</file>