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1" r:id="rId4"/>
    <p:sldId id="263" r:id="rId5"/>
    <p:sldId id="264" r:id="rId6"/>
    <p:sldId id="265" r:id="rId7"/>
    <p:sldId id="266" r:id="rId8"/>
    <p:sldId id="267" r:id="rId9"/>
    <p:sldId id="268" r:id="rId10"/>
    <p:sldId id="269" r:id="rId11"/>
    <p:sldId id="262" r:id="rId12"/>
    <p:sldId id="272" r:id="rId13"/>
    <p:sldId id="271" r:id="rId14"/>
    <p:sldId id="273" r:id="rId15"/>
    <p:sldId id="274" r:id="rId16"/>
    <p:sldId id="275" r:id="rId17"/>
    <p:sldId id="278" r:id="rId18"/>
    <p:sldId id="279" r:id="rId19"/>
    <p:sldId id="280" r:id="rId20"/>
    <p:sldId id="281"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1" r:id="rId69"/>
    <p:sldId id="330"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2/9/2022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0"/>
            <a:ext cx="10972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0" y="3938589"/>
            <a:ext cx="10972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uk-UA"/>
          </a:p>
        </p:txBody>
      </p:sp>
      <p:sp>
        <p:nvSpPr>
          <p:cNvPr id="7" name="Rectangle 6"/>
          <p:cNvSpPr>
            <a:spLocks noGrp="1" noChangeArrowheads="1"/>
          </p:cNvSpPr>
          <p:nvPr>
            <p:ph type="sldNum" sz="quarter" idx="12"/>
          </p:nvPr>
        </p:nvSpPr>
        <p:spPr>
          <a:ln/>
        </p:spPr>
        <p:txBody>
          <a:bodyPr/>
          <a:lstStyle>
            <a:lvl1pPr>
              <a:defRPr/>
            </a:lvl1pPr>
          </a:lstStyle>
          <a:p>
            <a:fld id="{FA50282D-38C7-4628-886C-FE26C5B5C3B5}" type="slidenum">
              <a:rPr lang="uk-UA" altLang="uk-UA"/>
              <a:pPr/>
              <a:t>‹#›</a:t>
            </a:fld>
            <a:endParaRPr lang="uk-UA" altLang="uk-UA"/>
          </a:p>
        </p:txBody>
      </p:sp>
    </p:spTree>
    <p:extLst>
      <p:ext uri="{BB962C8B-B14F-4D97-AF65-F5344CB8AC3E}">
        <p14:creationId xmlns:p14="http://schemas.microsoft.com/office/powerpoint/2010/main" val="692085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OverTx">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Объект 2"/>
          <p:cNvSpPr>
            <a:spLocks noGrp="1"/>
          </p:cNvSpPr>
          <p:nvPr>
            <p:ph sz="quarter" idx="1"/>
          </p:nvPr>
        </p:nvSpPr>
        <p:spPr>
          <a:xfrm>
            <a:off x="609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6197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609600" y="3938589"/>
            <a:ext cx="10972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uk-UA"/>
          </a:p>
        </p:txBody>
      </p:sp>
      <p:sp>
        <p:nvSpPr>
          <p:cNvPr id="7" name="Rectangle 5"/>
          <p:cNvSpPr>
            <a:spLocks noGrp="1" noChangeArrowheads="1"/>
          </p:cNvSpPr>
          <p:nvPr>
            <p:ph type="ftr" sz="quarter" idx="11"/>
          </p:nvPr>
        </p:nvSpPr>
        <p:spPr>
          <a:ln/>
        </p:spPr>
        <p:txBody>
          <a:bodyPr/>
          <a:lstStyle>
            <a:lvl1pPr>
              <a:defRPr/>
            </a:lvl1pPr>
          </a:lstStyle>
          <a:p>
            <a:pPr>
              <a:defRPr/>
            </a:pPr>
            <a:endParaRPr lang="uk-UA"/>
          </a:p>
        </p:txBody>
      </p:sp>
      <p:sp>
        <p:nvSpPr>
          <p:cNvPr id="8" name="Rectangle 6"/>
          <p:cNvSpPr>
            <a:spLocks noGrp="1" noChangeArrowheads="1"/>
          </p:cNvSpPr>
          <p:nvPr>
            <p:ph type="sldNum" sz="quarter" idx="12"/>
          </p:nvPr>
        </p:nvSpPr>
        <p:spPr>
          <a:ln/>
        </p:spPr>
        <p:txBody>
          <a:bodyPr/>
          <a:lstStyle>
            <a:lvl1pPr>
              <a:defRPr/>
            </a:lvl1pPr>
          </a:lstStyle>
          <a:p>
            <a:fld id="{3F1588AB-5EEB-4AF2-87BF-027095F38A8B}" type="slidenum">
              <a:rPr lang="uk-UA" altLang="uk-UA"/>
              <a:pPr/>
              <a:t>‹#›</a:t>
            </a:fld>
            <a:endParaRPr lang="uk-UA" altLang="uk-UA"/>
          </a:p>
        </p:txBody>
      </p:sp>
    </p:spTree>
    <p:extLst>
      <p:ext uri="{BB962C8B-B14F-4D97-AF65-F5344CB8AC3E}">
        <p14:creationId xmlns:p14="http://schemas.microsoft.com/office/powerpoint/2010/main" val="2445444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197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uk-UA"/>
          </a:p>
        </p:txBody>
      </p:sp>
      <p:sp>
        <p:nvSpPr>
          <p:cNvPr id="7" name="Rectangle 6"/>
          <p:cNvSpPr>
            <a:spLocks noGrp="1" noChangeArrowheads="1"/>
          </p:cNvSpPr>
          <p:nvPr>
            <p:ph type="sldNum" sz="quarter" idx="12"/>
          </p:nvPr>
        </p:nvSpPr>
        <p:spPr>
          <a:ln/>
        </p:spPr>
        <p:txBody>
          <a:bodyPr/>
          <a:lstStyle>
            <a:lvl1pPr>
              <a:defRPr/>
            </a:lvl1pPr>
          </a:lstStyle>
          <a:p>
            <a:fld id="{868A123E-F4CB-4BED-B2C5-DA08A70E0302}" type="slidenum">
              <a:rPr lang="uk-UA" altLang="uk-UA"/>
              <a:pPr/>
              <a:t>‹#›</a:t>
            </a:fld>
            <a:endParaRPr lang="uk-UA" altLang="uk-UA"/>
          </a:p>
        </p:txBody>
      </p:sp>
    </p:spTree>
    <p:extLst>
      <p:ext uri="{BB962C8B-B14F-4D97-AF65-F5344CB8AC3E}">
        <p14:creationId xmlns:p14="http://schemas.microsoft.com/office/powerpoint/2010/main" val="316254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2/9/2022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 id="2147483671"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8.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hyperlink" Target="http://ru.wikipedia.org/wiki/Nature" TargetMode="External"/><Relationship Id="rId2" Type="http://schemas.openxmlformats.org/officeDocument/2006/relationships/hyperlink" Target="http://ru.wikipedia.org/wiki/%D0%A2%D0%BE%D0%BC%D0%BE%D0%B3%D1%80%D0%B0%D1%84%D0%B8%D1%8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8.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8.xml"/><Relationship Id="rId4" Type="http://schemas.openxmlformats.org/officeDocument/2006/relationships/image" Target="../media/image55.jpeg"/></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8.xml"/><Relationship Id="rId4" Type="http://schemas.openxmlformats.org/officeDocument/2006/relationships/image" Target="../media/image61.jpeg"/></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62.jpeg"/><Relationship Id="rId1" Type="http://schemas.openxmlformats.org/officeDocument/2006/relationships/slideLayout" Target="../slideLayouts/slideLayout18.xml"/><Relationship Id="rId5" Type="http://schemas.openxmlformats.org/officeDocument/2006/relationships/image" Target="../media/image64.jpeg"/><Relationship Id="rId4" Type="http://schemas.openxmlformats.org/officeDocument/2006/relationships/image" Target="../media/image63.jpeg"/></Relationships>
</file>

<file path=ppt/slides/_rels/slide5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8.xml"/><Relationship Id="rId5" Type="http://schemas.openxmlformats.org/officeDocument/2006/relationships/image" Target="../media/image69.jpeg"/><Relationship Id="rId4" Type="http://schemas.openxmlformats.org/officeDocument/2006/relationships/image" Target="../media/image68.jpeg"/></Relationships>
</file>

<file path=ppt/slides/_rels/slide5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repo.odmu.edu.ua/xmlui/handle/123456789/4867" TargetMode="External"/><Relationship Id="rId2" Type="http://schemas.openxmlformats.org/officeDocument/2006/relationships/hyperlink" Target="http://dx.doi.org/10.15222/godlevsky1" TargetMode="External"/><Relationship Id="rId1" Type="http://schemas.openxmlformats.org/officeDocument/2006/relationships/slideLayout" Target="../slideLayouts/slideLayout7.xml"/><Relationship Id="rId4" Type="http://schemas.openxmlformats.org/officeDocument/2006/relationships/hyperlink" Target="http://repo.odmu.edu.ua/xmlui/handle/123456789/4742" TargetMode="External"/></Relationships>
</file>

<file path=ppt/slides/_rels/slide69.xml.rels><?xml version="1.0" encoding="UTF-8" standalone="yes"?>
<Relationships xmlns="http://schemas.openxmlformats.org/package/2006/relationships"><Relationship Id="rId2" Type="http://schemas.openxmlformats.org/officeDocument/2006/relationships/hyperlink" Target="http://repo.knmu.edu.ua/bitstream/123456789/3161/1"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5108" y="291091"/>
            <a:ext cx="9836208" cy="839440"/>
          </a:xfrm>
        </p:spPr>
        <p:txBody>
          <a:bodyPr>
            <a:normAutofit/>
          </a:bodyPr>
          <a:lstStyle/>
          <a:p>
            <a:pPr algn="ctr"/>
            <a:r>
              <a:rPr lang="uk-UA" sz="2000" dirty="0" smtClean="0">
                <a:solidFill>
                  <a:srgbClr val="C00000"/>
                </a:solidFill>
                <a:effectLst>
                  <a:outerShdw blurRad="38100" dist="38100" dir="2700000" algn="tl">
                    <a:srgbClr val="000000">
                      <a:alpha val="43137"/>
                    </a:srgbClr>
                  </a:outerShdw>
                </a:effectLst>
              </a:rPr>
              <a:t>Одеський національний </a:t>
            </a:r>
            <a:r>
              <a:rPr lang="uk-UA" sz="2000" dirty="0" err="1" smtClean="0">
                <a:solidFill>
                  <a:srgbClr val="C00000"/>
                </a:solidFill>
                <a:effectLst>
                  <a:outerShdw blurRad="38100" dist="38100" dir="2700000" algn="tl">
                    <a:srgbClr val="000000">
                      <a:alpha val="43137"/>
                    </a:srgbClr>
                  </a:outerShdw>
                </a:effectLst>
              </a:rPr>
              <a:t>медичнИЙ</a:t>
            </a:r>
            <a:r>
              <a:rPr lang="uk-UA" sz="2000" dirty="0" smtClean="0">
                <a:solidFill>
                  <a:srgbClr val="C00000"/>
                </a:solidFill>
                <a:effectLst>
                  <a:outerShdw blurRad="38100" dist="38100" dir="2700000" algn="tl">
                    <a:srgbClr val="000000">
                      <a:alpha val="43137"/>
                    </a:srgbClr>
                  </a:outerShdw>
                </a:effectLst>
              </a:rPr>
              <a:t> </a:t>
            </a:r>
            <a:r>
              <a:rPr lang="uk-UA" sz="2000" dirty="0" err="1" smtClean="0">
                <a:solidFill>
                  <a:srgbClr val="C00000"/>
                </a:solidFill>
                <a:effectLst>
                  <a:outerShdw blurRad="38100" dist="38100" dir="2700000" algn="tl">
                    <a:srgbClr val="000000">
                      <a:alpha val="43137"/>
                    </a:srgbClr>
                  </a:outerShdw>
                </a:effectLst>
              </a:rPr>
              <a:t>уніеверситет</a:t>
            </a:r>
            <a:r>
              <a:rPr lang="uk-UA" sz="2000" dirty="0" smtClean="0">
                <a:solidFill>
                  <a:srgbClr val="C00000"/>
                </a:solidFill>
                <a:effectLst>
                  <a:outerShdw blurRad="38100" dist="38100" dir="2700000" algn="tl">
                    <a:srgbClr val="000000">
                      <a:alpha val="43137"/>
                    </a:srgbClr>
                  </a:outerShdw>
                </a:effectLst>
              </a:rPr>
              <a:t/>
            </a:r>
            <a:br>
              <a:rPr lang="uk-UA" sz="2000" dirty="0" smtClean="0">
                <a:solidFill>
                  <a:srgbClr val="C00000"/>
                </a:solidFill>
                <a:effectLst>
                  <a:outerShdw blurRad="38100" dist="38100" dir="2700000" algn="tl">
                    <a:srgbClr val="000000">
                      <a:alpha val="43137"/>
                    </a:srgbClr>
                  </a:outerShdw>
                </a:effectLst>
              </a:rPr>
            </a:br>
            <a:r>
              <a:rPr lang="uk-UA" sz="2000" dirty="0" smtClean="0">
                <a:solidFill>
                  <a:srgbClr val="C00000"/>
                </a:solidFill>
                <a:effectLst>
                  <a:outerShdw blurRad="38100" dist="38100" dir="2700000" algn="tl">
                    <a:srgbClr val="000000">
                      <a:alpha val="43137"/>
                    </a:srgbClr>
                  </a:outerShdw>
                </a:effectLst>
              </a:rPr>
              <a:t>кафедра біофізики, інформатики та медичної апаратури</a:t>
            </a:r>
            <a:endParaRPr lang="uk-UA" sz="2000" dirty="0">
              <a:solidFill>
                <a:srgbClr val="C00000"/>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2257424" y="2014306"/>
            <a:ext cx="8791575" cy="4436369"/>
          </a:xfrm>
        </p:spPr>
        <p:txBody>
          <a:bodyPr>
            <a:normAutofit fontScale="92500" lnSpcReduction="20000"/>
          </a:bodyPr>
          <a:lstStyle/>
          <a:p>
            <a:pPr algn="ctr"/>
            <a:r>
              <a:rPr lang="uk-UA" sz="1400" b="1" dirty="0" smtClean="0">
                <a:solidFill>
                  <a:srgbClr val="C00000"/>
                </a:solidFill>
                <a:effectLst>
                  <a:outerShdw blurRad="38100" dist="38100" dir="2700000" algn="tl">
                    <a:srgbClr val="000000">
                      <a:alpha val="43137"/>
                    </a:srgbClr>
                  </a:outerShdw>
                </a:effectLst>
              </a:rPr>
              <a:t>ЛЕКЦІЯ №3</a:t>
            </a:r>
          </a:p>
          <a:p>
            <a:pPr algn="ctr"/>
            <a:r>
              <a:rPr lang="uk-UA" sz="3000" b="1" smtClean="0">
                <a:solidFill>
                  <a:srgbClr val="C00000"/>
                </a:solidFill>
              </a:rPr>
              <a:t>Діагностична </a:t>
            </a:r>
            <a:r>
              <a:rPr lang="uk-UA" sz="3000" b="1" dirty="0" smtClean="0">
                <a:solidFill>
                  <a:srgbClr val="C00000"/>
                </a:solidFill>
              </a:rPr>
              <a:t>апаратура для візуалізації зображень.</a:t>
            </a:r>
          </a:p>
          <a:p>
            <a:pPr algn="ctr"/>
            <a:r>
              <a:rPr lang="uk-UA" sz="3000" b="1" dirty="0" smtClean="0">
                <a:solidFill>
                  <a:srgbClr val="7030A0"/>
                </a:solidFill>
                <a:effectLst>
                  <a:outerShdw blurRad="38100" dist="38100" dir="2700000" algn="tl">
                    <a:srgbClr val="000000">
                      <a:alpha val="43137"/>
                    </a:srgbClr>
                  </a:outerShdw>
                </a:effectLst>
              </a:rPr>
              <a:t>Рентгенівські, МРТ, УЗ та </a:t>
            </a:r>
            <a:r>
              <a:rPr lang="uk-UA" sz="3000" b="1" dirty="0" err="1" smtClean="0">
                <a:solidFill>
                  <a:srgbClr val="7030A0"/>
                </a:solidFill>
                <a:effectLst>
                  <a:outerShdw blurRad="38100" dist="38100" dir="2700000" algn="tl">
                    <a:srgbClr val="000000">
                      <a:alpha val="43137"/>
                    </a:srgbClr>
                  </a:outerShdw>
                </a:effectLst>
              </a:rPr>
              <a:t>радіонуклидні</a:t>
            </a:r>
            <a:r>
              <a:rPr lang="uk-UA" sz="3000" b="1" dirty="0" smtClean="0">
                <a:solidFill>
                  <a:srgbClr val="7030A0"/>
                </a:solidFill>
                <a:effectLst>
                  <a:outerShdw blurRad="38100" dist="38100" dir="2700000" algn="tl">
                    <a:srgbClr val="000000">
                      <a:alpha val="43137"/>
                    </a:srgbClr>
                  </a:outerShdw>
                </a:effectLst>
              </a:rPr>
              <a:t> технології отримання зображень</a:t>
            </a:r>
          </a:p>
          <a:p>
            <a:pPr algn="ctr"/>
            <a:endParaRPr lang="uk-UA" sz="3000" dirty="0" smtClean="0">
              <a:solidFill>
                <a:srgbClr val="C00000"/>
              </a:solidFill>
            </a:endParaRPr>
          </a:p>
          <a:p>
            <a:pPr algn="ctr"/>
            <a:endParaRPr lang="uk-UA" dirty="0">
              <a:solidFill>
                <a:srgbClr val="C00000"/>
              </a:solidFill>
            </a:endParaRPr>
          </a:p>
          <a:p>
            <a:pPr algn="ctr"/>
            <a:endParaRPr lang="uk-UA" dirty="0" smtClean="0">
              <a:solidFill>
                <a:srgbClr val="C00000"/>
              </a:solidFill>
            </a:endParaRPr>
          </a:p>
          <a:p>
            <a:pPr algn="ctr"/>
            <a:endParaRPr lang="uk-UA" dirty="0">
              <a:solidFill>
                <a:srgbClr val="C00000"/>
              </a:solidFill>
            </a:endParaRPr>
          </a:p>
          <a:p>
            <a:pPr algn="ctr"/>
            <a:r>
              <a:rPr lang="uk-UA" sz="1600" dirty="0" smtClean="0">
                <a:solidFill>
                  <a:srgbClr val="C00000"/>
                </a:solidFill>
                <a:effectLst>
                  <a:outerShdw blurRad="38100" dist="38100" dir="2700000" algn="tl">
                    <a:srgbClr val="000000">
                      <a:alpha val="43137"/>
                    </a:srgbClr>
                  </a:outerShdw>
                </a:effectLst>
              </a:rPr>
              <a:t>ОДЕСА-2022</a:t>
            </a:r>
            <a:endParaRPr lang="uk-UA" sz="1600" dirty="0">
              <a:solidFill>
                <a:srgbClr val="C00000"/>
              </a:solidFill>
              <a:effectLst>
                <a:outerShdw blurRad="38100" dist="38100" dir="2700000" algn="tl">
                  <a:srgbClr val="000000">
                    <a:alpha val="43137"/>
                  </a:srgbClr>
                </a:outerShdw>
              </a:effectLst>
            </a:endParaRPr>
          </a:p>
          <a:p>
            <a:pPr algn="ctr"/>
            <a:endParaRPr lang="uk-UA" dirty="0">
              <a:solidFill>
                <a:srgbClr val="C00000"/>
              </a:solidFill>
            </a:endParaRPr>
          </a:p>
        </p:txBody>
      </p:sp>
    </p:spTree>
    <p:extLst>
      <p:ext uri="{BB962C8B-B14F-4D97-AF65-F5344CB8AC3E}">
        <p14:creationId xmlns:p14="http://schemas.microsoft.com/office/powerpoint/2010/main" val="1405556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body" sz="half" idx="2"/>
          </p:nvPr>
        </p:nvSpPr>
        <p:spPr>
          <a:xfrm>
            <a:off x="1981200" y="4508501"/>
            <a:ext cx="8229600" cy="1617663"/>
          </a:xfrm>
        </p:spPr>
        <p:txBody>
          <a:bodyPr/>
          <a:lstStyle/>
          <a:p>
            <a:pPr eaLnBrk="1" hangingPunct="1">
              <a:lnSpc>
                <a:spcPct val="90000"/>
              </a:lnSpc>
              <a:buFontTx/>
              <a:buNone/>
            </a:pPr>
            <a:r>
              <a:rPr lang="uk-UA" altLang="uk-UA" sz="2000" b="1"/>
              <a:t>Схема рентгенівської трубки</a:t>
            </a:r>
          </a:p>
          <a:p>
            <a:pPr eaLnBrk="1" hangingPunct="1">
              <a:lnSpc>
                <a:spcPct val="90000"/>
              </a:lnSpc>
            </a:pPr>
            <a:r>
              <a:rPr lang="uk-UA" altLang="uk-UA" sz="2000"/>
              <a:t>1 – скляний балон; 2 – ротор; 3 – диск анода; 4 – фокусна пляма анода; 5 – фокусна система спіралі катода; 6 – потік електронів; 7 - потік рентгенівських квантів</a:t>
            </a:r>
          </a:p>
        </p:txBody>
      </p:sp>
      <p:pic>
        <p:nvPicPr>
          <p:cNvPr id="4099" name="Picture 7"/>
          <p:cNvPicPr>
            <a:picLocks noGrp="1" noChangeAspect="1" noChangeArrowheads="1"/>
          </p:cNvPicPr>
          <p:nvPr>
            <p:ph sz="half" idx="1"/>
          </p:nvPr>
        </p:nvPicPr>
        <p:blipFill>
          <a:blip r:embed="rId2">
            <a:lum bright="-12000" contrast="36000"/>
            <a:extLst>
              <a:ext uri="{28A0092B-C50C-407E-A947-70E740481C1C}">
                <a14:useLocalDpi xmlns:a14="http://schemas.microsoft.com/office/drawing/2010/main" val="0"/>
              </a:ext>
            </a:extLst>
          </a:blip>
          <a:srcRect/>
          <a:stretch>
            <a:fillRect/>
          </a:stretch>
        </p:blipFill>
        <p:spPr>
          <a:xfrm>
            <a:off x="2855913" y="549275"/>
            <a:ext cx="6481762" cy="3517900"/>
          </a:xfrm>
          <a:noFill/>
        </p:spPr>
      </p:pic>
    </p:spTree>
    <p:extLst>
      <p:ext uri="{BB962C8B-B14F-4D97-AF65-F5344CB8AC3E}">
        <p14:creationId xmlns:p14="http://schemas.microsoft.com/office/powerpoint/2010/main" val="1354289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body" sz="half" idx="2"/>
          </p:nvPr>
        </p:nvSpPr>
        <p:spPr>
          <a:xfrm>
            <a:off x="1981200" y="5157789"/>
            <a:ext cx="8229600" cy="1366837"/>
          </a:xfrm>
        </p:spPr>
        <p:txBody>
          <a:bodyPr/>
          <a:lstStyle/>
          <a:p>
            <a:pPr eaLnBrk="1" hangingPunct="1">
              <a:lnSpc>
                <a:spcPct val="90000"/>
              </a:lnSpc>
              <a:buFontTx/>
              <a:buNone/>
            </a:pPr>
            <a:r>
              <a:rPr lang="uk-UA" altLang="uk-UA" sz="2000" b="1" dirty="0"/>
              <a:t>Принципова схема влаштування </a:t>
            </a:r>
            <a:r>
              <a:rPr lang="uk-UA" altLang="uk-UA" sz="2000" b="1" dirty="0" smtClean="0"/>
              <a:t>устрою </a:t>
            </a:r>
            <a:r>
              <a:rPr lang="uk-UA" altLang="uk-UA" sz="2000" b="1" dirty="0"/>
              <a:t>апарата.</a:t>
            </a:r>
          </a:p>
          <a:p>
            <a:pPr eaLnBrk="1" hangingPunct="1">
              <a:lnSpc>
                <a:spcPct val="90000"/>
              </a:lnSpc>
            </a:pPr>
            <a:r>
              <a:rPr lang="uk-UA" altLang="uk-UA" sz="2000" dirty="0"/>
              <a:t>1 — електромережа; 2 — трансформатор; 3 — система випрямлячів; 4 — рентгенівська трубка; 5 — пульт керування; 6 — блок живлення; 7 — штатив.</a:t>
            </a:r>
          </a:p>
        </p:txBody>
      </p:sp>
      <p:pic>
        <p:nvPicPr>
          <p:cNvPr id="5123" name="Picture 7" descr="рентгенустановка"/>
          <p:cNvPicPr>
            <a:picLocks noGrp="1" noChangeAspect="1" noChangeArrowheads="1"/>
          </p:cNvPicPr>
          <p:nvPr>
            <p:ph sz="half" idx="1"/>
          </p:nvPr>
        </p:nvPicPr>
        <p:blipFill>
          <a:blip r:embed="rId2">
            <a:lum bright="-12000" contrast="24000"/>
            <a:extLst>
              <a:ext uri="{28A0092B-C50C-407E-A947-70E740481C1C}">
                <a14:useLocalDpi xmlns:a14="http://schemas.microsoft.com/office/drawing/2010/main" val="0"/>
              </a:ext>
            </a:extLst>
          </a:blip>
          <a:srcRect/>
          <a:stretch>
            <a:fillRect/>
          </a:stretch>
        </p:blipFill>
        <p:spPr>
          <a:xfrm>
            <a:off x="2279650" y="0"/>
            <a:ext cx="7632700" cy="4941888"/>
          </a:xfrm>
          <a:noFill/>
        </p:spPr>
      </p:pic>
    </p:spTree>
    <p:extLst>
      <p:ext uri="{BB962C8B-B14F-4D97-AF65-F5344CB8AC3E}">
        <p14:creationId xmlns:p14="http://schemas.microsoft.com/office/powerpoint/2010/main" val="2673746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body" sz="half" idx="3"/>
          </p:nvPr>
        </p:nvSpPr>
        <p:spPr>
          <a:xfrm>
            <a:off x="1524000" y="5516563"/>
            <a:ext cx="9144000" cy="1008062"/>
          </a:xfrm>
        </p:spPr>
        <p:txBody>
          <a:bodyPr>
            <a:normAutofit fontScale="92500" lnSpcReduction="10000"/>
          </a:bodyPr>
          <a:lstStyle/>
          <a:p>
            <a:pPr eaLnBrk="1" hangingPunct="1"/>
            <a:r>
              <a:rPr lang="uk-UA" altLang="uk-UA"/>
              <a:t>Рентгенограма нормальної лівої кисті в прямій проекції</a:t>
            </a:r>
            <a:endParaRPr lang="en-US" altLang="uk-UA"/>
          </a:p>
          <a:p>
            <a:pPr eaLnBrk="1" hangingPunct="1"/>
            <a:r>
              <a:rPr lang="uk-UA" altLang="uk-UA"/>
              <a:t>Рентгенограма нормальної грудної клітки в прямій проекції</a:t>
            </a:r>
          </a:p>
        </p:txBody>
      </p:sp>
      <p:pic>
        <p:nvPicPr>
          <p:cNvPr id="6147" name="Picture 10"/>
          <p:cNvPicPr>
            <a:picLocks noGrp="1" noChangeAspect="1" noChangeArrowheads="1"/>
          </p:cNvPicPr>
          <p:nvPr>
            <p:ph sz="quarter" idx="1"/>
          </p:nvPr>
        </p:nvPicPr>
        <p:blipFill>
          <a:blip r:embed="rId2">
            <a:lum contrast="12000"/>
            <a:extLst>
              <a:ext uri="{28A0092B-C50C-407E-A947-70E740481C1C}">
                <a14:useLocalDpi xmlns:a14="http://schemas.microsoft.com/office/drawing/2010/main" val="0"/>
              </a:ext>
            </a:extLst>
          </a:blip>
          <a:srcRect/>
          <a:stretch>
            <a:fillRect/>
          </a:stretch>
        </p:blipFill>
        <p:spPr>
          <a:xfrm>
            <a:off x="2135188" y="404813"/>
            <a:ext cx="3327400" cy="4608512"/>
          </a:xfrm>
          <a:noFill/>
        </p:spPr>
      </p:pic>
      <p:pic>
        <p:nvPicPr>
          <p:cNvPr id="6148" name="Picture 11"/>
          <p:cNvPicPr>
            <a:picLocks noGrp="1" noChangeAspect="1" noChangeArrowheads="1"/>
          </p:cNvPicPr>
          <p:nvPr>
            <p:ph sz="quarter" idx="2"/>
          </p:nvPr>
        </p:nvPicPr>
        <p:blipFill>
          <a:blip r:embed="rId3">
            <a:lum contrast="42000"/>
            <a:extLst>
              <a:ext uri="{28A0092B-C50C-407E-A947-70E740481C1C}">
                <a14:useLocalDpi xmlns:a14="http://schemas.microsoft.com/office/drawing/2010/main" val="0"/>
              </a:ext>
            </a:extLst>
          </a:blip>
          <a:srcRect/>
          <a:stretch>
            <a:fillRect/>
          </a:stretch>
        </p:blipFill>
        <p:spPr>
          <a:xfrm>
            <a:off x="5880101" y="765175"/>
            <a:ext cx="4321175" cy="4033838"/>
          </a:xfrm>
          <a:noFill/>
        </p:spPr>
      </p:pic>
    </p:spTree>
    <p:extLst>
      <p:ext uri="{BB962C8B-B14F-4D97-AF65-F5344CB8AC3E}">
        <p14:creationId xmlns:p14="http://schemas.microsoft.com/office/powerpoint/2010/main" val="265570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p:cNvSpPr>
            <a:spLocks noGrp="1" noChangeArrowheads="1"/>
          </p:cNvSpPr>
          <p:nvPr>
            <p:ph type="body" sz="half" idx="2"/>
          </p:nvPr>
        </p:nvSpPr>
        <p:spPr>
          <a:xfrm>
            <a:off x="1992314" y="5300663"/>
            <a:ext cx="8218487" cy="825500"/>
          </a:xfrm>
        </p:spPr>
        <p:txBody>
          <a:bodyPr/>
          <a:lstStyle/>
          <a:p>
            <a:pPr eaLnBrk="1" hangingPunct="1"/>
            <a:r>
              <a:rPr lang="uk-UA" altLang="uk-UA" sz="2800" b="1"/>
              <a:t>Принцип лінійної томографії </a:t>
            </a:r>
          </a:p>
        </p:txBody>
      </p:sp>
      <p:pic>
        <p:nvPicPr>
          <p:cNvPr id="10243" name="Picture 7" descr="Принцип-томографии"/>
          <p:cNvPicPr>
            <a:picLocks noGrp="1" noChangeAspect="1" noChangeArrowheads="1"/>
          </p:cNvPicPr>
          <p:nvPr>
            <p:ph sz="half" idx="1"/>
          </p:nvPr>
        </p:nvPicPr>
        <p:blipFill>
          <a:blip r:embed="rId2">
            <a:lum bright="-6000" contrast="30000"/>
            <a:grayscl/>
            <a:biLevel thresh="50000"/>
            <a:extLst>
              <a:ext uri="{28A0092B-C50C-407E-A947-70E740481C1C}">
                <a14:useLocalDpi xmlns:a14="http://schemas.microsoft.com/office/drawing/2010/main" val="0"/>
              </a:ext>
            </a:extLst>
          </a:blip>
          <a:srcRect/>
          <a:stretch>
            <a:fillRect/>
          </a:stretch>
        </p:blipFill>
        <p:spPr>
          <a:xfrm>
            <a:off x="3071814" y="0"/>
            <a:ext cx="6048375" cy="4910138"/>
          </a:xfrm>
          <a:noFill/>
        </p:spPr>
      </p:pic>
    </p:spTree>
    <p:extLst>
      <p:ext uri="{BB962C8B-B14F-4D97-AF65-F5344CB8AC3E}">
        <p14:creationId xmlns:p14="http://schemas.microsoft.com/office/powerpoint/2010/main" val="3163330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Grp="1" noChangeArrowheads="1"/>
          </p:cNvSpPr>
          <p:nvPr>
            <p:ph type="body" sz="half" idx="2"/>
          </p:nvPr>
        </p:nvSpPr>
        <p:spPr>
          <a:xfrm>
            <a:off x="2208213" y="5300664"/>
            <a:ext cx="8013700" cy="1557337"/>
          </a:xfrm>
        </p:spPr>
        <p:txBody>
          <a:bodyPr/>
          <a:lstStyle/>
          <a:p>
            <a:pPr eaLnBrk="1" hangingPunct="1"/>
            <a:r>
              <a:rPr lang="uk-UA" altLang="uk-UA" b="1"/>
              <a:t>Схема рентгенівського комп’ютерного томографа</a:t>
            </a:r>
            <a:r>
              <a:rPr lang="uk-UA" altLang="uk-UA"/>
              <a:t>. </a:t>
            </a:r>
          </a:p>
        </p:txBody>
      </p:sp>
      <p:pic>
        <p:nvPicPr>
          <p:cNvPr id="11267" name="Picture 7" descr="КТ-схема"/>
          <p:cNvPicPr>
            <a:picLocks noGrp="1" noChangeAspect="1" noChangeArrowheads="1"/>
          </p:cNvPicPr>
          <p:nvPr>
            <p:ph sz="half" idx="1"/>
          </p:nvPr>
        </p:nvPicPr>
        <p:blipFill>
          <a:blip r:embed="rId2">
            <a:lum bright="-12000" contrast="42000"/>
            <a:extLst>
              <a:ext uri="{28A0092B-C50C-407E-A947-70E740481C1C}">
                <a14:useLocalDpi xmlns:a14="http://schemas.microsoft.com/office/drawing/2010/main" val="0"/>
              </a:ext>
            </a:extLst>
          </a:blip>
          <a:srcRect/>
          <a:stretch>
            <a:fillRect/>
          </a:stretch>
        </p:blipFill>
        <p:spPr>
          <a:xfrm>
            <a:off x="1992314" y="188913"/>
            <a:ext cx="8135937" cy="4679950"/>
          </a:xfrm>
          <a:noFill/>
        </p:spPr>
      </p:pic>
    </p:spTree>
    <p:extLst>
      <p:ext uri="{BB962C8B-B14F-4D97-AF65-F5344CB8AC3E}">
        <p14:creationId xmlns:p14="http://schemas.microsoft.com/office/powerpoint/2010/main" val="935560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body" sz="half" idx="2"/>
          </p:nvPr>
        </p:nvSpPr>
        <p:spPr>
          <a:xfrm>
            <a:off x="3575050" y="6165850"/>
            <a:ext cx="6573838" cy="431800"/>
          </a:xfrm>
        </p:spPr>
        <p:txBody>
          <a:bodyPr/>
          <a:lstStyle/>
          <a:p>
            <a:pPr eaLnBrk="1" hangingPunct="1">
              <a:lnSpc>
                <a:spcPct val="80000"/>
              </a:lnSpc>
            </a:pPr>
            <a:r>
              <a:rPr lang="uk-UA" altLang="uk-UA" b="1"/>
              <a:t>Шкала Гаунсфілда </a:t>
            </a:r>
          </a:p>
        </p:txBody>
      </p:sp>
      <p:pic>
        <p:nvPicPr>
          <p:cNvPr id="12291" name="Picture 7" descr="Шкала-Хаунсфільда"/>
          <p:cNvPicPr>
            <a:picLocks noGrp="1" noChangeAspect="1" noChangeArrowheads="1"/>
          </p:cNvPicPr>
          <p:nvPr>
            <p:ph sz="half" idx="1"/>
          </p:nvPr>
        </p:nvPicPr>
        <p:blipFill>
          <a:blip r:embed="rId2">
            <a:lum bright="-30000" contrast="84000"/>
            <a:extLst>
              <a:ext uri="{28A0092B-C50C-407E-A947-70E740481C1C}">
                <a14:useLocalDpi xmlns:a14="http://schemas.microsoft.com/office/drawing/2010/main" val="0"/>
              </a:ext>
            </a:extLst>
          </a:blip>
          <a:srcRect/>
          <a:stretch>
            <a:fillRect/>
          </a:stretch>
        </p:blipFill>
        <p:spPr>
          <a:xfrm>
            <a:off x="2351089" y="1"/>
            <a:ext cx="7489825" cy="5876925"/>
          </a:xfrm>
          <a:noFill/>
        </p:spPr>
      </p:pic>
    </p:spTree>
    <p:extLst>
      <p:ext uri="{BB962C8B-B14F-4D97-AF65-F5344CB8AC3E}">
        <p14:creationId xmlns:p14="http://schemas.microsoft.com/office/powerpoint/2010/main" val="1451172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Grp="1" noChangeArrowheads="1"/>
          </p:cNvSpPr>
          <p:nvPr>
            <p:ph type="body" sz="half" idx="2"/>
          </p:nvPr>
        </p:nvSpPr>
        <p:spPr>
          <a:xfrm>
            <a:off x="1992313" y="5922964"/>
            <a:ext cx="8229600" cy="935037"/>
          </a:xfrm>
        </p:spPr>
        <p:txBody>
          <a:bodyPr/>
          <a:lstStyle/>
          <a:p>
            <a:pPr eaLnBrk="1" hangingPunct="1"/>
            <a:r>
              <a:rPr lang="uk-UA" altLang="uk-UA" sz="2000" b="1"/>
              <a:t>Зовнішній вигляд рентгенівського комп’ютерного томографа</a:t>
            </a:r>
            <a:r>
              <a:rPr lang="en-US" altLang="uk-UA" sz="2000" b="1"/>
              <a:t> Tomoskan LX Philips</a:t>
            </a:r>
            <a:r>
              <a:rPr lang="uk-UA" altLang="uk-UA" sz="2000" b="1"/>
              <a:t> </a:t>
            </a:r>
          </a:p>
        </p:txBody>
      </p:sp>
      <p:pic>
        <p:nvPicPr>
          <p:cNvPr id="13315" name="Picture 7" descr="томоскан"/>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575051" y="188914"/>
            <a:ext cx="5173663" cy="5400675"/>
          </a:xfrm>
          <a:noFill/>
        </p:spPr>
      </p:pic>
    </p:spTree>
    <p:extLst>
      <p:ext uri="{BB962C8B-B14F-4D97-AF65-F5344CB8AC3E}">
        <p14:creationId xmlns:p14="http://schemas.microsoft.com/office/powerpoint/2010/main" val="824313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рентгеноскопія"/>
          <p:cNvPicPr>
            <a:picLocks noGrp="1" noChangeAspect="1" noChangeArrowheads="1"/>
          </p:cNvPicPr>
          <p:nvPr>
            <p:ph sz="half" idx="1"/>
          </p:nvPr>
        </p:nvPicPr>
        <p:blipFill>
          <a:blip r:embed="rId2">
            <a:lum bright="-12000" contrast="60000"/>
            <a:extLst>
              <a:ext uri="{28A0092B-C50C-407E-A947-70E740481C1C}">
                <a14:useLocalDpi xmlns:a14="http://schemas.microsoft.com/office/drawing/2010/main" val="0"/>
              </a:ext>
            </a:extLst>
          </a:blip>
          <a:srcRect/>
          <a:stretch>
            <a:fillRect/>
          </a:stretch>
        </p:blipFill>
        <p:spPr>
          <a:xfrm>
            <a:off x="1703389" y="476251"/>
            <a:ext cx="2879725" cy="2735263"/>
          </a:xfrm>
          <a:noFill/>
        </p:spPr>
      </p:pic>
      <p:sp>
        <p:nvSpPr>
          <p:cNvPr id="14339" name="Rectangle 12"/>
          <p:cNvSpPr>
            <a:spLocks noGrp="1" noChangeArrowheads="1"/>
          </p:cNvSpPr>
          <p:nvPr>
            <p:ph type="body" sz="half" idx="2"/>
          </p:nvPr>
        </p:nvSpPr>
        <p:spPr>
          <a:xfrm>
            <a:off x="1992314" y="4221163"/>
            <a:ext cx="8218487" cy="1905000"/>
          </a:xfrm>
        </p:spPr>
        <p:txBody>
          <a:bodyPr>
            <a:normAutofit fontScale="92500" lnSpcReduction="20000"/>
          </a:bodyPr>
          <a:lstStyle/>
          <a:p>
            <a:pPr eaLnBrk="1" hangingPunct="1"/>
            <a:r>
              <a:rPr lang="uk-UA" altLang="uk-UA" sz="2000" b="1"/>
              <a:t>а</a:t>
            </a:r>
            <a:r>
              <a:rPr lang="uk-UA" altLang="uk-UA" sz="2000"/>
              <a:t>) Оглядова рентгенограма грудної клітки в прямій проекції;</a:t>
            </a:r>
            <a:endParaRPr lang="en-US" altLang="uk-UA" sz="2000"/>
          </a:p>
          <a:p>
            <a:pPr eaLnBrk="1" hangingPunct="1"/>
            <a:r>
              <a:rPr lang="uk-UA" altLang="uk-UA" sz="2000" b="1"/>
              <a:t>б</a:t>
            </a:r>
            <a:r>
              <a:rPr lang="uk-UA" altLang="uk-UA" sz="2000"/>
              <a:t>) Лінійна томограма грудної клітки в прямій проекції того ж хворого </a:t>
            </a:r>
            <a:r>
              <a:rPr lang="en-US" altLang="uk-UA" sz="2000"/>
              <a:t>     </a:t>
            </a:r>
            <a:r>
              <a:rPr lang="uk-UA" altLang="uk-UA" sz="2000"/>
              <a:t>з патологічним утвором в правій легені;</a:t>
            </a:r>
            <a:endParaRPr lang="en-US" altLang="uk-UA" sz="2000"/>
          </a:p>
          <a:p>
            <a:pPr eaLnBrk="1" hangingPunct="1"/>
            <a:r>
              <a:rPr lang="uk-UA" altLang="uk-UA" sz="2000" b="1"/>
              <a:t>в)</a:t>
            </a:r>
            <a:r>
              <a:rPr lang="uk-UA" altLang="uk-UA" sz="2000"/>
              <a:t> Комп’ютерна томограма грудної клітки в аксіальній проекції на рівні патологічного утвору.</a:t>
            </a:r>
          </a:p>
        </p:txBody>
      </p:sp>
      <p:pic>
        <p:nvPicPr>
          <p:cNvPr id="14340" name="Picture 6" descr="лінійна-томографія"/>
          <p:cNvPicPr>
            <a:picLocks noGrp="1" noChangeAspect="1" noChangeArrowheads="1"/>
          </p:cNvPicPr>
          <p:nvPr>
            <p:ph sz="quarter" idx="4294967295"/>
          </p:nvPr>
        </p:nvPicPr>
        <p:blipFill>
          <a:blip r:embed="rId3">
            <a:lum bright="-6000" contrast="30000"/>
            <a:extLst>
              <a:ext uri="{28A0092B-C50C-407E-A947-70E740481C1C}">
                <a14:useLocalDpi xmlns:a14="http://schemas.microsoft.com/office/drawing/2010/main" val="0"/>
              </a:ext>
            </a:extLst>
          </a:blip>
          <a:srcRect/>
          <a:stretch>
            <a:fillRect/>
          </a:stretch>
        </p:blipFill>
        <p:spPr>
          <a:xfrm>
            <a:off x="4727576" y="476250"/>
            <a:ext cx="2735263" cy="2736850"/>
          </a:xfrm>
          <a:noFill/>
        </p:spPr>
      </p:pic>
      <p:pic>
        <p:nvPicPr>
          <p:cNvPr id="14341" name="Picture 9" descr="КТ"/>
          <p:cNvPicPr>
            <a:picLocks noGrp="1" noChangeAspect="1" noChangeArrowheads="1"/>
          </p:cNvPicPr>
          <p:nvPr>
            <p:ph sz="quarter" idx="4294967295"/>
          </p:nvPr>
        </p:nvPicPr>
        <p:blipFill>
          <a:blip r:embed="rId4">
            <a:lum contrast="12000"/>
            <a:extLst>
              <a:ext uri="{28A0092B-C50C-407E-A947-70E740481C1C}">
                <a14:useLocalDpi xmlns:a14="http://schemas.microsoft.com/office/drawing/2010/main" val="0"/>
              </a:ext>
            </a:extLst>
          </a:blip>
          <a:srcRect/>
          <a:stretch>
            <a:fillRect/>
          </a:stretch>
        </p:blipFill>
        <p:spPr>
          <a:xfrm>
            <a:off x="7608889" y="476250"/>
            <a:ext cx="2879725" cy="2808288"/>
          </a:xfrm>
          <a:noFill/>
        </p:spPr>
      </p:pic>
    </p:spTree>
    <p:extLst>
      <p:ext uri="{BB962C8B-B14F-4D97-AF65-F5344CB8AC3E}">
        <p14:creationId xmlns:p14="http://schemas.microsoft.com/office/powerpoint/2010/main" val="169529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phlebography"/>
          <p:cNvPicPr>
            <a:picLocks noGrp="1" noChangeAspect="1" noChangeArrowheads="1"/>
          </p:cNvPicPr>
          <p:nvPr>
            <p:ph sz="half" idx="1"/>
          </p:nvPr>
        </p:nvPicPr>
        <p:blipFill>
          <a:blip r:embed="rId2">
            <a:lum bright="18000" contrast="36000"/>
            <a:extLst>
              <a:ext uri="{28A0092B-C50C-407E-A947-70E740481C1C}">
                <a14:useLocalDpi xmlns:a14="http://schemas.microsoft.com/office/drawing/2010/main" val="0"/>
              </a:ext>
            </a:extLst>
          </a:blip>
          <a:srcRect/>
          <a:stretch>
            <a:fillRect/>
          </a:stretch>
        </p:blipFill>
        <p:spPr>
          <a:xfrm>
            <a:off x="4656138" y="692150"/>
            <a:ext cx="2735262" cy="2946400"/>
          </a:xfrm>
          <a:noFill/>
        </p:spPr>
      </p:pic>
      <p:sp>
        <p:nvSpPr>
          <p:cNvPr id="16387" name="Rectangle 20"/>
          <p:cNvSpPr>
            <a:spLocks noGrp="1" noChangeArrowheads="1"/>
          </p:cNvSpPr>
          <p:nvPr>
            <p:ph type="body" sz="half" idx="2"/>
          </p:nvPr>
        </p:nvSpPr>
        <p:spPr>
          <a:xfrm>
            <a:off x="1992314" y="4581526"/>
            <a:ext cx="8372475" cy="1584325"/>
          </a:xfrm>
        </p:spPr>
        <p:txBody>
          <a:bodyPr>
            <a:normAutofit fontScale="92500" lnSpcReduction="20000"/>
          </a:bodyPr>
          <a:lstStyle/>
          <a:p>
            <a:pPr eaLnBrk="1" hangingPunct="1">
              <a:lnSpc>
                <a:spcPct val="80000"/>
              </a:lnSpc>
              <a:buFontTx/>
              <a:buNone/>
            </a:pPr>
            <a:r>
              <a:rPr lang="uk-UA" altLang="uk-UA" sz="2000" b="1"/>
              <a:t>Ангіографія:</a:t>
            </a:r>
            <a:endParaRPr lang="en-US" altLang="uk-UA" sz="2000" b="1"/>
          </a:p>
          <a:p>
            <a:pPr eaLnBrk="1" hangingPunct="1">
              <a:lnSpc>
                <a:spcPct val="80000"/>
              </a:lnSpc>
              <a:buFontTx/>
              <a:buNone/>
            </a:pPr>
            <a:endParaRPr lang="uk-UA" altLang="uk-UA" sz="2000" b="1"/>
          </a:p>
          <a:p>
            <a:pPr eaLnBrk="1" hangingPunct="1">
              <a:lnSpc>
                <a:spcPct val="80000"/>
              </a:lnSpc>
            </a:pPr>
            <a:r>
              <a:rPr lang="uk-UA" altLang="uk-UA" sz="2000"/>
              <a:t>а) артеріографія черевної аорти та її гілок;</a:t>
            </a:r>
            <a:endParaRPr lang="en-US" altLang="uk-UA" sz="2000"/>
          </a:p>
          <a:p>
            <a:pPr eaLnBrk="1" hangingPunct="1">
              <a:lnSpc>
                <a:spcPct val="80000"/>
              </a:lnSpc>
            </a:pPr>
            <a:r>
              <a:rPr lang="uk-UA" altLang="uk-UA" sz="2000"/>
              <a:t>б) флебографія вен гомілки;</a:t>
            </a:r>
            <a:endParaRPr lang="en-US" altLang="uk-UA" sz="2000"/>
          </a:p>
          <a:p>
            <a:pPr eaLnBrk="1" hangingPunct="1">
              <a:lnSpc>
                <a:spcPct val="80000"/>
              </a:lnSpc>
            </a:pPr>
            <a:r>
              <a:rPr lang="uk-UA" altLang="uk-UA" sz="2000"/>
              <a:t>в) лімфографія судин (лімфатичних) клубової ділянки.</a:t>
            </a:r>
          </a:p>
        </p:txBody>
      </p:sp>
      <p:pic>
        <p:nvPicPr>
          <p:cNvPr id="16388" name="Picture 11" descr="abdominal%20angiogram"/>
          <p:cNvPicPr>
            <a:picLocks noGrp="1" noChangeAspect="1" noChangeArrowheads="1"/>
          </p:cNvPicPr>
          <p:nvPr>
            <p:ph sz="half" idx="4294967295"/>
          </p:nvPr>
        </p:nvPicPr>
        <p:blipFill>
          <a:blip r:embed="rId3">
            <a:lum contrast="42000"/>
            <a:extLst>
              <a:ext uri="{28A0092B-C50C-407E-A947-70E740481C1C}">
                <a14:useLocalDpi xmlns:a14="http://schemas.microsoft.com/office/drawing/2010/main" val="0"/>
              </a:ext>
            </a:extLst>
          </a:blip>
          <a:srcRect/>
          <a:stretch>
            <a:fillRect/>
          </a:stretch>
        </p:blipFill>
        <p:spPr>
          <a:xfrm>
            <a:off x="1703389" y="692151"/>
            <a:ext cx="2865437" cy="2924175"/>
          </a:xfrm>
          <a:noFill/>
        </p:spPr>
      </p:pic>
      <p:pic>
        <p:nvPicPr>
          <p:cNvPr id="16389" name="Picture 16" descr="normal-lymphography"/>
          <p:cNvPicPr>
            <a:picLocks noGrp="1" noChangeAspect="1" noChangeArrowheads="1"/>
          </p:cNvPicPr>
          <p:nvPr>
            <p:ph sz="half" idx="4294967295"/>
          </p:nvPr>
        </p:nvPicPr>
        <p:blipFill>
          <a:blip r:embed="rId4">
            <a:lum bright="-6000" contrast="12000"/>
            <a:extLst>
              <a:ext uri="{28A0092B-C50C-407E-A947-70E740481C1C}">
                <a14:useLocalDpi xmlns:a14="http://schemas.microsoft.com/office/drawing/2010/main" val="0"/>
              </a:ext>
            </a:extLst>
          </a:blip>
          <a:srcRect/>
          <a:stretch>
            <a:fillRect/>
          </a:stretch>
        </p:blipFill>
        <p:spPr>
          <a:xfrm>
            <a:off x="7608889" y="692150"/>
            <a:ext cx="2784475" cy="2933700"/>
          </a:xfrm>
          <a:noFill/>
        </p:spPr>
      </p:pic>
    </p:spTree>
    <p:extLst>
      <p:ext uri="{BB962C8B-B14F-4D97-AF65-F5344CB8AC3E}">
        <p14:creationId xmlns:p14="http://schemas.microsoft.com/office/powerpoint/2010/main" val="4283502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rPr>
              <a:t>Магнітно-резонансна </a:t>
            </a:r>
            <a:r>
              <a:rPr lang="ru-RU" b="1" dirty="0" err="1">
                <a:solidFill>
                  <a:srgbClr val="FF0000"/>
                </a:solidFill>
              </a:rPr>
              <a:t>томографія</a:t>
            </a:r>
            <a:endParaRPr lang="uk-UA" dirty="0">
              <a:solidFill>
                <a:srgbClr val="FF0000"/>
              </a:solidFill>
            </a:endParaRPr>
          </a:p>
        </p:txBody>
      </p:sp>
      <p:sp>
        <p:nvSpPr>
          <p:cNvPr id="3" name="Объект 2"/>
          <p:cNvSpPr>
            <a:spLocks noGrp="1"/>
          </p:cNvSpPr>
          <p:nvPr>
            <p:ph idx="1"/>
          </p:nvPr>
        </p:nvSpPr>
        <p:spPr/>
        <p:txBody>
          <a:bodyPr>
            <a:normAutofit fontScale="62500" lnSpcReduction="20000"/>
          </a:bodyPr>
          <a:lstStyle/>
          <a:p>
            <a:pPr algn="just"/>
            <a:r>
              <a:rPr lang="ru-RU" b="1" dirty="0"/>
              <a:t> </a:t>
            </a:r>
            <a:r>
              <a:rPr lang="ru-RU" sz="2900" b="1" dirty="0" err="1">
                <a:solidFill>
                  <a:srgbClr val="FF0000"/>
                </a:solidFill>
              </a:rPr>
              <a:t>Магнітно-резонансна</a:t>
            </a:r>
            <a:r>
              <a:rPr lang="ru-RU" sz="2900" b="1" dirty="0">
                <a:solidFill>
                  <a:srgbClr val="FF0000"/>
                </a:solidFill>
              </a:rPr>
              <a:t> </a:t>
            </a:r>
            <a:r>
              <a:rPr lang="ru-RU" sz="2900" b="1" dirty="0" err="1">
                <a:solidFill>
                  <a:srgbClr val="FF0000"/>
                </a:solidFill>
              </a:rPr>
              <a:t>томографія</a:t>
            </a:r>
            <a:r>
              <a:rPr lang="ru-RU" sz="2900" dirty="0">
                <a:solidFill>
                  <a:srgbClr val="FF0000"/>
                </a:solidFill>
              </a:rPr>
              <a:t> ( МРТ, MRI ) — </a:t>
            </a:r>
            <a:r>
              <a:rPr lang="ru-RU" sz="2900" u="sng" dirty="0" err="1">
                <a:solidFill>
                  <a:srgbClr val="FF0000"/>
                </a:solidFill>
                <a:hlinkClick r:id="rId2" tooltip="Томография"/>
              </a:rPr>
              <a:t>томографічний</a:t>
            </a:r>
            <a:r>
              <a:rPr lang="ru-RU" sz="2900" dirty="0">
                <a:solidFill>
                  <a:srgbClr val="FF0000"/>
                </a:solidFill>
              </a:rPr>
              <a:t> метод </a:t>
            </a:r>
            <a:r>
              <a:rPr lang="ru-RU" sz="2900" dirty="0" err="1">
                <a:solidFill>
                  <a:srgbClr val="FF0000"/>
                </a:solidFill>
              </a:rPr>
              <a:t>дослідження</a:t>
            </a:r>
            <a:r>
              <a:rPr lang="ru-RU" sz="2900" dirty="0">
                <a:solidFill>
                  <a:srgbClr val="FF0000"/>
                </a:solidFill>
              </a:rPr>
              <a:t> </a:t>
            </a:r>
            <a:r>
              <a:rPr lang="ru-RU" sz="2900" dirty="0" err="1">
                <a:solidFill>
                  <a:srgbClr val="FF0000"/>
                </a:solidFill>
              </a:rPr>
              <a:t>внутрішніх</a:t>
            </a:r>
            <a:r>
              <a:rPr lang="ru-RU" sz="2900" dirty="0">
                <a:solidFill>
                  <a:srgbClr val="FF0000"/>
                </a:solidFill>
              </a:rPr>
              <a:t> </a:t>
            </a:r>
            <a:r>
              <a:rPr lang="ru-RU" sz="2900" dirty="0" err="1">
                <a:solidFill>
                  <a:srgbClr val="FF0000"/>
                </a:solidFill>
              </a:rPr>
              <a:t>органів</a:t>
            </a:r>
            <a:r>
              <a:rPr lang="ru-RU" sz="2900" dirty="0">
                <a:solidFill>
                  <a:srgbClr val="FF0000"/>
                </a:solidFill>
              </a:rPr>
              <a:t> і тканин з </a:t>
            </a:r>
            <a:r>
              <a:rPr lang="ru-RU" sz="2900" dirty="0" err="1">
                <a:solidFill>
                  <a:srgbClr val="FF0000"/>
                </a:solidFill>
              </a:rPr>
              <a:t>викоритсанням</a:t>
            </a:r>
            <a:r>
              <a:rPr lang="ru-RU" sz="2900" dirty="0">
                <a:solidFill>
                  <a:srgbClr val="FF0000"/>
                </a:solidFill>
              </a:rPr>
              <a:t> </a:t>
            </a:r>
            <a:r>
              <a:rPr lang="ru-RU" sz="2900" dirty="0" err="1">
                <a:solidFill>
                  <a:srgbClr val="FF0000"/>
                </a:solidFill>
              </a:rPr>
              <a:t>фізичного</a:t>
            </a:r>
            <a:r>
              <a:rPr lang="ru-RU" sz="2900" dirty="0">
                <a:solidFill>
                  <a:srgbClr val="FF0000"/>
                </a:solidFill>
              </a:rPr>
              <a:t> феномена ядерного </a:t>
            </a:r>
            <a:r>
              <a:rPr lang="ru-RU" sz="2900" dirty="0" err="1">
                <a:solidFill>
                  <a:srgbClr val="FF0000"/>
                </a:solidFill>
              </a:rPr>
              <a:t>магнітного</a:t>
            </a:r>
            <a:r>
              <a:rPr lang="ru-RU" sz="2900" dirty="0">
                <a:solidFill>
                  <a:srgbClr val="FF0000"/>
                </a:solidFill>
              </a:rPr>
              <a:t> резонанса. Метод оснований на </a:t>
            </a:r>
            <a:r>
              <a:rPr lang="ru-RU" sz="2900" dirty="0" err="1">
                <a:solidFill>
                  <a:srgbClr val="FF0000"/>
                </a:solidFill>
              </a:rPr>
              <a:t>вимірюванні</a:t>
            </a:r>
            <a:r>
              <a:rPr lang="ru-RU" sz="2900" dirty="0">
                <a:solidFill>
                  <a:srgbClr val="FF0000"/>
                </a:solidFill>
              </a:rPr>
              <a:t> </a:t>
            </a:r>
            <a:r>
              <a:rPr lang="ru-RU" sz="2900" dirty="0" err="1">
                <a:solidFill>
                  <a:srgbClr val="FF0000"/>
                </a:solidFill>
              </a:rPr>
              <a:t>електромагнітного</a:t>
            </a:r>
            <a:r>
              <a:rPr lang="ru-RU" sz="2900" dirty="0">
                <a:solidFill>
                  <a:srgbClr val="FF0000"/>
                </a:solidFill>
              </a:rPr>
              <a:t> </a:t>
            </a:r>
            <a:r>
              <a:rPr lang="ru-RU" sz="2900" dirty="0" err="1">
                <a:solidFill>
                  <a:srgbClr val="FF0000"/>
                </a:solidFill>
              </a:rPr>
              <a:t>відклику</a:t>
            </a:r>
            <a:r>
              <a:rPr lang="ru-RU" sz="2900" dirty="0">
                <a:solidFill>
                  <a:srgbClr val="FF0000"/>
                </a:solidFill>
              </a:rPr>
              <a:t> ядер </a:t>
            </a:r>
            <a:r>
              <a:rPr lang="ru-RU" sz="2900" dirty="0" err="1">
                <a:solidFill>
                  <a:srgbClr val="FF0000"/>
                </a:solidFill>
              </a:rPr>
              <a:t>атомів</a:t>
            </a:r>
            <a:r>
              <a:rPr lang="ru-RU" sz="2900" dirty="0">
                <a:solidFill>
                  <a:srgbClr val="FF0000"/>
                </a:solidFill>
              </a:rPr>
              <a:t> </a:t>
            </a:r>
            <a:r>
              <a:rPr lang="ru-RU" sz="2900" dirty="0" err="1">
                <a:solidFill>
                  <a:srgbClr val="FF0000"/>
                </a:solidFill>
              </a:rPr>
              <a:t>водню</a:t>
            </a:r>
            <a:r>
              <a:rPr lang="ru-RU" sz="2900" dirty="0">
                <a:solidFill>
                  <a:srgbClr val="FF0000"/>
                </a:solidFill>
              </a:rPr>
              <a:t> у </a:t>
            </a:r>
            <a:r>
              <a:rPr lang="ru-RU" sz="2900" dirty="0" err="1">
                <a:solidFill>
                  <a:srgbClr val="FF0000"/>
                </a:solidFill>
              </a:rPr>
              <a:t>відповідь</a:t>
            </a:r>
            <a:r>
              <a:rPr lang="ru-RU" sz="2900" dirty="0">
                <a:solidFill>
                  <a:srgbClr val="FF0000"/>
                </a:solidFill>
              </a:rPr>
              <a:t> на </a:t>
            </a:r>
            <a:r>
              <a:rPr lang="ru-RU" sz="2900" dirty="0" err="1">
                <a:solidFill>
                  <a:srgbClr val="FF0000"/>
                </a:solidFill>
              </a:rPr>
              <a:t>їх</a:t>
            </a:r>
            <a:r>
              <a:rPr lang="ru-RU" sz="2900" dirty="0">
                <a:solidFill>
                  <a:srgbClr val="FF0000"/>
                </a:solidFill>
              </a:rPr>
              <a:t> </a:t>
            </a:r>
            <a:r>
              <a:rPr lang="ru-RU" sz="2900" dirty="0" err="1">
                <a:solidFill>
                  <a:srgbClr val="FF0000"/>
                </a:solidFill>
              </a:rPr>
              <a:t>збудження</a:t>
            </a:r>
            <a:r>
              <a:rPr lang="ru-RU" sz="2900" dirty="0">
                <a:solidFill>
                  <a:srgbClr val="FF0000"/>
                </a:solidFill>
              </a:rPr>
              <a:t> </a:t>
            </a:r>
            <a:r>
              <a:rPr lang="ru-RU" sz="2900" dirty="0" err="1">
                <a:solidFill>
                  <a:srgbClr val="FF0000"/>
                </a:solidFill>
              </a:rPr>
              <a:t>певною</a:t>
            </a:r>
            <a:r>
              <a:rPr lang="ru-RU" sz="2900" dirty="0">
                <a:solidFill>
                  <a:srgbClr val="FF0000"/>
                </a:solidFill>
              </a:rPr>
              <a:t> </a:t>
            </a:r>
            <a:r>
              <a:rPr lang="ru-RU" sz="2900" dirty="0" err="1">
                <a:solidFill>
                  <a:srgbClr val="FF0000"/>
                </a:solidFill>
              </a:rPr>
              <a:t>комбінацією</a:t>
            </a:r>
            <a:r>
              <a:rPr lang="ru-RU" sz="2900" dirty="0">
                <a:solidFill>
                  <a:srgbClr val="FF0000"/>
                </a:solidFill>
              </a:rPr>
              <a:t> </a:t>
            </a:r>
            <a:r>
              <a:rPr lang="ru-RU" sz="2900" dirty="0" err="1">
                <a:solidFill>
                  <a:srgbClr val="FF0000"/>
                </a:solidFill>
              </a:rPr>
              <a:t>електромагнітних</a:t>
            </a:r>
            <a:r>
              <a:rPr lang="ru-RU" sz="2900" dirty="0">
                <a:solidFill>
                  <a:srgbClr val="FF0000"/>
                </a:solidFill>
              </a:rPr>
              <a:t> </a:t>
            </a:r>
            <a:r>
              <a:rPr lang="ru-RU" sz="2900" dirty="0" err="1">
                <a:solidFill>
                  <a:srgbClr val="FF0000"/>
                </a:solidFill>
              </a:rPr>
              <a:t>хвиль</a:t>
            </a:r>
            <a:r>
              <a:rPr lang="ru-RU" sz="2900" dirty="0">
                <a:solidFill>
                  <a:srgbClr val="FF0000"/>
                </a:solidFill>
              </a:rPr>
              <a:t> в </a:t>
            </a:r>
            <a:r>
              <a:rPr lang="ru-RU" sz="2900" dirty="0" err="1">
                <a:solidFill>
                  <a:srgbClr val="FF0000"/>
                </a:solidFill>
              </a:rPr>
              <a:t>постійному</a:t>
            </a:r>
            <a:r>
              <a:rPr lang="ru-RU" sz="2900" dirty="0">
                <a:solidFill>
                  <a:srgbClr val="FF0000"/>
                </a:solidFill>
              </a:rPr>
              <a:t> </a:t>
            </a:r>
            <a:r>
              <a:rPr lang="ru-RU" sz="2900" dirty="0" err="1">
                <a:solidFill>
                  <a:srgbClr val="FF0000"/>
                </a:solidFill>
              </a:rPr>
              <a:t>манітному</a:t>
            </a:r>
            <a:r>
              <a:rPr lang="ru-RU" sz="2900" dirty="0">
                <a:solidFill>
                  <a:srgbClr val="FF0000"/>
                </a:solidFill>
              </a:rPr>
              <a:t> </a:t>
            </a:r>
            <a:r>
              <a:rPr lang="ru-RU" sz="2900" dirty="0" err="1">
                <a:solidFill>
                  <a:srgbClr val="FF0000"/>
                </a:solidFill>
              </a:rPr>
              <a:t>полі</a:t>
            </a:r>
            <a:r>
              <a:rPr lang="ru-RU" sz="2900" dirty="0">
                <a:solidFill>
                  <a:srgbClr val="FF0000"/>
                </a:solidFill>
              </a:rPr>
              <a:t> </a:t>
            </a:r>
            <a:r>
              <a:rPr lang="ru-RU" sz="2900" dirty="0" err="1">
                <a:solidFill>
                  <a:srgbClr val="FF0000"/>
                </a:solidFill>
              </a:rPr>
              <a:t>високої</a:t>
            </a:r>
            <a:r>
              <a:rPr lang="ru-RU" sz="2900" dirty="0">
                <a:solidFill>
                  <a:srgbClr val="FF0000"/>
                </a:solidFill>
              </a:rPr>
              <a:t> </a:t>
            </a:r>
            <a:r>
              <a:rPr lang="ru-RU" sz="2900" dirty="0" err="1">
                <a:solidFill>
                  <a:srgbClr val="FF0000"/>
                </a:solidFill>
              </a:rPr>
              <a:t>напруженості</a:t>
            </a:r>
            <a:r>
              <a:rPr lang="ru-RU" sz="2900" dirty="0">
                <a:solidFill>
                  <a:srgbClr val="FF0000"/>
                </a:solidFill>
              </a:rPr>
              <a:t>. Метод засновано в 1973 </a:t>
            </a:r>
            <a:r>
              <a:rPr lang="ru-RU" sz="2900" dirty="0" err="1">
                <a:solidFill>
                  <a:srgbClr val="FF0000"/>
                </a:solidFill>
              </a:rPr>
              <a:t>році</a:t>
            </a:r>
            <a:r>
              <a:rPr lang="ru-RU" sz="2900" dirty="0">
                <a:solidFill>
                  <a:srgbClr val="FF0000"/>
                </a:solidFill>
              </a:rPr>
              <a:t>, коли </a:t>
            </a:r>
            <a:r>
              <a:rPr lang="ru-RU" sz="2900" dirty="0" err="1">
                <a:solidFill>
                  <a:srgbClr val="FF0000"/>
                </a:solidFill>
              </a:rPr>
              <a:t>професор</a:t>
            </a:r>
            <a:r>
              <a:rPr lang="ru-RU" sz="2900" dirty="0">
                <a:solidFill>
                  <a:srgbClr val="FF0000"/>
                </a:solidFill>
              </a:rPr>
              <a:t> Пол </a:t>
            </a:r>
            <a:r>
              <a:rPr lang="ru-RU" sz="2900" dirty="0" err="1">
                <a:solidFill>
                  <a:srgbClr val="FF0000"/>
                </a:solidFill>
              </a:rPr>
              <a:t>Лотербур</a:t>
            </a:r>
            <a:r>
              <a:rPr lang="ru-RU" sz="2900" dirty="0">
                <a:solidFill>
                  <a:srgbClr val="FF0000"/>
                </a:solidFill>
              </a:rPr>
              <a:t> </a:t>
            </a:r>
            <a:r>
              <a:rPr lang="ru-RU" sz="2900" dirty="0" err="1">
                <a:solidFill>
                  <a:srgbClr val="FF0000"/>
                </a:solidFill>
              </a:rPr>
              <a:t>надрукував</a:t>
            </a:r>
            <a:r>
              <a:rPr lang="ru-RU" sz="2900" dirty="0">
                <a:solidFill>
                  <a:srgbClr val="FF0000"/>
                </a:solidFill>
              </a:rPr>
              <a:t> в </a:t>
            </a:r>
            <a:r>
              <a:rPr lang="ru-RU" sz="2900" dirty="0" err="1">
                <a:solidFill>
                  <a:srgbClr val="FF0000"/>
                </a:solidFill>
              </a:rPr>
              <a:t>журналі</a:t>
            </a:r>
            <a:r>
              <a:rPr lang="ru-RU" sz="2900" dirty="0">
                <a:solidFill>
                  <a:srgbClr val="FF0000"/>
                </a:solidFill>
              </a:rPr>
              <a:t>  </a:t>
            </a:r>
            <a:r>
              <a:rPr lang="ru-RU" sz="2900" u="sng" dirty="0" err="1">
                <a:solidFill>
                  <a:srgbClr val="FF0000"/>
                </a:solidFill>
                <a:hlinkClick r:id="rId3" tooltip="Nature"/>
              </a:rPr>
              <a:t>Nature</a:t>
            </a:r>
            <a:r>
              <a:rPr lang="ru-RU" sz="2900" dirty="0">
                <a:solidFill>
                  <a:srgbClr val="FF0000"/>
                </a:solidFill>
              </a:rPr>
              <a:t> </a:t>
            </a:r>
            <a:r>
              <a:rPr lang="ru-RU" sz="2900" dirty="0" err="1">
                <a:solidFill>
                  <a:srgbClr val="FF0000"/>
                </a:solidFill>
              </a:rPr>
              <a:t>статтю</a:t>
            </a:r>
            <a:r>
              <a:rPr lang="ru-RU" sz="2900" dirty="0">
                <a:solidFill>
                  <a:srgbClr val="FF0000"/>
                </a:solidFill>
              </a:rPr>
              <a:t> «</a:t>
            </a:r>
            <a:r>
              <a:rPr lang="ru-RU" sz="2900" dirty="0" err="1">
                <a:solidFill>
                  <a:srgbClr val="FF0000"/>
                </a:solidFill>
              </a:rPr>
              <a:t>Створення</a:t>
            </a:r>
            <a:r>
              <a:rPr lang="ru-RU" sz="2900" dirty="0">
                <a:solidFill>
                  <a:srgbClr val="FF0000"/>
                </a:solidFill>
              </a:rPr>
              <a:t> </a:t>
            </a:r>
            <a:r>
              <a:rPr lang="ru-RU" sz="2900" dirty="0" err="1">
                <a:solidFill>
                  <a:srgbClr val="FF0000"/>
                </a:solidFill>
              </a:rPr>
              <a:t>зображення</a:t>
            </a:r>
            <a:r>
              <a:rPr lang="ru-RU" sz="2900" dirty="0">
                <a:solidFill>
                  <a:srgbClr val="FF0000"/>
                </a:solidFill>
              </a:rPr>
              <a:t> </a:t>
            </a:r>
            <a:r>
              <a:rPr lang="ru-RU" sz="2900" dirty="0" err="1">
                <a:solidFill>
                  <a:srgbClr val="FF0000"/>
                </a:solidFill>
              </a:rPr>
              <a:t>зі</a:t>
            </a:r>
            <a:r>
              <a:rPr lang="ru-RU" sz="2900" dirty="0">
                <a:solidFill>
                  <a:srgbClr val="FF0000"/>
                </a:solidFill>
              </a:rPr>
              <a:t> </a:t>
            </a:r>
            <a:r>
              <a:rPr lang="ru-RU" sz="2900" dirty="0" err="1">
                <a:solidFill>
                  <a:srgbClr val="FF0000"/>
                </a:solidFill>
              </a:rPr>
              <a:t>допомогою</a:t>
            </a:r>
            <a:r>
              <a:rPr lang="ru-RU" sz="2900" dirty="0">
                <a:solidFill>
                  <a:srgbClr val="FF0000"/>
                </a:solidFill>
              </a:rPr>
              <a:t> </a:t>
            </a:r>
            <a:r>
              <a:rPr lang="ru-RU" sz="2900" dirty="0" err="1">
                <a:solidFill>
                  <a:srgbClr val="FF0000"/>
                </a:solidFill>
              </a:rPr>
              <a:t>індукованої</a:t>
            </a:r>
            <a:r>
              <a:rPr lang="ru-RU" sz="2900" dirty="0">
                <a:solidFill>
                  <a:srgbClr val="FF0000"/>
                </a:solidFill>
              </a:rPr>
              <a:t> </a:t>
            </a:r>
            <a:r>
              <a:rPr lang="ru-RU" sz="2900" dirty="0" err="1">
                <a:solidFill>
                  <a:srgbClr val="FF0000"/>
                </a:solidFill>
              </a:rPr>
              <a:t>локальної</a:t>
            </a:r>
            <a:r>
              <a:rPr lang="ru-RU" sz="2900" dirty="0">
                <a:solidFill>
                  <a:srgbClr val="FF0000"/>
                </a:solidFill>
              </a:rPr>
              <a:t> </a:t>
            </a:r>
            <a:r>
              <a:rPr lang="ru-RU" sz="2900" dirty="0" err="1">
                <a:solidFill>
                  <a:srgbClr val="FF0000"/>
                </a:solidFill>
              </a:rPr>
              <a:t>взаємодії</a:t>
            </a:r>
            <a:r>
              <a:rPr lang="ru-RU" sz="2900" dirty="0">
                <a:solidFill>
                  <a:srgbClr val="FF0000"/>
                </a:solidFill>
              </a:rPr>
              <a:t>; </a:t>
            </a:r>
            <a:r>
              <a:rPr lang="ru-RU" sz="2900" dirty="0" err="1">
                <a:solidFill>
                  <a:srgbClr val="FF0000"/>
                </a:solidFill>
              </a:rPr>
              <a:t>приклади</a:t>
            </a:r>
            <a:r>
              <a:rPr lang="ru-RU" sz="2900" dirty="0">
                <a:solidFill>
                  <a:srgbClr val="FF0000"/>
                </a:solidFill>
              </a:rPr>
              <a:t> на </a:t>
            </a:r>
            <a:r>
              <a:rPr lang="ru-RU" sz="2900" dirty="0" err="1">
                <a:solidFill>
                  <a:srgbClr val="FF0000"/>
                </a:solidFill>
              </a:rPr>
              <a:t>основі</a:t>
            </a:r>
            <a:r>
              <a:rPr lang="ru-RU" sz="2900" dirty="0">
                <a:solidFill>
                  <a:srgbClr val="FF0000"/>
                </a:solidFill>
              </a:rPr>
              <a:t> </a:t>
            </a:r>
            <a:r>
              <a:rPr lang="ru-RU" sz="2900" dirty="0" err="1">
                <a:solidFill>
                  <a:srgbClr val="FF0000"/>
                </a:solidFill>
              </a:rPr>
              <a:t>магнітного</a:t>
            </a:r>
            <a:r>
              <a:rPr lang="ru-RU" sz="2900" dirty="0">
                <a:solidFill>
                  <a:srgbClr val="FF0000"/>
                </a:solidFill>
              </a:rPr>
              <a:t> резонанса». </a:t>
            </a:r>
            <a:r>
              <a:rPr lang="ru-RU" sz="2900" dirty="0" err="1">
                <a:solidFill>
                  <a:srgbClr val="FF0000"/>
                </a:solidFill>
              </a:rPr>
              <a:t>Пізніше</a:t>
            </a:r>
            <a:r>
              <a:rPr lang="ru-RU" sz="2900" dirty="0">
                <a:solidFill>
                  <a:srgbClr val="FF0000"/>
                </a:solidFill>
              </a:rPr>
              <a:t> </a:t>
            </a:r>
            <a:r>
              <a:rPr lang="ru-RU" sz="2900" dirty="0" err="1">
                <a:solidFill>
                  <a:srgbClr val="FF0000"/>
                </a:solidFill>
              </a:rPr>
              <a:t>Пітер</a:t>
            </a:r>
            <a:r>
              <a:rPr lang="ru-RU" sz="2900" dirty="0">
                <a:solidFill>
                  <a:srgbClr val="FF0000"/>
                </a:solidFill>
              </a:rPr>
              <a:t> </a:t>
            </a:r>
            <a:r>
              <a:rPr lang="ru-RU" sz="2900" dirty="0" err="1">
                <a:solidFill>
                  <a:srgbClr val="FF0000"/>
                </a:solidFill>
              </a:rPr>
              <a:t>Менсфілд</a:t>
            </a:r>
            <a:r>
              <a:rPr lang="ru-RU" sz="2900" dirty="0">
                <a:solidFill>
                  <a:srgbClr val="FF0000"/>
                </a:solidFill>
              </a:rPr>
              <a:t> </a:t>
            </a:r>
            <a:r>
              <a:rPr lang="ru-RU" sz="2900" dirty="0" err="1">
                <a:solidFill>
                  <a:srgbClr val="FF0000"/>
                </a:solidFill>
              </a:rPr>
              <a:t>удосконалив</a:t>
            </a:r>
            <a:r>
              <a:rPr lang="ru-RU" sz="2900" dirty="0">
                <a:solidFill>
                  <a:srgbClr val="FF0000"/>
                </a:solidFill>
              </a:rPr>
              <a:t> </a:t>
            </a:r>
            <a:r>
              <a:rPr lang="ru-RU" sz="2900" dirty="0" err="1">
                <a:solidFill>
                  <a:srgbClr val="FF0000"/>
                </a:solidFill>
              </a:rPr>
              <a:t>математичні</a:t>
            </a:r>
            <a:r>
              <a:rPr lang="ru-RU" sz="2900" dirty="0">
                <a:solidFill>
                  <a:srgbClr val="FF0000"/>
                </a:solidFill>
              </a:rPr>
              <a:t> </a:t>
            </a:r>
            <a:r>
              <a:rPr lang="ru-RU" sz="2900" dirty="0" err="1">
                <a:solidFill>
                  <a:srgbClr val="FF0000"/>
                </a:solidFill>
              </a:rPr>
              <a:t>алгоритми</a:t>
            </a:r>
            <a:r>
              <a:rPr lang="ru-RU" sz="2900" dirty="0">
                <a:solidFill>
                  <a:srgbClr val="FF0000"/>
                </a:solidFill>
              </a:rPr>
              <a:t> </a:t>
            </a:r>
            <a:r>
              <a:rPr lang="ru-RU" sz="2900" dirty="0" err="1">
                <a:solidFill>
                  <a:srgbClr val="FF0000"/>
                </a:solidFill>
              </a:rPr>
              <a:t>отримання</a:t>
            </a:r>
            <a:r>
              <a:rPr lang="ru-RU" sz="2900" dirty="0">
                <a:solidFill>
                  <a:srgbClr val="FF0000"/>
                </a:solidFill>
              </a:rPr>
              <a:t> </a:t>
            </a:r>
            <a:r>
              <a:rPr lang="ru-RU" sz="2900" dirty="0" err="1">
                <a:solidFill>
                  <a:srgbClr val="FF0000"/>
                </a:solidFill>
              </a:rPr>
              <a:t>зображення</a:t>
            </a:r>
            <a:r>
              <a:rPr lang="ru-RU" sz="2900" dirty="0">
                <a:solidFill>
                  <a:srgbClr val="FF0000"/>
                </a:solidFill>
              </a:rPr>
              <a:t>.</a:t>
            </a:r>
          </a:p>
          <a:p>
            <a:pPr algn="just"/>
            <a:r>
              <a:rPr lang="ru-RU" sz="2900" dirty="0">
                <a:solidFill>
                  <a:srgbClr val="FF0000"/>
                </a:solidFill>
              </a:rPr>
              <a:t>За </a:t>
            </a:r>
            <a:r>
              <a:rPr lang="ru-RU" sz="2900" dirty="0" err="1">
                <a:solidFill>
                  <a:srgbClr val="FF0000"/>
                </a:solidFill>
              </a:rPr>
              <a:t>роботи</a:t>
            </a:r>
            <a:r>
              <a:rPr lang="ru-RU" sz="2900" dirty="0">
                <a:solidFill>
                  <a:srgbClr val="FF0000"/>
                </a:solidFill>
              </a:rPr>
              <a:t> по </a:t>
            </a:r>
            <a:r>
              <a:rPr lang="ru-RU" sz="2900" dirty="0" err="1">
                <a:solidFill>
                  <a:srgbClr val="FF0000"/>
                </a:solidFill>
              </a:rPr>
              <a:t>винаходу</a:t>
            </a:r>
            <a:r>
              <a:rPr lang="ru-RU" sz="2900" dirty="0">
                <a:solidFill>
                  <a:srgbClr val="FF0000"/>
                </a:solidFill>
              </a:rPr>
              <a:t> МРТ </a:t>
            </a:r>
            <a:r>
              <a:rPr lang="ru-RU" sz="2900" dirty="0" err="1">
                <a:solidFill>
                  <a:srgbClr val="FF0000"/>
                </a:solidFill>
              </a:rPr>
              <a:t>Пітер</a:t>
            </a:r>
            <a:r>
              <a:rPr lang="ru-RU" sz="2900" dirty="0">
                <a:solidFill>
                  <a:srgbClr val="FF0000"/>
                </a:solidFill>
              </a:rPr>
              <a:t> </a:t>
            </a:r>
            <a:r>
              <a:rPr lang="ru-RU" sz="2900" dirty="0" err="1">
                <a:solidFill>
                  <a:srgbClr val="FF0000"/>
                </a:solidFill>
              </a:rPr>
              <a:t>Менсфілд</a:t>
            </a:r>
            <a:r>
              <a:rPr lang="ru-RU" sz="2900" dirty="0">
                <a:solidFill>
                  <a:srgbClr val="FF0000"/>
                </a:solidFill>
              </a:rPr>
              <a:t> та Пол </a:t>
            </a:r>
            <a:r>
              <a:rPr lang="ru-RU" sz="2900" dirty="0" err="1">
                <a:solidFill>
                  <a:srgbClr val="FF0000"/>
                </a:solidFill>
              </a:rPr>
              <a:t>Лотербур</a:t>
            </a:r>
            <a:r>
              <a:rPr lang="ru-RU" sz="2900" dirty="0">
                <a:solidFill>
                  <a:srgbClr val="FF0000"/>
                </a:solidFill>
              </a:rPr>
              <a:t> </a:t>
            </a:r>
            <a:r>
              <a:rPr lang="ru-RU" sz="2900" dirty="0" err="1">
                <a:solidFill>
                  <a:srgbClr val="FF0000"/>
                </a:solidFill>
              </a:rPr>
              <a:t>отримали</a:t>
            </a:r>
            <a:r>
              <a:rPr lang="ru-RU" sz="2900" dirty="0">
                <a:solidFill>
                  <a:srgbClr val="FF0000"/>
                </a:solidFill>
              </a:rPr>
              <a:t> </a:t>
            </a:r>
            <a:r>
              <a:rPr lang="ru-RU" sz="2900" dirty="0" err="1">
                <a:solidFill>
                  <a:srgbClr val="FF0000"/>
                </a:solidFill>
              </a:rPr>
              <a:t>Нобьелівську</a:t>
            </a:r>
            <a:r>
              <a:rPr lang="ru-RU" sz="2900" dirty="0">
                <a:solidFill>
                  <a:srgbClr val="FF0000"/>
                </a:solidFill>
              </a:rPr>
              <a:t> </a:t>
            </a:r>
            <a:r>
              <a:rPr lang="ru-RU" sz="2900" dirty="0" err="1">
                <a:solidFill>
                  <a:srgbClr val="FF0000"/>
                </a:solidFill>
              </a:rPr>
              <a:t>премію</a:t>
            </a:r>
            <a:r>
              <a:rPr lang="ru-RU" sz="2900" dirty="0">
                <a:solidFill>
                  <a:srgbClr val="FF0000"/>
                </a:solidFill>
              </a:rPr>
              <a:t> (2003 </a:t>
            </a:r>
            <a:r>
              <a:rPr lang="ru-RU" sz="2900" dirty="0" err="1">
                <a:solidFill>
                  <a:srgbClr val="FF0000"/>
                </a:solidFill>
              </a:rPr>
              <a:t>рік</a:t>
            </a:r>
            <a:r>
              <a:rPr lang="ru-RU" sz="2900" dirty="0">
                <a:solidFill>
                  <a:srgbClr val="FF0000"/>
                </a:solidFill>
              </a:rPr>
              <a:t>) в </a:t>
            </a:r>
            <a:r>
              <a:rPr lang="ru-RU" sz="2900" dirty="0" err="1">
                <a:solidFill>
                  <a:srgbClr val="FF0000"/>
                </a:solidFill>
              </a:rPr>
              <a:t>галузі</a:t>
            </a:r>
            <a:r>
              <a:rPr lang="ru-RU" sz="2900" dirty="0">
                <a:solidFill>
                  <a:srgbClr val="FF0000"/>
                </a:solidFill>
              </a:rPr>
              <a:t> </a:t>
            </a:r>
            <a:r>
              <a:rPr lang="ru-RU" sz="2900" dirty="0" err="1">
                <a:solidFill>
                  <a:srgbClr val="FF0000"/>
                </a:solidFill>
              </a:rPr>
              <a:t>медицини</a:t>
            </a:r>
            <a:r>
              <a:rPr lang="ru-RU" sz="2900" dirty="0">
                <a:solidFill>
                  <a:srgbClr val="FF0000"/>
                </a:solidFill>
              </a:rPr>
              <a:t>. У </a:t>
            </a:r>
            <a:r>
              <a:rPr lang="ru-RU" sz="2900" dirty="0" err="1">
                <a:solidFill>
                  <a:srgbClr val="FF0000"/>
                </a:solidFill>
              </a:rPr>
              <a:t>створення</a:t>
            </a:r>
            <a:r>
              <a:rPr lang="ru-RU" sz="2900" dirty="0">
                <a:solidFill>
                  <a:srgbClr val="FF0000"/>
                </a:solidFill>
              </a:rPr>
              <a:t> МРТ </a:t>
            </a:r>
            <a:r>
              <a:rPr lang="ru-RU" sz="2900" dirty="0" err="1">
                <a:solidFill>
                  <a:srgbClr val="FF0000"/>
                </a:solidFill>
              </a:rPr>
              <a:t>зробив</a:t>
            </a:r>
            <a:r>
              <a:rPr lang="ru-RU" sz="2900" dirty="0">
                <a:solidFill>
                  <a:srgbClr val="FF0000"/>
                </a:solidFill>
              </a:rPr>
              <a:t> </a:t>
            </a:r>
            <a:r>
              <a:rPr lang="ru-RU" sz="2900" dirty="0" err="1">
                <a:solidFill>
                  <a:srgbClr val="FF0000"/>
                </a:solidFill>
              </a:rPr>
              <a:t>внесок</a:t>
            </a:r>
            <a:r>
              <a:rPr lang="ru-RU" sz="2900" dirty="0">
                <a:solidFill>
                  <a:srgbClr val="FF0000"/>
                </a:solidFill>
              </a:rPr>
              <a:t> </a:t>
            </a:r>
            <a:r>
              <a:rPr lang="ru-RU" sz="2900" dirty="0" err="1">
                <a:solidFill>
                  <a:srgbClr val="FF0000"/>
                </a:solidFill>
              </a:rPr>
              <a:t>Реймонд</a:t>
            </a:r>
            <a:r>
              <a:rPr lang="ru-RU" sz="2900" dirty="0">
                <a:solidFill>
                  <a:srgbClr val="FF0000"/>
                </a:solidFill>
              </a:rPr>
              <a:t> </a:t>
            </a:r>
            <a:r>
              <a:rPr lang="ru-RU" sz="2900" dirty="0" err="1">
                <a:solidFill>
                  <a:srgbClr val="FF0000"/>
                </a:solidFill>
              </a:rPr>
              <a:t>Дамадьян</a:t>
            </a:r>
            <a:r>
              <a:rPr lang="ru-RU" sz="2900" dirty="0">
                <a:solidFill>
                  <a:srgbClr val="FF0000"/>
                </a:solidFill>
              </a:rPr>
              <a:t> – один з перших </a:t>
            </a:r>
            <a:r>
              <a:rPr lang="ru-RU" sz="2900" dirty="0" err="1">
                <a:solidFill>
                  <a:srgbClr val="FF0000"/>
                </a:solidFill>
              </a:rPr>
              <a:t>дослідників</a:t>
            </a:r>
            <a:r>
              <a:rPr lang="ru-RU" sz="2900" dirty="0">
                <a:solidFill>
                  <a:srgbClr val="FF0000"/>
                </a:solidFill>
              </a:rPr>
              <a:t> МРТ, </a:t>
            </a:r>
            <a:r>
              <a:rPr lang="ru-RU" sz="2900" dirty="0" err="1">
                <a:solidFill>
                  <a:srgbClr val="FF0000"/>
                </a:solidFill>
              </a:rPr>
              <a:t>володар</a:t>
            </a:r>
            <a:r>
              <a:rPr lang="ru-RU" sz="2900" dirty="0">
                <a:solidFill>
                  <a:srgbClr val="FF0000"/>
                </a:solidFill>
              </a:rPr>
              <a:t> патента на МРТ та автор </a:t>
            </a:r>
            <a:r>
              <a:rPr lang="ru-RU" sz="2900" dirty="0" err="1">
                <a:solidFill>
                  <a:srgbClr val="FF0000"/>
                </a:solidFill>
              </a:rPr>
              <a:t>першого</a:t>
            </a:r>
            <a:r>
              <a:rPr lang="ru-RU" sz="2900" dirty="0">
                <a:solidFill>
                  <a:srgbClr val="FF0000"/>
                </a:solidFill>
              </a:rPr>
              <a:t> </a:t>
            </a:r>
            <a:r>
              <a:rPr lang="ru-RU" sz="2900" dirty="0" err="1">
                <a:solidFill>
                  <a:srgbClr val="FF0000"/>
                </a:solidFill>
              </a:rPr>
              <a:t>комерційного</a:t>
            </a:r>
            <a:r>
              <a:rPr lang="ru-RU" sz="2900" dirty="0">
                <a:solidFill>
                  <a:srgbClr val="FF0000"/>
                </a:solidFill>
              </a:rPr>
              <a:t> МРТ сканера.</a:t>
            </a:r>
          </a:p>
          <a:p>
            <a:pPr algn="just"/>
            <a:endParaRPr lang="uk-UA" sz="2900" dirty="0"/>
          </a:p>
        </p:txBody>
      </p:sp>
      <p:sp>
        <p:nvSpPr>
          <p:cNvPr id="4" name="Прямоугольник 3"/>
          <p:cNvSpPr/>
          <p:nvPr/>
        </p:nvSpPr>
        <p:spPr>
          <a:xfrm>
            <a:off x="4322277" y="3244334"/>
            <a:ext cx="3547446" cy="369332"/>
          </a:xfrm>
          <a:prstGeom prst="rect">
            <a:avLst/>
          </a:prstGeom>
        </p:spPr>
        <p:txBody>
          <a:bodyPr wrap="none">
            <a:spAutoFit/>
          </a:bodyPr>
          <a:lstStyle/>
          <a:p>
            <a:r>
              <a:rPr lang="ru-RU" b="1" dirty="0"/>
              <a:t>Магнітно-резонансна </a:t>
            </a:r>
            <a:r>
              <a:rPr lang="ru-RU" b="1" dirty="0" err="1"/>
              <a:t>томографія</a:t>
            </a:r>
            <a:endParaRPr lang="uk-UA" dirty="0"/>
          </a:p>
        </p:txBody>
      </p:sp>
    </p:spTree>
    <p:extLst>
      <p:ext uri="{BB962C8B-B14F-4D97-AF65-F5344CB8AC3E}">
        <p14:creationId xmlns:p14="http://schemas.microsoft.com/office/powerpoint/2010/main" val="3422375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465610" y="-106969"/>
            <a:ext cx="9905998" cy="1478570"/>
          </a:xfrm>
        </p:spPr>
        <p:txBody>
          <a:bodyPr/>
          <a:lstStyle/>
          <a:p>
            <a:pPr eaLnBrk="1" hangingPunct="1">
              <a:defRPr/>
            </a:pPr>
            <a:r>
              <a:rPr lang="ru-RU" dirty="0" smtClean="0">
                <a:solidFill>
                  <a:srgbClr val="99FF66"/>
                </a:solidFill>
              </a:rPr>
              <a:t>МРТ </a:t>
            </a:r>
            <a:r>
              <a:rPr lang="ru-RU" dirty="0" err="1" smtClean="0">
                <a:solidFill>
                  <a:srgbClr val="99FF66"/>
                </a:solidFill>
              </a:rPr>
              <a:t>томографИ</a:t>
            </a:r>
            <a:endParaRPr lang="ru-RU" dirty="0" smtClean="0">
              <a:solidFill>
                <a:srgbClr val="99FF66"/>
              </a:solidFill>
            </a:endParaRPr>
          </a:p>
        </p:txBody>
      </p:sp>
      <p:sp>
        <p:nvSpPr>
          <p:cNvPr id="28675" name="Rectangle 3"/>
          <p:cNvSpPr>
            <a:spLocks noGrp="1" noChangeArrowheads="1"/>
          </p:cNvSpPr>
          <p:nvPr>
            <p:ph type="body" idx="1"/>
          </p:nvPr>
        </p:nvSpPr>
        <p:spPr/>
        <p:txBody>
          <a:bodyPr/>
          <a:lstStyle/>
          <a:p>
            <a:pPr eaLnBrk="1" hangingPunct="1">
              <a:defRPr/>
            </a:pPr>
            <a:r>
              <a:rPr lang="ru-RU" smtClean="0"/>
              <a:t> </a:t>
            </a:r>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43000"/>
            <a:ext cx="37338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581400"/>
            <a:ext cx="49530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7026" y="1447801"/>
            <a:ext cx="3990975" cy="237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5844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solidFill>
                  <a:srgbClr val="FF0000"/>
                </a:solidFill>
                <a:effectLst>
                  <a:outerShdw blurRad="38100" dist="38100" dir="2700000" algn="tl">
                    <a:srgbClr val="000000">
                      <a:alpha val="43137"/>
                    </a:srgbClr>
                  </a:outerShdw>
                </a:effectLst>
              </a:rPr>
              <a:t>КОНТРАСТ ЗОБРАЖЕННЯ</a:t>
            </a: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1141413" y="2097088"/>
            <a:ext cx="10557162" cy="4247317"/>
          </a:xfrm>
          <a:prstGeom prst="rect">
            <a:avLst/>
          </a:prstGeom>
        </p:spPr>
        <p:txBody>
          <a:bodyPr wrap="square">
            <a:spAutoFit/>
          </a:bodyPr>
          <a:lstStyle/>
          <a:p>
            <a:r>
              <a:rPr lang="uk-UA" dirty="0">
                <a:solidFill>
                  <a:srgbClr val="FF0000"/>
                </a:solidFill>
              </a:rPr>
              <a:t>Зображення, отримані методом МРТ, повинні мати достатній рівень контрасту, що дозволяє </a:t>
            </a:r>
            <a:r>
              <a:rPr lang="uk-UA" dirty="0" err="1">
                <a:solidFill>
                  <a:srgbClr val="FF0000"/>
                </a:solidFill>
              </a:rPr>
              <a:t>візуалізувати</a:t>
            </a:r>
            <a:r>
              <a:rPr lang="uk-UA" dirty="0">
                <a:solidFill>
                  <a:srgbClr val="FF0000"/>
                </a:solidFill>
              </a:rPr>
              <a:t> анатомічні структури і уловлювати відмінності між нормальними і патологічно зміненими тканинами. За відсутності відмінностей в контрасті візуалізація патологічних змін стає неможливою. Однією з істотних переваг МРТ в порівнянні з іншими методами візуалізації внутрішніх органів є можливість контролювати стан структур, що складаються з м'яких тканин.</a:t>
            </a:r>
          </a:p>
          <a:p>
            <a:r>
              <a:rPr lang="uk-UA" dirty="0">
                <a:solidFill>
                  <a:srgbClr val="FF0000"/>
                </a:solidFill>
              </a:rPr>
              <a:t>Характеристики контрасту залежать від багатьох чинників, і важливо уявляти собі, які механізми визначають якість зображень в МРТ.</a:t>
            </a:r>
            <a:br>
              <a:rPr lang="uk-UA" dirty="0">
                <a:solidFill>
                  <a:srgbClr val="FF0000"/>
                </a:solidFill>
              </a:rPr>
            </a:br>
            <a:r>
              <a:rPr lang="uk-UA" dirty="0">
                <a:solidFill>
                  <a:srgbClr val="FF0000"/>
                </a:solidFill>
              </a:rPr>
              <a:t>При отриманні зображень методом МРТ в кожну групу входить декілька параметрів. Внутрішні параметри контрасту :</a:t>
            </a:r>
            <a:br>
              <a:rPr lang="uk-UA" dirty="0">
                <a:solidFill>
                  <a:srgbClr val="FF0000"/>
                </a:solidFill>
              </a:rPr>
            </a:br>
            <a:r>
              <a:rPr lang="uk-UA" dirty="0">
                <a:solidFill>
                  <a:srgbClr val="FF0000"/>
                </a:solidFill>
              </a:rPr>
              <a:t>	-час Т1-відновлення (Т1-контраст);</a:t>
            </a:r>
            <a:br>
              <a:rPr lang="uk-UA" dirty="0">
                <a:solidFill>
                  <a:srgbClr val="FF0000"/>
                </a:solidFill>
              </a:rPr>
            </a:br>
            <a:r>
              <a:rPr lang="uk-UA" dirty="0">
                <a:solidFill>
                  <a:srgbClr val="FF0000"/>
                </a:solidFill>
              </a:rPr>
              <a:t>	-час Т2-спада (Т2-контраст);</a:t>
            </a:r>
            <a:br>
              <a:rPr lang="uk-UA" dirty="0">
                <a:solidFill>
                  <a:srgbClr val="FF0000"/>
                </a:solidFill>
              </a:rPr>
            </a:br>
            <a:r>
              <a:rPr lang="uk-UA" dirty="0">
                <a:solidFill>
                  <a:srgbClr val="FF0000"/>
                </a:solidFill>
              </a:rPr>
              <a:t>	-протонна щільність;</a:t>
            </a:r>
            <a:br>
              <a:rPr lang="uk-UA" dirty="0">
                <a:solidFill>
                  <a:srgbClr val="FF0000"/>
                </a:solidFill>
              </a:rPr>
            </a:br>
            <a:r>
              <a:rPr lang="uk-UA" dirty="0">
                <a:solidFill>
                  <a:srgbClr val="FF0000"/>
                </a:solidFill>
              </a:rPr>
              <a:t>	-об'ємний потік;</a:t>
            </a:r>
            <a:br>
              <a:rPr lang="uk-UA" dirty="0">
                <a:solidFill>
                  <a:srgbClr val="FF0000"/>
                </a:solidFill>
              </a:rPr>
            </a:br>
            <a:r>
              <a:rPr lang="uk-UA" dirty="0">
                <a:solidFill>
                  <a:srgbClr val="FF0000"/>
                </a:solidFill>
              </a:rPr>
              <a:t>	-зовнішній коефіцієнт дифузії (ADC).</a:t>
            </a:r>
            <a:br>
              <a:rPr lang="uk-UA" dirty="0">
                <a:solidFill>
                  <a:srgbClr val="FF0000"/>
                </a:solidFill>
              </a:rPr>
            </a:br>
            <a:r>
              <a:rPr lang="uk-UA" dirty="0">
                <a:solidFill>
                  <a:srgbClr val="FF0000"/>
                </a:solidFill>
              </a:rPr>
              <a:t>Усі ці параметри властиві тканинам організму і не піддаються зміні.</a:t>
            </a:r>
          </a:p>
        </p:txBody>
      </p:sp>
    </p:spTree>
    <p:extLst>
      <p:ext uri="{BB962C8B-B14F-4D97-AF65-F5344CB8AC3E}">
        <p14:creationId xmlns:p14="http://schemas.microsoft.com/office/powerpoint/2010/main" val="4159256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solidFill>
                  <a:srgbClr val="FF0000"/>
                </a:solidFill>
                <a:effectLst>
                  <a:outerShdw blurRad="38100" dist="38100" dir="2700000" algn="tl">
                    <a:srgbClr val="000000">
                      <a:alpha val="43137"/>
                    </a:srgbClr>
                  </a:outerShdw>
                </a:effectLst>
              </a:rPr>
              <a:t>ЖИРОВА ТКАНИНА і вода</a:t>
            </a: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1141413" y="2211568"/>
            <a:ext cx="8470669" cy="3693319"/>
          </a:xfrm>
          <a:prstGeom prst="rect">
            <a:avLst/>
          </a:prstGeom>
        </p:spPr>
        <p:txBody>
          <a:bodyPr wrap="square">
            <a:spAutoFit/>
          </a:bodyPr>
          <a:lstStyle/>
          <a:p>
            <a:pPr algn="just"/>
            <a:r>
              <a:rPr lang="uk-UA" dirty="0">
                <a:solidFill>
                  <a:srgbClr val="FF0000"/>
                </a:solidFill>
              </a:rPr>
              <a:t>Молекули жиру складаються з атомів водню, пов'язаних з атомами вуглецю і кисню. Жири складаються з великих молекул, що називаються ліпідами, які тісно пов'язані один з одним, і швидкість обертання яких відносно невелика.</a:t>
            </a:r>
            <a:br>
              <a:rPr lang="uk-UA" dirty="0">
                <a:solidFill>
                  <a:srgbClr val="FF0000"/>
                </a:solidFill>
              </a:rPr>
            </a:br>
            <a:r>
              <a:rPr lang="uk-UA" dirty="0">
                <a:solidFill>
                  <a:srgbClr val="FF0000"/>
                </a:solidFill>
              </a:rPr>
              <a:t>Молекулі води атоми водню і кисню розташовані далеко один від одного і характеризуються досить значною швидкістю обертання. Кисень в молекулах води прагне відтягнути електрони, що знаходяться навколо </a:t>
            </a:r>
            <a:r>
              <a:rPr lang="uk-UA" dirty="0" err="1">
                <a:solidFill>
                  <a:srgbClr val="FF0000"/>
                </a:solidFill>
              </a:rPr>
              <a:t>ядер</a:t>
            </a:r>
            <a:r>
              <a:rPr lang="uk-UA" dirty="0">
                <a:solidFill>
                  <a:srgbClr val="FF0000"/>
                </a:solidFill>
              </a:rPr>
              <a:t> атомів водню. Це робить їх сприйнятливішими до дії основного магнітного поля.</a:t>
            </a:r>
            <a:br>
              <a:rPr lang="uk-UA" dirty="0">
                <a:solidFill>
                  <a:srgbClr val="FF0000"/>
                </a:solidFill>
              </a:rPr>
            </a:br>
            <a:r>
              <a:rPr lang="uk-UA" dirty="0">
                <a:solidFill>
                  <a:srgbClr val="FF0000"/>
                </a:solidFill>
              </a:rPr>
              <a:t>У жирах вуглець не відтягує електрони атомів водню. Вони залишаються в електронній хмарі, захищаючи ядро від дії магнітного поля. У молекулі води </a:t>
            </a:r>
            <a:r>
              <a:rPr lang="uk-UA" dirty="0" err="1">
                <a:solidFill>
                  <a:srgbClr val="FF0000"/>
                </a:solidFill>
              </a:rPr>
              <a:t>Ларморова</a:t>
            </a:r>
            <a:r>
              <a:rPr lang="uk-UA" dirty="0">
                <a:solidFill>
                  <a:srgbClr val="FF0000"/>
                </a:solidFill>
              </a:rPr>
              <a:t> частота атомів водню вища, ніж в жирах. У молекулах останніх водень </a:t>
            </a:r>
            <a:r>
              <a:rPr lang="uk-UA" dirty="0" err="1">
                <a:solidFill>
                  <a:srgbClr val="FF0000"/>
                </a:solidFill>
              </a:rPr>
              <a:t>релаксує</a:t>
            </a:r>
            <a:r>
              <a:rPr lang="uk-UA" dirty="0">
                <a:solidFill>
                  <a:srgbClr val="FF0000"/>
                </a:solidFill>
              </a:rPr>
              <a:t> уздовж подовжньої осі і втрачає поперечну намагніченість швидше, ніж в молекулах води. У зв'язку з цим на зображеннях, отриманих методом МРТ, жир і вода виглядають по-різному.</a:t>
            </a:r>
          </a:p>
        </p:txBody>
      </p:sp>
    </p:spTree>
    <p:extLst>
      <p:ext uri="{BB962C8B-B14F-4D97-AF65-F5344CB8AC3E}">
        <p14:creationId xmlns:p14="http://schemas.microsoft.com/office/powerpoint/2010/main" val="3102454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solidFill>
                  <a:srgbClr val="FF0000"/>
                </a:solidFill>
                <a:effectLst>
                  <a:outerShdw blurRad="38100" dist="38100" dir="2700000" algn="tl">
                    <a:srgbClr val="000000">
                      <a:alpha val="43137"/>
                    </a:srgbClr>
                  </a:outerShdw>
                </a:effectLst>
              </a:rPr>
              <a:t>Т1 відновлення</a:t>
            </a: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741015" y="2258902"/>
            <a:ext cx="10706793" cy="3693319"/>
          </a:xfrm>
          <a:prstGeom prst="rect">
            <a:avLst/>
          </a:prstGeom>
        </p:spPr>
        <p:txBody>
          <a:bodyPr wrap="square">
            <a:spAutoFit/>
          </a:bodyPr>
          <a:lstStyle/>
          <a:p>
            <a:r>
              <a:rPr lang="uk-UA" dirty="0">
                <a:solidFill>
                  <a:srgbClr val="FF0000"/>
                </a:solidFill>
              </a:rPr>
              <a:t>Т1-відновлення  відбувається внаслідок того, що ядра віддають свою енергію в довкілля.</a:t>
            </a:r>
            <a:br>
              <a:rPr lang="uk-UA" dirty="0">
                <a:solidFill>
                  <a:srgbClr val="FF0000"/>
                </a:solidFill>
              </a:rPr>
            </a:br>
            <a:r>
              <a:rPr lang="uk-UA" dirty="0">
                <a:solidFill>
                  <a:srgbClr val="FF0000"/>
                </a:solidFill>
              </a:rPr>
              <a:t>	Власна енергія жирової тканини низька і вона легко поглинає гратами енергію </a:t>
            </a:r>
            <a:r>
              <a:rPr lang="uk-UA" dirty="0" err="1">
                <a:solidFill>
                  <a:srgbClr val="FF0000"/>
                </a:solidFill>
              </a:rPr>
              <a:t>ядер</a:t>
            </a:r>
            <a:r>
              <a:rPr lang="uk-UA" dirty="0">
                <a:solidFill>
                  <a:srgbClr val="FF0000"/>
                </a:solidFill>
              </a:rPr>
              <a:t> водню. Завдяки повільному обертанню молекул жирової тканини їх відновлення відбувається досить швидко. Це пов'язано з тим, що швидкість обертання відповідає </a:t>
            </a:r>
            <a:r>
              <a:rPr lang="uk-UA" dirty="0" err="1">
                <a:solidFill>
                  <a:srgbClr val="FF0000"/>
                </a:solidFill>
              </a:rPr>
              <a:t>Ларморовій</a:t>
            </a:r>
            <a:r>
              <a:rPr lang="uk-UA" dirty="0">
                <a:solidFill>
                  <a:srgbClr val="FF0000"/>
                </a:solidFill>
              </a:rPr>
              <a:t> частоті і допускає ефективний обмін енергією між ядрами водню і оточуючими молекулярними </a:t>
            </a:r>
            <a:r>
              <a:rPr lang="uk-UA" dirty="0" err="1">
                <a:solidFill>
                  <a:srgbClr val="FF0000"/>
                </a:solidFill>
              </a:rPr>
              <a:t>гструктурами</a:t>
            </a:r>
            <a:r>
              <a:rPr lang="uk-UA" dirty="0">
                <a:solidFill>
                  <a:srgbClr val="FF0000"/>
                </a:solidFill>
              </a:rPr>
              <a:t>. Таким чином, магнітні моменти </a:t>
            </a:r>
            <a:r>
              <a:rPr lang="uk-UA" dirty="0" err="1">
                <a:solidFill>
                  <a:srgbClr val="FF0000"/>
                </a:solidFill>
              </a:rPr>
              <a:t>ядер</a:t>
            </a:r>
            <a:r>
              <a:rPr lang="uk-UA" dirty="0">
                <a:solidFill>
                  <a:srgbClr val="FF0000"/>
                </a:solidFill>
              </a:rPr>
              <a:t> молекул жирів здатні </a:t>
            </a:r>
            <a:r>
              <a:rPr lang="uk-UA" dirty="0" err="1">
                <a:solidFill>
                  <a:srgbClr val="FF0000"/>
                </a:solidFill>
              </a:rPr>
              <a:t>релаксуватись</a:t>
            </a:r>
            <a:r>
              <a:rPr lang="uk-UA" dirty="0">
                <a:solidFill>
                  <a:srgbClr val="FF0000"/>
                </a:solidFill>
              </a:rPr>
              <a:t> і швидко відновлювати свою подовжню намагніченість. M0 жирів швидко орієнтується у В</a:t>
            </a:r>
            <a:r>
              <a:rPr lang="uk-UA" baseline="-25000" dirty="0">
                <a:solidFill>
                  <a:srgbClr val="FF0000"/>
                </a:solidFill>
              </a:rPr>
              <a:t>0</a:t>
            </a:r>
            <a:r>
              <a:rPr lang="uk-UA" dirty="0">
                <a:solidFill>
                  <a:srgbClr val="FF0000"/>
                </a:solidFill>
              </a:rPr>
              <a:t>, і час Т1 для жиру складає малу його величину.</a:t>
            </a:r>
          </a:p>
          <a:p>
            <a:r>
              <a:rPr lang="ru-RU" dirty="0">
                <a:solidFill>
                  <a:srgbClr val="FF0000"/>
                </a:solidFill>
              </a:rPr>
              <a:t>	</a:t>
            </a:r>
            <a:r>
              <a:rPr lang="uk-UA" dirty="0">
                <a:solidFill>
                  <a:srgbClr val="FF0000"/>
                </a:solidFill>
              </a:rPr>
              <a:t>Вода  має високу внутрішню енергію, і її структура не можуть легко поглинати енергію </a:t>
            </a:r>
            <a:r>
              <a:rPr lang="uk-UA" dirty="0" err="1">
                <a:solidFill>
                  <a:srgbClr val="FF0000"/>
                </a:solidFill>
              </a:rPr>
              <a:t>ядер</a:t>
            </a:r>
            <a:r>
              <a:rPr lang="uk-UA" dirty="0">
                <a:solidFill>
                  <a:srgbClr val="FF0000"/>
                </a:solidFill>
              </a:rPr>
              <a:t> водню. Висока рухливість молекул води призводить до менш ефективною Т1-релаксации за рахунок того, що швидкість їх обертання не співпадає з </a:t>
            </a:r>
            <a:r>
              <a:rPr lang="uk-UA" dirty="0" err="1">
                <a:solidFill>
                  <a:srgbClr val="FF0000"/>
                </a:solidFill>
              </a:rPr>
              <a:t>Ларморовою</a:t>
            </a:r>
            <a:r>
              <a:rPr lang="uk-UA" dirty="0">
                <a:solidFill>
                  <a:srgbClr val="FF0000"/>
                </a:solidFill>
              </a:rPr>
              <a:t> частотою і не забезпечує ефективного обміну енергією між ядрами водню і навколишніми молекулярними структурами. Магнітні моменти молекул води довго </a:t>
            </a:r>
            <a:r>
              <a:rPr lang="uk-UA" dirty="0" err="1">
                <a:solidFill>
                  <a:srgbClr val="FF0000"/>
                </a:solidFill>
              </a:rPr>
              <a:t>релаксирують</a:t>
            </a:r>
            <a:r>
              <a:rPr lang="uk-UA" dirty="0">
                <a:solidFill>
                  <a:srgbClr val="FF0000"/>
                </a:solidFill>
              </a:rPr>
              <a:t> і відновлюють подовжню намагніченість. Так же довго орієнтується у В</a:t>
            </a:r>
            <a:r>
              <a:rPr lang="uk-UA" baseline="-25000" dirty="0">
                <a:solidFill>
                  <a:srgbClr val="FF0000"/>
                </a:solidFill>
              </a:rPr>
              <a:t>0</a:t>
            </a:r>
            <a:r>
              <a:rPr lang="uk-UA" dirty="0">
                <a:solidFill>
                  <a:srgbClr val="FF0000"/>
                </a:solidFill>
              </a:rPr>
              <a:t> їх M</a:t>
            </a:r>
            <a:r>
              <a:rPr lang="uk-UA" baseline="-25000" dirty="0">
                <a:solidFill>
                  <a:srgbClr val="FF0000"/>
                </a:solidFill>
              </a:rPr>
              <a:t>0</a:t>
            </a:r>
            <a:r>
              <a:rPr lang="uk-UA" dirty="0">
                <a:solidFill>
                  <a:srgbClr val="FF0000"/>
                </a:solidFill>
              </a:rPr>
              <a:t>, і тому час Т1 для води досить значний.</a:t>
            </a:r>
          </a:p>
        </p:txBody>
      </p:sp>
    </p:spTree>
    <p:extLst>
      <p:ext uri="{BB962C8B-B14F-4D97-AF65-F5344CB8AC3E}">
        <p14:creationId xmlns:p14="http://schemas.microsoft.com/office/powerpoint/2010/main" val="4234242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solidFill>
                  <a:srgbClr val="FF0000"/>
                </a:solidFill>
                <a:effectLst>
                  <a:outerShdw blurRad="38100" dist="38100" dir="2700000" algn="tl">
                    <a:srgbClr val="000000">
                      <a:alpha val="43137"/>
                    </a:srgbClr>
                  </a:outerShdw>
                </a:effectLst>
              </a:rPr>
              <a:t>Т2 - відновлення</a:t>
            </a: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673330" y="2253131"/>
            <a:ext cx="11080865" cy="3139321"/>
          </a:xfrm>
          <a:prstGeom prst="rect">
            <a:avLst/>
          </a:prstGeom>
        </p:spPr>
        <p:txBody>
          <a:bodyPr wrap="square">
            <a:spAutoFit/>
          </a:bodyPr>
          <a:lstStyle/>
          <a:p>
            <a:r>
              <a:rPr lang="ru-RU" dirty="0">
                <a:solidFill>
                  <a:srgbClr val="FF0000"/>
                </a:solidFill>
              </a:rPr>
              <a:t>Т2-рецесія </a:t>
            </a:r>
            <a:r>
              <a:rPr lang="ru-RU" dirty="0" err="1">
                <a:solidFill>
                  <a:srgbClr val="FF0000"/>
                </a:solidFill>
              </a:rPr>
              <a:t>відбувається</a:t>
            </a:r>
            <a:r>
              <a:rPr lang="ru-RU" dirty="0">
                <a:solidFill>
                  <a:srgbClr val="FF0000"/>
                </a:solidFill>
              </a:rPr>
              <a:t> </a:t>
            </a:r>
            <a:r>
              <a:rPr lang="ru-RU" dirty="0" err="1">
                <a:solidFill>
                  <a:srgbClr val="FF0000"/>
                </a:solidFill>
              </a:rPr>
              <a:t>внаслідок</a:t>
            </a:r>
            <a:r>
              <a:rPr lang="ru-RU" dirty="0">
                <a:solidFill>
                  <a:srgbClr val="FF0000"/>
                </a:solidFill>
              </a:rPr>
              <a:t> </a:t>
            </a:r>
            <a:r>
              <a:rPr lang="ru-RU" dirty="0" err="1">
                <a:solidFill>
                  <a:srgbClr val="FF0000"/>
                </a:solidFill>
              </a:rPr>
              <a:t>взаємодії</a:t>
            </a:r>
            <a:r>
              <a:rPr lang="ru-RU" dirty="0">
                <a:solidFill>
                  <a:srgbClr val="FF0000"/>
                </a:solidFill>
              </a:rPr>
              <a:t> </a:t>
            </a:r>
            <a:r>
              <a:rPr lang="ru-RU" dirty="0" err="1">
                <a:solidFill>
                  <a:srgbClr val="FF0000"/>
                </a:solidFill>
              </a:rPr>
              <a:t>магнітних</a:t>
            </a:r>
            <a:r>
              <a:rPr lang="ru-RU" dirty="0">
                <a:solidFill>
                  <a:srgbClr val="FF0000"/>
                </a:solidFill>
              </a:rPr>
              <a:t> </a:t>
            </a:r>
            <a:r>
              <a:rPr lang="ru-RU" dirty="0" err="1">
                <a:solidFill>
                  <a:srgbClr val="FF0000"/>
                </a:solidFill>
              </a:rPr>
              <a:t>полів</a:t>
            </a:r>
            <a:r>
              <a:rPr lang="ru-RU" dirty="0">
                <a:solidFill>
                  <a:srgbClr val="FF0000"/>
                </a:solidFill>
              </a:rPr>
              <a:t> </a:t>
            </a:r>
            <a:r>
              <a:rPr lang="ru-RU" dirty="0" err="1">
                <a:solidFill>
                  <a:srgbClr val="FF0000"/>
                </a:solidFill>
              </a:rPr>
              <a:t>сусідніх</a:t>
            </a:r>
            <a:r>
              <a:rPr lang="ru-RU" dirty="0">
                <a:solidFill>
                  <a:srgbClr val="FF0000"/>
                </a:solidFill>
              </a:rPr>
              <a:t> ядер, </a:t>
            </a:r>
            <a:r>
              <a:rPr lang="ru-RU" dirty="0" err="1">
                <a:solidFill>
                  <a:srgbClr val="FF0000"/>
                </a:solidFill>
              </a:rPr>
              <a:t>які</a:t>
            </a:r>
            <a:r>
              <a:rPr lang="ru-RU" dirty="0">
                <a:solidFill>
                  <a:srgbClr val="FF0000"/>
                </a:solidFill>
              </a:rPr>
              <a:t>, таким чином, </a:t>
            </a:r>
            <a:r>
              <a:rPr lang="ru-RU" dirty="0" err="1">
                <a:solidFill>
                  <a:srgbClr val="FF0000"/>
                </a:solidFill>
              </a:rPr>
              <a:t>обмінюються</a:t>
            </a:r>
            <a:r>
              <a:rPr lang="ru-RU" dirty="0">
                <a:solidFill>
                  <a:srgbClr val="FF0000"/>
                </a:solidFill>
              </a:rPr>
              <a:t> </a:t>
            </a:r>
            <a:r>
              <a:rPr lang="ru-RU" dirty="0" err="1">
                <a:solidFill>
                  <a:srgbClr val="FF0000"/>
                </a:solidFill>
              </a:rPr>
              <a:t>енергією</a:t>
            </a:r>
            <a:r>
              <a:rPr lang="ru-RU" dirty="0">
                <a:solidFill>
                  <a:srgbClr val="FF0000"/>
                </a:solidFill>
              </a:rPr>
              <a:t>.</a:t>
            </a:r>
          </a:p>
          <a:p>
            <a:r>
              <a:rPr lang="ru-RU" dirty="0">
                <a:solidFill>
                  <a:srgbClr val="FF0000"/>
                </a:solidFill>
              </a:rPr>
              <a:t> У жирах, </a:t>
            </a:r>
            <a:r>
              <a:rPr lang="ru-RU" dirty="0" err="1">
                <a:solidFill>
                  <a:srgbClr val="FF0000"/>
                </a:solidFill>
              </a:rPr>
              <a:t>ефективний</a:t>
            </a:r>
            <a:r>
              <a:rPr lang="ru-RU" dirty="0">
                <a:solidFill>
                  <a:srgbClr val="FF0000"/>
                </a:solidFill>
              </a:rPr>
              <a:t> </a:t>
            </a:r>
            <a:r>
              <a:rPr lang="ru-RU" dirty="0" err="1">
                <a:solidFill>
                  <a:srgbClr val="FF0000"/>
                </a:solidFill>
              </a:rPr>
              <a:t>енергетичний</a:t>
            </a:r>
            <a:r>
              <a:rPr lang="ru-RU" dirty="0">
                <a:solidFill>
                  <a:srgbClr val="FF0000"/>
                </a:solidFill>
              </a:rPr>
              <a:t> </a:t>
            </a:r>
            <a:r>
              <a:rPr lang="ru-RU" dirty="0" err="1">
                <a:solidFill>
                  <a:srgbClr val="FF0000"/>
                </a:solidFill>
              </a:rPr>
              <a:t>обмін</a:t>
            </a:r>
            <a:r>
              <a:rPr lang="ru-RU" dirty="0">
                <a:solidFill>
                  <a:srgbClr val="FF0000"/>
                </a:solidFill>
              </a:rPr>
              <a:t> </a:t>
            </a:r>
            <a:r>
              <a:rPr lang="ru-RU" dirty="0" err="1">
                <a:solidFill>
                  <a:srgbClr val="FF0000"/>
                </a:solidFill>
              </a:rPr>
              <a:t>між</a:t>
            </a:r>
            <a:r>
              <a:rPr lang="ru-RU" dirty="0">
                <a:solidFill>
                  <a:srgbClr val="FF0000"/>
                </a:solidFill>
              </a:rPr>
              <a:t> ядрами </a:t>
            </a:r>
            <a:r>
              <a:rPr lang="ru-RU" dirty="0" err="1">
                <a:solidFill>
                  <a:srgbClr val="FF0000"/>
                </a:solidFill>
              </a:rPr>
              <a:t>водню</a:t>
            </a:r>
            <a:r>
              <a:rPr lang="ru-RU" dirty="0">
                <a:solidFill>
                  <a:srgbClr val="FF0000"/>
                </a:solidFill>
              </a:rPr>
              <a:t>, </a:t>
            </a:r>
            <a:r>
              <a:rPr lang="ru-RU" dirty="0" err="1">
                <a:solidFill>
                  <a:srgbClr val="FF0000"/>
                </a:solidFill>
              </a:rPr>
              <a:t>оскільки</a:t>
            </a:r>
            <a:r>
              <a:rPr lang="ru-RU" dirty="0">
                <a:solidFill>
                  <a:srgbClr val="FF0000"/>
                </a:solidFill>
              </a:rPr>
              <a:t> </a:t>
            </a:r>
            <a:r>
              <a:rPr lang="ru-RU" dirty="0" err="1">
                <a:solidFill>
                  <a:srgbClr val="FF0000"/>
                </a:solidFill>
              </a:rPr>
              <a:t>швидкість</a:t>
            </a:r>
            <a:r>
              <a:rPr lang="ru-RU" dirty="0">
                <a:solidFill>
                  <a:srgbClr val="FF0000"/>
                </a:solidFill>
              </a:rPr>
              <a:t> </a:t>
            </a:r>
            <a:r>
              <a:rPr lang="ru-RU" dirty="0" err="1">
                <a:solidFill>
                  <a:srgbClr val="FF0000"/>
                </a:solidFill>
              </a:rPr>
              <a:t>обертання</a:t>
            </a:r>
            <a:r>
              <a:rPr lang="ru-RU" dirty="0">
                <a:solidFill>
                  <a:srgbClr val="FF0000"/>
                </a:solidFill>
              </a:rPr>
              <a:t> молекул </a:t>
            </a:r>
            <a:r>
              <a:rPr lang="ru-RU" dirty="0" err="1">
                <a:solidFill>
                  <a:srgbClr val="FF0000"/>
                </a:solidFill>
              </a:rPr>
              <a:t>жирів</a:t>
            </a:r>
            <a:r>
              <a:rPr lang="ru-RU" dirty="0">
                <a:solidFill>
                  <a:srgbClr val="FF0000"/>
                </a:solidFill>
              </a:rPr>
              <a:t> </a:t>
            </a:r>
            <a:r>
              <a:rPr lang="ru-RU" dirty="0" err="1">
                <a:solidFill>
                  <a:srgbClr val="FF0000"/>
                </a:solidFill>
              </a:rPr>
              <a:t>близька</a:t>
            </a:r>
            <a:r>
              <a:rPr lang="ru-RU" dirty="0">
                <a:solidFill>
                  <a:srgbClr val="FF0000"/>
                </a:solidFill>
              </a:rPr>
              <a:t> до </a:t>
            </a:r>
            <a:r>
              <a:rPr lang="ru-RU" dirty="0" err="1">
                <a:solidFill>
                  <a:srgbClr val="FF0000"/>
                </a:solidFill>
              </a:rPr>
              <a:t>значної</a:t>
            </a:r>
            <a:r>
              <a:rPr lang="ru-RU" dirty="0">
                <a:solidFill>
                  <a:srgbClr val="FF0000"/>
                </a:solidFill>
              </a:rPr>
              <a:t> </a:t>
            </a:r>
            <a:r>
              <a:rPr lang="ru-RU" dirty="0" err="1">
                <a:solidFill>
                  <a:srgbClr val="FF0000"/>
                </a:solidFill>
              </a:rPr>
              <a:t>частоти</a:t>
            </a:r>
            <a:r>
              <a:rPr lang="ru-RU" dirty="0">
                <a:solidFill>
                  <a:srgbClr val="FF0000"/>
                </a:solidFill>
              </a:rPr>
              <a:t>, і вони </a:t>
            </a:r>
            <a:r>
              <a:rPr lang="ru-RU" dirty="0" err="1">
                <a:solidFill>
                  <a:srgbClr val="FF0000"/>
                </a:solidFill>
              </a:rPr>
              <a:t>близькі</a:t>
            </a:r>
            <a:r>
              <a:rPr lang="ru-RU" dirty="0">
                <a:solidFill>
                  <a:srgbClr val="FF0000"/>
                </a:solidFill>
              </a:rPr>
              <a:t> один до одного. В </a:t>
            </a:r>
            <a:r>
              <a:rPr lang="ru-RU" dirty="0" err="1">
                <a:solidFill>
                  <a:srgbClr val="FF0000"/>
                </a:solidFill>
              </a:rPr>
              <a:t>результаті</a:t>
            </a:r>
            <a:r>
              <a:rPr lang="ru-RU" dirty="0">
                <a:solidFill>
                  <a:srgbClr val="FF0000"/>
                </a:solidFill>
              </a:rPr>
              <a:t>, </a:t>
            </a:r>
            <a:r>
              <a:rPr lang="ru-RU" dirty="0" err="1">
                <a:solidFill>
                  <a:srgbClr val="FF0000"/>
                </a:solidFill>
              </a:rPr>
              <a:t>спін</a:t>
            </a:r>
            <a:r>
              <a:rPr lang="ru-RU" dirty="0">
                <a:solidFill>
                  <a:srgbClr val="FF0000"/>
                </a:solidFill>
              </a:rPr>
              <a:t> </a:t>
            </a:r>
            <a:r>
              <a:rPr lang="ru-RU" dirty="0" err="1">
                <a:solidFill>
                  <a:srgbClr val="FF0000"/>
                </a:solidFill>
              </a:rPr>
              <a:t>швидко</a:t>
            </a:r>
            <a:r>
              <a:rPr lang="ru-RU" dirty="0">
                <a:solidFill>
                  <a:srgbClr val="FF0000"/>
                </a:solidFill>
              </a:rPr>
              <a:t> </a:t>
            </a:r>
            <a:r>
              <a:rPr lang="ru-RU" dirty="0" err="1">
                <a:solidFill>
                  <a:srgbClr val="FF0000"/>
                </a:solidFill>
              </a:rPr>
              <a:t>перемістився</a:t>
            </a:r>
            <a:r>
              <a:rPr lang="ru-RU" dirty="0">
                <a:solidFill>
                  <a:srgbClr val="FF0000"/>
                </a:solidFill>
              </a:rPr>
              <a:t> в </a:t>
            </a:r>
            <a:r>
              <a:rPr lang="ru-RU" dirty="0" err="1">
                <a:solidFill>
                  <a:srgbClr val="FF0000"/>
                </a:solidFill>
              </a:rPr>
              <a:t>фазі</a:t>
            </a:r>
            <a:r>
              <a:rPr lang="ru-RU" dirty="0">
                <a:solidFill>
                  <a:srgbClr val="FF0000"/>
                </a:solidFill>
              </a:rPr>
              <a:t> і </a:t>
            </a:r>
            <a:r>
              <a:rPr lang="ru-RU" dirty="0" err="1">
                <a:solidFill>
                  <a:srgbClr val="FF0000"/>
                </a:solidFill>
              </a:rPr>
              <a:t>втрачає</a:t>
            </a:r>
            <a:r>
              <a:rPr lang="ru-RU" dirty="0">
                <a:solidFill>
                  <a:srgbClr val="FF0000"/>
                </a:solidFill>
              </a:rPr>
              <a:t> </a:t>
            </a:r>
            <a:r>
              <a:rPr lang="ru-RU" dirty="0" err="1">
                <a:solidFill>
                  <a:srgbClr val="FF0000"/>
                </a:solidFill>
              </a:rPr>
              <a:t>поперечну</a:t>
            </a:r>
            <a:r>
              <a:rPr lang="ru-RU" dirty="0">
                <a:solidFill>
                  <a:srgbClr val="FF0000"/>
                </a:solidFill>
              </a:rPr>
              <a:t> </a:t>
            </a:r>
            <a:r>
              <a:rPr lang="ru-RU" dirty="0" err="1">
                <a:solidFill>
                  <a:srgbClr val="FF0000"/>
                </a:solidFill>
              </a:rPr>
              <a:t>намагніченість</a:t>
            </a:r>
            <a:r>
              <a:rPr lang="ru-RU" dirty="0">
                <a:solidFill>
                  <a:srgbClr val="FF0000"/>
                </a:solidFill>
              </a:rPr>
              <a:t>, тому час Т</a:t>
            </a:r>
            <a:r>
              <a:rPr lang="en-US" dirty="0">
                <a:solidFill>
                  <a:srgbClr val="FF0000"/>
                </a:solidFill>
              </a:rPr>
              <a:t>2 </a:t>
            </a:r>
            <a:r>
              <a:rPr lang="ru-RU" dirty="0" err="1">
                <a:solidFill>
                  <a:srgbClr val="FF0000"/>
                </a:solidFill>
              </a:rPr>
              <a:t>дуже</a:t>
            </a:r>
            <a:r>
              <a:rPr lang="ru-RU" dirty="0">
                <a:solidFill>
                  <a:srgbClr val="FF0000"/>
                </a:solidFill>
              </a:rPr>
              <a:t> короткий.</a:t>
            </a:r>
          </a:p>
          <a:p>
            <a:r>
              <a:rPr lang="ru-RU" dirty="0">
                <a:solidFill>
                  <a:srgbClr val="FF0000"/>
                </a:solidFill>
              </a:rPr>
              <a:t>У </a:t>
            </a:r>
            <a:r>
              <a:rPr lang="ru-RU" dirty="0" err="1">
                <a:solidFill>
                  <a:srgbClr val="FF0000"/>
                </a:solidFill>
              </a:rPr>
              <a:t>воді</a:t>
            </a:r>
            <a:r>
              <a:rPr lang="ru-RU" dirty="0">
                <a:solidFill>
                  <a:srgbClr val="FF0000"/>
                </a:solidFill>
              </a:rPr>
              <a:t>, </a:t>
            </a:r>
            <a:r>
              <a:rPr lang="ru-RU" dirty="0" err="1">
                <a:solidFill>
                  <a:srgbClr val="FF0000"/>
                </a:solidFill>
              </a:rPr>
              <a:t>процеси</a:t>
            </a:r>
            <a:r>
              <a:rPr lang="ru-RU" dirty="0">
                <a:solidFill>
                  <a:srgbClr val="FF0000"/>
                </a:solidFill>
              </a:rPr>
              <a:t> </a:t>
            </a:r>
            <a:r>
              <a:rPr lang="ru-RU" dirty="0" err="1">
                <a:solidFill>
                  <a:srgbClr val="FF0000"/>
                </a:solidFill>
              </a:rPr>
              <a:t>обміну</a:t>
            </a:r>
            <a:r>
              <a:rPr lang="ru-RU" dirty="0">
                <a:solidFill>
                  <a:srgbClr val="FF0000"/>
                </a:solidFill>
              </a:rPr>
              <a:t> </a:t>
            </a:r>
            <a:r>
              <a:rPr lang="ru-RU" dirty="0" err="1">
                <a:solidFill>
                  <a:srgbClr val="FF0000"/>
                </a:solidFill>
              </a:rPr>
              <a:t>енергією</a:t>
            </a:r>
            <a:r>
              <a:rPr lang="ru-RU" dirty="0">
                <a:solidFill>
                  <a:srgbClr val="FF0000"/>
                </a:solidFill>
              </a:rPr>
              <a:t> </a:t>
            </a:r>
            <a:r>
              <a:rPr lang="ru-RU" dirty="0" err="1">
                <a:solidFill>
                  <a:srgbClr val="FF0000"/>
                </a:solidFill>
              </a:rPr>
              <a:t>витікає</a:t>
            </a:r>
            <a:r>
              <a:rPr lang="ru-RU" dirty="0">
                <a:solidFill>
                  <a:srgbClr val="FF0000"/>
                </a:solidFill>
              </a:rPr>
              <a:t> </a:t>
            </a:r>
            <a:r>
              <a:rPr lang="ru-RU" dirty="0" err="1">
                <a:solidFill>
                  <a:srgbClr val="FF0000"/>
                </a:solidFill>
              </a:rPr>
              <a:t>менш</a:t>
            </a:r>
            <a:r>
              <a:rPr lang="ru-RU" dirty="0">
                <a:solidFill>
                  <a:srgbClr val="FF0000"/>
                </a:solidFill>
              </a:rPr>
              <a:t> </a:t>
            </a:r>
            <a:r>
              <a:rPr lang="ru-RU" dirty="0" err="1">
                <a:solidFill>
                  <a:srgbClr val="FF0000"/>
                </a:solidFill>
              </a:rPr>
              <a:t>ефективно</a:t>
            </a:r>
            <a:r>
              <a:rPr lang="ru-RU" dirty="0">
                <a:solidFill>
                  <a:srgbClr val="FF0000"/>
                </a:solidFill>
              </a:rPr>
              <a:t>, </a:t>
            </a:r>
            <a:r>
              <a:rPr lang="ru-RU" dirty="0" err="1">
                <a:solidFill>
                  <a:srgbClr val="FF0000"/>
                </a:solidFill>
              </a:rPr>
              <a:t>ніж</a:t>
            </a:r>
            <a:r>
              <a:rPr lang="ru-RU" dirty="0">
                <a:solidFill>
                  <a:srgbClr val="FF0000"/>
                </a:solidFill>
              </a:rPr>
              <a:t> у жирах, </a:t>
            </a:r>
            <a:r>
              <a:rPr lang="ru-RU" dirty="0" err="1">
                <a:solidFill>
                  <a:srgbClr val="FF0000"/>
                </a:solidFill>
              </a:rPr>
              <a:t>оскільки</a:t>
            </a:r>
            <a:r>
              <a:rPr lang="ru-RU" dirty="0">
                <a:solidFill>
                  <a:srgbClr val="FF0000"/>
                </a:solidFill>
              </a:rPr>
              <a:t> </a:t>
            </a:r>
            <a:r>
              <a:rPr lang="ru-RU" dirty="0" err="1">
                <a:solidFill>
                  <a:srgbClr val="FF0000"/>
                </a:solidFill>
              </a:rPr>
              <a:t>швидкість</a:t>
            </a:r>
            <a:r>
              <a:rPr lang="ru-RU" dirty="0">
                <a:solidFill>
                  <a:srgbClr val="FF0000"/>
                </a:solidFill>
              </a:rPr>
              <a:t> </a:t>
            </a:r>
            <a:r>
              <a:rPr lang="ru-RU" dirty="0" err="1">
                <a:solidFill>
                  <a:srgbClr val="FF0000"/>
                </a:solidFill>
              </a:rPr>
              <a:t>обертання</a:t>
            </a:r>
            <a:r>
              <a:rPr lang="ru-RU" dirty="0">
                <a:solidFill>
                  <a:srgbClr val="FF0000"/>
                </a:solidFill>
              </a:rPr>
              <a:t> молекул </a:t>
            </a:r>
            <a:r>
              <a:rPr lang="ru-RU" dirty="0" err="1">
                <a:solidFill>
                  <a:srgbClr val="FF0000"/>
                </a:solidFill>
              </a:rPr>
              <a:t>відрізняється</a:t>
            </a:r>
            <a:r>
              <a:rPr lang="ru-RU" dirty="0">
                <a:solidFill>
                  <a:srgbClr val="FF0000"/>
                </a:solidFill>
              </a:rPr>
              <a:t> </a:t>
            </a:r>
            <a:r>
              <a:rPr lang="ru-RU" dirty="0" err="1">
                <a:solidFill>
                  <a:srgbClr val="FF0000"/>
                </a:solidFill>
              </a:rPr>
              <a:t>від</a:t>
            </a:r>
            <a:r>
              <a:rPr lang="ru-RU" dirty="0">
                <a:solidFill>
                  <a:srgbClr val="FF0000"/>
                </a:solidFill>
              </a:rPr>
              <a:t> </a:t>
            </a:r>
            <a:r>
              <a:rPr lang="ru-RU" dirty="0" err="1">
                <a:solidFill>
                  <a:srgbClr val="FF0000"/>
                </a:solidFill>
              </a:rPr>
              <a:t>частоти</a:t>
            </a:r>
            <a:r>
              <a:rPr lang="ru-RU" dirty="0">
                <a:solidFill>
                  <a:srgbClr val="FF0000"/>
                </a:solidFill>
              </a:rPr>
              <a:t> </a:t>
            </a:r>
            <a:r>
              <a:rPr lang="ru-RU" dirty="0" err="1">
                <a:solidFill>
                  <a:srgbClr val="FF0000"/>
                </a:solidFill>
              </a:rPr>
              <a:t>значно</a:t>
            </a:r>
            <a:r>
              <a:rPr lang="ru-RU" dirty="0">
                <a:solidFill>
                  <a:srgbClr val="FF0000"/>
                </a:solidFill>
              </a:rPr>
              <a:t>, і вони </a:t>
            </a:r>
            <a:r>
              <a:rPr lang="ru-RU" dirty="0" err="1">
                <a:solidFill>
                  <a:srgbClr val="FF0000"/>
                </a:solidFill>
              </a:rPr>
              <a:t>більш</a:t>
            </a:r>
            <a:r>
              <a:rPr lang="ru-RU" dirty="0">
                <a:solidFill>
                  <a:srgbClr val="FF0000"/>
                </a:solidFill>
              </a:rPr>
              <a:t> </a:t>
            </a:r>
            <a:r>
              <a:rPr lang="ru-RU" dirty="0" err="1">
                <a:solidFill>
                  <a:srgbClr val="FF0000"/>
                </a:solidFill>
              </a:rPr>
              <a:t>віддалені</a:t>
            </a:r>
            <a:r>
              <a:rPr lang="ru-RU" dirty="0">
                <a:solidFill>
                  <a:srgbClr val="FF0000"/>
                </a:solidFill>
              </a:rPr>
              <a:t> один </a:t>
            </a:r>
            <a:r>
              <a:rPr lang="ru-RU" dirty="0" err="1">
                <a:solidFill>
                  <a:srgbClr val="FF0000"/>
                </a:solidFill>
              </a:rPr>
              <a:t>від</a:t>
            </a:r>
            <a:r>
              <a:rPr lang="ru-RU" dirty="0">
                <a:solidFill>
                  <a:srgbClr val="FF0000"/>
                </a:solidFill>
              </a:rPr>
              <a:t> одного. У </a:t>
            </a:r>
            <a:r>
              <a:rPr lang="ru-RU" dirty="0" err="1">
                <a:solidFill>
                  <a:srgbClr val="FF0000"/>
                </a:solidFill>
              </a:rPr>
              <a:t>зв'язку</a:t>
            </a:r>
            <a:r>
              <a:rPr lang="ru-RU" dirty="0">
                <a:solidFill>
                  <a:srgbClr val="FF0000"/>
                </a:solidFill>
              </a:rPr>
              <a:t> з </a:t>
            </a:r>
            <a:r>
              <a:rPr lang="ru-RU" dirty="0" err="1">
                <a:solidFill>
                  <a:srgbClr val="FF0000"/>
                </a:solidFill>
              </a:rPr>
              <a:t>цим</a:t>
            </a:r>
            <a:r>
              <a:rPr lang="ru-RU" dirty="0">
                <a:solidFill>
                  <a:srgbClr val="FF0000"/>
                </a:solidFill>
              </a:rPr>
              <a:t> </a:t>
            </a:r>
            <a:r>
              <a:rPr lang="ru-RU" dirty="0" err="1">
                <a:solidFill>
                  <a:srgbClr val="FF0000"/>
                </a:solidFill>
              </a:rPr>
              <a:t>спіни</a:t>
            </a:r>
            <a:r>
              <a:rPr lang="ru-RU" dirty="0">
                <a:solidFill>
                  <a:srgbClr val="FF0000"/>
                </a:solidFill>
              </a:rPr>
              <a:t> </a:t>
            </a:r>
            <a:r>
              <a:rPr lang="ru-RU" dirty="0" err="1">
                <a:solidFill>
                  <a:srgbClr val="FF0000"/>
                </a:solidFill>
              </a:rPr>
              <a:t>повільно</a:t>
            </a:r>
            <a:r>
              <a:rPr lang="ru-RU" dirty="0">
                <a:solidFill>
                  <a:srgbClr val="FF0000"/>
                </a:solidFill>
              </a:rPr>
              <a:t> </a:t>
            </a:r>
            <a:r>
              <a:rPr lang="ru-RU" dirty="0" err="1">
                <a:solidFill>
                  <a:srgbClr val="FF0000"/>
                </a:solidFill>
              </a:rPr>
              <a:t>зміщуються</a:t>
            </a:r>
            <a:r>
              <a:rPr lang="ru-RU" dirty="0">
                <a:solidFill>
                  <a:srgbClr val="FF0000"/>
                </a:solidFill>
              </a:rPr>
              <a:t> за фазою, і є </a:t>
            </a:r>
            <a:r>
              <a:rPr lang="ru-RU" dirty="0" err="1">
                <a:solidFill>
                  <a:srgbClr val="FF0000"/>
                </a:solidFill>
              </a:rPr>
              <a:t>поступова</a:t>
            </a:r>
            <a:r>
              <a:rPr lang="ru-RU" dirty="0">
                <a:solidFill>
                  <a:srgbClr val="FF0000"/>
                </a:solidFill>
              </a:rPr>
              <a:t> </a:t>
            </a:r>
            <a:r>
              <a:rPr lang="ru-RU" dirty="0" err="1">
                <a:solidFill>
                  <a:srgbClr val="FF0000"/>
                </a:solidFill>
              </a:rPr>
              <a:t>втрата</a:t>
            </a:r>
            <a:r>
              <a:rPr lang="ru-RU" dirty="0">
                <a:solidFill>
                  <a:srgbClr val="FF0000"/>
                </a:solidFill>
              </a:rPr>
              <a:t> </a:t>
            </a:r>
            <a:r>
              <a:rPr lang="ru-RU" dirty="0" err="1">
                <a:solidFill>
                  <a:srgbClr val="FF0000"/>
                </a:solidFill>
              </a:rPr>
              <a:t>поперечної</a:t>
            </a:r>
            <a:r>
              <a:rPr lang="ru-RU" dirty="0">
                <a:solidFill>
                  <a:srgbClr val="FF0000"/>
                </a:solidFill>
              </a:rPr>
              <a:t> </a:t>
            </a:r>
            <a:r>
              <a:rPr lang="ru-RU" dirty="0" err="1">
                <a:solidFill>
                  <a:srgbClr val="FF0000"/>
                </a:solidFill>
              </a:rPr>
              <a:t>намагніченості</a:t>
            </a:r>
            <a:r>
              <a:rPr lang="ru-RU" dirty="0">
                <a:solidFill>
                  <a:srgbClr val="FF0000"/>
                </a:solidFill>
              </a:rPr>
              <a:t>. </a:t>
            </a:r>
            <a:r>
              <a:rPr lang="ru-RU" dirty="0" err="1">
                <a:solidFill>
                  <a:srgbClr val="FF0000"/>
                </a:solidFill>
              </a:rPr>
              <a:t>Місце</a:t>
            </a:r>
            <a:r>
              <a:rPr lang="ru-RU" dirty="0">
                <a:solidFill>
                  <a:srgbClr val="FF0000"/>
                </a:solidFill>
              </a:rPr>
              <a:t> Т2 для води є </a:t>
            </a:r>
            <a:r>
              <a:rPr lang="ru-RU" dirty="0" err="1">
                <a:solidFill>
                  <a:srgbClr val="FF0000"/>
                </a:solidFill>
              </a:rPr>
              <a:t>значним</a:t>
            </a:r>
            <a:r>
              <a:rPr lang="ru-RU" dirty="0">
                <a:solidFill>
                  <a:srgbClr val="FF0000"/>
                </a:solidFill>
              </a:rPr>
              <a:t>.</a:t>
            </a:r>
          </a:p>
          <a:p>
            <a:endParaRPr lang="ru-RU" dirty="0">
              <a:solidFill>
                <a:srgbClr val="FF0000"/>
              </a:solidFill>
            </a:endParaRPr>
          </a:p>
          <a:p>
            <a:r>
              <a:rPr lang="ru-RU" dirty="0">
                <a:solidFill>
                  <a:srgbClr val="FF0000"/>
                </a:solidFill>
              </a:rPr>
              <a:t>Т1/Т2 – для води – 2500/ 2500 </a:t>
            </a:r>
            <a:r>
              <a:rPr lang="ru-RU" dirty="0" err="1">
                <a:solidFill>
                  <a:srgbClr val="FF0000"/>
                </a:solidFill>
              </a:rPr>
              <a:t>мс</a:t>
            </a:r>
            <a:r>
              <a:rPr lang="ru-RU" dirty="0">
                <a:solidFill>
                  <a:srgbClr val="FF0000"/>
                </a:solidFill>
              </a:rPr>
              <a:t>, </a:t>
            </a:r>
            <a:r>
              <a:rPr lang="ru-RU" dirty="0" err="1">
                <a:solidFill>
                  <a:srgbClr val="FF0000"/>
                </a:solidFill>
              </a:rPr>
              <a:t>жирова</a:t>
            </a:r>
            <a:r>
              <a:rPr lang="ru-RU" dirty="0">
                <a:solidFill>
                  <a:srgbClr val="FF0000"/>
                </a:solidFill>
              </a:rPr>
              <a:t> тканина – 200 / 100 </a:t>
            </a:r>
            <a:r>
              <a:rPr lang="ru-RU" dirty="0" err="1">
                <a:solidFill>
                  <a:srgbClr val="FF0000"/>
                </a:solidFill>
              </a:rPr>
              <a:t>мс</a:t>
            </a:r>
            <a:r>
              <a:rPr lang="ru-RU" dirty="0">
                <a:solidFill>
                  <a:srgbClr val="FF0000"/>
                </a:solidFill>
              </a:rPr>
              <a:t>, </a:t>
            </a:r>
            <a:r>
              <a:rPr lang="ru-RU" dirty="0" err="1">
                <a:solidFill>
                  <a:srgbClr val="FF0000"/>
                </a:solidFill>
              </a:rPr>
              <a:t>спиномозкова</a:t>
            </a:r>
            <a:r>
              <a:rPr lang="ru-RU" dirty="0">
                <a:solidFill>
                  <a:srgbClr val="FF0000"/>
                </a:solidFill>
              </a:rPr>
              <a:t> </a:t>
            </a:r>
            <a:r>
              <a:rPr lang="ru-RU" dirty="0" err="1">
                <a:solidFill>
                  <a:srgbClr val="FF0000"/>
                </a:solidFill>
              </a:rPr>
              <a:t>рідина</a:t>
            </a:r>
            <a:r>
              <a:rPr lang="ru-RU" dirty="0">
                <a:solidFill>
                  <a:srgbClr val="FF0000"/>
                </a:solidFill>
              </a:rPr>
              <a:t> – 2000 / 300 </a:t>
            </a:r>
            <a:r>
              <a:rPr lang="ru-RU" dirty="0" err="1">
                <a:solidFill>
                  <a:srgbClr val="FF0000"/>
                </a:solidFill>
              </a:rPr>
              <a:t>мс</a:t>
            </a:r>
            <a:r>
              <a:rPr lang="ru-RU" dirty="0">
                <a:solidFill>
                  <a:srgbClr val="FF0000"/>
                </a:solidFill>
              </a:rPr>
              <a:t>, </a:t>
            </a:r>
            <a:r>
              <a:rPr lang="ru-RU" dirty="0" err="1">
                <a:solidFill>
                  <a:srgbClr val="FF0000"/>
                </a:solidFill>
              </a:rPr>
              <a:t>біла</a:t>
            </a:r>
            <a:r>
              <a:rPr lang="ru-RU" dirty="0">
                <a:solidFill>
                  <a:srgbClr val="FF0000"/>
                </a:solidFill>
              </a:rPr>
              <a:t> </a:t>
            </a:r>
            <a:r>
              <a:rPr lang="ru-RU" dirty="0" err="1">
                <a:solidFill>
                  <a:srgbClr val="FF0000"/>
                </a:solidFill>
              </a:rPr>
              <a:t>речовина</a:t>
            </a:r>
            <a:r>
              <a:rPr lang="ru-RU" dirty="0">
                <a:solidFill>
                  <a:srgbClr val="FF0000"/>
                </a:solidFill>
              </a:rPr>
              <a:t> </a:t>
            </a:r>
            <a:r>
              <a:rPr lang="ru-RU" dirty="0" err="1">
                <a:solidFill>
                  <a:srgbClr val="FF0000"/>
                </a:solidFill>
              </a:rPr>
              <a:t>мозку</a:t>
            </a:r>
            <a:r>
              <a:rPr lang="ru-RU" dirty="0">
                <a:solidFill>
                  <a:srgbClr val="FF0000"/>
                </a:solidFill>
              </a:rPr>
              <a:t> – 500 / 100 </a:t>
            </a:r>
            <a:r>
              <a:rPr lang="ru-RU" dirty="0" err="1">
                <a:solidFill>
                  <a:srgbClr val="FF0000"/>
                </a:solidFill>
              </a:rPr>
              <a:t>мс</a:t>
            </a:r>
            <a:r>
              <a:rPr lang="ru-RU" dirty="0">
                <a:solidFill>
                  <a:srgbClr val="FF0000"/>
                </a:solidFill>
              </a:rPr>
              <a:t> </a:t>
            </a:r>
          </a:p>
        </p:txBody>
      </p:sp>
    </p:spTree>
    <p:extLst>
      <p:ext uri="{BB962C8B-B14F-4D97-AF65-F5344CB8AC3E}">
        <p14:creationId xmlns:p14="http://schemas.microsoft.com/office/powerpoint/2010/main" val="2866260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solidFill>
                  <a:srgbClr val="FF0000"/>
                </a:solidFill>
                <a:effectLst>
                  <a:outerShdw blurRad="38100" dist="38100" dir="2700000" algn="tl">
                    <a:srgbClr val="000000">
                      <a:alpha val="43137"/>
                    </a:srgbClr>
                  </a:outerShdw>
                </a:effectLst>
              </a:rPr>
              <a:t>ЗВАЖЕНІСТЬ КОНТРАСТА ЗОБРАЖЕННЯ</a:t>
            </a: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798022" y="2499558"/>
            <a:ext cx="10814858" cy="2308324"/>
          </a:xfrm>
          <a:prstGeom prst="rect">
            <a:avLst/>
          </a:prstGeom>
        </p:spPr>
        <p:txBody>
          <a:bodyPr wrap="square">
            <a:spAutoFit/>
          </a:bodyPr>
          <a:lstStyle/>
          <a:p>
            <a:pPr algn="just"/>
            <a:r>
              <a:rPr lang="ru-RU" dirty="0" err="1">
                <a:solidFill>
                  <a:srgbClr val="FF0000"/>
                </a:solidFill>
              </a:rPr>
              <a:t>Всі</a:t>
            </a:r>
            <a:r>
              <a:rPr lang="ru-RU" dirty="0">
                <a:solidFill>
                  <a:srgbClr val="FF0000"/>
                </a:solidFill>
              </a:rPr>
              <a:t> </a:t>
            </a:r>
            <a:r>
              <a:rPr lang="ru-RU" dirty="0" err="1">
                <a:solidFill>
                  <a:srgbClr val="FF0000"/>
                </a:solidFill>
              </a:rPr>
              <a:t>фактори</a:t>
            </a:r>
            <a:r>
              <a:rPr lang="ru-RU" dirty="0">
                <a:solidFill>
                  <a:srgbClr val="FF0000"/>
                </a:solidFill>
              </a:rPr>
              <a:t>, </a:t>
            </a:r>
            <a:r>
              <a:rPr lang="ru-RU" dirty="0" err="1">
                <a:solidFill>
                  <a:srgbClr val="FF0000"/>
                </a:solidFill>
              </a:rPr>
              <a:t>які</a:t>
            </a:r>
            <a:r>
              <a:rPr lang="ru-RU" dirty="0">
                <a:solidFill>
                  <a:srgbClr val="FF0000"/>
                </a:solidFill>
              </a:rPr>
              <a:t> </a:t>
            </a:r>
            <a:r>
              <a:rPr lang="ru-RU" dirty="0" err="1">
                <a:solidFill>
                  <a:srgbClr val="FF0000"/>
                </a:solidFill>
              </a:rPr>
              <a:t>формують</a:t>
            </a:r>
            <a:r>
              <a:rPr lang="ru-RU" dirty="0">
                <a:solidFill>
                  <a:srgbClr val="FF0000"/>
                </a:solidFill>
              </a:rPr>
              <a:t> </a:t>
            </a:r>
            <a:r>
              <a:rPr lang="ru-RU" dirty="0" err="1">
                <a:solidFill>
                  <a:srgbClr val="FF0000"/>
                </a:solidFill>
              </a:rPr>
              <a:t>контрастні</a:t>
            </a:r>
            <a:r>
              <a:rPr lang="ru-RU" dirty="0">
                <a:solidFill>
                  <a:srgbClr val="FF0000"/>
                </a:solidFill>
              </a:rPr>
              <a:t> </a:t>
            </a:r>
            <a:r>
              <a:rPr lang="ru-RU" dirty="0" err="1">
                <a:solidFill>
                  <a:srgbClr val="FF0000"/>
                </a:solidFill>
              </a:rPr>
              <a:t>зображення</a:t>
            </a:r>
            <a:r>
              <a:rPr lang="ru-RU" dirty="0">
                <a:solidFill>
                  <a:srgbClr val="FF0000"/>
                </a:solidFill>
              </a:rPr>
              <a:t>, є </a:t>
            </a:r>
            <a:r>
              <a:rPr lang="ru-RU" dirty="0" err="1">
                <a:solidFill>
                  <a:srgbClr val="FF0000"/>
                </a:solidFill>
              </a:rPr>
              <a:t>присутніми</a:t>
            </a:r>
            <a:r>
              <a:rPr lang="ru-RU" dirty="0">
                <a:solidFill>
                  <a:srgbClr val="FF0000"/>
                </a:solidFill>
              </a:rPr>
              <a:t> </a:t>
            </a:r>
            <a:r>
              <a:rPr lang="ru-RU" dirty="0" err="1">
                <a:solidFill>
                  <a:srgbClr val="FF0000"/>
                </a:solidFill>
              </a:rPr>
              <a:t>одночасно</a:t>
            </a:r>
            <a:r>
              <a:rPr lang="ru-RU" dirty="0">
                <a:solidFill>
                  <a:srgbClr val="FF0000"/>
                </a:solidFill>
              </a:rPr>
              <a:t>, тому </a:t>
            </a:r>
            <a:r>
              <a:rPr lang="ru-RU" dirty="0" err="1">
                <a:solidFill>
                  <a:srgbClr val="FF0000"/>
                </a:solidFill>
              </a:rPr>
              <a:t>дають</a:t>
            </a:r>
            <a:r>
              <a:rPr lang="ru-RU" dirty="0">
                <a:solidFill>
                  <a:srgbClr val="FF0000"/>
                </a:solidFill>
              </a:rPr>
              <a:t> </a:t>
            </a:r>
            <a:r>
              <a:rPr lang="ru-RU" dirty="0" err="1">
                <a:solidFill>
                  <a:srgbClr val="FF0000"/>
                </a:solidFill>
              </a:rPr>
              <a:t>зображення</a:t>
            </a:r>
            <a:r>
              <a:rPr lang="ru-RU" dirty="0">
                <a:solidFill>
                  <a:srgbClr val="FF0000"/>
                </a:solidFill>
              </a:rPr>
              <a:t> з </a:t>
            </a:r>
            <a:r>
              <a:rPr lang="ru-RU" dirty="0" err="1">
                <a:solidFill>
                  <a:srgbClr val="FF0000"/>
                </a:solidFill>
              </a:rPr>
              <a:t>змішаним</a:t>
            </a:r>
            <a:r>
              <a:rPr lang="ru-RU" dirty="0">
                <a:solidFill>
                  <a:srgbClr val="FF0000"/>
                </a:solidFill>
              </a:rPr>
              <a:t> контрастом. </a:t>
            </a:r>
            <a:r>
              <a:rPr lang="ru-RU" dirty="0" err="1">
                <a:solidFill>
                  <a:srgbClr val="FF0000"/>
                </a:solidFill>
              </a:rPr>
              <a:t>Це</a:t>
            </a:r>
            <a:r>
              <a:rPr lang="ru-RU" dirty="0">
                <a:solidFill>
                  <a:srgbClr val="FF0000"/>
                </a:solidFill>
              </a:rPr>
              <a:t> </a:t>
            </a:r>
            <a:r>
              <a:rPr lang="ru-RU" dirty="0" err="1">
                <a:solidFill>
                  <a:srgbClr val="FF0000"/>
                </a:solidFill>
              </a:rPr>
              <a:t>означає</a:t>
            </a:r>
            <a:r>
              <a:rPr lang="ru-RU" dirty="0">
                <a:solidFill>
                  <a:srgbClr val="FF0000"/>
                </a:solidFill>
              </a:rPr>
              <a:t>, </a:t>
            </a:r>
            <a:r>
              <a:rPr lang="ru-RU" dirty="0" err="1">
                <a:solidFill>
                  <a:srgbClr val="FF0000"/>
                </a:solidFill>
              </a:rPr>
              <a:t>що</a:t>
            </a:r>
            <a:r>
              <a:rPr lang="ru-RU" dirty="0">
                <a:solidFill>
                  <a:srgbClr val="FF0000"/>
                </a:solidFill>
              </a:rPr>
              <a:t> при </a:t>
            </a:r>
            <a:r>
              <a:rPr lang="ru-RU" dirty="0" err="1">
                <a:solidFill>
                  <a:srgbClr val="FF0000"/>
                </a:solidFill>
              </a:rPr>
              <a:t>читанні</a:t>
            </a:r>
            <a:r>
              <a:rPr lang="ru-RU" dirty="0">
                <a:solidFill>
                  <a:srgbClr val="FF0000"/>
                </a:solidFill>
              </a:rPr>
              <a:t> </a:t>
            </a:r>
            <a:r>
              <a:rPr lang="ru-RU" dirty="0" err="1">
                <a:solidFill>
                  <a:srgbClr val="FF0000"/>
                </a:solidFill>
              </a:rPr>
              <a:t>зображення</a:t>
            </a:r>
            <a:r>
              <a:rPr lang="ru-RU" dirty="0">
                <a:solidFill>
                  <a:srgbClr val="FF0000"/>
                </a:solidFill>
              </a:rPr>
              <a:t> </a:t>
            </a:r>
            <a:r>
              <a:rPr lang="ru-RU" dirty="0" err="1">
                <a:solidFill>
                  <a:srgbClr val="FF0000"/>
                </a:solidFill>
              </a:rPr>
              <a:t>дуже</a:t>
            </a:r>
            <a:r>
              <a:rPr lang="ru-RU" dirty="0">
                <a:solidFill>
                  <a:srgbClr val="FF0000"/>
                </a:solidFill>
              </a:rPr>
              <a:t> </a:t>
            </a:r>
            <a:r>
              <a:rPr lang="ru-RU" dirty="0" err="1">
                <a:solidFill>
                  <a:srgbClr val="FF0000"/>
                </a:solidFill>
              </a:rPr>
              <a:t>важко</a:t>
            </a:r>
            <a:r>
              <a:rPr lang="ru-RU" dirty="0">
                <a:solidFill>
                  <a:srgbClr val="FF0000"/>
                </a:solidFill>
              </a:rPr>
              <a:t> </a:t>
            </a:r>
            <a:r>
              <a:rPr lang="ru-RU" dirty="0" err="1">
                <a:solidFill>
                  <a:srgbClr val="FF0000"/>
                </a:solidFill>
              </a:rPr>
              <a:t>встановити</a:t>
            </a:r>
            <a:r>
              <a:rPr lang="ru-RU" dirty="0">
                <a:solidFill>
                  <a:srgbClr val="FF0000"/>
                </a:solidFill>
              </a:rPr>
              <a:t> </a:t>
            </a:r>
            <a:r>
              <a:rPr lang="ru-RU" dirty="0" err="1">
                <a:solidFill>
                  <a:srgbClr val="FF0000"/>
                </a:solidFill>
              </a:rPr>
              <a:t>внесок</a:t>
            </a:r>
            <a:r>
              <a:rPr lang="ru-RU" dirty="0">
                <a:solidFill>
                  <a:srgbClr val="FF0000"/>
                </a:solidFill>
              </a:rPr>
              <a:t> у контраст кожному з </a:t>
            </a:r>
            <a:r>
              <a:rPr lang="ru-RU" dirty="0" err="1">
                <a:solidFill>
                  <a:srgbClr val="FF0000"/>
                </a:solidFill>
              </a:rPr>
              <a:t>цих</a:t>
            </a:r>
            <a:r>
              <a:rPr lang="ru-RU" dirty="0">
                <a:solidFill>
                  <a:srgbClr val="FF0000"/>
                </a:solidFill>
              </a:rPr>
              <a:t> </a:t>
            </a:r>
            <a:r>
              <a:rPr lang="ru-RU" dirty="0" err="1">
                <a:solidFill>
                  <a:srgbClr val="FF0000"/>
                </a:solidFill>
              </a:rPr>
              <a:t>факторів</a:t>
            </a:r>
            <a:r>
              <a:rPr lang="ru-RU" dirty="0">
                <a:solidFill>
                  <a:srgbClr val="FF0000"/>
                </a:solidFill>
              </a:rPr>
              <a:t>. </a:t>
            </a:r>
            <a:r>
              <a:rPr lang="ru-RU" dirty="0" err="1">
                <a:solidFill>
                  <a:srgbClr val="FF0000"/>
                </a:solidFill>
              </a:rPr>
              <a:t>Інтерпретація</a:t>
            </a:r>
            <a:r>
              <a:rPr lang="ru-RU" dirty="0">
                <a:solidFill>
                  <a:srgbClr val="FF0000"/>
                </a:solidFill>
              </a:rPr>
              <a:t> </a:t>
            </a:r>
            <a:r>
              <a:rPr lang="ru-RU" dirty="0" err="1">
                <a:solidFill>
                  <a:srgbClr val="FF0000"/>
                </a:solidFill>
              </a:rPr>
              <a:t>зображень</a:t>
            </a:r>
            <a:r>
              <a:rPr lang="ru-RU" dirty="0">
                <a:solidFill>
                  <a:srgbClr val="FF0000"/>
                </a:solidFill>
              </a:rPr>
              <a:t> </a:t>
            </a:r>
            <a:r>
              <a:rPr lang="ru-RU" dirty="0" err="1">
                <a:solidFill>
                  <a:srgbClr val="FF0000"/>
                </a:solidFill>
              </a:rPr>
              <a:t>стає</a:t>
            </a:r>
            <a:r>
              <a:rPr lang="ru-RU" dirty="0">
                <a:solidFill>
                  <a:srgbClr val="FF0000"/>
                </a:solidFill>
              </a:rPr>
              <a:t> </a:t>
            </a:r>
            <a:r>
              <a:rPr lang="ru-RU" dirty="0" err="1">
                <a:solidFill>
                  <a:srgbClr val="FF0000"/>
                </a:solidFill>
              </a:rPr>
              <a:t>дуже</a:t>
            </a:r>
            <a:r>
              <a:rPr lang="ru-RU" dirty="0">
                <a:solidFill>
                  <a:srgbClr val="FF0000"/>
                </a:solidFill>
              </a:rPr>
              <a:t> складною, тому </a:t>
            </a:r>
            <a:r>
              <a:rPr lang="ru-RU" dirty="0" err="1">
                <a:solidFill>
                  <a:srgbClr val="FF0000"/>
                </a:solidFill>
              </a:rPr>
              <a:t>необхідно</a:t>
            </a:r>
            <a:r>
              <a:rPr lang="ru-RU" dirty="0">
                <a:solidFill>
                  <a:srgbClr val="FF0000"/>
                </a:solidFill>
              </a:rPr>
              <a:t> </a:t>
            </a:r>
            <a:r>
              <a:rPr lang="ru-RU" dirty="0" err="1">
                <a:solidFill>
                  <a:srgbClr val="FF0000"/>
                </a:solidFill>
              </a:rPr>
              <a:t>зважити</a:t>
            </a:r>
            <a:r>
              <a:rPr lang="ru-RU" dirty="0">
                <a:solidFill>
                  <a:srgbClr val="FF0000"/>
                </a:solidFill>
              </a:rPr>
              <a:t> </a:t>
            </a:r>
            <a:r>
              <a:rPr lang="ru-RU" dirty="0" err="1">
                <a:solidFill>
                  <a:srgbClr val="FF0000"/>
                </a:solidFill>
              </a:rPr>
              <a:t>контрастність</a:t>
            </a:r>
            <a:r>
              <a:rPr lang="ru-RU" dirty="0">
                <a:solidFill>
                  <a:srgbClr val="FF0000"/>
                </a:solidFill>
              </a:rPr>
              <a:t> </a:t>
            </a:r>
            <a:r>
              <a:rPr lang="ru-RU" dirty="0" err="1">
                <a:solidFill>
                  <a:srgbClr val="FF0000"/>
                </a:solidFill>
              </a:rPr>
              <a:t>зображення</a:t>
            </a:r>
            <a:r>
              <a:rPr lang="ru-RU" dirty="0">
                <a:solidFill>
                  <a:srgbClr val="FF0000"/>
                </a:solidFill>
              </a:rPr>
              <a:t> </a:t>
            </a:r>
            <a:r>
              <a:rPr lang="ru-RU" dirty="0" err="1">
                <a:solidFill>
                  <a:srgbClr val="FF0000"/>
                </a:solidFill>
              </a:rPr>
              <a:t>відповідно</a:t>
            </a:r>
            <a:r>
              <a:rPr lang="ru-RU" dirty="0">
                <a:solidFill>
                  <a:srgbClr val="FF0000"/>
                </a:solidFill>
              </a:rPr>
              <a:t> до одного з </a:t>
            </a:r>
            <a:r>
              <a:rPr lang="ru-RU" dirty="0" err="1">
                <a:solidFill>
                  <a:srgbClr val="FF0000"/>
                </a:solidFill>
              </a:rPr>
              <a:t>параметрів</a:t>
            </a:r>
            <a:r>
              <a:rPr lang="ru-RU" dirty="0">
                <a:solidFill>
                  <a:srgbClr val="FF0000"/>
                </a:solidFill>
              </a:rPr>
              <a:t>, без </a:t>
            </a:r>
            <a:r>
              <a:rPr lang="ru-RU" dirty="0" err="1">
                <a:solidFill>
                  <a:srgbClr val="FF0000"/>
                </a:solidFill>
              </a:rPr>
              <a:t>урахування</a:t>
            </a:r>
            <a:r>
              <a:rPr lang="ru-RU" dirty="0">
                <a:solidFill>
                  <a:srgbClr val="FF0000"/>
                </a:solidFill>
              </a:rPr>
              <a:t> </a:t>
            </a:r>
            <a:r>
              <a:rPr lang="ru-RU" dirty="0" err="1">
                <a:solidFill>
                  <a:srgbClr val="FF0000"/>
                </a:solidFill>
              </a:rPr>
              <a:t>решти</a:t>
            </a:r>
            <a:r>
              <a:rPr lang="ru-RU" dirty="0">
                <a:solidFill>
                  <a:srgbClr val="FF0000"/>
                </a:solidFill>
              </a:rPr>
              <a:t>. </a:t>
            </a:r>
            <a:r>
              <a:rPr lang="ru-RU" dirty="0" err="1">
                <a:solidFill>
                  <a:srgbClr val="FF0000"/>
                </a:solidFill>
              </a:rPr>
              <a:t>Це</a:t>
            </a:r>
            <a:r>
              <a:rPr lang="ru-RU" dirty="0">
                <a:solidFill>
                  <a:srgbClr val="FF0000"/>
                </a:solidFill>
              </a:rPr>
              <a:t> </a:t>
            </a:r>
            <a:r>
              <a:rPr lang="ru-RU" dirty="0" err="1">
                <a:solidFill>
                  <a:srgbClr val="FF0000"/>
                </a:solidFill>
              </a:rPr>
              <a:t>здійснюється</a:t>
            </a:r>
            <a:r>
              <a:rPr lang="ru-RU" dirty="0">
                <a:solidFill>
                  <a:srgbClr val="FF0000"/>
                </a:solidFill>
              </a:rPr>
              <a:t> на </a:t>
            </a:r>
            <a:r>
              <a:rPr lang="ru-RU" dirty="0" err="1">
                <a:solidFill>
                  <a:srgbClr val="FF0000"/>
                </a:solidFill>
              </a:rPr>
              <a:t>основі</a:t>
            </a:r>
            <a:r>
              <a:rPr lang="ru-RU" dirty="0">
                <a:solidFill>
                  <a:srgbClr val="FF0000"/>
                </a:solidFill>
              </a:rPr>
              <a:t> </a:t>
            </a:r>
            <a:r>
              <a:rPr lang="ru-RU" dirty="0" err="1">
                <a:solidFill>
                  <a:srgbClr val="FF0000"/>
                </a:solidFill>
              </a:rPr>
              <a:t>відомих</a:t>
            </a:r>
            <a:r>
              <a:rPr lang="ru-RU" dirty="0">
                <a:solidFill>
                  <a:srgbClr val="FF0000"/>
                </a:solidFill>
              </a:rPr>
              <a:t> </a:t>
            </a:r>
            <a:r>
              <a:rPr lang="ru-RU" dirty="0" err="1">
                <a:solidFill>
                  <a:srgbClr val="FF0000"/>
                </a:solidFill>
              </a:rPr>
              <a:t>уявлень</a:t>
            </a:r>
            <a:r>
              <a:rPr lang="ru-RU" dirty="0">
                <a:solidFill>
                  <a:srgbClr val="FF0000"/>
                </a:solidFill>
              </a:rPr>
              <a:t> про те, як </a:t>
            </a:r>
            <a:r>
              <a:rPr lang="ru-RU" dirty="0" err="1">
                <a:solidFill>
                  <a:srgbClr val="FF0000"/>
                </a:solidFill>
              </a:rPr>
              <a:t>зовнішні</a:t>
            </a:r>
            <a:r>
              <a:rPr lang="ru-RU" dirty="0">
                <a:solidFill>
                  <a:srgbClr val="FF0000"/>
                </a:solidFill>
              </a:rPr>
              <a:t> </a:t>
            </a:r>
            <a:r>
              <a:rPr lang="ru-RU" dirty="0" err="1">
                <a:solidFill>
                  <a:srgbClr val="FF0000"/>
                </a:solidFill>
              </a:rPr>
              <a:t>контрастні</a:t>
            </a:r>
            <a:r>
              <a:rPr lang="ru-RU" dirty="0">
                <a:solidFill>
                  <a:srgbClr val="FF0000"/>
                </a:solidFill>
              </a:rPr>
              <a:t> </a:t>
            </a:r>
            <a:r>
              <a:rPr lang="ru-RU" dirty="0" err="1">
                <a:solidFill>
                  <a:srgbClr val="FF0000"/>
                </a:solidFill>
              </a:rPr>
              <a:t>фактори</a:t>
            </a:r>
            <a:r>
              <a:rPr lang="ru-RU" dirty="0">
                <a:solidFill>
                  <a:srgbClr val="FF0000"/>
                </a:solidFill>
              </a:rPr>
              <a:t> </a:t>
            </a:r>
            <a:r>
              <a:rPr lang="ru-RU" dirty="0" err="1">
                <a:solidFill>
                  <a:srgbClr val="FF0000"/>
                </a:solidFill>
              </a:rPr>
              <a:t>контролюють</a:t>
            </a:r>
            <a:r>
              <a:rPr lang="ru-RU" dirty="0">
                <a:solidFill>
                  <a:srgbClr val="FF0000"/>
                </a:solidFill>
              </a:rPr>
              <a:t> </a:t>
            </a:r>
            <a:r>
              <a:rPr lang="ru-RU" dirty="0" err="1">
                <a:solidFill>
                  <a:srgbClr val="FF0000"/>
                </a:solidFill>
              </a:rPr>
              <a:t>відносний</a:t>
            </a:r>
            <a:r>
              <a:rPr lang="ru-RU" dirty="0">
                <a:solidFill>
                  <a:srgbClr val="FF0000"/>
                </a:solidFill>
              </a:rPr>
              <a:t> </a:t>
            </a:r>
            <a:r>
              <a:rPr lang="ru-RU" dirty="0" err="1">
                <a:solidFill>
                  <a:srgbClr val="FF0000"/>
                </a:solidFill>
              </a:rPr>
              <a:t>внесок</a:t>
            </a:r>
            <a:r>
              <a:rPr lang="ru-RU" dirty="0">
                <a:solidFill>
                  <a:srgbClr val="FF0000"/>
                </a:solidFill>
              </a:rPr>
              <a:t> кожного з </a:t>
            </a:r>
            <a:r>
              <a:rPr lang="ru-RU" dirty="0" err="1">
                <a:solidFill>
                  <a:srgbClr val="FF0000"/>
                </a:solidFill>
              </a:rPr>
              <a:t>внутрішніх</a:t>
            </a:r>
            <a:r>
              <a:rPr lang="ru-RU" dirty="0">
                <a:solidFill>
                  <a:srgbClr val="FF0000"/>
                </a:solidFill>
              </a:rPr>
              <a:t> </a:t>
            </a:r>
            <a:r>
              <a:rPr lang="ru-RU" dirty="0" err="1">
                <a:solidFill>
                  <a:srgbClr val="FF0000"/>
                </a:solidFill>
              </a:rPr>
              <a:t>факторів</a:t>
            </a:r>
            <a:r>
              <a:rPr lang="ru-RU" dirty="0">
                <a:solidFill>
                  <a:srgbClr val="FF0000"/>
                </a:solidFill>
              </a:rPr>
              <a:t> для </a:t>
            </a:r>
            <a:r>
              <a:rPr lang="ru-RU" dirty="0" err="1">
                <a:solidFill>
                  <a:srgbClr val="FF0000"/>
                </a:solidFill>
              </a:rPr>
              <a:t>демонстрації</a:t>
            </a:r>
            <a:r>
              <a:rPr lang="ru-RU" dirty="0">
                <a:solidFill>
                  <a:srgbClr val="FF0000"/>
                </a:solidFill>
              </a:rPr>
              <a:t> </a:t>
            </a:r>
            <a:r>
              <a:rPr lang="ru-RU" dirty="0" err="1">
                <a:solidFill>
                  <a:srgbClr val="FF0000"/>
                </a:solidFill>
              </a:rPr>
              <a:t>суспензії</a:t>
            </a:r>
            <a:r>
              <a:rPr lang="ru-RU" dirty="0">
                <a:solidFill>
                  <a:srgbClr val="FF0000"/>
                </a:solidFill>
              </a:rPr>
              <a:t> контрасту Т1, </a:t>
            </a:r>
            <a:r>
              <a:rPr lang="ru-RU" dirty="0" err="1">
                <a:solidFill>
                  <a:srgbClr val="FF0000"/>
                </a:solidFill>
              </a:rPr>
              <a:t>щільності</a:t>
            </a:r>
            <a:r>
              <a:rPr lang="ru-RU" dirty="0">
                <a:solidFill>
                  <a:srgbClr val="FF0000"/>
                </a:solidFill>
              </a:rPr>
              <a:t> </a:t>
            </a:r>
            <a:r>
              <a:rPr lang="ru-RU" dirty="0" err="1">
                <a:solidFill>
                  <a:srgbClr val="FF0000"/>
                </a:solidFill>
              </a:rPr>
              <a:t>протонів</a:t>
            </a:r>
            <a:r>
              <a:rPr lang="ru-RU" dirty="0">
                <a:solidFill>
                  <a:srgbClr val="FF0000"/>
                </a:solidFill>
              </a:rPr>
              <a:t>, </a:t>
            </a:r>
            <a:r>
              <a:rPr lang="ru-RU" dirty="0" err="1">
                <a:solidFill>
                  <a:srgbClr val="FF0000"/>
                </a:solidFill>
              </a:rPr>
              <a:t>або</a:t>
            </a:r>
            <a:r>
              <a:rPr lang="ru-RU" dirty="0">
                <a:solidFill>
                  <a:srgbClr val="FF0000"/>
                </a:solidFill>
              </a:rPr>
              <a:t> T2 для </a:t>
            </a:r>
            <a:r>
              <a:rPr lang="ru-RU" dirty="0" err="1">
                <a:solidFill>
                  <a:srgbClr val="FF0000"/>
                </a:solidFill>
              </a:rPr>
              <a:t>певної</a:t>
            </a:r>
            <a:r>
              <a:rPr lang="ru-RU" dirty="0">
                <a:solidFill>
                  <a:srgbClr val="FF0000"/>
                </a:solidFill>
              </a:rPr>
              <a:t> </a:t>
            </a:r>
            <a:r>
              <a:rPr lang="ru-RU" dirty="0" err="1">
                <a:solidFill>
                  <a:srgbClr val="FF0000"/>
                </a:solidFill>
              </a:rPr>
              <a:t>імпульсної</a:t>
            </a:r>
            <a:r>
              <a:rPr lang="ru-RU" dirty="0">
                <a:solidFill>
                  <a:srgbClr val="FF0000"/>
                </a:solidFill>
              </a:rPr>
              <a:t> </a:t>
            </a:r>
            <a:r>
              <a:rPr lang="ru-RU" dirty="0" err="1">
                <a:solidFill>
                  <a:srgbClr val="FF0000"/>
                </a:solidFill>
              </a:rPr>
              <a:t>послідовності</a:t>
            </a:r>
            <a:r>
              <a:rPr lang="ru-RU" dirty="0">
                <a:solidFill>
                  <a:srgbClr val="FF0000"/>
                </a:solidFill>
              </a:rPr>
              <a:t>. У той же час, </a:t>
            </a:r>
            <a:r>
              <a:rPr lang="ru-RU" dirty="0" err="1">
                <a:solidFill>
                  <a:srgbClr val="FF0000"/>
                </a:solidFill>
              </a:rPr>
              <a:t>зменшення</a:t>
            </a:r>
            <a:r>
              <a:rPr lang="ru-RU" dirty="0">
                <a:solidFill>
                  <a:srgbClr val="FF0000"/>
                </a:solidFill>
              </a:rPr>
              <a:t> </a:t>
            </a:r>
            <a:r>
              <a:rPr lang="ru-RU" dirty="0" err="1">
                <a:solidFill>
                  <a:srgbClr val="FF0000"/>
                </a:solidFill>
              </a:rPr>
              <a:t>зображення</a:t>
            </a:r>
            <a:r>
              <a:rPr lang="ru-RU" dirty="0">
                <a:solidFill>
                  <a:srgbClr val="FF0000"/>
                </a:solidFill>
              </a:rPr>
              <a:t> </a:t>
            </a:r>
            <a:r>
              <a:rPr lang="ru-RU" dirty="0" err="1">
                <a:solidFill>
                  <a:srgbClr val="FF0000"/>
                </a:solidFill>
              </a:rPr>
              <a:t>досягається</a:t>
            </a:r>
            <a:r>
              <a:rPr lang="ru-RU" dirty="0">
                <a:solidFill>
                  <a:srgbClr val="FF0000"/>
                </a:solidFill>
              </a:rPr>
              <a:t> </a:t>
            </a:r>
            <a:r>
              <a:rPr lang="ru-RU" dirty="0" err="1">
                <a:solidFill>
                  <a:srgbClr val="FF0000"/>
                </a:solidFill>
              </a:rPr>
              <a:t>завдяки</a:t>
            </a:r>
            <a:r>
              <a:rPr lang="ru-RU" dirty="0">
                <a:solidFill>
                  <a:srgbClr val="FF0000"/>
                </a:solidFill>
              </a:rPr>
              <a:t> тому, </a:t>
            </a:r>
            <a:r>
              <a:rPr lang="ru-RU" dirty="0" err="1">
                <a:solidFill>
                  <a:srgbClr val="FF0000"/>
                </a:solidFill>
              </a:rPr>
              <a:t>що</a:t>
            </a:r>
            <a:r>
              <a:rPr lang="ru-RU" dirty="0">
                <a:solidFill>
                  <a:srgbClr val="FF0000"/>
                </a:solidFill>
              </a:rPr>
              <a:t> один </a:t>
            </a:r>
            <a:r>
              <a:rPr lang="ru-RU" dirty="0" err="1">
                <a:solidFill>
                  <a:srgbClr val="FF0000"/>
                </a:solidFill>
              </a:rPr>
              <a:t>механізм</a:t>
            </a:r>
            <a:r>
              <a:rPr lang="ru-RU" dirty="0">
                <a:solidFill>
                  <a:srgbClr val="FF0000"/>
                </a:solidFill>
              </a:rPr>
              <a:t> </a:t>
            </a:r>
            <a:r>
              <a:rPr lang="ru-RU" dirty="0" err="1">
                <a:solidFill>
                  <a:srgbClr val="FF0000"/>
                </a:solidFill>
              </a:rPr>
              <a:t>формування</a:t>
            </a:r>
            <a:r>
              <a:rPr lang="ru-RU" dirty="0">
                <a:solidFill>
                  <a:srgbClr val="FF0000"/>
                </a:solidFill>
              </a:rPr>
              <a:t> </a:t>
            </a:r>
            <a:r>
              <a:rPr lang="ru-RU" dirty="0" err="1">
                <a:solidFill>
                  <a:srgbClr val="FF0000"/>
                </a:solidFill>
              </a:rPr>
              <a:t>контрастності</a:t>
            </a:r>
            <a:r>
              <a:rPr lang="ru-RU" dirty="0">
                <a:solidFill>
                  <a:srgbClr val="FF0000"/>
                </a:solidFill>
              </a:rPr>
              <a:t> </a:t>
            </a:r>
            <a:r>
              <a:rPr lang="ru-RU" dirty="0" err="1">
                <a:solidFill>
                  <a:srgbClr val="FF0000"/>
                </a:solidFill>
              </a:rPr>
              <a:t>переважає</a:t>
            </a:r>
            <a:r>
              <a:rPr lang="ru-RU" dirty="0">
                <a:solidFill>
                  <a:srgbClr val="FF0000"/>
                </a:solidFill>
              </a:rPr>
              <a:t> над </a:t>
            </a:r>
            <a:r>
              <a:rPr lang="ru-RU" dirty="0" err="1">
                <a:solidFill>
                  <a:srgbClr val="FF0000"/>
                </a:solidFill>
              </a:rPr>
              <a:t>двома</a:t>
            </a:r>
            <a:r>
              <a:rPr lang="ru-RU" dirty="0">
                <a:solidFill>
                  <a:srgbClr val="FF0000"/>
                </a:solidFill>
              </a:rPr>
              <a:t> </a:t>
            </a:r>
            <a:r>
              <a:rPr lang="ru-RU" dirty="0" err="1">
                <a:solidFill>
                  <a:srgbClr val="FF0000"/>
                </a:solidFill>
              </a:rPr>
              <a:t>іншими</a:t>
            </a:r>
            <a:r>
              <a:rPr lang="ru-RU" dirty="0">
                <a:solidFill>
                  <a:srgbClr val="FF0000"/>
                </a:solidFill>
              </a:rPr>
              <a:t>.</a:t>
            </a:r>
          </a:p>
        </p:txBody>
      </p:sp>
    </p:spTree>
    <p:extLst>
      <p:ext uri="{BB962C8B-B14F-4D97-AF65-F5344CB8AC3E}">
        <p14:creationId xmlns:p14="http://schemas.microsoft.com/office/powerpoint/2010/main" val="2479532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5415" y="-457200"/>
            <a:ext cx="9905998" cy="1478570"/>
          </a:xfrm>
        </p:spPr>
        <p:txBody>
          <a:bodyPr/>
          <a:lstStyle/>
          <a:p>
            <a:r>
              <a:rPr lang="ru-RU" b="1" dirty="0" err="1">
                <a:solidFill>
                  <a:srgbClr val="FF0000"/>
                </a:solidFill>
                <a:effectLst>
                  <a:outerShdw blurRad="38100" dist="38100" dir="2700000" algn="tl">
                    <a:srgbClr val="000000">
                      <a:alpha val="43137"/>
                    </a:srgbClr>
                  </a:outerShdw>
                </a:effectLst>
              </a:rPr>
              <a:t>Зваженість</a:t>
            </a:r>
            <a:r>
              <a:rPr lang="ru-RU" b="1" dirty="0">
                <a:solidFill>
                  <a:srgbClr val="FF0000"/>
                </a:solidFill>
                <a:effectLst>
                  <a:outerShdw blurRad="38100" dist="38100" dir="2700000" algn="tl">
                    <a:srgbClr val="000000">
                      <a:alpha val="43137"/>
                    </a:srgbClr>
                  </a:outerShdw>
                </a:effectLst>
              </a:rPr>
              <a:t> по Т</a:t>
            </a:r>
            <a:r>
              <a:rPr lang="ru-RU" b="1" baseline="-25000" dirty="0">
                <a:solidFill>
                  <a:srgbClr val="FF0000"/>
                </a:solidFill>
                <a:effectLst>
                  <a:outerShdw blurRad="38100" dist="38100" dir="2700000" algn="tl">
                    <a:srgbClr val="000000">
                      <a:alpha val="43137"/>
                    </a:srgbClr>
                  </a:outerShdw>
                </a:effectLst>
              </a:rPr>
              <a:t>1</a:t>
            </a: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723207" y="282085"/>
            <a:ext cx="10706792" cy="2308324"/>
          </a:xfrm>
          <a:prstGeom prst="rect">
            <a:avLst/>
          </a:prstGeom>
        </p:spPr>
        <p:txBody>
          <a:bodyPr wrap="square">
            <a:spAutoFit/>
          </a:bodyPr>
          <a:lstStyle/>
          <a:p>
            <a:pPr algn="ctr"/>
            <a:endParaRPr lang="ru-RU" dirty="0"/>
          </a:p>
          <a:p>
            <a:r>
              <a:rPr lang="ru-RU" dirty="0"/>
              <a:t>Контраст </a:t>
            </a:r>
            <a:r>
              <a:rPr lang="ru-RU" dirty="0" err="1"/>
              <a:t>зображення</a:t>
            </a:r>
            <a:r>
              <a:rPr lang="ru-RU" dirty="0"/>
              <a:t>, при </a:t>
            </a:r>
            <a:r>
              <a:rPr lang="ru-RU" dirty="0" err="1"/>
              <a:t>зваженні</a:t>
            </a:r>
            <a:r>
              <a:rPr lang="ru-RU" dirty="0"/>
              <a:t> по </a:t>
            </a:r>
            <a:r>
              <a:rPr lang="en-US" dirty="0"/>
              <a:t>T1, </a:t>
            </a:r>
            <a:r>
              <a:rPr lang="ru-RU" dirty="0" err="1"/>
              <a:t>залежить</a:t>
            </a:r>
            <a:r>
              <a:rPr lang="ru-RU" dirty="0"/>
              <a:t> в основному </a:t>
            </a:r>
            <a:r>
              <a:rPr lang="ru-RU" dirty="0" err="1"/>
              <a:t>від</a:t>
            </a:r>
            <a:r>
              <a:rPr lang="ru-RU" dirty="0"/>
              <a:t> </a:t>
            </a:r>
            <a:r>
              <a:rPr lang="ru-RU" dirty="0" err="1"/>
              <a:t>відмінностей</a:t>
            </a:r>
            <a:r>
              <a:rPr lang="ru-RU" dirty="0"/>
              <a:t> у </a:t>
            </a:r>
            <a:r>
              <a:rPr lang="ru-RU" dirty="0" err="1"/>
              <a:t>часі</a:t>
            </a:r>
            <a:r>
              <a:rPr lang="ru-RU" dirty="0"/>
              <a:t> </a:t>
            </a:r>
            <a:r>
              <a:rPr lang="en-US" dirty="0"/>
              <a:t>T1 </a:t>
            </a:r>
            <a:r>
              <a:rPr lang="ru-RU" dirty="0" err="1"/>
              <a:t>між</a:t>
            </a:r>
            <a:r>
              <a:rPr lang="ru-RU" dirty="0"/>
              <a:t> жировою тканиною та водою (і </a:t>
            </a:r>
            <a:r>
              <a:rPr lang="ru-RU" dirty="0" err="1"/>
              <a:t>всіма</a:t>
            </a:r>
            <a:r>
              <a:rPr lang="ru-RU" dirty="0"/>
              <a:t> тканинами з </a:t>
            </a:r>
            <a:r>
              <a:rPr lang="ru-RU" dirty="0" err="1"/>
              <a:t>інтенсивністю</a:t>
            </a:r>
            <a:r>
              <a:rPr lang="ru-RU" dirty="0"/>
              <a:t> </a:t>
            </a:r>
            <a:r>
              <a:rPr lang="ru-RU" dirty="0" err="1"/>
              <a:t>проміжного</a:t>
            </a:r>
            <a:r>
              <a:rPr lang="ru-RU" dirty="0"/>
              <a:t> сигналу). </a:t>
            </a:r>
            <a:r>
              <a:rPr lang="ru-RU" dirty="0" err="1"/>
              <a:t>Оскільки</a:t>
            </a:r>
            <a:r>
              <a:rPr lang="ru-RU" dirty="0"/>
              <a:t> </a:t>
            </a:r>
            <a:r>
              <a:rPr lang="en-US" dirty="0"/>
              <a:t>TR </a:t>
            </a:r>
            <a:r>
              <a:rPr lang="ru-RU" dirty="0" err="1"/>
              <a:t>контролює</a:t>
            </a:r>
            <a:r>
              <a:rPr lang="ru-RU" dirty="0"/>
              <a:t> </a:t>
            </a:r>
            <a:r>
              <a:rPr lang="ru-RU" dirty="0" err="1"/>
              <a:t>повноту</a:t>
            </a:r>
            <a:r>
              <a:rPr lang="ru-RU" dirty="0"/>
              <a:t> </a:t>
            </a:r>
            <a:r>
              <a:rPr lang="ru-RU" dirty="0" err="1"/>
              <a:t>релаксації</a:t>
            </a:r>
            <a:r>
              <a:rPr lang="ru-RU" dirty="0"/>
              <a:t> кожного вектора до </a:t>
            </a:r>
            <a:r>
              <a:rPr lang="ru-RU" dirty="0" err="1"/>
              <a:t>застосування</a:t>
            </a:r>
            <a:r>
              <a:rPr lang="ru-RU" dirty="0"/>
              <a:t> </a:t>
            </a:r>
            <a:r>
              <a:rPr lang="ru-RU" dirty="0" err="1"/>
              <a:t>наступного</a:t>
            </a:r>
            <a:r>
              <a:rPr lang="ru-RU" dirty="0"/>
              <a:t> </a:t>
            </a:r>
            <a:r>
              <a:rPr lang="ru-RU" dirty="0" err="1"/>
              <a:t>імпульсу</a:t>
            </a:r>
            <a:r>
              <a:rPr lang="ru-RU" dirty="0"/>
              <a:t> РЧ для того, </a:t>
            </a:r>
            <a:r>
              <a:rPr lang="ru-RU" dirty="0" err="1"/>
              <a:t>щоб</a:t>
            </a:r>
            <a:r>
              <a:rPr lang="ru-RU" dirty="0"/>
              <a:t> </a:t>
            </a:r>
            <a:r>
              <a:rPr lang="ru-RU" dirty="0" err="1"/>
              <a:t>отримати</a:t>
            </a:r>
            <a:r>
              <a:rPr lang="ru-RU" dirty="0"/>
              <a:t> </a:t>
            </a:r>
            <a:r>
              <a:rPr lang="ru-RU" dirty="0" err="1"/>
              <a:t>зважене</a:t>
            </a:r>
            <a:r>
              <a:rPr lang="ru-RU" dirty="0"/>
              <a:t> </a:t>
            </a:r>
            <a:r>
              <a:rPr lang="ru-RU" dirty="0" err="1"/>
              <a:t>зображення</a:t>
            </a:r>
            <a:r>
              <a:rPr lang="ru-RU" dirty="0"/>
              <a:t> </a:t>
            </a:r>
            <a:r>
              <a:rPr lang="en-US" dirty="0"/>
              <a:t>T1, TR </a:t>
            </a:r>
            <a:r>
              <a:rPr lang="ru-RU" dirty="0" err="1"/>
              <a:t>має</a:t>
            </a:r>
            <a:r>
              <a:rPr lang="ru-RU" dirty="0"/>
              <a:t> бути </a:t>
            </a:r>
            <a:r>
              <a:rPr lang="ru-RU" dirty="0" err="1"/>
              <a:t>достатньо</a:t>
            </a:r>
            <a:r>
              <a:rPr lang="ru-RU" dirty="0"/>
              <a:t> коротким, </a:t>
            </a:r>
            <a:r>
              <a:rPr lang="ru-RU" dirty="0" err="1"/>
              <a:t>щоб</a:t>
            </a:r>
            <a:r>
              <a:rPr lang="ru-RU" dirty="0"/>
              <a:t> жир і вода не </a:t>
            </a:r>
            <a:r>
              <a:rPr lang="ru-RU" dirty="0" err="1"/>
              <a:t>мали</a:t>
            </a:r>
            <a:r>
              <a:rPr lang="ru-RU" dirty="0"/>
              <a:t> часу </a:t>
            </a:r>
            <a:r>
              <a:rPr lang="ru-RU" dirty="0" err="1"/>
              <a:t>повернутися</a:t>
            </a:r>
            <a:r>
              <a:rPr lang="ru-RU" dirty="0"/>
              <a:t> до </a:t>
            </a:r>
            <a:r>
              <a:rPr lang="en-US" dirty="0"/>
              <a:t>B</a:t>
            </a:r>
            <a:r>
              <a:rPr lang="en-US" baseline="-25000" dirty="0"/>
              <a:t>0</a:t>
            </a:r>
            <a:r>
              <a:rPr lang="en-US" dirty="0"/>
              <a:t> </a:t>
            </a:r>
            <a:r>
              <a:rPr lang="ru-RU" dirty="0"/>
              <a:t>і </a:t>
            </a:r>
            <a:r>
              <a:rPr lang="ru-RU" dirty="0" err="1"/>
              <a:t>повністю</a:t>
            </a:r>
            <a:r>
              <a:rPr lang="ru-RU" dirty="0"/>
              <a:t> </a:t>
            </a:r>
            <a:r>
              <a:rPr lang="ru-RU" dirty="0" err="1"/>
              <a:t>відновити</a:t>
            </a:r>
            <a:r>
              <a:rPr lang="ru-RU" dirty="0"/>
              <a:t> </a:t>
            </a:r>
            <a:r>
              <a:rPr lang="ru-RU" dirty="0" err="1"/>
              <a:t>їх</a:t>
            </a:r>
            <a:r>
              <a:rPr lang="ru-RU" dirty="0"/>
              <a:t> </a:t>
            </a:r>
            <a:r>
              <a:rPr lang="ru-RU" dirty="0" err="1"/>
              <a:t>поздовжню</a:t>
            </a:r>
            <a:r>
              <a:rPr lang="ru-RU" dirty="0"/>
              <a:t> </a:t>
            </a:r>
            <a:r>
              <a:rPr lang="ru-RU" dirty="0" err="1"/>
              <a:t>намагніченість</a:t>
            </a:r>
            <a:r>
              <a:rPr lang="ru-RU" dirty="0"/>
              <a:t>. При </a:t>
            </a:r>
            <a:r>
              <a:rPr lang="ru-RU" dirty="0" err="1"/>
              <a:t>тривалому</a:t>
            </a:r>
            <a:r>
              <a:rPr lang="ru-RU" dirty="0"/>
              <a:t> </a:t>
            </a:r>
            <a:r>
              <a:rPr lang="en-US" dirty="0"/>
              <a:t>TR, </a:t>
            </a:r>
            <a:r>
              <a:rPr lang="ru-RU" dirty="0"/>
              <a:t>жир і вода </a:t>
            </a:r>
            <a:r>
              <a:rPr lang="ru-RU" dirty="0" err="1"/>
              <a:t>повертаються</a:t>
            </a:r>
            <a:r>
              <a:rPr lang="ru-RU" dirty="0"/>
              <a:t> до  </a:t>
            </a:r>
            <a:r>
              <a:rPr lang="en-US" dirty="0"/>
              <a:t>B</a:t>
            </a:r>
            <a:r>
              <a:rPr lang="en-US" baseline="-25000" dirty="0"/>
              <a:t>0</a:t>
            </a:r>
            <a:r>
              <a:rPr lang="en-US" dirty="0"/>
              <a:t> </a:t>
            </a:r>
            <a:r>
              <a:rPr lang="ru-RU" dirty="0"/>
              <a:t>і </a:t>
            </a:r>
            <a:r>
              <a:rPr lang="ru-RU" dirty="0" err="1"/>
              <a:t>повністю</a:t>
            </a:r>
            <a:r>
              <a:rPr lang="ru-RU" dirty="0"/>
              <a:t> </a:t>
            </a:r>
            <a:r>
              <a:rPr lang="ru-RU" dirty="0" err="1"/>
              <a:t>відновлюють</a:t>
            </a:r>
            <a:r>
              <a:rPr lang="ru-RU" dirty="0"/>
              <a:t> </a:t>
            </a:r>
            <a:r>
              <a:rPr lang="ru-RU" dirty="0" err="1"/>
              <a:t>поздовжню</a:t>
            </a:r>
            <a:r>
              <a:rPr lang="ru-RU" dirty="0"/>
              <a:t> </a:t>
            </a:r>
            <a:r>
              <a:rPr lang="ru-RU" dirty="0" err="1"/>
              <a:t>намагніченість</a:t>
            </a:r>
            <a:r>
              <a:rPr lang="ru-RU" dirty="0"/>
              <a:t>. </a:t>
            </a:r>
            <a:r>
              <a:rPr lang="ru-RU" dirty="0" err="1"/>
              <a:t>Якщо</a:t>
            </a:r>
            <a:r>
              <a:rPr lang="ru-RU" dirty="0"/>
              <a:t> </a:t>
            </a:r>
            <a:r>
              <a:rPr lang="ru-RU" dirty="0" err="1"/>
              <a:t>це</a:t>
            </a:r>
            <a:r>
              <a:rPr lang="ru-RU" dirty="0"/>
              <a:t> </a:t>
            </a:r>
            <a:r>
              <a:rPr lang="ru-RU" dirty="0" err="1"/>
              <a:t>відбувається</a:t>
            </a:r>
            <a:r>
              <a:rPr lang="ru-RU" dirty="0"/>
              <a:t>, </a:t>
            </a:r>
            <a:r>
              <a:rPr lang="ru-RU" dirty="0" err="1"/>
              <a:t>загальна</a:t>
            </a:r>
            <a:r>
              <a:rPr lang="ru-RU" dirty="0"/>
              <a:t> </a:t>
            </a:r>
            <a:r>
              <a:rPr lang="ru-RU" dirty="0" err="1"/>
              <a:t>релаксація</a:t>
            </a:r>
            <a:r>
              <a:rPr lang="ru-RU" dirty="0"/>
              <a:t> </a:t>
            </a:r>
            <a:r>
              <a:rPr lang="en-US" dirty="0"/>
              <a:t>T1 </a:t>
            </a:r>
            <a:r>
              <a:rPr lang="uk-UA" dirty="0"/>
              <a:t>відновлюється</a:t>
            </a:r>
            <a:r>
              <a:rPr lang="ru-RU" dirty="0"/>
              <a:t> в </a:t>
            </a:r>
            <a:r>
              <a:rPr lang="ru-RU" dirty="0" err="1"/>
              <a:t>обох</a:t>
            </a:r>
            <a:r>
              <a:rPr lang="ru-RU" dirty="0"/>
              <a:t> тканинах і </a:t>
            </a:r>
            <a:r>
              <a:rPr lang="ru-RU" dirty="0" err="1"/>
              <a:t>відмінності</a:t>
            </a:r>
            <a:r>
              <a:rPr lang="ru-RU" dirty="0"/>
              <a:t> по </a:t>
            </a:r>
            <a:r>
              <a:rPr lang="en-US" dirty="0"/>
              <a:t>T1 </a:t>
            </a:r>
            <a:r>
              <a:rPr lang="ru-RU" dirty="0"/>
              <a:t>не </a:t>
            </a:r>
            <a:r>
              <a:rPr lang="ru-RU" dirty="0" err="1"/>
              <a:t>з'являються</a:t>
            </a:r>
            <a:r>
              <a:rPr lang="ru-RU" dirty="0"/>
              <a:t> на </a:t>
            </a:r>
            <a:r>
              <a:rPr lang="ru-RU" dirty="0" err="1"/>
              <a:t>зображенні</a:t>
            </a:r>
            <a:r>
              <a:rPr lang="ru-RU" dirty="0"/>
              <a:t>. </a:t>
            </a:r>
          </a:p>
        </p:txBody>
      </p:sp>
      <p:pic>
        <p:nvPicPr>
          <p:cNvPr id="5" name="Рисунок 4"/>
          <p:cNvPicPr/>
          <p:nvPr/>
        </p:nvPicPr>
        <p:blipFill>
          <a:blip r:embed="rId2"/>
          <a:stretch>
            <a:fillRect/>
          </a:stretch>
        </p:blipFill>
        <p:spPr>
          <a:xfrm>
            <a:off x="3104803" y="2712720"/>
            <a:ext cx="5410200" cy="3962400"/>
          </a:xfrm>
          <a:prstGeom prst="rect">
            <a:avLst/>
          </a:prstGeom>
        </p:spPr>
      </p:pic>
    </p:spTree>
    <p:extLst>
      <p:ext uri="{BB962C8B-B14F-4D97-AF65-F5344CB8AC3E}">
        <p14:creationId xmlns:p14="http://schemas.microsoft.com/office/powerpoint/2010/main" val="2538539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8409" y="0"/>
            <a:ext cx="9905998" cy="1478570"/>
          </a:xfrm>
        </p:spPr>
        <p:txBody>
          <a:bodyPr/>
          <a:lstStyle/>
          <a:p>
            <a:r>
              <a:rPr lang="ru-RU" b="1" dirty="0" err="1">
                <a:solidFill>
                  <a:srgbClr val="FF0000"/>
                </a:solidFill>
                <a:effectLst>
                  <a:outerShdw blurRad="38100" dist="38100" dir="2700000" algn="tl">
                    <a:srgbClr val="000000">
                      <a:alpha val="43137"/>
                    </a:srgbClr>
                  </a:outerShdw>
                </a:effectLst>
              </a:rPr>
              <a:t>Зваженість</a:t>
            </a:r>
            <a:r>
              <a:rPr lang="ru-RU" b="1" dirty="0">
                <a:solidFill>
                  <a:srgbClr val="FF0000"/>
                </a:solidFill>
                <a:effectLst>
                  <a:outerShdw blurRad="38100" dist="38100" dir="2700000" algn="tl">
                    <a:srgbClr val="000000">
                      <a:alpha val="43137"/>
                    </a:srgbClr>
                  </a:outerShdw>
                </a:effectLst>
              </a:rPr>
              <a:t> по Т2</a:t>
            </a:r>
            <a:r>
              <a:rPr lang="ru-RU" dirty="0">
                <a:solidFill>
                  <a:srgbClr val="FF0000"/>
                </a:solidFill>
                <a:effectLst>
                  <a:outerShdw blurRad="38100" dist="38100" dir="2700000" algn="tl">
                    <a:srgbClr val="000000">
                      <a:alpha val="43137"/>
                    </a:srgbClr>
                  </a:outerShdw>
                </a:effectLst>
              </a:rPr>
              <a:t/>
            </a:r>
            <a:br>
              <a:rPr lang="ru-RU" dirty="0">
                <a:solidFill>
                  <a:srgbClr val="FF0000"/>
                </a:solidFill>
                <a:effectLst>
                  <a:outerShdw blurRad="38100" dist="38100" dir="2700000" algn="tl">
                    <a:srgbClr val="000000">
                      <a:alpha val="43137"/>
                    </a:srgbClr>
                  </a:outerShdw>
                </a:effectLst>
              </a:rPr>
            </a:b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655016" y="798127"/>
            <a:ext cx="10612783" cy="1754326"/>
          </a:xfrm>
          <a:prstGeom prst="rect">
            <a:avLst/>
          </a:prstGeom>
        </p:spPr>
        <p:txBody>
          <a:bodyPr wrap="square">
            <a:spAutoFit/>
          </a:bodyPr>
          <a:lstStyle/>
          <a:p>
            <a:pPr algn="just"/>
            <a:r>
              <a:rPr lang="uk-UA" dirty="0" smtClean="0"/>
              <a:t>Контраст   </a:t>
            </a:r>
            <a:r>
              <a:rPr lang="uk-UA" dirty="0"/>
              <a:t>Т2-зваженого   зображення,   головним   чином,   залежить   від   відмінностей   в   часі   Т2   для   жирової   тканини   і   води   (і   усіма   тканинами   з   проміжним   сигналом).   ТІ   контролює   міра   Т2-спада,   який   повинен   завершитися   до   моменту   отримання   сигналу.   Для   отримання   Т2-зваженого   зображення   ТІ   має   бути   досить   великим,   щоб   жирова   тканина   і   вода   мали   досить   часу   для   релаксації.   Якщо   ТІ   занадто   короткий,   часу   для   релаксації   жиру   і   води   бракує,   і   відмінності   в   Т2   на   зображенні   не   проявляються.</a:t>
            </a:r>
          </a:p>
        </p:txBody>
      </p:sp>
      <p:pic>
        <p:nvPicPr>
          <p:cNvPr id="5" name="Рисунок 4"/>
          <p:cNvPicPr/>
          <p:nvPr/>
        </p:nvPicPr>
        <p:blipFill>
          <a:blip r:embed="rId2"/>
          <a:stretch>
            <a:fillRect/>
          </a:stretch>
        </p:blipFill>
        <p:spPr>
          <a:xfrm>
            <a:off x="2414847" y="2552453"/>
            <a:ext cx="6172200" cy="4419600"/>
          </a:xfrm>
          <a:prstGeom prst="rect">
            <a:avLst/>
          </a:prstGeom>
        </p:spPr>
      </p:pic>
    </p:spTree>
    <p:extLst>
      <p:ext uri="{BB962C8B-B14F-4D97-AF65-F5344CB8AC3E}">
        <p14:creationId xmlns:p14="http://schemas.microsoft.com/office/powerpoint/2010/main" val="2061444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1396" y="69878"/>
            <a:ext cx="9905998" cy="1478570"/>
          </a:xfrm>
        </p:spPr>
        <p:txBody>
          <a:bodyPr/>
          <a:lstStyle/>
          <a:p>
            <a:r>
              <a:rPr lang="uk-UA" b="1" dirty="0" smtClean="0">
                <a:solidFill>
                  <a:srgbClr val="FF0000"/>
                </a:solidFill>
                <a:effectLst>
                  <a:outerShdw blurRad="38100" dist="38100" dir="2700000" algn="tl">
                    <a:srgbClr val="000000">
                      <a:alpha val="43137"/>
                    </a:srgbClr>
                  </a:outerShdw>
                </a:effectLst>
              </a:rPr>
              <a:t>ЗАУВАЖЕННЯ до значення зваженості зображення</a:t>
            </a:r>
            <a:endParaRPr lang="uk-UA"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723207" y="918428"/>
            <a:ext cx="11188931" cy="5355312"/>
          </a:xfrm>
          <a:prstGeom prst="rect">
            <a:avLst/>
          </a:prstGeom>
        </p:spPr>
        <p:txBody>
          <a:bodyPr wrap="square">
            <a:spAutoFit/>
          </a:bodyPr>
          <a:lstStyle/>
          <a:p>
            <a:r>
              <a:rPr lang="uk-UA" b="1" dirty="0"/>
              <a:t/>
            </a:r>
            <a:br>
              <a:rPr lang="uk-UA" b="1" dirty="0"/>
            </a:br>
            <a:r>
              <a:rPr lang="uk-UA" dirty="0">
                <a:solidFill>
                  <a:srgbClr val="FF0000"/>
                </a:solidFill>
              </a:rPr>
              <a:t>Поняття зваженості зображення грає фундаментальну роль в МРТ. Одно з основних правил полягає в тому, що, досліджуючи зображення анатомічної структури, слід оцінити вміст в ній води, і за наявності відповідного інтенсивного сигналу необхідно провести зважування зображення по Т2 і отримати його при тривалому ТІ. Взагалі кажучи, якщо вода має невисокий сигнал, то, ймовірно, ми маємо справу із вже зваженим по Т1 зображенням, отриманому при короткому TR, проте залежно від досліджуваної області тіла для деяких зображень, зважених по протонній щільності, характерний темний сигнал води. Жирова тканина не може служити надійним маркером, оскільки на багатьох типах зважених зображень вона має яскравий сигнал, який залежить від використовуваної імпульсної послідовності. </a:t>
            </a:r>
            <a:r>
              <a:rPr lang="uk-UA" dirty="0" smtClean="0">
                <a:solidFill>
                  <a:srgbClr val="FF0000"/>
                </a:solidFill>
              </a:rPr>
              <a:t>Якщо </a:t>
            </a:r>
            <a:r>
              <a:rPr lang="uk-UA" dirty="0">
                <a:solidFill>
                  <a:srgbClr val="FF0000"/>
                </a:solidFill>
              </a:rPr>
              <a:t>зображення отримане з використанням  стандартної  техніки  </a:t>
            </a:r>
            <a:r>
              <a:rPr lang="uk-UA" dirty="0" smtClean="0">
                <a:solidFill>
                  <a:srgbClr val="FF0000"/>
                </a:solidFill>
              </a:rPr>
              <a:t>спінового відгуку  </a:t>
            </a:r>
            <a:r>
              <a:rPr lang="uk-UA" dirty="0">
                <a:solidFill>
                  <a:srgbClr val="FF0000"/>
                </a:solidFill>
              </a:rPr>
              <a:t>і  зважено  по  Т1.  Таким  чином,  міра  його  контрасту  залежить  від  відмінностей  в  часах  Т1-восстановления  тканин.  Контраст  співпадає  з  очікуваним  для  зображення,  отриманого  при  коротких  TR  і  ТІ,  т.  е.  з  яскравому  сигналом  від  жирової  тканини  навколо  черепа  і  від  кісткового  мозку  усередині  </a:t>
            </a:r>
            <a:r>
              <a:rPr lang="uk-UA" dirty="0" err="1">
                <a:solidFill>
                  <a:srgbClr val="FF0000"/>
                </a:solidFill>
              </a:rPr>
              <a:t>ската</a:t>
            </a:r>
            <a:r>
              <a:rPr lang="uk-UA" dirty="0">
                <a:solidFill>
                  <a:srgbClr val="FF0000"/>
                </a:solidFill>
              </a:rPr>
              <a:t>  черепа,  і  темним  від  води  у  складі цереброспінальної рідини.  Проте  при  ретельнішому  розгляді  стає  ясно,  що  не  усі  області  з  яскравим  сигналом  належать  жировій  тканині,  і  не  все  з  темним  -  воді.  Наприклад,  яскрава  область  А  не  є  жировою  тканиною,  а  є  зоною  повільного  кровотоку,  розташованою  у  верхньому  </a:t>
            </a:r>
            <a:r>
              <a:rPr lang="uk-UA" dirty="0" err="1">
                <a:solidFill>
                  <a:srgbClr val="FF0000"/>
                </a:solidFill>
              </a:rPr>
              <a:t>сагитальному</a:t>
            </a:r>
            <a:r>
              <a:rPr lang="uk-UA" dirty="0">
                <a:solidFill>
                  <a:srgbClr val="FF0000"/>
                </a:solidFill>
              </a:rPr>
              <a:t>  синусі.  Область  В,  що  дає  слабкий  сигнал,  містить  не  воду,  а  повітря,  що  заповнює  простір  клиновидної  пазухи.  Хоча  зображення  в  основному  зважене  по  Т1,  також  існують  такі  чинники  як  потік  і  протонна  щільність,  які  впливають на </a:t>
            </a:r>
            <a:r>
              <a:rPr lang="ru-RU" dirty="0">
                <a:solidFill>
                  <a:srgbClr val="FF0000"/>
                </a:solidFill>
              </a:rPr>
              <a:t>контраст. </a:t>
            </a:r>
          </a:p>
        </p:txBody>
      </p:sp>
    </p:spTree>
    <p:extLst>
      <p:ext uri="{BB962C8B-B14F-4D97-AF65-F5344CB8AC3E}">
        <p14:creationId xmlns:p14="http://schemas.microsoft.com/office/powerpoint/2010/main" val="1041776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058286" y="161318"/>
            <a:ext cx="9905998" cy="1478570"/>
          </a:xfrm>
        </p:spPr>
        <p:txBody>
          <a:bodyPr/>
          <a:lstStyle/>
          <a:p>
            <a:pPr eaLnBrk="1" hangingPunct="1">
              <a:defRPr/>
            </a:pPr>
            <a:r>
              <a:rPr lang="ru-RU" sz="4000" dirty="0"/>
              <a:t>Т</a:t>
            </a:r>
            <a:r>
              <a:rPr lang="ru-RU" sz="4000" baseline="-25000" dirty="0"/>
              <a:t>1</a:t>
            </a:r>
            <a:r>
              <a:rPr lang="ru-RU" sz="4000" dirty="0"/>
              <a:t> </a:t>
            </a:r>
            <a:r>
              <a:rPr lang="ru-RU" sz="4000" dirty="0" smtClean="0"/>
              <a:t>і Т</a:t>
            </a:r>
            <a:r>
              <a:rPr lang="ru-RU" sz="4000" baseline="-25000" dirty="0" smtClean="0"/>
              <a:t>2</a:t>
            </a:r>
            <a:r>
              <a:rPr lang="ru-RU" sz="4000" dirty="0" smtClean="0"/>
              <a:t>-зважені </a:t>
            </a:r>
            <a:r>
              <a:rPr lang="ru-RU" sz="4000" dirty="0" err="1" smtClean="0"/>
              <a:t>зображення</a:t>
            </a:r>
            <a:endParaRPr lang="ru-RU" sz="4000" dirty="0"/>
          </a:p>
        </p:txBody>
      </p:sp>
      <p:sp>
        <p:nvSpPr>
          <p:cNvPr id="36867" name="Rectangle 3"/>
          <p:cNvSpPr>
            <a:spLocks noGrp="1" noChangeArrowheads="1"/>
          </p:cNvSpPr>
          <p:nvPr>
            <p:ph type="body" idx="1"/>
          </p:nvPr>
        </p:nvSpPr>
        <p:spPr>
          <a:xfrm>
            <a:off x="1905000" y="5410200"/>
            <a:ext cx="3886200" cy="1447800"/>
          </a:xfrm>
        </p:spPr>
        <p:txBody>
          <a:bodyPr>
            <a:normAutofit fontScale="92500"/>
          </a:bodyPr>
          <a:lstStyle/>
          <a:p>
            <a:pPr eaLnBrk="1" hangingPunct="1">
              <a:spcBef>
                <a:spcPct val="0"/>
              </a:spcBef>
              <a:buClrTx/>
              <a:buSzTx/>
              <a:buFontTx/>
              <a:buNone/>
              <a:defRPr/>
            </a:pPr>
            <a:r>
              <a:rPr lang="ru-RU" sz="2800" dirty="0" smtClean="0">
                <a:latin typeface="Times New Roman" pitchFamily="18" charset="0"/>
              </a:rPr>
              <a:t>Т1-зважене </a:t>
            </a:r>
            <a:r>
              <a:rPr lang="ru-RU" sz="2800" dirty="0" err="1" smtClean="0">
                <a:latin typeface="Times New Roman" pitchFamily="18" charset="0"/>
              </a:rPr>
              <a:t>зображення</a:t>
            </a:r>
            <a:r>
              <a:rPr lang="ru-RU" sz="2800" dirty="0" smtClean="0">
                <a:latin typeface="Times New Roman" pitchFamily="18" charset="0"/>
              </a:rPr>
              <a:t>: </a:t>
            </a:r>
            <a:r>
              <a:rPr lang="ru-RU" sz="2800" dirty="0" err="1" smtClean="0">
                <a:latin typeface="Times New Roman" pitchFamily="18" charset="0"/>
              </a:rPr>
              <a:t>ліквор</a:t>
            </a:r>
            <a:r>
              <a:rPr lang="ru-RU" sz="2800" dirty="0" smtClean="0">
                <a:latin typeface="Times New Roman" pitchFamily="18" charset="0"/>
              </a:rPr>
              <a:t> </a:t>
            </a:r>
            <a:r>
              <a:rPr lang="ru-RU" sz="2800" i="1" dirty="0" err="1" smtClean="0">
                <a:latin typeface="Times New Roman" pitchFamily="18" charset="0"/>
              </a:rPr>
              <a:t>гіпоінтенсивний</a:t>
            </a:r>
            <a:endParaRPr lang="ru-RU" sz="2800" i="1" dirty="0">
              <a:latin typeface="Times New Roman" pitchFamily="18" charset="0"/>
            </a:endParaRPr>
          </a:p>
          <a:p>
            <a:pPr eaLnBrk="1" hangingPunct="1">
              <a:defRPr/>
            </a:pPr>
            <a:endParaRPr lang="ru-RU" sz="2800" dirty="0"/>
          </a:p>
        </p:txBody>
      </p:sp>
      <p:pic>
        <p:nvPicPr>
          <p:cNvPr id="23556" name="Picture 4" descr="image?200405241645161-4-46"/>
          <p:cNvPicPr>
            <a:picLocks noChangeAspect="1" noChangeArrowheads="1"/>
          </p:cNvPicPr>
          <p:nvPr/>
        </p:nvPicPr>
        <p:blipFill>
          <a:blip r:embed="rId2">
            <a:extLst>
              <a:ext uri="{28A0092B-C50C-407E-A947-70E740481C1C}">
                <a14:useLocalDpi xmlns:a14="http://schemas.microsoft.com/office/drawing/2010/main" val="0"/>
              </a:ext>
            </a:extLst>
          </a:blip>
          <a:srcRect t="14764"/>
          <a:stretch>
            <a:fillRect/>
          </a:stretch>
        </p:blipFill>
        <p:spPr bwMode="auto">
          <a:xfrm>
            <a:off x="1992313" y="1557338"/>
            <a:ext cx="38163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descr="image?200405241645161-2-11"/>
          <p:cNvPicPr>
            <a:picLocks noChangeAspect="1" noChangeArrowheads="1"/>
          </p:cNvPicPr>
          <p:nvPr/>
        </p:nvPicPr>
        <p:blipFill>
          <a:blip r:embed="rId3">
            <a:extLst>
              <a:ext uri="{28A0092B-C50C-407E-A947-70E740481C1C}">
                <a14:useLocalDpi xmlns:a14="http://schemas.microsoft.com/office/drawing/2010/main" val="0"/>
              </a:ext>
            </a:extLst>
          </a:blip>
          <a:srcRect t="14764"/>
          <a:stretch>
            <a:fillRect/>
          </a:stretch>
        </p:blipFill>
        <p:spPr bwMode="auto">
          <a:xfrm>
            <a:off x="6383338" y="1557338"/>
            <a:ext cx="3744912" cy="35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6"/>
          <p:cNvSpPr txBox="1">
            <a:spLocks noChangeArrowheads="1"/>
          </p:cNvSpPr>
          <p:nvPr/>
        </p:nvSpPr>
        <p:spPr bwMode="auto">
          <a:xfrm>
            <a:off x="6248400" y="5365750"/>
            <a:ext cx="4419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ru-RU" sz="2800" dirty="0" smtClean="0">
                <a:latin typeface="Times New Roman" pitchFamily="18" charset="0"/>
              </a:rPr>
              <a:t>Т2-зважене </a:t>
            </a:r>
            <a:r>
              <a:rPr lang="ru-RU" sz="2800" dirty="0" err="1" smtClean="0">
                <a:latin typeface="Times New Roman" pitchFamily="18" charset="0"/>
              </a:rPr>
              <a:t>зображення</a:t>
            </a:r>
            <a:r>
              <a:rPr lang="ru-RU" sz="2800" dirty="0" smtClean="0">
                <a:latin typeface="Times New Roman" pitchFamily="18" charset="0"/>
              </a:rPr>
              <a:t>: </a:t>
            </a:r>
            <a:r>
              <a:rPr lang="ru-RU" sz="2800" dirty="0" err="1" smtClean="0">
                <a:latin typeface="Times New Roman" pitchFamily="18" charset="0"/>
              </a:rPr>
              <a:t>ліквор</a:t>
            </a:r>
            <a:r>
              <a:rPr lang="ru-RU" sz="2800" dirty="0" smtClean="0">
                <a:latin typeface="Times New Roman" pitchFamily="18" charset="0"/>
              </a:rPr>
              <a:t> </a:t>
            </a:r>
            <a:r>
              <a:rPr lang="ru-RU" sz="2800" i="1" dirty="0" err="1" smtClean="0">
                <a:latin typeface="Times New Roman" pitchFamily="18" charset="0"/>
              </a:rPr>
              <a:t>гіперінтенсивний</a:t>
            </a:r>
            <a:endParaRPr lang="ru-RU" sz="2800" i="1" dirty="0">
              <a:latin typeface="Times New Roman" pitchFamily="18" charset="0"/>
            </a:endParaRPr>
          </a:p>
        </p:txBody>
      </p:sp>
    </p:spTree>
    <p:extLst>
      <p:ext uri="{BB962C8B-B14F-4D97-AF65-F5344CB8AC3E}">
        <p14:creationId xmlns:p14="http://schemas.microsoft.com/office/powerpoint/2010/main" val="2010582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8613" y="0"/>
            <a:ext cx="9905998" cy="1478570"/>
          </a:xfrm>
        </p:spPr>
        <p:txBody>
          <a:bodyPr>
            <a:normAutofit/>
          </a:bodyPr>
          <a:lstStyle/>
          <a:p>
            <a:r>
              <a:rPr lang="ru-RU" b="1" dirty="0" smtClean="0">
                <a:solidFill>
                  <a:srgbClr val="FF0000"/>
                </a:solidFill>
                <a:effectLst>
                  <a:outerShdw blurRad="38100" dist="38100" dir="2700000" algn="tl">
                    <a:srgbClr val="000000">
                      <a:alpha val="43137"/>
                    </a:srgbClr>
                  </a:outerShdw>
                </a:effectLst>
              </a:rPr>
              <a:t>МРТ </a:t>
            </a:r>
            <a:r>
              <a:rPr lang="ru-RU" b="1" dirty="0" err="1" smtClean="0">
                <a:solidFill>
                  <a:srgbClr val="FF0000"/>
                </a:solidFill>
                <a:effectLst>
                  <a:outerShdw blurRad="38100" dist="38100" dir="2700000" algn="tl">
                    <a:srgbClr val="000000">
                      <a:alpha val="43137"/>
                    </a:srgbClr>
                  </a:outerShdw>
                </a:effectLst>
              </a:rPr>
              <a:t>серцево-судинної</a:t>
            </a:r>
            <a:r>
              <a:rPr lang="ru-RU" b="1" dirty="0" smtClean="0">
                <a:solidFill>
                  <a:srgbClr val="FF0000"/>
                </a:solidFill>
                <a:effectLst>
                  <a:outerShdw blurRad="38100" dist="38100" dir="2700000" algn="tl">
                    <a:srgbClr val="000000">
                      <a:alpha val="43137"/>
                    </a:srgbClr>
                  </a:outerShdw>
                </a:effectLst>
              </a:rPr>
              <a:t> </a:t>
            </a:r>
            <a:r>
              <a:rPr lang="ru-RU" b="1" dirty="0" err="1" smtClean="0">
                <a:solidFill>
                  <a:srgbClr val="FF0000"/>
                </a:solidFill>
                <a:effectLst>
                  <a:outerShdw blurRad="38100" dist="38100" dir="2700000" algn="tl">
                    <a:srgbClr val="000000">
                      <a:alpha val="43137"/>
                    </a:srgbClr>
                  </a:outerShdw>
                </a:effectLst>
              </a:rPr>
              <a:t>системи</a:t>
            </a:r>
            <a:endParaRPr lang="ru-RU" dirty="0">
              <a:solidFill>
                <a:srgbClr val="FF00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881448" y="1122254"/>
            <a:ext cx="8686800" cy="4929411"/>
          </a:xfrm>
        </p:spPr>
        <p:txBody>
          <a:bodyPr>
            <a:normAutofit/>
          </a:bodyPr>
          <a:lstStyle/>
          <a:p>
            <a:pPr marL="0" indent="0">
              <a:buNone/>
            </a:pPr>
            <a:r>
              <a:rPr lang="ru-RU" dirty="0" smtClean="0"/>
              <a:t>МРТ </a:t>
            </a:r>
            <a:r>
              <a:rPr lang="ru-RU" dirty="0" err="1"/>
              <a:t>серцево-судинної</a:t>
            </a:r>
            <a:r>
              <a:rPr lang="ru-RU" dirty="0"/>
              <a:t> </a:t>
            </a:r>
            <a:r>
              <a:rPr lang="ru-RU" dirty="0" err="1"/>
              <a:t>системи</a:t>
            </a:r>
            <a:r>
              <a:rPr lang="ru-RU" dirty="0"/>
              <a:t> </a:t>
            </a:r>
            <a:r>
              <a:rPr lang="ru-RU" dirty="0" err="1"/>
              <a:t>доповнює</a:t>
            </a:r>
            <a:r>
              <a:rPr lang="ru-RU" dirty="0"/>
              <a:t> </a:t>
            </a:r>
            <a:r>
              <a:rPr lang="ru-RU" dirty="0" err="1"/>
              <a:t>інші</a:t>
            </a:r>
            <a:r>
              <a:rPr lang="ru-RU" dirty="0"/>
              <a:t> </a:t>
            </a:r>
            <a:r>
              <a:rPr lang="ru-RU" dirty="0" err="1"/>
              <a:t>методи</a:t>
            </a:r>
            <a:r>
              <a:rPr lang="ru-RU" dirty="0"/>
              <a:t> </a:t>
            </a:r>
            <a:r>
              <a:rPr lang="ru-RU" dirty="0" err="1"/>
              <a:t>візуалізації</a:t>
            </a:r>
            <a:r>
              <a:rPr lang="ru-RU" dirty="0"/>
              <a:t>, </a:t>
            </a:r>
            <a:r>
              <a:rPr lang="ru-RU" dirty="0" err="1"/>
              <a:t>такі</a:t>
            </a:r>
            <a:r>
              <a:rPr lang="ru-RU" dirty="0"/>
              <a:t> як </a:t>
            </a:r>
            <a:r>
              <a:rPr lang="ru-RU" dirty="0" err="1"/>
              <a:t>ехокардіографія</a:t>
            </a:r>
            <a:r>
              <a:rPr lang="ru-RU" dirty="0"/>
              <a:t>, КТ </a:t>
            </a:r>
            <a:r>
              <a:rPr lang="ru-RU" dirty="0" err="1"/>
              <a:t>серця</a:t>
            </a:r>
            <a:r>
              <a:rPr lang="ru-RU" dirty="0"/>
              <a:t> і </a:t>
            </a:r>
            <a:r>
              <a:rPr lang="ru-RU" dirty="0" err="1"/>
              <a:t>ядерна</a:t>
            </a:r>
            <a:r>
              <a:rPr lang="ru-RU" dirty="0"/>
              <a:t> медицина. До </a:t>
            </a:r>
            <a:r>
              <a:rPr lang="ru-RU" dirty="0" err="1"/>
              <a:t>сфери</a:t>
            </a:r>
            <a:r>
              <a:rPr lang="ru-RU" dirty="0"/>
              <a:t> </a:t>
            </a:r>
            <a:r>
              <a:rPr lang="ru-RU" dirty="0" err="1"/>
              <a:t>її</a:t>
            </a:r>
            <a:r>
              <a:rPr lang="ru-RU" dirty="0"/>
              <a:t> </a:t>
            </a:r>
            <a:r>
              <a:rPr lang="ru-RU" dirty="0" err="1"/>
              <a:t>застосувань</a:t>
            </a:r>
            <a:r>
              <a:rPr lang="ru-RU" dirty="0"/>
              <a:t> </a:t>
            </a:r>
            <a:r>
              <a:rPr lang="ru-RU" dirty="0" err="1"/>
              <a:t>входять</a:t>
            </a:r>
            <a:r>
              <a:rPr lang="ru-RU" dirty="0"/>
              <a:t> </a:t>
            </a:r>
            <a:r>
              <a:rPr lang="ru-RU" dirty="0" err="1"/>
              <a:t>обстеження</a:t>
            </a:r>
            <a:r>
              <a:rPr lang="ru-RU" dirty="0"/>
              <a:t> при </a:t>
            </a:r>
            <a:r>
              <a:rPr lang="ru-RU" dirty="0" err="1"/>
              <a:t>ішемічній</a:t>
            </a:r>
            <a:r>
              <a:rPr lang="ru-RU" dirty="0"/>
              <a:t> </a:t>
            </a:r>
            <a:r>
              <a:rPr lang="ru-RU" dirty="0" err="1"/>
              <a:t>хворобі</a:t>
            </a:r>
            <a:r>
              <a:rPr lang="ru-RU" dirty="0"/>
              <a:t> </a:t>
            </a:r>
            <a:r>
              <a:rPr lang="ru-RU" dirty="0" err="1"/>
              <a:t>серця</a:t>
            </a:r>
            <a:r>
              <a:rPr lang="ru-RU" dirty="0"/>
              <a:t>, </a:t>
            </a:r>
            <a:r>
              <a:rPr lang="ru-RU" dirty="0" err="1" smtClean="0"/>
              <a:t>кардіоміопатії</a:t>
            </a:r>
            <a:r>
              <a:rPr lang="ru-RU" dirty="0"/>
              <a:t>, </a:t>
            </a:r>
            <a:r>
              <a:rPr lang="ru-RU" dirty="0" err="1"/>
              <a:t>міокардиті</a:t>
            </a:r>
            <a:r>
              <a:rPr lang="ru-RU" dirty="0"/>
              <a:t>, </a:t>
            </a:r>
            <a:r>
              <a:rPr lang="ru-RU" dirty="0" err="1"/>
              <a:t>гемохроматозі</a:t>
            </a:r>
            <a:r>
              <a:rPr lang="ru-RU" dirty="0"/>
              <a:t>, </a:t>
            </a:r>
            <a:r>
              <a:rPr lang="ru-RU" dirty="0" err="1"/>
              <a:t>вроджених</a:t>
            </a:r>
            <a:r>
              <a:rPr lang="ru-RU" dirty="0"/>
              <a:t> </a:t>
            </a:r>
            <a:r>
              <a:rPr lang="ru-RU" dirty="0" err="1"/>
              <a:t>вадах</a:t>
            </a:r>
            <a:r>
              <a:rPr lang="ru-RU" dirty="0"/>
              <a:t> </a:t>
            </a:r>
            <a:r>
              <a:rPr lang="ru-RU" dirty="0" err="1" smtClean="0"/>
              <a:t>серця</a:t>
            </a:r>
            <a:r>
              <a:rPr lang="ru-RU" dirty="0" smtClean="0"/>
              <a:t>.</a:t>
            </a:r>
            <a:endParaRPr lang="ru-RU" dirty="0"/>
          </a:p>
          <a:p>
            <a:endParaRPr lang="ru-RU" dirty="0"/>
          </a:p>
        </p:txBody>
      </p:sp>
      <p:pic>
        <p:nvPicPr>
          <p:cNvPr id="4098" name="Picture 2" descr="https://im2-tub-ua.yandex.net/i?id=71aa557ad83cb3bd05088a7326306eea&amp;n=33&amp;h=215&amp;w=4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761" y="3830599"/>
            <a:ext cx="4143375" cy="204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040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5632" y="0"/>
            <a:ext cx="9905998" cy="1478570"/>
          </a:xfrm>
        </p:spPr>
        <p:txBody>
          <a:bodyPr>
            <a:normAutofit/>
          </a:bodyPr>
          <a:lstStyle/>
          <a:p>
            <a:r>
              <a:rPr lang="ru-RU" b="1" dirty="0" smtClean="0">
                <a:solidFill>
                  <a:srgbClr val="FF0000"/>
                </a:solidFill>
                <a:effectLst>
                  <a:outerShdw blurRad="38100" dist="38100" dir="2700000" algn="tl">
                    <a:srgbClr val="000000">
                      <a:alpha val="43137"/>
                    </a:srgbClr>
                  </a:outerShdw>
                </a:effectLst>
              </a:rPr>
              <a:t>МРТ опорно-</a:t>
            </a:r>
            <a:r>
              <a:rPr lang="ru-RU" b="1" dirty="0" err="1" smtClean="0">
                <a:solidFill>
                  <a:srgbClr val="FF0000"/>
                </a:solidFill>
                <a:effectLst>
                  <a:outerShdw blurRad="38100" dist="38100" dir="2700000" algn="tl">
                    <a:srgbClr val="000000">
                      <a:alpha val="43137"/>
                    </a:srgbClr>
                  </a:outerShdw>
                </a:effectLst>
              </a:rPr>
              <a:t>рухового</a:t>
            </a:r>
            <a:r>
              <a:rPr lang="ru-RU" b="1" dirty="0" smtClean="0">
                <a:solidFill>
                  <a:srgbClr val="FF0000"/>
                </a:solidFill>
                <a:effectLst>
                  <a:outerShdw blurRad="38100" dist="38100" dir="2700000" algn="tl">
                    <a:srgbClr val="000000">
                      <a:alpha val="43137"/>
                    </a:srgbClr>
                  </a:outerShdw>
                </a:effectLst>
              </a:rPr>
              <a:t> </a:t>
            </a:r>
            <a:r>
              <a:rPr lang="ru-RU" b="1" dirty="0" err="1" smtClean="0">
                <a:solidFill>
                  <a:srgbClr val="FF0000"/>
                </a:solidFill>
                <a:effectLst>
                  <a:outerShdw blurRad="38100" dist="38100" dir="2700000" algn="tl">
                    <a:srgbClr val="000000">
                      <a:alpha val="43137"/>
                    </a:srgbClr>
                  </a:outerShdw>
                </a:effectLst>
              </a:rPr>
              <a:t>апарату</a:t>
            </a:r>
            <a:endParaRPr lang="ru-RU" dirty="0">
              <a:solidFill>
                <a:srgbClr val="FF00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736656" y="1548694"/>
            <a:ext cx="8229600" cy="4525963"/>
          </a:xfrm>
        </p:spPr>
        <p:txBody>
          <a:bodyPr/>
          <a:lstStyle/>
          <a:p>
            <a:pPr marL="0" indent="0">
              <a:buNone/>
            </a:pPr>
            <a:r>
              <a:rPr lang="ru-RU" dirty="0" err="1" smtClean="0"/>
              <a:t>Діагностика</a:t>
            </a:r>
            <a:r>
              <a:rPr lang="ru-RU" dirty="0" smtClean="0"/>
              <a:t> </a:t>
            </a:r>
            <a:r>
              <a:rPr lang="ru-RU" dirty="0" err="1"/>
              <a:t>захворювань</a:t>
            </a:r>
            <a:r>
              <a:rPr lang="ru-RU" dirty="0"/>
              <a:t> опорно-</a:t>
            </a:r>
            <a:r>
              <a:rPr lang="ru-RU" dirty="0" err="1"/>
              <a:t>рухового</a:t>
            </a:r>
            <a:r>
              <a:rPr lang="ru-RU" dirty="0"/>
              <a:t> </a:t>
            </a:r>
            <a:r>
              <a:rPr lang="ru-RU" dirty="0" err="1"/>
              <a:t>апарату</a:t>
            </a:r>
            <a:r>
              <a:rPr lang="ru-RU" dirty="0"/>
              <a:t> </a:t>
            </a:r>
            <a:r>
              <a:rPr lang="ru-RU" dirty="0" err="1"/>
              <a:t>включає</a:t>
            </a:r>
            <a:r>
              <a:rPr lang="ru-RU" dirty="0"/>
              <a:t> МРТ хребта, </a:t>
            </a:r>
            <a:r>
              <a:rPr lang="ru-RU" dirty="0" err="1"/>
              <a:t>діагностику</a:t>
            </a:r>
            <a:r>
              <a:rPr lang="ru-RU" dirty="0"/>
              <a:t> </a:t>
            </a:r>
            <a:r>
              <a:rPr lang="ru-RU" dirty="0" err="1"/>
              <a:t>захворювань</a:t>
            </a:r>
            <a:r>
              <a:rPr lang="ru-RU" dirty="0"/>
              <a:t> </a:t>
            </a:r>
            <a:r>
              <a:rPr lang="ru-RU" dirty="0" err="1"/>
              <a:t>суглобів</a:t>
            </a:r>
            <a:r>
              <a:rPr lang="ru-RU" dirty="0"/>
              <a:t> і </a:t>
            </a:r>
            <a:r>
              <a:rPr lang="ru-RU" dirty="0" err="1"/>
              <a:t>пухлин</a:t>
            </a:r>
            <a:r>
              <a:rPr lang="ru-RU" dirty="0"/>
              <a:t> </a:t>
            </a:r>
            <a:r>
              <a:rPr lang="ru-RU" dirty="0" err="1"/>
              <a:t>м′яких</a:t>
            </a:r>
            <a:r>
              <a:rPr lang="ru-RU" dirty="0"/>
              <a:t> тканин.</a:t>
            </a:r>
          </a:p>
          <a:p>
            <a:endParaRPr lang="ru-RU" dirty="0"/>
          </a:p>
        </p:txBody>
      </p:sp>
      <p:pic>
        <p:nvPicPr>
          <p:cNvPr id="5122" name="Picture 2" descr="http://medinfo.dp.ua/_images/k_147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5632" y="2909277"/>
            <a:ext cx="3135199" cy="372923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im2-tub-ua.yandex.net/i?id=d36552ff6b29f50f81682607cc3848a0&amp;n=33&amp;h=154&amp;w=4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912" y="2994784"/>
            <a:ext cx="5004048" cy="3641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036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7624" y="13467"/>
            <a:ext cx="8229600" cy="1143000"/>
          </a:xfrm>
        </p:spPr>
        <p:txBody>
          <a:bodyPr/>
          <a:lstStyle/>
          <a:p>
            <a:r>
              <a:rPr lang="ru-RU" b="1" dirty="0" err="1" smtClean="0"/>
              <a:t>Дифузійна</a:t>
            </a:r>
            <a:r>
              <a:rPr lang="ru-RU" b="1" dirty="0" smtClean="0"/>
              <a:t> МРТ</a:t>
            </a:r>
            <a:endParaRPr lang="ru-RU" dirty="0"/>
          </a:p>
        </p:txBody>
      </p:sp>
      <p:sp>
        <p:nvSpPr>
          <p:cNvPr id="3" name="Объект 2"/>
          <p:cNvSpPr>
            <a:spLocks noGrp="1"/>
          </p:cNvSpPr>
          <p:nvPr>
            <p:ph idx="1"/>
          </p:nvPr>
        </p:nvSpPr>
        <p:spPr>
          <a:xfrm>
            <a:off x="1659936" y="980729"/>
            <a:ext cx="8784976" cy="4857403"/>
          </a:xfrm>
        </p:spPr>
        <p:txBody>
          <a:bodyPr/>
          <a:lstStyle/>
          <a:p>
            <a:pPr marL="0" indent="0">
              <a:buNone/>
            </a:pPr>
            <a:r>
              <a:rPr lang="ru-RU" dirty="0" err="1" smtClean="0"/>
              <a:t>Дифузійна</a:t>
            </a:r>
            <a:r>
              <a:rPr lang="ru-RU" dirty="0" smtClean="0"/>
              <a:t> </a:t>
            </a:r>
            <a:r>
              <a:rPr lang="ru-RU" dirty="0"/>
              <a:t>МРТ — метод, </a:t>
            </a:r>
            <a:r>
              <a:rPr lang="ru-RU" dirty="0" err="1"/>
              <a:t>що</a:t>
            </a:r>
            <a:r>
              <a:rPr lang="ru-RU" dirty="0"/>
              <a:t> </a:t>
            </a:r>
            <a:r>
              <a:rPr lang="ru-RU" dirty="0" err="1"/>
              <a:t>дозволяє</a:t>
            </a:r>
            <a:r>
              <a:rPr lang="ru-RU" dirty="0"/>
              <a:t> </a:t>
            </a:r>
            <a:r>
              <a:rPr lang="ru-RU" dirty="0" err="1"/>
              <a:t>визначати</a:t>
            </a:r>
            <a:r>
              <a:rPr lang="ru-RU" dirty="0"/>
              <a:t> </a:t>
            </a:r>
            <a:r>
              <a:rPr lang="ru-RU" dirty="0" err="1"/>
              <a:t>дифузію</a:t>
            </a:r>
            <a:r>
              <a:rPr lang="ru-RU" dirty="0"/>
              <a:t> молекул води в </a:t>
            </a:r>
            <a:r>
              <a:rPr lang="ru-RU" dirty="0" err="1"/>
              <a:t>біологічних</a:t>
            </a:r>
            <a:r>
              <a:rPr lang="ru-RU" dirty="0"/>
              <a:t> тканинах. </a:t>
            </a:r>
            <a:r>
              <a:rPr lang="ru-RU" dirty="0" err="1"/>
              <a:t>Дифузійну</a:t>
            </a:r>
            <a:r>
              <a:rPr lang="ru-RU" dirty="0"/>
              <a:t> МРТ </a:t>
            </a:r>
            <a:r>
              <a:rPr lang="ru-RU" dirty="0" err="1"/>
              <a:t>застосовують</a:t>
            </a:r>
            <a:r>
              <a:rPr lang="ru-RU" dirty="0"/>
              <a:t> для </a:t>
            </a:r>
            <a:r>
              <a:rPr lang="ru-RU" dirty="0" err="1"/>
              <a:t>діагностики</a:t>
            </a:r>
            <a:r>
              <a:rPr lang="ru-RU" dirty="0"/>
              <a:t> </a:t>
            </a:r>
            <a:r>
              <a:rPr lang="ru-RU" dirty="0" err="1"/>
              <a:t>інсультів</a:t>
            </a:r>
            <a:r>
              <a:rPr lang="ru-RU" dirty="0"/>
              <a:t>) та </a:t>
            </a:r>
            <a:r>
              <a:rPr lang="ru-RU" dirty="0" err="1"/>
              <a:t>інших</a:t>
            </a:r>
            <a:r>
              <a:rPr lang="ru-RU" dirty="0"/>
              <a:t> </a:t>
            </a:r>
            <a:r>
              <a:rPr lang="ru-RU" dirty="0" err="1"/>
              <a:t>неврологічних</a:t>
            </a:r>
            <a:r>
              <a:rPr lang="ru-RU" dirty="0"/>
              <a:t> </a:t>
            </a:r>
            <a:r>
              <a:rPr lang="ru-RU" dirty="0" err="1"/>
              <a:t>порушень</a:t>
            </a:r>
            <a:r>
              <a:rPr lang="ru-RU" dirty="0"/>
              <a:t> (</a:t>
            </a:r>
            <a:r>
              <a:rPr lang="ru-RU" dirty="0" err="1"/>
              <a:t>наприклад</a:t>
            </a:r>
            <a:r>
              <a:rPr lang="ru-RU" dirty="0"/>
              <a:t>, </a:t>
            </a:r>
            <a:r>
              <a:rPr lang="ru-RU" dirty="0" err="1"/>
              <a:t>розсіяного</a:t>
            </a:r>
            <a:r>
              <a:rPr lang="ru-RU" dirty="0"/>
              <a:t> склерозу).</a:t>
            </a:r>
          </a:p>
          <a:p>
            <a:endParaRPr lang="ru-RU" dirty="0"/>
          </a:p>
        </p:txBody>
      </p:sp>
      <p:pic>
        <p:nvPicPr>
          <p:cNvPr id="7170" name="Picture 2" descr="https://im1-tub-ua.yandex.net/i?id=b7baff0f8a7445a6cb633c5c87a3235f-l&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648" y="3501008"/>
            <a:ext cx="6249553" cy="321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651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9536" y="116632"/>
            <a:ext cx="8229600" cy="1143000"/>
          </a:xfrm>
        </p:spPr>
        <p:txBody>
          <a:bodyPr/>
          <a:lstStyle/>
          <a:p>
            <a:r>
              <a:rPr lang="ru-RU" b="1" dirty="0" smtClean="0"/>
              <a:t>МР-</a:t>
            </a:r>
            <a:r>
              <a:rPr lang="ru-RU" b="1" dirty="0" err="1" smtClean="0"/>
              <a:t>перфузія</a:t>
            </a:r>
            <a:endParaRPr lang="ru-RU" dirty="0"/>
          </a:p>
        </p:txBody>
      </p:sp>
      <p:sp>
        <p:nvSpPr>
          <p:cNvPr id="3" name="Объект 2"/>
          <p:cNvSpPr>
            <a:spLocks noGrp="1"/>
          </p:cNvSpPr>
          <p:nvPr>
            <p:ph idx="1"/>
          </p:nvPr>
        </p:nvSpPr>
        <p:spPr>
          <a:xfrm>
            <a:off x="1703512" y="1124745"/>
            <a:ext cx="8964488" cy="5001419"/>
          </a:xfrm>
        </p:spPr>
        <p:txBody>
          <a:bodyPr>
            <a:normAutofit/>
          </a:bodyPr>
          <a:lstStyle/>
          <a:p>
            <a:pPr marL="0" indent="0">
              <a:buNone/>
            </a:pPr>
            <a:r>
              <a:rPr lang="ru-RU" dirty="0" smtClean="0"/>
              <a:t>Метод</a:t>
            </a:r>
            <a:r>
              <a:rPr lang="ru-RU" dirty="0"/>
              <a:t>, </a:t>
            </a:r>
            <a:r>
              <a:rPr lang="ru-RU" dirty="0" err="1"/>
              <a:t>що</a:t>
            </a:r>
            <a:r>
              <a:rPr lang="ru-RU" dirty="0"/>
              <a:t> </a:t>
            </a:r>
            <a:r>
              <a:rPr lang="ru-RU" dirty="0" err="1"/>
              <a:t>дозволяє</a:t>
            </a:r>
            <a:r>
              <a:rPr lang="ru-RU" dirty="0"/>
              <a:t> </a:t>
            </a:r>
            <a:r>
              <a:rPr lang="ru-RU" dirty="0" err="1"/>
              <a:t>оцінити</a:t>
            </a:r>
            <a:r>
              <a:rPr lang="ru-RU" dirty="0"/>
              <a:t> </a:t>
            </a:r>
            <a:r>
              <a:rPr lang="ru-RU" dirty="0" err="1"/>
              <a:t>проходження</a:t>
            </a:r>
            <a:r>
              <a:rPr lang="ru-RU" dirty="0"/>
              <a:t> </a:t>
            </a:r>
            <a:r>
              <a:rPr lang="ru-RU" dirty="0" err="1"/>
              <a:t>крові</a:t>
            </a:r>
            <a:r>
              <a:rPr lang="ru-RU" dirty="0"/>
              <a:t> через </a:t>
            </a:r>
            <a:r>
              <a:rPr lang="ru-RU" dirty="0" err="1"/>
              <a:t>судини</a:t>
            </a:r>
            <a:r>
              <a:rPr lang="ru-RU" dirty="0"/>
              <a:t> </a:t>
            </a:r>
            <a:r>
              <a:rPr lang="ru-RU" dirty="0" err="1"/>
              <a:t>різних</a:t>
            </a:r>
            <a:r>
              <a:rPr lang="ru-RU" dirty="0"/>
              <a:t> тканин </a:t>
            </a:r>
            <a:r>
              <a:rPr lang="ru-RU" dirty="0" err="1"/>
              <a:t>організму</a:t>
            </a:r>
            <a:r>
              <a:rPr lang="ru-RU" dirty="0"/>
              <a:t>, </a:t>
            </a:r>
            <a:r>
              <a:rPr lang="ru-RU" dirty="0" err="1"/>
              <a:t>зокрема</a:t>
            </a:r>
            <a:r>
              <a:rPr lang="ru-RU" dirty="0"/>
              <a:t> тканин </a:t>
            </a:r>
            <a:r>
              <a:rPr lang="ru-RU" dirty="0" err="1"/>
              <a:t>мозку</a:t>
            </a:r>
            <a:r>
              <a:rPr lang="ru-RU" dirty="0"/>
              <a:t> і </a:t>
            </a:r>
            <a:r>
              <a:rPr lang="ru-RU" dirty="0" err="1"/>
              <a:t>печінки</a:t>
            </a:r>
            <a:r>
              <a:rPr lang="ru-RU" dirty="0"/>
              <a:t>. Метод </a:t>
            </a:r>
            <a:r>
              <a:rPr lang="ru-RU" dirty="0" err="1"/>
              <a:t>дозволяє</a:t>
            </a:r>
            <a:r>
              <a:rPr lang="ru-RU" dirty="0"/>
              <a:t> </a:t>
            </a:r>
            <a:r>
              <a:rPr lang="ru-RU" dirty="0" err="1"/>
              <a:t>визначити</a:t>
            </a:r>
            <a:r>
              <a:rPr lang="ru-RU" dirty="0"/>
              <a:t> </a:t>
            </a:r>
            <a:r>
              <a:rPr lang="ru-RU" dirty="0" err="1"/>
              <a:t>ступінь</a:t>
            </a:r>
            <a:r>
              <a:rPr lang="ru-RU" dirty="0"/>
              <a:t> </a:t>
            </a:r>
            <a:r>
              <a:rPr lang="ru-RU" dirty="0" err="1"/>
              <a:t>ішемії</a:t>
            </a:r>
            <a:r>
              <a:rPr lang="ru-RU" dirty="0"/>
              <a:t> головного </a:t>
            </a:r>
            <a:r>
              <a:rPr lang="ru-RU" dirty="0" err="1"/>
              <a:t>мозку</a:t>
            </a:r>
            <a:r>
              <a:rPr lang="ru-RU" dirty="0"/>
              <a:t> та </a:t>
            </a:r>
            <a:r>
              <a:rPr lang="ru-RU" dirty="0" err="1"/>
              <a:t>інших</a:t>
            </a:r>
            <a:r>
              <a:rPr lang="ru-RU" dirty="0"/>
              <a:t> </a:t>
            </a:r>
            <a:r>
              <a:rPr lang="ru-RU" dirty="0" err="1"/>
              <a:t>органів</a:t>
            </a:r>
            <a:r>
              <a:rPr lang="ru-RU" dirty="0"/>
              <a:t>, </a:t>
            </a:r>
            <a:r>
              <a:rPr lang="ru-RU" dirty="0" err="1"/>
              <a:t>зокрема</a:t>
            </a:r>
            <a:r>
              <a:rPr lang="ru-RU" dirty="0"/>
              <a:t>, </a:t>
            </a:r>
            <a:r>
              <a:rPr lang="ru-RU" dirty="0" err="1"/>
              <a:t>порушення</a:t>
            </a:r>
            <a:r>
              <a:rPr lang="ru-RU" dirty="0"/>
              <a:t> кровотоку через </a:t>
            </a:r>
            <a:r>
              <a:rPr lang="ru-RU" dirty="0" err="1"/>
              <a:t>утворення</a:t>
            </a:r>
            <a:r>
              <a:rPr lang="ru-RU" dirty="0"/>
              <a:t> </a:t>
            </a:r>
            <a:r>
              <a:rPr lang="ru-RU" dirty="0" err="1"/>
              <a:t>циротичних</a:t>
            </a:r>
            <a:r>
              <a:rPr lang="ru-RU" dirty="0"/>
              <a:t> </a:t>
            </a:r>
            <a:r>
              <a:rPr lang="ru-RU" dirty="0" err="1"/>
              <a:t>вузлів</a:t>
            </a:r>
            <a:r>
              <a:rPr lang="ru-RU" dirty="0"/>
              <a:t> при </a:t>
            </a:r>
            <a:r>
              <a:rPr lang="ru-RU" dirty="0" err="1"/>
              <a:t>цирозі</a:t>
            </a:r>
            <a:r>
              <a:rPr lang="ru-RU" dirty="0"/>
              <a:t> </a:t>
            </a:r>
            <a:r>
              <a:rPr lang="ru-RU" dirty="0" err="1"/>
              <a:t>печінки</a:t>
            </a:r>
            <a:r>
              <a:rPr lang="ru-RU" dirty="0"/>
              <a:t>.</a:t>
            </a:r>
          </a:p>
          <a:p>
            <a:endParaRPr lang="ru-RU" dirty="0"/>
          </a:p>
        </p:txBody>
      </p:sp>
      <p:pic>
        <p:nvPicPr>
          <p:cNvPr id="8194" name="Picture 2" descr="http://www.volynka.ru/_s/articles/104/6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560" y="4077072"/>
            <a:ext cx="7650850"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764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1544" y="188640"/>
            <a:ext cx="8229600" cy="1143000"/>
          </a:xfrm>
        </p:spPr>
        <p:txBody>
          <a:bodyPr/>
          <a:lstStyle/>
          <a:p>
            <a:r>
              <a:rPr lang="ru-RU" b="1" dirty="0" smtClean="0">
                <a:solidFill>
                  <a:srgbClr val="FF0000"/>
                </a:solidFill>
                <a:effectLst>
                  <a:outerShdw blurRad="38100" dist="38100" dir="2700000" algn="tl">
                    <a:srgbClr val="000000">
                      <a:alpha val="43137"/>
                    </a:srgbClr>
                  </a:outerShdw>
                </a:effectLst>
              </a:rPr>
              <a:t>МР-</a:t>
            </a:r>
            <a:r>
              <a:rPr lang="ru-RU" b="1" dirty="0" err="1" smtClean="0">
                <a:solidFill>
                  <a:srgbClr val="FF0000"/>
                </a:solidFill>
                <a:effectLst>
                  <a:outerShdw blurRad="38100" dist="38100" dir="2700000" algn="tl">
                    <a:srgbClr val="000000">
                      <a:alpha val="43137"/>
                    </a:srgbClr>
                  </a:outerShdw>
                </a:effectLst>
              </a:rPr>
              <a:t>спектроскопія</a:t>
            </a:r>
            <a:endParaRPr lang="ru-RU" dirty="0">
              <a:solidFill>
                <a:srgbClr val="FF00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775520" y="1412776"/>
            <a:ext cx="8686800" cy="4997152"/>
          </a:xfrm>
        </p:spPr>
        <p:txBody>
          <a:bodyPr>
            <a:normAutofit/>
          </a:bodyPr>
          <a:lstStyle/>
          <a:p>
            <a:pPr marL="0" indent="0">
              <a:buNone/>
            </a:pPr>
            <a:r>
              <a:rPr lang="ru-RU" dirty="0" err="1" smtClean="0"/>
              <a:t>Магнітно-резонансна</a:t>
            </a:r>
            <a:r>
              <a:rPr lang="ru-RU" dirty="0" smtClean="0"/>
              <a:t> </a:t>
            </a:r>
            <a:r>
              <a:rPr lang="ru-RU" dirty="0" err="1"/>
              <a:t>спектроскопія</a:t>
            </a:r>
            <a:r>
              <a:rPr lang="ru-RU" dirty="0"/>
              <a:t> (МРС) — метод, </a:t>
            </a:r>
            <a:r>
              <a:rPr lang="ru-RU" dirty="0" err="1"/>
              <a:t>що</a:t>
            </a:r>
            <a:r>
              <a:rPr lang="ru-RU" dirty="0"/>
              <a:t> </a:t>
            </a:r>
            <a:r>
              <a:rPr lang="ru-RU" dirty="0" err="1"/>
              <a:t>дозволяє</a:t>
            </a:r>
            <a:r>
              <a:rPr lang="ru-RU" dirty="0"/>
              <a:t> </a:t>
            </a:r>
            <a:r>
              <a:rPr lang="ru-RU" dirty="0" err="1"/>
              <a:t>виявити</a:t>
            </a:r>
            <a:r>
              <a:rPr lang="ru-RU" dirty="0"/>
              <a:t> </a:t>
            </a:r>
            <a:r>
              <a:rPr lang="ru-RU" dirty="0" err="1"/>
              <a:t>біохімічні</a:t>
            </a:r>
            <a:r>
              <a:rPr lang="ru-RU" dirty="0"/>
              <a:t> </a:t>
            </a:r>
            <a:r>
              <a:rPr lang="ru-RU" dirty="0" err="1"/>
              <a:t>зміни</a:t>
            </a:r>
            <a:r>
              <a:rPr lang="ru-RU" dirty="0"/>
              <a:t> тканин при </a:t>
            </a:r>
            <a:r>
              <a:rPr lang="ru-RU" dirty="0" err="1"/>
              <a:t>різних</a:t>
            </a:r>
            <a:r>
              <a:rPr lang="ru-RU" dirty="0"/>
              <a:t> </a:t>
            </a:r>
            <a:r>
              <a:rPr lang="ru-RU" dirty="0" err="1"/>
              <a:t>захворюваннях</a:t>
            </a:r>
            <a:r>
              <a:rPr lang="ru-RU" dirty="0"/>
              <a:t>. МР-</a:t>
            </a:r>
            <a:r>
              <a:rPr lang="ru-RU" dirty="0" err="1"/>
              <a:t>спектри</a:t>
            </a:r>
            <a:r>
              <a:rPr lang="ru-RU" dirty="0"/>
              <a:t> </a:t>
            </a:r>
            <a:r>
              <a:rPr lang="ru-RU" dirty="0" err="1"/>
              <a:t>відображають</a:t>
            </a:r>
            <a:r>
              <a:rPr lang="ru-RU" dirty="0"/>
              <a:t> </a:t>
            </a:r>
            <a:r>
              <a:rPr lang="ru-RU" dirty="0" err="1"/>
              <a:t>процеси</a:t>
            </a:r>
            <a:r>
              <a:rPr lang="ru-RU" dirty="0"/>
              <a:t> </a:t>
            </a:r>
            <a:r>
              <a:rPr lang="ru-RU" dirty="0" err="1"/>
              <a:t>метаболізму</a:t>
            </a:r>
            <a:r>
              <a:rPr lang="ru-RU" dirty="0"/>
              <a:t>. </a:t>
            </a:r>
            <a:r>
              <a:rPr lang="ru-RU" dirty="0" err="1"/>
              <a:t>Порушення</a:t>
            </a:r>
            <a:r>
              <a:rPr lang="ru-RU" dirty="0"/>
              <a:t> </a:t>
            </a:r>
            <a:r>
              <a:rPr lang="ru-RU" dirty="0" err="1"/>
              <a:t>метаболізму</a:t>
            </a:r>
            <a:r>
              <a:rPr lang="ru-RU" dirty="0"/>
              <a:t>, як правило, </a:t>
            </a:r>
            <a:r>
              <a:rPr lang="ru-RU" dirty="0" err="1"/>
              <a:t>виникають</a:t>
            </a:r>
            <a:r>
              <a:rPr lang="ru-RU" dirty="0"/>
              <a:t> до </a:t>
            </a:r>
            <a:r>
              <a:rPr lang="ru-RU" dirty="0" err="1"/>
              <a:t>появи</a:t>
            </a:r>
            <a:r>
              <a:rPr lang="ru-RU" dirty="0"/>
              <a:t> </a:t>
            </a:r>
            <a:r>
              <a:rPr lang="ru-RU" dirty="0" err="1"/>
              <a:t>клінічних</a:t>
            </a:r>
            <a:r>
              <a:rPr lang="ru-RU" dirty="0"/>
              <a:t> </a:t>
            </a:r>
            <a:r>
              <a:rPr lang="ru-RU" dirty="0" err="1"/>
              <a:t>проявів</a:t>
            </a:r>
            <a:r>
              <a:rPr lang="ru-RU" dirty="0"/>
              <a:t> </a:t>
            </a:r>
            <a:r>
              <a:rPr lang="ru-RU" dirty="0" err="1"/>
              <a:t>захворювання</a:t>
            </a:r>
            <a:r>
              <a:rPr lang="ru-RU" dirty="0"/>
              <a:t>, тому на </a:t>
            </a:r>
            <a:r>
              <a:rPr lang="ru-RU" dirty="0" err="1"/>
              <a:t>основі</a:t>
            </a:r>
            <a:r>
              <a:rPr lang="ru-RU" dirty="0"/>
              <a:t> </a:t>
            </a:r>
            <a:r>
              <a:rPr lang="ru-RU" dirty="0" err="1"/>
              <a:t>даних</a:t>
            </a:r>
            <a:r>
              <a:rPr lang="ru-RU" dirty="0"/>
              <a:t> МРС </a:t>
            </a:r>
            <a:r>
              <a:rPr lang="ru-RU" dirty="0" err="1"/>
              <a:t>можна</a:t>
            </a:r>
            <a:r>
              <a:rPr lang="ru-RU" dirty="0"/>
              <a:t> </a:t>
            </a:r>
            <a:r>
              <a:rPr lang="ru-RU" dirty="0" err="1"/>
              <a:t>діагностувати</a:t>
            </a:r>
            <a:r>
              <a:rPr lang="ru-RU" dirty="0"/>
              <a:t> </a:t>
            </a:r>
            <a:r>
              <a:rPr lang="ru-RU" dirty="0" err="1"/>
              <a:t>захворювання</a:t>
            </a:r>
            <a:r>
              <a:rPr lang="ru-RU" dirty="0"/>
              <a:t> на </a:t>
            </a:r>
            <a:r>
              <a:rPr lang="ru-RU" dirty="0" err="1"/>
              <a:t>ранніх</a:t>
            </a:r>
            <a:r>
              <a:rPr lang="ru-RU" dirty="0"/>
              <a:t> </a:t>
            </a:r>
            <a:r>
              <a:rPr lang="ru-RU" dirty="0" err="1"/>
              <a:t>етапах</a:t>
            </a:r>
            <a:r>
              <a:rPr lang="ru-RU" dirty="0"/>
              <a:t> </a:t>
            </a:r>
            <a:r>
              <a:rPr lang="ru-RU" dirty="0" err="1"/>
              <a:t>розвитку</a:t>
            </a:r>
            <a:r>
              <a:rPr lang="ru-RU" dirty="0" smtClean="0"/>
              <a:t>.</a:t>
            </a:r>
            <a:r>
              <a:rPr lang="ru-RU" dirty="0"/>
              <a:t> </a:t>
            </a:r>
            <a:endParaRPr lang="en-US" dirty="0" smtClean="0"/>
          </a:p>
          <a:p>
            <a:pPr marL="0" indent="0">
              <a:buNone/>
            </a:pPr>
            <a:r>
              <a:rPr lang="ru-RU" dirty="0" err="1" smtClean="0"/>
              <a:t>Види</a:t>
            </a:r>
            <a:r>
              <a:rPr lang="ru-RU" dirty="0" smtClean="0"/>
              <a:t> </a:t>
            </a:r>
            <a:r>
              <a:rPr lang="ru-RU" dirty="0"/>
              <a:t>МРС:</a:t>
            </a:r>
          </a:p>
          <a:p>
            <a:pPr marL="0" indent="0">
              <a:buNone/>
            </a:pPr>
            <a:r>
              <a:rPr lang="ru-RU" dirty="0"/>
              <a:t>МРС </a:t>
            </a:r>
            <a:r>
              <a:rPr lang="ru-RU" dirty="0" err="1"/>
              <a:t>внутрішніх</a:t>
            </a:r>
            <a:r>
              <a:rPr lang="ru-RU" dirty="0"/>
              <a:t> </a:t>
            </a:r>
            <a:r>
              <a:rPr lang="ru-RU" dirty="0" err="1"/>
              <a:t>органів</a:t>
            </a:r>
            <a:r>
              <a:rPr lang="ru-RU" dirty="0"/>
              <a:t>;</a:t>
            </a:r>
          </a:p>
          <a:p>
            <a:pPr marL="0" indent="0">
              <a:buNone/>
            </a:pPr>
            <a:r>
              <a:rPr lang="ru-RU" dirty="0"/>
              <a:t>МРС </a:t>
            </a:r>
            <a:r>
              <a:rPr lang="ru-RU" dirty="0" err="1"/>
              <a:t>біологічних</a:t>
            </a:r>
            <a:r>
              <a:rPr lang="ru-RU" dirty="0"/>
              <a:t> </a:t>
            </a:r>
            <a:r>
              <a:rPr lang="ru-RU" dirty="0" err="1"/>
              <a:t>рідин</a:t>
            </a:r>
            <a:r>
              <a:rPr lang="ru-RU" dirty="0"/>
              <a:t>.</a:t>
            </a:r>
          </a:p>
          <a:p>
            <a:endParaRPr lang="en-US" dirty="0" smtClean="0"/>
          </a:p>
          <a:p>
            <a:endParaRPr lang="ru-RU" dirty="0"/>
          </a:p>
          <a:p>
            <a:endParaRPr lang="ru-RU" dirty="0"/>
          </a:p>
        </p:txBody>
      </p:sp>
    </p:spTree>
    <p:extLst>
      <p:ext uri="{BB962C8B-B14F-4D97-AF65-F5344CB8AC3E}">
        <p14:creationId xmlns:p14="http://schemas.microsoft.com/office/powerpoint/2010/main" val="2421073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rgbClr val="FF0000"/>
                </a:solidFill>
                <a:effectLst>
                  <a:outerShdw blurRad="38100" dist="38100" dir="2700000" algn="tl">
                    <a:srgbClr val="000000">
                      <a:alpha val="43137"/>
                    </a:srgbClr>
                  </a:outerShdw>
                </a:effectLst>
              </a:rPr>
              <a:t>МР-</a:t>
            </a:r>
            <a:r>
              <a:rPr lang="ru-RU" b="1" dirty="0" err="1" smtClean="0">
                <a:solidFill>
                  <a:srgbClr val="FF0000"/>
                </a:solidFill>
                <a:effectLst>
                  <a:outerShdw blurRad="38100" dist="38100" dir="2700000" algn="tl">
                    <a:srgbClr val="000000">
                      <a:alpha val="43137"/>
                    </a:srgbClr>
                  </a:outerShdw>
                </a:effectLst>
              </a:rPr>
              <a:t>ангіографія</a:t>
            </a:r>
            <a:r>
              <a:rPr lang="ru-RU" b="1" dirty="0" smtClean="0"/>
              <a:t/>
            </a:r>
            <a:br>
              <a:rPr lang="ru-RU" b="1" dirty="0" smtClean="0"/>
            </a:br>
            <a:endParaRPr lang="ru-RU" dirty="0"/>
          </a:p>
        </p:txBody>
      </p:sp>
      <p:sp>
        <p:nvSpPr>
          <p:cNvPr id="3" name="Объект 2"/>
          <p:cNvSpPr>
            <a:spLocks noGrp="1"/>
          </p:cNvSpPr>
          <p:nvPr>
            <p:ph idx="1"/>
          </p:nvPr>
        </p:nvSpPr>
        <p:spPr>
          <a:xfrm>
            <a:off x="1141413" y="1357803"/>
            <a:ext cx="8712968" cy="5145435"/>
          </a:xfrm>
        </p:spPr>
        <p:txBody>
          <a:bodyPr>
            <a:normAutofit lnSpcReduction="10000"/>
          </a:bodyPr>
          <a:lstStyle/>
          <a:p>
            <a:pPr marL="0" indent="0">
              <a:buNone/>
            </a:pPr>
            <a:r>
              <a:rPr lang="ru-RU" dirty="0" err="1" smtClean="0"/>
              <a:t>Магнітно-резонансна</a:t>
            </a:r>
            <a:r>
              <a:rPr lang="ru-RU" dirty="0" smtClean="0"/>
              <a:t> </a:t>
            </a:r>
            <a:r>
              <a:rPr lang="ru-RU" dirty="0" err="1"/>
              <a:t>ангіографія</a:t>
            </a:r>
            <a:r>
              <a:rPr lang="ru-RU" dirty="0"/>
              <a:t> (МРА) — метод </a:t>
            </a:r>
            <a:r>
              <a:rPr lang="ru-RU" dirty="0" err="1"/>
              <a:t>отримання</a:t>
            </a:r>
            <a:r>
              <a:rPr lang="ru-RU" dirty="0"/>
              <a:t> </a:t>
            </a:r>
            <a:r>
              <a:rPr lang="ru-RU" dirty="0" err="1"/>
              <a:t>зображення</a:t>
            </a:r>
            <a:r>
              <a:rPr lang="ru-RU" dirty="0"/>
              <a:t> </a:t>
            </a:r>
            <a:r>
              <a:rPr lang="ru-RU" dirty="0" err="1"/>
              <a:t>кровоносних</a:t>
            </a:r>
            <a:r>
              <a:rPr lang="ru-RU" dirty="0"/>
              <a:t> </a:t>
            </a:r>
            <a:r>
              <a:rPr lang="ru-RU" dirty="0" err="1"/>
              <a:t>судин</a:t>
            </a:r>
            <a:r>
              <a:rPr lang="ru-RU" dirty="0"/>
              <a:t> за </a:t>
            </a:r>
            <a:r>
              <a:rPr lang="ru-RU" dirty="0" err="1"/>
              <a:t>допомогою</a:t>
            </a:r>
            <a:r>
              <a:rPr lang="ru-RU" dirty="0"/>
              <a:t> </a:t>
            </a:r>
            <a:r>
              <a:rPr lang="ru-RU" dirty="0" err="1"/>
              <a:t>магнітно</a:t>
            </a:r>
            <a:r>
              <a:rPr lang="ru-RU" dirty="0"/>
              <a:t>-резонансного томографа. </a:t>
            </a:r>
            <a:r>
              <a:rPr lang="ru-RU" dirty="0" err="1"/>
              <a:t>Дослідження</a:t>
            </a:r>
            <a:r>
              <a:rPr lang="ru-RU" dirty="0"/>
              <a:t> проводиться на томографах з величиною </a:t>
            </a:r>
            <a:r>
              <a:rPr lang="ru-RU" dirty="0" err="1"/>
              <a:t>індукції</a:t>
            </a:r>
            <a:r>
              <a:rPr lang="ru-RU" dirty="0"/>
              <a:t> </a:t>
            </a:r>
            <a:r>
              <a:rPr lang="ru-RU" dirty="0" err="1"/>
              <a:t>магнітного</a:t>
            </a:r>
            <a:r>
              <a:rPr lang="ru-RU" dirty="0"/>
              <a:t> поля не </a:t>
            </a:r>
            <a:r>
              <a:rPr lang="ru-RU" dirty="0" err="1"/>
              <a:t>менш</a:t>
            </a:r>
            <a:r>
              <a:rPr lang="ru-RU" dirty="0"/>
              <a:t> </a:t>
            </a:r>
            <a:r>
              <a:rPr lang="ru-RU" dirty="0" err="1"/>
              <a:t>ніж</a:t>
            </a:r>
            <a:r>
              <a:rPr lang="ru-RU" dirty="0"/>
              <a:t> 0,3 Тл. Метод </a:t>
            </a:r>
            <a:r>
              <a:rPr lang="ru-RU" dirty="0" err="1"/>
              <a:t>дозволяє</a:t>
            </a:r>
            <a:r>
              <a:rPr lang="ru-RU" dirty="0"/>
              <a:t> </a:t>
            </a:r>
            <a:r>
              <a:rPr lang="ru-RU" dirty="0" err="1"/>
              <a:t>оцінювати</a:t>
            </a:r>
            <a:r>
              <a:rPr lang="ru-RU" dirty="0"/>
              <a:t> як </a:t>
            </a:r>
            <a:r>
              <a:rPr lang="ru-RU" dirty="0" err="1"/>
              <a:t>анатомічні</a:t>
            </a:r>
            <a:r>
              <a:rPr lang="ru-RU" dirty="0"/>
              <a:t>, так і </a:t>
            </a:r>
            <a:r>
              <a:rPr lang="ru-RU" dirty="0" err="1"/>
              <a:t>функціональні</a:t>
            </a:r>
            <a:r>
              <a:rPr lang="ru-RU" dirty="0"/>
              <a:t> </a:t>
            </a:r>
            <a:r>
              <a:rPr lang="ru-RU" dirty="0" err="1"/>
              <a:t>особливості</a:t>
            </a:r>
            <a:r>
              <a:rPr lang="ru-RU" dirty="0"/>
              <a:t> кровотоку. МРА </a:t>
            </a:r>
            <a:r>
              <a:rPr lang="ru-RU" dirty="0" err="1"/>
              <a:t>ґрунтується</a:t>
            </a:r>
            <a:r>
              <a:rPr lang="ru-RU" dirty="0"/>
              <a:t> на </a:t>
            </a:r>
            <a:r>
              <a:rPr lang="ru-RU" dirty="0" err="1"/>
              <a:t>відмінності</a:t>
            </a:r>
            <a:r>
              <a:rPr lang="ru-RU" dirty="0"/>
              <a:t> сигналу </a:t>
            </a:r>
            <a:r>
              <a:rPr lang="ru-RU" dirty="0" err="1"/>
              <a:t>рухомої</a:t>
            </a:r>
            <a:r>
              <a:rPr lang="ru-RU" dirty="0"/>
              <a:t> </a:t>
            </a:r>
            <a:r>
              <a:rPr lang="ru-RU" dirty="0" err="1"/>
              <a:t>тканини</a:t>
            </a:r>
            <a:r>
              <a:rPr lang="ru-RU" dirty="0"/>
              <a:t> (</a:t>
            </a:r>
            <a:r>
              <a:rPr lang="ru-RU" dirty="0" err="1"/>
              <a:t>крові</a:t>
            </a:r>
            <a:r>
              <a:rPr lang="ru-RU" dirty="0"/>
              <a:t>) </a:t>
            </a:r>
            <a:r>
              <a:rPr lang="ru-RU" dirty="0" err="1"/>
              <a:t>від</a:t>
            </a:r>
            <a:r>
              <a:rPr lang="ru-RU" dirty="0"/>
              <a:t> сигналу </a:t>
            </a:r>
            <a:r>
              <a:rPr lang="ru-RU" dirty="0" err="1"/>
              <a:t>оточуючих</a:t>
            </a:r>
            <a:r>
              <a:rPr lang="ru-RU" dirty="0"/>
              <a:t> </a:t>
            </a:r>
            <a:r>
              <a:rPr lang="ru-RU" dirty="0" err="1"/>
              <a:t>нерухомих</a:t>
            </a:r>
            <a:r>
              <a:rPr lang="ru-RU" dirty="0"/>
              <a:t> тканин, </a:t>
            </a:r>
            <a:r>
              <a:rPr lang="ru-RU" dirty="0" err="1"/>
              <a:t>що</a:t>
            </a:r>
            <a:r>
              <a:rPr lang="ru-RU" dirty="0"/>
              <a:t> </a:t>
            </a:r>
            <a:r>
              <a:rPr lang="ru-RU" dirty="0" err="1"/>
              <a:t>дозволяє</a:t>
            </a:r>
            <a:r>
              <a:rPr lang="ru-RU" dirty="0"/>
              <a:t> </a:t>
            </a:r>
            <a:r>
              <a:rPr lang="ru-RU" dirty="0" err="1"/>
              <a:t>отримувати</a:t>
            </a:r>
            <a:r>
              <a:rPr lang="ru-RU" dirty="0"/>
              <a:t> </a:t>
            </a:r>
            <a:r>
              <a:rPr lang="ru-RU" dirty="0" err="1"/>
              <a:t>зображення</a:t>
            </a:r>
            <a:r>
              <a:rPr lang="ru-RU" dirty="0"/>
              <a:t> </a:t>
            </a:r>
            <a:r>
              <a:rPr lang="ru-RU" dirty="0" err="1"/>
              <a:t>судин</a:t>
            </a:r>
            <a:r>
              <a:rPr lang="ru-RU" dirty="0"/>
              <a:t> без </a:t>
            </a:r>
            <a:r>
              <a:rPr lang="ru-RU" dirty="0" err="1"/>
              <a:t>застосування</a:t>
            </a:r>
            <a:r>
              <a:rPr lang="ru-RU" dirty="0"/>
              <a:t> будь-</a:t>
            </a:r>
            <a:r>
              <a:rPr lang="ru-RU" dirty="0" err="1"/>
              <a:t>яких</a:t>
            </a:r>
            <a:r>
              <a:rPr lang="ru-RU" dirty="0"/>
              <a:t> </a:t>
            </a:r>
            <a:r>
              <a:rPr lang="ru-RU" dirty="0" err="1"/>
              <a:t>рентгеноконтрастних</a:t>
            </a:r>
            <a:r>
              <a:rPr lang="ru-RU" dirty="0"/>
              <a:t> </a:t>
            </a:r>
            <a:r>
              <a:rPr lang="ru-RU" dirty="0" err="1"/>
              <a:t>засобів</a:t>
            </a:r>
            <a:r>
              <a:rPr lang="ru-RU" dirty="0"/>
              <a:t>. Для </a:t>
            </a:r>
            <a:r>
              <a:rPr lang="ru-RU" dirty="0" err="1"/>
              <a:t>отримання</a:t>
            </a:r>
            <a:r>
              <a:rPr lang="ru-RU" dirty="0"/>
              <a:t> </a:t>
            </a:r>
            <a:r>
              <a:rPr lang="ru-RU" dirty="0" err="1"/>
              <a:t>більш</a:t>
            </a:r>
            <a:r>
              <a:rPr lang="ru-RU" dirty="0"/>
              <a:t> </a:t>
            </a:r>
            <a:r>
              <a:rPr lang="ru-RU" dirty="0" err="1"/>
              <a:t>чіткого</a:t>
            </a:r>
            <a:r>
              <a:rPr lang="ru-RU" dirty="0"/>
              <a:t> </a:t>
            </a:r>
            <a:r>
              <a:rPr lang="ru-RU" dirty="0" err="1"/>
              <a:t>зображення</a:t>
            </a:r>
            <a:r>
              <a:rPr lang="ru-RU" dirty="0"/>
              <a:t> </a:t>
            </a:r>
            <a:r>
              <a:rPr lang="ru-RU" dirty="0" err="1"/>
              <a:t>застосовують</a:t>
            </a:r>
            <a:r>
              <a:rPr lang="ru-RU" dirty="0"/>
              <a:t> </a:t>
            </a:r>
            <a:r>
              <a:rPr lang="ru-RU" dirty="0" err="1"/>
              <a:t>особливі</a:t>
            </a:r>
            <a:r>
              <a:rPr lang="ru-RU" dirty="0"/>
              <a:t> </a:t>
            </a:r>
            <a:r>
              <a:rPr lang="ru-RU" dirty="0" err="1"/>
              <a:t>контрастні</a:t>
            </a:r>
            <a:r>
              <a:rPr lang="ru-RU" dirty="0"/>
              <a:t> </a:t>
            </a:r>
            <a:r>
              <a:rPr lang="ru-RU" dirty="0" err="1"/>
              <a:t>речовини</a:t>
            </a:r>
            <a:r>
              <a:rPr lang="ru-RU" dirty="0"/>
              <a:t> на </a:t>
            </a:r>
            <a:r>
              <a:rPr lang="ru-RU" dirty="0" err="1"/>
              <a:t>основі</a:t>
            </a:r>
            <a:r>
              <a:rPr lang="ru-RU" dirty="0"/>
              <a:t> </a:t>
            </a:r>
            <a:r>
              <a:rPr lang="ru-RU" dirty="0" err="1" smtClean="0"/>
              <a:t>парамагнетиків</a:t>
            </a:r>
            <a:r>
              <a:rPr lang="ru-RU" dirty="0" smtClean="0"/>
              <a:t>(</a:t>
            </a:r>
            <a:r>
              <a:rPr lang="ru-RU" dirty="0" err="1" smtClean="0"/>
              <a:t>гадоліній</a:t>
            </a:r>
            <a:r>
              <a:rPr lang="ru-RU" dirty="0"/>
              <a:t>).</a:t>
            </a:r>
          </a:p>
          <a:p>
            <a:endParaRPr lang="ru-RU" dirty="0"/>
          </a:p>
        </p:txBody>
      </p:sp>
    </p:spTree>
    <p:extLst>
      <p:ext uri="{BB962C8B-B14F-4D97-AF65-F5344CB8AC3E}">
        <p14:creationId xmlns:p14="http://schemas.microsoft.com/office/powerpoint/2010/main" val="1971247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1573" y="153006"/>
            <a:ext cx="9905998" cy="1478570"/>
          </a:xfrm>
        </p:spPr>
        <p:txBody>
          <a:bodyPr>
            <a:normAutofit/>
          </a:bodyPr>
          <a:lstStyle/>
          <a:p>
            <a:r>
              <a:rPr lang="ru-RU" b="1" dirty="0" err="1" smtClean="0">
                <a:solidFill>
                  <a:srgbClr val="FF0000"/>
                </a:solidFill>
                <a:effectLst>
                  <a:outerShdw blurRad="38100" dist="38100" dir="2700000" algn="tl">
                    <a:srgbClr val="000000">
                      <a:alpha val="43137"/>
                    </a:srgbClr>
                  </a:outerShdw>
                </a:effectLst>
              </a:rPr>
              <a:t>Функціональна</a:t>
            </a:r>
            <a:r>
              <a:rPr lang="ru-RU" b="1" dirty="0" smtClean="0">
                <a:solidFill>
                  <a:srgbClr val="FF0000"/>
                </a:solidFill>
                <a:effectLst>
                  <a:outerShdw blurRad="38100" dist="38100" dir="2700000" algn="tl">
                    <a:srgbClr val="000000">
                      <a:alpha val="43137"/>
                    </a:srgbClr>
                  </a:outerShdw>
                </a:effectLst>
              </a:rPr>
              <a:t> МРТ</a:t>
            </a:r>
            <a:br>
              <a:rPr lang="ru-RU" b="1" dirty="0" smtClean="0">
                <a:solidFill>
                  <a:srgbClr val="FF0000"/>
                </a:solidFill>
                <a:effectLst>
                  <a:outerShdw blurRad="38100" dist="38100" dir="2700000" algn="tl">
                    <a:srgbClr val="000000">
                      <a:alpha val="43137"/>
                    </a:srgbClr>
                  </a:outerShdw>
                </a:effectLst>
              </a:rPr>
            </a:br>
            <a:endParaRPr lang="ru-RU" dirty="0">
              <a:solidFill>
                <a:srgbClr val="FF00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761701" y="1421303"/>
            <a:ext cx="8784976" cy="5145435"/>
          </a:xfrm>
        </p:spPr>
        <p:txBody>
          <a:bodyPr>
            <a:normAutofit/>
          </a:bodyPr>
          <a:lstStyle/>
          <a:p>
            <a:pPr marL="0" indent="0">
              <a:buNone/>
            </a:pPr>
            <a:r>
              <a:rPr lang="ru-RU" dirty="0" err="1" smtClean="0"/>
              <a:t>Функціональна</a:t>
            </a:r>
            <a:r>
              <a:rPr lang="ru-RU" dirty="0" smtClean="0"/>
              <a:t> МРТ</a:t>
            </a:r>
            <a:r>
              <a:rPr lang="en-US" dirty="0" smtClean="0"/>
              <a:t>(</a:t>
            </a:r>
            <a:r>
              <a:rPr lang="ru-RU" dirty="0" err="1"/>
              <a:t>фМРТ</a:t>
            </a:r>
            <a:r>
              <a:rPr lang="ru-RU" dirty="0"/>
              <a:t>) — метод </a:t>
            </a:r>
            <a:r>
              <a:rPr lang="ru-RU" dirty="0" err="1"/>
              <a:t>картування</a:t>
            </a:r>
            <a:r>
              <a:rPr lang="ru-RU" dirty="0"/>
              <a:t> кори головного </a:t>
            </a:r>
            <a:r>
              <a:rPr lang="ru-RU" dirty="0" err="1"/>
              <a:t>мозку</a:t>
            </a:r>
            <a:r>
              <a:rPr lang="ru-RU" dirty="0"/>
              <a:t>, </a:t>
            </a:r>
            <a:r>
              <a:rPr lang="ru-RU" dirty="0" err="1"/>
              <a:t>що</a:t>
            </a:r>
            <a:r>
              <a:rPr lang="ru-RU" dirty="0"/>
              <a:t> </a:t>
            </a:r>
            <a:r>
              <a:rPr lang="ru-RU" dirty="0" err="1"/>
              <a:t>дозволяє</a:t>
            </a:r>
            <a:r>
              <a:rPr lang="ru-RU" dirty="0"/>
              <a:t> </a:t>
            </a:r>
            <a:r>
              <a:rPr lang="ru-RU" dirty="0" err="1"/>
              <a:t>визначити</a:t>
            </a:r>
            <a:r>
              <a:rPr lang="ru-RU" dirty="0"/>
              <a:t> для кожного </a:t>
            </a:r>
            <a:r>
              <a:rPr lang="ru-RU" dirty="0" err="1"/>
              <a:t>пацієнта</a:t>
            </a:r>
            <a:r>
              <a:rPr lang="ru-RU" dirty="0"/>
              <a:t> </a:t>
            </a:r>
            <a:r>
              <a:rPr lang="ru-RU" dirty="0" err="1"/>
              <a:t>індивідуальне</a:t>
            </a:r>
            <a:r>
              <a:rPr lang="ru-RU" dirty="0"/>
              <a:t> </a:t>
            </a:r>
            <a:r>
              <a:rPr lang="ru-RU" dirty="0" err="1"/>
              <a:t>розташування</a:t>
            </a:r>
            <a:r>
              <a:rPr lang="ru-RU" dirty="0"/>
              <a:t> та </a:t>
            </a:r>
            <a:r>
              <a:rPr lang="ru-RU" dirty="0" err="1"/>
              <a:t>особливості</a:t>
            </a:r>
            <a:r>
              <a:rPr lang="ru-RU" dirty="0"/>
              <a:t> </a:t>
            </a:r>
            <a:r>
              <a:rPr lang="ru-RU" dirty="0" err="1"/>
              <a:t>функціювання</a:t>
            </a:r>
            <a:r>
              <a:rPr lang="ru-RU" dirty="0"/>
              <a:t> </a:t>
            </a:r>
            <a:r>
              <a:rPr lang="ru-RU" dirty="0" err="1"/>
              <a:t>ділянок</a:t>
            </a:r>
            <a:r>
              <a:rPr lang="ru-RU" dirty="0"/>
              <a:t> </a:t>
            </a:r>
            <a:r>
              <a:rPr lang="ru-RU" dirty="0" err="1"/>
              <a:t>мозку</a:t>
            </a:r>
            <a:r>
              <a:rPr lang="ru-RU" dirty="0"/>
              <a:t>, </a:t>
            </a:r>
            <a:r>
              <a:rPr lang="ru-RU" dirty="0" err="1"/>
              <a:t>які</a:t>
            </a:r>
            <a:r>
              <a:rPr lang="ru-RU" dirty="0"/>
              <a:t> </a:t>
            </a:r>
            <a:r>
              <a:rPr lang="ru-RU" dirty="0" err="1"/>
              <a:t>відповідають</a:t>
            </a:r>
            <a:r>
              <a:rPr lang="ru-RU" dirty="0"/>
              <a:t> за </a:t>
            </a:r>
            <a:r>
              <a:rPr lang="ru-RU" dirty="0" err="1"/>
              <a:t>рух</a:t>
            </a:r>
            <a:r>
              <a:rPr lang="ru-RU" dirty="0"/>
              <a:t>, </a:t>
            </a:r>
            <a:r>
              <a:rPr lang="ru-RU" dirty="0" err="1"/>
              <a:t>мову</a:t>
            </a:r>
            <a:r>
              <a:rPr lang="ru-RU" dirty="0"/>
              <a:t>, </a:t>
            </a:r>
            <a:r>
              <a:rPr lang="ru-RU" dirty="0" err="1"/>
              <a:t>зір</a:t>
            </a:r>
            <a:r>
              <a:rPr lang="ru-RU" dirty="0"/>
              <a:t>, </a:t>
            </a:r>
            <a:r>
              <a:rPr lang="ru-RU" dirty="0" err="1"/>
              <a:t>пам'ять</a:t>
            </a:r>
            <a:r>
              <a:rPr lang="ru-RU" dirty="0"/>
              <a:t> та </a:t>
            </a:r>
            <a:r>
              <a:rPr lang="ru-RU" dirty="0" err="1"/>
              <a:t>інші</a:t>
            </a:r>
            <a:r>
              <a:rPr lang="ru-RU" dirty="0"/>
              <a:t> </a:t>
            </a:r>
            <a:r>
              <a:rPr lang="ru-RU" dirty="0" err="1"/>
              <a:t>функції</a:t>
            </a:r>
            <a:r>
              <a:rPr lang="ru-RU" dirty="0"/>
              <a:t>. Суть методу </a:t>
            </a:r>
            <a:r>
              <a:rPr lang="ru-RU" dirty="0" err="1"/>
              <a:t>полягає</a:t>
            </a:r>
            <a:r>
              <a:rPr lang="ru-RU" dirty="0"/>
              <a:t> в тому, </a:t>
            </a:r>
            <a:r>
              <a:rPr lang="ru-RU" dirty="0" err="1"/>
              <a:t>що</a:t>
            </a:r>
            <a:r>
              <a:rPr lang="ru-RU" dirty="0"/>
              <a:t> при </a:t>
            </a:r>
            <a:r>
              <a:rPr lang="ru-RU" dirty="0" err="1"/>
              <a:t>роботі</a:t>
            </a:r>
            <a:r>
              <a:rPr lang="ru-RU" dirty="0"/>
              <a:t> </a:t>
            </a:r>
            <a:r>
              <a:rPr lang="ru-RU" dirty="0" err="1"/>
              <a:t>певних</a:t>
            </a:r>
            <a:r>
              <a:rPr lang="ru-RU" dirty="0"/>
              <a:t> </a:t>
            </a:r>
            <a:r>
              <a:rPr lang="ru-RU" dirty="0" err="1"/>
              <a:t>ділянок</a:t>
            </a:r>
            <a:r>
              <a:rPr lang="ru-RU" dirty="0"/>
              <a:t> </a:t>
            </a:r>
            <a:r>
              <a:rPr lang="ru-RU" dirty="0" err="1"/>
              <a:t>мозку</a:t>
            </a:r>
            <a:r>
              <a:rPr lang="ru-RU" dirty="0"/>
              <a:t> в них </a:t>
            </a:r>
            <a:r>
              <a:rPr lang="ru-RU" dirty="0" err="1"/>
              <a:t>посилюється</a:t>
            </a:r>
            <a:r>
              <a:rPr lang="ru-RU" dirty="0"/>
              <a:t> </a:t>
            </a:r>
            <a:r>
              <a:rPr lang="ru-RU" dirty="0" err="1"/>
              <a:t>кровотік</a:t>
            </a:r>
            <a:r>
              <a:rPr lang="ru-RU" dirty="0"/>
              <a:t>. У </a:t>
            </a:r>
            <a:r>
              <a:rPr lang="ru-RU" dirty="0" err="1"/>
              <a:t>процесі</a:t>
            </a:r>
            <a:r>
              <a:rPr lang="ru-RU" dirty="0"/>
              <a:t> </a:t>
            </a:r>
            <a:r>
              <a:rPr lang="ru-RU" dirty="0" err="1"/>
              <a:t>проведення</a:t>
            </a:r>
            <a:r>
              <a:rPr lang="ru-RU" dirty="0"/>
              <a:t> </a:t>
            </a:r>
            <a:r>
              <a:rPr lang="ru-RU" dirty="0" err="1"/>
              <a:t>фМРТ</a:t>
            </a:r>
            <a:r>
              <a:rPr lang="ru-RU" dirty="0"/>
              <a:t> </a:t>
            </a:r>
            <a:r>
              <a:rPr lang="ru-RU" dirty="0" err="1"/>
              <a:t>пацієнту</a:t>
            </a:r>
            <a:r>
              <a:rPr lang="ru-RU" dirty="0"/>
              <a:t> </a:t>
            </a:r>
            <a:r>
              <a:rPr lang="ru-RU" dirty="0" err="1"/>
              <a:t>пропонують</a:t>
            </a:r>
            <a:r>
              <a:rPr lang="ru-RU" dirty="0"/>
              <a:t> </a:t>
            </a:r>
            <a:r>
              <a:rPr lang="ru-RU" dirty="0" err="1"/>
              <a:t>виконати</a:t>
            </a:r>
            <a:r>
              <a:rPr lang="ru-RU" dirty="0"/>
              <a:t> </a:t>
            </a:r>
            <a:r>
              <a:rPr lang="ru-RU" dirty="0" err="1"/>
              <a:t>певні</a:t>
            </a:r>
            <a:r>
              <a:rPr lang="ru-RU" dirty="0"/>
              <a:t> </a:t>
            </a:r>
            <a:r>
              <a:rPr lang="ru-RU" dirty="0" err="1"/>
              <a:t>завдання</a:t>
            </a:r>
            <a:r>
              <a:rPr lang="ru-RU" dirty="0"/>
              <a:t>, </a:t>
            </a:r>
            <a:r>
              <a:rPr lang="ru-RU" dirty="0" err="1"/>
              <a:t>потім</a:t>
            </a:r>
            <a:r>
              <a:rPr lang="ru-RU" dirty="0"/>
              <a:t> </a:t>
            </a:r>
            <a:r>
              <a:rPr lang="ru-RU" dirty="0" err="1"/>
              <a:t>реєструють</a:t>
            </a:r>
            <a:r>
              <a:rPr lang="ru-RU" dirty="0"/>
              <a:t> </a:t>
            </a:r>
            <a:r>
              <a:rPr lang="ru-RU" dirty="0" err="1"/>
              <a:t>ділянки</a:t>
            </a:r>
            <a:r>
              <a:rPr lang="ru-RU" dirty="0"/>
              <a:t> з </a:t>
            </a:r>
            <a:r>
              <a:rPr lang="ru-RU" dirty="0" err="1"/>
              <a:t>посиленим</a:t>
            </a:r>
            <a:r>
              <a:rPr lang="ru-RU" dirty="0"/>
              <a:t> кровотоком та </a:t>
            </a:r>
            <a:r>
              <a:rPr lang="ru-RU" dirty="0" err="1"/>
              <a:t>накладають</a:t>
            </a:r>
            <a:r>
              <a:rPr lang="ru-RU" dirty="0"/>
              <a:t> </a:t>
            </a:r>
            <a:r>
              <a:rPr lang="ru-RU" dirty="0" err="1"/>
              <a:t>їхнє</a:t>
            </a:r>
            <a:r>
              <a:rPr lang="ru-RU" dirty="0"/>
              <a:t> </a:t>
            </a:r>
            <a:r>
              <a:rPr lang="ru-RU" dirty="0" err="1"/>
              <a:t>зображення</a:t>
            </a:r>
            <a:r>
              <a:rPr lang="ru-RU" dirty="0"/>
              <a:t> на </a:t>
            </a:r>
            <a:r>
              <a:rPr lang="ru-RU" dirty="0" err="1"/>
              <a:t>звичайну</a:t>
            </a:r>
            <a:r>
              <a:rPr lang="ru-RU" dirty="0"/>
              <a:t> МРТ </a:t>
            </a:r>
            <a:r>
              <a:rPr lang="ru-RU" dirty="0" err="1"/>
              <a:t>мозку</a:t>
            </a:r>
            <a:r>
              <a:rPr lang="ru-RU" dirty="0"/>
              <a:t>.</a:t>
            </a:r>
          </a:p>
          <a:p>
            <a:endParaRPr lang="ru-RU" dirty="0"/>
          </a:p>
        </p:txBody>
      </p:sp>
    </p:spTree>
    <p:extLst>
      <p:ext uri="{BB962C8B-B14F-4D97-AF65-F5344CB8AC3E}">
        <p14:creationId xmlns:p14="http://schemas.microsoft.com/office/powerpoint/2010/main" val="125107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03512" y="116633"/>
            <a:ext cx="8964488" cy="5577483"/>
          </a:xfrm>
        </p:spPr>
        <p:txBody>
          <a:bodyPr>
            <a:normAutofit/>
          </a:bodyPr>
          <a:lstStyle/>
          <a:p>
            <a:pPr marL="0" indent="0">
              <a:buNone/>
            </a:pPr>
            <a:r>
              <a:rPr lang="ru-RU" sz="5400" dirty="0" err="1"/>
              <a:t>Абсолютні</a:t>
            </a:r>
            <a:r>
              <a:rPr lang="ru-RU" sz="5400" dirty="0"/>
              <a:t> </a:t>
            </a:r>
            <a:r>
              <a:rPr lang="ru-RU" sz="5400" dirty="0" err="1"/>
              <a:t>протипоказання</a:t>
            </a:r>
            <a:r>
              <a:rPr lang="ru-RU" sz="5400" dirty="0"/>
              <a:t>:</a:t>
            </a:r>
          </a:p>
          <a:p>
            <a:pPr marL="0" indent="0">
              <a:buNone/>
            </a:pPr>
            <a:r>
              <a:rPr lang="ru-RU" dirty="0" err="1"/>
              <a:t>встановлений</a:t>
            </a:r>
            <a:r>
              <a:rPr lang="ru-RU" dirty="0"/>
              <a:t> </a:t>
            </a:r>
            <a:r>
              <a:rPr lang="ru-RU" dirty="0" err="1"/>
              <a:t>кардіостимулятор</a:t>
            </a:r>
            <a:r>
              <a:rPr lang="ru-RU" dirty="0"/>
              <a:t> (</a:t>
            </a:r>
            <a:r>
              <a:rPr lang="ru-RU" dirty="0" err="1"/>
              <a:t>зміни</a:t>
            </a:r>
            <a:r>
              <a:rPr lang="ru-RU" dirty="0"/>
              <a:t> </a:t>
            </a:r>
            <a:r>
              <a:rPr lang="ru-RU" dirty="0" err="1"/>
              <a:t>магнітного</a:t>
            </a:r>
            <a:r>
              <a:rPr lang="ru-RU" dirty="0"/>
              <a:t> поля </a:t>
            </a:r>
            <a:r>
              <a:rPr lang="ru-RU" dirty="0" err="1"/>
              <a:t>можуть</a:t>
            </a:r>
            <a:r>
              <a:rPr lang="ru-RU" dirty="0"/>
              <a:t> </a:t>
            </a:r>
            <a:r>
              <a:rPr lang="ru-RU" dirty="0" err="1"/>
              <a:t>імітувати</a:t>
            </a:r>
            <a:r>
              <a:rPr lang="ru-RU" dirty="0"/>
              <a:t> </a:t>
            </a:r>
            <a:r>
              <a:rPr lang="ru-RU" dirty="0" err="1"/>
              <a:t>серцевий</a:t>
            </a:r>
            <a:r>
              <a:rPr lang="ru-RU" dirty="0"/>
              <a:t> ритм</a:t>
            </a:r>
            <a:r>
              <a:rPr lang="ru-RU" dirty="0" smtClean="0"/>
              <a:t>);</a:t>
            </a:r>
            <a:r>
              <a:rPr lang="ru-RU" dirty="0" err="1" smtClean="0"/>
              <a:t>феромагнітні</a:t>
            </a:r>
            <a:r>
              <a:rPr lang="ru-RU" dirty="0"/>
              <a:t> </a:t>
            </a:r>
            <a:r>
              <a:rPr lang="ru-RU" dirty="0" err="1" smtClean="0"/>
              <a:t>чи</a:t>
            </a:r>
            <a:r>
              <a:rPr lang="ru-RU" dirty="0" smtClean="0"/>
              <a:t> </a:t>
            </a:r>
            <a:r>
              <a:rPr lang="ru-RU" dirty="0" err="1" smtClean="0"/>
              <a:t>електронні</a:t>
            </a:r>
            <a:r>
              <a:rPr lang="ru-RU" dirty="0"/>
              <a:t> </a:t>
            </a:r>
            <a:r>
              <a:rPr lang="ru-RU" dirty="0" err="1"/>
              <a:t>імплантати</a:t>
            </a:r>
            <a:r>
              <a:rPr lang="ru-RU" dirty="0"/>
              <a:t> </a:t>
            </a:r>
            <a:r>
              <a:rPr lang="ru-RU" dirty="0" err="1"/>
              <a:t>середнього</a:t>
            </a:r>
            <a:r>
              <a:rPr lang="ru-RU" dirty="0"/>
              <a:t> </a:t>
            </a:r>
            <a:r>
              <a:rPr lang="ru-RU" dirty="0" err="1"/>
              <a:t>вуха</a:t>
            </a:r>
            <a:r>
              <a:rPr lang="ru-RU" dirty="0"/>
              <a:t>;</a:t>
            </a:r>
          </a:p>
          <a:p>
            <a:pPr marL="0" indent="0">
              <a:buNone/>
            </a:pPr>
            <a:r>
              <a:rPr lang="ru-RU" dirty="0" err="1"/>
              <a:t>великі</a:t>
            </a:r>
            <a:r>
              <a:rPr lang="ru-RU" dirty="0"/>
              <a:t> </a:t>
            </a:r>
            <a:r>
              <a:rPr lang="ru-RU" dirty="0" err="1"/>
              <a:t>металічні</a:t>
            </a:r>
            <a:r>
              <a:rPr lang="ru-RU" dirty="0"/>
              <a:t> </a:t>
            </a:r>
            <a:r>
              <a:rPr lang="ru-RU" dirty="0" err="1"/>
              <a:t>імплантати</a:t>
            </a:r>
            <a:r>
              <a:rPr lang="ru-RU" dirty="0"/>
              <a:t>, </a:t>
            </a:r>
            <a:r>
              <a:rPr lang="ru-RU" dirty="0" err="1"/>
              <a:t>феромагнітні</a:t>
            </a:r>
            <a:r>
              <a:rPr lang="ru-RU" dirty="0"/>
              <a:t> </a:t>
            </a:r>
            <a:r>
              <a:rPr lang="ru-RU" dirty="0" err="1" smtClean="0"/>
              <a:t>уламки;феромагнітні</a:t>
            </a:r>
            <a:r>
              <a:rPr lang="ru-RU" dirty="0"/>
              <a:t> </a:t>
            </a:r>
            <a:r>
              <a:rPr lang="ru-RU" dirty="0" err="1"/>
              <a:t>апарати</a:t>
            </a:r>
            <a:r>
              <a:rPr lang="ru-RU" dirty="0"/>
              <a:t> </a:t>
            </a:r>
            <a:r>
              <a:rPr lang="ru-RU" dirty="0" err="1"/>
              <a:t>Ілізарова</a:t>
            </a:r>
            <a:r>
              <a:rPr lang="ru-RU" dirty="0"/>
              <a:t>.</a:t>
            </a:r>
          </a:p>
          <a:p>
            <a:endParaRPr lang="ru-RU" dirty="0"/>
          </a:p>
        </p:txBody>
      </p:sp>
      <p:pic>
        <p:nvPicPr>
          <p:cNvPr id="10248" name="Picture 8" descr="http://taganrogmrt.ru/images/bodyt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520" y="4381500"/>
            <a:ext cx="82867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920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02129" y="260648"/>
            <a:ext cx="9036496" cy="6453336"/>
          </a:xfrm>
        </p:spPr>
        <p:txBody>
          <a:bodyPr>
            <a:normAutofit fontScale="70000" lnSpcReduction="20000"/>
          </a:bodyPr>
          <a:lstStyle/>
          <a:p>
            <a:pPr marL="0" indent="0">
              <a:buNone/>
            </a:pPr>
            <a:r>
              <a:rPr lang="ru-RU" sz="6900" dirty="0"/>
              <a:t>      </a:t>
            </a:r>
            <a:r>
              <a:rPr lang="ru-RU" sz="6900" dirty="0" err="1"/>
              <a:t>Відносні</a:t>
            </a:r>
            <a:r>
              <a:rPr lang="ru-RU" sz="6900" dirty="0"/>
              <a:t> </a:t>
            </a:r>
            <a:r>
              <a:rPr lang="ru-RU" sz="6900" dirty="0" err="1"/>
              <a:t>протипоказання</a:t>
            </a:r>
            <a:r>
              <a:rPr lang="ru-RU" sz="6900" dirty="0"/>
              <a:t>:</a:t>
            </a:r>
          </a:p>
          <a:p>
            <a:pPr marL="0" indent="0">
              <a:buNone/>
            </a:pPr>
            <a:r>
              <a:rPr lang="ru-RU" dirty="0" err="1" smtClean="0"/>
              <a:t>Інсулінові</a:t>
            </a:r>
            <a:r>
              <a:rPr lang="ru-RU" dirty="0" smtClean="0"/>
              <a:t> </a:t>
            </a:r>
            <a:r>
              <a:rPr lang="ru-RU" dirty="0" err="1"/>
              <a:t>помпи</a:t>
            </a:r>
            <a:r>
              <a:rPr lang="ru-RU" dirty="0"/>
              <a:t>;</a:t>
            </a:r>
          </a:p>
          <a:p>
            <a:pPr marL="0" indent="0">
              <a:buNone/>
            </a:pPr>
            <a:r>
              <a:rPr lang="ru-RU" dirty="0" err="1" smtClean="0"/>
              <a:t>Нервові</a:t>
            </a:r>
            <a:r>
              <a:rPr lang="ru-RU" dirty="0" smtClean="0"/>
              <a:t> </a:t>
            </a:r>
            <a:r>
              <a:rPr lang="ru-RU" dirty="0" err="1"/>
              <a:t>стимулятори</a:t>
            </a:r>
            <a:r>
              <a:rPr lang="ru-RU" dirty="0"/>
              <a:t>;</a:t>
            </a:r>
          </a:p>
          <a:p>
            <a:pPr marL="0" indent="0">
              <a:buNone/>
            </a:pPr>
            <a:r>
              <a:rPr lang="ru-RU" dirty="0" err="1" smtClean="0"/>
              <a:t>Неферомагнітні</a:t>
            </a:r>
            <a:r>
              <a:rPr lang="ru-RU" dirty="0" smtClean="0"/>
              <a:t> </a:t>
            </a:r>
            <a:r>
              <a:rPr lang="ru-RU" dirty="0" err="1"/>
              <a:t>імплантати</a:t>
            </a:r>
            <a:r>
              <a:rPr lang="ru-RU" dirty="0"/>
              <a:t> </a:t>
            </a:r>
            <a:r>
              <a:rPr lang="ru-RU" dirty="0" err="1"/>
              <a:t>внутрішнього</a:t>
            </a:r>
            <a:r>
              <a:rPr lang="ru-RU" dirty="0"/>
              <a:t> </a:t>
            </a:r>
            <a:r>
              <a:rPr lang="ru-RU" dirty="0" err="1"/>
              <a:t>вуха</a:t>
            </a:r>
            <a:r>
              <a:rPr lang="ru-RU" dirty="0"/>
              <a:t>;</a:t>
            </a:r>
          </a:p>
          <a:p>
            <a:pPr marL="0" indent="0">
              <a:buNone/>
            </a:pPr>
            <a:r>
              <a:rPr lang="ru-RU" dirty="0" err="1" smtClean="0"/>
              <a:t>Протези</a:t>
            </a:r>
            <a:r>
              <a:rPr lang="ru-RU" dirty="0" smtClean="0"/>
              <a:t> </a:t>
            </a:r>
            <a:r>
              <a:rPr lang="ru-RU" dirty="0" err="1"/>
              <a:t>клапанів</a:t>
            </a:r>
            <a:r>
              <a:rPr lang="ru-RU" dirty="0"/>
              <a:t> </a:t>
            </a:r>
            <a:r>
              <a:rPr lang="ru-RU" dirty="0" err="1"/>
              <a:t>серця</a:t>
            </a:r>
            <a:r>
              <a:rPr lang="ru-RU" dirty="0"/>
              <a:t> (у </a:t>
            </a:r>
            <a:r>
              <a:rPr lang="ru-RU" dirty="0" err="1"/>
              <a:t>високих</a:t>
            </a:r>
            <a:r>
              <a:rPr lang="ru-RU" dirty="0"/>
              <a:t> полях, при </a:t>
            </a:r>
            <a:r>
              <a:rPr lang="ru-RU" dirty="0" err="1"/>
              <a:t>підозрі</a:t>
            </a:r>
            <a:r>
              <a:rPr lang="ru-RU" dirty="0"/>
              <a:t> на </a:t>
            </a:r>
            <a:r>
              <a:rPr lang="ru-RU" dirty="0" err="1"/>
              <a:t>дисфункцію</a:t>
            </a:r>
            <a:r>
              <a:rPr lang="ru-RU" dirty="0"/>
              <a:t>);</a:t>
            </a:r>
          </a:p>
          <a:p>
            <a:pPr marL="0" indent="0">
              <a:buNone/>
            </a:pPr>
            <a:r>
              <a:rPr lang="ru-RU" dirty="0" err="1" smtClean="0"/>
              <a:t>Кровоспинні</a:t>
            </a:r>
            <a:r>
              <a:rPr lang="ru-RU" dirty="0" smtClean="0"/>
              <a:t> </a:t>
            </a:r>
            <a:r>
              <a:rPr lang="ru-RU" dirty="0" err="1"/>
              <a:t>кліпси</a:t>
            </a:r>
            <a:r>
              <a:rPr lang="ru-RU" dirty="0"/>
              <a:t> (</a:t>
            </a:r>
            <a:r>
              <a:rPr lang="ru-RU" dirty="0" err="1"/>
              <a:t>крім</a:t>
            </a:r>
            <a:r>
              <a:rPr lang="ru-RU" dirty="0"/>
              <a:t> </a:t>
            </a:r>
            <a:r>
              <a:rPr lang="ru-RU" dirty="0" err="1"/>
              <a:t>судин</a:t>
            </a:r>
            <a:r>
              <a:rPr lang="ru-RU" dirty="0"/>
              <a:t> </a:t>
            </a:r>
            <a:r>
              <a:rPr lang="ru-RU" dirty="0" err="1"/>
              <a:t>мозку</a:t>
            </a:r>
            <a:r>
              <a:rPr lang="ru-RU" dirty="0"/>
              <a:t>);</a:t>
            </a:r>
          </a:p>
          <a:p>
            <a:pPr marL="0" indent="0">
              <a:buNone/>
            </a:pPr>
            <a:r>
              <a:rPr lang="ru-RU" dirty="0" err="1" smtClean="0"/>
              <a:t>Декомпенсована</a:t>
            </a:r>
            <a:r>
              <a:rPr lang="ru-RU" dirty="0"/>
              <a:t> </a:t>
            </a:r>
            <a:r>
              <a:rPr lang="ru-RU" dirty="0" err="1"/>
              <a:t>серцева</a:t>
            </a:r>
            <a:r>
              <a:rPr lang="ru-RU" dirty="0"/>
              <a:t> </a:t>
            </a:r>
            <a:r>
              <a:rPr lang="ru-RU" dirty="0" err="1"/>
              <a:t>недостатність</a:t>
            </a:r>
            <a:r>
              <a:rPr lang="ru-RU" dirty="0"/>
              <a:t>;</a:t>
            </a:r>
          </a:p>
          <a:p>
            <a:pPr marL="0" indent="0">
              <a:buNone/>
            </a:pPr>
            <a:r>
              <a:rPr lang="ru-RU" dirty="0" smtClean="0"/>
              <a:t>Перший </a:t>
            </a:r>
            <a:r>
              <a:rPr lang="ru-RU" dirty="0"/>
              <a:t>триместр </a:t>
            </a:r>
            <a:r>
              <a:rPr lang="ru-RU" dirty="0" err="1"/>
              <a:t>вагітності</a:t>
            </a:r>
            <a:r>
              <a:rPr lang="ru-RU" dirty="0"/>
              <a:t>;</a:t>
            </a:r>
          </a:p>
          <a:p>
            <a:pPr marL="0" indent="0">
              <a:buNone/>
            </a:pPr>
            <a:r>
              <a:rPr lang="ru-RU" dirty="0" err="1" smtClean="0"/>
              <a:t>Клаустрофобія</a:t>
            </a:r>
            <a:r>
              <a:rPr lang="ru-RU" dirty="0"/>
              <a:t>;</a:t>
            </a:r>
          </a:p>
          <a:p>
            <a:pPr marL="0" indent="0">
              <a:buNone/>
            </a:pPr>
            <a:r>
              <a:rPr lang="ru-RU" dirty="0" err="1" smtClean="0"/>
              <a:t>Неадекватність</a:t>
            </a:r>
            <a:r>
              <a:rPr lang="ru-RU" dirty="0" smtClean="0"/>
              <a:t> </a:t>
            </a:r>
            <a:r>
              <a:rPr lang="ru-RU" dirty="0" err="1"/>
              <a:t>пацієнта</a:t>
            </a:r>
            <a:r>
              <a:rPr lang="ru-RU" dirty="0"/>
              <a:t>;</a:t>
            </a:r>
          </a:p>
          <a:p>
            <a:pPr marL="0" indent="0">
              <a:buNone/>
            </a:pPr>
            <a:r>
              <a:rPr lang="ru-RU" dirty="0" smtClean="0"/>
              <a:t>Тяжкий </a:t>
            </a:r>
            <a:r>
              <a:rPr lang="ru-RU" dirty="0" err="1" smtClean="0"/>
              <a:t>вкрай</a:t>
            </a:r>
            <a:r>
              <a:rPr lang="ru-RU" dirty="0" smtClean="0"/>
              <a:t> </a:t>
            </a:r>
            <a:r>
              <a:rPr lang="ru-RU" dirty="0"/>
              <a:t>тяжкий стан </a:t>
            </a:r>
            <a:r>
              <a:rPr lang="ru-RU" dirty="0" err="1"/>
              <a:t>пацієнта</a:t>
            </a:r>
            <a:r>
              <a:rPr lang="ru-RU" dirty="0"/>
              <a:t> за </a:t>
            </a:r>
            <a:r>
              <a:rPr lang="ru-RU" dirty="0" err="1" smtClean="0"/>
              <a:t>основним</a:t>
            </a:r>
            <a:r>
              <a:rPr lang="ru-RU" dirty="0" smtClean="0"/>
              <a:t> </a:t>
            </a:r>
            <a:r>
              <a:rPr lang="ru-RU" dirty="0" err="1" smtClean="0"/>
              <a:t>супутнім</a:t>
            </a:r>
            <a:r>
              <a:rPr lang="ru-RU" dirty="0" smtClean="0"/>
              <a:t> </a:t>
            </a:r>
            <a:r>
              <a:rPr lang="ru-RU" dirty="0" err="1"/>
              <a:t>захворюванням</a:t>
            </a:r>
            <a:r>
              <a:rPr lang="ru-RU" dirty="0"/>
              <a:t>;</a:t>
            </a:r>
          </a:p>
          <a:p>
            <a:pPr marL="0" indent="0">
              <a:buNone/>
            </a:pPr>
            <a:r>
              <a:rPr lang="ru-RU" dirty="0" err="1" smtClean="0"/>
              <a:t>Наявність</a:t>
            </a:r>
            <a:r>
              <a:rPr lang="ru-RU" dirty="0"/>
              <a:t> </a:t>
            </a:r>
            <a:r>
              <a:rPr lang="ru-RU" dirty="0" err="1"/>
              <a:t>татуювань</a:t>
            </a:r>
            <a:r>
              <a:rPr lang="ru-RU" dirty="0"/>
              <a:t>, </a:t>
            </a:r>
            <a:r>
              <a:rPr lang="ru-RU" dirty="0" err="1"/>
              <a:t>що</a:t>
            </a:r>
            <a:r>
              <a:rPr lang="ru-RU" dirty="0"/>
              <a:t> </a:t>
            </a:r>
            <a:r>
              <a:rPr lang="ru-RU" dirty="0" err="1"/>
              <a:t>виконані</a:t>
            </a:r>
            <a:r>
              <a:rPr lang="ru-RU" dirty="0"/>
              <a:t> </a:t>
            </a:r>
            <a:r>
              <a:rPr lang="ru-RU" dirty="0" err="1"/>
              <a:t>металовмісними</a:t>
            </a:r>
            <a:r>
              <a:rPr lang="ru-RU" dirty="0"/>
              <a:t> </a:t>
            </a:r>
            <a:r>
              <a:rPr lang="ru-RU" dirty="0" err="1"/>
              <a:t>барвниками</a:t>
            </a:r>
            <a:r>
              <a:rPr lang="ru-RU" dirty="0"/>
              <a:t> (</a:t>
            </a:r>
            <a:r>
              <a:rPr lang="ru-RU" dirty="0" err="1"/>
              <a:t>можуть</a:t>
            </a:r>
            <a:r>
              <a:rPr lang="ru-RU" dirty="0"/>
              <a:t> </a:t>
            </a:r>
            <a:r>
              <a:rPr lang="ru-RU" dirty="0" err="1"/>
              <a:t>виникати</a:t>
            </a:r>
            <a:r>
              <a:rPr lang="ru-RU" dirty="0"/>
              <a:t> </a:t>
            </a:r>
            <a:r>
              <a:rPr lang="ru-RU" dirty="0" err="1"/>
              <a:t>опіки</a:t>
            </a:r>
            <a:r>
              <a:rPr lang="ru-RU" dirty="0"/>
              <a:t>).</a:t>
            </a:r>
          </a:p>
          <a:p>
            <a:pPr marL="0" indent="0">
              <a:buNone/>
            </a:pPr>
            <a:r>
              <a:rPr lang="ru-RU" dirty="0"/>
              <a:t>Титан, </a:t>
            </a:r>
            <a:r>
              <a:rPr lang="ru-RU" dirty="0" err="1"/>
              <a:t>який</a:t>
            </a:r>
            <a:r>
              <a:rPr lang="ru-RU" dirty="0"/>
              <a:t> широко </a:t>
            </a:r>
            <a:r>
              <a:rPr lang="ru-RU" dirty="0" err="1"/>
              <a:t>застосовують</a:t>
            </a:r>
            <a:r>
              <a:rPr lang="ru-RU" dirty="0"/>
              <a:t> у </a:t>
            </a:r>
            <a:r>
              <a:rPr lang="ru-RU" dirty="0" err="1" smtClean="0"/>
              <a:t>протезуванніне</a:t>
            </a:r>
            <a:r>
              <a:rPr lang="ru-RU" dirty="0" smtClean="0"/>
              <a:t> </a:t>
            </a:r>
            <a:r>
              <a:rPr lang="ru-RU" dirty="0"/>
              <a:t>є </a:t>
            </a:r>
            <a:r>
              <a:rPr lang="ru-RU" dirty="0" err="1"/>
              <a:t>феромагнетиком</a:t>
            </a:r>
            <a:r>
              <a:rPr lang="ru-RU" dirty="0"/>
              <a:t> і практично </a:t>
            </a:r>
            <a:r>
              <a:rPr lang="ru-RU" dirty="0" err="1"/>
              <a:t>безпечний</a:t>
            </a:r>
            <a:r>
              <a:rPr lang="ru-RU" dirty="0"/>
              <a:t> при МРТ. </a:t>
            </a:r>
            <a:r>
              <a:rPr lang="ru-RU" dirty="0" err="1"/>
              <a:t>Виняток</a:t>
            </a:r>
            <a:r>
              <a:rPr lang="ru-RU" dirty="0"/>
              <a:t> — </a:t>
            </a:r>
            <a:r>
              <a:rPr lang="ru-RU" dirty="0" err="1"/>
              <a:t>наявність</a:t>
            </a:r>
            <a:r>
              <a:rPr lang="ru-RU" dirty="0"/>
              <a:t> </a:t>
            </a:r>
            <a:r>
              <a:rPr lang="ru-RU" dirty="0" err="1"/>
              <a:t>татуювань</a:t>
            </a:r>
            <a:r>
              <a:rPr lang="ru-RU" dirty="0"/>
              <a:t>, </a:t>
            </a:r>
            <a:r>
              <a:rPr lang="ru-RU" dirty="0" err="1"/>
              <a:t>що</a:t>
            </a:r>
            <a:r>
              <a:rPr lang="ru-RU" dirty="0"/>
              <a:t> </a:t>
            </a:r>
            <a:r>
              <a:rPr lang="ru-RU" dirty="0" err="1"/>
              <a:t>виконані</a:t>
            </a:r>
            <a:r>
              <a:rPr lang="ru-RU" dirty="0"/>
              <a:t> </a:t>
            </a:r>
            <a:r>
              <a:rPr lang="ru-RU" dirty="0" err="1"/>
              <a:t>титановмісними</a:t>
            </a:r>
            <a:r>
              <a:rPr lang="ru-RU" dirty="0"/>
              <a:t> </a:t>
            </a:r>
            <a:r>
              <a:rPr lang="ru-RU" dirty="0" err="1"/>
              <a:t>барвниками</a:t>
            </a:r>
            <a:r>
              <a:rPr lang="ru-RU" dirty="0"/>
              <a:t> (</a:t>
            </a:r>
            <a:r>
              <a:rPr lang="ru-RU" dirty="0" err="1"/>
              <a:t>наприклад</a:t>
            </a:r>
            <a:r>
              <a:rPr lang="ru-RU" dirty="0"/>
              <a:t>, на </a:t>
            </a:r>
            <a:r>
              <a:rPr lang="ru-RU" dirty="0" err="1"/>
              <a:t>основі</a:t>
            </a:r>
            <a:r>
              <a:rPr lang="ru-RU" dirty="0"/>
              <a:t> </a:t>
            </a:r>
            <a:r>
              <a:rPr lang="ru-RU" dirty="0" err="1"/>
              <a:t>діоксиду</a:t>
            </a:r>
            <a:r>
              <a:rPr lang="ru-RU" dirty="0"/>
              <a:t> титану).</a:t>
            </a:r>
          </a:p>
          <a:p>
            <a:endParaRPr lang="ru-RU" dirty="0"/>
          </a:p>
        </p:txBody>
      </p:sp>
    </p:spTree>
    <p:extLst>
      <p:ext uri="{BB962C8B-B14F-4D97-AF65-F5344CB8AC3E}">
        <p14:creationId xmlns:p14="http://schemas.microsoft.com/office/powerpoint/2010/main" val="415754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body" sz="half" idx="2"/>
          </p:nvPr>
        </p:nvSpPr>
        <p:spPr>
          <a:xfrm>
            <a:off x="6024564" y="4652963"/>
            <a:ext cx="4186237" cy="1473200"/>
          </a:xfrm>
        </p:spPr>
        <p:txBody>
          <a:bodyPr/>
          <a:lstStyle/>
          <a:p>
            <a:pPr eaLnBrk="1" hangingPunct="1"/>
            <a:r>
              <a:rPr lang="uk-UA" altLang="uk-UA" b="1"/>
              <a:t>Ультразвуковий імпульсно-доплерівський апарат </a:t>
            </a:r>
            <a:r>
              <a:rPr lang="en-US" altLang="uk-UA" b="1"/>
              <a:t>Philips iU22.</a:t>
            </a:r>
            <a:r>
              <a:rPr lang="uk-UA" altLang="uk-UA" b="1"/>
              <a:t> </a:t>
            </a:r>
          </a:p>
        </p:txBody>
      </p:sp>
      <p:pic>
        <p:nvPicPr>
          <p:cNvPr id="25603" name="Picture 7" descr="USD-апарат"/>
          <p:cNvPicPr>
            <a:picLocks noGrp="1" noChangeAspect="1" noChangeArrowheads="1"/>
          </p:cNvPicPr>
          <p:nvPr>
            <p:ph sz="half" idx="1"/>
          </p:nvPr>
        </p:nvPicPr>
        <p:blipFill>
          <a:blip r:embed="rId2">
            <a:lum bright="6000" contrast="42000"/>
            <a:extLst>
              <a:ext uri="{28A0092B-C50C-407E-A947-70E740481C1C}">
                <a14:useLocalDpi xmlns:a14="http://schemas.microsoft.com/office/drawing/2010/main" val="0"/>
              </a:ext>
            </a:extLst>
          </a:blip>
          <a:srcRect/>
          <a:stretch>
            <a:fillRect/>
          </a:stretch>
        </p:blipFill>
        <p:spPr>
          <a:xfrm>
            <a:off x="2063751" y="333376"/>
            <a:ext cx="3687763" cy="5903913"/>
          </a:xfrm>
          <a:noFill/>
        </p:spPr>
      </p:pic>
    </p:spTree>
    <p:extLst>
      <p:ext uri="{BB962C8B-B14F-4D97-AF65-F5344CB8AC3E}">
        <p14:creationId xmlns:p14="http://schemas.microsoft.com/office/powerpoint/2010/main" val="209990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body" sz="half" idx="3"/>
          </p:nvPr>
        </p:nvSpPr>
        <p:spPr>
          <a:xfrm>
            <a:off x="1703388" y="5157789"/>
            <a:ext cx="8686800" cy="968375"/>
          </a:xfrm>
        </p:spPr>
        <p:txBody>
          <a:bodyPr/>
          <a:lstStyle/>
          <a:p>
            <a:pPr eaLnBrk="1" hangingPunct="1">
              <a:lnSpc>
                <a:spcPct val="90000"/>
              </a:lnSpc>
            </a:pPr>
            <a:r>
              <a:rPr lang="uk-UA" altLang="uk-UA" sz="2000"/>
              <a:t>а) УЗ-тривимірне зображення обличчя плода;</a:t>
            </a:r>
          </a:p>
          <a:p>
            <a:pPr eaLnBrk="1" hangingPunct="1">
              <a:lnSpc>
                <a:spcPct val="90000"/>
              </a:lnSpc>
            </a:pPr>
            <a:r>
              <a:rPr lang="uk-UA" altLang="uk-UA" sz="2000"/>
              <a:t>б) спектральна допплерівська крива нормальної печінкової артерії. </a:t>
            </a:r>
          </a:p>
        </p:txBody>
      </p:sp>
      <p:pic>
        <p:nvPicPr>
          <p:cNvPr id="26627" name="Picture 8" descr="узд%20трёхмерная%20реконстр"/>
          <p:cNvPicPr>
            <a:picLocks noGrp="1" noChangeAspect="1" noChangeArrowheads="1"/>
          </p:cNvPicPr>
          <p:nvPr>
            <p:ph sz="quarter" idx="1"/>
          </p:nvPr>
        </p:nvPicPr>
        <p:blipFill>
          <a:blip r:embed="rId2">
            <a:lum bright="36000" contrast="48000"/>
            <a:extLst>
              <a:ext uri="{28A0092B-C50C-407E-A947-70E740481C1C}">
                <a14:useLocalDpi xmlns:a14="http://schemas.microsoft.com/office/drawing/2010/main" val="0"/>
              </a:ext>
            </a:extLst>
          </a:blip>
          <a:srcRect/>
          <a:stretch>
            <a:fillRect/>
          </a:stretch>
        </p:blipFill>
        <p:spPr>
          <a:xfrm>
            <a:off x="1992314" y="404814"/>
            <a:ext cx="3887787" cy="3730625"/>
          </a:xfrm>
          <a:noFill/>
        </p:spPr>
      </p:pic>
      <p:pic>
        <p:nvPicPr>
          <p:cNvPr id="26628" name="Picture 9" descr="доплер"/>
          <p:cNvPicPr>
            <a:picLocks noGrp="1" noChangeAspect="1" noChangeArrowheads="1"/>
          </p:cNvPicPr>
          <p:nvPr>
            <p:ph sz="quarter" idx="2"/>
          </p:nvPr>
        </p:nvPicPr>
        <p:blipFill>
          <a:blip r:embed="rId3">
            <a:lum bright="12000" contrast="18000"/>
            <a:extLst>
              <a:ext uri="{28A0092B-C50C-407E-A947-70E740481C1C}">
                <a14:useLocalDpi xmlns:a14="http://schemas.microsoft.com/office/drawing/2010/main" val="0"/>
              </a:ext>
            </a:extLst>
          </a:blip>
          <a:srcRect/>
          <a:stretch>
            <a:fillRect/>
          </a:stretch>
        </p:blipFill>
        <p:spPr>
          <a:xfrm>
            <a:off x="6167439" y="1052514"/>
            <a:ext cx="4103687" cy="2782887"/>
          </a:xfrm>
          <a:noFill/>
        </p:spPr>
      </p:pic>
    </p:spTree>
    <p:extLst>
      <p:ext uri="{BB962C8B-B14F-4D97-AF65-F5344CB8AC3E}">
        <p14:creationId xmlns:p14="http://schemas.microsoft.com/office/powerpoint/2010/main" val="1576346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body" sz="half" idx="3"/>
          </p:nvPr>
        </p:nvSpPr>
        <p:spPr>
          <a:xfrm>
            <a:off x="2063750" y="4652964"/>
            <a:ext cx="8229600" cy="1112837"/>
          </a:xfrm>
        </p:spPr>
        <p:txBody>
          <a:bodyPr>
            <a:normAutofit lnSpcReduction="10000"/>
          </a:bodyPr>
          <a:lstStyle/>
          <a:p>
            <a:pPr eaLnBrk="1" hangingPunct="1">
              <a:lnSpc>
                <a:spcPct val="90000"/>
              </a:lnSpc>
              <a:buFontTx/>
              <a:buNone/>
            </a:pPr>
            <a:r>
              <a:rPr lang="uk-UA" altLang="uk-UA" sz="2000"/>
              <a:t>Ехограми печінки.</a:t>
            </a:r>
          </a:p>
          <a:p>
            <a:pPr eaLnBrk="1" hangingPunct="1">
              <a:lnSpc>
                <a:spcPct val="90000"/>
              </a:lnSpc>
            </a:pPr>
            <a:r>
              <a:rPr lang="uk-UA" altLang="uk-UA" sz="2000"/>
              <a:t>а) киста печінки;</a:t>
            </a:r>
          </a:p>
          <a:p>
            <a:pPr eaLnBrk="1" hangingPunct="1">
              <a:lnSpc>
                <a:spcPct val="90000"/>
              </a:lnSpc>
            </a:pPr>
            <a:r>
              <a:rPr lang="uk-UA" altLang="uk-UA" sz="2000"/>
              <a:t>б) гемангіома печінки </a:t>
            </a:r>
          </a:p>
        </p:txBody>
      </p:sp>
      <p:pic>
        <p:nvPicPr>
          <p:cNvPr id="27651" name="Picture 8" descr="liver%20cyst"/>
          <p:cNvPicPr>
            <a:picLocks noGrp="1" noChangeAspect="1" noChangeArrowheads="1"/>
          </p:cNvPicPr>
          <p:nvPr>
            <p:ph sz="quarter" idx="1"/>
          </p:nvPr>
        </p:nvPicPr>
        <p:blipFill>
          <a:blip r:embed="rId2">
            <a:lum bright="18000" contrast="42000"/>
            <a:extLst>
              <a:ext uri="{28A0092B-C50C-407E-A947-70E740481C1C}">
                <a14:useLocalDpi xmlns:a14="http://schemas.microsoft.com/office/drawing/2010/main" val="0"/>
              </a:ext>
            </a:extLst>
          </a:blip>
          <a:srcRect/>
          <a:stretch>
            <a:fillRect/>
          </a:stretch>
        </p:blipFill>
        <p:spPr>
          <a:xfrm>
            <a:off x="1919288" y="620714"/>
            <a:ext cx="3960812" cy="2835275"/>
          </a:xfrm>
          <a:noFill/>
        </p:spPr>
      </p:pic>
      <p:pic>
        <p:nvPicPr>
          <p:cNvPr id="27652" name="Picture 9" descr="liver-haemangioma"/>
          <p:cNvPicPr>
            <a:picLocks noGrp="1" noChangeAspect="1" noChangeArrowheads="1"/>
          </p:cNvPicPr>
          <p:nvPr>
            <p:ph sz="quarter" idx="2"/>
          </p:nvPr>
        </p:nvPicPr>
        <p:blipFill>
          <a:blip r:embed="rId3">
            <a:lum bright="18000" contrast="54000"/>
            <a:extLst>
              <a:ext uri="{28A0092B-C50C-407E-A947-70E740481C1C}">
                <a14:useLocalDpi xmlns:a14="http://schemas.microsoft.com/office/drawing/2010/main" val="0"/>
              </a:ext>
            </a:extLst>
          </a:blip>
          <a:srcRect/>
          <a:stretch>
            <a:fillRect/>
          </a:stretch>
        </p:blipFill>
        <p:spPr>
          <a:xfrm>
            <a:off x="6383339" y="476251"/>
            <a:ext cx="3824287" cy="3103563"/>
          </a:xfrm>
          <a:noFill/>
        </p:spPr>
      </p:pic>
    </p:spTree>
    <p:extLst>
      <p:ext uri="{BB962C8B-B14F-4D97-AF65-F5344CB8AC3E}">
        <p14:creationId xmlns:p14="http://schemas.microsoft.com/office/powerpoint/2010/main" val="4049261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ctrTitle"/>
          </p:nvPr>
        </p:nvSpPr>
        <p:spPr/>
        <p:txBody>
          <a:bodyPr/>
          <a:lstStyle/>
          <a:p>
            <a:pPr algn="ctr" eaLnBrk="1" hangingPunct="1"/>
            <a:r>
              <a:rPr lang="uk-UA" altLang="uk-UA" b="1" dirty="0" smtClean="0">
                <a:solidFill>
                  <a:srgbClr val="FF0000"/>
                </a:solidFill>
                <a:effectLst>
                  <a:outerShdw blurRad="38100" dist="38100" dir="2700000" algn="tl">
                    <a:srgbClr val="000000">
                      <a:alpha val="43137"/>
                    </a:srgbClr>
                  </a:outerShdw>
                </a:effectLst>
              </a:rPr>
              <a:t>Методи радіонуклідної діагностики</a:t>
            </a:r>
            <a:endParaRPr lang="uk-UA" altLang="uk-UA"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630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body" sz="half" idx="2"/>
          </p:nvPr>
        </p:nvSpPr>
        <p:spPr>
          <a:xfrm>
            <a:off x="2208213" y="5949950"/>
            <a:ext cx="8013700" cy="908050"/>
          </a:xfrm>
        </p:spPr>
        <p:txBody>
          <a:bodyPr/>
          <a:lstStyle/>
          <a:p>
            <a:pPr eaLnBrk="1" hangingPunct="1"/>
            <a:r>
              <a:rPr lang="uk-UA" altLang="uk-UA" b="1"/>
              <a:t>Схема радіонуклідного генератора </a:t>
            </a:r>
          </a:p>
        </p:txBody>
      </p:sp>
      <p:pic>
        <p:nvPicPr>
          <p:cNvPr id="30723" name="Picture 7" descr="Генератор"/>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782888" y="188914"/>
            <a:ext cx="6337300" cy="5545137"/>
          </a:xfrm>
          <a:noFill/>
        </p:spPr>
      </p:pic>
    </p:spTree>
    <p:extLst>
      <p:ext uri="{BB962C8B-B14F-4D97-AF65-F5344CB8AC3E}">
        <p14:creationId xmlns:p14="http://schemas.microsoft.com/office/powerpoint/2010/main" val="12977350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7" descr="колодязьний-ліч"/>
          <p:cNvPicPr>
            <a:picLocks noGrp="1" noChangeAspect="1" noChangeArrowheads="1"/>
          </p:cNvPicPr>
          <p:nvPr>
            <p:ph sz="half" idx="1"/>
          </p:nvPr>
        </p:nvPicPr>
        <p:blipFill>
          <a:blip r:embed="rId2">
            <a:lum contrast="12000"/>
            <a:extLst>
              <a:ext uri="{28A0092B-C50C-407E-A947-70E740481C1C}">
                <a14:useLocalDpi xmlns:a14="http://schemas.microsoft.com/office/drawing/2010/main" val="0"/>
              </a:ext>
            </a:extLst>
          </a:blip>
          <a:srcRect/>
          <a:stretch>
            <a:fillRect/>
          </a:stretch>
        </p:blipFill>
        <p:spPr>
          <a:xfrm>
            <a:off x="1992314" y="908050"/>
            <a:ext cx="3748087" cy="4897438"/>
          </a:xfrm>
          <a:noFill/>
        </p:spPr>
      </p:pic>
      <p:sp>
        <p:nvSpPr>
          <p:cNvPr id="32771" name="Rectangle 6"/>
          <p:cNvSpPr>
            <a:spLocks noGrp="1" noChangeArrowheads="1"/>
          </p:cNvSpPr>
          <p:nvPr>
            <p:ph type="body" sz="half" idx="2"/>
          </p:nvPr>
        </p:nvSpPr>
        <p:spPr>
          <a:xfrm>
            <a:off x="6311901" y="1196975"/>
            <a:ext cx="3967163" cy="4895850"/>
          </a:xfrm>
        </p:spPr>
        <p:txBody>
          <a:bodyPr/>
          <a:lstStyle/>
          <a:p>
            <a:pPr eaLnBrk="1" hangingPunct="1">
              <a:buFontTx/>
              <a:buNone/>
            </a:pPr>
            <a:r>
              <a:rPr lang="en-US" altLang="uk-UA" b="1"/>
              <a:t>	</a:t>
            </a:r>
            <a:r>
              <a:rPr lang="uk-UA" altLang="uk-UA" b="1"/>
              <a:t>Схема будови колодязного лічильника.</a:t>
            </a:r>
            <a:endParaRPr lang="en-US" altLang="uk-UA" b="1"/>
          </a:p>
          <a:p>
            <a:pPr eaLnBrk="1" hangingPunct="1">
              <a:buFontTx/>
              <a:buNone/>
            </a:pPr>
            <a:endParaRPr lang="uk-UA" altLang="uk-UA" b="1"/>
          </a:p>
          <a:p>
            <a:pPr eaLnBrk="1" hangingPunct="1"/>
            <a:r>
              <a:rPr lang="uk-UA" altLang="uk-UA"/>
              <a:t>1 – пробірка;</a:t>
            </a:r>
          </a:p>
          <a:p>
            <a:pPr eaLnBrk="1" hangingPunct="1"/>
            <a:r>
              <a:rPr lang="uk-UA" altLang="uk-UA"/>
              <a:t>2 – радіоактивна проба;</a:t>
            </a:r>
          </a:p>
          <a:p>
            <a:pPr eaLnBrk="1" hangingPunct="1"/>
            <a:r>
              <a:rPr lang="uk-UA" altLang="uk-UA"/>
              <a:t>3 – свинцевий коліматор;</a:t>
            </a:r>
          </a:p>
          <a:p>
            <a:pPr eaLnBrk="1" hangingPunct="1"/>
            <a:r>
              <a:rPr lang="en-US" altLang="uk-UA"/>
              <a:t>NaI</a:t>
            </a:r>
            <a:r>
              <a:rPr lang="uk-UA" altLang="uk-UA"/>
              <a:t> – сцинтилятор;</a:t>
            </a:r>
          </a:p>
          <a:p>
            <a:pPr eaLnBrk="1" hangingPunct="1"/>
            <a:r>
              <a:rPr lang="uk-UA" altLang="uk-UA"/>
              <a:t>ФЕП – фотоелектронний помножувач.</a:t>
            </a:r>
          </a:p>
        </p:txBody>
      </p:sp>
    </p:spTree>
    <p:extLst>
      <p:ext uri="{BB962C8B-B14F-4D97-AF65-F5344CB8AC3E}">
        <p14:creationId xmlns:p14="http://schemas.microsoft.com/office/powerpoint/2010/main" val="374302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noChangeArrowheads="1"/>
          </p:cNvSpPr>
          <p:nvPr>
            <p:ph type="body" sz="half" idx="2"/>
          </p:nvPr>
        </p:nvSpPr>
        <p:spPr>
          <a:xfrm>
            <a:off x="2279650" y="4437064"/>
            <a:ext cx="7931150" cy="1800225"/>
          </a:xfrm>
        </p:spPr>
        <p:txBody>
          <a:bodyPr>
            <a:normAutofit fontScale="92500" lnSpcReduction="10000"/>
          </a:bodyPr>
          <a:lstStyle/>
          <a:p>
            <a:pPr eaLnBrk="1" hangingPunct="1">
              <a:lnSpc>
                <a:spcPct val="90000"/>
              </a:lnSpc>
              <a:buFontTx/>
              <a:buNone/>
            </a:pPr>
            <a:r>
              <a:rPr lang="uk-UA" altLang="uk-UA" sz="2000" b="1"/>
              <a:t>Принципова схема радіографічного дослідження.</a:t>
            </a:r>
            <a:endParaRPr lang="en-US" altLang="uk-UA" sz="2000" b="1"/>
          </a:p>
          <a:p>
            <a:pPr eaLnBrk="1" hangingPunct="1">
              <a:lnSpc>
                <a:spcPct val="90000"/>
              </a:lnSpc>
              <a:buFontTx/>
              <a:buNone/>
            </a:pPr>
            <a:endParaRPr lang="en-US" altLang="uk-UA" sz="2000" b="1"/>
          </a:p>
          <a:p>
            <a:pPr eaLnBrk="1" hangingPunct="1">
              <a:lnSpc>
                <a:spcPct val="90000"/>
              </a:lnSpc>
            </a:pPr>
            <a:r>
              <a:rPr lang="en-US" altLang="uk-UA" sz="2000"/>
              <a:t>1 – </a:t>
            </a:r>
            <a:r>
              <a:rPr lang="uk-UA" altLang="uk-UA" sz="2000"/>
              <a:t>сцинтиляційні лічильники;</a:t>
            </a:r>
          </a:p>
          <a:p>
            <a:pPr eaLnBrk="1" hangingPunct="1">
              <a:lnSpc>
                <a:spcPct val="90000"/>
              </a:lnSpc>
            </a:pPr>
            <a:r>
              <a:rPr lang="uk-UA" altLang="uk-UA" sz="2000"/>
              <a:t>2 – пульт управління;</a:t>
            </a:r>
          </a:p>
          <a:p>
            <a:pPr eaLnBrk="1" hangingPunct="1">
              <a:lnSpc>
                <a:spcPct val="90000"/>
              </a:lnSpc>
            </a:pPr>
            <a:r>
              <a:rPr lang="uk-UA" altLang="uk-UA" sz="2000"/>
              <a:t>3 – записуючий пристрій.</a:t>
            </a:r>
          </a:p>
        </p:txBody>
      </p:sp>
      <p:pic>
        <p:nvPicPr>
          <p:cNvPr id="33795" name="Picture 7" descr="2"/>
          <p:cNvPicPr>
            <a:picLocks noGrp="1" noChangeAspect="1" noChangeArrowheads="1"/>
          </p:cNvPicPr>
          <p:nvPr>
            <p:ph sz="half" idx="1"/>
          </p:nvPr>
        </p:nvPicPr>
        <p:blipFill>
          <a:blip r:embed="rId2">
            <a:lum bright="-6000" contrast="30000"/>
            <a:extLst>
              <a:ext uri="{28A0092B-C50C-407E-A947-70E740481C1C}">
                <a14:useLocalDpi xmlns:a14="http://schemas.microsoft.com/office/drawing/2010/main" val="0"/>
              </a:ext>
            </a:extLst>
          </a:blip>
          <a:srcRect/>
          <a:stretch>
            <a:fillRect/>
          </a:stretch>
        </p:blipFill>
        <p:spPr>
          <a:xfrm>
            <a:off x="1847850" y="765175"/>
            <a:ext cx="8358188" cy="3460750"/>
          </a:xfrm>
          <a:noFill/>
        </p:spPr>
      </p:pic>
    </p:spTree>
    <p:extLst>
      <p:ext uri="{BB962C8B-B14F-4D97-AF65-F5344CB8AC3E}">
        <p14:creationId xmlns:p14="http://schemas.microsoft.com/office/powerpoint/2010/main" val="15449170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Grp="1" noChangeArrowheads="1"/>
          </p:cNvSpPr>
          <p:nvPr>
            <p:ph type="body" sz="half" idx="2"/>
          </p:nvPr>
        </p:nvSpPr>
        <p:spPr>
          <a:xfrm>
            <a:off x="1919288" y="4365625"/>
            <a:ext cx="8291512" cy="1760538"/>
          </a:xfrm>
        </p:spPr>
        <p:txBody>
          <a:bodyPr>
            <a:normAutofit fontScale="92500" lnSpcReduction="20000"/>
          </a:bodyPr>
          <a:lstStyle/>
          <a:p>
            <a:pPr eaLnBrk="1" hangingPunct="1">
              <a:lnSpc>
                <a:spcPct val="80000"/>
              </a:lnSpc>
              <a:buFontTx/>
              <a:buNone/>
            </a:pPr>
            <a:r>
              <a:rPr lang="uk-UA" altLang="uk-UA" b="1"/>
              <a:t>Принципова схема сканування.</a:t>
            </a:r>
            <a:endParaRPr lang="en-US" altLang="uk-UA" b="1"/>
          </a:p>
          <a:p>
            <a:pPr eaLnBrk="1" hangingPunct="1">
              <a:lnSpc>
                <a:spcPct val="80000"/>
              </a:lnSpc>
              <a:buFontTx/>
              <a:buNone/>
            </a:pPr>
            <a:endParaRPr lang="uk-UA" altLang="uk-UA" b="1"/>
          </a:p>
          <a:p>
            <a:pPr eaLnBrk="1" hangingPunct="1">
              <a:lnSpc>
                <a:spcPct val="80000"/>
              </a:lnSpc>
            </a:pPr>
            <a:r>
              <a:rPr lang="uk-UA" altLang="uk-UA"/>
              <a:t>1 – сцинтиляційний лічильник;</a:t>
            </a:r>
          </a:p>
          <a:p>
            <a:pPr eaLnBrk="1" hangingPunct="1">
              <a:lnSpc>
                <a:spcPct val="80000"/>
              </a:lnSpc>
            </a:pPr>
            <a:r>
              <a:rPr lang="uk-UA" altLang="uk-UA"/>
              <a:t>2 – записуючий пристрій;</a:t>
            </a:r>
          </a:p>
          <a:p>
            <a:pPr eaLnBrk="1" hangingPunct="1">
              <a:lnSpc>
                <a:spcPct val="80000"/>
              </a:lnSpc>
            </a:pPr>
            <a:r>
              <a:rPr lang="uk-UA" altLang="uk-UA"/>
              <a:t>3 – сканограма черевної порожнини.</a:t>
            </a:r>
          </a:p>
        </p:txBody>
      </p:sp>
      <p:pic>
        <p:nvPicPr>
          <p:cNvPr id="34819" name="Picture 7" descr="3"/>
          <p:cNvPicPr>
            <a:picLocks noGrp="1" noChangeAspect="1" noChangeArrowheads="1"/>
          </p:cNvPicPr>
          <p:nvPr>
            <p:ph sz="half" idx="1"/>
          </p:nvPr>
        </p:nvPicPr>
        <p:blipFill>
          <a:blip r:embed="rId2">
            <a:lum bright="-6000" contrast="24000"/>
            <a:extLst>
              <a:ext uri="{28A0092B-C50C-407E-A947-70E740481C1C}">
                <a14:useLocalDpi xmlns:a14="http://schemas.microsoft.com/office/drawing/2010/main" val="0"/>
              </a:ext>
            </a:extLst>
          </a:blip>
          <a:srcRect/>
          <a:stretch>
            <a:fillRect/>
          </a:stretch>
        </p:blipFill>
        <p:spPr>
          <a:xfrm>
            <a:off x="1847851" y="549275"/>
            <a:ext cx="8429625" cy="3608388"/>
          </a:xfrm>
          <a:noFill/>
        </p:spPr>
      </p:pic>
    </p:spTree>
    <p:extLst>
      <p:ext uri="{BB962C8B-B14F-4D97-AF65-F5344CB8AC3E}">
        <p14:creationId xmlns:p14="http://schemas.microsoft.com/office/powerpoint/2010/main" val="1253283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a:spLocks noGrp="1" noChangeArrowheads="1"/>
          </p:cNvSpPr>
          <p:nvPr>
            <p:ph type="body" sz="half" idx="2"/>
          </p:nvPr>
        </p:nvSpPr>
        <p:spPr>
          <a:xfrm>
            <a:off x="1992313" y="4724401"/>
            <a:ext cx="8229600" cy="1617663"/>
          </a:xfrm>
        </p:spPr>
        <p:txBody>
          <a:bodyPr>
            <a:normAutofit fontScale="92500" lnSpcReduction="10000"/>
          </a:bodyPr>
          <a:lstStyle/>
          <a:p>
            <a:pPr eaLnBrk="1" hangingPunct="1">
              <a:lnSpc>
                <a:spcPct val="80000"/>
              </a:lnSpc>
              <a:buFontTx/>
              <a:buNone/>
            </a:pPr>
            <a:r>
              <a:rPr lang="uk-UA" altLang="uk-UA" sz="2000" b="1"/>
              <a:t>Принципова схема роботи гама-камери.</a:t>
            </a:r>
          </a:p>
          <a:p>
            <a:pPr eaLnBrk="1" hangingPunct="1">
              <a:lnSpc>
                <a:spcPct val="80000"/>
              </a:lnSpc>
            </a:pPr>
            <a:r>
              <a:rPr lang="uk-UA" altLang="uk-UA" sz="2000"/>
              <a:t>1 – детектор;</a:t>
            </a:r>
          </a:p>
          <a:p>
            <a:pPr eaLnBrk="1" hangingPunct="1">
              <a:lnSpc>
                <a:spcPct val="80000"/>
              </a:lnSpc>
            </a:pPr>
            <a:r>
              <a:rPr lang="uk-UA" altLang="uk-UA" sz="2000"/>
              <a:t>2 – пульт управління;</a:t>
            </a:r>
          </a:p>
          <a:p>
            <a:pPr eaLnBrk="1" hangingPunct="1">
              <a:lnSpc>
                <a:spcPct val="80000"/>
              </a:lnSpc>
            </a:pPr>
            <a:r>
              <a:rPr lang="uk-UA" altLang="uk-UA" sz="2000"/>
              <a:t>3 – монітор;</a:t>
            </a:r>
          </a:p>
          <a:p>
            <a:pPr eaLnBrk="1" hangingPunct="1">
              <a:lnSpc>
                <a:spcPct val="80000"/>
              </a:lnSpc>
            </a:pPr>
            <a:r>
              <a:rPr lang="uk-UA" altLang="uk-UA" sz="2000"/>
              <a:t>4 – сцинтиграма легенів.</a:t>
            </a:r>
          </a:p>
        </p:txBody>
      </p:sp>
      <p:pic>
        <p:nvPicPr>
          <p:cNvPr id="35843" name="Picture 7" descr="4"/>
          <p:cNvPicPr>
            <a:picLocks noGrp="1" noChangeAspect="1" noChangeArrowheads="1"/>
          </p:cNvPicPr>
          <p:nvPr>
            <p:ph sz="half" idx="1"/>
          </p:nvPr>
        </p:nvPicPr>
        <p:blipFill>
          <a:blip r:embed="rId2">
            <a:lum bright="-12000" contrast="30000"/>
            <a:extLst>
              <a:ext uri="{28A0092B-C50C-407E-A947-70E740481C1C}">
                <a14:useLocalDpi xmlns:a14="http://schemas.microsoft.com/office/drawing/2010/main" val="0"/>
              </a:ext>
            </a:extLst>
          </a:blip>
          <a:srcRect/>
          <a:stretch>
            <a:fillRect/>
          </a:stretch>
        </p:blipFill>
        <p:spPr>
          <a:xfrm>
            <a:off x="2208214" y="188914"/>
            <a:ext cx="7654925" cy="3597275"/>
          </a:xfrm>
          <a:noFill/>
        </p:spPr>
      </p:pic>
    </p:spTree>
    <p:extLst>
      <p:ext uri="{BB962C8B-B14F-4D97-AF65-F5344CB8AC3E}">
        <p14:creationId xmlns:p14="http://schemas.microsoft.com/office/powerpoint/2010/main" val="1418703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body" sz="half" idx="2"/>
          </p:nvPr>
        </p:nvSpPr>
        <p:spPr>
          <a:xfrm>
            <a:off x="1981200" y="5445125"/>
            <a:ext cx="8229600" cy="681038"/>
          </a:xfrm>
        </p:spPr>
        <p:txBody>
          <a:bodyPr/>
          <a:lstStyle/>
          <a:p>
            <a:pPr eaLnBrk="1" hangingPunct="1"/>
            <a:r>
              <a:rPr lang="uk-UA" altLang="uk-UA" b="1"/>
              <a:t>Зовнішній вигляд ОФЕКТ</a:t>
            </a:r>
            <a:r>
              <a:rPr lang="en-US" altLang="uk-UA" b="1"/>
              <a:t> VariCam Elscint</a:t>
            </a:r>
            <a:r>
              <a:rPr lang="uk-UA" altLang="uk-UA" b="1"/>
              <a:t> </a:t>
            </a:r>
          </a:p>
        </p:txBody>
      </p:sp>
      <p:pic>
        <p:nvPicPr>
          <p:cNvPr id="36867" name="Picture 7" descr="ОФЕКТ"/>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711451" y="260351"/>
            <a:ext cx="6842125" cy="4625975"/>
          </a:xfrm>
          <a:noFill/>
        </p:spPr>
      </p:pic>
    </p:spTree>
    <p:extLst>
      <p:ext uri="{BB962C8B-B14F-4D97-AF65-F5344CB8AC3E}">
        <p14:creationId xmlns:p14="http://schemas.microsoft.com/office/powerpoint/2010/main" val="721836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body" sz="half" idx="2"/>
          </p:nvPr>
        </p:nvSpPr>
        <p:spPr>
          <a:xfrm>
            <a:off x="1992313" y="5876925"/>
            <a:ext cx="8229600" cy="431800"/>
          </a:xfrm>
        </p:spPr>
        <p:txBody>
          <a:bodyPr/>
          <a:lstStyle/>
          <a:p>
            <a:pPr eaLnBrk="1" hangingPunct="1">
              <a:lnSpc>
                <a:spcPct val="90000"/>
              </a:lnSpc>
              <a:buFontTx/>
              <a:buNone/>
            </a:pPr>
            <a:r>
              <a:rPr lang="uk-UA" altLang="uk-UA" b="1"/>
              <a:t>Принцип позитронно-емісійної томографії</a:t>
            </a:r>
            <a:r>
              <a:rPr lang="uk-UA" altLang="uk-UA"/>
              <a:t>.</a:t>
            </a:r>
          </a:p>
          <a:p>
            <a:pPr eaLnBrk="1" hangingPunct="1">
              <a:lnSpc>
                <a:spcPct val="90000"/>
              </a:lnSpc>
              <a:buFontTx/>
              <a:buNone/>
            </a:pPr>
            <a:endParaRPr lang="uk-UA" altLang="uk-UA"/>
          </a:p>
        </p:txBody>
      </p:sp>
      <p:pic>
        <p:nvPicPr>
          <p:cNvPr id="37891" name="Picture 7" descr="ПЕТ-схема"/>
          <p:cNvPicPr>
            <a:picLocks noGrp="1" noChangeAspect="1" noChangeArrowheads="1"/>
          </p:cNvPicPr>
          <p:nvPr>
            <p:ph sz="half" idx="1"/>
          </p:nvPr>
        </p:nvPicPr>
        <p:blipFill>
          <a:blip r:embed="rId2">
            <a:lum bright="-12000" contrast="24000"/>
            <a:extLst>
              <a:ext uri="{28A0092B-C50C-407E-A947-70E740481C1C}">
                <a14:useLocalDpi xmlns:a14="http://schemas.microsoft.com/office/drawing/2010/main" val="0"/>
              </a:ext>
            </a:extLst>
          </a:blip>
          <a:srcRect/>
          <a:stretch>
            <a:fillRect/>
          </a:stretch>
        </p:blipFill>
        <p:spPr>
          <a:xfrm>
            <a:off x="2566989" y="404813"/>
            <a:ext cx="7418387" cy="4868862"/>
          </a:xfrm>
          <a:noFill/>
        </p:spPr>
      </p:pic>
    </p:spTree>
    <p:extLst>
      <p:ext uri="{BB962C8B-B14F-4D97-AF65-F5344CB8AC3E}">
        <p14:creationId xmlns:p14="http://schemas.microsoft.com/office/powerpoint/2010/main" val="19835283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7" descr="гама%20кам"/>
          <p:cNvPicPr>
            <a:picLocks noGrp="1" noChangeAspect="1" noChangeArrowheads="1"/>
          </p:cNvPicPr>
          <p:nvPr>
            <p:ph sz="half" idx="1"/>
          </p:nvPr>
        </p:nvPicPr>
        <p:blipFill>
          <a:blip r:embed="rId2">
            <a:lum bright="-18000" contrast="36000"/>
            <a:extLst>
              <a:ext uri="{28A0092B-C50C-407E-A947-70E740481C1C}">
                <a14:useLocalDpi xmlns:a14="http://schemas.microsoft.com/office/drawing/2010/main" val="0"/>
              </a:ext>
            </a:extLst>
          </a:blip>
          <a:srcRect/>
          <a:stretch>
            <a:fillRect/>
          </a:stretch>
        </p:blipFill>
        <p:spPr>
          <a:xfrm>
            <a:off x="1919289" y="549276"/>
            <a:ext cx="4105275" cy="5616575"/>
          </a:xfrm>
          <a:noFill/>
        </p:spPr>
      </p:pic>
      <p:sp>
        <p:nvSpPr>
          <p:cNvPr id="38915" name="Rectangle 14"/>
          <p:cNvSpPr>
            <a:spLocks noGrp="1" noChangeArrowheads="1"/>
          </p:cNvSpPr>
          <p:nvPr>
            <p:ph type="body" sz="half" idx="2"/>
          </p:nvPr>
        </p:nvSpPr>
        <p:spPr>
          <a:xfrm>
            <a:off x="6172200" y="5445125"/>
            <a:ext cx="4038600" cy="681038"/>
          </a:xfrm>
        </p:spPr>
        <p:txBody>
          <a:bodyPr/>
          <a:lstStyle/>
          <a:p>
            <a:pPr eaLnBrk="1" hangingPunct="1"/>
            <a:r>
              <a:rPr lang="uk-UA" altLang="uk-UA" b="1"/>
              <a:t>Зовнішній вигляд ПЕТ</a:t>
            </a:r>
            <a:r>
              <a:rPr lang="en-US" altLang="uk-UA" b="1"/>
              <a:t>.</a:t>
            </a:r>
            <a:endParaRPr lang="uk-UA" altLang="uk-UA" b="1"/>
          </a:p>
        </p:txBody>
      </p:sp>
    </p:spTree>
    <p:extLst>
      <p:ext uri="{BB962C8B-B14F-4D97-AF65-F5344CB8AC3E}">
        <p14:creationId xmlns:p14="http://schemas.microsoft.com/office/powerpoint/2010/main" val="20472351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a:spLocks noGrp="1" noChangeArrowheads="1"/>
          </p:cNvSpPr>
          <p:nvPr>
            <p:ph type="body" sz="half" idx="2"/>
          </p:nvPr>
        </p:nvSpPr>
        <p:spPr>
          <a:xfrm>
            <a:off x="2135189" y="5876925"/>
            <a:ext cx="8086725" cy="825500"/>
          </a:xfrm>
        </p:spPr>
        <p:txBody>
          <a:bodyPr/>
          <a:lstStyle/>
          <a:p>
            <a:pPr eaLnBrk="1" hangingPunct="1"/>
            <a:r>
              <a:rPr lang="uk-UA" altLang="uk-UA" b="1"/>
              <a:t>Схема радіоімунного аналізу </a:t>
            </a:r>
          </a:p>
        </p:txBody>
      </p:sp>
      <p:pic>
        <p:nvPicPr>
          <p:cNvPr id="39939" name="Picture 7" descr="радіоімунний-аналіз"/>
          <p:cNvPicPr>
            <a:picLocks noGrp="1" noChangeAspect="1" noChangeArrowheads="1"/>
          </p:cNvPicPr>
          <p:nvPr>
            <p:ph sz="half" idx="1"/>
          </p:nvPr>
        </p:nvPicPr>
        <p:blipFill>
          <a:blip r:embed="rId2">
            <a:lum bright="-18000" contrast="30000"/>
            <a:extLst>
              <a:ext uri="{28A0092B-C50C-407E-A947-70E740481C1C}">
                <a14:useLocalDpi xmlns:a14="http://schemas.microsoft.com/office/drawing/2010/main" val="0"/>
              </a:ext>
            </a:extLst>
          </a:blip>
          <a:srcRect/>
          <a:stretch>
            <a:fillRect/>
          </a:stretch>
        </p:blipFill>
        <p:spPr>
          <a:xfrm>
            <a:off x="2351089" y="333375"/>
            <a:ext cx="7273925" cy="5543550"/>
          </a:xfrm>
          <a:noFill/>
        </p:spPr>
      </p:pic>
    </p:spTree>
    <p:extLst>
      <p:ext uri="{BB962C8B-B14F-4D97-AF65-F5344CB8AC3E}">
        <p14:creationId xmlns:p14="http://schemas.microsoft.com/office/powerpoint/2010/main" val="1691428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body" sz="half" idx="3"/>
          </p:nvPr>
        </p:nvSpPr>
        <p:spPr>
          <a:xfrm>
            <a:off x="1981200" y="4941889"/>
            <a:ext cx="8229600" cy="1184275"/>
          </a:xfrm>
        </p:spPr>
        <p:txBody>
          <a:bodyPr>
            <a:normAutofit lnSpcReduction="10000"/>
          </a:bodyPr>
          <a:lstStyle/>
          <a:p>
            <a:pPr eaLnBrk="1" hangingPunct="1">
              <a:lnSpc>
                <a:spcPct val="80000"/>
              </a:lnSpc>
            </a:pPr>
            <a:r>
              <a:rPr lang="uk-UA" altLang="uk-UA" sz="2000"/>
              <a:t>а) нормальна сцинтиграма головного мозку хворого В. в лівій бічній проекції;</a:t>
            </a:r>
          </a:p>
          <a:p>
            <a:pPr eaLnBrk="1" hangingPunct="1">
              <a:lnSpc>
                <a:spcPct val="80000"/>
              </a:lnSpc>
            </a:pPr>
            <a:r>
              <a:rPr lang="uk-UA" altLang="uk-UA" sz="2000"/>
              <a:t>б) сцинтиграма головного мозку того ж хворого через 12 міс. після попереднього дослідження. Діагноз : менінгеома мозку.</a:t>
            </a:r>
          </a:p>
        </p:txBody>
      </p:sp>
      <p:pic>
        <p:nvPicPr>
          <p:cNvPr id="40963" name="Picture 8" descr="сцинті-голова-норм"/>
          <p:cNvPicPr>
            <a:picLocks noGrp="1" noChangeAspect="1" noChangeArrowheads="1"/>
          </p:cNvPicPr>
          <p:nvPr>
            <p:ph sz="quarter" idx="1"/>
          </p:nvPr>
        </p:nvPicPr>
        <p:blipFill>
          <a:blip r:embed="rId2">
            <a:lum bright="6000" contrast="30000"/>
            <a:extLst>
              <a:ext uri="{28A0092B-C50C-407E-A947-70E740481C1C}">
                <a14:useLocalDpi xmlns:a14="http://schemas.microsoft.com/office/drawing/2010/main" val="0"/>
              </a:ext>
            </a:extLst>
          </a:blip>
          <a:srcRect/>
          <a:stretch>
            <a:fillRect/>
          </a:stretch>
        </p:blipFill>
        <p:spPr>
          <a:xfrm>
            <a:off x="2855913" y="908050"/>
            <a:ext cx="3060700" cy="3341688"/>
          </a:xfrm>
          <a:noFill/>
        </p:spPr>
      </p:pic>
      <p:pic>
        <p:nvPicPr>
          <p:cNvPr id="40964" name="Picture 9" descr="сцинті-голова-пухлина"/>
          <p:cNvPicPr>
            <a:picLocks noGrp="1" noChangeAspect="1" noChangeArrowheads="1"/>
          </p:cNvPicPr>
          <p:nvPr>
            <p:ph sz="quarter" idx="2"/>
          </p:nvPr>
        </p:nvPicPr>
        <p:blipFill>
          <a:blip r:embed="rId3">
            <a:lum bright="6000" contrast="24000"/>
            <a:extLst>
              <a:ext uri="{28A0092B-C50C-407E-A947-70E740481C1C}">
                <a14:useLocalDpi xmlns:a14="http://schemas.microsoft.com/office/drawing/2010/main" val="0"/>
              </a:ext>
            </a:extLst>
          </a:blip>
          <a:srcRect/>
          <a:stretch>
            <a:fillRect/>
          </a:stretch>
        </p:blipFill>
        <p:spPr>
          <a:xfrm>
            <a:off x="6311901" y="908050"/>
            <a:ext cx="3021013" cy="3341688"/>
          </a:xfrm>
          <a:noFill/>
        </p:spPr>
      </p:pic>
    </p:spTree>
    <p:extLst>
      <p:ext uri="{BB962C8B-B14F-4D97-AF65-F5344CB8AC3E}">
        <p14:creationId xmlns:p14="http://schemas.microsoft.com/office/powerpoint/2010/main" val="542850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body" sz="half" idx="3"/>
          </p:nvPr>
        </p:nvSpPr>
        <p:spPr>
          <a:xfrm>
            <a:off x="1847850" y="5013326"/>
            <a:ext cx="8301038" cy="1368425"/>
          </a:xfrm>
        </p:spPr>
        <p:txBody>
          <a:bodyPr>
            <a:normAutofit fontScale="92500" lnSpcReduction="20000"/>
          </a:bodyPr>
          <a:lstStyle/>
          <a:p>
            <a:pPr eaLnBrk="1" hangingPunct="1">
              <a:lnSpc>
                <a:spcPct val="80000"/>
              </a:lnSpc>
              <a:buFontTx/>
              <a:buNone/>
            </a:pPr>
            <a:r>
              <a:rPr lang="uk-UA" altLang="uk-UA" sz="1800" b="1"/>
              <a:t>ОФЕКТ — аксіальні зрізи головного мозку</a:t>
            </a:r>
            <a:r>
              <a:rPr lang="uk-UA" altLang="uk-UA" sz="1800"/>
              <a:t>.</a:t>
            </a:r>
            <a:endParaRPr lang="en-US" altLang="uk-UA" sz="1800"/>
          </a:p>
          <a:p>
            <a:pPr eaLnBrk="1" hangingPunct="1">
              <a:lnSpc>
                <a:spcPct val="80000"/>
              </a:lnSpc>
              <a:buFontTx/>
              <a:buNone/>
            </a:pPr>
            <a:endParaRPr lang="uk-UA" altLang="uk-UA" sz="1800"/>
          </a:p>
          <a:p>
            <a:pPr eaLnBrk="1" hangingPunct="1">
              <a:lnSpc>
                <a:spcPct val="80000"/>
              </a:lnSpc>
            </a:pPr>
            <a:r>
              <a:rPr lang="uk-UA" altLang="uk-UA" sz="1800"/>
              <a:t>а) нормальний розподіл </a:t>
            </a:r>
            <a:r>
              <a:rPr lang="en-US" altLang="uk-UA" sz="1800"/>
              <a:t>99mTc Ceretek</a:t>
            </a:r>
            <a:r>
              <a:rPr lang="uk-UA" altLang="uk-UA" sz="1800"/>
              <a:t> в тканині головного мозку;</a:t>
            </a:r>
          </a:p>
          <a:p>
            <a:pPr eaLnBrk="1" hangingPunct="1">
              <a:lnSpc>
                <a:spcPct val="80000"/>
              </a:lnSpc>
            </a:pPr>
            <a:r>
              <a:rPr lang="uk-UA" altLang="uk-UA" sz="1800"/>
              <a:t>б) зона інтенсивного накопичення </a:t>
            </a:r>
            <a:r>
              <a:rPr lang="en-US" altLang="uk-UA" sz="1800"/>
              <a:t>99mTc</a:t>
            </a:r>
            <a:r>
              <a:rPr lang="uk-UA" altLang="uk-UA" sz="1800"/>
              <a:t> пертехнату в лівій тім’яній ділянці — злоякісна пухлина.</a:t>
            </a:r>
          </a:p>
        </p:txBody>
      </p:sp>
      <p:pic>
        <p:nvPicPr>
          <p:cNvPr id="41987" name="Picture 8" descr="офект-норм-голова"/>
          <p:cNvPicPr>
            <a:picLocks noGrp="1" noChangeAspect="1" noChangeArrowheads="1"/>
          </p:cNvPicPr>
          <p:nvPr>
            <p:ph sz="quarter" idx="1"/>
          </p:nvPr>
        </p:nvPicPr>
        <p:blipFill>
          <a:blip r:embed="rId2">
            <a:lum bright="-6000" contrast="18000"/>
            <a:extLst>
              <a:ext uri="{28A0092B-C50C-407E-A947-70E740481C1C}">
                <a14:useLocalDpi xmlns:a14="http://schemas.microsoft.com/office/drawing/2010/main" val="0"/>
              </a:ext>
            </a:extLst>
          </a:blip>
          <a:srcRect/>
          <a:stretch>
            <a:fillRect/>
          </a:stretch>
        </p:blipFill>
        <p:spPr>
          <a:xfrm>
            <a:off x="2351089" y="692150"/>
            <a:ext cx="3487737" cy="3557588"/>
          </a:xfrm>
          <a:noFill/>
        </p:spPr>
      </p:pic>
      <p:pic>
        <p:nvPicPr>
          <p:cNvPr id="41988" name="Picture 9" descr="офект-опухоль-голова"/>
          <p:cNvPicPr>
            <a:picLocks noGrp="1" noChangeAspect="1" noChangeArrowheads="1"/>
          </p:cNvPicPr>
          <p:nvPr>
            <p:ph sz="quarter" idx="2"/>
          </p:nvPr>
        </p:nvPicPr>
        <p:blipFill>
          <a:blip r:embed="rId3">
            <a:lum bright="-6000" contrast="18000"/>
            <a:extLst>
              <a:ext uri="{28A0092B-C50C-407E-A947-70E740481C1C}">
                <a14:useLocalDpi xmlns:a14="http://schemas.microsoft.com/office/drawing/2010/main" val="0"/>
              </a:ext>
            </a:extLst>
          </a:blip>
          <a:srcRect/>
          <a:stretch>
            <a:fillRect/>
          </a:stretch>
        </p:blipFill>
        <p:spPr>
          <a:xfrm>
            <a:off x="6240464" y="692150"/>
            <a:ext cx="3671887" cy="3640138"/>
          </a:xfrm>
          <a:noFill/>
        </p:spPr>
      </p:pic>
    </p:spTree>
    <p:extLst>
      <p:ext uri="{BB962C8B-B14F-4D97-AF65-F5344CB8AC3E}">
        <p14:creationId xmlns:p14="http://schemas.microsoft.com/office/powerpoint/2010/main" val="478933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щитовидка-сцинти"/>
          <p:cNvPicPr>
            <a:picLocks noGrp="1" noChangeAspect="1" noChangeArrowheads="1"/>
          </p:cNvPicPr>
          <p:nvPr>
            <p:ph sz="half" idx="1"/>
          </p:nvPr>
        </p:nvPicPr>
        <p:blipFill>
          <a:blip r:embed="rId2">
            <a:lum bright="-6000" contrast="18000"/>
            <a:extLst>
              <a:ext uri="{28A0092B-C50C-407E-A947-70E740481C1C}">
                <a14:useLocalDpi xmlns:a14="http://schemas.microsoft.com/office/drawing/2010/main" val="0"/>
              </a:ext>
            </a:extLst>
          </a:blip>
          <a:srcRect/>
          <a:stretch>
            <a:fillRect/>
          </a:stretch>
        </p:blipFill>
        <p:spPr>
          <a:xfrm>
            <a:off x="5159375" y="476250"/>
            <a:ext cx="2185988" cy="2185988"/>
          </a:xfrm>
          <a:noFill/>
        </p:spPr>
      </p:pic>
      <p:sp>
        <p:nvSpPr>
          <p:cNvPr id="45059" name="Rectangle 20"/>
          <p:cNvSpPr>
            <a:spLocks noGrp="1" noChangeArrowheads="1"/>
          </p:cNvSpPr>
          <p:nvPr>
            <p:ph type="body" sz="half" idx="2"/>
          </p:nvPr>
        </p:nvSpPr>
        <p:spPr>
          <a:xfrm>
            <a:off x="1944689" y="5411789"/>
            <a:ext cx="8302625" cy="1412875"/>
          </a:xfrm>
        </p:spPr>
        <p:txBody>
          <a:bodyPr/>
          <a:lstStyle/>
          <a:p>
            <a:pPr eaLnBrk="1" hangingPunct="1">
              <a:lnSpc>
                <a:spcPct val="80000"/>
              </a:lnSpc>
              <a:buFontTx/>
              <a:buNone/>
            </a:pPr>
            <a:r>
              <a:rPr lang="uk-UA" altLang="uk-UA" sz="1600" b="1"/>
              <a:t>Сканограма а) та сцинтиграми б, в, г, д) щитоподібної залози з використанням 99</a:t>
            </a:r>
            <a:r>
              <a:rPr lang="en-US" altLang="uk-UA" sz="1600" b="1"/>
              <a:t>m</a:t>
            </a:r>
            <a:r>
              <a:rPr lang="uk-UA" altLang="uk-UA" sz="1600" b="1"/>
              <a:t>Тс-пертехнату:</a:t>
            </a:r>
          </a:p>
          <a:p>
            <a:pPr eaLnBrk="1" hangingPunct="1">
              <a:lnSpc>
                <a:spcPct val="80000"/>
              </a:lnSpc>
            </a:pPr>
            <a:r>
              <a:rPr lang="uk-UA" altLang="uk-UA" sz="1600"/>
              <a:t>а) сканограма — норма; б) сцинтиграма — норма; в) дифузний токсичний зоб; г) вузловий зоб („гарячий” вузол — стрілка); д) рак лівої частки щитоподібної залози („холодний” вузол — стрілка).</a:t>
            </a:r>
          </a:p>
        </p:txBody>
      </p:sp>
      <p:pic>
        <p:nvPicPr>
          <p:cNvPr id="45060" name="Picture 9" descr="сканограма"/>
          <p:cNvPicPr>
            <a:picLocks noGrp="1" noChangeAspect="1" noChangeArrowheads="1"/>
          </p:cNvPicPr>
          <p:nvPr>
            <p:ph sz="quarter" idx="4294967295"/>
          </p:nvPr>
        </p:nvPicPr>
        <p:blipFill>
          <a:blip r:embed="rId3">
            <a:lum bright="-6000" contrast="30000"/>
            <a:extLst>
              <a:ext uri="{28A0092B-C50C-407E-A947-70E740481C1C}">
                <a14:useLocalDpi xmlns:a14="http://schemas.microsoft.com/office/drawing/2010/main" val="0"/>
              </a:ext>
            </a:extLst>
          </a:blip>
          <a:srcRect/>
          <a:stretch>
            <a:fillRect/>
          </a:stretch>
        </p:blipFill>
        <p:spPr>
          <a:xfrm>
            <a:off x="2279650" y="404814"/>
            <a:ext cx="2306638" cy="2185987"/>
          </a:xfrm>
          <a:noFill/>
        </p:spPr>
      </p:pic>
      <p:pic>
        <p:nvPicPr>
          <p:cNvPr id="45061" name="Picture 12" descr="дифузний-зоб"/>
          <p:cNvPicPr>
            <a:picLocks noGrp="1" noChangeAspect="1" noChangeArrowheads="1"/>
          </p:cNvPicPr>
          <p:nvPr>
            <p:ph sz="quarter" idx="4294967295"/>
          </p:nvPr>
        </p:nvPicPr>
        <p:blipFill>
          <a:blip r:embed="rId4">
            <a:lum bright="-12000" contrast="30000"/>
            <a:extLst>
              <a:ext uri="{28A0092B-C50C-407E-A947-70E740481C1C}">
                <a14:useLocalDpi xmlns:a14="http://schemas.microsoft.com/office/drawing/2010/main" val="0"/>
              </a:ext>
            </a:extLst>
          </a:blip>
          <a:srcRect/>
          <a:stretch>
            <a:fillRect/>
          </a:stretch>
        </p:blipFill>
        <p:spPr>
          <a:xfrm>
            <a:off x="7680326" y="476251"/>
            <a:ext cx="2187575" cy="2187575"/>
          </a:xfrm>
          <a:noFill/>
        </p:spPr>
      </p:pic>
      <p:pic>
        <p:nvPicPr>
          <p:cNvPr id="45062" name="Picture 15" descr="гарячий-узел"/>
          <p:cNvPicPr>
            <a:picLocks noGrp="1" noChangeAspect="1" noChangeArrowheads="1"/>
          </p:cNvPicPr>
          <p:nvPr>
            <p:ph sz="quarter" idx="4294967295"/>
          </p:nvPr>
        </p:nvPicPr>
        <p:blipFill>
          <a:blip r:embed="rId5">
            <a:lum bright="-6000" contrast="18000"/>
            <a:extLst>
              <a:ext uri="{28A0092B-C50C-407E-A947-70E740481C1C}">
                <a14:useLocalDpi xmlns:a14="http://schemas.microsoft.com/office/drawing/2010/main" val="0"/>
              </a:ext>
            </a:extLst>
          </a:blip>
          <a:srcRect/>
          <a:stretch>
            <a:fillRect/>
          </a:stretch>
        </p:blipFill>
        <p:spPr>
          <a:xfrm>
            <a:off x="3287713" y="2924176"/>
            <a:ext cx="2127250" cy="2187575"/>
          </a:xfrm>
          <a:noFill/>
        </p:spPr>
      </p:pic>
      <p:pic>
        <p:nvPicPr>
          <p:cNvPr id="45063" name="Picture 18" descr="холодний-узел"/>
          <p:cNvPicPr>
            <a:picLocks noChangeAspect="1" noChangeArrowheads="1"/>
          </p:cNvPicPr>
          <p:nvPr/>
        </p:nvPicPr>
        <p:blipFill>
          <a:blip r:embed="rId6">
            <a:lum bright="-6000" contrast="18000"/>
            <a:extLst>
              <a:ext uri="{28A0092B-C50C-407E-A947-70E740481C1C}">
                <a14:useLocalDpi xmlns:a14="http://schemas.microsoft.com/office/drawing/2010/main" val="0"/>
              </a:ext>
            </a:extLst>
          </a:blip>
          <a:srcRect/>
          <a:stretch>
            <a:fillRect/>
          </a:stretch>
        </p:blipFill>
        <p:spPr bwMode="auto">
          <a:xfrm>
            <a:off x="6096001" y="2924176"/>
            <a:ext cx="2232025"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1544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надпочечники-сцинти-норма"/>
          <p:cNvPicPr>
            <a:picLocks noGrp="1" noChangeAspect="1" noChangeArrowheads="1"/>
          </p:cNvPicPr>
          <p:nvPr>
            <p:ph sz="half" idx="1"/>
          </p:nvPr>
        </p:nvPicPr>
        <p:blipFill>
          <a:blip r:embed="rId2">
            <a:lum bright="-6000" contrast="18000"/>
            <a:extLst>
              <a:ext uri="{28A0092B-C50C-407E-A947-70E740481C1C}">
                <a14:useLocalDpi xmlns:a14="http://schemas.microsoft.com/office/drawing/2010/main" val="0"/>
              </a:ext>
            </a:extLst>
          </a:blip>
          <a:srcRect/>
          <a:stretch>
            <a:fillRect/>
          </a:stretch>
        </p:blipFill>
        <p:spPr>
          <a:xfrm>
            <a:off x="1847851" y="1484314"/>
            <a:ext cx="2555875" cy="1908175"/>
          </a:xfrm>
          <a:noFill/>
        </p:spPr>
      </p:pic>
      <p:sp>
        <p:nvSpPr>
          <p:cNvPr id="46083" name="Rectangle 13"/>
          <p:cNvSpPr>
            <a:spLocks noGrp="1" noChangeArrowheads="1"/>
          </p:cNvSpPr>
          <p:nvPr>
            <p:ph type="body" sz="half" idx="2"/>
          </p:nvPr>
        </p:nvSpPr>
        <p:spPr>
          <a:xfrm>
            <a:off x="1919288" y="4652963"/>
            <a:ext cx="8229600" cy="825500"/>
          </a:xfrm>
        </p:spPr>
        <p:txBody>
          <a:bodyPr/>
          <a:lstStyle/>
          <a:p>
            <a:pPr eaLnBrk="1" hangingPunct="1"/>
            <a:r>
              <a:rPr lang="uk-UA" altLang="uk-UA" b="1"/>
              <a:t>Супрареносцинтиграми з </a:t>
            </a:r>
            <a:r>
              <a:rPr lang="uk-UA" altLang="uk-UA" sz="1800" b="1"/>
              <a:t>131</a:t>
            </a:r>
            <a:r>
              <a:rPr lang="uk-UA" altLang="uk-UA" b="1">
                <a:latin typeface="Bookman Old Style" panose="02050604050505020204" pitchFamily="18" charset="0"/>
              </a:rPr>
              <a:t>І</a:t>
            </a:r>
            <a:r>
              <a:rPr lang="uk-UA" altLang="uk-UA" b="1"/>
              <a:t> – 19-холестеролом</a:t>
            </a:r>
            <a:r>
              <a:rPr lang="uk-UA" altLang="uk-UA"/>
              <a:t>.</a:t>
            </a:r>
          </a:p>
        </p:txBody>
      </p:sp>
      <p:pic>
        <p:nvPicPr>
          <p:cNvPr id="46084" name="Picture 6" descr="гіперплазія-наднирника"/>
          <p:cNvPicPr>
            <a:picLocks noGrp="1" noChangeAspect="1" noChangeArrowheads="1"/>
          </p:cNvPicPr>
          <p:nvPr>
            <p:ph sz="quarter" idx="4294967295"/>
          </p:nvPr>
        </p:nvPicPr>
        <p:blipFill>
          <a:blip r:embed="rId3">
            <a:lum bright="-6000" contrast="12000"/>
            <a:extLst>
              <a:ext uri="{28A0092B-C50C-407E-A947-70E740481C1C}">
                <a14:useLocalDpi xmlns:a14="http://schemas.microsoft.com/office/drawing/2010/main" val="0"/>
              </a:ext>
            </a:extLst>
          </a:blip>
          <a:srcRect/>
          <a:stretch>
            <a:fillRect/>
          </a:stretch>
        </p:blipFill>
        <p:spPr>
          <a:xfrm>
            <a:off x="4511675" y="1484314"/>
            <a:ext cx="2857500" cy="1944687"/>
          </a:xfrm>
          <a:noFill/>
        </p:spPr>
      </p:pic>
      <p:pic>
        <p:nvPicPr>
          <p:cNvPr id="46085" name="Picture 9" descr="надпочечники-опухоль"/>
          <p:cNvPicPr>
            <a:picLocks noGrp="1" noChangeAspect="1" noChangeArrowheads="1"/>
          </p:cNvPicPr>
          <p:nvPr>
            <p:ph sz="quarter" idx="4294967295"/>
          </p:nvPr>
        </p:nvPicPr>
        <p:blipFill>
          <a:blip r:embed="rId4">
            <a:lum bright="-6000" contrast="18000"/>
            <a:extLst>
              <a:ext uri="{28A0092B-C50C-407E-A947-70E740481C1C}">
                <a14:useLocalDpi xmlns:a14="http://schemas.microsoft.com/office/drawing/2010/main" val="0"/>
              </a:ext>
            </a:extLst>
          </a:blip>
          <a:srcRect/>
          <a:stretch>
            <a:fillRect/>
          </a:stretch>
        </p:blipFill>
        <p:spPr>
          <a:xfrm>
            <a:off x="7535863" y="1484314"/>
            <a:ext cx="2857500" cy="1944687"/>
          </a:xfrm>
          <a:noFill/>
        </p:spPr>
      </p:pic>
    </p:spTree>
    <p:extLst>
      <p:ext uri="{BB962C8B-B14F-4D97-AF65-F5344CB8AC3E}">
        <p14:creationId xmlns:p14="http://schemas.microsoft.com/office/powerpoint/2010/main" val="24179785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body" sz="half" idx="3"/>
          </p:nvPr>
        </p:nvSpPr>
        <p:spPr>
          <a:xfrm>
            <a:off x="1981200" y="5013325"/>
            <a:ext cx="8229600" cy="1112838"/>
          </a:xfrm>
        </p:spPr>
        <p:txBody>
          <a:bodyPr>
            <a:normAutofit lnSpcReduction="10000"/>
          </a:bodyPr>
          <a:lstStyle/>
          <a:p>
            <a:pPr eaLnBrk="1" hangingPunct="1">
              <a:lnSpc>
                <a:spcPct val="90000"/>
              </a:lnSpc>
              <a:buFontTx/>
              <a:buNone/>
            </a:pPr>
            <a:r>
              <a:rPr lang="uk-UA" altLang="uk-UA" sz="2000" i="1"/>
              <a:t>Міокардіосцинтиграфія.</a:t>
            </a:r>
          </a:p>
          <a:p>
            <a:pPr eaLnBrk="1" hangingPunct="1">
              <a:lnSpc>
                <a:spcPct val="90000"/>
              </a:lnSpc>
            </a:pPr>
            <a:r>
              <a:rPr lang="uk-UA" altLang="uk-UA" sz="2000"/>
              <a:t>а) негативна;</a:t>
            </a:r>
          </a:p>
          <a:p>
            <a:pPr eaLnBrk="1" hangingPunct="1">
              <a:lnSpc>
                <a:spcPct val="90000"/>
              </a:lnSpc>
            </a:pPr>
            <a:r>
              <a:rPr lang="uk-UA" altLang="uk-UA" sz="2000"/>
              <a:t>б) позитивна.</a:t>
            </a:r>
          </a:p>
        </p:txBody>
      </p:sp>
      <p:pic>
        <p:nvPicPr>
          <p:cNvPr id="48131" name="Picture 8" descr="серце-сцинти-негативний"/>
          <p:cNvPicPr>
            <a:picLocks noGrp="1" noChangeAspect="1" noChangeArrowheads="1"/>
          </p:cNvPicPr>
          <p:nvPr>
            <p:ph sz="quarter" idx="1"/>
          </p:nvPr>
        </p:nvPicPr>
        <p:blipFill>
          <a:blip r:embed="rId2">
            <a:lum bright="-12000" contrast="30000"/>
            <a:extLst>
              <a:ext uri="{28A0092B-C50C-407E-A947-70E740481C1C}">
                <a14:useLocalDpi xmlns:a14="http://schemas.microsoft.com/office/drawing/2010/main" val="0"/>
              </a:ext>
            </a:extLst>
          </a:blip>
          <a:srcRect/>
          <a:stretch>
            <a:fillRect/>
          </a:stretch>
        </p:blipFill>
        <p:spPr>
          <a:xfrm>
            <a:off x="2640013" y="260350"/>
            <a:ext cx="2747962" cy="4349750"/>
          </a:xfrm>
          <a:noFill/>
        </p:spPr>
      </p:pic>
      <p:pic>
        <p:nvPicPr>
          <p:cNvPr id="48132" name="Picture 9" descr="сцинти-серце-позитивний"/>
          <p:cNvPicPr>
            <a:picLocks noGrp="1" noChangeAspect="1" noChangeArrowheads="1"/>
          </p:cNvPicPr>
          <p:nvPr>
            <p:ph sz="quarter" idx="2"/>
          </p:nvPr>
        </p:nvPicPr>
        <p:blipFill>
          <a:blip r:embed="rId3">
            <a:lum bright="-18000" contrast="30000"/>
            <a:extLst>
              <a:ext uri="{28A0092B-C50C-407E-A947-70E740481C1C}">
                <a14:useLocalDpi xmlns:a14="http://schemas.microsoft.com/office/drawing/2010/main" val="0"/>
              </a:ext>
            </a:extLst>
          </a:blip>
          <a:srcRect/>
          <a:stretch>
            <a:fillRect/>
          </a:stretch>
        </p:blipFill>
        <p:spPr>
          <a:xfrm>
            <a:off x="6672264" y="260351"/>
            <a:ext cx="2954337" cy="4392613"/>
          </a:xfrm>
          <a:noFill/>
        </p:spPr>
      </p:pic>
    </p:spTree>
    <p:extLst>
      <p:ext uri="{BB962C8B-B14F-4D97-AF65-F5344CB8AC3E}">
        <p14:creationId xmlns:p14="http://schemas.microsoft.com/office/powerpoint/2010/main" val="2295779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ангіокардіосцинтиграма"/>
          <p:cNvPicPr>
            <a:picLocks noGrp="1" noChangeAspect="1" noChangeArrowheads="1"/>
          </p:cNvPicPr>
          <p:nvPr>
            <p:ph sz="half" idx="1"/>
          </p:nvPr>
        </p:nvPicPr>
        <p:blipFill>
          <a:blip r:embed="rId2">
            <a:lum contrast="12000"/>
            <a:extLst>
              <a:ext uri="{28A0092B-C50C-407E-A947-70E740481C1C}">
                <a14:useLocalDpi xmlns:a14="http://schemas.microsoft.com/office/drawing/2010/main" val="0"/>
              </a:ext>
            </a:extLst>
          </a:blip>
          <a:srcRect/>
          <a:stretch>
            <a:fillRect/>
          </a:stretch>
        </p:blipFill>
        <p:spPr>
          <a:xfrm>
            <a:off x="2566989" y="188914"/>
            <a:ext cx="7056437" cy="4879975"/>
          </a:xfrm>
          <a:noFill/>
        </p:spPr>
      </p:pic>
      <p:sp>
        <p:nvSpPr>
          <p:cNvPr id="49155" name="Rectangle 7"/>
          <p:cNvSpPr>
            <a:spLocks noGrp="1" noChangeArrowheads="1"/>
          </p:cNvSpPr>
          <p:nvPr>
            <p:ph type="body" sz="half" idx="2"/>
          </p:nvPr>
        </p:nvSpPr>
        <p:spPr>
          <a:xfrm>
            <a:off x="1992313" y="5157788"/>
            <a:ext cx="8229600" cy="1439862"/>
          </a:xfrm>
        </p:spPr>
        <p:txBody>
          <a:bodyPr/>
          <a:lstStyle/>
          <a:p>
            <a:pPr eaLnBrk="1" hangingPunct="1">
              <a:lnSpc>
                <a:spcPct val="80000"/>
              </a:lnSpc>
              <a:buFontTx/>
              <a:buNone/>
            </a:pPr>
            <a:r>
              <a:rPr lang="uk-UA" altLang="uk-UA" sz="2000" b="1"/>
              <a:t>Ангіокардіосцинтиграма в нормі.</a:t>
            </a:r>
          </a:p>
          <a:p>
            <a:pPr eaLnBrk="1" hangingPunct="1">
              <a:lnSpc>
                <a:spcPct val="80000"/>
              </a:lnSpc>
            </a:pPr>
            <a:r>
              <a:rPr lang="uk-UA" altLang="uk-UA" sz="2000"/>
              <a:t>а) надходження РФП у підключичну вену; б) надходження РФП у верхню порожнисту вену; в) РФП в правому передсерді та правому шлуночку; г) РФП у легеневому стовбурі; д) РФП у легенях; е) РФП в лівому передсерді, лівому шлуночку та аорті.</a:t>
            </a:r>
          </a:p>
        </p:txBody>
      </p:sp>
    </p:spTree>
    <p:extLst>
      <p:ext uri="{BB962C8B-B14F-4D97-AF65-F5344CB8AC3E}">
        <p14:creationId xmlns:p14="http://schemas.microsoft.com/office/powerpoint/2010/main" val="3171401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Сцинти-легенів"/>
          <p:cNvPicPr>
            <a:picLocks noGrp="1" noChangeAspect="1" noChangeArrowheads="1"/>
          </p:cNvPicPr>
          <p:nvPr>
            <p:ph sz="half" idx="1"/>
          </p:nvPr>
        </p:nvPicPr>
        <p:blipFill>
          <a:blip r:embed="rId2">
            <a:lum bright="-12000" contrast="24000"/>
            <a:extLst>
              <a:ext uri="{28A0092B-C50C-407E-A947-70E740481C1C}">
                <a14:useLocalDpi xmlns:a14="http://schemas.microsoft.com/office/drawing/2010/main" val="0"/>
              </a:ext>
            </a:extLst>
          </a:blip>
          <a:srcRect/>
          <a:stretch>
            <a:fillRect/>
          </a:stretch>
        </p:blipFill>
        <p:spPr>
          <a:xfrm>
            <a:off x="1919288" y="620714"/>
            <a:ext cx="3744912" cy="4319587"/>
          </a:xfrm>
          <a:noFill/>
        </p:spPr>
      </p:pic>
      <p:sp>
        <p:nvSpPr>
          <p:cNvPr id="50179" name="Rectangle 13"/>
          <p:cNvSpPr>
            <a:spLocks noGrp="1" noChangeArrowheads="1"/>
          </p:cNvSpPr>
          <p:nvPr>
            <p:ph type="body" sz="half" idx="2"/>
          </p:nvPr>
        </p:nvSpPr>
        <p:spPr>
          <a:xfrm>
            <a:off x="1981200" y="5734051"/>
            <a:ext cx="8229600" cy="392113"/>
          </a:xfrm>
        </p:spPr>
        <p:txBody>
          <a:bodyPr/>
          <a:lstStyle/>
          <a:p>
            <a:pPr eaLnBrk="1" hangingPunct="1">
              <a:lnSpc>
                <a:spcPct val="80000"/>
              </a:lnSpc>
            </a:pPr>
            <a:r>
              <a:rPr lang="uk-UA" altLang="uk-UA" b="1"/>
              <a:t>Схема інгаляційної сцинтиграфія легень </a:t>
            </a:r>
          </a:p>
        </p:txBody>
      </p:sp>
      <p:pic>
        <p:nvPicPr>
          <p:cNvPr id="50180" name="Picture 6" descr="гама-камера-сцинти-легень"/>
          <p:cNvPicPr>
            <a:picLocks noGrp="1" noChangeAspect="1" noChangeArrowheads="1"/>
          </p:cNvPicPr>
          <p:nvPr>
            <p:ph sz="quarter" idx="4294967295"/>
          </p:nvPr>
        </p:nvPicPr>
        <p:blipFill>
          <a:blip r:embed="rId3">
            <a:lum bright="-6000" contrast="12000"/>
            <a:extLst>
              <a:ext uri="{28A0092B-C50C-407E-A947-70E740481C1C}">
                <a14:useLocalDpi xmlns:a14="http://schemas.microsoft.com/office/drawing/2010/main" val="0"/>
              </a:ext>
            </a:extLst>
          </a:blip>
          <a:srcRect/>
          <a:stretch>
            <a:fillRect/>
          </a:stretch>
        </p:blipFill>
        <p:spPr>
          <a:xfrm>
            <a:off x="5880100" y="2349501"/>
            <a:ext cx="2057400" cy="2105025"/>
          </a:xfrm>
          <a:noFill/>
        </p:spPr>
      </p:pic>
      <p:pic>
        <p:nvPicPr>
          <p:cNvPr id="50181" name="Picture 9" descr="для-гама-камері"/>
          <p:cNvPicPr>
            <a:picLocks noGrp="1" noChangeAspect="1" noChangeArrowheads="1"/>
          </p:cNvPicPr>
          <p:nvPr>
            <p:ph sz="quarter" idx="4294967295"/>
          </p:nvPr>
        </p:nvPicPr>
        <p:blipFill>
          <a:blip r:embed="rId4">
            <a:lum bright="-12000" contrast="24000"/>
            <a:extLst>
              <a:ext uri="{28A0092B-C50C-407E-A947-70E740481C1C}">
                <a14:useLocalDpi xmlns:a14="http://schemas.microsoft.com/office/drawing/2010/main" val="0"/>
              </a:ext>
            </a:extLst>
          </a:blip>
          <a:srcRect/>
          <a:stretch>
            <a:fillRect/>
          </a:stretch>
        </p:blipFill>
        <p:spPr>
          <a:xfrm>
            <a:off x="8401051" y="2636839"/>
            <a:ext cx="1857375" cy="2066925"/>
          </a:xfrm>
          <a:noFill/>
        </p:spPr>
      </p:pic>
    </p:spTree>
    <p:extLst>
      <p:ext uri="{BB962C8B-B14F-4D97-AF65-F5344CB8AC3E}">
        <p14:creationId xmlns:p14="http://schemas.microsoft.com/office/powerpoint/2010/main" val="3514006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descr="перфузійна-сцинти-легень"/>
          <p:cNvPicPr>
            <a:picLocks noGrp="1" noChangeAspect="1" noChangeArrowheads="1"/>
          </p:cNvPicPr>
          <p:nvPr>
            <p:ph sz="half" idx="1"/>
          </p:nvPr>
        </p:nvPicPr>
        <p:blipFill>
          <a:blip r:embed="rId2">
            <a:lum bright="-12000" contrast="24000"/>
            <a:extLst>
              <a:ext uri="{28A0092B-C50C-407E-A947-70E740481C1C}">
                <a14:useLocalDpi xmlns:a14="http://schemas.microsoft.com/office/drawing/2010/main" val="0"/>
              </a:ext>
            </a:extLst>
          </a:blip>
          <a:srcRect/>
          <a:stretch>
            <a:fillRect/>
          </a:stretch>
        </p:blipFill>
        <p:spPr>
          <a:xfrm>
            <a:off x="1703388" y="404814"/>
            <a:ext cx="3517900" cy="5113337"/>
          </a:xfrm>
          <a:noFill/>
        </p:spPr>
      </p:pic>
      <p:sp>
        <p:nvSpPr>
          <p:cNvPr id="51203" name="Rectangle 16"/>
          <p:cNvSpPr>
            <a:spLocks noGrp="1" noChangeArrowheads="1"/>
          </p:cNvSpPr>
          <p:nvPr>
            <p:ph type="body" sz="half" idx="2"/>
          </p:nvPr>
        </p:nvSpPr>
        <p:spPr>
          <a:xfrm>
            <a:off x="1992313" y="5516564"/>
            <a:ext cx="8229600" cy="1152525"/>
          </a:xfrm>
        </p:spPr>
        <p:txBody>
          <a:bodyPr/>
          <a:lstStyle/>
          <a:p>
            <a:pPr eaLnBrk="1" hangingPunct="1">
              <a:lnSpc>
                <a:spcPct val="80000"/>
              </a:lnSpc>
              <a:buFontTx/>
              <a:buNone/>
            </a:pPr>
            <a:r>
              <a:rPr lang="uk-UA" altLang="uk-UA" sz="2000" b="1"/>
              <a:t>Схема пер фузійної сцинтиграфії.</a:t>
            </a:r>
          </a:p>
          <a:p>
            <a:pPr eaLnBrk="1" hangingPunct="1">
              <a:lnSpc>
                <a:spcPct val="80000"/>
              </a:lnSpc>
            </a:pPr>
            <a:r>
              <a:rPr lang="uk-UA" altLang="uk-UA" sz="2000"/>
              <a:t>а) сцинтиграма легень в нормі; б) сцинтиграма легень — відсутність фіксації РФП у верхній частці правої легені (пухлина).</a:t>
            </a:r>
          </a:p>
        </p:txBody>
      </p:sp>
      <p:pic>
        <p:nvPicPr>
          <p:cNvPr id="51204" name="Picture 6" descr="гама-камера-сцинти-легень"/>
          <p:cNvPicPr>
            <a:picLocks noGrp="1" noChangeAspect="1" noChangeArrowheads="1"/>
          </p:cNvPicPr>
          <p:nvPr>
            <p:ph sz="quarter" idx="4294967295"/>
          </p:nvPr>
        </p:nvPicPr>
        <p:blipFill>
          <a:blip r:embed="rId3">
            <a:lum bright="-6000" contrast="18000"/>
            <a:extLst>
              <a:ext uri="{28A0092B-C50C-407E-A947-70E740481C1C}">
                <a14:useLocalDpi xmlns:a14="http://schemas.microsoft.com/office/drawing/2010/main" val="0"/>
              </a:ext>
            </a:extLst>
          </a:blip>
          <a:srcRect/>
          <a:stretch>
            <a:fillRect/>
          </a:stretch>
        </p:blipFill>
        <p:spPr>
          <a:xfrm>
            <a:off x="5087938" y="1916114"/>
            <a:ext cx="2057400" cy="2105025"/>
          </a:xfrm>
          <a:noFill/>
        </p:spPr>
      </p:pic>
      <p:pic>
        <p:nvPicPr>
          <p:cNvPr id="51205" name="Picture 9" descr="сцинтиграма-легень"/>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7751763" y="549276"/>
            <a:ext cx="2362200" cy="2187575"/>
          </a:xfrm>
          <a:noFill/>
        </p:spPr>
      </p:pic>
      <p:pic>
        <p:nvPicPr>
          <p:cNvPr id="51206" name="Picture 12" descr="сцинтиграма-легень-рак"/>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7824788" y="2924176"/>
            <a:ext cx="2297112" cy="2187575"/>
          </a:xfrm>
          <a:noFill/>
        </p:spPr>
      </p:pic>
    </p:spTree>
    <p:extLst>
      <p:ext uri="{BB962C8B-B14F-4D97-AF65-F5344CB8AC3E}">
        <p14:creationId xmlns:p14="http://schemas.microsoft.com/office/powerpoint/2010/main" val="1140653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6"/>
          <p:cNvSpPr>
            <a:spLocks noGrp="1" noChangeArrowheads="1"/>
          </p:cNvSpPr>
          <p:nvPr>
            <p:ph type="body" sz="half" idx="2"/>
          </p:nvPr>
        </p:nvSpPr>
        <p:spPr>
          <a:xfrm>
            <a:off x="1919288" y="5876925"/>
            <a:ext cx="8291512" cy="249238"/>
          </a:xfrm>
        </p:spPr>
        <p:txBody>
          <a:bodyPr>
            <a:normAutofit fontScale="40000" lnSpcReduction="20000"/>
          </a:bodyPr>
          <a:lstStyle/>
          <a:p>
            <a:pPr eaLnBrk="1" hangingPunct="1"/>
            <a:r>
              <a:rPr lang="uk-UA" altLang="uk-UA" b="1"/>
              <a:t>Езофагосцинтиграма нормального стравоходу.</a:t>
            </a:r>
          </a:p>
        </p:txBody>
      </p:sp>
      <p:pic>
        <p:nvPicPr>
          <p:cNvPr id="53251" name="Picture 9" descr="стравохід"/>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648076" y="404814"/>
            <a:ext cx="4752975" cy="5157787"/>
          </a:xfrm>
          <a:noFill/>
        </p:spPr>
      </p:pic>
    </p:spTree>
    <p:extLst>
      <p:ext uri="{BB962C8B-B14F-4D97-AF65-F5344CB8AC3E}">
        <p14:creationId xmlns:p14="http://schemas.microsoft.com/office/powerpoint/2010/main" val="36883723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желудок-норма"/>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03389" y="476250"/>
            <a:ext cx="2092325" cy="2736850"/>
          </a:xfrm>
          <a:noFill/>
        </p:spPr>
      </p:pic>
      <p:sp>
        <p:nvSpPr>
          <p:cNvPr id="54275" name="Rectangle 16"/>
          <p:cNvSpPr>
            <a:spLocks noGrp="1" noChangeArrowheads="1"/>
          </p:cNvSpPr>
          <p:nvPr>
            <p:ph type="body" sz="half" idx="2"/>
          </p:nvPr>
        </p:nvSpPr>
        <p:spPr>
          <a:xfrm>
            <a:off x="2351088" y="4724400"/>
            <a:ext cx="7993062" cy="1041400"/>
          </a:xfrm>
        </p:spPr>
        <p:txBody>
          <a:bodyPr/>
          <a:lstStyle/>
          <a:p>
            <a:pPr eaLnBrk="1" hangingPunct="1">
              <a:lnSpc>
                <a:spcPct val="90000"/>
              </a:lnSpc>
              <a:buFontTx/>
              <a:buNone/>
            </a:pPr>
            <a:r>
              <a:rPr lang="uk-UA" altLang="uk-UA" sz="2000" b="1"/>
              <a:t>Гастросцинтиграми.</a:t>
            </a:r>
          </a:p>
          <a:p>
            <a:pPr eaLnBrk="1" hangingPunct="1">
              <a:lnSpc>
                <a:spcPct val="90000"/>
              </a:lnSpc>
            </a:pPr>
            <a:r>
              <a:rPr lang="uk-UA" altLang="uk-UA" sz="2000"/>
              <a:t>а) одразу після пробного сніданку; б) через 15 хв. після пробного сніданку; в) через 30 хв.; г) через 60 хв.</a:t>
            </a:r>
          </a:p>
        </p:txBody>
      </p:sp>
      <p:pic>
        <p:nvPicPr>
          <p:cNvPr id="54276" name="Picture 6" descr="желудок-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863976" y="476250"/>
            <a:ext cx="2085975" cy="2736850"/>
          </a:xfrm>
          <a:noFill/>
        </p:spPr>
      </p:pic>
      <p:pic>
        <p:nvPicPr>
          <p:cNvPr id="54277" name="Picture 9" descr="желудок-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096000" y="476250"/>
            <a:ext cx="2084388" cy="2736850"/>
          </a:xfrm>
          <a:noFill/>
        </p:spPr>
      </p:pic>
      <p:pic>
        <p:nvPicPr>
          <p:cNvPr id="54278" name="Picture 12" descr="желудок-4"/>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256588" y="476250"/>
            <a:ext cx="2120900" cy="2736850"/>
          </a:xfrm>
          <a:noFill/>
        </p:spPr>
      </p:pic>
    </p:spTree>
    <p:extLst>
      <p:ext uri="{BB962C8B-B14F-4D97-AF65-F5344CB8AC3E}">
        <p14:creationId xmlns:p14="http://schemas.microsoft.com/office/powerpoint/2010/main" val="19929235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body" sz="half" idx="2"/>
          </p:nvPr>
        </p:nvSpPr>
        <p:spPr>
          <a:xfrm>
            <a:off x="2208213" y="5876925"/>
            <a:ext cx="8013700" cy="825500"/>
          </a:xfrm>
        </p:spPr>
        <p:txBody>
          <a:bodyPr/>
          <a:lstStyle/>
          <a:p>
            <a:pPr eaLnBrk="1" hangingPunct="1"/>
            <a:r>
              <a:rPr lang="uk-UA" altLang="uk-UA" b="1"/>
              <a:t>Схема нормальної радіогепатограми </a:t>
            </a:r>
          </a:p>
        </p:txBody>
      </p:sp>
      <p:pic>
        <p:nvPicPr>
          <p:cNvPr id="55299" name="Picture 7" descr="схема-радіогепатограми"/>
          <p:cNvPicPr>
            <a:picLocks noGrp="1" noChangeAspect="1" noChangeArrowheads="1"/>
          </p:cNvPicPr>
          <p:nvPr>
            <p:ph sz="half" idx="1"/>
          </p:nvPr>
        </p:nvPicPr>
        <p:blipFill>
          <a:blip r:embed="rId2">
            <a:lum bright="-12000" contrast="42000"/>
            <a:extLst>
              <a:ext uri="{28A0092B-C50C-407E-A947-70E740481C1C}">
                <a14:useLocalDpi xmlns:a14="http://schemas.microsoft.com/office/drawing/2010/main" val="0"/>
              </a:ext>
            </a:extLst>
          </a:blip>
          <a:srcRect/>
          <a:stretch>
            <a:fillRect/>
          </a:stretch>
        </p:blipFill>
        <p:spPr>
          <a:xfrm>
            <a:off x="2135188" y="260351"/>
            <a:ext cx="8208962" cy="5203825"/>
          </a:xfrm>
          <a:noFill/>
        </p:spPr>
      </p:pic>
    </p:spTree>
    <p:extLst>
      <p:ext uri="{BB962C8B-B14F-4D97-AF65-F5344CB8AC3E}">
        <p14:creationId xmlns:p14="http://schemas.microsoft.com/office/powerpoint/2010/main" val="36407292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6"/>
          <p:cNvSpPr>
            <a:spLocks noGrp="1" noChangeArrowheads="1"/>
          </p:cNvSpPr>
          <p:nvPr>
            <p:ph type="body" sz="half" idx="2"/>
          </p:nvPr>
        </p:nvSpPr>
        <p:spPr>
          <a:xfrm>
            <a:off x="1992313" y="5300664"/>
            <a:ext cx="8229600" cy="1341437"/>
          </a:xfrm>
        </p:spPr>
        <p:txBody>
          <a:bodyPr/>
          <a:lstStyle/>
          <a:p>
            <a:pPr eaLnBrk="1" hangingPunct="1">
              <a:lnSpc>
                <a:spcPct val="80000"/>
              </a:lnSpc>
              <a:buFontTx/>
              <a:buNone/>
            </a:pPr>
            <a:r>
              <a:rPr lang="uk-UA" altLang="uk-UA" sz="1800" b="1"/>
              <a:t>Радіонуклідна гепатографія з 131І – БР.</a:t>
            </a:r>
          </a:p>
          <a:p>
            <a:pPr eaLnBrk="1" hangingPunct="1">
              <a:lnSpc>
                <a:spcPct val="80000"/>
              </a:lnSpc>
            </a:pPr>
            <a:r>
              <a:rPr lang="uk-UA" altLang="uk-UA" sz="1800"/>
              <a:t>а) норма; б) дискінезія жовчного міхура гіпомоторного типу; в) дискінезія жовчного міхура гіпермоторного типу; г) жовчокам’яна хвороба.</a:t>
            </a:r>
          </a:p>
          <a:p>
            <a:pPr eaLnBrk="1" hangingPunct="1">
              <a:lnSpc>
                <a:spcPct val="80000"/>
              </a:lnSpc>
            </a:pPr>
            <a:r>
              <a:rPr lang="uk-UA" altLang="uk-UA" sz="1800"/>
              <a:t>Криві радіоактивності: 1 – крові; 2 – печінки; 3 – кишечника.</a:t>
            </a:r>
          </a:p>
        </p:txBody>
      </p:sp>
      <p:pic>
        <p:nvPicPr>
          <p:cNvPr id="56323" name="Picture 7" descr="криві-радіогепатограм"/>
          <p:cNvPicPr>
            <a:picLocks noGrp="1" noChangeAspect="1" noChangeArrowheads="1"/>
          </p:cNvPicPr>
          <p:nvPr>
            <p:ph sz="half" idx="1"/>
          </p:nvPr>
        </p:nvPicPr>
        <p:blipFill>
          <a:blip r:embed="rId2">
            <a:lum bright="-18000" contrast="48000"/>
            <a:extLst>
              <a:ext uri="{28A0092B-C50C-407E-A947-70E740481C1C}">
                <a14:useLocalDpi xmlns:a14="http://schemas.microsoft.com/office/drawing/2010/main" val="0"/>
              </a:ext>
            </a:extLst>
          </a:blip>
          <a:srcRect/>
          <a:stretch>
            <a:fillRect/>
          </a:stretch>
        </p:blipFill>
        <p:spPr>
          <a:xfrm>
            <a:off x="2855913" y="188914"/>
            <a:ext cx="6553200" cy="4941887"/>
          </a:xfrm>
          <a:noFill/>
        </p:spPr>
      </p:pic>
    </p:spTree>
    <p:extLst>
      <p:ext uri="{BB962C8B-B14F-4D97-AF65-F5344CB8AC3E}">
        <p14:creationId xmlns:p14="http://schemas.microsoft.com/office/powerpoint/2010/main" val="908270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body" sz="half" idx="3"/>
          </p:nvPr>
        </p:nvSpPr>
        <p:spPr>
          <a:xfrm>
            <a:off x="1919288" y="5157788"/>
            <a:ext cx="8291512" cy="1223962"/>
          </a:xfrm>
        </p:spPr>
        <p:txBody>
          <a:bodyPr>
            <a:normAutofit fontScale="92500" lnSpcReduction="20000"/>
          </a:bodyPr>
          <a:lstStyle/>
          <a:p>
            <a:pPr eaLnBrk="1" hangingPunct="1">
              <a:lnSpc>
                <a:spcPct val="80000"/>
              </a:lnSpc>
              <a:buFontTx/>
              <a:buNone/>
            </a:pPr>
            <a:r>
              <a:rPr lang="uk-UA" altLang="uk-UA" sz="2000"/>
              <a:t> </a:t>
            </a:r>
            <a:r>
              <a:rPr lang="uk-UA" altLang="uk-UA" sz="2000" b="1"/>
              <a:t>Сканограми печінки</a:t>
            </a:r>
            <a:r>
              <a:rPr lang="uk-UA" altLang="uk-UA" sz="2000"/>
              <a:t>.</a:t>
            </a:r>
            <a:endParaRPr lang="en-US" altLang="uk-UA" sz="2000"/>
          </a:p>
          <a:p>
            <a:pPr eaLnBrk="1" hangingPunct="1">
              <a:lnSpc>
                <a:spcPct val="80000"/>
              </a:lnSpc>
              <a:buFontTx/>
              <a:buNone/>
            </a:pPr>
            <a:endParaRPr lang="uk-UA" altLang="uk-UA" sz="2000"/>
          </a:p>
          <a:p>
            <a:pPr eaLnBrk="1" hangingPunct="1">
              <a:lnSpc>
                <a:spcPct val="80000"/>
              </a:lnSpc>
            </a:pPr>
            <a:r>
              <a:rPr lang="uk-UA" altLang="uk-UA" sz="2000"/>
              <a:t>а) норма;</a:t>
            </a:r>
          </a:p>
          <a:p>
            <a:pPr eaLnBrk="1" hangingPunct="1">
              <a:lnSpc>
                <a:spcPct val="80000"/>
              </a:lnSpc>
            </a:pPr>
            <a:r>
              <a:rPr lang="uk-UA" altLang="uk-UA" sz="2000"/>
              <a:t>б) метастатичне ураження.</a:t>
            </a:r>
          </a:p>
        </p:txBody>
      </p:sp>
      <p:pic>
        <p:nvPicPr>
          <p:cNvPr id="57347" name="Picture 8" descr="сканограма-печінки-а"/>
          <p:cNvPicPr>
            <a:picLocks noGrp="1" noChangeAspect="1" noChangeArrowheads="1"/>
          </p:cNvPicPr>
          <p:nvPr>
            <p:ph sz="quarter" idx="1"/>
          </p:nvPr>
        </p:nvPicPr>
        <p:blipFill>
          <a:blip r:embed="rId2">
            <a:lum bright="-12000" contrast="30000"/>
            <a:extLst>
              <a:ext uri="{28A0092B-C50C-407E-A947-70E740481C1C}">
                <a14:useLocalDpi xmlns:a14="http://schemas.microsoft.com/office/drawing/2010/main" val="0"/>
              </a:ext>
            </a:extLst>
          </a:blip>
          <a:srcRect/>
          <a:stretch>
            <a:fillRect/>
          </a:stretch>
        </p:blipFill>
        <p:spPr>
          <a:xfrm>
            <a:off x="1774825" y="1196975"/>
            <a:ext cx="4248150" cy="3024188"/>
          </a:xfrm>
          <a:noFill/>
        </p:spPr>
      </p:pic>
      <p:pic>
        <p:nvPicPr>
          <p:cNvPr id="57348" name="Picture 9" descr="сканограма-печінки-б"/>
          <p:cNvPicPr>
            <a:picLocks noGrp="1" noChangeAspect="1" noChangeArrowheads="1"/>
          </p:cNvPicPr>
          <p:nvPr>
            <p:ph sz="quarter" idx="2"/>
          </p:nvPr>
        </p:nvPicPr>
        <p:blipFill>
          <a:blip r:embed="rId3">
            <a:lum bright="-18000" contrast="30000"/>
            <a:extLst>
              <a:ext uri="{28A0092B-C50C-407E-A947-70E740481C1C}">
                <a14:useLocalDpi xmlns:a14="http://schemas.microsoft.com/office/drawing/2010/main" val="0"/>
              </a:ext>
            </a:extLst>
          </a:blip>
          <a:srcRect/>
          <a:stretch>
            <a:fillRect/>
          </a:stretch>
        </p:blipFill>
        <p:spPr>
          <a:xfrm>
            <a:off x="6383339" y="1196975"/>
            <a:ext cx="3875087" cy="3030538"/>
          </a:xfrm>
          <a:noFill/>
        </p:spPr>
      </p:pic>
    </p:spTree>
    <p:extLst>
      <p:ext uri="{BB962C8B-B14F-4D97-AF65-F5344CB8AC3E}">
        <p14:creationId xmlns:p14="http://schemas.microsoft.com/office/powerpoint/2010/main" val="41324348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body" sz="half" idx="3"/>
          </p:nvPr>
        </p:nvSpPr>
        <p:spPr>
          <a:xfrm>
            <a:off x="1981200" y="5084763"/>
            <a:ext cx="8229600" cy="1041400"/>
          </a:xfrm>
        </p:spPr>
        <p:txBody>
          <a:bodyPr>
            <a:normAutofit fontScale="92500" lnSpcReduction="10000"/>
          </a:bodyPr>
          <a:lstStyle/>
          <a:p>
            <a:pPr eaLnBrk="1" hangingPunct="1">
              <a:lnSpc>
                <a:spcPct val="90000"/>
              </a:lnSpc>
              <a:buFontTx/>
              <a:buNone/>
            </a:pPr>
            <a:r>
              <a:rPr lang="uk-UA" altLang="uk-UA" sz="2000" b="1"/>
              <a:t>ОФЕКТ – зображення печінки з 99мТс-колоїдом.</a:t>
            </a:r>
          </a:p>
          <a:p>
            <a:pPr eaLnBrk="1" hangingPunct="1">
              <a:lnSpc>
                <a:spcPct val="90000"/>
              </a:lnSpc>
            </a:pPr>
            <a:r>
              <a:rPr lang="uk-UA" altLang="uk-UA" sz="2000"/>
              <a:t>а) норма;</a:t>
            </a:r>
          </a:p>
          <a:p>
            <a:pPr eaLnBrk="1" hangingPunct="1">
              <a:lnSpc>
                <a:spcPct val="90000"/>
              </a:lnSpc>
            </a:pPr>
            <a:r>
              <a:rPr lang="uk-UA" altLang="uk-UA" sz="2000"/>
              <a:t>б) метастатичне ураження.</a:t>
            </a:r>
          </a:p>
        </p:txBody>
      </p:sp>
      <p:pic>
        <p:nvPicPr>
          <p:cNvPr id="58371" name="Picture 8" descr="ОФЕКТ-ПЕЧІНКА"/>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135188" y="908050"/>
            <a:ext cx="3492500" cy="3233738"/>
          </a:xfrm>
          <a:noFill/>
        </p:spPr>
      </p:pic>
      <p:pic>
        <p:nvPicPr>
          <p:cNvPr id="58372" name="Picture 9" descr="ОФЕКТ-мета"/>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096001" y="908051"/>
            <a:ext cx="3529013" cy="3381375"/>
          </a:xfrm>
          <a:noFill/>
        </p:spPr>
      </p:pic>
    </p:spTree>
    <p:extLst>
      <p:ext uri="{BB962C8B-B14F-4D97-AF65-F5344CB8AC3E}">
        <p14:creationId xmlns:p14="http://schemas.microsoft.com/office/powerpoint/2010/main" val="2063565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body" sz="half" idx="3"/>
          </p:nvPr>
        </p:nvSpPr>
        <p:spPr>
          <a:xfrm>
            <a:off x="1992314" y="4868864"/>
            <a:ext cx="8218487" cy="1584325"/>
          </a:xfrm>
        </p:spPr>
        <p:txBody>
          <a:bodyPr>
            <a:normAutofit lnSpcReduction="10000"/>
          </a:bodyPr>
          <a:lstStyle/>
          <a:p>
            <a:pPr eaLnBrk="1" hangingPunct="1">
              <a:lnSpc>
                <a:spcPct val="80000"/>
              </a:lnSpc>
              <a:buFontTx/>
              <a:buNone/>
            </a:pPr>
            <a:r>
              <a:rPr lang="uk-UA" altLang="uk-UA" sz="2000" b="1"/>
              <a:t>Сцинтиграми підшлункової залози.</a:t>
            </a:r>
            <a:endParaRPr lang="en-US" altLang="uk-UA" sz="2000" b="1"/>
          </a:p>
          <a:p>
            <a:pPr eaLnBrk="1" hangingPunct="1">
              <a:lnSpc>
                <a:spcPct val="80000"/>
              </a:lnSpc>
              <a:buFontTx/>
              <a:buNone/>
            </a:pPr>
            <a:endParaRPr lang="uk-UA" altLang="uk-UA" sz="2000" b="1"/>
          </a:p>
          <a:p>
            <a:pPr eaLnBrk="1" hangingPunct="1">
              <a:lnSpc>
                <a:spcPct val="80000"/>
              </a:lnSpc>
            </a:pPr>
            <a:r>
              <a:rPr lang="uk-UA" altLang="uk-UA" sz="2000"/>
              <a:t>а) норма: 1 – печінка; 2 – панкреас; 3 - селезінка;</a:t>
            </a:r>
          </a:p>
          <a:p>
            <a:pPr eaLnBrk="1" hangingPunct="1">
              <a:lnSpc>
                <a:spcPct val="80000"/>
              </a:lnSpc>
            </a:pPr>
            <a:r>
              <a:rPr lang="uk-UA" altLang="uk-UA" sz="2000"/>
              <a:t>б) аденокарцинома підшлункової залози (ділянка не функціонуючої паренхіми).</a:t>
            </a:r>
          </a:p>
        </p:txBody>
      </p:sp>
      <p:pic>
        <p:nvPicPr>
          <p:cNvPr id="59395" name="Picture 8" descr="панкреатосцинтиграма"/>
          <p:cNvPicPr>
            <a:picLocks noGrp="1" noChangeAspect="1" noChangeArrowheads="1"/>
          </p:cNvPicPr>
          <p:nvPr>
            <p:ph sz="quarter" idx="1"/>
          </p:nvPr>
        </p:nvPicPr>
        <p:blipFill>
          <a:blip r:embed="rId2">
            <a:lum bright="-6000" contrast="24000"/>
            <a:extLst>
              <a:ext uri="{28A0092B-C50C-407E-A947-70E740481C1C}">
                <a14:useLocalDpi xmlns:a14="http://schemas.microsoft.com/office/drawing/2010/main" val="0"/>
              </a:ext>
            </a:extLst>
          </a:blip>
          <a:srcRect/>
          <a:stretch>
            <a:fillRect/>
          </a:stretch>
        </p:blipFill>
        <p:spPr>
          <a:xfrm>
            <a:off x="1919288" y="981076"/>
            <a:ext cx="4248150" cy="3152775"/>
          </a:xfrm>
          <a:noFill/>
        </p:spPr>
      </p:pic>
      <p:pic>
        <p:nvPicPr>
          <p:cNvPr id="59396" name="Picture 9" descr="пнкреас-сцинти"/>
          <p:cNvPicPr>
            <a:picLocks noGrp="1" noChangeAspect="1" noChangeArrowheads="1"/>
          </p:cNvPicPr>
          <p:nvPr>
            <p:ph sz="quarter" idx="2"/>
          </p:nvPr>
        </p:nvPicPr>
        <p:blipFill>
          <a:blip r:embed="rId3">
            <a:lum bright="-18000" contrast="30000"/>
            <a:extLst>
              <a:ext uri="{28A0092B-C50C-407E-A947-70E740481C1C}">
                <a14:useLocalDpi xmlns:a14="http://schemas.microsoft.com/office/drawing/2010/main" val="0"/>
              </a:ext>
            </a:extLst>
          </a:blip>
          <a:srcRect/>
          <a:stretch>
            <a:fillRect/>
          </a:stretch>
        </p:blipFill>
        <p:spPr>
          <a:xfrm>
            <a:off x="6527800" y="981075"/>
            <a:ext cx="3778250" cy="3175000"/>
          </a:xfrm>
          <a:noFill/>
        </p:spPr>
      </p:pic>
    </p:spTree>
    <p:extLst>
      <p:ext uri="{BB962C8B-B14F-4D97-AF65-F5344CB8AC3E}">
        <p14:creationId xmlns:p14="http://schemas.microsoft.com/office/powerpoint/2010/main" val="36621347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body" sz="half" idx="2"/>
          </p:nvPr>
        </p:nvSpPr>
        <p:spPr>
          <a:xfrm>
            <a:off x="1992313" y="6165851"/>
            <a:ext cx="8229600" cy="392113"/>
          </a:xfrm>
        </p:spPr>
        <p:txBody>
          <a:bodyPr/>
          <a:lstStyle/>
          <a:p>
            <a:pPr eaLnBrk="1" hangingPunct="1">
              <a:lnSpc>
                <a:spcPct val="80000"/>
              </a:lnSpc>
            </a:pPr>
            <a:r>
              <a:rPr lang="uk-UA" altLang="uk-UA" b="1"/>
              <a:t>Схема нормальної радіоренограми.</a:t>
            </a:r>
          </a:p>
        </p:txBody>
      </p:sp>
      <p:pic>
        <p:nvPicPr>
          <p:cNvPr id="60419" name="Picture 7" descr="ренограма"/>
          <p:cNvPicPr>
            <a:picLocks noGrp="1" noChangeAspect="1" noChangeArrowheads="1"/>
          </p:cNvPicPr>
          <p:nvPr>
            <p:ph sz="half" idx="1"/>
          </p:nvPr>
        </p:nvPicPr>
        <p:blipFill>
          <a:blip r:embed="rId2">
            <a:lum bright="-18000" contrast="42000"/>
            <a:extLst>
              <a:ext uri="{28A0092B-C50C-407E-A947-70E740481C1C}">
                <a14:useLocalDpi xmlns:a14="http://schemas.microsoft.com/office/drawing/2010/main" val="0"/>
              </a:ext>
            </a:extLst>
          </a:blip>
          <a:srcRect/>
          <a:stretch>
            <a:fillRect/>
          </a:stretch>
        </p:blipFill>
        <p:spPr>
          <a:xfrm>
            <a:off x="2208213" y="620714"/>
            <a:ext cx="7416800" cy="4791075"/>
          </a:xfrm>
          <a:noFill/>
        </p:spPr>
      </p:pic>
    </p:spTree>
    <p:extLst>
      <p:ext uri="{BB962C8B-B14F-4D97-AF65-F5344CB8AC3E}">
        <p14:creationId xmlns:p14="http://schemas.microsoft.com/office/powerpoint/2010/main" val="520655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body" sz="half" idx="3"/>
          </p:nvPr>
        </p:nvSpPr>
        <p:spPr>
          <a:xfrm>
            <a:off x="2208213" y="4797426"/>
            <a:ext cx="8229600" cy="1400175"/>
          </a:xfrm>
        </p:spPr>
        <p:txBody>
          <a:bodyPr>
            <a:normAutofit lnSpcReduction="10000"/>
          </a:bodyPr>
          <a:lstStyle/>
          <a:p>
            <a:pPr eaLnBrk="1" hangingPunct="1">
              <a:lnSpc>
                <a:spcPct val="80000"/>
              </a:lnSpc>
              <a:buFontTx/>
              <a:buNone/>
            </a:pPr>
            <a:r>
              <a:rPr lang="uk-UA" altLang="uk-UA" sz="2000" b="1"/>
              <a:t>Сканограми нирок.</a:t>
            </a:r>
            <a:endParaRPr lang="en-US" altLang="uk-UA" sz="2000" b="1"/>
          </a:p>
          <a:p>
            <a:pPr eaLnBrk="1" hangingPunct="1">
              <a:lnSpc>
                <a:spcPct val="80000"/>
              </a:lnSpc>
              <a:buFontTx/>
              <a:buNone/>
            </a:pPr>
            <a:endParaRPr lang="uk-UA" altLang="uk-UA" sz="2000" b="1"/>
          </a:p>
          <a:p>
            <a:pPr eaLnBrk="1" hangingPunct="1">
              <a:lnSpc>
                <a:spcPct val="80000"/>
              </a:lnSpc>
            </a:pPr>
            <a:r>
              <a:rPr lang="uk-UA" altLang="uk-UA" sz="2000"/>
              <a:t>а) норма;</a:t>
            </a:r>
          </a:p>
          <a:p>
            <a:pPr eaLnBrk="1" hangingPunct="1">
              <a:lnSpc>
                <a:spcPct val="80000"/>
              </a:lnSpc>
            </a:pPr>
            <a:r>
              <a:rPr lang="uk-UA" altLang="uk-UA" sz="2000"/>
              <a:t>б) аномалія розвитку – відсутність правої нирки.</a:t>
            </a:r>
          </a:p>
        </p:txBody>
      </p:sp>
      <p:pic>
        <p:nvPicPr>
          <p:cNvPr id="62467" name="Picture 8" descr="сцинті-нирки"/>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208213" y="1052513"/>
            <a:ext cx="3848100" cy="2870200"/>
          </a:xfrm>
          <a:noFill/>
        </p:spPr>
      </p:pic>
      <p:pic>
        <p:nvPicPr>
          <p:cNvPr id="62468" name="Picture 9" descr="відсутніси-нирки"/>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311900" y="1268413"/>
            <a:ext cx="4046538" cy="2817812"/>
          </a:xfrm>
          <a:noFill/>
        </p:spPr>
      </p:pic>
    </p:spTree>
    <p:extLst>
      <p:ext uri="{BB962C8B-B14F-4D97-AF65-F5344CB8AC3E}">
        <p14:creationId xmlns:p14="http://schemas.microsoft.com/office/powerpoint/2010/main" val="8399315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6"/>
          <p:cNvSpPr>
            <a:spLocks noGrp="1" noChangeArrowheads="1"/>
          </p:cNvSpPr>
          <p:nvPr>
            <p:ph type="body" sz="half" idx="2"/>
          </p:nvPr>
        </p:nvSpPr>
        <p:spPr>
          <a:xfrm>
            <a:off x="1981200" y="5300663"/>
            <a:ext cx="8229600" cy="825500"/>
          </a:xfrm>
        </p:spPr>
        <p:txBody>
          <a:bodyPr/>
          <a:lstStyle/>
          <a:p>
            <a:pPr eaLnBrk="1" hangingPunct="1">
              <a:lnSpc>
                <a:spcPct val="90000"/>
              </a:lnSpc>
              <a:buFontTx/>
              <a:buNone/>
            </a:pPr>
            <a:r>
              <a:rPr lang="uk-UA" altLang="uk-UA" sz="2000" b="1"/>
              <a:t>Сцинтиграма нирок.</a:t>
            </a:r>
          </a:p>
          <a:p>
            <a:pPr eaLnBrk="1" hangingPunct="1">
              <a:lnSpc>
                <a:spcPct val="90000"/>
              </a:lnSpc>
            </a:pPr>
            <a:r>
              <a:rPr lang="uk-UA" altLang="uk-UA" sz="2000"/>
              <a:t>1 – права нирка; 2 – ліва нирка; 3 – додаткова третя нирка.</a:t>
            </a:r>
          </a:p>
        </p:txBody>
      </p:sp>
      <p:pic>
        <p:nvPicPr>
          <p:cNvPr id="63491" name="Picture 7" descr="три-нирки"/>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792539" y="404813"/>
            <a:ext cx="4681537" cy="4540250"/>
          </a:xfrm>
          <a:noFill/>
        </p:spPr>
      </p:pic>
    </p:spTree>
    <p:extLst>
      <p:ext uri="{BB962C8B-B14F-4D97-AF65-F5344CB8AC3E}">
        <p14:creationId xmlns:p14="http://schemas.microsoft.com/office/powerpoint/2010/main" val="28600606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p:cNvSpPr>
            <a:spLocks noGrp="1" noChangeArrowheads="1"/>
          </p:cNvSpPr>
          <p:nvPr>
            <p:ph type="body" sz="half" idx="2"/>
          </p:nvPr>
        </p:nvSpPr>
        <p:spPr>
          <a:xfrm>
            <a:off x="2927350" y="4868864"/>
            <a:ext cx="10390188" cy="752475"/>
          </a:xfrm>
        </p:spPr>
        <p:txBody>
          <a:bodyPr>
            <a:normAutofit fontScale="70000" lnSpcReduction="20000"/>
          </a:bodyPr>
          <a:lstStyle/>
          <a:p>
            <a:pPr eaLnBrk="1" hangingPunct="1">
              <a:buFontTx/>
              <a:buNone/>
            </a:pPr>
            <a:r>
              <a:rPr lang="uk-UA" altLang="uk-UA" b="1"/>
              <a:t>Сцинтиграма нирок.</a:t>
            </a:r>
          </a:p>
          <a:p>
            <a:pPr eaLnBrk="1" hangingPunct="1"/>
            <a:r>
              <a:rPr lang="uk-UA" altLang="uk-UA"/>
              <a:t>Пієлонефрит. </a:t>
            </a:r>
          </a:p>
        </p:txBody>
      </p:sp>
      <p:pic>
        <p:nvPicPr>
          <p:cNvPr id="64515" name="Picture 7" descr="пієлонефрит"/>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719513" y="620713"/>
            <a:ext cx="4811712" cy="4100512"/>
          </a:xfrm>
          <a:noFill/>
        </p:spPr>
      </p:pic>
    </p:spTree>
    <p:extLst>
      <p:ext uri="{BB962C8B-B14F-4D97-AF65-F5344CB8AC3E}">
        <p14:creationId xmlns:p14="http://schemas.microsoft.com/office/powerpoint/2010/main" val="19078921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p:cNvSpPr>
            <a:spLocks noGrp="1" noChangeArrowheads="1"/>
          </p:cNvSpPr>
          <p:nvPr>
            <p:ph type="body" sz="half" idx="2"/>
          </p:nvPr>
        </p:nvSpPr>
        <p:spPr>
          <a:xfrm>
            <a:off x="1981200" y="5445125"/>
            <a:ext cx="8229600" cy="681038"/>
          </a:xfrm>
        </p:spPr>
        <p:txBody>
          <a:bodyPr>
            <a:normAutofit lnSpcReduction="10000"/>
          </a:bodyPr>
          <a:lstStyle/>
          <a:p>
            <a:pPr eaLnBrk="1" hangingPunct="1">
              <a:lnSpc>
                <a:spcPct val="80000"/>
              </a:lnSpc>
              <a:buFontTx/>
              <a:buNone/>
            </a:pPr>
            <a:r>
              <a:rPr lang="uk-UA" altLang="uk-UA" sz="2000" b="1"/>
              <a:t>Емісійна комп’ютерна томограма нирок з 99мТс ДМСА.</a:t>
            </a:r>
          </a:p>
          <a:p>
            <a:pPr eaLnBrk="1" hangingPunct="1">
              <a:lnSpc>
                <a:spcPct val="80000"/>
              </a:lnSpc>
            </a:pPr>
            <a:r>
              <a:rPr lang="uk-UA" altLang="uk-UA" sz="2000"/>
              <a:t>Пухлина верхнього полюсу лівої нирки.</a:t>
            </a:r>
          </a:p>
        </p:txBody>
      </p:sp>
      <p:pic>
        <p:nvPicPr>
          <p:cNvPr id="65539" name="Picture 7" descr="ОФЕКТ-рак-нирки"/>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432175" y="549276"/>
            <a:ext cx="5435600" cy="4030663"/>
          </a:xfrm>
          <a:noFill/>
        </p:spPr>
      </p:pic>
    </p:spTree>
    <p:extLst>
      <p:ext uri="{BB962C8B-B14F-4D97-AF65-F5344CB8AC3E}">
        <p14:creationId xmlns:p14="http://schemas.microsoft.com/office/powerpoint/2010/main" val="27999347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rrowheads="1"/>
          </p:cNvSpPr>
          <p:nvPr>
            <p:ph type="body" sz="half" idx="2"/>
          </p:nvPr>
        </p:nvSpPr>
        <p:spPr>
          <a:xfrm>
            <a:off x="2063750" y="5229226"/>
            <a:ext cx="8229600" cy="1152525"/>
          </a:xfrm>
        </p:spPr>
        <p:txBody>
          <a:bodyPr/>
          <a:lstStyle/>
          <a:p>
            <a:pPr eaLnBrk="1" hangingPunct="1">
              <a:lnSpc>
                <a:spcPct val="80000"/>
              </a:lnSpc>
              <a:buFontTx/>
              <a:buNone/>
            </a:pPr>
            <a:r>
              <a:rPr lang="uk-UA" altLang="uk-UA" sz="2000" b="1"/>
              <a:t>Сцинтиграфія з 99мТс-пірофосф</a:t>
            </a:r>
            <a:r>
              <a:rPr lang="uk-UA" altLang="uk-UA" sz="2000"/>
              <a:t>атом.</a:t>
            </a:r>
          </a:p>
          <a:p>
            <a:pPr eaLnBrk="1" hangingPunct="1">
              <a:lnSpc>
                <a:spcPct val="80000"/>
              </a:lnSpc>
            </a:pPr>
            <a:r>
              <a:rPr lang="uk-UA" altLang="uk-UA" sz="2000"/>
              <a:t>Синовіальна саркома правого стегна. Ізолічильний рівень вказує на триразове (300%) збільшення накопичення РФП в осередку ураження.</a:t>
            </a:r>
          </a:p>
        </p:txBody>
      </p:sp>
      <p:pic>
        <p:nvPicPr>
          <p:cNvPr id="66563" name="Picture 7" descr="саркома-стегна"/>
          <p:cNvPicPr>
            <a:picLocks noGrp="1" noChangeAspect="1" noChangeArrowheads="1"/>
          </p:cNvPicPr>
          <p:nvPr>
            <p:ph sz="half" idx="1"/>
          </p:nvPr>
        </p:nvPicPr>
        <p:blipFill>
          <a:blip r:embed="rId2">
            <a:lum bright="-6000" contrast="12000"/>
            <a:extLst>
              <a:ext uri="{28A0092B-C50C-407E-A947-70E740481C1C}">
                <a14:useLocalDpi xmlns:a14="http://schemas.microsoft.com/office/drawing/2010/main" val="0"/>
              </a:ext>
            </a:extLst>
          </a:blip>
          <a:srcRect/>
          <a:stretch>
            <a:fillRect/>
          </a:stretch>
        </p:blipFill>
        <p:spPr>
          <a:xfrm>
            <a:off x="3648076" y="333375"/>
            <a:ext cx="5256213" cy="4497388"/>
          </a:xfrm>
          <a:noFill/>
        </p:spPr>
      </p:pic>
    </p:spTree>
    <p:extLst>
      <p:ext uri="{BB962C8B-B14F-4D97-AF65-F5344CB8AC3E}">
        <p14:creationId xmlns:p14="http://schemas.microsoft.com/office/powerpoint/2010/main" val="3656101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6"/>
          <p:cNvSpPr>
            <a:spLocks noGrp="1" noChangeArrowheads="1"/>
          </p:cNvSpPr>
          <p:nvPr>
            <p:ph type="body" sz="half" idx="2"/>
          </p:nvPr>
        </p:nvSpPr>
        <p:spPr>
          <a:xfrm>
            <a:off x="1847850" y="5300664"/>
            <a:ext cx="8229600" cy="681037"/>
          </a:xfrm>
        </p:spPr>
        <p:txBody>
          <a:bodyPr>
            <a:normAutofit lnSpcReduction="10000"/>
          </a:bodyPr>
          <a:lstStyle/>
          <a:p>
            <a:pPr eaLnBrk="1" hangingPunct="1">
              <a:lnSpc>
                <a:spcPct val="80000"/>
              </a:lnSpc>
              <a:buFontTx/>
              <a:buNone/>
            </a:pPr>
            <a:r>
              <a:rPr lang="uk-UA" altLang="uk-UA" sz="2000" b="1"/>
              <a:t>Сцинтиграма колінних суглобів в прямій проекції</a:t>
            </a:r>
            <a:r>
              <a:rPr lang="uk-UA" altLang="uk-UA" sz="2000"/>
              <a:t>.</a:t>
            </a:r>
          </a:p>
          <a:p>
            <a:pPr eaLnBrk="1" hangingPunct="1">
              <a:lnSpc>
                <a:spcPct val="80000"/>
              </a:lnSpc>
            </a:pPr>
            <a:r>
              <a:rPr lang="uk-UA" altLang="uk-UA" sz="2000"/>
              <a:t>Саркома лівого стегна.</a:t>
            </a:r>
          </a:p>
        </p:txBody>
      </p:sp>
      <p:pic>
        <p:nvPicPr>
          <p:cNvPr id="67587" name="Picture 7" descr="пухлина-коліна"/>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792539" y="260350"/>
            <a:ext cx="4752975" cy="4598988"/>
          </a:xfrm>
          <a:noFill/>
        </p:spPr>
      </p:pic>
    </p:spTree>
    <p:extLst>
      <p:ext uri="{BB962C8B-B14F-4D97-AF65-F5344CB8AC3E}">
        <p14:creationId xmlns:p14="http://schemas.microsoft.com/office/powerpoint/2010/main" val="223562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body" sz="half" idx="2"/>
          </p:nvPr>
        </p:nvSpPr>
        <p:spPr>
          <a:xfrm>
            <a:off x="1992313" y="5516563"/>
            <a:ext cx="8229600" cy="825500"/>
          </a:xfrm>
        </p:spPr>
        <p:txBody>
          <a:bodyPr/>
          <a:lstStyle/>
          <a:p>
            <a:pPr eaLnBrk="1" hangingPunct="1">
              <a:lnSpc>
                <a:spcPct val="90000"/>
              </a:lnSpc>
            </a:pPr>
            <a:r>
              <a:rPr lang="uk-UA" altLang="uk-UA" sz="2000"/>
              <a:t>Непряма позитивна лімфосцинтиграма парааортальних та клубових лімфатичних вузлів у хворого із раком правої нирки.</a:t>
            </a:r>
          </a:p>
        </p:txBody>
      </p:sp>
      <p:pic>
        <p:nvPicPr>
          <p:cNvPr id="69635" name="Picture 7" descr="лімфатичні-вузли"/>
          <p:cNvPicPr>
            <a:picLocks noGrp="1" noChangeAspect="1" noChangeArrowheads="1"/>
          </p:cNvPicPr>
          <p:nvPr>
            <p:ph sz="half" idx="1"/>
          </p:nvPr>
        </p:nvPicPr>
        <p:blipFill>
          <a:blip r:embed="rId2">
            <a:lum bright="-18000" contrast="30000"/>
            <a:extLst>
              <a:ext uri="{28A0092B-C50C-407E-A947-70E740481C1C}">
                <a14:useLocalDpi xmlns:a14="http://schemas.microsoft.com/office/drawing/2010/main" val="0"/>
              </a:ext>
            </a:extLst>
          </a:blip>
          <a:srcRect/>
          <a:stretch>
            <a:fillRect/>
          </a:stretch>
        </p:blipFill>
        <p:spPr>
          <a:xfrm>
            <a:off x="3863976" y="188913"/>
            <a:ext cx="4608513" cy="4525962"/>
          </a:xfrm>
          <a:noFill/>
        </p:spPr>
      </p:pic>
    </p:spTree>
    <p:extLst>
      <p:ext uri="{BB962C8B-B14F-4D97-AF65-F5344CB8AC3E}">
        <p14:creationId xmlns:p14="http://schemas.microsoft.com/office/powerpoint/2010/main" val="40105547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uk-UA" altLang="uk-UA" b="1"/>
              <a:t>Рівні променевої діагностики</a:t>
            </a:r>
          </a:p>
        </p:txBody>
      </p:sp>
      <p:sp>
        <p:nvSpPr>
          <p:cNvPr id="71683" name="Rectangle 3"/>
          <p:cNvSpPr>
            <a:spLocks noGrp="1" noChangeArrowheads="1"/>
          </p:cNvSpPr>
          <p:nvPr>
            <p:ph type="body" idx="1"/>
          </p:nvPr>
        </p:nvSpPr>
        <p:spPr/>
        <p:txBody>
          <a:bodyPr/>
          <a:lstStyle/>
          <a:p>
            <a:pPr eaLnBrk="1" hangingPunct="1">
              <a:lnSpc>
                <a:spcPct val="90000"/>
              </a:lnSpc>
            </a:pPr>
            <a:r>
              <a:rPr lang="uk-UA" altLang="uk-UA" b="1"/>
              <a:t>Перший рівень</a:t>
            </a:r>
            <a:r>
              <a:rPr lang="uk-UA" altLang="uk-UA"/>
              <a:t>: стандартна рентгенографія, рентгеноскопія з використанням підсилювачів рентгенівського зображення, звичайна томографія, базове ультразвукове дослідження.</a:t>
            </a:r>
            <a:endParaRPr lang="uk-UA" altLang="uk-UA" b="1"/>
          </a:p>
          <a:p>
            <a:pPr eaLnBrk="1" hangingPunct="1">
              <a:lnSpc>
                <a:spcPct val="90000"/>
              </a:lnSpc>
            </a:pPr>
            <a:r>
              <a:rPr lang="uk-UA" altLang="uk-UA" b="1"/>
              <a:t>Другий рівень</a:t>
            </a:r>
            <a:r>
              <a:rPr lang="uk-UA" altLang="uk-UA"/>
              <a:t>: спеціальні методи рентгенографії, мамографія, ангіографія, дигітальная ангіографія, спеціалізоване ультразвукове дослідження (внутрішньопорожнинне, пункційне), КТ, сцинтіграфія.</a:t>
            </a:r>
            <a:endParaRPr lang="uk-UA" altLang="uk-UA" b="1"/>
          </a:p>
          <a:p>
            <a:pPr eaLnBrk="1" hangingPunct="1">
              <a:lnSpc>
                <a:spcPct val="90000"/>
              </a:lnSpc>
            </a:pPr>
            <a:r>
              <a:rPr lang="uk-UA" altLang="uk-UA" b="1"/>
              <a:t>Третій рівень</a:t>
            </a:r>
            <a:r>
              <a:rPr lang="uk-UA" altLang="uk-UA"/>
              <a:t>: магнітно-резонансна томографія, позитронна емісійна томографія, імуносцинтіграфія.</a:t>
            </a:r>
          </a:p>
        </p:txBody>
      </p:sp>
    </p:spTree>
    <p:extLst>
      <p:ext uri="{BB962C8B-B14F-4D97-AF65-F5344CB8AC3E}">
        <p14:creationId xmlns:p14="http://schemas.microsoft.com/office/powerpoint/2010/main" val="6525260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74826" y="7939"/>
            <a:ext cx="8518525" cy="7292975"/>
          </a:xfrm>
          <a:prstGeom prst="rect">
            <a:avLst/>
          </a:prstGeom>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endParaRPr lang="uk-UA" altLang="uk-UA" dirty="0">
              <a:latin typeface="Times New Roman" panose="02020603050405020304" pitchFamily="18" charset="0"/>
              <a:cs typeface="Times New Roman" panose="02020603050405020304" pitchFamily="18" charset="0"/>
            </a:endParaRPr>
          </a:p>
          <a:p>
            <a:pPr algn="just"/>
            <a:endParaRPr lang="uk-UA" altLang="uk-UA" dirty="0">
              <a:solidFill>
                <a:srgbClr val="BEFFEE"/>
              </a:solidFill>
              <a:latin typeface="Times New Roman" panose="02020603050405020304" pitchFamily="18" charset="0"/>
              <a:cs typeface="Times New Roman" panose="02020603050405020304" pitchFamily="18" charset="0"/>
            </a:endParaRPr>
          </a:p>
          <a:p>
            <a:pPr algn="just"/>
            <a:r>
              <a:rPr lang="uk-UA" altLang="uk-UA" sz="1200" b="1" dirty="0">
                <a:solidFill>
                  <a:srgbClr val="FF0000"/>
                </a:solidFill>
                <a:latin typeface="Times New Roman" panose="02020603050405020304" pitchFamily="18" charset="0"/>
                <a:cs typeface="Times New Roman" panose="02020603050405020304" pitchFamily="18" charset="0"/>
              </a:rPr>
              <a:t>Рекомендована література (основна)</a:t>
            </a:r>
          </a:p>
          <a:p>
            <a:pPr algn="just"/>
            <a:endParaRPr lang="uk-UA" altLang="uk-UA" sz="1200" dirty="0">
              <a:solidFill>
                <a:srgbClr val="BEFFEE"/>
              </a:solidFill>
              <a:latin typeface="Times New Roman" panose="02020603050405020304" pitchFamily="18" charset="0"/>
              <a:cs typeface="Times New Roman" panose="02020603050405020304" pitchFamily="18" charset="0"/>
            </a:endParaRPr>
          </a:p>
          <a:p>
            <a:pPr algn="just"/>
            <a:r>
              <a:rPr lang="uk-UA" altLang="uk-UA" sz="1200" dirty="0">
                <a:solidFill>
                  <a:srgbClr val="BEFFEE"/>
                </a:solidFill>
                <a:latin typeface="Times New Roman" panose="02020603050405020304" pitchFamily="18" charset="0"/>
                <a:cs typeface="Times New Roman" panose="02020603050405020304" pitchFamily="18" charset="0"/>
              </a:rPr>
              <a:t>Годлевський Л. С., </a:t>
            </a:r>
            <a:r>
              <a:rPr lang="uk-UA" altLang="uk-UA" sz="1200" dirty="0" err="1">
                <a:solidFill>
                  <a:srgbClr val="BEFFEE"/>
                </a:solidFill>
                <a:latin typeface="Times New Roman" panose="02020603050405020304" pitchFamily="18" charset="0"/>
                <a:cs typeface="Times New Roman" panose="02020603050405020304" pitchFamily="18" charset="0"/>
              </a:rPr>
              <a:t>Полясний</a:t>
            </a:r>
            <a:r>
              <a:rPr lang="uk-UA" altLang="uk-UA" sz="1200" dirty="0">
                <a:solidFill>
                  <a:srgbClr val="BEFFEE"/>
                </a:solidFill>
                <a:latin typeface="Times New Roman" panose="02020603050405020304" pitchFamily="18" charset="0"/>
                <a:cs typeface="Times New Roman" panose="02020603050405020304" pitchFamily="18" charset="0"/>
              </a:rPr>
              <a:t> В. А., </a:t>
            </a:r>
            <a:r>
              <a:rPr lang="uk-UA" altLang="uk-UA" sz="1200" dirty="0" err="1">
                <a:solidFill>
                  <a:srgbClr val="BEFFEE"/>
                </a:solidFill>
                <a:latin typeface="Times New Roman" panose="02020603050405020304" pitchFamily="18" charset="0"/>
                <a:cs typeface="Times New Roman" panose="02020603050405020304" pitchFamily="18" charset="0"/>
              </a:rPr>
              <a:t>Кресюн</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Н.В.і</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співавт</a:t>
            </a:r>
            <a:r>
              <a:rPr lang="uk-UA" altLang="uk-UA" sz="1200" dirty="0">
                <a:solidFill>
                  <a:srgbClr val="BEFFEE"/>
                </a:solidFill>
                <a:latin typeface="Times New Roman" panose="02020603050405020304" pitchFamily="18" charset="0"/>
                <a:cs typeface="Times New Roman" panose="02020603050405020304" pitchFamily="18" charset="0"/>
              </a:rPr>
              <a:t>. Медична апаратура. Принципи дії та застосування: монографія / [Електрон. Дані]. Одеса: </a:t>
            </a:r>
            <a:r>
              <a:rPr lang="uk-UA" altLang="uk-UA" sz="1200" dirty="0" err="1">
                <a:solidFill>
                  <a:srgbClr val="BEFFEE"/>
                </a:solidFill>
                <a:latin typeface="Times New Roman" panose="02020603050405020304" pitchFamily="18" charset="0"/>
                <a:cs typeface="Times New Roman" panose="02020603050405020304" pitchFamily="18" charset="0"/>
              </a:rPr>
              <a:t>Політехперіодика</a:t>
            </a:r>
            <a:r>
              <a:rPr lang="uk-UA" altLang="uk-UA" sz="1200" dirty="0">
                <a:solidFill>
                  <a:srgbClr val="BEFFEE"/>
                </a:solidFill>
                <a:latin typeface="Times New Roman" panose="02020603050405020304" pitchFamily="18" charset="0"/>
                <a:cs typeface="Times New Roman" panose="02020603050405020304" pitchFamily="18" charset="0"/>
              </a:rPr>
              <a:t>. 2015. 1 </a:t>
            </a:r>
            <a:r>
              <a:rPr lang="uk-UA" altLang="uk-UA" sz="1200" dirty="0" err="1">
                <a:solidFill>
                  <a:srgbClr val="BEFFEE"/>
                </a:solidFill>
                <a:latin typeface="Times New Roman" panose="02020603050405020304" pitchFamily="18" charset="0"/>
                <a:cs typeface="Times New Roman" panose="02020603050405020304" pitchFamily="18" charset="0"/>
              </a:rPr>
              <a:t>електрон.опт.диск</a:t>
            </a:r>
            <a:r>
              <a:rPr lang="uk-UA" altLang="uk-UA" sz="1200" dirty="0">
                <a:solidFill>
                  <a:srgbClr val="BEFFEE"/>
                </a:solidFill>
                <a:latin typeface="Times New Roman" panose="02020603050405020304" pitchFamily="18" charset="0"/>
                <a:cs typeface="Times New Roman" panose="02020603050405020304" pitchFamily="18" charset="0"/>
              </a:rPr>
              <a:t> (С</a:t>
            </a:r>
            <a:r>
              <a:rPr lang="en-US" altLang="uk-UA" sz="1200" dirty="0">
                <a:solidFill>
                  <a:srgbClr val="BEFFEE"/>
                </a:solidFill>
                <a:latin typeface="Times New Roman" panose="02020603050405020304" pitchFamily="18" charset="0"/>
                <a:cs typeface="Times New Roman" panose="02020603050405020304" pitchFamily="18" charset="0"/>
              </a:rPr>
              <a:t>D</a:t>
            </a:r>
            <a:r>
              <a:rPr lang="uk-UA" altLang="uk-UA" sz="1200" dirty="0">
                <a:solidFill>
                  <a:srgbClr val="BEFFEE"/>
                </a:solidFill>
                <a:latin typeface="Times New Roman" panose="02020603050405020304" pitchFamily="18" charset="0"/>
                <a:cs typeface="Times New Roman" panose="02020603050405020304" pitchFamily="18" charset="0"/>
              </a:rPr>
              <a:t>-</a:t>
            </a:r>
            <a:r>
              <a:rPr lang="en-US" altLang="uk-UA" sz="1200" dirty="0">
                <a:solidFill>
                  <a:srgbClr val="BEFFEE"/>
                </a:solidFill>
                <a:latin typeface="Times New Roman" panose="02020603050405020304" pitchFamily="18" charset="0"/>
                <a:cs typeface="Times New Roman" panose="02020603050405020304" pitchFamily="18" charset="0"/>
              </a:rPr>
              <a:t>ROM</a:t>
            </a:r>
            <a:r>
              <a:rPr lang="uk-UA" altLang="uk-UA" sz="1200" dirty="0">
                <a:solidFill>
                  <a:srgbClr val="BEFFEE"/>
                </a:solidFill>
                <a:latin typeface="Times New Roman" panose="02020603050405020304" pitchFamily="18" charset="0"/>
                <a:cs typeface="Times New Roman" panose="02020603050405020304" pitchFamily="18" charset="0"/>
              </a:rPr>
              <a:t>). </a:t>
            </a:r>
            <a:r>
              <a:rPr lang="en-US" altLang="uk-UA" sz="1200" dirty="0">
                <a:solidFill>
                  <a:srgbClr val="BEFFEE"/>
                </a:solidFill>
                <a:latin typeface="Times New Roman" panose="02020603050405020304" pitchFamily="18" charset="0"/>
                <a:cs typeface="Times New Roman" panose="02020603050405020304" pitchFamily="18" charset="0"/>
              </a:rPr>
              <a:t>URL</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u="sng" dirty="0">
                <a:solidFill>
                  <a:srgbClr val="BEFFEE"/>
                </a:solidFill>
                <a:latin typeface="Times New Roman" panose="02020603050405020304" pitchFamily="18" charset="0"/>
                <a:cs typeface="Times New Roman" panose="02020603050405020304" pitchFamily="18" charset="0"/>
                <a:hlinkClick r:id="rId2"/>
              </a:rPr>
              <a:t>http://dx.doi.org/10.15222/godlevsky1</a:t>
            </a:r>
            <a:endParaRPr lang="uk-UA" altLang="uk-UA" sz="1200" dirty="0">
              <a:solidFill>
                <a:srgbClr val="BEFFEE"/>
              </a:solidFill>
              <a:latin typeface="Times New Roman" panose="02020603050405020304" pitchFamily="18" charset="0"/>
              <a:cs typeface="Times New Roman" panose="02020603050405020304" pitchFamily="18" charset="0"/>
            </a:endParaRPr>
          </a:p>
          <a:p>
            <a:pPr algn="just"/>
            <a:endParaRPr lang="uk-UA" altLang="uk-UA" sz="1200" dirty="0">
              <a:solidFill>
                <a:srgbClr val="BEFFEE"/>
              </a:solidFill>
              <a:latin typeface="Times New Roman" panose="02020603050405020304" pitchFamily="18" charset="0"/>
              <a:cs typeface="Times New Roman" panose="02020603050405020304" pitchFamily="18" charset="0"/>
            </a:endParaRPr>
          </a:p>
          <a:p>
            <a:pPr algn="just"/>
            <a:r>
              <a:rPr lang="uk-UA" altLang="uk-UA" sz="1200" dirty="0">
                <a:solidFill>
                  <a:srgbClr val="BEFFEE"/>
                </a:solidFill>
                <a:latin typeface="Times New Roman" panose="02020603050405020304" pitchFamily="18" charset="0"/>
                <a:cs typeface="Times New Roman" panose="02020603050405020304" pitchFamily="18" charset="0"/>
              </a:rPr>
              <a:t>Будова і принципи роботи медичного обладнання: посібник / В.Д. </a:t>
            </a:r>
            <a:r>
              <a:rPr lang="uk-UA" altLang="uk-UA" sz="1200" dirty="0" err="1">
                <a:solidFill>
                  <a:srgbClr val="BEFFEE"/>
                </a:solidFill>
                <a:latin typeface="Times New Roman" panose="02020603050405020304" pitchFamily="18" charset="0"/>
                <a:cs typeface="Times New Roman" panose="02020603050405020304" pitchFamily="18" charset="0"/>
              </a:rPr>
              <a:t>Дідух</a:t>
            </a:r>
            <a:r>
              <a:rPr lang="uk-UA" altLang="uk-UA" sz="1200" dirty="0">
                <a:solidFill>
                  <a:srgbClr val="BEFFEE"/>
                </a:solidFill>
                <a:latin typeface="Times New Roman" panose="02020603050405020304" pitchFamily="18" charset="0"/>
                <a:cs typeface="Times New Roman" panose="02020603050405020304" pitchFamily="18" charset="0"/>
              </a:rPr>
              <a:t>, Ю.А. Рудяк, Р.Б. </a:t>
            </a:r>
            <a:r>
              <a:rPr lang="uk-UA" altLang="uk-UA" sz="1200" dirty="0" err="1">
                <a:solidFill>
                  <a:srgbClr val="BEFFEE"/>
                </a:solidFill>
                <a:latin typeface="Times New Roman" panose="02020603050405020304" pitchFamily="18" charset="0"/>
                <a:cs typeface="Times New Roman" panose="02020603050405020304" pitchFamily="18" charset="0"/>
              </a:rPr>
              <a:t>Ладика</a:t>
            </a:r>
            <a:r>
              <a:rPr lang="uk-UA" altLang="uk-UA" sz="1200" dirty="0">
                <a:solidFill>
                  <a:srgbClr val="BEFFEE"/>
                </a:solidFill>
                <a:latin typeface="Times New Roman" panose="02020603050405020304" pitchFamily="18" charset="0"/>
                <a:cs typeface="Times New Roman" panose="02020603050405020304" pitchFamily="18" charset="0"/>
              </a:rPr>
              <a:t> та ін. – ТДМУ, 2015. – 268 с.</a:t>
            </a:r>
          </a:p>
          <a:p>
            <a:pPr algn="just"/>
            <a:endParaRPr lang="uk-UA" altLang="uk-UA" sz="1200" dirty="0">
              <a:solidFill>
                <a:srgbClr val="BEFFEE"/>
              </a:solidFill>
              <a:latin typeface="Times New Roman" panose="02020603050405020304" pitchFamily="18" charset="0"/>
              <a:cs typeface="Times New Roman" panose="02020603050405020304" pitchFamily="18" charset="0"/>
            </a:endParaRPr>
          </a:p>
          <a:p>
            <a:pPr algn="just"/>
            <a:r>
              <a:rPr lang="uk-UA" altLang="uk-UA" sz="1200" dirty="0">
                <a:solidFill>
                  <a:srgbClr val="BEFFEE"/>
                </a:solidFill>
                <a:latin typeface="Times New Roman" panose="02020603050405020304" pitchFamily="18" charset="0"/>
                <a:cs typeface="Times New Roman" panose="02020603050405020304" pitchFamily="18" charset="0"/>
              </a:rPr>
              <a:t>Джон </a:t>
            </a:r>
            <a:r>
              <a:rPr lang="uk-UA" altLang="uk-UA" sz="1200" dirty="0" err="1">
                <a:solidFill>
                  <a:srgbClr val="BEFFEE"/>
                </a:solidFill>
                <a:latin typeface="Times New Roman" panose="02020603050405020304" pitchFamily="18" charset="0"/>
                <a:cs typeface="Times New Roman" panose="02020603050405020304" pitchFamily="18" charset="0"/>
              </a:rPr>
              <a:t>Хемптон</a:t>
            </a:r>
            <a:r>
              <a:rPr lang="uk-UA" altLang="uk-UA" sz="1200" dirty="0">
                <a:solidFill>
                  <a:srgbClr val="BEFFEE"/>
                </a:solidFill>
                <a:latin typeface="Times New Roman" panose="02020603050405020304" pitchFamily="18" charset="0"/>
                <a:cs typeface="Times New Roman" panose="02020603050405020304" pitchFamily="18" charset="0"/>
              </a:rPr>
              <a:t> і </a:t>
            </a:r>
            <a:r>
              <a:rPr lang="uk-UA" altLang="uk-UA" sz="1200" dirty="0" err="1">
                <a:solidFill>
                  <a:srgbClr val="BEFFEE"/>
                </a:solidFill>
                <a:latin typeface="Times New Roman" panose="02020603050405020304" pitchFamily="18" charset="0"/>
                <a:cs typeface="Times New Roman" panose="02020603050405020304" pitchFamily="18" charset="0"/>
              </a:rPr>
              <a:t>Джоана</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Хемптон</a:t>
            </a:r>
            <a:r>
              <a:rPr lang="uk-UA" altLang="uk-UA" sz="1200" dirty="0">
                <a:solidFill>
                  <a:srgbClr val="BEFFEE"/>
                </a:solidFill>
                <a:latin typeface="Times New Roman" panose="02020603050405020304" pitchFamily="18" charset="0"/>
                <a:cs typeface="Times New Roman" panose="02020603050405020304" pitchFamily="18" charset="0"/>
              </a:rPr>
              <a:t>  Основи ЕКГ=</a:t>
            </a:r>
            <a:r>
              <a:rPr lang="uk-UA" altLang="uk-UA" sz="1200" dirty="0" err="1">
                <a:solidFill>
                  <a:srgbClr val="BEFFEE"/>
                </a:solidFill>
                <a:latin typeface="Times New Roman" panose="02020603050405020304" pitchFamily="18" charset="0"/>
                <a:cs typeface="Times New Roman" panose="02020603050405020304" pitchFamily="18" charset="0"/>
              </a:rPr>
              <a:t>The</a:t>
            </a:r>
            <a:r>
              <a:rPr lang="uk-UA" altLang="uk-UA" sz="1200" dirty="0">
                <a:solidFill>
                  <a:srgbClr val="BEFFEE"/>
                </a:solidFill>
                <a:latin typeface="Times New Roman" panose="02020603050405020304" pitchFamily="18" charset="0"/>
                <a:cs typeface="Times New Roman" panose="02020603050405020304" pitchFamily="18" charset="0"/>
              </a:rPr>
              <a:t> ECG </a:t>
            </a:r>
            <a:r>
              <a:rPr lang="uk-UA" altLang="uk-UA" sz="1200" dirty="0" err="1">
                <a:solidFill>
                  <a:srgbClr val="BEFFEE"/>
                </a:solidFill>
                <a:latin typeface="Times New Roman" panose="02020603050405020304" pitchFamily="18" charset="0"/>
                <a:cs typeface="Times New Roman" panose="02020603050405020304" pitchFamily="18" charset="0"/>
              </a:rPr>
              <a:t>Made</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Easy</a:t>
            </a:r>
            <a:r>
              <a:rPr lang="uk-UA" altLang="uk-UA" sz="1200" dirty="0">
                <a:solidFill>
                  <a:srgbClr val="BEFFEE"/>
                </a:solidFill>
                <a:latin typeface="Times New Roman" panose="02020603050405020304" pitchFamily="18" charset="0"/>
                <a:cs typeface="Times New Roman" panose="02020603050405020304" pitchFamily="18" charset="0"/>
              </a:rPr>
              <a:t>: пер. 9-го </a:t>
            </a:r>
            <a:r>
              <a:rPr lang="uk-UA" altLang="uk-UA" sz="1200" dirty="0" err="1">
                <a:solidFill>
                  <a:srgbClr val="BEFFEE"/>
                </a:solidFill>
                <a:latin typeface="Times New Roman" panose="02020603050405020304" pitchFamily="18" charset="0"/>
                <a:cs typeface="Times New Roman" panose="02020603050405020304" pitchFamily="18" charset="0"/>
              </a:rPr>
              <a:t>англ</a:t>
            </a:r>
            <a:r>
              <a:rPr lang="uk-UA" altLang="uk-UA" sz="1200" dirty="0">
                <a:solidFill>
                  <a:srgbClr val="BEFFEE"/>
                </a:solidFill>
                <a:latin typeface="Times New Roman" panose="02020603050405020304" pitchFamily="18" charset="0"/>
                <a:cs typeface="Times New Roman" panose="02020603050405020304" pitchFamily="18" charset="0"/>
              </a:rPr>
              <a:t>. вид.: </a:t>
            </a:r>
            <a:r>
              <a:rPr lang="uk-UA" altLang="uk-UA" sz="1200" dirty="0" err="1">
                <a:solidFill>
                  <a:srgbClr val="BEFFEE"/>
                </a:solidFill>
                <a:latin typeface="Times New Roman" panose="02020603050405020304" pitchFamily="18" charset="0"/>
                <a:cs typeface="Times New Roman" panose="02020603050405020304" pitchFamily="18" charset="0"/>
              </a:rPr>
              <a:t>Навч</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посіб</a:t>
            </a:r>
            <a:r>
              <a:rPr lang="uk-UA" altLang="uk-UA" sz="1200" dirty="0">
                <a:solidFill>
                  <a:srgbClr val="BEFFEE"/>
                </a:solidFill>
                <a:latin typeface="Times New Roman" panose="02020603050405020304" pitchFamily="18" charset="0"/>
                <a:cs typeface="Times New Roman" panose="02020603050405020304" pitchFamily="18" charset="0"/>
              </a:rPr>
              <a:t>. для </a:t>
            </a:r>
            <a:r>
              <a:rPr lang="uk-UA" altLang="uk-UA" sz="1200" dirty="0" err="1">
                <a:solidFill>
                  <a:srgbClr val="BEFFEE"/>
                </a:solidFill>
                <a:latin typeface="Times New Roman" panose="02020603050405020304" pitchFamily="18" charset="0"/>
                <a:cs typeface="Times New Roman" panose="02020603050405020304" pitchFamily="18" charset="0"/>
              </a:rPr>
              <a:t>студ</a:t>
            </a:r>
            <a:r>
              <a:rPr lang="uk-UA" altLang="uk-UA" sz="1200" dirty="0">
                <a:solidFill>
                  <a:srgbClr val="BEFFEE"/>
                </a:solidFill>
                <a:latin typeface="Times New Roman" panose="02020603050405020304" pitchFamily="18" charset="0"/>
                <a:cs typeface="Times New Roman" panose="02020603050405020304" pitchFamily="18" charset="0"/>
              </a:rPr>
              <a:t>. мед. ЗВО, лікарів, кардіологів 2020 р.</a:t>
            </a:r>
          </a:p>
          <a:p>
            <a:pPr algn="just"/>
            <a:r>
              <a:rPr lang="uk-UA" altLang="uk-UA" sz="1200" dirty="0">
                <a:solidFill>
                  <a:srgbClr val="BEFFEE"/>
                </a:solidFill>
                <a:latin typeface="Times New Roman" panose="02020603050405020304" pitchFamily="18" charset="0"/>
                <a:cs typeface="Times New Roman" panose="02020603050405020304" pitchFamily="18" charset="0"/>
              </a:rPr>
              <a:t> </a:t>
            </a:r>
          </a:p>
          <a:p>
            <a:pPr algn="just"/>
            <a:r>
              <a:rPr lang="uk-UA" altLang="uk-UA" sz="1200" dirty="0" err="1">
                <a:solidFill>
                  <a:srgbClr val="BEFFEE"/>
                </a:solidFill>
                <a:latin typeface="Times New Roman" panose="02020603050405020304" pitchFamily="18" charset="0"/>
                <a:cs typeface="Times New Roman" panose="02020603050405020304" pitchFamily="18" charset="0"/>
              </a:rPr>
              <a:t>Жабоєдов</a:t>
            </a:r>
            <a:r>
              <a:rPr lang="uk-UA" altLang="uk-UA" sz="1200" dirty="0">
                <a:solidFill>
                  <a:srgbClr val="BEFFEE"/>
                </a:solidFill>
                <a:latin typeface="Times New Roman" panose="02020603050405020304" pitchFamily="18" charset="0"/>
                <a:cs typeface="Times New Roman" panose="02020603050405020304" pitchFamily="18" charset="0"/>
              </a:rPr>
              <a:t> Г.Д., </a:t>
            </a:r>
            <a:r>
              <a:rPr lang="uk-UA" altLang="uk-UA" sz="1200" dirty="0" err="1">
                <a:solidFill>
                  <a:srgbClr val="BEFFEE"/>
                </a:solidFill>
                <a:latin typeface="Times New Roman" panose="02020603050405020304" pitchFamily="18" charset="0"/>
                <a:cs typeface="Times New Roman" panose="02020603050405020304" pitchFamily="18" charset="0"/>
              </a:rPr>
              <a:t>Кірєєв</a:t>
            </a:r>
            <a:r>
              <a:rPr lang="uk-UA" altLang="uk-UA" sz="1200" dirty="0">
                <a:solidFill>
                  <a:srgbClr val="BEFFEE"/>
                </a:solidFill>
                <a:latin typeface="Times New Roman" panose="02020603050405020304" pitchFamily="18" charset="0"/>
                <a:cs typeface="Times New Roman" panose="02020603050405020304" pitchFamily="18" charset="0"/>
              </a:rPr>
              <a:t> В.В. Офтальмологія: практикум: </a:t>
            </a:r>
            <a:r>
              <a:rPr lang="uk-UA" altLang="uk-UA" sz="1200" dirty="0" err="1">
                <a:solidFill>
                  <a:srgbClr val="BEFFEE"/>
                </a:solidFill>
                <a:latin typeface="Times New Roman" panose="02020603050405020304" pitchFamily="18" charset="0"/>
                <a:cs typeface="Times New Roman" panose="02020603050405020304" pitchFamily="18" charset="0"/>
              </a:rPr>
              <a:t>Навч</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посіб</a:t>
            </a:r>
            <a:r>
              <a:rPr lang="uk-UA" altLang="uk-UA" sz="1200" dirty="0">
                <a:solidFill>
                  <a:srgbClr val="BEFFEE"/>
                </a:solidFill>
                <a:latin typeface="Times New Roman" panose="02020603050405020304" pitchFamily="18" charset="0"/>
                <a:cs typeface="Times New Roman" panose="02020603050405020304" pitchFamily="18" charset="0"/>
              </a:rPr>
              <a:t>. для мед. ВНЗ IV рів. </a:t>
            </a:r>
            <a:r>
              <a:rPr lang="uk-UA" altLang="uk-UA" sz="1200" dirty="0" err="1">
                <a:solidFill>
                  <a:srgbClr val="BEFFEE"/>
                </a:solidFill>
                <a:latin typeface="Times New Roman" panose="02020603050405020304" pitchFamily="18" charset="0"/>
                <a:cs typeface="Times New Roman" panose="02020603050405020304" pitchFamily="18" charset="0"/>
              </a:rPr>
              <a:t>акред</a:t>
            </a:r>
            <a:r>
              <a:rPr lang="uk-UA" altLang="uk-UA" sz="1200" dirty="0">
                <a:solidFill>
                  <a:srgbClr val="BEFFEE"/>
                </a:solidFill>
                <a:latin typeface="Times New Roman" panose="02020603050405020304" pitchFamily="18" charset="0"/>
                <a:cs typeface="Times New Roman" panose="02020603050405020304" pitchFamily="18" charset="0"/>
              </a:rPr>
              <a:t>. 2013. Київ, 280 с. </a:t>
            </a:r>
          </a:p>
          <a:p>
            <a:pPr algn="just"/>
            <a:r>
              <a:rPr lang="uk-UA" altLang="uk-UA" sz="1200" dirty="0">
                <a:solidFill>
                  <a:srgbClr val="BEFFEE"/>
                </a:solidFill>
                <a:latin typeface="Times New Roman" panose="02020603050405020304" pitchFamily="18" charset="0"/>
                <a:cs typeface="Times New Roman" panose="02020603050405020304" pitchFamily="18" charset="0"/>
              </a:rPr>
              <a:t> </a:t>
            </a:r>
          </a:p>
          <a:p>
            <a:pPr algn="just"/>
            <a:r>
              <a:rPr lang="uk-UA" altLang="uk-UA" sz="1200" dirty="0">
                <a:solidFill>
                  <a:srgbClr val="BEFFEE"/>
                </a:solidFill>
                <a:latin typeface="Times New Roman" panose="02020603050405020304" pitchFamily="18" charset="0"/>
                <a:cs typeface="Times New Roman" panose="02020603050405020304" pitchFamily="18" charset="0"/>
              </a:rPr>
              <a:t>Жук М.І. Апарати медичної діагностики та терапії : </a:t>
            </a:r>
            <a:r>
              <a:rPr lang="uk-UA" altLang="uk-UA" sz="1200" dirty="0" err="1">
                <a:solidFill>
                  <a:srgbClr val="BEFFEE"/>
                </a:solidFill>
                <a:latin typeface="Times New Roman" panose="02020603050405020304" pitchFamily="18" charset="0"/>
                <a:cs typeface="Times New Roman" panose="02020603050405020304" pitchFamily="18" charset="0"/>
              </a:rPr>
              <a:t>навч</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посіб</a:t>
            </a:r>
            <a:r>
              <a:rPr lang="uk-UA" altLang="uk-UA" sz="1200" dirty="0">
                <a:solidFill>
                  <a:srgbClr val="BEFFEE"/>
                </a:solidFill>
                <a:latin typeface="Times New Roman" panose="02020603050405020304" pitchFamily="18" charset="0"/>
                <a:cs typeface="Times New Roman" panose="02020603050405020304" pitchFamily="18" charset="0"/>
              </a:rPr>
              <a:t>. Ч. 2 / М.І. Жук, О.М. </a:t>
            </a:r>
            <a:r>
              <a:rPr lang="uk-UA" altLang="uk-UA" sz="1200" dirty="0" err="1">
                <a:solidFill>
                  <a:srgbClr val="BEFFEE"/>
                </a:solidFill>
                <a:latin typeface="Times New Roman" panose="02020603050405020304" pitchFamily="18" charset="0"/>
                <a:cs typeface="Times New Roman" panose="02020603050405020304" pitchFamily="18" charset="0"/>
              </a:rPr>
              <a:t>Дацок</a:t>
            </a:r>
            <a:r>
              <a:rPr lang="uk-UA" altLang="uk-UA" sz="1200" dirty="0">
                <a:solidFill>
                  <a:srgbClr val="BEFFEE"/>
                </a:solidFill>
                <a:latin typeface="Times New Roman" panose="02020603050405020304" pitchFamily="18" charset="0"/>
                <a:cs typeface="Times New Roman" panose="02020603050405020304" pitchFamily="18" charset="0"/>
              </a:rPr>
              <a:t> ; за </a:t>
            </a:r>
            <a:r>
              <a:rPr lang="uk-UA" altLang="uk-UA" sz="1200" dirty="0" err="1">
                <a:solidFill>
                  <a:srgbClr val="BEFFEE"/>
                </a:solidFill>
                <a:latin typeface="Times New Roman" panose="02020603050405020304" pitchFamily="18" charset="0"/>
                <a:cs typeface="Times New Roman" panose="02020603050405020304" pitchFamily="18" charset="0"/>
              </a:rPr>
              <a:t>заг</a:t>
            </a:r>
            <a:r>
              <a:rPr lang="uk-UA" altLang="uk-UA" sz="1200" dirty="0">
                <a:solidFill>
                  <a:srgbClr val="BEFFEE"/>
                </a:solidFill>
                <a:latin typeface="Times New Roman" panose="02020603050405020304" pitchFamily="18" charset="0"/>
                <a:cs typeface="Times New Roman" panose="02020603050405020304" pitchFamily="18" charset="0"/>
              </a:rPr>
              <a:t>. ред. А. І. </a:t>
            </a:r>
            <a:r>
              <a:rPr lang="uk-UA" altLang="uk-UA" sz="1200" dirty="0" err="1">
                <a:solidFill>
                  <a:srgbClr val="BEFFEE"/>
                </a:solidFill>
                <a:latin typeface="Times New Roman" panose="02020603050405020304" pitchFamily="18" charset="0"/>
                <a:cs typeface="Times New Roman" panose="02020603050405020304" pitchFamily="18" charset="0"/>
              </a:rPr>
              <a:t>Биха</a:t>
            </a:r>
            <a:r>
              <a:rPr lang="uk-UA" altLang="uk-UA" sz="1200" dirty="0">
                <a:solidFill>
                  <a:srgbClr val="BEFFEE"/>
                </a:solidFill>
                <a:latin typeface="Times New Roman" panose="02020603050405020304" pitchFamily="18" charset="0"/>
                <a:cs typeface="Times New Roman" panose="02020603050405020304" pitchFamily="18" charset="0"/>
              </a:rPr>
              <a:t> ; МОН України, </a:t>
            </a:r>
            <a:r>
              <a:rPr lang="uk-UA" altLang="uk-UA" sz="1200" dirty="0" err="1">
                <a:solidFill>
                  <a:srgbClr val="BEFFEE"/>
                </a:solidFill>
                <a:latin typeface="Times New Roman" panose="02020603050405020304" pitchFamily="18" charset="0"/>
                <a:cs typeface="Times New Roman" panose="02020603050405020304" pitchFamily="18" charset="0"/>
              </a:rPr>
              <a:t>Харк</a:t>
            </a:r>
            <a:r>
              <a:rPr lang="uk-UA" altLang="uk-UA" sz="1200" dirty="0">
                <a:solidFill>
                  <a:srgbClr val="BEFFEE"/>
                </a:solidFill>
                <a:latin typeface="Times New Roman" panose="02020603050405020304" pitchFamily="18" charset="0"/>
                <a:cs typeface="Times New Roman" panose="02020603050405020304" pitchFamily="18" charset="0"/>
              </a:rPr>
              <a:t>. </a:t>
            </a:r>
            <a:r>
              <a:rPr lang="uk-UA" altLang="uk-UA" sz="1200" dirty="0" err="1">
                <a:solidFill>
                  <a:srgbClr val="BEFFEE"/>
                </a:solidFill>
                <a:latin typeface="Times New Roman" panose="02020603050405020304" pitchFamily="18" charset="0"/>
                <a:cs typeface="Times New Roman" panose="02020603050405020304" pitchFamily="18" charset="0"/>
              </a:rPr>
              <a:t>нац</a:t>
            </a:r>
            <a:r>
              <a:rPr lang="uk-UA" altLang="uk-UA" sz="1200" dirty="0">
                <a:solidFill>
                  <a:srgbClr val="BEFFEE"/>
                </a:solidFill>
                <a:latin typeface="Times New Roman" panose="02020603050405020304" pitchFamily="18" charset="0"/>
                <a:cs typeface="Times New Roman" panose="02020603050405020304" pitchFamily="18" charset="0"/>
              </a:rPr>
              <a:t>. ун-т радіоелектроніки. — 2-ге вид., </a:t>
            </a:r>
            <a:r>
              <a:rPr lang="uk-UA" altLang="uk-UA" sz="1200" dirty="0" err="1">
                <a:solidFill>
                  <a:srgbClr val="BEFFEE"/>
                </a:solidFill>
                <a:latin typeface="Times New Roman" panose="02020603050405020304" pitchFamily="18" charset="0"/>
                <a:cs typeface="Times New Roman" panose="02020603050405020304" pitchFamily="18" charset="0"/>
              </a:rPr>
              <a:t>випр</a:t>
            </a:r>
            <a:r>
              <a:rPr lang="uk-UA" altLang="uk-UA" sz="1200" dirty="0">
                <a:solidFill>
                  <a:srgbClr val="BEFFEE"/>
                </a:solidFill>
                <a:latin typeface="Times New Roman" panose="02020603050405020304" pitchFamily="18" charset="0"/>
                <a:cs typeface="Times New Roman" panose="02020603050405020304" pitchFamily="18" charset="0"/>
              </a:rPr>
              <a:t>. та </a:t>
            </a:r>
            <a:r>
              <a:rPr lang="uk-UA" altLang="uk-UA" sz="1200" dirty="0" err="1">
                <a:solidFill>
                  <a:srgbClr val="BEFFEE"/>
                </a:solidFill>
                <a:latin typeface="Times New Roman" panose="02020603050405020304" pitchFamily="18" charset="0"/>
                <a:cs typeface="Times New Roman" panose="02020603050405020304" pitchFamily="18" charset="0"/>
              </a:rPr>
              <a:t>доп</a:t>
            </a:r>
            <a:r>
              <a:rPr lang="uk-UA" altLang="uk-UA" sz="1200" dirty="0">
                <a:solidFill>
                  <a:srgbClr val="BEFFEE"/>
                </a:solidFill>
                <a:latin typeface="Times New Roman" panose="02020603050405020304" pitchFamily="18" charset="0"/>
                <a:cs typeface="Times New Roman" panose="02020603050405020304" pitchFamily="18" charset="0"/>
              </a:rPr>
              <a:t>. — Харків : ХНУРЕ, 2014. — 336 c.</a:t>
            </a:r>
          </a:p>
          <a:p>
            <a:pPr algn="just"/>
            <a:r>
              <a:rPr lang="uk-UA" altLang="uk-UA" sz="1200" dirty="0">
                <a:solidFill>
                  <a:srgbClr val="BEFFEE"/>
                </a:solidFill>
                <a:latin typeface="Times New Roman" panose="02020603050405020304" pitchFamily="18" charset="0"/>
                <a:cs typeface="Times New Roman" panose="02020603050405020304" pitchFamily="18" charset="0"/>
              </a:rPr>
              <a:t> </a:t>
            </a:r>
          </a:p>
          <a:p>
            <a:pPr algn="just"/>
            <a:r>
              <a:rPr lang="uk-UA" altLang="uk-UA" sz="1200" dirty="0" err="1">
                <a:solidFill>
                  <a:srgbClr val="BEFFEE"/>
                </a:solidFill>
                <a:latin typeface="Times New Roman" panose="02020603050405020304" pitchFamily="18" charset="0"/>
                <a:cs typeface="Times New Roman" panose="02020603050405020304" pitchFamily="18" charset="0"/>
              </a:rPr>
              <a:t>Злепко</a:t>
            </a:r>
            <a:r>
              <a:rPr lang="uk-UA" altLang="uk-UA" sz="1200" dirty="0">
                <a:solidFill>
                  <a:srgbClr val="BEFFEE"/>
                </a:solidFill>
                <a:latin typeface="Times New Roman" panose="02020603050405020304" pitchFamily="18" charset="0"/>
                <a:cs typeface="Times New Roman" panose="02020603050405020304" pitchFamily="18" charset="0"/>
              </a:rPr>
              <a:t>, С. М. Коваль, Л. Г. </a:t>
            </a:r>
            <a:r>
              <a:rPr lang="uk-UA" altLang="uk-UA" sz="1200" dirty="0" err="1">
                <a:solidFill>
                  <a:srgbClr val="BEFFEE"/>
                </a:solidFill>
                <a:latin typeface="Times New Roman" panose="02020603050405020304" pitchFamily="18" charset="0"/>
                <a:cs typeface="Times New Roman" panose="02020603050405020304" pitchFamily="18" charset="0"/>
              </a:rPr>
              <a:t>Гаврілова</a:t>
            </a:r>
            <a:r>
              <a:rPr lang="uk-UA" altLang="uk-UA" sz="1200" dirty="0">
                <a:solidFill>
                  <a:srgbClr val="BEFFEE"/>
                </a:solidFill>
                <a:latin typeface="Times New Roman" panose="02020603050405020304" pitchFamily="18" charset="0"/>
                <a:cs typeface="Times New Roman" panose="02020603050405020304" pitchFamily="18" charset="0"/>
              </a:rPr>
              <a:t>, Н. М. </a:t>
            </a:r>
            <a:r>
              <a:rPr lang="uk-UA" altLang="uk-UA" sz="1200" dirty="0" err="1">
                <a:solidFill>
                  <a:srgbClr val="BEFFEE"/>
                </a:solidFill>
                <a:latin typeface="Times New Roman" panose="02020603050405020304" pitchFamily="18" charset="0"/>
                <a:cs typeface="Times New Roman" panose="02020603050405020304" pitchFamily="18" charset="0"/>
              </a:rPr>
              <a:t>Тимчик</a:t>
            </a:r>
            <a:r>
              <a:rPr lang="uk-UA" altLang="uk-UA" sz="1200" dirty="0">
                <a:solidFill>
                  <a:srgbClr val="BEFFEE"/>
                </a:solidFill>
                <a:latin typeface="Times New Roman" panose="02020603050405020304" pitchFamily="18" charset="0"/>
                <a:cs typeface="Times New Roman" panose="02020603050405020304" pitchFamily="18" charset="0"/>
              </a:rPr>
              <a:t>, І. С. Медична апаратура спеціального призначення. </a:t>
            </a:r>
            <a:r>
              <a:rPr lang="uk-UA" altLang="uk-UA" sz="1200" dirty="0" err="1">
                <a:solidFill>
                  <a:srgbClr val="BEFFEE"/>
                </a:solidFill>
                <a:latin typeface="Times New Roman" panose="02020603050405020304" pitchFamily="18" charset="0"/>
                <a:cs typeface="Times New Roman" panose="02020603050405020304" pitchFamily="18" charset="0"/>
              </a:rPr>
              <a:t>Нав.посібник</a:t>
            </a:r>
            <a:r>
              <a:rPr lang="uk-UA" altLang="uk-UA" sz="1200" dirty="0">
                <a:solidFill>
                  <a:srgbClr val="BEFFEE"/>
                </a:solidFill>
                <a:latin typeface="Times New Roman" panose="02020603050405020304" pitchFamily="18" charset="0"/>
                <a:cs typeface="Times New Roman" panose="02020603050405020304" pitchFamily="18" charset="0"/>
              </a:rPr>
              <a:t>. Вінниця.- 2010 – 160 с.</a:t>
            </a:r>
          </a:p>
          <a:p>
            <a:pPr algn="just"/>
            <a:endParaRPr lang="uk-UA" altLang="uk-UA" sz="1200" dirty="0">
              <a:solidFill>
                <a:srgbClr val="BEFFEE"/>
              </a:solidFill>
              <a:latin typeface="Times New Roman" panose="02020603050405020304" pitchFamily="18" charset="0"/>
              <a:cs typeface="Times New Roman" panose="02020603050405020304" pitchFamily="18" charset="0"/>
            </a:endParaRPr>
          </a:p>
          <a:p>
            <a:pPr algn="just"/>
            <a:r>
              <a:rPr lang="uk-UA" altLang="uk-UA" sz="1200" dirty="0" err="1">
                <a:solidFill>
                  <a:srgbClr val="BEFFEE"/>
                </a:solidFill>
                <a:latin typeface="Times New Roman" panose="02020603050405020304" pitchFamily="18" charset="0"/>
                <a:cs typeface="Times New Roman" panose="02020603050405020304" pitchFamily="18" charset="0"/>
              </a:rPr>
              <a:t>Ємчик</a:t>
            </a:r>
            <a:r>
              <a:rPr lang="uk-UA" altLang="uk-UA" sz="1200" dirty="0">
                <a:solidFill>
                  <a:srgbClr val="BEFFEE"/>
                </a:solidFill>
                <a:latin typeface="Times New Roman" panose="02020603050405020304" pitchFamily="18" charset="0"/>
                <a:cs typeface="Times New Roman" panose="02020603050405020304" pitchFamily="18" charset="0"/>
              </a:rPr>
              <a:t> Л.Ф., </a:t>
            </a:r>
            <a:r>
              <a:rPr lang="uk-UA" altLang="uk-UA" sz="1200" dirty="0" err="1">
                <a:solidFill>
                  <a:srgbClr val="BEFFEE"/>
                </a:solidFill>
                <a:latin typeface="Times New Roman" panose="02020603050405020304" pitchFamily="18" charset="0"/>
                <a:cs typeface="Times New Roman" panose="02020603050405020304" pitchFamily="18" charset="0"/>
              </a:rPr>
              <a:t>Кміт</a:t>
            </a:r>
            <a:r>
              <a:rPr lang="uk-UA" altLang="uk-UA" sz="1200" dirty="0">
                <a:solidFill>
                  <a:srgbClr val="BEFFEE"/>
                </a:solidFill>
                <a:latin typeface="Times New Roman" panose="02020603050405020304" pitchFamily="18" charset="0"/>
                <a:cs typeface="Times New Roman" panose="02020603050405020304" pitchFamily="18" charset="0"/>
              </a:rPr>
              <a:t> Я.М. Медична і біологічна фізика: </a:t>
            </a:r>
            <a:r>
              <a:rPr lang="uk-UA" altLang="uk-UA" sz="1200" dirty="0" err="1">
                <a:solidFill>
                  <a:srgbClr val="BEFFEE"/>
                </a:solidFill>
                <a:latin typeface="Times New Roman" panose="02020603050405020304" pitchFamily="18" charset="0"/>
                <a:cs typeface="Times New Roman" panose="02020603050405020304" pitchFamily="18" charset="0"/>
              </a:rPr>
              <a:t>Підруч</a:t>
            </a:r>
            <a:r>
              <a:rPr lang="uk-UA" altLang="uk-UA" sz="1200" dirty="0">
                <a:solidFill>
                  <a:srgbClr val="BEFFEE"/>
                </a:solidFill>
                <a:latin typeface="Times New Roman" panose="02020603050405020304" pitchFamily="18" charset="0"/>
                <a:cs typeface="Times New Roman" panose="02020603050405020304" pitchFamily="18" charset="0"/>
              </a:rPr>
              <a:t>.-Львів: Світ, 2003.- 592 с.</a:t>
            </a:r>
          </a:p>
          <a:p>
            <a:endParaRPr lang="uk-UA" altLang="uk-UA" sz="1200" dirty="0">
              <a:latin typeface="Times New Roman" panose="02020603050405020304" pitchFamily="18" charset="0"/>
              <a:cs typeface="Times New Roman" panose="02020603050405020304" pitchFamily="18" charset="0"/>
            </a:endParaRPr>
          </a:p>
          <a:p>
            <a:r>
              <a:rPr lang="uk-UA" altLang="uk-UA" sz="1200" dirty="0" err="1">
                <a:latin typeface="Times New Roman" panose="02020603050405020304" pitchFamily="18" charset="0"/>
                <a:cs typeface="Times New Roman" panose="02020603050405020304" pitchFamily="18" charset="0"/>
              </a:rPr>
              <a:t>Ємчик</a:t>
            </a:r>
            <a:r>
              <a:rPr lang="uk-UA" altLang="uk-UA" sz="1200" dirty="0">
                <a:latin typeface="Times New Roman" panose="02020603050405020304" pitchFamily="18" charset="0"/>
                <a:cs typeface="Times New Roman" panose="02020603050405020304" pitchFamily="18" charset="0"/>
              </a:rPr>
              <a:t> Л.Ф. Основи біологічної фізики і медична апаратура: Підручник для ВНЗ І—ІІІ </a:t>
            </a:r>
            <a:r>
              <a:rPr lang="uk-UA" altLang="uk-UA" sz="1200" dirty="0" err="1">
                <a:latin typeface="Times New Roman" panose="02020603050405020304" pitchFamily="18" charset="0"/>
                <a:cs typeface="Times New Roman" panose="02020603050405020304" pitchFamily="18" charset="0"/>
              </a:rPr>
              <a:t>р.а</a:t>
            </a:r>
            <a:r>
              <a:rPr lang="uk-UA" altLang="uk-UA" sz="1200" dirty="0">
                <a:latin typeface="Times New Roman" panose="02020603050405020304" pitchFamily="18" charset="0"/>
                <a:cs typeface="Times New Roman" panose="02020603050405020304" pitchFamily="18" charset="0"/>
              </a:rPr>
              <a:t>. — 2-ге вид., </a:t>
            </a:r>
            <a:r>
              <a:rPr lang="uk-UA" altLang="uk-UA" sz="1200" dirty="0" err="1">
                <a:latin typeface="Times New Roman" panose="02020603050405020304" pitchFamily="18" charset="0"/>
                <a:cs typeface="Times New Roman" panose="02020603050405020304" pitchFamily="18" charset="0"/>
              </a:rPr>
              <a:t>випр</a:t>
            </a:r>
            <a:r>
              <a:rPr lang="uk-UA" altLang="uk-UA" sz="1200" dirty="0">
                <a:latin typeface="Times New Roman" panose="02020603050405020304" pitchFamily="18" charset="0"/>
                <a:cs typeface="Times New Roman" panose="02020603050405020304" pitchFamily="18" charset="0"/>
              </a:rPr>
              <a:t>. Рекомендовано МОН. Київ 2014 392 с.</a:t>
            </a:r>
          </a:p>
          <a:p>
            <a:r>
              <a:rPr lang="uk-UA" altLang="uk-UA" sz="1200" dirty="0">
                <a:latin typeface="Times New Roman" panose="02020603050405020304" pitchFamily="18" charset="0"/>
                <a:cs typeface="Times New Roman" panose="02020603050405020304" pitchFamily="18" charset="0"/>
              </a:rPr>
              <a:t> </a:t>
            </a:r>
          </a:p>
          <a:p>
            <a:r>
              <a:rPr lang="uk-UA" altLang="uk-UA" sz="1200" dirty="0">
                <a:latin typeface="Times New Roman" panose="02020603050405020304" pitchFamily="18" charset="0"/>
                <a:cs typeface="Times New Roman" panose="02020603050405020304" pitchFamily="18" charset="0"/>
              </a:rPr>
              <a:t>Кулик А.Я., </a:t>
            </a:r>
            <a:r>
              <a:rPr lang="uk-UA" altLang="uk-UA" sz="1200" dirty="0" err="1">
                <a:latin typeface="Times New Roman" panose="02020603050405020304" pitchFamily="18" charset="0"/>
                <a:cs typeface="Times New Roman" panose="02020603050405020304" pitchFamily="18" charset="0"/>
              </a:rPr>
              <a:t>Нікольський</a:t>
            </a:r>
            <a:r>
              <a:rPr lang="uk-UA" altLang="uk-UA" sz="1200" dirty="0">
                <a:latin typeface="Times New Roman" panose="02020603050405020304" pitchFamily="18" charset="0"/>
                <a:cs typeface="Times New Roman" panose="02020603050405020304" pitchFamily="18" charset="0"/>
              </a:rPr>
              <a:t> О.І., </a:t>
            </a:r>
            <a:r>
              <a:rPr lang="uk-UA" altLang="uk-UA" sz="1200" dirty="0" err="1">
                <a:latin typeface="Times New Roman" panose="02020603050405020304" pitchFamily="18" charset="0"/>
                <a:cs typeface="Times New Roman" panose="02020603050405020304" pitchFamily="18" charset="0"/>
              </a:rPr>
              <a:t>Ревенок</a:t>
            </a:r>
            <a:r>
              <a:rPr lang="uk-UA" altLang="uk-UA" sz="1200" dirty="0">
                <a:latin typeface="Times New Roman" panose="02020603050405020304" pitchFamily="18" charset="0"/>
                <a:cs typeface="Times New Roman" panose="02020603050405020304" pitchFamily="18" charset="0"/>
              </a:rPr>
              <a:t> В.І. Кулик Я.А. Схемотехніка медичної електронної апаратури / Монографія. – Вінниця: ВНМУ, 2020. – 167 с.</a:t>
            </a:r>
          </a:p>
          <a:p>
            <a:r>
              <a:rPr lang="uk-UA" altLang="uk-UA" sz="1200" dirty="0">
                <a:latin typeface="Times New Roman" panose="02020603050405020304" pitchFamily="18" charset="0"/>
                <a:cs typeface="Times New Roman" panose="02020603050405020304" pitchFamily="18" charset="0"/>
              </a:rPr>
              <a:t> </a:t>
            </a:r>
          </a:p>
          <a:p>
            <a:r>
              <a:rPr lang="uk-UA" altLang="uk-UA" sz="1200" dirty="0">
                <a:latin typeface="Times New Roman" panose="02020603050405020304" pitchFamily="18" charset="0"/>
                <a:cs typeface="Times New Roman" panose="02020603050405020304" pitchFamily="18" charset="0"/>
              </a:rPr>
              <a:t>Лазерна кореляційна спектроскопія секретів слизових оболонок</a:t>
            </a:r>
            <a:r>
              <a:rPr lang="uk-UA" altLang="uk-UA" sz="1200" b="1" dirty="0">
                <a:latin typeface="Times New Roman" panose="02020603050405020304" pitchFamily="18" charset="0"/>
                <a:cs typeface="Times New Roman" panose="02020603050405020304" pitchFamily="18" charset="0"/>
              </a:rPr>
              <a:t> / </a:t>
            </a:r>
            <a:r>
              <a:rPr lang="uk-UA" altLang="uk-UA" sz="1200" dirty="0" err="1">
                <a:latin typeface="Times New Roman" panose="02020603050405020304" pitchFamily="18" charset="0"/>
                <a:cs typeface="Times New Roman" panose="02020603050405020304" pitchFamily="18" charset="0"/>
              </a:rPr>
              <a:t>Бажора</a:t>
            </a:r>
            <a:r>
              <a:rPr lang="uk-UA" altLang="uk-UA" sz="1200" dirty="0">
                <a:latin typeface="Times New Roman" panose="02020603050405020304" pitchFamily="18" charset="0"/>
                <a:cs typeface="Times New Roman" panose="02020603050405020304" pitchFamily="18" charset="0"/>
              </a:rPr>
              <a:t>, Ю.І.; </a:t>
            </a:r>
            <a:r>
              <a:rPr lang="uk-UA" altLang="uk-UA" sz="1200" dirty="0" err="1">
                <a:latin typeface="Times New Roman" panose="02020603050405020304" pitchFamily="18" charset="0"/>
                <a:cs typeface="Times New Roman" panose="02020603050405020304" pitchFamily="18" charset="0"/>
              </a:rPr>
              <a:t>Кресюн</a:t>
            </a:r>
            <a:r>
              <a:rPr lang="uk-UA" altLang="uk-UA" sz="1200" dirty="0">
                <a:latin typeface="Times New Roman" panose="02020603050405020304" pitchFamily="18" charset="0"/>
                <a:cs typeface="Times New Roman" panose="02020603050405020304" pitchFamily="18" charset="0"/>
              </a:rPr>
              <a:t>, В.Й.; </a:t>
            </a:r>
            <a:r>
              <a:rPr lang="uk-UA" altLang="uk-UA" sz="1200" dirty="0" err="1">
                <a:latin typeface="Times New Roman" panose="02020603050405020304" pitchFamily="18" charset="0"/>
                <a:cs typeface="Times New Roman" panose="02020603050405020304" pitchFamily="18" charset="0"/>
              </a:rPr>
              <a:t>Носкін</a:t>
            </a:r>
            <a:r>
              <a:rPr lang="uk-UA" altLang="uk-UA" sz="1200" dirty="0">
                <a:latin typeface="Times New Roman" panose="02020603050405020304" pitchFamily="18" charset="0"/>
                <a:cs typeface="Times New Roman" panose="02020603050405020304" pitchFamily="18" charset="0"/>
              </a:rPr>
              <a:t> Л.О. і </a:t>
            </a:r>
            <a:r>
              <a:rPr lang="uk-UA" altLang="uk-UA" sz="1200" dirty="0" err="1">
                <a:latin typeface="Times New Roman" panose="02020603050405020304" pitchFamily="18" charset="0"/>
                <a:cs typeface="Times New Roman" panose="02020603050405020304" pitchFamily="18" charset="0"/>
              </a:rPr>
              <a:t>співавт</a:t>
            </a:r>
            <a:r>
              <a:rPr lang="uk-UA" altLang="uk-UA" sz="1200" dirty="0">
                <a:latin typeface="Times New Roman" panose="02020603050405020304" pitchFamily="18" charset="0"/>
                <a:cs typeface="Times New Roman" panose="02020603050405020304" pitchFamily="18" charset="0"/>
              </a:rPr>
              <a:t>. Режим доступу (Одеський </a:t>
            </a:r>
            <a:r>
              <a:rPr lang="uk-UA" altLang="uk-UA" sz="1200" dirty="0" err="1">
                <a:latin typeface="Times New Roman" panose="02020603050405020304" pitchFamily="18" charset="0"/>
                <a:cs typeface="Times New Roman" panose="02020603050405020304" pitchFamily="18" charset="0"/>
              </a:rPr>
              <a:t>мед.університет</a:t>
            </a:r>
            <a:r>
              <a:rPr lang="uk-UA" altLang="uk-UA" sz="1200" dirty="0">
                <a:latin typeface="Times New Roman" panose="02020603050405020304" pitchFamily="18" charset="0"/>
                <a:cs typeface="Times New Roman" panose="02020603050405020304" pitchFamily="18" charset="0"/>
              </a:rPr>
              <a:t>, </a:t>
            </a:r>
            <a:r>
              <a:rPr lang="uk-UA" altLang="uk-UA" sz="1200" dirty="0" err="1">
                <a:latin typeface="Times New Roman" panose="02020603050405020304" pitchFamily="18" charset="0"/>
                <a:cs typeface="Times New Roman" panose="02020603050405020304" pitchFamily="18" charset="0"/>
              </a:rPr>
              <a:t>репозиторій</a:t>
            </a:r>
            <a:r>
              <a:rPr lang="uk-UA" altLang="uk-UA" sz="1200" dirty="0">
                <a:latin typeface="Times New Roman" panose="02020603050405020304" pitchFamily="18" charset="0"/>
                <a:cs typeface="Times New Roman" panose="02020603050405020304" pitchFamily="18" charset="0"/>
              </a:rPr>
              <a:t>):</a:t>
            </a:r>
          </a:p>
          <a:p>
            <a:r>
              <a:rPr lang="uk-UA" altLang="uk-UA" sz="1200" u="sng" dirty="0">
                <a:latin typeface="Times New Roman" panose="02020603050405020304" pitchFamily="18" charset="0"/>
                <a:cs typeface="Times New Roman" panose="02020603050405020304" pitchFamily="18" charset="0"/>
                <a:hlinkClick r:id="rId3"/>
              </a:rPr>
              <a:t>http://repo.odmu.edu.ua:80/xmlui/handle/123456789/4867</a:t>
            </a:r>
            <a:endParaRPr lang="uk-UA" altLang="uk-UA" sz="1200" dirty="0">
              <a:latin typeface="Times New Roman" panose="02020603050405020304" pitchFamily="18" charset="0"/>
              <a:cs typeface="Times New Roman" panose="02020603050405020304" pitchFamily="18" charset="0"/>
            </a:endParaRPr>
          </a:p>
          <a:p>
            <a:r>
              <a:rPr lang="uk-UA" altLang="uk-UA" sz="1200" dirty="0">
                <a:latin typeface="Times New Roman" panose="02020603050405020304" pitchFamily="18" charset="0"/>
                <a:cs typeface="Times New Roman" panose="02020603050405020304" pitchFamily="18" charset="0"/>
              </a:rPr>
              <a:t> </a:t>
            </a:r>
          </a:p>
          <a:p>
            <a:r>
              <a:rPr lang="uk-UA" altLang="uk-UA" sz="1200" dirty="0">
                <a:latin typeface="Times New Roman" panose="02020603050405020304" pitchFamily="18" charset="0"/>
                <a:cs typeface="Times New Roman" panose="02020603050405020304" pitchFamily="18" charset="0"/>
              </a:rPr>
              <a:t>Лазерна кореляційна спектроскопія як метод дослідження гомеостазу </a:t>
            </a:r>
            <a:r>
              <a:rPr lang="uk-UA" altLang="uk-UA" sz="1200" dirty="0" err="1">
                <a:latin typeface="Times New Roman" panose="02020603050405020304" pitchFamily="18" charset="0"/>
                <a:cs typeface="Times New Roman" panose="02020603050405020304" pitchFamily="18" charset="0"/>
              </a:rPr>
              <a:t>бронхо</a:t>
            </a:r>
            <a:r>
              <a:rPr lang="uk-UA" altLang="uk-UA" sz="1200" dirty="0">
                <a:latin typeface="Times New Roman" panose="02020603050405020304" pitchFamily="18" charset="0"/>
                <a:cs typeface="Times New Roman" panose="02020603050405020304" pitchFamily="18" charset="0"/>
              </a:rPr>
              <a:t>-альвеолярної системи / </a:t>
            </a:r>
            <a:r>
              <a:rPr lang="uk-UA" altLang="uk-UA" sz="1200" dirty="0" err="1">
                <a:latin typeface="Times New Roman" panose="02020603050405020304" pitchFamily="18" charset="0"/>
                <a:cs typeface="Times New Roman" panose="02020603050405020304" pitchFamily="18" charset="0"/>
              </a:rPr>
              <a:t>Бажора</a:t>
            </a:r>
            <a:r>
              <a:rPr lang="uk-UA" altLang="uk-UA" sz="1200" dirty="0">
                <a:latin typeface="Times New Roman" panose="02020603050405020304" pitchFamily="18" charset="0"/>
                <a:cs typeface="Times New Roman" panose="02020603050405020304" pitchFamily="18" charset="0"/>
              </a:rPr>
              <a:t> Ю.І.;</a:t>
            </a:r>
            <a:r>
              <a:rPr lang="uk-UA" altLang="uk-UA" sz="1200" b="1" dirty="0">
                <a:latin typeface="Times New Roman" panose="02020603050405020304" pitchFamily="18" charset="0"/>
                <a:cs typeface="Times New Roman" panose="02020603050405020304" pitchFamily="18" charset="0"/>
              </a:rPr>
              <a:t> </a:t>
            </a:r>
            <a:r>
              <a:rPr lang="uk-UA" altLang="uk-UA" sz="1200" dirty="0" err="1">
                <a:latin typeface="Times New Roman" panose="02020603050405020304" pitchFamily="18" charset="0"/>
                <a:cs typeface="Times New Roman" panose="02020603050405020304" pitchFamily="18" charset="0"/>
              </a:rPr>
              <a:t>Чеснокова</a:t>
            </a:r>
            <a:r>
              <a:rPr lang="uk-UA" altLang="uk-UA" sz="1200" dirty="0">
                <a:latin typeface="Times New Roman" panose="02020603050405020304" pitchFamily="18" charset="0"/>
                <a:cs typeface="Times New Roman" panose="02020603050405020304" pitchFamily="18" charset="0"/>
              </a:rPr>
              <a:t> </a:t>
            </a:r>
            <a:r>
              <a:rPr lang="uk-UA" altLang="uk-UA" sz="1200" dirty="0" err="1">
                <a:latin typeface="Times New Roman" panose="02020603050405020304" pitchFamily="18" charset="0"/>
                <a:cs typeface="Times New Roman" panose="02020603050405020304" pitchFamily="18" charset="0"/>
              </a:rPr>
              <a:t>М.М.;Комлевий</a:t>
            </a:r>
            <a:r>
              <a:rPr lang="uk-UA" altLang="uk-UA" sz="1200" dirty="0">
                <a:latin typeface="Times New Roman" panose="02020603050405020304" pitchFamily="18" charset="0"/>
                <a:cs typeface="Times New Roman" panose="02020603050405020304" pitchFamily="18" charset="0"/>
              </a:rPr>
              <a:t> А.М.</a:t>
            </a:r>
            <a:r>
              <a:rPr lang="uk-UA" altLang="uk-UA" sz="1200" b="1" dirty="0">
                <a:latin typeface="Times New Roman" panose="02020603050405020304" pitchFamily="18" charset="0"/>
                <a:cs typeface="Times New Roman" panose="02020603050405020304" pitchFamily="18" charset="0"/>
              </a:rPr>
              <a:t> </a:t>
            </a:r>
            <a:r>
              <a:rPr lang="uk-UA" altLang="uk-UA" sz="1200" dirty="0">
                <a:latin typeface="Times New Roman" panose="02020603050405020304" pitchFamily="18" charset="0"/>
                <a:cs typeface="Times New Roman" panose="02020603050405020304" pitchFamily="18" charset="0"/>
              </a:rPr>
              <a:t>і </a:t>
            </a:r>
            <a:r>
              <a:rPr lang="uk-UA" altLang="uk-UA" sz="1200" dirty="0" err="1">
                <a:latin typeface="Times New Roman" panose="02020603050405020304" pitchFamily="18" charset="0"/>
                <a:cs typeface="Times New Roman" panose="02020603050405020304" pitchFamily="18" charset="0"/>
              </a:rPr>
              <a:t>співавт</a:t>
            </a:r>
            <a:r>
              <a:rPr lang="uk-UA" altLang="uk-UA" sz="1200" dirty="0">
                <a:latin typeface="Times New Roman" panose="02020603050405020304" pitchFamily="18" charset="0"/>
                <a:cs typeface="Times New Roman" panose="02020603050405020304" pitchFamily="18" charset="0"/>
              </a:rPr>
              <a:t>. Режим доступу: </a:t>
            </a:r>
            <a:r>
              <a:rPr lang="uk-UA" altLang="uk-UA" sz="1200" u="sng" dirty="0">
                <a:latin typeface="Times New Roman" panose="02020603050405020304" pitchFamily="18" charset="0"/>
                <a:cs typeface="Times New Roman" panose="02020603050405020304" pitchFamily="18" charset="0"/>
                <a:hlinkClick r:id="rId4"/>
              </a:rPr>
              <a:t>http://repo.odmu.edu.ua:80/xmlui/handle/123456789/4742</a:t>
            </a:r>
            <a:endParaRPr lang="uk-UA" altLang="uk-UA" sz="1200" b="1" dirty="0">
              <a:latin typeface="Times New Roman" panose="02020603050405020304" pitchFamily="18" charset="0"/>
              <a:cs typeface="Times New Roman" panose="02020603050405020304" pitchFamily="18" charset="0"/>
            </a:endParaRPr>
          </a:p>
          <a:p>
            <a:r>
              <a:rPr lang="uk-UA" altLang="uk-UA" sz="1200" dirty="0" err="1">
                <a:latin typeface="Times New Roman" panose="02020603050405020304" pitchFamily="18" charset="0"/>
                <a:cs typeface="Times New Roman" panose="02020603050405020304" pitchFamily="18" charset="0"/>
              </a:rPr>
              <a:t>Марценюк</a:t>
            </a:r>
            <a:r>
              <a:rPr lang="uk-UA" altLang="uk-UA" sz="1200" dirty="0">
                <a:latin typeface="Times New Roman" panose="02020603050405020304" pitchFamily="18" charset="0"/>
                <a:cs typeface="Times New Roman" panose="02020603050405020304" pitchFamily="18" charset="0"/>
              </a:rPr>
              <a:t> В.П., </a:t>
            </a:r>
            <a:r>
              <a:rPr lang="uk-UA" altLang="uk-UA" sz="1200" dirty="0" err="1">
                <a:latin typeface="Times New Roman" panose="02020603050405020304" pitchFamily="18" charset="0"/>
                <a:cs typeface="Times New Roman" panose="02020603050405020304" pitchFamily="18" charset="0"/>
              </a:rPr>
              <a:t>Дідух</a:t>
            </a:r>
            <a:r>
              <a:rPr lang="uk-UA" altLang="uk-UA" sz="1200" dirty="0">
                <a:latin typeface="Times New Roman" panose="02020603050405020304" pitchFamily="18" charset="0"/>
                <a:cs typeface="Times New Roman" panose="02020603050405020304" pitchFamily="18" charset="0"/>
              </a:rPr>
              <a:t> В.Д., </a:t>
            </a:r>
            <a:r>
              <a:rPr lang="uk-UA" altLang="uk-UA" sz="1200" dirty="0" err="1">
                <a:latin typeface="Times New Roman" panose="02020603050405020304" pitchFamily="18" charset="0"/>
                <a:cs typeface="Times New Roman" panose="02020603050405020304" pitchFamily="18" charset="0"/>
              </a:rPr>
              <a:t>Ладика</a:t>
            </a:r>
            <a:r>
              <a:rPr lang="uk-UA" altLang="uk-UA" sz="1200" dirty="0">
                <a:latin typeface="Times New Roman" panose="02020603050405020304" pitchFamily="18" charset="0"/>
                <a:cs typeface="Times New Roman" panose="02020603050405020304" pitchFamily="18" charset="0"/>
              </a:rPr>
              <a:t> Р.Б., </a:t>
            </a:r>
            <a:r>
              <a:rPr lang="uk-UA" altLang="uk-UA" sz="1200" dirty="0" err="1">
                <a:latin typeface="Times New Roman" panose="02020603050405020304" pitchFamily="18" charset="0"/>
                <a:cs typeface="Times New Roman" panose="02020603050405020304" pitchFamily="18" charset="0"/>
              </a:rPr>
              <a:t>Баранюк</a:t>
            </a:r>
            <a:r>
              <a:rPr lang="uk-UA" altLang="uk-UA" sz="1200" dirty="0">
                <a:latin typeface="Times New Roman" panose="02020603050405020304" pitchFamily="18" charset="0"/>
                <a:cs typeface="Times New Roman" panose="02020603050405020304" pitchFamily="18" charset="0"/>
              </a:rPr>
              <a:t> І.О., Сверстюк А.С., Сорока І.С. Підручник „Медична біофізика і медична </a:t>
            </a:r>
            <a:r>
              <a:rPr lang="uk-UA" altLang="uk-UA" sz="1200" dirty="0" err="1">
                <a:latin typeface="Times New Roman" panose="02020603050405020304" pitchFamily="18" charset="0"/>
                <a:cs typeface="Times New Roman" panose="02020603050405020304" pitchFamily="18" charset="0"/>
              </a:rPr>
              <a:t>аппаратура</a:t>
            </a:r>
            <a:r>
              <a:rPr lang="uk-UA" altLang="uk-UA" sz="1200" dirty="0">
                <a:latin typeface="Times New Roman" panose="02020603050405020304" pitchFamily="18" charset="0"/>
                <a:cs typeface="Times New Roman" panose="02020603050405020304" pitchFamily="18" charset="0"/>
              </a:rPr>
              <a:t>” Тернопіль: </a:t>
            </a:r>
            <a:r>
              <a:rPr lang="uk-UA" altLang="uk-UA" sz="1200" dirty="0" err="1">
                <a:latin typeface="Times New Roman" panose="02020603050405020304" pitchFamily="18" charset="0"/>
                <a:cs typeface="Times New Roman" panose="02020603050405020304" pitchFamily="18" charset="0"/>
              </a:rPr>
              <a:t>Укрмедкнига</a:t>
            </a:r>
            <a:r>
              <a:rPr lang="uk-UA" altLang="uk-UA" sz="1200" dirty="0">
                <a:latin typeface="Times New Roman" panose="02020603050405020304" pitchFamily="18" charset="0"/>
                <a:cs typeface="Times New Roman" panose="02020603050405020304" pitchFamily="18" charset="0"/>
              </a:rPr>
              <a:t>, 2008, 355 с.</a:t>
            </a:r>
          </a:p>
          <a:p>
            <a:pPr algn="just"/>
            <a:endParaRPr lang="uk-UA" altLang="uk-UA" sz="1200" dirty="0">
              <a:solidFill>
                <a:srgbClr val="BEFFE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73008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Прямоугольник 1"/>
          <p:cNvSpPr>
            <a:spLocks noChangeArrowheads="1"/>
          </p:cNvSpPr>
          <p:nvPr/>
        </p:nvSpPr>
        <p:spPr bwMode="auto">
          <a:xfrm>
            <a:off x="1835151" y="1189039"/>
            <a:ext cx="7781925"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727075" algn="l"/>
              </a:tabLst>
              <a:defRPr>
                <a:solidFill>
                  <a:schemeClr val="tx1"/>
                </a:solidFill>
                <a:latin typeface="Arial" panose="020B0604020202020204" pitchFamily="34" charset="0"/>
                <a:cs typeface="Arial" panose="020B0604020202020204" pitchFamily="34" charset="0"/>
              </a:defRPr>
            </a:lvl1pPr>
            <a:lvl2pPr marL="742950" indent="-285750">
              <a:tabLst>
                <a:tab pos="727075" algn="l"/>
              </a:tabLst>
              <a:defRPr>
                <a:solidFill>
                  <a:schemeClr val="tx1"/>
                </a:solidFill>
                <a:latin typeface="Arial" panose="020B0604020202020204" pitchFamily="34" charset="0"/>
                <a:cs typeface="Arial" panose="020B0604020202020204" pitchFamily="34" charset="0"/>
              </a:defRPr>
            </a:lvl2pPr>
            <a:lvl3pPr marL="1143000" indent="-228600">
              <a:tabLst>
                <a:tab pos="727075" algn="l"/>
              </a:tabLst>
              <a:defRPr>
                <a:solidFill>
                  <a:schemeClr val="tx1"/>
                </a:solidFill>
                <a:latin typeface="Arial" panose="020B0604020202020204" pitchFamily="34" charset="0"/>
                <a:cs typeface="Arial" panose="020B0604020202020204" pitchFamily="34" charset="0"/>
              </a:defRPr>
            </a:lvl3pPr>
            <a:lvl4pPr marL="1600200" indent="-228600">
              <a:tabLst>
                <a:tab pos="727075" algn="l"/>
              </a:tabLst>
              <a:defRPr>
                <a:solidFill>
                  <a:schemeClr val="tx1"/>
                </a:solidFill>
                <a:latin typeface="Arial" panose="020B0604020202020204" pitchFamily="34" charset="0"/>
                <a:cs typeface="Arial" panose="020B0604020202020204" pitchFamily="34" charset="0"/>
              </a:defRPr>
            </a:lvl4pPr>
            <a:lvl5pPr marL="2057400" indent="-228600">
              <a:tabLst>
                <a:tab pos="727075"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727075"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727075"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727075"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727075" algn="l"/>
              </a:tabLst>
              <a:defRPr>
                <a:solidFill>
                  <a:schemeClr val="tx1"/>
                </a:solidFill>
                <a:latin typeface="Arial" panose="020B0604020202020204" pitchFamily="34" charset="0"/>
                <a:cs typeface="Arial" panose="020B0604020202020204" pitchFamily="34" charset="0"/>
              </a:defRPr>
            </a:lvl9pPr>
          </a:lstStyle>
          <a:p>
            <a:pPr algn="just"/>
            <a:r>
              <a:rPr lang="uk-UA" altLang="uk-UA" sz="900" b="1" dirty="0">
                <a:solidFill>
                  <a:srgbClr val="FF0000"/>
                </a:solidFill>
                <a:latin typeface="Times New Roman" panose="02020603050405020304" pitchFamily="18" charset="0"/>
                <a:cs typeface="Times New Roman" panose="02020603050405020304" pitchFamily="18" charset="0"/>
              </a:rPr>
              <a:t>Додаткова література:</a:t>
            </a:r>
            <a:endParaRPr lang="uk-UA" altLang="uk-UA" sz="900" dirty="0">
              <a:latin typeface="Times New Roman" panose="02020603050405020304" pitchFamily="18" charset="0"/>
              <a:cs typeface="Times New Roman" panose="02020603050405020304" pitchFamily="18" charset="0"/>
            </a:endParaRPr>
          </a:p>
          <a:p>
            <a:pPr algn="just"/>
            <a:r>
              <a:rPr lang="uk-UA" altLang="uk-UA" sz="900" dirty="0">
                <a:latin typeface="Times New Roman" panose="02020603050405020304" pitchFamily="18" charset="0"/>
                <a:cs typeface="Times New Roman" panose="02020603050405020304" pitchFamily="18" charset="0"/>
              </a:rPr>
              <a:t> </a:t>
            </a:r>
          </a:p>
          <a:p>
            <a:pPr algn="just"/>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Біомедичні</a:t>
            </a:r>
            <a:r>
              <a:rPr lang="uk-UA" altLang="uk-UA" sz="900" dirty="0">
                <a:latin typeface="Times New Roman" panose="02020603050405020304" pitchFamily="18" charset="0"/>
                <a:cs typeface="Times New Roman" panose="02020603050405020304" pitchFamily="18" charset="0"/>
              </a:rPr>
              <a:t> оптико-електронні інформаційні системи і апарати. Ч.2 – Офтальмологічна оптика. Навчальний посібник / В.П. </a:t>
            </a:r>
            <a:r>
              <a:rPr lang="uk-UA" altLang="uk-UA" sz="900" dirty="0" err="1">
                <a:latin typeface="Times New Roman" panose="02020603050405020304" pitchFamily="18" charset="0"/>
                <a:cs typeface="Times New Roman" panose="02020603050405020304" pitchFamily="18" charset="0"/>
              </a:rPr>
              <a:t>Кожем’яко</a:t>
            </a:r>
            <a:r>
              <a:rPr lang="uk-UA" altLang="uk-UA" sz="900" dirty="0">
                <a:latin typeface="Times New Roman" panose="02020603050405020304" pitchFamily="18" charset="0"/>
                <a:cs typeface="Times New Roman" panose="02020603050405020304" pitchFamily="18" charset="0"/>
              </a:rPr>
              <a:t>, Й.Р. </a:t>
            </a:r>
            <a:r>
              <a:rPr lang="uk-UA" altLang="uk-UA" sz="900" dirty="0" err="1">
                <a:latin typeface="Times New Roman" panose="02020603050405020304" pitchFamily="18" charset="0"/>
                <a:cs typeface="Times New Roman" panose="02020603050405020304" pitchFamily="18" charset="0"/>
              </a:rPr>
              <a:t>Салдан</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С.В.Павлов</a:t>
            </a:r>
            <a:r>
              <a:rPr lang="uk-UA" altLang="uk-UA" sz="900" dirty="0">
                <a:latin typeface="Times New Roman" panose="02020603050405020304" pitchFamily="18" charset="0"/>
                <a:cs typeface="Times New Roman" panose="02020603050405020304" pitchFamily="18" charset="0"/>
              </a:rPr>
              <a:t>‚ О.З. </a:t>
            </a:r>
            <a:r>
              <a:rPr lang="uk-UA" altLang="uk-UA" sz="900" dirty="0" err="1">
                <a:latin typeface="Times New Roman" panose="02020603050405020304" pitchFamily="18" charset="0"/>
                <a:cs typeface="Times New Roman" panose="02020603050405020304" pitchFamily="18" charset="0"/>
              </a:rPr>
              <a:t>Готра</a:t>
            </a:r>
            <a:r>
              <a:rPr lang="uk-UA" altLang="uk-UA" sz="900" dirty="0">
                <a:latin typeface="Times New Roman" panose="02020603050405020304" pitchFamily="18" charset="0"/>
                <a:cs typeface="Times New Roman" panose="02020603050405020304" pitchFamily="18" charset="0"/>
              </a:rPr>
              <a:t> – Вінниця: ВДТУ, 2001. – 162 с. </a:t>
            </a:r>
          </a:p>
          <a:p>
            <a:pPr algn="just"/>
            <a:r>
              <a:rPr lang="uk-UA" altLang="uk-UA" sz="900" dirty="0">
                <a:latin typeface="Times New Roman" panose="02020603050405020304" pitchFamily="18" charset="0"/>
                <a:cs typeface="Times New Roman" panose="02020603050405020304" pitchFamily="18" charset="0"/>
              </a:rPr>
              <a:t> </a:t>
            </a:r>
          </a:p>
          <a:p>
            <a:pPr algn="just"/>
            <a:r>
              <a:rPr lang="uk-UA" altLang="uk-UA" sz="900" dirty="0">
                <a:latin typeface="Times New Roman" panose="02020603050405020304" pitchFamily="18" charset="0"/>
                <a:cs typeface="Times New Roman" panose="02020603050405020304" pitchFamily="18" charset="0"/>
              </a:rPr>
              <a:t>Боженко А.Л., </a:t>
            </a:r>
            <a:r>
              <a:rPr lang="uk-UA" altLang="uk-UA" sz="900" dirty="0" err="1">
                <a:latin typeface="Times New Roman" panose="02020603050405020304" pitchFamily="18" charset="0"/>
                <a:cs typeface="Times New Roman" panose="02020603050405020304" pitchFamily="18" charset="0"/>
              </a:rPr>
              <a:t>Димітров</a:t>
            </a:r>
            <a:r>
              <a:rPr lang="uk-UA" altLang="uk-UA" sz="900" dirty="0">
                <a:latin typeface="Times New Roman" panose="02020603050405020304" pitchFamily="18" charset="0"/>
                <a:cs typeface="Times New Roman" panose="02020603050405020304" pitchFamily="18" charset="0"/>
              </a:rPr>
              <a:t> Ю.Ю., </a:t>
            </a:r>
            <a:r>
              <a:rPr lang="uk-UA" altLang="uk-UA" sz="900" dirty="0" err="1">
                <a:latin typeface="Times New Roman" panose="02020603050405020304" pitchFamily="18" charset="0"/>
                <a:cs typeface="Times New Roman" panose="02020603050405020304" pitchFamily="18" charset="0"/>
              </a:rPr>
              <a:t>Кубов</a:t>
            </a:r>
            <a:r>
              <a:rPr lang="uk-UA" altLang="uk-UA" sz="900" dirty="0">
                <a:latin typeface="Times New Roman" panose="02020603050405020304" pitchFamily="18" charset="0"/>
                <a:cs typeface="Times New Roman" panose="02020603050405020304" pitchFamily="18" charset="0"/>
              </a:rPr>
              <a:t> В.І., Годлевський Л.С., Кубова Р.М..</a:t>
            </a:r>
            <a:r>
              <a:rPr lang="uk-UA" altLang="uk-UA" sz="900" dirty="0" err="1">
                <a:latin typeface="Times New Roman" panose="02020603050405020304" pitchFamily="18" charset="0"/>
                <a:cs typeface="Times New Roman" panose="02020603050405020304" pitchFamily="18" charset="0"/>
              </a:rPr>
              <a:t>Віброакустичний</a:t>
            </a:r>
            <a:r>
              <a:rPr lang="uk-UA" altLang="uk-UA" sz="900" dirty="0">
                <a:latin typeface="Times New Roman" panose="02020603050405020304" pitchFamily="18" charset="0"/>
                <a:cs typeface="Times New Roman" panose="02020603050405020304" pitchFamily="18" charset="0"/>
              </a:rPr>
              <a:t> аналізатор частотного відгуку для </a:t>
            </a:r>
            <a:r>
              <a:rPr lang="uk-UA" altLang="uk-UA" sz="900" dirty="0" err="1">
                <a:latin typeface="Times New Roman" panose="02020603050405020304" pitchFamily="18" charset="0"/>
                <a:cs typeface="Times New Roman" panose="02020603050405020304" pitchFamily="18" charset="0"/>
              </a:rPr>
              <a:t>біомедичних</a:t>
            </a:r>
            <a:r>
              <a:rPr lang="uk-UA" altLang="uk-UA" sz="900" dirty="0">
                <a:latin typeface="Times New Roman" panose="02020603050405020304" pitchFamily="18" charset="0"/>
                <a:cs typeface="Times New Roman" panose="02020603050405020304" pitchFamily="18" charset="0"/>
              </a:rPr>
              <a:t> досліджень ХX Міжнародна науково-технічна конференція “Фізичні процеси та поля технічних і біологічних об’єктів”: матеріали конференції. – Кременчук: </a:t>
            </a:r>
            <a:r>
              <a:rPr lang="uk-UA" altLang="uk-UA" sz="900" dirty="0" err="1">
                <a:latin typeface="Times New Roman" panose="02020603050405020304" pitchFamily="18" charset="0"/>
                <a:cs typeface="Times New Roman" panose="02020603050405020304" pitchFamily="18" charset="0"/>
              </a:rPr>
              <a:t>КрНУ</a:t>
            </a:r>
            <a:r>
              <a:rPr lang="uk-UA" altLang="uk-UA" sz="900" dirty="0">
                <a:latin typeface="Times New Roman" panose="02020603050405020304" pitchFamily="18" charset="0"/>
                <a:cs typeface="Times New Roman" panose="02020603050405020304" pitchFamily="18" charset="0"/>
              </a:rPr>
              <a:t>, 2021. – С.46-47.</a:t>
            </a:r>
          </a:p>
          <a:p>
            <a:pPr algn="just"/>
            <a:r>
              <a:rPr lang="uk-UA" altLang="uk-UA" sz="900" dirty="0">
                <a:latin typeface="Times New Roman" panose="02020603050405020304" pitchFamily="18" charset="0"/>
                <a:cs typeface="Times New Roman" panose="02020603050405020304" pitchFamily="18" charset="0"/>
              </a:rPr>
              <a:t> </a:t>
            </a:r>
          </a:p>
          <a:p>
            <a:pPr algn="just"/>
            <a:r>
              <a:rPr lang="uk-UA" altLang="uk-UA" sz="900" dirty="0" err="1">
                <a:latin typeface="Times New Roman" panose="02020603050405020304" pitchFamily="18" charset="0"/>
                <a:cs typeface="Times New Roman" panose="02020603050405020304" pitchFamily="18" charset="0"/>
              </a:rPr>
              <a:t>Blumencrantz</a:t>
            </a:r>
            <a:r>
              <a:rPr lang="uk-UA" altLang="uk-UA" sz="900" dirty="0">
                <a:latin typeface="Times New Roman" panose="02020603050405020304" pitchFamily="18" charset="0"/>
                <a:cs typeface="Times New Roman" panose="02020603050405020304" pitchFamily="18" charset="0"/>
              </a:rPr>
              <a:t> M .S., </a:t>
            </a:r>
            <a:r>
              <a:rPr lang="uk-UA" altLang="uk-UA" sz="900" dirty="0" err="1">
                <a:latin typeface="Times New Roman" panose="02020603050405020304" pitchFamily="18" charset="0"/>
                <a:cs typeface="Times New Roman" panose="02020603050405020304" pitchFamily="18" charset="0"/>
              </a:rPr>
              <a:t>Yellachich</a:t>
            </a:r>
            <a:r>
              <a:rPr lang="uk-UA" altLang="uk-UA" sz="900" dirty="0">
                <a:latin typeface="Times New Roman" panose="02020603050405020304" pitchFamily="18" charset="0"/>
                <a:cs typeface="Times New Roman" panose="02020603050405020304" pitchFamily="18" charset="0"/>
              </a:rPr>
              <a:t> D., </a:t>
            </a:r>
            <a:r>
              <a:rPr lang="uk-UA" altLang="uk-UA" sz="900" dirty="0" err="1">
                <a:latin typeface="Times New Roman" panose="02020603050405020304" pitchFamily="18" charset="0"/>
                <a:cs typeface="Times New Roman" panose="02020603050405020304" pitchFamily="18" charset="0"/>
              </a:rPr>
              <a:t>Andersen</a:t>
            </a:r>
            <a:r>
              <a:rPr lang="uk-UA" altLang="uk-UA" sz="900" dirty="0">
                <a:latin typeface="Times New Roman" panose="02020603050405020304" pitchFamily="18" charset="0"/>
                <a:cs typeface="Times New Roman" panose="02020603050405020304" pitchFamily="18" charset="0"/>
              </a:rPr>
              <a:t> DE., </a:t>
            </a:r>
            <a:r>
              <a:rPr lang="uk-UA" altLang="uk-UA" sz="900" dirty="0" err="1">
                <a:latin typeface="Times New Roman" panose="02020603050405020304" pitchFamily="18" charset="0"/>
                <a:cs typeface="Times New Roman" panose="02020603050405020304" pitchFamily="18" charset="0"/>
              </a:rPr>
              <a:t>Wiltberger</a:t>
            </a:r>
            <a:r>
              <a:rPr lang="uk-UA" altLang="uk-UA" sz="900" dirty="0">
                <a:latin typeface="Times New Roman" panose="02020603050405020304" pitchFamily="18" charset="0"/>
                <a:cs typeface="Times New Roman" panose="02020603050405020304" pitchFamily="18" charset="0"/>
              </a:rPr>
              <a:t> M </a:t>
            </a:r>
            <a:r>
              <a:rPr lang="uk-UA" altLang="uk-UA" sz="900" dirty="0" err="1">
                <a:latin typeface="Times New Roman" panose="02020603050405020304" pitchFamily="18" charset="0"/>
                <a:cs typeface="Times New Roman" panose="02020603050405020304" pitchFamily="18" charset="0"/>
              </a:rPr>
              <a:t>Mordaunt</a:t>
            </a:r>
            <a:r>
              <a:rPr lang="uk-UA" altLang="uk-UA" sz="900" dirty="0">
                <a:latin typeface="Times New Roman" panose="02020603050405020304" pitchFamily="18" charset="0"/>
                <a:cs typeface="Times New Roman" panose="02020603050405020304" pitchFamily="18" charset="0"/>
              </a:rPr>
              <a:t> D., </a:t>
            </a:r>
            <a:r>
              <a:rPr lang="uk-UA" altLang="uk-UA" sz="900" dirty="0" err="1">
                <a:latin typeface="Times New Roman" panose="02020603050405020304" pitchFamily="18" charset="0"/>
                <a:cs typeface="Times New Roman" panose="02020603050405020304" pitchFamily="18" charset="0"/>
              </a:rPr>
              <a:t>Marcellino</a:t>
            </a:r>
            <a:r>
              <a:rPr lang="uk-UA" altLang="uk-UA" sz="900" dirty="0">
                <a:latin typeface="Times New Roman" panose="02020603050405020304" pitchFamily="18" charset="0"/>
                <a:cs typeface="Times New Roman" panose="02020603050405020304" pitchFamily="18" charset="0"/>
              </a:rPr>
              <a:t> G.R., </a:t>
            </a:r>
            <a:r>
              <a:rPr lang="uk-UA" altLang="uk-UA" sz="900" dirty="0" err="1">
                <a:latin typeface="Times New Roman" panose="02020603050405020304" pitchFamily="18" charset="0"/>
                <a:cs typeface="Times New Roman" panose="02020603050405020304" pitchFamily="18" charset="0"/>
              </a:rPr>
              <a:t>Palanker</a:t>
            </a:r>
            <a:r>
              <a:rPr lang="uk-UA" altLang="uk-UA" sz="900" dirty="0">
                <a:latin typeface="Times New Roman" panose="02020603050405020304" pitchFamily="18" charset="0"/>
                <a:cs typeface="Times New Roman" panose="02020603050405020304" pitchFamily="18" charset="0"/>
              </a:rPr>
              <a:t> D. </a:t>
            </a:r>
            <a:r>
              <a:rPr lang="uk-UA" altLang="uk-UA" sz="900" dirty="0" err="1">
                <a:latin typeface="Times New Roman" panose="02020603050405020304" pitchFamily="18" charset="0"/>
                <a:cs typeface="Times New Roman" panose="02020603050405020304" pitchFamily="18" charset="0"/>
              </a:rPr>
              <a:t>Semiautomated</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patterned</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scanning</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laser</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for</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retinal</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photocoagulation</a:t>
            </a:r>
            <a:r>
              <a:rPr lang="uk-UA" altLang="uk-UA" sz="900" dirty="0">
                <a:latin typeface="Times New Roman" panose="02020603050405020304" pitchFamily="18" charset="0"/>
                <a:cs typeface="Times New Roman" panose="02020603050405020304" pitchFamily="18" charset="0"/>
              </a:rPr>
              <a:t> // </a:t>
            </a:r>
            <a:r>
              <a:rPr lang="uk-UA" altLang="uk-UA" sz="900" dirty="0" err="1">
                <a:latin typeface="Times New Roman" panose="02020603050405020304" pitchFamily="18" charset="0"/>
                <a:cs typeface="Times New Roman" panose="02020603050405020304" pitchFamily="18" charset="0"/>
              </a:rPr>
              <a:t>Retina</a:t>
            </a:r>
            <a:r>
              <a:rPr lang="uk-UA" altLang="uk-UA" sz="900" dirty="0">
                <a:latin typeface="Times New Roman" panose="02020603050405020304" pitchFamily="18" charset="0"/>
                <a:cs typeface="Times New Roman" panose="02020603050405020304" pitchFamily="18" charset="0"/>
              </a:rPr>
              <a:t>. 2006. М: 3. P. 370-376. </a:t>
            </a:r>
          </a:p>
          <a:p>
            <a:pPr algn="just"/>
            <a:r>
              <a:rPr lang="uk-UA" altLang="uk-UA" sz="900" dirty="0">
                <a:latin typeface="Times New Roman" panose="02020603050405020304" pitchFamily="18" charset="0"/>
                <a:cs typeface="Times New Roman" panose="02020603050405020304" pitchFamily="18" charset="0"/>
              </a:rPr>
              <a:t> </a:t>
            </a:r>
          </a:p>
          <a:p>
            <a:pPr algn="just"/>
            <a:r>
              <a:rPr lang="uk-UA" altLang="uk-UA" sz="900" dirty="0" err="1">
                <a:latin typeface="Times New Roman" panose="02020603050405020304" pitchFamily="18" charset="0"/>
                <a:cs typeface="Times New Roman" panose="02020603050405020304" pitchFamily="18" charset="0"/>
              </a:rPr>
              <a:t>Jain</a:t>
            </a:r>
            <a:r>
              <a:rPr lang="uk-UA" altLang="uk-UA" sz="900" dirty="0">
                <a:latin typeface="Times New Roman" panose="02020603050405020304" pitchFamily="18" charset="0"/>
                <a:cs typeface="Times New Roman" panose="02020603050405020304" pitchFamily="18" charset="0"/>
              </a:rPr>
              <a:t> A., </a:t>
            </a:r>
            <a:r>
              <a:rPr lang="uk-UA" altLang="uk-UA" sz="900" dirty="0" err="1">
                <a:latin typeface="Times New Roman" panose="02020603050405020304" pitchFamily="18" charset="0"/>
                <a:cs typeface="Times New Roman" panose="02020603050405020304" pitchFamily="18" charset="0"/>
              </a:rPr>
              <a:t>Blumencrantz</a:t>
            </a:r>
            <a:r>
              <a:rPr lang="uk-UA" altLang="uk-UA" sz="900" dirty="0">
                <a:latin typeface="Times New Roman" panose="02020603050405020304" pitchFamily="18" charset="0"/>
                <a:cs typeface="Times New Roman" panose="02020603050405020304" pitchFamily="18" charset="0"/>
              </a:rPr>
              <a:t> M .S., </a:t>
            </a:r>
            <a:r>
              <a:rPr lang="uk-UA" altLang="uk-UA" sz="900" dirty="0" err="1">
                <a:latin typeface="Times New Roman" panose="02020603050405020304" pitchFamily="18" charset="0"/>
                <a:cs typeface="Times New Roman" panose="02020603050405020304" pitchFamily="18" charset="0"/>
              </a:rPr>
              <a:t>Paulus</a:t>
            </a:r>
            <a:r>
              <a:rPr lang="uk-UA" altLang="uk-UA" sz="900" dirty="0">
                <a:latin typeface="Times New Roman" panose="02020603050405020304" pitchFamily="18" charset="0"/>
                <a:cs typeface="Times New Roman" panose="02020603050405020304" pitchFamily="18" charset="0"/>
              </a:rPr>
              <a:t> Y., </a:t>
            </a:r>
            <a:r>
              <a:rPr lang="uk-UA" altLang="uk-UA" sz="900" dirty="0" err="1">
                <a:latin typeface="Times New Roman" panose="02020603050405020304" pitchFamily="18" charset="0"/>
                <a:cs typeface="Times New Roman" panose="02020603050405020304" pitchFamily="18" charset="0"/>
              </a:rPr>
              <a:t>Wiltberger</a:t>
            </a:r>
            <a:r>
              <a:rPr lang="uk-UA" altLang="uk-UA" sz="900" dirty="0">
                <a:latin typeface="Times New Roman" panose="02020603050405020304" pitchFamily="18" charset="0"/>
                <a:cs typeface="Times New Roman" panose="02020603050405020304" pitchFamily="18" charset="0"/>
              </a:rPr>
              <a:t> M </a:t>
            </a:r>
            <a:r>
              <a:rPr lang="uk-UA" altLang="uk-UA" sz="900" dirty="0" err="1">
                <a:latin typeface="Times New Roman" panose="02020603050405020304" pitchFamily="18" charset="0"/>
                <a:cs typeface="Times New Roman" panose="02020603050405020304" pitchFamily="18" charset="0"/>
              </a:rPr>
              <a:t>Andersen</a:t>
            </a:r>
            <a:r>
              <a:rPr lang="uk-UA" altLang="uk-UA" sz="900" dirty="0">
                <a:latin typeface="Times New Roman" panose="02020603050405020304" pitchFamily="18" charset="0"/>
                <a:cs typeface="Times New Roman" panose="02020603050405020304" pitchFamily="18" charset="0"/>
              </a:rPr>
              <a:t> D.E., H </a:t>
            </a:r>
            <a:r>
              <a:rPr lang="uk-UA" altLang="uk-UA" sz="900" dirty="0" err="1">
                <a:latin typeface="Times New Roman" panose="02020603050405020304" pitchFamily="18" charset="0"/>
                <a:cs typeface="Times New Roman" panose="02020603050405020304" pitchFamily="18" charset="0"/>
              </a:rPr>
              <a:t>uie</a:t>
            </a:r>
            <a:r>
              <a:rPr lang="uk-UA" altLang="uk-UA" sz="900" dirty="0">
                <a:latin typeface="Times New Roman" panose="02020603050405020304" pitchFamily="18" charset="0"/>
                <a:cs typeface="Times New Roman" panose="02020603050405020304" pitchFamily="18" charset="0"/>
              </a:rPr>
              <a:t> Р.‚ </a:t>
            </a:r>
            <a:r>
              <a:rPr lang="uk-UA" altLang="uk-UA" sz="900" dirty="0" err="1">
                <a:latin typeface="Times New Roman" panose="02020603050405020304" pitchFamily="18" charset="0"/>
                <a:cs typeface="Times New Roman" panose="02020603050405020304" pitchFamily="18" charset="0"/>
              </a:rPr>
              <a:t>Palanker</a:t>
            </a:r>
            <a:r>
              <a:rPr lang="uk-UA" altLang="uk-UA" sz="900" dirty="0">
                <a:latin typeface="Times New Roman" panose="02020603050405020304" pitchFamily="18" charset="0"/>
                <a:cs typeface="Times New Roman" panose="02020603050405020304" pitchFamily="18" charset="0"/>
              </a:rPr>
              <a:t> D. </a:t>
            </a:r>
            <a:r>
              <a:rPr lang="uk-UA" altLang="uk-UA" sz="900" dirty="0" err="1">
                <a:latin typeface="Times New Roman" panose="02020603050405020304" pitchFamily="18" charset="0"/>
                <a:cs typeface="Times New Roman" panose="02020603050405020304" pitchFamily="18" charset="0"/>
              </a:rPr>
              <a:t>Effect</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of</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pulse</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duration</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on</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size</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and</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character</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of</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the</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lesion</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in</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retinal</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photocoagulation</a:t>
            </a:r>
            <a:r>
              <a:rPr lang="uk-UA" altLang="uk-UA" sz="900" dirty="0">
                <a:latin typeface="Times New Roman" panose="02020603050405020304" pitchFamily="18" charset="0"/>
                <a:cs typeface="Times New Roman" panose="02020603050405020304" pitchFamily="18" charset="0"/>
              </a:rPr>
              <a:t> // </a:t>
            </a:r>
            <a:r>
              <a:rPr lang="uk-UA" altLang="uk-UA" sz="900" dirty="0" err="1">
                <a:latin typeface="Times New Roman" panose="02020603050405020304" pitchFamily="18" charset="0"/>
                <a:cs typeface="Times New Roman" panose="02020603050405020304" pitchFamily="18" charset="0"/>
              </a:rPr>
              <a:t>Arch</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Ophthalmol</a:t>
            </a:r>
            <a:r>
              <a:rPr lang="uk-UA" altLang="uk-UA" sz="900" dirty="0">
                <a:latin typeface="Times New Roman" panose="02020603050405020304" pitchFamily="18" charset="0"/>
                <a:cs typeface="Times New Roman" panose="02020603050405020304" pitchFamily="18" charset="0"/>
              </a:rPr>
              <a:t>. 2008. V. 126. N: 1. P. 7 8-85. </a:t>
            </a:r>
          </a:p>
          <a:p>
            <a:pPr algn="just"/>
            <a:r>
              <a:rPr lang="uk-UA" altLang="uk-UA" sz="900" dirty="0">
                <a:latin typeface="Times New Roman" panose="02020603050405020304" pitchFamily="18" charset="0"/>
                <a:cs typeface="Times New Roman" panose="02020603050405020304" pitchFamily="18" charset="0"/>
              </a:rPr>
              <a:t> </a:t>
            </a:r>
          </a:p>
          <a:p>
            <a:pPr algn="just"/>
            <a:r>
              <a:rPr lang="uk-UA" altLang="uk-UA" sz="900" dirty="0" err="1">
                <a:latin typeface="Times New Roman" panose="02020603050405020304" pitchFamily="18" charset="0"/>
                <a:cs typeface="Times New Roman" panose="02020603050405020304" pitchFamily="18" charset="0"/>
              </a:rPr>
              <a:t>Lee</a:t>
            </a:r>
            <a:r>
              <a:rPr lang="uk-UA" altLang="uk-UA" sz="900" dirty="0">
                <a:latin typeface="Times New Roman" panose="02020603050405020304" pitchFamily="18" charset="0"/>
                <a:cs typeface="Times New Roman" panose="02020603050405020304" pitchFamily="18" charset="0"/>
              </a:rPr>
              <a:t> R., M </a:t>
            </a:r>
            <a:r>
              <a:rPr lang="uk-UA" altLang="uk-UA" sz="900" dirty="0" err="1">
                <a:latin typeface="Times New Roman" panose="02020603050405020304" pitchFamily="18" charset="0"/>
                <a:cs typeface="Times New Roman" panose="02020603050405020304" pitchFamily="18" charset="0"/>
              </a:rPr>
              <a:t>urata</a:t>
            </a:r>
            <a:r>
              <a:rPr lang="uk-UA" altLang="uk-UA" sz="900" dirty="0">
                <a:latin typeface="Times New Roman" panose="02020603050405020304" pitchFamily="18" charset="0"/>
                <a:cs typeface="Times New Roman" panose="02020603050405020304" pitchFamily="18" charset="0"/>
              </a:rPr>
              <a:t> T., H </a:t>
            </a:r>
            <a:r>
              <a:rPr lang="uk-UA" altLang="uk-UA" sz="900" dirty="0" err="1">
                <a:latin typeface="Times New Roman" panose="02020603050405020304" pitchFamily="18" charset="0"/>
                <a:cs typeface="Times New Roman" panose="02020603050405020304" pitchFamily="18" charset="0"/>
              </a:rPr>
              <a:t>irano</a:t>
            </a:r>
            <a:r>
              <a:rPr lang="uk-UA" altLang="uk-UA" sz="900" dirty="0">
                <a:latin typeface="Times New Roman" panose="02020603050405020304" pitchFamily="18" charset="0"/>
                <a:cs typeface="Times New Roman" panose="02020603050405020304" pitchFamily="18" charset="0"/>
              </a:rPr>
              <a:t> T. MC-500 </a:t>
            </a:r>
            <a:r>
              <a:rPr lang="uk-UA" altLang="uk-UA" sz="900" dirty="0" err="1">
                <a:latin typeface="Times New Roman" panose="02020603050405020304" pitchFamily="18" charset="0"/>
                <a:cs typeface="Times New Roman" panose="02020603050405020304" pitchFamily="18" charset="0"/>
              </a:rPr>
              <a:t>Vixi</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Multicolor</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laser</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photocoagulator</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Case</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report</a:t>
            </a:r>
            <a:r>
              <a:rPr lang="uk-UA" altLang="uk-UA" sz="900" dirty="0">
                <a:latin typeface="Times New Roman" panose="02020603050405020304" pitchFamily="18" charset="0"/>
                <a:cs typeface="Times New Roman" panose="02020603050405020304" pitchFamily="18" charset="0"/>
              </a:rPr>
              <a:t> // </a:t>
            </a:r>
            <a:r>
              <a:rPr lang="uk-UA" altLang="uk-UA" sz="900" dirty="0" err="1">
                <a:latin typeface="Times New Roman" panose="02020603050405020304" pitchFamily="18" charset="0"/>
                <a:cs typeface="Times New Roman" panose="02020603050405020304" pitchFamily="18" charset="0"/>
              </a:rPr>
              <a:t>Eye</a:t>
            </a:r>
            <a:r>
              <a:rPr lang="uk-UA" altLang="uk-UA" sz="900" dirty="0">
                <a:latin typeface="Times New Roman" panose="02020603050405020304" pitchFamily="18" charset="0"/>
                <a:cs typeface="Times New Roman" panose="02020603050405020304" pitchFamily="18" charset="0"/>
              </a:rPr>
              <a:t> &amp; </a:t>
            </a:r>
            <a:r>
              <a:rPr lang="uk-UA" altLang="uk-UA" sz="900" dirty="0" err="1">
                <a:latin typeface="Times New Roman" panose="02020603050405020304" pitchFamily="18" charset="0"/>
                <a:cs typeface="Times New Roman" panose="02020603050405020304" pitchFamily="18" charset="0"/>
              </a:rPr>
              <a:t>Health</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Care</a:t>
            </a:r>
            <a:r>
              <a:rPr lang="uk-UA" altLang="uk-UA" sz="900" dirty="0">
                <a:latin typeface="Times New Roman" panose="02020603050405020304" pitchFamily="18" charset="0"/>
                <a:cs typeface="Times New Roman" panose="02020603050405020304" pitchFamily="18" charset="0"/>
              </a:rPr>
              <a:t>. NIDEK </a:t>
            </a:r>
            <a:r>
              <a:rPr lang="uk-UA" altLang="uk-UA" sz="900" dirty="0" err="1">
                <a:latin typeface="Times New Roman" panose="02020603050405020304" pitchFamily="18" charset="0"/>
                <a:cs typeface="Times New Roman" panose="02020603050405020304" pitchFamily="18" charset="0"/>
              </a:rPr>
              <a:t>Co</a:t>
            </a:r>
            <a:r>
              <a:rPr lang="uk-UA" altLang="uk-UA" sz="900" dirty="0">
                <a:latin typeface="Times New Roman" panose="02020603050405020304" pitchFamily="18" charset="0"/>
                <a:cs typeface="Times New Roman" panose="02020603050405020304" pitchFamily="18" charset="0"/>
              </a:rPr>
              <a:t>., LTD. 2011. P. 1-25. 14. Око людини та офтальмологічні прилади. Навчальний посібник / В.М. </a:t>
            </a:r>
            <a:r>
              <a:rPr lang="uk-UA" altLang="uk-UA" sz="900" dirty="0" err="1">
                <a:latin typeface="Times New Roman" panose="02020603050405020304" pitchFamily="18" charset="0"/>
                <a:cs typeface="Times New Roman" panose="02020603050405020304" pitchFamily="18" charset="0"/>
              </a:rPr>
              <a:t>Сокуренко</a:t>
            </a:r>
            <a:r>
              <a:rPr lang="uk-UA" altLang="uk-UA" sz="900" dirty="0">
                <a:latin typeface="Times New Roman" panose="02020603050405020304" pitchFamily="18" charset="0"/>
                <a:cs typeface="Times New Roman" panose="02020603050405020304" pitchFamily="18" charset="0"/>
              </a:rPr>
              <a:t>, Г.С. </a:t>
            </a:r>
            <a:r>
              <a:rPr lang="uk-UA" altLang="uk-UA" sz="900" dirty="0" err="1">
                <a:latin typeface="Times New Roman" panose="02020603050405020304" pitchFamily="18" charset="0"/>
                <a:cs typeface="Times New Roman" panose="02020603050405020304" pitchFamily="18" charset="0"/>
              </a:rPr>
              <a:t>Тимчик</a:t>
            </a:r>
            <a:r>
              <a:rPr lang="uk-UA" altLang="uk-UA" sz="900" dirty="0">
                <a:latin typeface="Times New Roman" panose="02020603050405020304" pitchFamily="18" charset="0"/>
                <a:cs typeface="Times New Roman" panose="02020603050405020304" pitchFamily="18" charset="0"/>
              </a:rPr>
              <a:t>, І.Г. Чиж – Київ: НТУУ «КПІ», 2009. – 264 с. </a:t>
            </a:r>
          </a:p>
          <a:p>
            <a:pPr algn="just"/>
            <a:r>
              <a:rPr lang="uk-UA" altLang="uk-UA" sz="900" dirty="0">
                <a:latin typeface="Times New Roman" panose="02020603050405020304" pitchFamily="18" charset="0"/>
                <a:cs typeface="Times New Roman" panose="02020603050405020304" pitchFamily="18" charset="0"/>
              </a:rPr>
              <a:t> </a:t>
            </a:r>
          </a:p>
          <a:p>
            <a:pPr algn="just"/>
            <a:r>
              <a:rPr lang="uk-UA" altLang="uk-UA" sz="900" dirty="0">
                <a:latin typeface="Times New Roman" panose="02020603050405020304" pitchFamily="18" charset="0"/>
                <a:cs typeface="Times New Roman" panose="02020603050405020304" pitchFamily="18" charset="0"/>
              </a:rPr>
              <a:t>Лазерні </a:t>
            </a:r>
            <a:r>
              <a:rPr lang="uk-UA" altLang="uk-UA" sz="900" dirty="0" err="1">
                <a:latin typeface="Times New Roman" panose="02020603050405020304" pitchFamily="18" charset="0"/>
                <a:cs typeface="Times New Roman" panose="02020603050405020304" pitchFamily="18" charset="0"/>
              </a:rPr>
              <a:t>біомедичні</a:t>
            </a:r>
            <a:r>
              <a:rPr lang="uk-UA" altLang="uk-UA" sz="900" dirty="0">
                <a:latin typeface="Times New Roman" panose="02020603050405020304" pitchFamily="18" charset="0"/>
                <a:cs typeface="Times New Roman" panose="02020603050405020304" pitchFamily="18" charset="0"/>
              </a:rPr>
              <a:t> системи. Навчальний посібник /В.П. </a:t>
            </a:r>
            <a:r>
              <a:rPr lang="uk-UA" altLang="uk-UA" sz="900" dirty="0" err="1">
                <a:latin typeface="Times New Roman" panose="02020603050405020304" pitchFamily="18" charset="0"/>
                <a:cs typeface="Times New Roman" panose="02020603050405020304" pitchFamily="18" charset="0"/>
              </a:rPr>
              <a:t>Кожем’яко</a:t>
            </a:r>
            <a:r>
              <a:rPr lang="uk-UA" altLang="uk-UA" sz="900" dirty="0">
                <a:latin typeface="Times New Roman" panose="02020603050405020304" pitchFamily="18" charset="0"/>
                <a:cs typeface="Times New Roman" panose="02020603050405020304" pitchFamily="18" charset="0"/>
              </a:rPr>
              <a:t>, З.Ю. </a:t>
            </a:r>
            <a:r>
              <a:rPr lang="uk-UA" altLang="uk-UA" sz="900" dirty="0" err="1">
                <a:latin typeface="Times New Roman" panose="02020603050405020304" pitchFamily="18" charset="0"/>
                <a:cs typeface="Times New Roman" panose="02020603050405020304" pitchFamily="18" charset="0"/>
              </a:rPr>
              <a:t>Готра</a:t>
            </a:r>
            <a:r>
              <a:rPr lang="uk-UA" altLang="uk-UA" sz="900" dirty="0">
                <a:latin typeface="Times New Roman" panose="02020603050405020304" pitchFamily="18" charset="0"/>
                <a:cs typeface="Times New Roman" panose="02020603050405020304" pitchFamily="18" charset="0"/>
              </a:rPr>
              <a:t>, С.В. Павлов та ін. – Вінниця: ВДТУ, 2000. – 143с. </a:t>
            </a:r>
          </a:p>
          <a:p>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Tuchin</a:t>
            </a:r>
            <a:r>
              <a:rPr lang="uk-UA" altLang="uk-UA" sz="900" dirty="0">
                <a:latin typeface="Times New Roman" panose="02020603050405020304" pitchFamily="18" charset="0"/>
                <a:cs typeface="Times New Roman" panose="02020603050405020304" pitchFamily="18" charset="0"/>
              </a:rPr>
              <a:t> V.V. </a:t>
            </a:r>
            <a:r>
              <a:rPr lang="uk-UA" altLang="uk-UA" sz="900" dirty="0" err="1">
                <a:latin typeface="Times New Roman" panose="02020603050405020304" pitchFamily="18" charset="0"/>
                <a:cs typeface="Times New Roman" panose="02020603050405020304" pitchFamily="18" charset="0"/>
              </a:rPr>
              <a:t>Tissue</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Optics</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Light</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Scattering</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Methods</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and</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Instruments</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for</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Medical</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Diagnosis</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Bellingham</a:t>
            </a:r>
            <a:r>
              <a:rPr lang="uk-UA" altLang="uk-UA" sz="900" dirty="0">
                <a:latin typeface="Times New Roman" panose="02020603050405020304" pitchFamily="18" charset="0"/>
                <a:cs typeface="Times New Roman" panose="02020603050405020304" pitchFamily="18" charset="0"/>
              </a:rPr>
              <a:t>: SPIE </a:t>
            </a:r>
            <a:r>
              <a:rPr lang="uk-UA" altLang="uk-UA" sz="900" dirty="0" err="1">
                <a:latin typeface="Times New Roman" panose="02020603050405020304" pitchFamily="18" charset="0"/>
                <a:cs typeface="Times New Roman" panose="02020603050405020304" pitchFamily="18" charset="0"/>
              </a:rPr>
              <a:t>Press</a:t>
            </a:r>
            <a:r>
              <a:rPr lang="uk-UA" altLang="uk-UA" sz="900" dirty="0">
                <a:latin typeface="Times New Roman" panose="02020603050405020304" pitchFamily="18" charset="0"/>
                <a:cs typeface="Times New Roman" panose="02020603050405020304" pitchFamily="18" charset="0"/>
              </a:rPr>
              <a:t>, USA, 2007. 882 p. </a:t>
            </a:r>
          </a:p>
          <a:p>
            <a:r>
              <a:rPr lang="uk-UA" altLang="uk-UA" sz="900" dirty="0">
                <a:latin typeface="Times New Roman" panose="02020603050405020304" pitchFamily="18" charset="0"/>
                <a:cs typeface="Times New Roman" panose="02020603050405020304" pitchFamily="18" charset="0"/>
              </a:rPr>
              <a:t> </a:t>
            </a:r>
          </a:p>
          <a:p>
            <a:r>
              <a:rPr lang="uk-UA" altLang="uk-UA" sz="900" dirty="0">
                <a:latin typeface="Times New Roman" panose="02020603050405020304" pitchFamily="18" charset="0"/>
                <a:cs typeface="Times New Roman" panose="02020603050405020304" pitchFamily="18" charset="0"/>
              </a:rPr>
              <a:t>Методичні вказівки до виконання та оформлення курсових і кваліфікаційних робіт для студентів напряму «Оптотехніка» і спеціалізації «Лазерна техніка та </a:t>
            </a:r>
            <a:r>
              <a:rPr lang="uk-UA" altLang="uk-UA" sz="900" dirty="0" err="1">
                <a:latin typeface="Times New Roman" panose="02020603050405020304" pitchFamily="18" charset="0"/>
                <a:cs typeface="Times New Roman" panose="02020603050405020304" pitchFamily="18" charset="0"/>
              </a:rPr>
              <a:t>оптоінформатика</a:t>
            </a:r>
            <a:r>
              <a:rPr lang="uk-UA" altLang="uk-UA" sz="900" dirty="0">
                <a:latin typeface="Times New Roman" panose="02020603050405020304" pitchFamily="18" charset="0"/>
                <a:cs typeface="Times New Roman" panose="02020603050405020304" pitchFamily="18" charset="0"/>
              </a:rPr>
              <a:t>» / Укладач: Г. Д. </a:t>
            </a:r>
            <a:r>
              <a:rPr lang="uk-UA" altLang="uk-UA" sz="900" dirty="0" err="1">
                <a:latin typeface="Times New Roman" panose="02020603050405020304" pitchFamily="18" charset="0"/>
                <a:cs typeface="Times New Roman" panose="02020603050405020304" pitchFamily="18" charset="0"/>
              </a:rPr>
              <a:t>Дорощенков</a:t>
            </a:r>
            <a:r>
              <a:rPr lang="uk-UA" altLang="uk-UA" sz="900" dirty="0">
                <a:latin typeface="Times New Roman" panose="02020603050405020304" pitchFamily="18" charset="0"/>
                <a:cs typeface="Times New Roman" panose="02020603050405020304" pitchFamily="18" charset="0"/>
              </a:rPr>
              <a:t>. – Вінниця : ВНТУ, 2016. – 57 с. </a:t>
            </a:r>
          </a:p>
          <a:p>
            <a:r>
              <a:rPr lang="uk-UA" altLang="uk-UA" sz="900" dirty="0">
                <a:latin typeface="Times New Roman" panose="02020603050405020304" pitchFamily="18" charset="0"/>
                <a:cs typeface="Times New Roman" panose="02020603050405020304" pitchFamily="18" charset="0"/>
              </a:rPr>
              <a:t> </a:t>
            </a:r>
          </a:p>
          <a:p>
            <a:r>
              <a:rPr lang="uk-UA" altLang="uk-UA" sz="900" dirty="0" err="1">
                <a:latin typeface="Times New Roman" panose="02020603050405020304" pitchFamily="18" charset="0"/>
                <a:cs typeface="Times New Roman" panose="02020603050405020304" pitchFamily="18" charset="0"/>
              </a:rPr>
              <a:t>Электронна</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медичнаа</a:t>
            </a:r>
            <a:r>
              <a:rPr lang="uk-UA" altLang="uk-UA" sz="900" dirty="0">
                <a:latin typeface="Times New Roman" panose="02020603050405020304" pitchFamily="18" charset="0"/>
                <a:cs typeface="Times New Roman" panose="02020603050405020304" pitchFamily="18" charset="0"/>
              </a:rPr>
              <a:t> апаратура. – Тернопільський державний медичний університет – [Електронний ресурс]. – Режим </a:t>
            </a:r>
            <a:r>
              <a:rPr lang="uk-UA" altLang="uk-UA" sz="900" dirty="0" err="1">
                <a:latin typeface="Times New Roman" panose="02020603050405020304" pitchFamily="18" charset="0"/>
                <a:cs typeface="Times New Roman" panose="02020603050405020304" pitchFamily="18" charset="0"/>
              </a:rPr>
              <a:t>доступа</a:t>
            </a:r>
            <a:r>
              <a:rPr lang="uk-UA" altLang="uk-UA" sz="900" dirty="0">
                <a:latin typeface="Times New Roman" panose="02020603050405020304" pitchFamily="18" charset="0"/>
                <a:cs typeface="Times New Roman" panose="02020603050405020304" pitchFamily="18" charset="0"/>
              </a:rPr>
              <a:t>: https://intranet/tdmu.edu.ua/kafedra/internal/biofiz </a:t>
            </a:r>
          </a:p>
          <a:p>
            <a:r>
              <a:rPr lang="uk-UA" altLang="uk-UA" sz="900" dirty="0">
                <a:latin typeface="Times New Roman" panose="02020603050405020304" pitchFamily="18" charset="0"/>
                <a:cs typeface="Times New Roman" panose="02020603050405020304" pitchFamily="18" charset="0"/>
              </a:rPr>
              <a:t> </a:t>
            </a:r>
          </a:p>
          <a:p>
            <a:r>
              <a:rPr lang="uk-UA" altLang="uk-UA" sz="900" dirty="0" err="1">
                <a:latin typeface="Times New Roman" panose="02020603050405020304" pitchFamily="18" charset="0"/>
                <a:cs typeface="Times New Roman" panose="02020603050405020304" pitchFamily="18" charset="0"/>
              </a:rPr>
              <a:t>Абакумов</a:t>
            </a:r>
            <a:r>
              <a:rPr lang="uk-UA" altLang="uk-UA" sz="900" dirty="0">
                <a:latin typeface="Times New Roman" panose="02020603050405020304" pitchFamily="18" charset="0"/>
                <a:cs typeface="Times New Roman" panose="02020603050405020304" pitchFamily="18" charset="0"/>
              </a:rPr>
              <a:t> В.Г. Реєстрація, обробка та контроль </a:t>
            </a:r>
            <a:r>
              <a:rPr lang="uk-UA" altLang="uk-UA" sz="900" dirty="0" err="1">
                <a:latin typeface="Times New Roman" panose="02020603050405020304" pitchFamily="18" charset="0"/>
                <a:cs typeface="Times New Roman" panose="02020603050405020304" pitchFamily="18" charset="0"/>
              </a:rPr>
              <a:t>біомедичних</a:t>
            </a:r>
            <a:r>
              <a:rPr lang="uk-UA" altLang="uk-UA" sz="900" dirty="0">
                <a:latin typeface="Times New Roman" panose="02020603050405020304" pitchFamily="18" charset="0"/>
                <a:cs typeface="Times New Roman" panose="02020603050405020304" pitchFamily="18" charset="0"/>
              </a:rPr>
              <a:t> сигналів / В.Г. </a:t>
            </a:r>
            <a:r>
              <a:rPr lang="uk-UA" altLang="uk-UA" sz="900" dirty="0" err="1">
                <a:latin typeface="Times New Roman" panose="02020603050405020304" pitchFamily="18" charset="0"/>
                <a:cs typeface="Times New Roman" panose="02020603050405020304" pitchFamily="18" charset="0"/>
              </a:rPr>
              <a:t>Абакумов</a:t>
            </a:r>
            <a:r>
              <a:rPr lang="uk-UA" altLang="uk-UA" sz="900" dirty="0">
                <a:latin typeface="Times New Roman" panose="02020603050405020304" pitchFamily="18" charset="0"/>
                <a:cs typeface="Times New Roman" panose="02020603050405020304" pitchFamily="18" charset="0"/>
              </a:rPr>
              <a:t>, З.Ю. </a:t>
            </a:r>
            <a:r>
              <a:rPr lang="uk-UA" altLang="uk-UA" sz="900" dirty="0" err="1">
                <a:latin typeface="Times New Roman" panose="02020603050405020304" pitchFamily="18" charset="0"/>
                <a:cs typeface="Times New Roman" panose="02020603050405020304" pitchFamily="18" charset="0"/>
              </a:rPr>
              <a:t>Готра</a:t>
            </a:r>
            <a:r>
              <a:rPr lang="uk-UA" altLang="uk-UA" sz="900" dirty="0">
                <a:latin typeface="Times New Roman" panose="02020603050405020304" pitchFamily="18" charset="0"/>
                <a:cs typeface="Times New Roman" panose="02020603050405020304" pitchFamily="18" charset="0"/>
              </a:rPr>
              <a:t>, С.М. </a:t>
            </a:r>
            <a:r>
              <a:rPr lang="uk-UA" altLang="uk-UA" sz="900" dirty="0" err="1">
                <a:latin typeface="Times New Roman" panose="02020603050405020304" pitchFamily="18" charset="0"/>
                <a:cs typeface="Times New Roman" panose="02020603050405020304" pitchFamily="18" charset="0"/>
              </a:rPr>
              <a:t>Злепко</a:t>
            </a:r>
            <a:r>
              <a:rPr lang="uk-UA" altLang="uk-UA" sz="900" dirty="0">
                <a:latin typeface="Times New Roman" panose="02020603050405020304" pitchFamily="18" charset="0"/>
                <a:cs typeface="Times New Roman" panose="02020603050405020304" pitchFamily="18" charset="0"/>
              </a:rPr>
              <a:t> та ін. – Вінниця: ВНТУ, 2011. – 352 с. </a:t>
            </a:r>
          </a:p>
          <a:p>
            <a:r>
              <a:rPr lang="uk-UA" altLang="uk-UA" sz="900" dirty="0">
                <a:latin typeface="Times New Roman" panose="02020603050405020304" pitchFamily="18" charset="0"/>
                <a:cs typeface="Times New Roman" panose="02020603050405020304" pitchFamily="18" charset="0"/>
              </a:rPr>
              <a:t> </a:t>
            </a:r>
          </a:p>
          <a:p>
            <a:r>
              <a:rPr lang="uk-UA" altLang="uk-UA" sz="900" dirty="0" err="1">
                <a:latin typeface="Times New Roman" panose="02020603050405020304" pitchFamily="18" charset="0"/>
                <a:cs typeface="Times New Roman" panose="02020603050405020304" pitchFamily="18" charset="0"/>
              </a:rPr>
              <a:t>Андросова</a:t>
            </a:r>
            <a:r>
              <a:rPr lang="uk-UA" altLang="uk-UA" sz="900" dirty="0">
                <a:latin typeface="Times New Roman" panose="02020603050405020304" pitchFamily="18" charset="0"/>
                <a:cs typeface="Times New Roman" panose="02020603050405020304" pitchFamily="18" charset="0"/>
              </a:rPr>
              <a:t> Т.А. Медична електроніка / Т.А. </a:t>
            </a:r>
            <a:r>
              <a:rPr lang="uk-UA" altLang="uk-UA" sz="900" dirty="0" err="1">
                <a:latin typeface="Times New Roman" panose="02020603050405020304" pitchFamily="18" charset="0"/>
                <a:cs typeface="Times New Roman" panose="02020603050405020304" pitchFamily="18" charset="0"/>
              </a:rPr>
              <a:t>Андросова</a:t>
            </a:r>
            <a:r>
              <a:rPr lang="uk-UA" altLang="uk-UA" sz="900" dirty="0">
                <a:latin typeface="Times New Roman" panose="02020603050405020304" pitchFamily="18" charset="0"/>
                <a:cs typeface="Times New Roman" panose="02020603050405020304" pitchFamily="18" charset="0"/>
              </a:rPr>
              <a:t>, Е.Е. </a:t>
            </a:r>
            <a:r>
              <a:rPr lang="uk-UA" altLang="uk-UA" sz="900" dirty="0" err="1">
                <a:latin typeface="Times New Roman" panose="02020603050405020304" pitchFamily="18" charset="0"/>
                <a:cs typeface="Times New Roman" panose="02020603050405020304" pitchFamily="18" charset="0"/>
              </a:rPr>
              <a:t>Юндина</a:t>
            </a:r>
            <a:r>
              <a:rPr lang="uk-UA" altLang="uk-UA" sz="900" dirty="0">
                <a:latin typeface="Times New Roman" panose="02020603050405020304" pitchFamily="18" charset="0"/>
                <a:cs typeface="Times New Roman" panose="02020603050405020304" pitchFamily="18" charset="0"/>
              </a:rPr>
              <a:t>. – Ставрополь: СКФУ, 2016. – 117 с. </a:t>
            </a:r>
          </a:p>
          <a:p>
            <a:r>
              <a:rPr lang="uk-UA" altLang="uk-UA" sz="900" dirty="0">
                <a:latin typeface="Times New Roman" panose="02020603050405020304" pitchFamily="18" charset="0"/>
                <a:cs typeface="Times New Roman" panose="02020603050405020304" pitchFamily="18" charset="0"/>
              </a:rPr>
              <a:t> </a:t>
            </a:r>
          </a:p>
          <a:p>
            <a:r>
              <a:rPr lang="uk-UA" altLang="uk-UA" sz="900" dirty="0">
                <a:latin typeface="Times New Roman" panose="02020603050405020304" pitchFamily="18" charset="0"/>
                <a:cs typeface="Times New Roman" panose="02020603050405020304" pitchFamily="18" charset="0"/>
              </a:rPr>
              <a:t>Медична електроніка. – </a:t>
            </a:r>
            <a:r>
              <a:rPr lang="uk-UA" altLang="uk-UA" sz="900" dirty="0" err="1">
                <a:latin typeface="Times New Roman" panose="02020603050405020304" pitchFamily="18" charset="0"/>
                <a:cs typeface="Times New Roman" panose="02020603050405020304" pitchFamily="18" charset="0"/>
              </a:rPr>
              <a:t>Харьковский</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национальній</a:t>
            </a:r>
            <a:r>
              <a:rPr lang="uk-UA" altLang="uk-UA" sz="900" dirty="0">
                <a:latin typeface="Times New Roman" panose="02020603050405020304" pitchFamily="18" charset="0"/>
                <a:cs typeface="Times New Roman" panose="02020603050405020304" pitchFamily="18" charset="0"/>
              </a:rPr>
              <a:t> </a:t>
            </a:r>
            <a:r>
              <a:rPr lang="uk-UA" altLang="uk-UA" sz="900" dirty="0" err="1">
                <a:latin typeface="Times New Roman" panose="02020603050405020304" pitchFamily="18" charset="0"/>
                <a:cs typeface="Times New Roman" panose="02020603050405020304" pitchFamily="18" charset="0"/>
              </a:rPr>
              <a:t>медицинский</a:t>
            </a:r>
            <a:r>
              <a:rPr lang="uk-UA" altLang="uk-UA" sz="900" dirty="0">
                <a:latin typeface="Times New Roman" panose="02020603050405020304" pitchFamily="18" charset="0"/>
                <a:cs typeface="Times New Roman" panose="02020603050405020304" pitchFamily="18" charset="0"/>
              </a:rPr>
              <a:t> університет. – [Електронний ресурс]. – Режим </a:t>
            </a:r>
            <a:r>
              <a:rPr lang="uk-UA" altLang="uk-UA" sz="900" dirty="0" err="1">
                <a:latin typeface="Times New Roman" panose="02020603050405020304" pitchFamily="18" charset="0"/>
                <a:cs typeface="Times New Roman" panose="02020603050405020304" pitchFamily="18" charset="0"/>
              </a:rPr>
              <a:t>доступа</a:t>
            </a:r>
            <a:r>
              <a:rPr lang="uk-UA" altLang="uk-UA" sz="900" dirty="0">
                <a:latin typeface="Times New Roman" panose="02020603050405020304" pitchFamily="18" charset="0"/>
                <a:cs typeface="Times New Roman" panose="02020603050405020304" pitchFamily="18" charset="0"/>
              </a:rPr>
              <a:t>: </a:t>
            </a:r>
            <a:r>
              <a:rPr lang="uk-UA" altLang="uk-UA" sz="900" u="sng" dirty="0">
                <a:latin typeface="Times New Roman" panose="02020603050405020304" pitchFamily="18" charset="0"/>
                <a:cs typeface="Times New Roman" panose="02020603050405020304" pitchFamily="18" charset="0"/>
                <a:hlinkClick r:id="rId2"/>
              </a:rPr>
              <a:t>http://repo.knmu.edu.ua/bitstream/123456789/3161/1</a:t>
            </a:r>
            <a:r>
              <a:rPr lang="uk-UA" altLang="uk-UA" sz="900" dirty="0">
                <a:latin typeface="Times New Roman" panose="02020603050405020304" pitchFamily="18" charset="0"/>
                <a:cs typeface="Times New Roman" panose="02020603050405020304" pitchFamily="18" charset="0"/>
              </a:rPr>
              <a:t> </a:t>
            </a:r>
          </a:p>
          <a:p>
            <a:pPr algn="just"/>
            <a:endParaRPr lang="uk-UA" alt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06906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125</TotalTime>
  <Words>1786</Words>
  <Application>Microsoft Office PowerPoint</Application>
  <PresentationFormat>Широкоэкранный</PresentationFormat>
  <Paragraphs>233</Paragraphs>
  <Slides>69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69</vt:i4>
      </vt:variant>
    </vt:vector>
  </HeadingPairs>
  <TitlesOfParts>
    <vt:vector size="75" baseType="lpstr">
      <vt:lpstr>Arial</vt:lpstr>
      <vt:lpstr>Bookman Old Style</vt:lpstr>
      <vt:lpstr>Times New Roman</vt:lpstr>
      <vt:lpstr>Trebuchet MS</vt:lpstr>
      <vt:lpstr>Tw Cen MT</vt:lpstr>
      <vt:lpstr>Контур</vt:lpstr>
      <vt:lpstr>Одеський національний медичнИЙ уніеверситет кафедра біофізики, інформатики та медичної апаратури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Магнітно-резонансна томографія</vt:lpstr>
      <vt:lpstr>МРТ томографИ</vt:lpstr>
      <vt:lpstr>КОНТРАСТ ЗОБРАЖЕННЯ</vt:lpstr>
      <vt:lpstr>ЖИРОВА ТКАНИНА і вода</vt:lpstr>
      <vt:lpstr>Т1 відновлення</vt:lpstr>
      <vt:lpstr>Т2 - відновлення</vt:lpstr>
      <vt:lpstr>ЗВАЖЕНІСТЬ КОНТРАСТА ЗОБРАЖЕННЯ</vt:lpstr>
      <vt:lpstr>Зваженість по Т1</vt:lpstr>
      <vt:lpstr>Зваженість по Т2 </vt:lpstr>
      <vt:lpstr>ЗАУВАЖЕННЯ до значення зваженості зображення</vt:lpstr>
      <vt:lpstr>Т1 і Т2-зважені зображення</vt:lpstr>
      <vt:lpstr>МРТ серцево-судинної системи</vt:lpstr>
      <vt:lpstr>МРТ опорно-рухового апарату</vt:lpstr>
      <vt:lpstr>Дифузійна МРТ</vt:lpstr>
      <vt:lpstr>МР-перфузія</vt:lpstr>
      <vt:lpstr>МР-спектроскопія</vt:lpstr>
      <vt:lpstr>МР-ангіографія </vt:lpstr>
      <vt:lpstr>Функціональна МРТ </vt:lpstr>
      <vt:lpstr>Презентация PowerPoint</vt:lpstr>
      <vt:lpstr>Презентация PowerPoint</vt:lpstr>
      <vt:lpstr>Презентация PowerPoint</vt:lpstr>
      <vt:lpstr>Презентация PowerPoint</vt:lpstr>
      <vt:lpstr>Презентация PowerPoint</vt:lpstr>
      <vt:lpstr>Методи радіонуклідної діагностики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Рівні променевої діагностики</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Годлевський Леонід Семенович</dc:creator>
  <cp:lastModifiedBy>Годлевський Леонід Семенович</cp:lastModifiedBy>
  <cp:revision>45</cp:revision>
  <dcterms:created xsi:type="dcterms:W3CDTF">2022-02-04T11:49:38Z</dcterms:created>
  <dcterms:modified xsi:type="dcterms:W3CDTF">2022-02-09T11:00:36Z</dcterms:modified>
</cp:coreProperties>
</file>