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2" r:id="rId2"/>
  </p:sldMasterIdLst>
  <p:sldIdLst>
    <p:sldId id="269" r:id="rId3"/>
    <p:sldId id="298" r:id="rId4"/>
    <p:sldId id="271" r:id="rId5"/>
    <p:sldId id="272" r:id="rId6"/>
    <p:sldId id="260" r:id="rId7"/>
    <p:sldId id="261" r:id="rId8"/>
    <p:sldId id="262" r:id="rId9"/>
    <p:sldId id="263" r:id="rId10"/>
    <p:sldId id="264" r:id="rId11"/>
    <p:sldId id="276" r:id="rId12"/>
    <p:sldId id="275" r:id="rId13"/>
    <p:sldId id="277" r:id="rId14"/>
    <p:sldId id="266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67" r:id="rId36"/>
    <p:sldId id="314" r:id="rId37"/>
    <p:sldId id="315" r:id="rId38"/>
    <p:sldId id="316" r:id="rId39"/>
    <p:sldId id="317" r:id="rId40"/>
    <p:sldId id="318" r:id="rId41"/>
    <p:sldId id="319" r:id="rId42"/>
    <p:sldId id="299" r:id="rId43"/>
    <p:sldId id="300" r:id="rId44"/>
    <p:sldId id="301" r:id="rId45"/>
    <p:sldId id="302" r:id="rId46"/>
    <p:sldId id="303" r:id="rId47"/>
    <p:sldId id="320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21" r:id="rId59"/>
    <p:sldId id="322" r:id="rId60"/>
    <p:sldId id="258" r:id="rId6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2EF7C20F-62D3-48E7-8BB1-00B025912753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906A8C3-0923-49F4-B3E8-D4E543C1A8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E772FA-42DA-4E90-A6E6-93B6D2B75C93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4F9C3-9339-40B3-9768-4132454FC9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8A997C-788D-47C9-9D6A-F37FBC4B1607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DEDD4-E2C8-4D7A-B62B-41EBC817B5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473E93-10A9-43B0-96F3-3667D21488FD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EE4BA5-54DA-4593-A0BD-14F1C7DD89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A2E261-9237-4AAF-835E-3BBE66D5284D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B5151-9061-4709-AE69-DFA35D0A8F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CFC2DC-3175-4975-9837-571B15042F61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C42CA-68F2-4749-B12F-70790DE900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679982-95EB-4E90-B2C2-65B52AD6A071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4973A-6A58-4E3C-AA64-264C5E74F9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415F84-1535-407E-A783-3DDFFB501707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F2B64-6856-46AF-89BC-6756D720EB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EA12BB-DFBB-4BC0-9BBD-CB2022C253C2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CE32C-CCBC-4EEE-9DCE-7E18E44300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48DCFE-DB7D-4672-AFA0-A8F22196525B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675EB-0EEE-4030-A93F-C89BE619D9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215A3E-79EA-4325-B1B7-B297B43C2596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ED878A-D392-4737-BA8F-39E979B66F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BCE35-EA64-4887-A9AA-84C0BE3F8FEA}" type="datetimeFigureOut">
              <a:rPr lang="ru-RU"/>
              <a:pPr>
                <a:defRPr/>
              </a:pPr>
              <a:t>09.02.2022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DFE21-4407-489F-B372-D2F6194ED4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EEF39-EA4C-402B-AA09-FEBADFFA4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88720-83E9-43BB-A5BE-BE2C85FEE1CC}" type="datetimeFigureOut">
              <a:rPr lang="ru-RU"/>
              <a:pPr>
                <a:defRPr/>
              </a:pPr>
              <a:t>09.02.2022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37B30-4D02-4BE4-A7BE-4C375FC8B3A5}" type="datetimeFigureOut">
              <a:rPr lang="ru-RU"/>
              <a:pPr>
                <a:defRPr/>
              </a:pPr>
              <a:t>09.02.2022</a:t>
            </a:fld>
            <a:endParaRPr lang="ru-RU" dirty="0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882EC-57EE-4FFD-B493-916D8D3361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A7463-B795-4F60-8C36-DA15937AF8A6}" type="datetimeFigureOut">
              <a:rPr lang="ru-RU"/>
              <a:pPr>
                <a:defRPr/>
              </a:pPr>
              <a:t>09.02.2022</a:t>
            </a:fld>
            <a:endParaRPr lang="ru-RU" dirty="0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659A0-4D18-4E44-A39F-5C27A8A98E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D8F4EBE-A9CB-48AB-BACF-65A04409CF5E}" type="datetimeFigureOut">
              <a:rPr lang="ru-RU"/>
              <a:pPr/>
              <a:t>09.02.2022</a:t>
            </a:fld>
            <a:endParaRPr lang="ru-RU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94141A7-5EED-4D84-998E-7D7F22B46993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7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5485C5-F7D3-44A6-AF11-E87F51B3A108}" type="datetimeFigureOut">
              <a:rPr lang="ru-RU"/>
              <a:pPr>
                <a:defRPr/>
              </a:pPr>
              <a:t>09.02.2022</a:t>
            </a:fld>
            <a:endParaRPr lang="ru-RU" dirty="0"/>
          </a:p>
        </p:txBody>
      </p:sp>
      <p:sp>
        <p:nvSpPr>
          <p:cNvPr id="8" name="Номер слайда 8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D3B9C-CEE1-4847-AD66-8A2D1A8642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faqukr.ru/zdorov-ja/6458-ultrazvuk-ce-shho-ultrazvuk-v-medicini-likuvannja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blog.wiki/uk/Contrast_(vision)" TargetMode="External"/><Relationship Id="rId7" Type="http://schemas.openxmlformats.org/officeDocument/2006/relationships/hyperlink" Target="https://wblog.wiki/uk/Life_sciences" TargetMode="External"/><Relationship Id="rId2" Type="http://schemas.openxmlformats.org/officeDocument/2006/relationships/hyperlink" Target="https://wblog.wiki/uk/Optical_resolutio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blog.wiki/uk/Optical_sectioning" TargetMode="External"/><Relationship Id="rId5" Type="http://schemas.openxmlformats.org/officeDocument/2006/relationships/hyperlink" Target="https://wblog.wiki/uk/Spatial_filter" TargetMode="External"/><Relationship Id="rId4" Type="http://schemas.openxmlformats.org/officeDocument/2006/relationships/hyperlink" Target="https://wblog.wiki/uk/Micrograph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repo.odmu.edu.ua/xmlui/handle/123456789/4867" TargetMode="External"/><Relationship Id="rId2" Type="http://schemas.openxmlformats.org/officeDocument/2006/relationships/hyperlink" Target="http://dx.doi.org/10.15222/godlevsky1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epo.odmu.edu.ua/xmlui/handle/123456789/4742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repo.knmu.edu.ua/bitstream/123456789/3161/1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teletehnika.info/140-ultrazvuk-chto-yeto-takoe.html" TargetMode="External"/><Relationship Id="rId2" Type="http://schemas.openxmlformats.org/officeDocument/2006/relationships/hyperlink" Target="http://teletehnika.info/140-ultrazvuk-chto-yeto-takoe.ht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251520" y="1052736"/>
            <a:ext cx="8678167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altLang="ru-RU" sz="2000" b="1" dirty="0" err="1" smtClean="0">
                <a:cs typeface="Times New Roman" pitchFamily="18" charset="0"/>
              </a:rPr>
              <a:t>Одеський</a:t>
            </a:r>
            <a:r>
              <a:rPr lang="ru-RU" altLang="ru-RU" sz="2000" b="1" dirty="0" smtClean="0"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cs typeface="Times New Roman" pitchFamily="18" charset="0"/>
              </a:rPr>
              <a:t>національний</a:t>
            </a:r>
            <a:r>
              <a:rPr lang="ru-RU" altLang="ru-RU" sz="2000" b="1" dirty="0" smtClean="0"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cs typeface="Times New Roman" pitchFamily="18" charset="0"/>
              </a:rPr>
              <a:t>медичний</a:t>
            </a:r>
            <a:r>
              <a:rPr lang="ru-RU" altLang="ru-RU" sz="2000" b="1" dirty="0" smtClean="0"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cs typeface="Times New Roman" pitchFamily="18" charset="0"/>
              </a:rPr>
              <a:t>університет</a:t>
            </a:r>
            <a:endParaRPr lang="ru-RU" altLang="ru-RU" sz="2000" b="1" dirty="0" smtClean="0">
              <a:cs typeface="Times New Roman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cs typeface="Times New Roman" pitchFamily="18" charset="0"/>
              </a:rPr>
              <a:t>Кафедра </a:t>
            </a:r>
            <a:r>
              <a:rPr lang="ru-RU" altLang="ru-RU" sz="2000" b="1" dirty="0" err="1" smtClean="0">
                <a:cs typeface="Times New Roman" pitchFamily="18" charset="0"/>
              </a:rPr>
              <a:t>біофізики</a:t>
            </a:r>
            <a:r>
              <a:rPr lang="ru-RU" altLang="ru-RU" sz="2000" b="1" dirty="0" smtClean="0">
                <a:cs typeface="Times New Roman" pitchFamily="18" charset="0"/>
              </a:rPr>
              <a:t>, інформатики та медичної апаратури</a:t>
            </a:r>
            <a:endParaRPr lang="ru-RU" altLang="ru-RU" sz="2000" b="1" dirty="0" smtClean="0">
              <a:cs typeface="Times New Roman" pitchFamily="18" charset="0"/>
            </a:endParaRPr>
          </a:p>
          <a:p>
            <a:pPr algn="ctr" eaLnBrk="0" hangingPunct="0"/>
            <a:endParaRPr lang="ru-RU" altLang="ru-RU" sz="2000" b="1" dirty="0"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b="1" dirty="0" err="1" smtClean="0">
                <a:cs typeface="Times New Roman" pitchFamily="18" charset="0"/>
              </a:rPr>
              <a:t>Лекція</a:t>
            </a:r>
            <a:r>
              <a:rPr lang="ru-RU" altLang="ru-RU" sz="2400" b="1" dirty="0" smtClean="0">
                <a:cs typeface="Times New Roman" pitchFamily="18" charset="0"/>
              </a:rPr>
              <a:t> </a:t>
            </a:r>
            <a:r>
              <a:rPr lang="ru-RU" altLang="ru-RU" sz="2400" b="1" dirty="0">
                <a:cs typeface="Times New Roman" pitchFamily="18" charset="0"/>
              </a:rPr>
              <a:t>№4</a:t>
            </a:r>
          </a:p>
          <a:p>
            <a:pPr eaLnBrk="0" hangingPunct="0"/>
            <a:endParaRPr lang="ru-RU" altLang="ru-RU" sz="2400" dirty="0">
              <a:cs typeface="Times New Roman" pitchFamily="18" charset="0"/>
            </a:endParaRPr>
          </a:p>
          <a:p>
            <a:pPr algn="ctr" eaLnBrk="0" hangingPunct="0"/>
            <a:r>
              <a:rPr lang="uk-UA" altLang="ru-RU" sz="3200" b="1" dirty="0">
                <a:cs typeface="Times New Roman" pitchFamily="18" charset="0"/>
              </a:rPr>
              <a:t>Ультразвук, </a:t>
            </a:r>
            <a:r>
              <a:rPr lang="uk-UA" altLang="ru-RU" sz="3200" b="1" dirty="0" err="1">
                <a:cs typeface="Times New Roman" pitchFamily="18" charset="0"/>
              </a:rPr>
              <a:t>аппаратура</a:t>
            </a:r>
            <a:r>
              <a:rPr lang="ru-RU" altLang="ru-RU" sz="3200" b="1" dirty="0">
                <a:cs typeface="Times New Roman" pitchFamily="18" charset="0"/>
              </a:rPr>
              <a:t>. </a:t>
            </a:r>
            <a:r>
              <a:rPr lang="ru-RU" altLang="ru-RU" sz="3200" b="1" dirty="0" err="1" smtClean="0">
                <a:cs typeface="Times New Roman" pitchFamily="18" charset="0"/>
              </a:rPr>
              <a:t>Ендоскопічні</a:t>
            </a:r>
            <a:r>
              <a:rPr lang="ru-RU" altLang="ru-RU" sz="3200" b="1" dirty="0" smtClean="0">
                <a:cs typeface="Times New Roman" pitchFamily="18" charset="0"/>
              </a:rPr>
              <a:t> </a:t>
            </a:r>
            <a:r>
              <a:rPr lang="ru-RU" altLang="ru-RU" sz="3200" b="1" dirty="0" err="1">
                <a:cs typeface="Times New Roman" pitchFamily="18" charset="0"/>
              </a:rPr>
              <a:t>зображення</a:t>
            </a:r>
            <a:r>
              <a:rPr lang="ru-RU" altLang="ru-RU" sz="3200" b="1" dirty="0">
                <a:cs typeface="Times New Roman" pitchFamily="18" charset="0"/>
              </a:rPr>
              <a:t>, </a:t>
            </a:r>
            <a:r>
              <a:rPr lang="ru-RU" altLang="ru-RU" sz="3200" b="1" dirty="0" err="1">
                <a:cs typeface="Times New Roman" pitchFamily="18" charset="0"/>
              </a:rPr>
              <a:t>зображення</a:t>
            </a:r>
            <a:r>
              <a:rPr lang="ru-RU" altLang="ru-RU" sz="3200" b="1" dirty="0">
                <a:cs typeface="Times New Roman" pitchFamily="18" charset="0"/>
              </a:rPr>
              <a:t> очного </a:t>
            </a:r>
            <a:r>
              <a:rPr lang="ru-RU" altLang="ru-RU" sz="3200" b="1" dirty="0" smtClean="0">
                <a:cs typeface="Times New Roman" pitchFamily="18" charset="0"/>
              </a:rPr>
              <a:t>дна</a:t>
            </a:r>
          </a:p>
          <a:p>
            <a:pPr algn="ctr" eaLnBrk="0" hangingPunct="0"/>
            <a:endParaRPr lang="ru-RU" altLang="ru-RU" sz="3200" b="1" dirty="0">
              <a:cs typeface="Times New Roman" pitchFamily="18" charset="0"/>
            </a:endParaRPr>
          </a:p>
          <a:p>
            <a:pPr algn="ctr" eaLnBrk="0" hangingPunct="0"/>
            <a:endParaRPr lang="ru-RU" altLang="ru-RU" sz="3200" b="1" dirty="0" smtClean="0">
              <a:cs typeface="Times New Roman" pitchFamily="18" charset="0"/>
            </a:endParaRPr>
          </a:p>
          <a:p>
            <a:pPr algn="ctr" eaLnBrk="0" hangingPunct="0"/>
            <a:endParaRPr lang="ru-RU" altLang="ru-RU" sz="3200" b="1" dirty="0">
              <a:cs typeface="Times New Roman" pitchFamily="18" charset="0"/>
            </a:endParaRPr>
          </a:p>
          <a:p>
            <a:pPr algn="ctr" eaLnBrk="0" hangingPunct="0"/>
            <a:endParaRPr lang="ru-RU" altLang="ru-RU" sz="2000" b="1" dirty="0" smtClean="0">
              <a:cs typeface="Times New Roman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cs typeface="Times New Roman" pitchFamily="18" charset="0"/>
              </a:rPr>
              <a:t>Одеса- 2021</a:t>
            </a:r>
            <a:endParaRPr lang="ru-RU" altLang="ru-RU" sz="2000" b="1" dirty="0">
              <a:cs typeface="Times New Roman" pitchFamily="18" charset="0"/>
            </a:endParaRPr>
          </a:p>
          <a:p>
            <a:pPr eaLnBrk="0" hangingPunct="0"/>
            <a:endParaRPr lang="ru-RU" altLang="ru-RU" sz="36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53163" y="0"/>
            <a:ext cx="2819400" cy="1162050"/>
          </a:xfrm>
        </p:spPr>
        <p:txBody>
          <a:bodyPr anchor="b"/>
          <a:lstStyle/>
          <a:p>
            <a:pPr algn="l"/>
            <a:r>
              <a:rPr lang="uk-UA" sz="2800" b="1"/>
              <a:t>Ультразвукове дослідження</a:t>
            </a:r>
            <a:endParaRPr lang="ru-RU" sz="2800" b="1"/>
          </a:p>
        </p:txBody>
      </p:sp>
      <p:sp>
        <p:nvSpPr>
          <p:cNvPr id="70659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260350"/>
            <a:ext cx="6367463" cy="586581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sz="2200"/>
              <a:t>УЗД (ехографія, сонографія) – один з самих розповсюджених методів діагностики і скринінгу. </a:t>
            </a:r>
          </a:p>
          <a:p>
            <a:pPr>
              <a:buFont typeface="Wingdings" pitchFamily="2" charset="2"/>
              <a:buChar char="q"/>
            </a:pPr>
            <a:r>
              <a:rPr lang="uk-UA" sz="2200"/>
              <a:t>Широку популярність метод набув через свою безпечність. Цей метод може застосовуватись для вагітних, дітей. Він не пов</a:t>
            </a:r>
            <a:r>
              <a:rPr lang="en-US" sz="2200"/>
              <a:t>’</a:t>
            </a:r>
            <a:r>
              <a:rPr lang="uk-UA" sz="2200"/>
              <a:t>язаний з іонізуючим випромінюванням.</a:t>
            </a:r>
          </a:p>
          <a:p>
            <a:pPr>
              <a:buFont typeface="Wingdings" pitchFamily="2" charset="2"/>
              <a:buChar char="q"/>
            </a:pPr>
            <a:r>
              <a:rPr lang="uk-UA" sz="2200"/>
              <a:t>Використовуються ультразвукові хвилі з частотою від 5 до 75 МГц. Глибина проникнення до 25 см.</a:t>
            </a:r>
          </a:p>
          <a:p>
            <a:pPr>
              <a:buFont typeface="Wingdings" pitchFamily="2" charset="2"/>
              <a:buChar char="q"/>
            </a:pPr>
            <a:r>
              <a:rPr lang="uk-UA" sz="2200"/>
              <a:t>Використовують для діагностики захворювання внутрішніх органів, які не закриті кістками. Дозволяє спостерігати динаміку роботи органів.  </a:t>
            </a:r>
          </a:p>
          <a:p>
            <a:pPr>
              <a:buFont typeface="Wingdings" pitchFamily="2" charset="2"/>
              <a:buChar char="q"/>
            </a:pPr>
            <a:r>
              <a:rPr lang="uk-UA" sz="2200"/>
              <a:t>Поширений метод скринінгу для оцінки розвитку плода та виявлення пухлин грудей та органів черевної порожнини.   </a:t>
            </a:r>
            <a:endParaRPr lang="ru-RU" sz="2200"/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0EEC6C8-1327-41E6-ABC5-095D14BCC7FA}" type="slidenum">
              <a:rPr lang="uk-UA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uk-UA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0661" name="Объект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7463" y="1341438"/>
            <a:ext cx="25812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Объект 8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329363" y="3500438"/>
            <a:ext cx="2619375" cy="174307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8013" y="428625"/>
            <a:ext cx="853598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4000" b="1">
                <a:cs typeface="Times New Roman" pitchFamily="18" charset="0"/>
              </a:rPr>
              <a:t>Ультратерапія та дія на організм</a:t>
            </a:r>
            <a:r>
              <a:rPr lang="ru-RU" b="1">
                <a:cs typeface="Times New Roman" pitchFamily="18" charset="0"/>
              </a:rPr>
              <a:t>.</a:t>
            </a:r>
            <a:endParaRPr lang="ru-RU" sz="1000" b="1"/>
          </a:p>
        </p:txBody>
      </p:sp>
      <p:sp>
        <p:nvSpPr>
          <p:cNvPr id="43011" name="Rectangle 1"/>
          <p:cNvSpPr>
            <a:spLocks noChangeArrowheads="1"/>
          </p:cNvSpPr>
          <p:nvPr/>
        </p:nvSpPr>
        <p:spPr bwMode="auto">
          <a:xfrm>
            <a:off x="214313" y="1357313"/>
            <a:ext cx="85725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altLang="ru-RU" sz="3200">
                <a:cs typeface="Times New Roman" pitchFamily="18" charset="0"/>
              </a:rPr>
              <a:t> Фізико-хімічна дія ультразвуку зв'язана з просторовою перебудовою внутрішньокліточних молекулярних комплексів. Підвищується активність ряду ферментів, інтенсивність матеріальних окислительно-відновлюваних процесів, збільшується мітотична активність кліток, у тканинах відбувається утворення біологічно активних речовин; гепарина, гистамина, серотонина і ін.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mages.ua.prom.st/10733812_w640_h640_cid359908_pid43047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381000"/>
            <a:ext cx="6072187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19146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Особливості ультразвуку.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5362" name="Содержимое 4" descr="узи 3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143000"/>
            <a:ext cx="2916237" cy="4572000"/>
          </a:xfrm>
        </p:spPr>
      </p:pic>
      <p:sp>
        <p:nvSpPr>
          <p:cNvPr id="15363" name="Содержимое 3"/>
          <p:cNvSpPr>
            <a:spLocks noGrp="1"/>
          </p:cNvSpPr>
          <p:nvPr>
            <p:ph sz="half" idx="4294967295"/>
          </p:nvPr>
        </p:nvSpPr>
        <p:spPr>
          <a:xfrm>
            <a:off x="3786188" y="1000125"/>
            <a:ext cx="4916487" cy="5572125"/>
          </a:xfrm>
        </p:spPr>
        <p:txBody>
          <a:bodyPr/>
          <a:lstStyle/>
          <a:p>
            <a:r>
              <a:rPr lang="ru-RU" sz="2200"/>
              <a:t>1. Мала довжина хвилі. Для найбільш низького ультразвукового діапазону вона не перевищує декількох сантиметрів, обумовлюючи променевої характер поширення сигналу. 2. Незначний період коливань, завдяки чому ультразвук можна випромінювати імпульсно. 3. У різних середовищах ультразвукові коливання з довжиною хвилі, що не перевищує 10 мм, володіють властивостями, аналогічними світловим променям, що дозволяє фокусувати коливання, формувати направлене випромінювання, тобто не тільки посилати в потрібному напрямку енергію, але й зосереджувати її в необхідному обсязі. </a:t>
            </a:r>
            <a:endParaRPr lang="en-US" sz="2200"/>
          </a:p>
          <a:p>
            <a:endParaRPr lang="uk-UA" sz="2200"/>
          </a:p>
          <a:p>
            <a:endParaRPr lang="ru-RU" sz="220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562088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b="1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ВИКОРИСТАННЯ УЛЬТРАЗВУКУ  В МЕДЕЦИНІ.</a:t>
            </a:r>
            <a:endParaRPr lang="ru-RU" sz="4200" b="1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301625" y="2130425"/>
            <a:ext cx="4864100" cy="3940175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</a:pPr>
            <a:r>
              <a:rPr lang="ru-RU"/>
              <a:t>У  сучасній  практичній медицині  існує  три основних  напрями використання  ультразвуку різних частот:    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1.Діагностичне.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2. Терапевтичне.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3. Хірургічне.</a:t>
            </a:r>
          </a:p>
          <a:p>
            <a:pPr>
              <a:buFont typeface="Wingdings" pitchFamily="2" charset="2"/>
              <a:buNone/>
            </a:pPr>
            <a:r>
              <a:rPr lang="uk-UA"/>
              <a:t>   </a:t>
            </a:r>
            <a:endParaRPr lang="ru-RU"/>
          </a:p>
        </p:txBody>
      </p:sp>
      <p:pic>
        <p:nvPicPr>
          <p:cNvPr id="16387" name="Содержимое 4" descr="ultrazvuk-jeto-chto-ultrazvuk-v-medicine-lechenie_3_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57813" y="1857375"/>
            <a:ext cx="3349625" cy="4429125"/>
          </a:xfrm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19146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Ультразвукова локація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7410" name="Содержимое 4" descr="i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1214438"/>
            <a:ext cx="3257550" cy="3024187"/>
          </a:xfrm>
        </p:spPr>
      </p:pic>
      <p:sp>
        <p:nvSpPr>
          <p:cNvPr id="17411" name="Содержимое 3"/>
          <p:cNvSpPr>
            <a:spLocks noGrp="1"/>
          </p:cNvSpPr>
          <p:nvPr>
            <p:ph sz="half" idx="4294967295"/>
          </p:nvPr>
        </p:nvSpPr>
        <p:spPr>
          <a:xfrm>
            <a:off x="4143375" y="1524000"/>
            <a:ext cx="4564063" cy="4572000"/>
          </a:xfrm>
        </p:spPr>
        <p:txBody>
          <a:bodyPr/>
          <a:lstStyle/>
          <a:p>
            <a:r>
              <a:rPr lang="ru-RU"/>
              <a:t>У процесі такого дослідження реєструються відбиті  від  кордонів середовищ з різними акустичними   густиною імпульси. За допомогою переміщуваного  датчика можна встановити розмір, розташування та форму досліджуваного  об'єкта.</a:t>
            </a:r>
          </a:p>
          <a:p>
            <a:r>
              <a:rPr lang="uk-UA"/>
              <a:t>  </a:t>
            </a:r>
            <a:endParaRPr lang="ru-RU"/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19146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Просвічування.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sz="half" idx="4294967295"/>
          </p:nvPr>
        </p:nvSpPr>
        <p:spPr>
          <a:xfrm>
            <a:off x="357188" y="1143000"/>
            <a:ext cx="4543425" cy="5357813"/>
          </a:xfrm>
        </p:spPr>
        <p:txBody>
          <a:bodyPr/>
          <a:lstStyle/>
          <a:p>
            <a:r>
              <a:rPr lang="ru-RU" sz="1800" dirty="0" err="1"/>
              <a:t>Цей</a:t>
            </a:r>
            <a:r>
              <a:rPr lang="ru-RU" sz="1800" dirty="0"/>
              <a:t> метод </a:t>
            </a:r>
            <a:r>
              <a:rPr lang="ru-RU" sz="1800" dirty="0" err="1"/>
              <a:t>заснований</a:t>
            </a:r>
            <a:r>
              <a:rPr lang="ru-RU" sz="1800" dirty="0"/>
              <a:t> на тому,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різні</a:t>
            </a:r>
            <a:r>
              <a:rPr lang="ru-RU" sz="1800" dirty="0"/>
              <a:t> </a:t>
            </a:r>
            <a:r>
              <a:rPr lang="ru-RU" sz="1800" dirty="0" err="1"/>
              <a:t>тканини</a:t>
            </a:r>
            <a:r>
              <a:rPr lang="ru-RU" sz="1800" dirty="0"/>
              <a:t> </a:t>
            </a:r>
            <a:r>
              <a:rPr lang="ru-RU" sz="1800" dirty="0" err="1"/>
              <a:t>людського</a:t>
            </a:r>
            <a:r>
              <a:rPr lang="ru-RU" sz="1800" dirty="0"/>
              <a:t> </a:t>
            </a:r>
            <a:r>
              <a:rPr lang="ru-RU" sz="1800" dirty="0" err="1"/>
              <a:t>організму</a:t>
            </a:r>
            <a:r>
              <a:rPr lang="ru-RU" sz="1800" dirty="0"/>
              <a:t> </a:t>
            </a:r>
            <a:r>
              <a:rPr lang="ru-RU" sz="1800" dirty="0" err="1"/>
              <a:t>по-різному</a:t>
            </a:r>
            <a:r>
              <a:rPr lang="ru-RU" sz="1800" dirty="0"/>
              <a:t> </a:t>
            </a:r>
            <a:r>
              <a:rPr lang="ru-RU" sz="1800" dirty="0" err="1"/>
              <a:t>поглинають</a:t>
            </a:r>
            <a:r>
              <a:rPr lang="ru-RU" sz="1800" dirty="0"/>
              <a:t> ультразвук. </a:t>
            </a:r>
            <a:r>
              <a:rPr lang="ru-RU" sz="1800" dirty="0" err="1"/>
              <a:t>Під</a:t>
            </a:r>
            <a:r>
              <a:rPr lang="ru-RU" sz="1800" dirty="0"/>
              <a:t> час </a:t>
            </a:r>
            <a:r>
              <a:rPr lang="ru-RU" sz="1800" dirty="0" err="1"/>
              <a:t>дослідження</a:t>
            </a:r>
            <a:r>
              <a:rPr lang="ru-RU" sz="1800" dirty="0"/>
              <a:t> будь-</a:t>
            </a:r>
            <a:r>
              <a:rPr lang="ru-RU" sz="1800" dirty="0" err="1"/>
              <a:t>якого</a:t>
            </a:r>
            <a:r>
              <a:rPr lang="ru-RU" sz="1800" dirty="0"/>
              <a:t> </a:t>
            </a:r>
            <a:r>
              <a:rPr lang="ru-RU" sz="1800" dirty="0" err="1"/>
              <a:t>внутрішнього</a:t>
            </a:r>
            <a:r>
              <a:rPr lang="ru-RU" sz="1800" dirty="0"/>
              <a:t> органу в </a:t>
            </a:r>
            <a:r>
              <a:rPr lang="ru-RU" sz="1800" dirty="0" err="1"/>
              <a:t>нього</a:t>
            </a:r>
            <a:r>
              <a:rPr lang="ru-RU" sz="1800" dirty="0"/>
              <a:t> </a:t>
            </a:r>
            <a:r>
              <a:rPr lang="ru-RU" sz="1800" dirty="0" err="1"/>
              <a:t>направляють</a:t>
            </a:r>
            <a:r>
              <a:rPr lang="ru-RU" sz="1800" dirty="0"/>
              <a:t> </a:t>
            </a:r>
            <a:r>
              <a:rPr lang="ru-RU" sz="1800" dirty="0" err="1"/>
              <a:t>хвилю</a:t>
            </a:r>
            <a:r>
              <a:rPr lang="ru-RU" sz="1800" dirty="0"/>
              <a:t> з </a:t>
            </a:r>
            <a:r>
              <a:rPr lang="ru-RU" sz="1800" dirty="0" err="1"/>
              <a:t>певною</a:t>
            </a:r>
            <a:r>
              <a:rPr lang="ru-RU" sz="1800" dirty="0"/>
              <a:t> </a:t>
            </a:r>
            <a:r>
              <a:rPr lang="ru-RU" sz="1800" dirty="0" err="1"/>
              <a:t>інтенсивністю</a:t>
            </a:r>
            <a:r>
              <a:rPr lang="ru-RU" sz="1800" dirty="0"/>
              <a:t>, </a:t>
            </a:r>
            <a:r>
              <a:rPr lang="ru-RU" sz="1800" dirty="0" err="1"/>
              <a:t>після</a:t>
            </a:r>
            <a:r>
              <a:rPr lang="ru-RU" sz="1800" dirty="0"/>
              <a:t> </a:t>
            </a:r>
            <a:r>
              <a:rPr lang="ru-RU" sz="1800" dirty="0" err="1"/>
              <a:t>чого</a:t>
            </a:r>
            <a:r>
              <a:rPr lang="ru-RU" sz="1800" dirty="0"/>
              <a:t> </a:t>
            </a:r>
            <a:r>
              <a:rPr lang="ru-RU" sz="1800" dirty="0" err="1"/>
              <a:t>спеціальним</a:t>
            </a:r>
            <a:r>
              <a:rPr lang="ru-RU" sz="1800" dirty="0"/>
              <a:t> датчиком </a:t>
            </a:r>
            <a:r>
              <a:rPr lang="ru-RU" sz="1800" dirty="0" err="1"/>
              <a:t>реєструють</a:t>
            </a:r>
            <a:r>
              <a:rPr lang="ru-RU" sz="1800" dirty="0"/>
              <a:t> </a:t>
            </a:r>
            <a:r>
              <a:rPr lang="ru-RU" sz="1800" dirty="0" err="1"/>
              <a:t>минулий</a:t>
            </a:r>
            <a:r>
              <a:rPr lang="ru-RU" sz="1800" dirty="0"/>
              <a:t> сигнал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зворотного</a:t>
            </a:r>
            <a:r>
              <a:rPr lang="ru-RU" sz="1800" dirty="0"/>
              <a:t> боку. Картина </a:t>
            </a:r>
            <a:r>
              <a:rPr lang="ru-RU" sz="1800" dirty="0" err="1"/>
              <a:t>об'єкту</a:t>
            </a:r>
            <a:r>
              <a:rPr lang="ru-RU" sz="1800" dirty="0"/>
              <a:t> </a:t>
            </a:r>
            <a:r>
              <a:rPr lang="ru-RU" sz="1800" dirty="0" err="1"/>
              <a:t>сканування</a:t>
            </a:r>
            <a:r>
              <a:rPr lang="ru-RU" sz="1800" dirty="0"/>
              <a:t> </a:t>
            </a:r>
            <a:r>
              <a:rPr lang="ru-RU" sz="1800" dirty="0" err="1"/>
              <a:t>відтворюється</a:t>
            </a:r>
            <a:r>
              <a:rPr lang="ru-RU" sz="1800" dirty="0"/>
              <a:t> на </a:t>
            </a:r>
            <a:r>
              <a:rPr lang="ru-RU" sz="1800" dirty="0" err="1"/>
              <a:t>основі</a:t>
            </a:r>
            <a:r>
              <a:rPr lang="ru-RU" sz="1800" dirty="0"/>
              <a:t> </a:t>
            </a:r>
            <a:r>
              <a:rPr lang="ru-RU" sz="1800" dirty="0" err="1"/>
              <a:t>зміни</a:t>
            </a:r>
            <a:r>
              <a:rPr lang="ru-RU" sz="1800" dirty="0"/>
              <a:t> </a:t>
            </a:r>
            <a:r>
              <a:rPr lang="ru-RU" sz="1800" dirty="0" err="1"/>
              <a:t>інтенсивності</a:t>
            </a:r>
            <a:r>
              <a:rPr lang="ru-RU" sz="1800" dirty="0"/>
              <a:t> сигналу на «</a:t>
            </a:r>
            <a:r>
              <a:rPr lang="ru-RU" sz="1800" dirty="0" err="1"/>
              <a:t>вході</a:t>
            </a:r>
            <a:r>
              <a:rPr lang="ru-RU" sz="1800" dirty="0"/>
              <a:t>» і «</a:t>
            </a:r>
            <a:r>
              <a:rPr lang="ru-RU" sz="1800" dirty="0" err="1"/>
              <a:t>виході</a:t>
            </a:r>
            <a:r>
              <a:rPr lang="ru-RU" sz="1800" dirty="0"/>
              <a:t>». </a:t>
            </a:r>
            <a:r>
              <a:rPr lang="ru-RU" sz="1800" dirty="0" err="1"/>
              <a:t>Отримана</a:t>
            </a:r>
            <a:r>
              <a:rPr lang="ru-RU" sz="1800" dirty="0"/>
              <a:t> </a:t>
            </a:r>
            <a:r>
              <a:rPr lang="ru-RU" sz="2500" dirty="0" err="1"/>
              <a:t>інформація</a:t>
            </a:r>
            <a:r>
              <a:rPr lang="ru-RU" sz="2500" dirty="0"/>
              <a:t> </a:t>
            </a:r>
            <a:r>
              <a:rPr lang="ru-RU" sz="2500" dirty="0" err="1"/>
              <a:t>обробляється</a:t>
            </a:r>
            <a:r>
              <a:rPr lang="ru-RU" sz="2500" dirty="0"/>
              <a:t> і </a:t>
            </a:r>
            <a:r>
              <a:rPr lang="ru-RU" sz="2500" dirty="0" err="1"/>
              <a:t>перетворюється</a:t>
            </a:r>
            <a:r>
              <a:rPr lang="ru-RU" sz="2500" dirty="0"/>
              <a:t> </a:t>
            </a:r>
            <a:r>
              <a:rPr lang="ru-RU" sz="2500" dirty="0" err="1"/>
              <a:t>комп'ютером</a:t>
            </a:r>
            <a:r>
              <a:rPr lang="ru-RU" sz="2500" dirty="0"/>
              <a:t> у </a:t>
            </a:r>
            <a:r>
              <a:rPr lang="ru-RU" sz="2500" dirty="0" err="1"/>
              <a:t>вигляді</a:t>
            </a:r>
            <a:r>
              <a:rPr lang="ru-RU" sz="2500" dirty="0"/>
              <a:t> </a:t>
            </a:r>
            <a:r>
              <a:rPr lang="ru-RU" sz="2500" dirty="0" err="1"/>
              <a:t>ехограми</a:t>
            </a:r>
            <a:r>
              <a:rPr lang="ru-RU" sz="2500" dirty="0"/>
              <a:t> (</a:t>
            </a:r>
            <a:r>
              <a:rPr lang="ru-RU" sz="2500" dirty="0" err="1"/>
              <a:t>кривої</a:t>
            </a:r>
            <a:r>
              <a:rPr lang="ru-RU" sz="2500" dirty="0"/>
              <a:t>) </a:t>
            </a:r>
            <a:r>
              <a:rPr lang="ru-RU" sz="2500" dirty="0" err="1"/>
              <a:t>або</a:t>
            </a:r>
            <a:r>
              <a:rPr lang="ru-RU" sz="2500" dirty="0"/>
              <a:t> </a:t>
            </a:r>
            <a:r>
              <a:rPr lang="ru-RU" sz="2500" dirty="0" err="1"/>
              <a:t>сонограми</a:t>
            </a:r>
            <a:r>
              <a:rPr lang="ru-RU" sz="2500" dirty="0"/>
              <a:t> - </a:t>
            </a:r>
            <a:r>
              <a:rPr lang="ru-RU" sz="2500" dirty="0" err="1"/>
              <a:t>двомірного</a:t>
            </a:r>
            <a:r>
              <a:rPr lang="ru-RU" sz="2500" dirty="0"/>
              <a:t> </a:t>
            </a:r>
            <a:r>
              <a:rPr lang="ru-RU" sz="2500" dirty="0" err="1"/>
              <a:t>зображення</a:t>
            </a:r>
            <a:r>
              <a:rPr lang="ru-RU" sz="2500" dirty="0"/>
              <a:t>.</a:t>
            </a:r>
            <a:r>
              <a:rPr lang="en-US" sz="2500" dirty="0">
                <a:hlinkClick r:id="rId2"/>
              </a:rPr>
              <a:t>l</a:t>
            </a:r>
            <a:endParaRPr lang="en-US" sz="2500" dirty="0"/>
          </a:p>
          <a:p>
            <a:endParaRPr lang="ru-RU" sz="2500" dirty="0"/>
          </a:p>
        </p:txBody>
      </p:sp>
      <p:pic>
        <p:nvPicPr>
          <p:cNvPr id="18435" name="Содержимое 4" descr="beremennost.pn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857750" y="1357313"/>
            <a:ext cx="4071938" cy="4643437"/>
          </a:xfrm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219200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Допплер-метод.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9458" name="Содержимое 4" descr="8d5d1664cd7770dfcc14225525f5879a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428750"/>
            <a:ext cx="2757488" cy="4572000"/>
          </a:xfrm>
        </p:spPr>
      </p:pic>
      <p:sp>
        <p:nvSpPr>
          <p:cNvPr id="19459" name="Содержимое 3"/>
          <p:cNvSpPr>
            <a:spLocks noGrp="1"/>
          </p:cNvSpPr>
          <p:nvPr>
            <p:ph sz="half" idx="4294967295"/>
          </p:nvPr>
        </p:nvSpPr>
        <p:spPr>
          <a:xfrm>
            <a:off x="3214688" y="1285875"/>
            <a:ext cx="5492750" cy="5072063"/>
          </a:xfrm>
        </p:spPr>
        <p:txBody>
          <a:bodyPr/>
          <a:lstStyle/>
          <a:p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найбільш</a:t>
            </a:r>
            <a:r>
              <a:rPr lang="ru-RU" sz="2400" dirty="0"/>
              <a:t> активно </a:t>
            </a:r>
            <a:r>
              <a:rPr lang="ru-RU" sz="2400" dirty="0" err="1"/>
              <a:t>розвивається</a:t>
            </a:r>
            <a:r>
              <a:rPr lang="ru-RU" sz="2400" dirty="0"/>
              <a:t> метод </a:t>
            </a:r>
            <a:r>
              <a:rPr lang="ru-RU" sz="2400" dirty="0" err="1"/>
              <a:t>діагностики</a:t>
            </a:r>
            <a:r>
              <a:rPr lang="ru-RU" sz="2400" dirty="0"/>
              <a:t>, в </a:t>
            </a:r>
            <a:r>
              <a:rPr lang="ru-RU" sz="2400" dirty="0" err="1"/>
              <a:t>якому</a:t>
            </a:r>
            <a:r>
              <a:rPr lang="ru-RU" sz="2400" dirty="0"/>
              <a:t> </a:t>
            </a:r>
            <a:r>
              <a:rPr lang="ru-RU" sz="2400" dirty="0" err="1"/>
              <a:t>використовуються</a:t>
            </a:r>
            <a:r>
              <a:rPr lang="ru-RU" sz="2400" dirty="0"/>
              <a:t> як </a:t>
            </a:r>
            <a:r>
              <a:rPr lang="ru-RU" sz="2400" dirty="0" err="1"/>
              <a:t>імпульсний</a:t>
            </a:r>
            <a:r>
              <a:rPr lang="ru-RU" sz="2400" dirty="0"/>
              <a:t>, так і </a:t>
            </a:r>
            <a:r>
              <a:rPr lang="ru-RU" sz="2400" dirty="0" err="1"/>
              <a:t>безперервний</a:t>
            </a:r>
            <a:r>
              <a:rPr lang="ru-RU" sz="2400" dirty="0"/>
              <a:t> ультразвук. </a:t>
            </a:r>
            <a:r>
              <a:rPr lang="ru-RU" sz="2400" dirty="0" err="1"/>
              <a:t>Доплерографія</a:t>
            </a:r>
            <a:r>
              <a:rPr lang="ru-RU" sz="2400" dirty="0"/>
              <a:t> широко </a:t>
            </a:r>
            <a:r>
              <a:rPr lang="ru-RU" sz="2400" dirty="0" err="1"/>
              <a:t>застосовується</a:t>
            </a:r>
            <a:r>
              <a:rPr lang="ru-RU" sz="2400" dirty="0"/>
              <a:t> в </a:t>
            </a:r>
            <a:r>
              <a:rPr lang="ru-RU" sz="2400" dirty="0" err="1"/>
              <a:t>акушерстві</a:t>
            </a:r>
            <a:r>
              <a:rPr lang="ru-RU" sz="2400" dirty="0"/>
              <a:t>, </a:t>
            </a:r>
            <a:r>
              <a:rPr lang="ru-RU" sz="2400" dirty="0" err="1"/>
              <a:t>кардіології</a:t>
            </a:r>
            <a:r>
              <a:rPr lang="ru-RU" sz="2400" dirty="0"/>
              <a:t> та </a:t>
            </a:r>
            <a:r>
              <a:rPr lang="ru-RU" sz="2400" dirty="0" err="1"/>
              <a:t>онкології</a:t>
            </a:r>
            <a:r>
              <a:rPr lang="ru-RU" sz="2400" dirty="0"/>
              <a:t>, </a:t>
            </a:r>
            <a:r>
              <a:rPr lang="ru-RU" sz="2400" dirty="0" err="1"/>
              <a:t>оскільки</a:t>
            </a:r>
            <a:r>
              <a:rPr lang="ru-RU" sz="2400" dirty="0"/>
              <a:t> </a:t>
            </a:r>
            <a:r>
              <a:rPr lang="ru-RU" sz="2400" dirty="0" err="1"/>
              <a:t>дозволяє</a:t>
            </a:r>
            <a:r>
              <a:rPr lang="ru-RU" sz="2400" dirty="0"/>
              <a:t> </a:t>
            </a:r>
            <a:r>
              <a:rPr lang="ru-RU" sz="2400" dirty="0" err="1"/>
              <a:t>відстежувати</a:t>
            </a:r>
            <a:r>
              <a:rPr lang="ru-RU" sz="2400" dirty="0"/>
              <a:t> </a:t>
            </a:r>
            <a:r>
              <a:rPr lang="ru-RU" sz="2400" dirty="0" err="1"/>
              <a:t>навіть</a:t>
            </a:r>
            <a:r>
              <a:rPr lang="ru-RU" sz="2400" dirty="0"/>
              <a:t> </a:t>
            </a:r>
            <a:r>
              <a:rPr lang="ru-RU" sz="2400" dirty="0" err="1"/>
              <a:t>найнезначніші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в </a:t>
            </a:r>
            <a:r>
              <a:rPr lang="ru-RU" sz="2400" dirty="0" err="1"/>
              <a:t>капілярах</a:t>
            </a:r>
            <a:r>
              <a:rPr lang="ru-RU" sz="2400" dirty="0"/>
              <a:t> і невеликих </a:t>
            </a:r>
            <a:r>
              <a:rPr lang="ru-RU" sz="2400" dirty="0" err="1"/>
              <a:t>кровоносних</a:t>
            </a:r>
            <a:r>
              <a:rPr lang="ru-RU" sz="2400" dirty="0"/>
              <a:t> </a:t>
            </a:r>
            <a:r>
              <a:rPr lang="ru-RU" sz="2400" dirty="0" err="1"/>
              <a:t>судинах</a:t>
            </a:r>
            <a:r>
              <a:rPr lang="ru-RU" sz="2400" dirty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285750" y="1071563"/>
            <a:ext cx="84296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altLang="ru-RU" sz="4000">
                <a:cs typeface="Times New Roman" pitchFamily="18" charset="0"/>
              </a:rPr>
              <a:t>Механізм терапевтичної дії ультразвуку різноманітний. Він складається з місцевих й загальних реакцій, які реалізуються нейрорефлекторним й гуморальним шляхами. Ці реакцій розвиваються пофазно і відрізняються довгою післядією.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Прямоугольник 1"/>
          <p:cNvSpPr>
            <a:spLocks noChangeArrowheads="1"/>
          </p:cNvSpPr>
          <p:nvPr/>
        </p:nvSpPr>
        <p:spPr bwMode="auto">
          <a:xfrm>
            <a:off x="500063" y="642938"/>
            <a:ext cx="828675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3200"/>
              <a:t>При правильних дозуваннях </a:t>
            </a:r>
            <a:r>
              <a:rPr lang="uk-UA" altLang="ru-RU" sz="3200" u="sng"/>
              <a:t>ультразвук здійснює болезаспокійливу, розсмокчуючу, протизапальну, спазмологічну, фібрінолитичну дію. </a:t>
            </a:r>
            <a:r>
              <a:rPr lang="uk-UA" altLang="ru-RU" sz="3200"/>
              <a:t>Під його впливом прискорюються регенеративні й репаративні процеси, підвищують збудливість нервово-мязового апарата, підсилюється провідність імпульсів по периферичному нервовому волокну, активується передача нервових імпульсів в симпатичних гангліях, поліпшується трофічна функція тканин.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357188" y="714375"/>
            <a:ext cx="7715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 b="1">
                <a:cs typeface="Times New Roman" pitchFamily="18" charset="0"/>
              </a:rPr>
              <a:t>ЛІКУВАННЯ УЛЬТРАЗВУКОМ</a:t>
            </a:r>
            <a:endParaRPr lang="ru-RU" altLang="ru-RU" b="1">
              <a:cs typeface="Times New Roman" pitchFamily="18" charset="0"/>
            </a:endParaRPr>
          </a:p>
        </p:txBody>
      </p:sp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285750" y="1714500"/>
            <a:ext cx="82867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altLang="ru-RU" sz="3600">
                <a:cs typeface="Times New Roman" pitchFamily="18" charset="0"/>
              </a:rPr>
              <a:t>Характеристика ультразвуку. </a:t>
            </a:r>
          </a:p>
          <a:p>
            <a:pPr eaLnBrk="0" hangingPunct="0"/>
            <a:r>
              <a:rPr lang="uk-UA" altLang="ru-RU" sz="3600" u="sng">
                <a:cs typeface="Times New Roman" pitchFamily="18" charset="0"/>
              </a:rPr>
              <a:t>Для лікування використовують механічні коливання пружного середовища, котрі не відчуваються на слух, і частотою, вищою за 16 кГц. У фізіотерапії переважно використовують діапазон від 800 до 3000 кГц.</a:t>
            </a:r>
            <a:endParaRPr lang="uk-UA" altLang="ru-RU" u="sng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19146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Використання в терапії.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1506" name="Содержимое 4" descr="ultrazvuk-jeto-chto-ultrazvuk-v-medicine-lechenie_6_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92882" y="1628800"/>
            <a:ext cx="3857625" cy="3725589"/>
          </a:xfrm>
        </p:spPr>
      </p:pic>
      <p:sp>
        <p:nvSpPr>
          <p:cNvPr id="21507" name="Содержимое 3"/>
          <p:cNvSpPr>
            <a:spLocks noGrp="1"/>
          </p:cNvSpPr>
          <p:nvPr>
            <p:ph sz="half" idx="4294967295"/>
          </p:nvPr>
        </p:nvSpPr>
        <p:spPr>
          <a:xfrm>
            <a:off x="3786188" y="1071563"/>
            <a:ext cx="5143500" cy="5572125"/>
          </a:xfrm>
        </p:spPr>
        <p:txBody>
          <a:bodyPr/>
          <a:lstStyle/>
          <a:p>
            <a:r>
              <a:rPr lang="ru-RU" sz="2500"/>
              <a:t>Основний лікувальний вплив ультразвуку обумовлено його здатністю проникати в людські тканини, розігрівати і прогрівати їх, здійснювати мікромасаж окремих ділянок. </a:t>
            </a:r>
            <a:r>
              <a:rPr lang="uk-UA" sz="2500"/>
              <a:t> 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Лікування ультразвуком дало позитивні результати при таких захворюваннях, як: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1.артрози;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2.артріти;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3.міалгіі;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4.спонділіти;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5.невралгіі;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6. варикозні і трофічні язви;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          7. хвороба Бехтерева.</a:t>
            </a:r>
            <a:endParaRPr lang="en-US" sz="2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214313" y="928688"/>
            <a:ext cx="83581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Маючи властивості звуку і світла, ультразвукові хвилі поширюються в тканинах переважно поздовжньо в напрямку ультразвукового пучка. Відбувається процес поперемінних стискань і </a:t>
            </a:r>
            <a:r>
              <a:rPr lang="ru-RU" altLang="ru-RU" sz="3600">
                <a:latin typeface="Calibri" pitchFamily="34" charset="0"/>
                <a:cs typeface="Times New Roman" pitchFamily="18" charset="0"/>
              </a:rPr>
              <a:t>«</a:t>
            </a:r>
            <a:r>
              <a:rPr lang="ru-RU" altLang="ru-RU" sz="3600">
                <a:cs typeface="Times New Roman" pitchFamily="18" charset="0"/>
              </a:rPr>
              <a:t>розріджень</a:t>
            </a:r>
            <a:r>
              <a:rPr lang="ru-RU" altLang="ru-RU" sz="3600">
                <a:latin typeface="Calibri" pitchFamily="34" charset="0"/>
                <a:cs typeface="Times New Roman" pitchFamily="18" charset="0"/>
              </a:rPr>
              <a:t>»</a:t>
            </a:r>
            <a:r>
              <a:rPr lang="ru-RU" altLang="ru-RU" sz="3600">
                <a:cs typeface="Times New Roman" pitchFamily="18" charset="0"/>
              </a:rPr>
              <a:t> речовини. Цей процес становить один цикл коливань.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ChangeArrowheads="1"/>
          </p:cNvSpPr>
          <p:nvPr/>
        </p:nvSpPr>
        <p:spPr bwMode="auto">
          <a:xfrm>
            <a:off x="428625" y="1214438"/>
            <a:ext cx="8143875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В ультразвуковому полі в напрямку біжучих хвиль чергування зон стискання і </a:t>
            </a:r>
            <a:r>
              <a:rPr lang="ru-RU" altLang="ru-RU" sz="3600">
                <a:latin typeface="Calibri" pitchFamily="34" charset="0"/>
                <a:cs typeface="Times New Roman" pitchFamily="18" charset="0"/>
              </a:rPr>
              <a:t>«</a:t>
            </a:r>
            <a:r>
              <a:rPr lang="ru-RU" altLang="ru-RU" sz="3600">
                <a:cs typeface="Times New Roman" pitchFamily="18" charset="0"/>
              </a:rPr>
              <a:t>розрідження</a:t>
            </a:r>
            <a:r>
              <a:rPr lang="ru-RU" altLang="ru-RU" sz="3600">
                <a:latin typeface="Calibri" pitchFamily="34" charset="0"/>
                <a:cs typeface="Times New Roman" pitchFamily="18" charset="0"/>
              </a:rPr>
              <a:t>»</a:t>
            </a:r>
            <a:r>
              <a:rPr lang="ru-RU" altLang="ru-RU" sz="3600">
                <a:cs typeface="Times New Roman" pitchFamily="18" charset="0"/>
              </a:rPr>
              <a:t> речовини викликає змінний акустичний тиск, амплітуда якого залежить від інтенсивності коливань. Із цим пов'язана одна з ланок механізму дії ультразвуку: перехід розчинів і речовин через біологічні мембрани.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ChangeArrowheads="1"/>
          </p:cNvSpPr>
          <p:nvPr/>
        </p:nvSpPr>
        <p:spPr bwMode="auto">
          <a:xfrm>
            <a:off x="357188" y="1214438"/>
            <a:ext cx="81438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Під час поширення ультразвуку в неоднорідному середовищі частина енергії відбивається, а інша переходити в наступне середовище. Відбивання ультразвуку залежить від величини акустичного опору середовищ, кута падіння і частоти коливань хвиль.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Прямоугольник 1"/>
          <p:cNvSpPr>
            <a:spLocks noChangeArrowheads="1"/>
          </p:cNvSpPr>
          <p:nvPr/>
        </p:nvSpPr>
        <p:spPr bwMode="auto">
          <a:xfrm>
            <a:off x="357188" y="642938"/>
            <a:ext cx="8429625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/>
              <a:t>За умови незначної відмінності акустичного опору середовищ у зоні   дії відбивання ультразвуку на межі цих середовищ незначне. Якщо є велика різниця акустичного опору, те падаюча хвиля повністю відбивається від межі середовищ. Так, на межі повітря і біологічних тканин ультразвук відбивається на 99,7%. </a:t>
            </a:r>
            <a:endParaRPr lang="uk-UA" altLang="ru-RU"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Прямоугольник 1"/>
          <p:cNvSpPr>
            <a:spLocks noChangeArrowheads="1"/>
          </p:cNvSpPr>
          <p:nvPr/>
        </p:nvSpPr>
        <p:spPr bwMode="auto">
          <a:xfrm>
            <a:off x="500063" y="785813"/>
            <a:ext cx="81438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/>
              <a:t>Цим продиктована основна умова методики ультразвукової терапії щільний контакт аплікатора з ділянкою тіла, на яку впливають. З цією метою використовують так звані контактні середовища (воду, вазелінову, рослинну олію, гліцерин, мазі), які наносять на зону дії</a:t>
            </a:r>
            <a:r>
              <a:rPr lang="ru-RU" altLang="ru-RU"/>
              <a:t>. </a:t>
            </a:r>
            <a:endParaRPr lang="uk-UA" alt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ChangeArrowheads="1"/>
          </p:cNvSpPr>
          <p:nvPr/>
        </p:nvSpPr>
        <p:spPr bwMode="auto">
          <a:xfrm>
            <a:off x="285750" y="1571625"/>
            <a:ext cx="82867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4000">
                <a:cs typeface="Times New Roman" pitchFamily="18" charset="0"/>
              </a:rPr>
              <a:t>Оскільки акустичні властивості цих середовищ і біологічних тканин подібні між собою, відбивання ультразвукових хвиль незначне (у межах від 0,1 До 1%).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Прямоугольник 1"/>
          <p:cNvSpPr>
            <a:spLocks noChangeArrowheads="1"/>
          </p:cNvSpPr>
          <p:nvPr/>
        </p:nvSpPr>
        <p:spPr bwMode="auto">
          <a:xfrm>
            <a:off x="500063" y="857250"/>
            <a:ext cx="864393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4000"/>
              <a:t>Відбивання ультразвукових хвиль залежить і від кута їх падіння на зону дії. У разі збільшення кута падіння коефіцієнт відбивання зростає. Чим більше кут падіння відхиляється від перпендикуляра, проведеного до поверхні середовища, тім більший коефіцієнт відбивання</a:t>
            </a:r>
            <a:r>
              <a:rPr lang="ru-RU" altLang="ru-RU"/>
              <a:t>. </a:t>
            </a:r>
            <a:endParaRPr lang="uk-UA" alt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ChangeArrowheads="1"/>
          </p:cNvSpPr>
          <p:nvPr/>
        </p:nvSpPr>
        <p:spPr bwMode="auto">
          <a:xfrm>
            <a:off x="285750" y="1143000"/>
            <a:ext cx="828675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Він може статі таким, за якого поширення ультразвуку повністю припиняється. Саме тому найліпшою передумовою передачі енергії тканинам є накладання випромінювача до шкіри всією його поверхнею.</a:t>
            </a:r>
          </a:p>
          <a:p>
            <a:pPr eaLnBrk="0" hangingPunct="0"/>
            <a:r>
              <a:rPr lang="ru-RU" altLang="ru-RU" sz="3600">
                <a:cs typeface="Times New Roman" pitchFamily="18" charset="0"/>
              </a:rPr>
              <a:t>Тканини поглинають ультразвук нерівномірно. 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1"/>
          <p:cNvSpPr>
            <a:spLocks noChangeArrowheads="1"/>
          </p:cNvSpPr>
          <p:nvPr/>
        </p:nvSpPr>
        <p:spPr bwMode="auto">
          <a:xfrm>
            <a:off x="285750" y="785813"/>
            <a:ext cx="85725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4000"/>
              <a:t>Слабке поглинання відбувається в підшкірній жировій клітковині, більше в м'язах, нервах і особливо в кістках. Тканини, що виконують функцію опори, і тканини, що отримують і передають механічне напруження, мають вищі значення поглинання, ніж тканини паренхіматозних органів</a:t>
            </a:r>
            <a:r>
              <a:rPr lang="ru-RU" altLang="ru-RU"/>
              <a:t>.</a:t>
            </a:r>
            <a:endParaRPr lang="uk-UA" alt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Прямоугольник 1"/>
          <p:cNvSpPr>
            <a:spLocks noChangeArrowheads="1"/>
          </p:cNvSpPr>
          <p:nvPr/>
        </p:nvSpPr>
        <p:spPr bwMode="auto">
          <a:xfrm>
            <a:off x="285750" y="642938"/>
            <a:ext cx="85725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/>
              <a:t>Коефіцієнт поглинання ультразвуку для кісткової тканини в 12-15 разів вищий, ніж для м'язової тканини. Глибина проникнення ультразвуку в кістку мінімальна і становить близько 0,3 см. Максимально енергія ультразвуку поглинається на межі поділу різних тканин: шкіра ,підшкірна жирова клітковина, м'яз, окістя ,кістка.</a:t>
            </a:r>
            <a:endParaRPr lang="uk-UA" altLang="ru-RU"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Прямоугольник 1"/>
          <p:cNvSpPr>
            <a:spLocks noChangeArrowheads="1"/>
          </p:cNvSpPr>
          <p:nvPr/>
        </p:nvSpPr>
        <p:spPr bwMode="auto">
          <a:xfrm>
            <a:off x="285750" y="642938"/>
            <a:ext cx="85725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/>
              <a:t>Коефіцієнт поглинання ультразвуку для кісткової тканини в 12-15 разів вищий, ніж для м'язової тканини. Глибина проникнення ультразвуку в кістку мінімальна і становить близько 0,3 див. Максимально енергія ультразвуку поглинається на межі поділу різних тканин: шкіра ,підшкірна жирова клітковина, м'яз, окістя ,кістка.</a:t>
            </a:r>
            <a:endParaRPr lang="uk-UA" altLang="ru-RU" sz="3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Прямоугольник 1"/>
          <p:cNvSpPr>
            <a:spLocks noChangeArrowheads="1"/>
          </p:cNvSpPr>
          <p:nvPr/>
        </p:nvSpPr>
        <p:spPr bwMode="auto">
          <a:xfrm>
            <a:off x="0" y="117475"/>
            <a:ext cx="91440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/>
              <a:t>Вважається, що в умовах цілісного організму ультразвук частотою 800-1000 кГц поширюється на глибину 5-6 см, а частотою 2500-3000   кГц на 1,5-2 см. Оскільки амплітуда ультразвукових коливань поступово зменшується, то для оцінки глибини їх проникнення користуються величиною напівпоглинаючої кулі. Вона вказує, на якій глибині інтенсивність коливань унаслідок поглинання тканинами зменшується вдвоє.</a:t>
            </a:r>
            <a:endParaRPr lang="uk-UA" altLang="ru-RU"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ChangeArrowheads="1"/>
          </p:cNvSpPr>
          <p:nvPr/>
        </p:nvSpPr>
        <p:spPr bwMode="auto">
          <a:xfrm>
            <a:off x="0" y="0"/>
            <a:ext cx="91440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Величина напівпоглинаючого кулі тім менша, чим більша в'язкість тканини і чим вища частота коливань. Так, при частоті 800 кГц величина цієї кулі для м'яких тканин (жирова і м'язова) дорівнює 4,9 см, а при частоті 2400 кГц -1,5 см. З урахуванням цього для лікування хвороб внутрішніх органів використовують частоту 880 кГц, а в дерматологічній практиці частіше застосовують ультразвук із частотою коливань 2000-3000 кГц.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Прямоугольник 1"/>
          <p:cNvSpPr>
            <a:spLocks noChangeArrowheads="1"/>
          </p:cNvSpPr>
          <p:nvPr/>
        </p:nvSpPr>
        <p:spPr bwMode="auto">
          <a:xfrm>
            <a:off x="214313" y="609600"/>
            <a:ext cx="87153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4000" u="sng"/>
              <a:t>Основними дозиметричними параметрами ультразвукової терапії є потужність, інтенсивність, режим і тривалість дії. Потужність -це кількість енергії, що випромінюється всією поверхнею ультразвукової голівки. </a:t>
            </a:r>
            <a:r>
              <a:rPr lang="ru-RU" altLang="ru-RU" sz="4000"/>
              <a:t>У фізіотерапії частіше послуговуються поняттям «інтенсивність». </a:t>
            </a:r>
            <a:endParaRPr lang="uk-UA" altLang="ru-RU" sz="4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ChangeArrowheads="1"/>
          </p:cNvSpPr>
          <p:nvPr/>
        </p:nvSpPr>
        <p:spPr bwMode="auto">
          <a:xfrm>
            <a:off x="285750" y="785813"/>
            <a:ext cx="864393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 u="sng">
                <a:cs typeface="Times New Roman" pitchFamily="18" charset="0"/>
              </a:rPr>
              <a:t>Інтенсивність -це кількість ультразвукової енергії, що проходити через 1 см2 площі випромінювача протягом 1 с. </a:t>
            </a:r>
            <a:r>
              <a:rPr lang="ru-RU" altLang="ru-RU" sz="3600">
                <a:cs typeface="Times New Roman" pitchFamily="18" charset="0"/>
              </a:rPr>
              <a:t>Вона представлена у ватах на 1 см2 (Вт/см2). Утвердився поділ інтенсивності ультразвуку на малу (0,05-0,4 Вт/см2), середню (0,6-0,8 Вт/см2) і велику (1,0-1,2 Вт/см2).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Прямоугольник 1"/>
          <p:cNvSpPr>
            <a:spLocks noChangeArrowheads="1"/>
          </p:cNvSpPr>
          <p:nvPr/>
        </p:nvSpPr>
        <p:spPr bwMode="auto">
          <a:xfrm>
            <a:off x="214313" y="571500"/>
            <a:ext cx="87153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/>
              <a:t>Режим генерації ультразвуку може бути постійним (неперервний ультразвук) і імпульсним, коли коливання подаються окремими імпульсами з інтервалами (імпульсний ультразвук). При цьому частота імпульсів дорівнює 50 Гц, тривалість-10,4 і 2 мс, а скважність (відношення тривалості всього періоду до тривалості проходження імпульсу) відповідно дорівнює 2,5 і 10</a:t>
            </a:r>
            <a:r>
              <a:rPr lang="ru-RU" altLang="ru-RU"/>
              <a:t>.</a:t>
            </a:r>
            <a:r>
              <a:rPr lang="ru-RU" altLang="ru-RU" sz="3600"/>
              <a:t>мс </a:t>
            </a:r>
            <a:endParaRPr lang="uk-UA" altLang="ru-RU" sz="3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Прямоугольник 1"/>
          <p:cNvSpPr>
            <a:spLocks noChangeArrowheads="1"/>
          </p:cNvSpPr>
          <p:nvPr/>
        </p:nvSpPr>
        <p:spPr bwMode="auto">
          <a:xfrm>
            <a:off x="2428875" y="571500"/>
            <a:ext cx="31623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4400" b="1"/>
              <a:t>Апаратура</a:t>
            </a:r>
            <a:endParaRPr lang="uk-UA" altLang="ru-RU" sz="4400" b="1"/>
          </a:p>
        </p:txBody>
      </p:sp>
      <p:sp>
        <p:nvSpPr>
          <p:cNvPr id="66563" name="Rectangle 1"/>
          <p:cNvSpPr>
            <a:spLocks noChangeArrowheads="1"/>
          </p:cNvSpPr>
          <p:nvPr/>
        </p:nvSpPr>
        <p:spPr bwMode="auto">
          <a:xfrm>
            <a:off x="428625" y="1785938"/>
            <a:ext cx="82867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В даний час у фізіотерапевтичної практиці застосовують кілька видів ультразвукових апаратів: ультразвукові терапевтичні стаціонарні (УТС-1, УТС-1М) й портативні (УТП-1, УТП-ЗМ, УЗ-Т5, УЗТ-101, УЗТ-102, УЗТ-103, УЗТ-104, УЗТ-31, ЛОР-1А, ЛОР-2, ЛОР-3).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ChangeArrowheads="1"/>
          </p:cNvSpPr>
          <p:nvPr/>
        </p:nvSpPr>
        <p:spPr bwMode="auto">
          <a:xfrm>
            <a:off x="0" y="363538"/>
            <a:ext cx="9144000" cy="64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200">
                <a:cs typeface="Times New Roman" pitchFamily="18" charset="0"/>
              </a:rPr>
              <a:t>Ультразвукові апарати серії УЗТ мають різновидні за формою й площею випромінювачі (ІУТ випромінювач ультразвуковий терапевтичний), застосовується в залежності від призначення. Із моделей цієї серії апарат УЗТ-101 застосовують для лікування захворювань внутрішніх органів, кістково-мязової й нервової системи, УЗТ-102 для лікування стоматологічних захворювань, УЗТ-103для лікування урологічних захворювань, УЗТ-104 для лікування очних захворювань, УЗТ-31 у гінекології.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Прямоугольник 1"/>
          <p:cNvSpPr>
            <a:spLocks noChangeArrowheads="1"/>
          </p:cNvSpPr>
          <p:nvPr/>
        </p:nvSpPr>
        <p:spPr bwMode="auto">
          <a:xfrm>
            <a:off x="214313" y="428625"/>
            <a:ext cx="87153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4000"/>
              <a:t>Інтенсивність вимірюють у ватах на 1 см2 поверхні аплікатора (Вт/см2). Слабкою звичайно вважають інтенсивність 0,2-0,4 Вт/см2, середньою 0,6 -0,8 Вт/см2, сильною 0,9-1,2 Вт/см2. Тривалість ультразвукової процедури, як правило, залежить від площі поля: вона становить 5-17 хв. </a:t>
            </a:r>
            <a:endParaRPr lang="uk-UA" altLang="ru-RU" sz="4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ChangeArrowheads="1"/>
          </p:cNvSpPr>
          <p:nvPr/>
        </p:nvSpPr>
        <p:spPr bwMode="auto">
          <a:xfrm>
            <a:off x="214313" y="1643063"/>
            <a:ext cx="850106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600">
                <a:cs typeface="Times New Roman" pitchFamily="18" charset="0"/>
              </a:rPr>
              <a:t>Щоб уникнути інтенсивної теплової дії ультразвуку, особливо під час використання нерухомої методики, ультразвук посилають окремими імпульсами через певні проміжки часу (імпульсний режим).</a:t>
            </a:r>
            <a:endParaRPr lang="ru-RU" alt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19146"/>
          </a:xfrm>
          <a:noFill/>
          <a:ln w="6350" cap="rnd"/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Ультразвукова хірургія.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457200" y="1071563"/>
            <a:ext cx="4400550" cy="54292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sz="2900"/>
              <a:t>Сучасна хірургія, яка використовує ультразвукові хвилі, підрозділяється на два напрямки: - вибірково руйнує ділянки тканини особливими керованими ультразвуковими хвилями високої інтенсивності з частотами від 106 до 107 Гц-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900"/>
              <a:t>     - використовує хірургічний інструмент з накладенням ультразвукових коливань від 20 до 75 кГц. Прикладом виборчої УЗ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900"/>
              <a:t>    -хірургії може послужити дроблення каменів ультразвуком в нирках. </a:t>
            </a:r>
            <a:endParaRPr lang="en-US" sz="2900"/>
          </a:p>
          <a:p>
            <a:pPr>
              <a:lnSpc>
                <a:spcPct val="80000"/>
              </a:lnSpc>
            </a:pPr>
            <a:endParaRPr lang="ru-RU" sz="2900"/>
          </a:p>
        </p:txBody>
      </p:sp>
      <p:pic>
        <p:nvPicPr>
          <p:cNvPr id="22531" name="Содержимое 4" descr="ultrazvuk-jeto-chto-ultrazvuk-v-medicine-lechenie_7_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1571625"/>
            <a:ext cx="3857625" cy="4929188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8686800" cy="838200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</a:rPr>
              <a:t>e</a:t>
            </a: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ндоскоп</a:t>
            </a:r>
            <a:r>
              <a:rPr lang="uk-UA" sz="3600" kern="1200" cap="all" dirty="0" smtClean="0">
                <a:effectLst>
                  <a:reflection blurRad="12700" stA="48000" endA="300" endPos="55000" dir="5400000" sy="-90000" algn="bl" rotWithShape="0"/>
                </a:effectLst>
              </a:rPr>
              <a:t>і</a:t>
            </a:r>
            <a:r>
              <a:rPr lang="ru-RU" sz="3600" kern="1200" cap="all" dirty="0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я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388" y="1268413"/>
            <a:ext cx="4897437" cy="5589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000" dirty="0" err="1" smtClean="0"/>
              <a:t>Ендоскопія</a:t>
            </a:r>
            <a:r>
              <a:rPr lang="ru-RU" sz="3000" dirty="0"/>
              <a:t>— </a:t>
            </a:r>
            <a:r>
              <a:rPr lang="ru-RU" sz="3000" dirty="0" err="1" smtClean="0"/>
              <a:t>огляд</a:t>
            </a:r>
            <a:r>
              <a:rPr lang="ru-RU" sz="3000" dirty="0" smtClean="0"/>
              <a:t> </a:t>
            </a:r>
            <a:r>
              <a:rPr lang="ru-RU" sz="3000" dirty="0" err="1" smtClean="0"/>
              <a:t>внутрішнів</a:t>
            </a:r>
            <a:r>
              <a:rPr lang="ru-RU" sz="3000" dirty="0" smtClean="0"/>
              <a:t> </a:t>
            </a:r>
            <a:r>
              <a:rPr lang="ru-RU" sz="3000" dirty="0" err="1" smtClean="0"/>
              <a:t>органів</a:t>
            </a:r>
            <a:r>
              <a:rPr lang="ru-RU" sz="3000" dirty="0" smtClean="0"/>
              <a:t> за </a:t>
            </a:r>
            <a:r>
              <a:rPr lang="ru-RU" sz="3000" dirty="0" err="1" smtClean="0"/>
              <a:t>допомогою</a:t>
            </a:r>
            <a:r>
              <a:rPr lang="ru-RU" sz="3000" dirty="0" smtClean="0"/>
              <a:t> </a:t>
            </a:r>
            <a:r>
              <a:rPr lang="ru-RU" sz="3000" dirty="0" err="1" smtClean="0"/>
              <a:t>ендоскопа</a:t>
            </a:r>
            <a:r>
              <a:rPr lang="ru-RU" sz="3000" dirty="0"/>
              <a:t>. </a:t>
            </a:r>
            <a:r>
              <a:rPr lang="ru-RU" sz="3000" dirty="0" err="1" smtClean="0"/>
              <a:t>Ендоскоп</a:t>
            </a:r>
            <a:r>
              <a:rPr lang="ru-RU" sz="3000" dirty="0" smtClean="0"/>
              <a:t> – </a:t>
            </a:r>
            <a:r>
              <a:rPr lang="ru-RU" sz="3000" dirty="0" err="1" smtClean="0"/>
              <a:t>гнучка</a:t>
            </a:r>
            <a:r>
              <a:rPr lang="ru-RU" sz="3000" dirty="0" smtClean="0"/>
              <a:t> </a:t>
            </a:r>
            <a:r>
              <a:rPr lang="ru-RU" sz="3000" dirty="0" err="1" smtClean="0"/>
              <a:t>пластикова</a:t>
            </a:r>
            <a:r>
              <a:rPr lang="ru-RU" sz="3000" dirty="0" smtClean="0"/>
              <a:t> </a:t>
            </a:r>
            <a:r>
              <a:rPr lang="ru-RU" sz="3000" dirty="0" err="1" smtClean="0"/>
              <a:t>чи</a:t>
            </a:r>
            <a:r>
              <a:rPr lang="ru-RU" sz="3000" dirty="0" smtClean="0"/>
              <a:t> </a:t>
            </a:r>
            <a:r>
              <a:rPr lang="ru-RU" sz="3000" dirty="0" err="1" smtClean="0"/>
              <a:t>металева</a:t>
            </a:r>
            <a:r>
              <a:rPr lang="ru-RU" sz="3000" dirty="0" smtClean="0"/>
              <a:t> </a:t>
            </a:r>
            <a:r>
              <a:rPr lang="ru-RU" sz="3000" dirty="0"/>
              <a:t>трубка </a:t>
            </a:r>
            <a:r>
              <a:rPr lang="ru-RU" sz="3000" dirty="0" smtClean="0"/>
              <a:t>з </a:t>
            </a:r>
            <a:r>
              <a:rPr lang="ru-RU" sz="3000" dirty="0" err="1" smtClean="0"/>
              <a:t>джерелом</a:t>
            </a:r>
            <a:r>
              <a:rPr lang="ru-RU" sz="3000" dirty="0" smtClean="0"/>
              <a:t> </a:t>
            </a:r>
            <a:r>
              <a:rPr lang="ru-RU" sz="3000" dirty="0" err="1" smtClean="0"/>
              <a:t>світла</a:t>
            </a:r>
            <a:r>
              <a:rPr lang="ru-RU" sz="3000" dirty="0" smtClean="0"/>
              <a:t> і </a:t>
            </a:r>
            <a:r>
              <a:rPr lang="ru-RU" sz="3000" dirty="0" err="1" smtClean="0"/>
              <a:t>оптичною</a:t>
            </a:r>
            <a:r>
              <a:rPr lang="ru-RU" sz="3000" dirty="0" smtClean="0"/>
              <a:t> системою. </a:t>
            </a:r>
            <a:r>
              <a:rPr lang="ru-RU" sz="3000" dirty="0" err="1" smtClean="0"/>
              <a:t>Завдяки</a:t>
            </a:r>
            <a:r>
              <a:rPr lang="ru-RU" sz="3000" dirty="0" smtClean="0"/>
              <a:t> </a:t>
            </a:r>
            <a:r>
              <a:rPr lang="ru-RU" sz="3000" dirty="0" err="1" smtClean="0"/>
              <a:t>такій</a:t>
            </a:r>
            <a:r>
              <a:rPr lang="ru-RU" sz="3000" dirty="0" smtClean="0"/>
              <a:t> </a:t>
            </a:r>
            <a:r>
              <a:rPr lang="ru-RU" sz="3000" dirty="0" err="1" smtClean="0"/>
              <a:t>системі</a:t>
            </a:r>
            <a:r>
              <a:rPr lang="ru-RU" sz="3000" dirty="0" smtClean="0"/>
              <a:t> </a:t>
            </a:r>
            <a:r>
              <a:rPr lang="ru-RU" sz="3000" dirty="0" err="1" smtClean="0"/>
              <a:t>отримують</a:t>
            </a:r>
            <a:r>
              <a:rPr lang="ru-RU" sz="3000" dirty="0" smtClean="0"/>
              <a:t> </a:t>
            </a:r>
            <a:r>
              <a:rPr lang="ru-RU" sz="3000" dirty="0" err="1" smtClean="0"/>
              <a:t>дійсне</a:t>
            </a:r>
            <a:r>
              <a:rPr lang="ru-RU" sz="3000" dirty="0" smtClean="0"/>
              <a:t>, </a:t>
            </a:r>
            <a:r>
              <a:rPr lang="ru-RU" sz="3000" dirty="0" err="1" smtClean="0"/>
              <a:t>неспотворене</a:t>
            </a:r>
            <a:r>
              <a:rPr lang="ru-RU" sz="3000" dirty="0" smtClean="0"/>
              <a:t> </a:t>
            </a:r>
            <a:r>
              <a:rPr lang="ru-RU" sz="3000" dirty="0" err="1" smtClean="0"/>
              <a:t>зображення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внутрішніх</a:t>
            </a:r>
            <a:r>
              <a:rPr lang="ru-RU" sz="3000" dirty="0" smtClean="0"/>
              <a:t> </a:t>
            </a:r>
            <a:r>
              <a:rPr lang="ru-RU" sz="3000" dirty="0" err="1" smtClean="0"/>
              <a:t>поверхонь</a:t>
            </a:r>
            <a:r>
              <a:rPr lang="ru-RU" sz="3000" dirty="0" smtClean="0"/>
              <a:t> </a:t>
            </a:r>
            <a:r>
              <a:rPr lang="ru-RU" sz="3000" dirty="0" err="1" smtClean="0"/>
              <a:t>організму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людини</a:t>
            </a:r>
            <a:r>
              <a:rPr lang="ru-RU" sz="3000" dirty="0" smtClean="0"/>
              <a:t>.</a:t>
            </a:r>
            <a:endParaRPr lang="ru-RU" sz="3000" dirty="0"/>
          </a:p>
        </p:txBody>
      </p:sp>
      <p:pic>
        <p:nvPicPr>
          <p:cNvPr id="4" name="Рисунок 3" descr="Flexibles_Endosk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916832"/>
            <a:ext cx="3888432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Содержимое 2"/>
          <p:cNvSpPr>
            <a:spLocks noGrp="1"/>
          </p:cNvSpPr>
          <p:nvPr>
            <p:ph idx="4294967295"/>
          </p:nvPr>
        </p:nvSpPr>
        <p:spPr>
          <a:xfrm>
            <a:off x="2916238" y="188913"/>
            <a:ext cx="6075362" cy="64087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При </a:t>
            </a:r>
            <a:r>
              <a:rPr lang="ru-RU" dirty="0" err="1" smtClean="0"/>
              <a:t>ендоскопії</a:t>
            </a:r>
            <a:r>
              <a:rPr lang="ru-RU" dirty="0" smtClean="0"/>
              <a:t> </a:t>
            </a:r>
            <a:r>
              <a:rPr lang="ru-RU" dirty="0" err="1" smtClean="0"/>
              <a:t>ендоскопи</a:t>
            </a:r>
            <a:r>
              <a:rPr lang="ru-RU" dirty="0" smtClean="0"/>
              <a:t> </a:t>
            </a:r>
            <a:r>
              <a:rPr lang="ru-RU" dirty="0" err="1" smtClean="0"/>
              <a:t>вводять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 smtClean="0"/>
              <a:t>порожнину</a:t>
            </a:r>
            <a:r>
              <a:rPr lang="ru-RU" dirty="0" smtClean="0"/>
              <a:t> </a:t>
            </a:r>
            <a:r>
              <a:rPr lang="ru-RU" dirty="0"/>
              <a:t>через </a:t>
            </a:r>
            <a:r>
              <a:rPr lang="ru-RU" dirty="0" err="1" smtClean="0"/>
              <a:t>природні</a:t>
            </a:r>
            <a:r>
              <a:rPr lang="ru-RU" dirty="0" smtClean="0"/>
              <a:t> шляхи.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/>
              <a:t>в </a:t>
            </a:r>
            <a:r>
              <a:rPr lang="ru-RU" dirty="0" err="1" smtClean="0"/>
              <a:t>шлунок</a:t>
            </a:r>
            <a:r>
              <a:rPr lang="ru-RU" dirty="0" smtClean="0"/>
              <a:t> </a:t>
            </a:r>
            <a:r>
              <a:rPr lang="ru-RU" dirty="0"/>
              <a:t>— через рот </a:t>
            </a:r>
            <a:r>
              <a:rPr lang="ru-RU" dirty="0" smtClean="0"/>
              <a:t>і </a:t>
            </a:r>
            <a:r>
              <a:rPr lang="ru-RU" dirty="0" err="1" smtClean="0"/>
              <a:t>стравохід</a:t>
            </a:r>
            <a:r>
              <a:rPr lang="ru-RU" dirty="0" smtClean="0"/>
              <a:t>, </a:t>
            </a:r>
            <a:r>
              <a:rPr lang="ru-RU" dirty="0"/>
              <a:t>в бронхи </a:t>
            </a:r>
            <a:r>
              <a:rPr lang="ru-RU" dirty="0" smtClean="0"/>
              <a:t>і </a:t>
            </a:r>
            <a:r>
              <a:rPr lang="ru-RU" dirty="0" err="1" smtClean="0"/>
              <a:t>легені</a:t>
            </a:r>
            <a:r>
              <a:rPr lang="ru-RU" dirty="0" smtClean="0"/>
              <a:t> </a:t>
            </a:r>
            <a:r>
              <a:rPr lang="ru-RU" dirty="0"/>
              <a:t>— через гортань, в </a:t>
            </a:r>
            <a:r>
              <a:rPr lang="ru-RU" dirty="0" err="1" smtClean="0"/>
              <a:t>сечовий</a:t>
            </a:r>
            <a:r>
              <a:rPr lang="ru-RU" dirty="0" smtClean="0"/>
              <a:t> </a:t>
            </a:r>
            <a:r>
              <a:rPr lang="ru-RU" dirty="0" err="1" smtClean="0"/>
              <a:t>міхур</a:t>
            </a:r>
            <a:r>
              <a:rPr lang="ru-RU" dirty="0" smtClean="0"/>
              <a:t> </a:t>
            </a:r>
            <a:r>
              <a:rPr lang="ru-RU" dirty="0"/>
              <a:t>— через </a:t>
            </a:r>
            <a:r>
              <a:rPr lang="ru-RU" dirty="0" err="1" smtClean="0"/>
              <a:t>сечовивідний</a:t>
            </a:r>
            <a:r>
              <a:rPr lang="ru-RU" dirty="0" smtClean="0"/>
              <a:t> канал</a:t>
            </a:r>
            <a:r>
              <a:rPr lang="ru-RU" dirty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шляхом </a:t>
            </a:r>
            <a:r>
              <a:rPr lang="ru-RU" dirty="0" err="1" smtClean="0"/>
              <a:t>проколів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операційних</a:t>
            </a:r>
            <a:r>
              <a:rPr lang="ru-RU" dirty="0" smtClean="0"/>
              <a:t> </a:t>
            </a:r>
            <a:r>
              <a:rPr lang="ru-RU" dirty="0" err="1" smtClean="0"/>
              <a:t>доступів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 smtClean="0"/>
              <a:t>лапароскопія</a:t>
            </a:r>
            <a:r>
              <a:rPr lang="ru-RU" dirty="0" smtClean="0"/>
              <a:t> і </a:t>
            </a:r>
            <a:r>
              <a:rPr lang="ru-RU" dirty="0" err="1" smtClean="0"/>
              <a:t>інш</a:t>
            </a:r>
            <a:r>
              <a:rPr lang="ru-RU" dirty="0" smtClean="0"/>
              <a:t>.)</a:t>
            </a:r>
            <a:endParaRPr lang="ru-RU" dirty="0"/>
          </a:p>
        </p:txBody>
      </p:sp>
      <p:pic>
        <p:nvPicPr>
          <p:cNvPr id="4" name="Рисунок 3" descr="CDR00004332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2771800" cy="4067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88640"/>
            <a:ext cx="8686800" cy="838200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ВолоконНа</a:t>
            </a:r>
            <a:r>
              <a:rPr lang="ru-RU" sz="3600" kern="1200" cap="all" dirty="0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оптика</a:t>
            </a:r>
          </a:p>
        </p:txBody>
      </p:sp>
      <p:pic>
        <p:nvPicPr>
          <p:cNvPr id="4" name="Рисунок 3" descr="UTxxx-SM-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988840"/>
            <a:ext cx="4438650" cy="319087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04800" y="1125538"/>
            <a:ext cx="4338638" cy="5327650"/>
          </a:xfrm>
        </p:spPr>
        <p:txBody>
          <a:bodyPr>
            <a:normAutofit/>
          </a:bodyPr>
          <a:lstStyle/>
          <a:p>
            <a:r>
              <a:rPr lang="ru-RU" sz="3000" dirty="0" err="1" smtClean="0"/>
              <a:t>Волоконна</a:t>
            </a:r>
            <a:r>
              <a:rPr lang="ru-RU" sz="3000" dirty="0" smtClean="0"/>
              <a:t> </a:t>
            </a:r>
            <a:r>
              <a:rPr lang="ru-RU" sz="3000" dirty="0"/>
              <a:t>оптика - </a:t>
            </a:r>
            <a:r>
              <a:rPr lang="ru-RU" sz="3000" dirty="0" smtClean="0"/>
              <a:t>р</a:t>
            </a:r>
            <a:r>
              <a:rPr lang="uk-UA" sz="3000" dirty="0" smtClean="0"/>
              <a:t>о</a:t>
            </a:r>
            <a:r>
              <a:rPr lang="ru-RU" sz="3000" dirty="0" err="1" smtClean="0"/>
              <a:t>діл</a:t>
            </a:r>
            <a:r>
              <a:rPr lang="ru-RU" sz="3000" dirty="0" smtClean="0"/>
              <a:t> </a:t>
            </a:r>
            <a:r>
              <a:rPr lang="ru-RU" sz="3000" dirty="0"/>
              <a:t>оптики, в </a:t>
            </a:r>
            <a:r>
              <a:rPr lang="ru-RU" sz="3000" dirty="0" err="1" smtClean="0"/>
              <a:t>якому</a:t>
            </a:r>
            <a:r>
              <a:rPr lang="ru-RU" sz="3000" dirty="0" smtClean="0"/>
              <a:t> </a:t>
            </a:r>
            <a:r>
              <a:rPr lang="ru-RU" sz="3000" dirty="0" err="1" smtClean="0"/>
              <a:t>розглядають</a:t>
            </a:r>
            <a:r>
              <a:rPr lang="ru-RU" sz="3000" dirty="0" smtClean="0"/>
              <a:t> передачу </a:t>
            </a:r>
            <a:r>
              <a:rPr lang="ru-RU" sz="3000" dirty="0" err="1" smtClean="0"/>
              <a:t>світла</a:t>
            </a:r>
            <a:r>
              <a:rPr lang="ru-RU" sz="3000" dirty="0" smtClean="0"/>
              <a:t> і </a:t>
            </a:r>
            <a:r>
              <a:rPr lang="ru-RU" sz="3000" dirty="0" err="1" smtClean="0"/>
              <a:t>зображення</a:t>
            </a:r>
            <a:r>
              <a:rPr lang="ru-RU" sz="3000" dirty="0" smtClean="0"/>
              <a:t> </a:t>
            </a:r>
            <a:r>
              <a:rPr lang="ru-RU" sz="3000" dirty="0"/>
              <a:t>по </a:t>
            </a:r>
            <a:r>
              <a:rPr lang="ru-RU" sz="3000" dirty="0" err="1" smtClean="0"/>
              <a:t>світловодам</a:t>
            </a:r>
            <a:r>
              <a:rPr lang="ru-RU" sz="3000" dirty="0" smtClean="0"/>
              <a:t> і </a:t>
            </a:r>
            <a:r>
              <a:rPr lang="ru-RU" sz="3000" dirty="0" err="1" smtClean="0"/>
              <a:t>хвильоводам</a:t>
            </a:r>
            <a:r>
              <a:rPr lang="ru-RU" sz="3000" dirty="0"/>
              <a:t>, </a:t>
            </a:r>
            <a:r>
              <a:rPr lang="ru-RU" sz="3000" dirty="0" err="1" smtClean="0"/>
              <a:t>тобто</a:t>
            </a:r>
            <a:r>
              <a:rPr lang="ru-RU" sz="3000" dirty="0" smtClean="0"/>
              <a:t> по </a:t>
            </a:r>
            <a:r>
              <a:rPr lang="ru-RU" sz="3000" dirty="0" err="1" smtClean="0"/>
              <a:t>багатожильним</a:t>
            </a:r>
            <a:r>
              <a:rPr lang="ru-RU" sz="3000" dirty="0" smtClean="0"/>
              <a:t> </a:t>
            </a:r>
            <a:r>
              <a:rPr lang="ru-RU" sz="3000" dirty="0" err="1" smtClean="0"/>
              <a:t>світловодам</a:t>
            </a:r>
            <a:r>
              <a:rPr lang="ru-RU" sz="3000" dirty="0" smtClean="0"/>
              <a:t> і </a:t>
            </a:r>
            <a:r>
              <a:rPr lang="ru-RU" sz="3000" dirty="0"/>
              <a:t>пучкам </a:t>
            </a:r>
            <a:r>
              <a:rPr lang="ru-RU" sz="3000" dirty="0" err="1" smtClean="0"/>
              <a:t>гнучких</a:t>
            </a:r>
            <a:r>
              <a:rPr lang="ru-RU" sz="3000" dirty="0" smtClean="0"/>
              <a:t> </a:t>
            </a:r>
            <a:r>
              <a:rPr lang="ru-RU" sz="3000" dirty="0"/>
              <a:t>волокон.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88640"/>
            <a:ext cx="8686800" cy="838200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Види</a:t>
            </a:r>
            <a:r>
              <a:rPr lang="ru-RU" sz="3600" kern="1200" cap="all" dirty="0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ендоскопії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981075"/>
            <a:ext cx="6211888" cy="58769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Бронхоскопія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бронхів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Гастроскопія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шлунка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Гістероскопія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порожнини</a:t>
            </a:r>
            <a:r>
              <a:rPr lang="ru-RU" sz="2500" dirty="0" smtClean="0"/>
              <a:t> </a:t>
            </a:r>
            <a:r>
              <a:rPr lang="ru-RU" sz="2500" dirty="0" err="1" smtClean="0"/>
              <a:t>урази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Колоноскопія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слизової</a:t>
            </a:r>
            <a:r>
              <a:rPr lang="ru-RU" sz="2500" dirty="0" smtClean="0"/>
              <a:t> </a:t>
            </a:r>
            <a:r>
              <a:rPr lang="ru-RU" sz="2500" dirty="0" err="1" smtClean="0"/>
              <a:t>оболонки</a:t>
            </a:r>
            <a:r>
              <a:rPr lang="ru-RU" sz="2500" dirty="0" smtClean="0"/>
              <a:t> </a:t>
            </a:r>
            <a:r>
              <a:rPr lang="ru-RU" sz="2500" dirty="0" err="1" smtClean="0"/>
              <a:t>товстої</a:t>
            </a:r>
            <a:r>
              <a:rPr lang="ru-RU" sz="2500" dirty="0" smtClean="0"/>
              <a:t> </a:t>
            </a:r>
            <a:r>
              <a:rPr lang="ru-RU" sz="2500" dirty="0"/>
              <a:t>кишки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Кольпоскопія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стінок</a:t>
            </a:r>
            <a:r>
              <a:rPr lang="ru-RU" sz="2500" dirty="0" smtClean="0"/>
              <a:t> </a:t>
            </a:r>
            <a:r>
              <a:rPr lang="ru-RU" sz="2500" dirty="0" err="1" smtClean="0"/>
              <a:t>піхви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Лапароскопія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черевної</a:t>
            </a:r>
            <a:r>
              <a:rPr lang="ru-RU" sz="2500" dirty="0" smtClean="0"/>
              <a:t> </a:t>
            </a:r>
            <a:r>
              <a:rPr lang="ru-RU" sz="2500" dirty="0" err="1" smtClean="0"/>
              <a:t>порожнини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Отоскопія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зовнішнього</a:t>
            </a:r>
            <a:r>
              <a:rPr lang="ru-RU" sz="2500" dirty="0" smtClean="0"/>
              <a:t> </a:t>
            </a:r>
            <a:r>
              <a:rPr lang="ru-RU" sz="2500" dirty="0"/>
              <a:t>слухового прохода </a:t>
            </a:r>
            <a:r>
              <a:rPr lang="ru-RU" sz="2500" dirty="0" smtClean="0"/>
              <a:t>і </a:t>
            </a:r>
            <a:r>
              <a:rPr lang="ru-RU" sz="2500" dirty="0" err="1" smtClean="0"/>
              <a:t>барабанної</a:t>
            </a:r>
            <a:r>
              <a:rPr lang="ru-RU" sz="2500" dirty="0" smtClean="0"/>
              <a:t> </a:t>
            </a:r>
            <a:r>
              <a:rPr lang="ru-RU" sz="2500" dirty="0" err="1" smtClean="0"/>
              <a:t>перетинки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Ректороманоскопія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прямої</a:t>
            </a:r>
            <a:r>
              <a:rPr lang="ru-RU" sz="2500" dirty="0" smtClean="0"/>
              <a:t> </a:t>
            </a:r>
            <a:r>
              <a:rPr lang="ru-RU" sz="2500" dirty="0"/>
              <a:t>кишки </a:t>
            </a:r>
            <a:r>
              <a:rPr lang="ru-RU" sz="2500" dirty="0" smtClean="0"/>
              <a:t>і </a:t>
            </a:r>
            <a:r>
              <a:rPr lang="ru-RU" sz="2500" dirty="0"/>
              <a:t>дистального </a:t>
            </a:r>
            <a:r>
              <a:rPr lang="ru-RU" sz="2500" dirty="0" err="1" smtClean="0"/>
              <a:t>відділу</a:t>
            </a:r>
            <a:r>
              <a:rPr lang="ru-RU" sz="2500" dirty="0" smtClean="0"/>
              <a:t> </a:t>
            </a:r>
            <a:r>
              <a:rPr lang="ru-RU" sz="2500" dirty="0" err="1" smtClean="0"/>
              <a:t>сигмовидної</a:t>
            </a:r>
            <a:r>
              <a:rPr lang="ru-RU" sz="2500" dirty="0" smtClean="0"/>
              <a:t> </a:t>
            </a:r>
            <a:r>
              <a:rPr lang="ru-RU" sz="2500" dirty="0"/>
              <a:t>кишки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Уретероскопія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сечовика</a:t>
            </a:r>
            <a:endParaRPr lang="ru-RU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500" dirty="0" err="1" smtClean="0"/>
              <a:t>Холангіоскопія</a:t>
            </a:r>
            <a:r>
              <a:rPr lang="ru-RU" sz="2500" dirty="0" smtClean="0"/>
              <a:t> </a:t>
            </a:r>
            <a:r>
              <a:rPr lang="ru-RU" sz="2500" dirty="0"/>
              <a:t>— </a:t>
            </a:r>
            <a:r>
              <a:rPr lang="ru-RU" sz="2500" dirty="0" err="1" smtClean="0"/>
              <a:t>огляд</a:t>
            </a:r>
            <a:r>
              <a:rPr lang="ru-RU" sz="2500" dirty="0" smtClean="0"/>
              <a:t> </a:t>
            </a:r>
            <a:r>
              <a:rPr lang="ru-RU" sz="2500" dirty="0" err="1" smtClean="0"/>
              <a:t>жовчни</a:t>
            </a:r>
            <a:r>
              <a:rPr lang="ru-RU" sz="2500" dirty="0" smtClean="0"/>
              <a:t> </a:t>
            </a:r>
            <a:r>
              <a:rPr lang="ru-RU" sz="2500" dirty="0" err="1" smtClean="0"/>
              <a:t>протоків</a:t>
            </a:r>
            <a:endParaRPr lang="ru-RU" sz="2500" dirty="0"/>
          </a:p>
        </p:txBody>
      </p:sp>
      <p:pic>
        <p:nvPicPr>
          <p:cNvPr id="4" name="Рисунок 3" descr="9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908720"/>
            <a:ext cx="2987824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oido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3810000"/>
            <a:ext cx="2831232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0850" y="622300"/>
            <a:ext cx="8686800" cy="838200"/>
          </a:xfrm>
          <a:noFill/>
          <a:ln/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Класифікація</a:t>
            </a:r>
            <a:r>
              <a:rPr lang="ru-RU" sz="3600" kern="1200" cap="all" dirty="0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ендоскопічних</a:t>
            </a:r>
            <a:r>
              <a:rPr lang="ru-RU" sz="3600" kern="1200" cap="all" dirty="0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600" kern="12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інструментів</a:t>
            </a:r>
            <a:r>
              <a:rPr lang="ru-RU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:</a:t>
            </a:r>
            <a:br>
              <a:rPr lang="ru-RU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341438"/>
            <a:ext cx="5364163" cy="5516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err="1" smtClean="0"/>
              <a:t>Інструменти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err="1" smtClean="0"/>
              <a:t>ендоскопічного</a:t>
            </a:r>
            <a:r>
              <a:rPr lang="ru-RU" dirty="0" smtClean="0"/>
              <a:t> доступу</a:t>
            </a: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 </a:t>
            </a:r>
            <a:r>
              <a:rPr lang="ru-RU" dirty="0" err="1" smtClean="0"/>
              <a:t>Ендоскопічні</a:t>
            </a:r>
            <a:r>
              <a:rPr lang="ru-RU" dirty="0" smtClean="0"/>
              <a:t> </a:t>
            </a:r>
            <a:r>
              <a:rPr lang="ru-RU" dirty="0" err="1" smtClean="0"/>
              <a:t>зшиваючо-ріжущі</a:t>
            </a:r>
            <a:r>
              <a:rPr lang="ru-RU" dirty="0" smtClean="0"/>
              <a:t> </a:t>
            </a:r>
            <a:r>
              <a:rPr lang="ru-RU" dirty="0" err="1" smtClean="0"/>
              <a:t>апарати</a:t>
            </a: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err="1" smtClean="0"/>
              <a:t>Ендоскопічні</a:t>
            </a:r>
            <a:r>
              <a:rPr lang="ru-RU" dirty="0" smtClean="0"/>
              <a:t> </a:t>
            </a:r>
            <a:r>
              <a:rPr lang="ru-RU" dirty="0" err="1" smtClean="0"/>
              <a:t>кліпси</a:t>
            </a:r>
            <a:r>
              <a:rPr lang="ru-RU" dirty="0" smtClean="0"/>
              <a:t> і </a:t>
            </a:r>
            <a:r>
              <a:rPr lang="ru-RU" dirty="0" err="1" smtClean="0"/>
              <a:t>кліпаплікатори</a:t>
            </a: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err="1" smtClean="0"/>
              <a:t>Ендоінструменти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err="1" smtClean="0"/>
              <a:t>маніпуляцій</a:t>
            </a:r>
            <a:r>
              <a:rPr lang="ru-RU" dirty="0" smtClean="0"/>
              <a:t> з </a:t>
            </a:r>
            <a:r>
              <a:rPr lang="ru-RU" dirty="0"/>
              <a:t>органами </a:t>
            </a:r>
            <a:r>
              <a:rPr lang="ru-RU" dirty="0" smtClean="0"/>
              <a:t>і тканинами</a:t>
            </a:r>
            <a:endParaRPr lang="ru-RU" dirty="0"/>
          </a:p>
        </p:txBody>
      </p:sp>
      <p:pic>
        <p:nvPicPr>
          <p:cNvPr id="4" name="Рисунок 3" descr="эндоскопические инструмент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340768"/>
            <a:ext cx="3361556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388" y="260350"/>
            <a:ext cx="86868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700" dirty="0" err="1" smtClean="0"/>
              <a:t>Ендоскопія</a:t>
            </a:r>
            <a:r>
              <a:rPr lang="ru-RU" sz="2700" dirty="0" smtClean="0"/>
              <a:t> за </a:t>
            </a:r>
            <a:r>
              <a:rPr lang="ru-RU" sz="2700" dirty="0" err="1" smtClean="0"/>
              <a:t>допомогою</a:t>
            </a:r>
            <a:r>
              <a:rPr lang="ru-RU" sz="2700" dirty="0" smtClean="0"/>
              <a:t> </a:t>
            </a:r>
            <a:r>
              <a:rPr lang="ru-RU" sz="2700" dirty="0" err="1" smtClean="0"/>
              <a:t>відеокапсули</a:t>
            </a:r>
            <a:r>
              <a:rPr lang="ru-RU" sz="2700" dirty="0" smtClean="0"/>
              <a:t> </a:t>
            </a:r>
            <a:r>
              <a:rPr lang="ru-RU" sz="2700" dirty="0"/>
              <a:t>– </a:t>
            </a:r>
            <a:r>
              <a:rPr lang="ru-RU" sz="2700" dirty="0" err="1" smtClean="0"/>
              <a:t>сучасний</a:t>
            </a:r>
            <a:r>
              <a:rPr lang="ru-RU" sz="2700" dirty="0" smtClean="0"/>
              <a:t> </a:t>
            </a:r>
            <a:r>
              <a:rPr lang="ru-RU" sz="2700" dirty="0" err="1" smtClean="0"/>
              <a:t>неінвазивний</a:t>
            </a:r>
            <a:r>
              <a:rPr lang="ru-RU" sz="2700" dirty="0" smtClean="0"/>
              <a:t> </a:t>
            </a:r>
            <a:r>
              <a:rPr lang="ru-RU" sz="2700" dirty="0"/>
              <a:t>метод </a:t>
            </a:r>
            <a:r>
              <a:rPr lang="ru-RU" sz="2700" dirty="0" err="1" smtClean="0"/>
              <a:t>діагностики</a:t>
            </a:r>
            <a:r>
              <a:rPr lang="ru-RU" sz="2700" dirty="0"/>
              <a:t>, </a:t>
            </a:r>
            <a:r>
              <a:rPr lang="ru-RU" sz="2700" dirty="0" err="1" smtClean="0"/>
              <a:t>який</a:t>
            </a:r>
            <a:r>
              <a:rPr lang="ru-RU" sz="2700" dirty="0" smtClean="0"/>
              <a:t> </a:t>
            </a:r>
            <a:r>
              <a:rPr lang="ru-RU" sz="2700" dirty="0" err="1" smtClean="0"/>
              <a:t>дозволяє</a:t>
            </a:r>
            <a:r>
              <a:rPr lang="ru-RU" sz="2700" dirty="0" smtClean="0"/>
              <a:t> </a:t>
            </a:r>
            <a:r>
              <a:rPr lang="ru-RU" sz="2700" dirty="0" err="1" smtClean="0"/>
              <a:t>вивчити</a:t>
            </a:r>
            <a:r>
              <a:rPr lang="ru-RU" sz="2700" dirty="0" smtClean="0"/>
              <a:t> стан </a:t>
            </a:r>
            <a:r>
              <a:rPr lang="ru-RU" sz="2700" dirty="0" err="1" smtClean="0"/>
              <a:t>окремих</a:t>
            </a:r>
            <a:r>
              <a:rPr lang="ru-RU" sz="2700" dirty="0" smtClean="0"/>
              <a:t> </a:t>
            </a:r>
            <a:r>
              <a:rPr lang="ru-RU" sz="2700" dirty="0" err="1" smtClean="0"/>
              <a:t>ділянок</a:t>
            </a:r>
            <a:r>
              <a:rPr lang="ru-RU" sz="2700" dirty="0" smtClean="0"/>
              <a:t> </a:t>
            </a:r>
            <a:r>
              <a:rPr lang="ru-RU" sz="2700" dirty="0" err="1" smtClean="0"/>
              <a:t>кишковика</a:t>
            </a:r>
            <a:r>
              <a:rPr lang="ru-RU" sz="2700" dirty="0" smtClean="0"/>
              <a:t> і </a:t>
            </a:r>
            <a:r>
              <a:rPr lang="ru-RU" sz="2700" dirty="0" err="1" smtClean="0"/>
              <a:t>який</a:t>
            </a:r>
            <a:r>
              <a:rPr lang="ru-RU" sz="2700" dirty="0" smtClean="0"/>
              <a:t> </a:t>
            </a:r>
            <a:r>
              <a:rPr lang="ru-RU" sz="2700" dirty="0" err="1" smtClean="0"/>
              <a:t>гарантує</a:t>
            </a:r>
            <a:r>
              <a:rPr lang="ru-RU" sz="2700" dirty="0" smtClean="0"/>
              <a:t> </a:t>
            </a:r>
            <a:r>
              <a:rPr lang="ru-RU" sz="2700" dirty="0" err="1" smtClean="0"/>
              <a:t>високу</a:t>
            </a:r>
            <a:r>
              <a:rPr lang="ru-RU" sz="2700" dirty="0" smtClean="0"/>
              <a:t> </a:t>
            </a:r>
            <a:r>
              <a:rPr lang="ru-RU" sz="2700" dirty="0" err="1" smtClean="0"/>
              <a:t>інформативність</a:t>
            </a:r>
            <a:r>
              <a:rPr lang="ru-RU" sz="2700" dirty="0"/>
              <a:t>. Процедура </a:t>
            </a:r>
            <a:r>
              <a:rPr lang="ru-RU" sz="2700" dirty="0" smtClean="0"/>
              <a:t>проводиться </a:t>
            </a:r>
            <a:r>
              <a:rPr lang="ru-RU" sz="2700" dirty="0" err="1" smtClean="0"/>
              <a:t>натщесерце</a:t>
            </a:r>
            <a:r>
              <a:rPr lang="ru-RU" sz="2700" dirty="0" smtClean="0"/>
              <a:t>, через </a:t>
            </a:r>
            <a:r>
              <a:rPr lang="ru-RU" sz="2700" dirty="0"/>
              <a:t>4 </a:t>
            </a:r>
            <a:r>
              <a:rPr lang="ru-RU" sz="2700" dirty="0" err="1" smtClean="0"/>
              <a:t>години</a:t>
            </a:r>
            <a:r>
              <a:rPr lang="ru-RU" sz="2700" dirty="0" smtClean="0"/>
              <a:t> </a:t>
            </a:r>
            <a:r>
              <a:rPr lang="ru-RU" sz="2700" dirty="0" err="1" smtClean="0"/>
              <a:t>після</a:t>
            </a:r>
            <a:r>
              <a:rPr lang="ru-RU" sz="2700" dirty="0" smtClean="0"/>
              <a:t> </a:t>
            </a:r>
            <a:r>
              <a:rPr lang="ru-RU" sz="2700" dirty="0" err="1" smtClean="0"/>
              <a:t>введення</a:t>
            </a:r>
            <a:r>
              <a:rPr lang="ru-RU" sz="2700" dirty="0" smtClean="0"/>
              <a:t> </a:t>
            </a:r>
            <a:r>
              <a:rPr lang="ru-RU" sz="2700" dirty="0" err="1" smtClean="0"/>
              <a:t>капсули</a:t>
            </a:r>
            <a:r>
              <a:rPr lang="ru-RU" sz="2700" dirty="0" smtClean="0"/>
              <a:t> </a:t>
            </a:r>
            <a:r>
              <a:rPr lang="ru-RU" sz="2700" dirty="0" err="1" smtClean="0"/>
              <a:t>дозволяють</a:t>
            </a:r>
            <a:r>
              <a:rPr lang="ru-RU" sz="2700" dirty="0" smtClean="0"/>
              <a:t> </a:t>
            </a:r>
            <a:r>
              <a:rPr lang="ru-RU" sz="2700" dirty="0" err="1" smtClean="0"/>
              <a:t>спождивати</a:t>
            </a:r>
            <a:r>
              <a:rPr lang="ru-RU" sz="2700" dirty="0" smtClean="0"/>
              <a:t> </a:t>
            </a:r>
            <a:r>
              <a:rPr lang="ru-RU" sz="2700" dirty="0" err="1" smtClean="0"/>
              <a:t>їжу</a:t>
            </a:r>
            <a:r>
              <a:rPr lang="ru-RU" sz="2700" dirty="0" smtClean="0"/>
              <a:t>. </a:t>
            </a:r>
            <a:r>
              <a:rPr lang="ru-RU" sz="2700" dirty="0" err="1" smtClean="0"/>
              <a:t>Показанням</a:t>
            </a:r>
            <a:r>
              <a:rPr lang="ru-RU" sz="2700" dirty="0" smtClean="0"/>
              <a:t> </a:t>
            </a:r>
            <a:r>
              <a:rPr lang="ru-RU" sz="2700" dirty="0"/>
              <a:t>для </a:t>
            </a:r>
            <a:r>
              <a:rPr lang="ru-RU" sz="2700" dirty="0" err="1" smtClean="0"/>
              <a:t>ендоскопії</a:t>
            </a:r>
            <a:r>
              <a:rPr lang="ru-RU" sz="2700" dirty="0" smtClean="0"/>
              <a:t> за </a:t>
            </a:r>
            <a:r>
              <a:rPr lang="ru-RU" sz="2700" dirty="0" err="1" smtClean="0"/>
              <a:t>допомогою</a:t>
            </a:r>
            <a:r>
              <a:rPr lang="ru-RU" sz="2700" dirty="0" smtClean="0"/>
              <a:t> </a:t>
            </a:r>
            <a:r>
              <a:rPr lang="ru-RU" sz="2700" dirty="0" err="1" smtClean="0"/>
              <a:t>відеокапсули</a:t>
            </a:r>
            <a:r>
              <a:rPr lang="ru-RU" sz="2700" dirty="0" smtClean="0"/>
              <a:t> є </a:t>
            </a:r>
            <a:r>
              <a:rPr lang="ru-RU" sz="2700" dirty="0" err="1" smtClean="0"/>
              <a:t>біль</a:t>
            </a:r>
            <a:r>
              <a:rPr lang="ru-RU" sz="2700" dirty="0" smtClean="0"/>
              <a:t> в </a:t>
            </a:r>
            <a:r>
              <a:rPr lang="ru-RU" sz="2700" dirty="0" err="1" smtClean="0"/>
              <a:t>животі</a:t>
            </a:r>
            <a:r>
              <a:rPr lang="ru-RU" sz="2700" dirty="0" smtClean="0"/>
              <a:t>, </a:t>
            </a:r>
            <a:r>
              <a:rPr lang="ru-RU" sz="2700" dirty="0" err="1" smtClean="0"/>
              <a:t>діарея</a:t>
            </a:r>
            <a:r>
              <a:rPr lang="ru-RU" sz="2700" dirty="0"/>
              <a:t>, </a:t>
            </a:r>
            <a:r>
              <a:rPr lang="ru-RU" sz="2700" dirty="0" err="1" smtClean="0"/>
              <a:t>кровотеча</a:t>
            </a:r>
            <a:r>
              <a:rPr lang="ru-RU" sz="2700" dirty="0" smtClean="0"/>
              <a:t> і </a:t>
            </a:r>
            <a:r>
              <a:rPr lang="ru-RU" sz="2700" dirty="0" err="1" smtClean="0"/>
              <a:t>анемія</a:t>
            </a:r>
            <a:r>
              <a:rPr lang="ru-RU" sz="2700" dirty="0"/>
              <a:t>. </a:t>
            </a:r>
            <a:r>
              <a:rPr lang="ru-RU" sz="2700" dirty="0" err="1" smtClean="0"/>
              <a:t>Крім</a:t>
            </a:r>
            <a:r>
              <a:rPr lang="ru-RU" sz="2700" dirty="0" smtClean="0"/>
              <a:t> </a:t>
            </a:r>
            <a:r>
              <a:rPr lang="ru-RU" sz="2700" dirty="0"/>
              <a:t>того, </a:t>
            </a:r>
            <a:r>
              <a:rPr lang="ru-RU" sz="2700" dirty="0" err="1" smtClean="0"/>
              <a:t>бажано</a:t>
            </a:r>
            <a:r>
              <a:rPr lang="ru-RU" sz="2700" dirty="0" smtClean="0"/>
              <a:t> </a:t>
            </a:r>
            <a:r>
              <a:rPr lang="ru-RU" sz="2700" dirty="0" err="1" smtClean="0"/>
              <a:t>також</a:t>
            </a:r>
            <a:r>
              <a:rPr lang="ru-RU" sz="2700" dirty="0" smtClean="0"/>
              <a:t> </a:t>
            </a:r>
            <a:r>
              <a:rPr lang="ru-RU" sz="2700" dirty="0" err="1" smtClean="0"/>
              <a:t>обстеження</a:t>
            </a:r>
            <a:r>
              <a:rPr lang="ru-RU" sz="2700" dirty="0" smtClean="0"/>
              <a:t> </a:t>
            </a:r>
            <a:r>
              <a:rPr lang="ru-RU" sz="2700" dirty="0"/>
              <a:t>при </a:t>
            </a:r>
            <a:r>
              <a:rPr lang="ru-RU" sz="2700" dirty="0" err="1" smtClean="0"/>
              <a:t>періодичних</a:t>
            </a:r>
            <a:r>
              <a:rPr lang="ru-RU" sz="2700" dirty="0" smtClean="0"/>
              <a:t> </a:t>
            </a:r>
            <a:r>
              <a:rPr lang="ru-RU" sz="2700" dirty="0" err="1" smtClean="0"/>
              <a:t>загостреннях</a:t>
            </a:r>
            <a:r>
              <a:rPr lang="ru-RU" sz="2700" dirty="0" smtClean="0"/>
              <a:t> </a:t>
            </a:r>
            <a:r>
              <a:rPr lang="ru-RU" sz="2700" dirty="0" err="1" smtClean="0"/>
              <a:t>хронічних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захворюваннях</a:t>
            </a:r>
            <a:r>
              <a:rPr lang="ru-RU" sz="2700" dirty="0" smtClean="0"/>
              <a:t> </a:t>
            </a:r>
            <a:r>
              <a:rPr lang="ru-RU" sz="2700" dirty="0" err="1" smtClean="0"/>
              <a:t>органів</a:t>
            </a:r>
            <a:r>
              <a:rPr lang="ru-RU" sz="2700" dirty="0" smtClean="0"/>
              <a:t> </a:t>
            </a:r>
            <a:r>
              <a:rPr lang="ru-RU" sz="2700" dirty="0" err="1" smtClean="0"/>
              <a:t>травної</a:t>
            </a:r>
            <a:r>
              <a:rPr lang="ru-RU" sz="2700" dirty="0" smtClean="0"/>
              <a:t> </a:t>
            </a:r>
            <a:r>
              <a:rPr lang="ru-RU" sz="2700" dirty="0" err="1" smtClean="0"/>
              <a:t>системи</a:t>
            </a:r>
            <a:r>
              <a:rPr lang="ru-RU" sz="2700" dirty="0" smtClean="0"/>
              <a:t>.</a:t>
            </a:r>
            <a:endParaRPr lang="ru-RU" sz="2700" dirty="0"/>
          </a:p>
        </p:txBody>
      </p:sp>
      <p:pic>
        <p:nvPicPr>
          <p:cNvPr id="4" name="Рисунок 3" descr="mcdc7_capsule_endos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4293096"/>
            <a:ext cx="5976664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850900"/>
          </a:xfrm>
        </p:spPr>
        <p:txBody>
          <a:bodyPr/>
          <a:lstStyle/>
          <a:p>
            <a:r>
              <a:rPr lang="ru-RU" sz="3600" b="1" dirty="0" err="1" smtClean="0">
                <a:solidFill>
                  <a:srgbClr val="C00000"/>
                </a:solidFill>
              </a:rPr>
              <a:t>Методи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візуалізації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які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залежать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від</a:t>
            </a:r>
            <a:r>
              <a:rPr lang="ru-RU" sz="3600" b="1" dirty="0" smtClean="0">
                <a:solidFill>
                  <a:srgbClr val="C00000"/>
                </a:solidFill>
              </a:rPr>
              <a:t> стану </a:t>
            </a:r>
            <a:r>
              <a:rPr lang="ru-RU" sz="3600" b="1" dirty="0" err="1" smtClean="0">
                <a:solidFill>
                  <a:srgbClr val="C00000"/>
                </a:solidFill>
              </a:rPr>
              <a:t>оптично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активних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середовищ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26219" y="1530350"/>
            <a:ext cx="8713788" cy="532765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700" b="1" dirty="0" err="1" smtClean="0">
                <a:solidFill>
                  <a:srgbClr val="FF0000"/>
                </a:solidFill>
              </a:rPr>
              <a:t>Офтальмоскопія</a:t>
            </a: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r>
              <a:rPr lang="ru-RU" sz="2700" b="1" dirty="0">
                <a:solidFill>
                  <a:srgbClr val="FF0000"/>
                </a:solidFill>
              </a:rPr>
              <a:t>( </a:t>
            </a:r>
            <a:r>
              <a:rPr lang="ru-RU" sz="2700" b="1" dirty="0" smtClean="0">
                <a:solidFill>
                  <a:srgbClr val="FF0000"/>
                </a:solidFill>
              </a:rPr>
              <a:t>пряма і </a:t>
            </a:r>
            <a:r>
              <a:rPr lang="ru-RU" sz="2700" b="1" dirty="0" err="1" smtClean="0">
                <a:solidFill>
                  <a:srgbClr val="FF0000"/>
                </a:solidFill>
              </a:rPr>
              <a:t>обернена</a:t>
            </a:r>
            <a:r>
              <a:rPr lang="ru-RU" sz="2700" b="1" dirty="0" smtClean="0">
                <a:solidFill>
                  <a:srgbClr val="FF0000"/>
                </a:solidFill>
              </a:rPr>
              <a:t>)</a:t>
            </a:r>
            <a:endParaRPr lang="ru-RU" sz="2700" b="1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700" b="1" dirty="0" err="1" smtClean="0">
                <a:solidFill>
                  <a:srgbClr val="FF0000"/>
                </a:solidFill>
              </a:rPr>
              <a:t>Біомікроскопія</a:t>
            </a: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2700" b="1" dirty="0" err="1" smtClean="0">
                <a:solidFill>
                  <a:srgbClr val="FF0000"/>
                </a:solidFill>
              </a:rPr>
              <a:t>Конфокальна</a:t>
            </a: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r>
              <a:rPr lang="ru-RU" sz="2700" b="1" dirty="0" err="1" smtClean="0">
                <a:solidFill>
                  <a:srgbClr val="FF0000"/>
                </a:solidFill>
              </a:rPr>
              <a:t>скануюча</a:t>
            </a: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r>
              <a:rPr lang="ru-RU" sz="2700" b="1" dirty="0" err="1" smtClean="0">
                <a:solidFill>
                  <a:srgbClr val="FF0000"/>
                </a:solidFill>
              </a:rPr>
              <a:t>лазерна</a:t>
            </a:r>
            <a:r>
              <a:rPr lang="ru-RU" sz="2700" b="1" dirty="0" smtClean="0">
                <a:solidFill>
                  <a:srgbClr val="FF0000"/>
                </a:solidFill>
              </a:rPr>
              <a:t>  </a:t>
            </a:r>
            <a:r>
              <a:rPr lang="ru-RU" sz="2700" b="1" dirty="0" err="1" smtClean="0">
                <a:solidFill>
                  <a:srgbClr val="FF0000"/>
                </a:solidFill>
              </a:rPr>
              <a:t>офтальмоскопія</a:t>
            </a:r>
            <a:endParaRPr lang="ru-RU" sz="2700" b="1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ru-RU" sz="2700" dirty="0" err="1" smtClean="0">
                <a:solidFill>
                  <a:srgbClr val="FF0000"/>
                </a:solidFill>
              </a:rPr>
              <a:t>Аутофлюоресценція</a:t>
            </a:r>
            <a:endParaRPr lang="ru-RU" sz="20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ru-RU" sz="2700" dirty="0" err="1" smtClean="0">
                <a:solidFill>
                  <a:srgbClr val="FF0000"/>
                </a:solidFill>
              </a:rPr>
              <a:t>Ангіографія</a:t>
            </a:r>
            <a:r>
              <a:rPr lang="ru-RU" sz="2700" dirty="0" smtClean="0">
                <a:solidFill>
                  <a:srgbClr val="FF0000"/>
                </a:solidFill>
              </a:rPr>
              <a:t> з </a:t>
            </a:r>
            <a:r>
              <a:rPr lang="ru-RU" sz="2700" dirty="0" err="1" smtClean="0">
                <a:solidFill>
                  <a:srgbClr val="FF0000"/>
                </a:solidFill>
              </a:rPr>
              <a:t>флюоресцеїном</a:t>
            </a:r>
            <a:r>
              <a:rPr lang="ru-RU" sz="2700" dirty="0" smtClean="0">
                <a:solidFill>
                  <a:srgbClr val="FF0000"/>
                </a:solidFill>
              </a:rPr>
              <a:t> і </a:t>
            </a:r>
            <a:r>
              <a:rPr lang="ru-RU" sz="2700" dirty="0" err="1" smtClean="0">
                <a:solidFill>
                  <a:srgbClr val="FF0000"/>
                </a:solidFill>
              </a:rPr>
              <a:t>індоцианіном</a:t>
            </a:r>
            <a:r>
              <a:rPr lang="ru-RU" sz="2700" dirty="0" smtClean="0">
                <a:solidFill>
                  <a:srgbClr val="FF0000"/>
                </a:solidFill>
              </a:rPr>
              <a:t> зеленим</a:t>
            </a:r>
            <a:endParaRPr lang="ru-RU" sz="27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ru-RU" sz="2700" dirty="0" err="1" smtClean="0">
                <a:solidFill>
                  <a:srgbClr val="FF0000"/>
                </a:solidFill>
              </a:rPr>
              <a:t>Зображення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>
                <a:solidFill>
                  <a:srgbClr val="FF0000"/>
                </a:solidFill>
              </a:rPr>
              <a:t>в </a:t>
            </a:r>
            <a:r>
              <a:rPr lang="ru-RU" sz="2700" dirty="0" err="1" smtClean="0">
                <a:solidFill>
                  <a:srgbClr val="FF0000"/>
                </a:solidFill>
              </a:rPr>
              <a:t>інфрачервоному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спектрі</a:t>
            </a:r>
            <a:endParaRPr lang="ru-RU" sz="27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ru-RU" sz="2700" dirty="0" err="1" smtClean="0">
                <a:solidFill>
                  <a:srgbClr val="FF0000"/>
                </a:solidFill>
              </a:rPr>
              <a:t>Широкопольні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зображення</a:t>
            </a:r>
            <a:endParaRPr lang="ru-RU" sz="27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ru-RU" sz="2700" dirty="0" err="1" smtClean="0">
                <a:solidFill>
                  <a:srgbClr val="FF0000"/>
                </a:solidFill>
              </a:rPr>
              <a:t>Ультраширокопольна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конфокальна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скануюча</a:t>
            </a:r>
            <a:r>
              <a:rPr lang="ru-RU" sz="2700" dirty="0" smtClean="0">
                <a:solidFill>
                  <a:srgbClr val="FF0000"/>
                </a:solidFill>
              </a:rPr>
              <a:t>  </a:t>
            </a:r>
            <a:r>
              <a:rPr lang="ru-RU" sz="2700" dirty="0" err="1" smtClean="0">
                <a:solidFill>
                  <a:srgbClr val="FF0000"/>
                </a:solidFill>
              </a:rPr>
              <a:t>лазерна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офтальмоскопія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endParaRPr lang="ru-RU" sz="27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  <a:buFont typeface="Wingdings" pitchFamily="2" charset="2"/>
              <a:buNone/>
            </a:pPr>
            <a:r>
              <a:rPr lang="ru-RU" sz="2700" b="1" dirty="0">
                <a:solidFill>
                  <a:srgbClr val="FF0000"/>
                </a:solidFill>
              </a:rPr>
              <a:t>4.    </a:t>
            </a:r>
            <a:r>
              <a:rPr lang="ru-RU" sz="2700" b="1" dirty="0" err="1" smtClean="0">
                <a:solidFill>
                  <a:srgbClr val="FF0000"/>
                </a:solidFill>
              </a:rPr>
              <a:t>Звичайна</a:t>
            </a:r>
            <a:r>
              <a:rPr lang="ru-RU" sz="2700" b="1" dirty="0" smtClean="0">
                <a:solidFill>
                  <a:srgbClr val="FF0000"/>
                </a:solidFill>
              </a:rPr>
              <a:t> і </a:t>
            </a:r>
            <a:r>
              <a:rPr lang="ru-RU" sz="2700" b="1" dirty="0" err="1" smtClean="0">
                <a:solidFill>
                  <a:srgbClr val="FF0000"/>
                </a:solidFill>
              </a:rPr>
              <a:t>спектральна</a:t>
            </a: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r>
              <a:rPr lang="ru-RU" sz="2700" b="1" dirty="0">
                <a:solidFill>
                  <a:srgbClr val="FF0000"/>
                </a:solidFill>
              </a:rPr>
              <a:t>(</a:t>
            </a:r>
            <a:r>
              <a:rPr lang="ru-RU" sz="2700" b="1" dirty="0" err="1" smtClean="0">
                <a:solidFill>
                  <a:srgbClr val="FF0000"/>
                </a:solidFill>
              </a:rPr>
              <a:t>Фурьє</a:t>
            </a:r>
            <a:r>
              <a:rPr lang="ru-RU" sz="2700" b="1" dirty="0" smtClean="0">
                <a:solidFill>
                  <a:srgbClr val="FF0000"/>
                </a:solidFill>
              </a:rPr>
              <a:t>) </a:t>
            </a:r>
            <a:r>
              <a:rPr lang="ru-RU" sz="2700" b="1" dirty="0" err="1" smtClean="0">
                <a:solidFill>
                  <a:srgbClr val="FF0000"/>
                </a:solidFill>
              </a:rPr>
              <a:t>оптична</a:t>
            </a:r>
            <a:r>
              <a:rPr lang="ru-RU" sz="2700" b="1" dirty="0" smtClean="0">
                <a:solidFill>
                  <a:srgbClr val="FF0000"/>
                </a:solidFill>
              </a:rPr>
              <a:t> когерентна </a:t>
            </a:r>
            <a:r>
              <a:rPr lang="ru-RU" sz="2700" b="1" dirty="0" err="1" smtClean="0">
                <a:solidFill>
                  <a:srgbClr val="FF0000"/>
                </a:solidFill>
              </a:rPr>
              <a:t>томографія</a:t>
            </a: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endParaRPr lang="ru-RU" sz="2700" b="1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ru-RU" sz="2700" dirty="0">
              <a:solidFill>
                <a:srgbClr val="FF0000"/>
              </a:solidFill>
            </a:endParaRPr>
          </a:p>
          <a:p>
            <a:pPr marL="514350" indent="-514350">
              <a:lnSpc>
                <a:spcPct val="80000"/>
              </a:lnSpc>
            </a:pPr>
            <a:endParaRPr lang="ru-RU" sz="2700" dirty="0"/>
          </a:p>
          <a:p>
            <a:pPr marL="514350" indent="-514350">
              <a:lnSpc>
                <a:spcPct val="80000"/>
              </a:lnSpc>
            </a:pPr>
            <a:endParaRPr lang="ru-RU" sz="2700" dirty="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ru-RU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362950" cy="633412"/>
          </a:xfrm>
        </p:spPr>
        <p:txBody>
          <a:bodyPr>
            <a:normAutofit fontScale="90000"/>
          </a:bodyPr>
          <a:lstStyle/>
          <a:p>
            <a:r>
              <a:rPr lang="ru-RU" sz="4000" b="1">
                <a:solidFill>
                  <a:srgbClr val="C00000"/>
                </a:solidFill>
              </a:rPr>
              <a:t>Офтальмоскопія </a:t>
            </a:r>
          </a:p>
        </p:txBody>
      </p:sp>
      <p:pic>
        <p:nvPicPr>
          <p:cNvPr id="73732" name="Picture 2" descr="C:\Users\User\Desktop\95_html_5c981265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628775"/>
            <a:ext cx="3313112" cy="2439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 descr="C:\Users\User\Desktop\direc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4437063"/>
            <a:ext cx="2959100" cy="216058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028" name="Picture 4" descr="C:\Users\User\Desktop\prehodyashaya_slepota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365625"/>
            <a:ext cx="3776663" cy="21590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029" name="Picture 5" descr="C:\Users\User\Desktop\95_html_m6539b96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1628775"/>
            <a:ext cx="2578100" cy="244792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73736" name="Прямоугольник 15"/>
          <p:cNvSpPr>
            <a:spLocks noChangeArrowheads="1"/>
          </p:cNvSpPr>
          <p:nvPr/>
        </p:nvSpPr>
        <p:spPr bwMode="auto">
          <a:xfrm>
            <a:off x="755650" y="1052513"/>
            <a:ext cx="18272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Непряма  </a:t>
            </a:r>
          </a:p>
        </p:txBody>
      </p:sp>
      <p:sp>
        <p:nvSpPr>
          <p:cNvPr id="73737" name="Прямоугольник 16"/>
          <p:cNvSpPr>
            <a:spLocks noChangeArrowheads="1"/>
          </p:cNvSpPr>
          <p:nvPr/>
        </p:nvSpPr>
        <p:spPr bwMode="auto">
          <a:xfrm>
            <a:off x="6011863" y="1052513"/>
            <a:ext cx="13541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Пряма 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11188" y="1628775"/>
            <a:ext cx="3313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18488" cy="1209675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>
                <a:solidFill>
                  <a:srgbClr val="C00000"/>
                </a:solidFill>
              </a:rPr>
              <a:t>Біомікроскопія</a:t>
            </a:r>
            <a:r>
              <a:rPr lang="ru-RU" sz="4000" dirty="0" smtClean="0">
                <a:solidFill>
                  <a:srgbClr val="C00000"/>
                </a:solidFill>
              </a:rPr>
              <a:t>  </a:t>
            </a:r>
            <a:r>
              <a:rPr lang="ru-RU" sz="4000" dirty="0" err="1" smtClean="0">
                <a:solidFill>
                  <a:srgbClr val="C00000"/>
                </a:solidFill>
              </a:rPr>
              <a:t>із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використанням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асферичних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лінз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74756" name="Picture 2" descr="C:\Users\User\Desktop\20090220123420256879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1844675"/>
            <a:ext cx="61912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uk-UA" dirty="0" smtClean="0">
                <a:solidFill>
                  <a:srgbClr val="FF0000"/>
                </a:solidFill>
              </a:rPr>
              <a:t>З метою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візуалізації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структур </a:t>
            </a:r>
            <a:r>
              <a:rPr lang="ru-RU" dirty="0" smtClean="0">
                <a:solidFill>
                  <a:srgbClr val="FF0000"/>
                </a:solidFill>
              </a:rPr>
              <a:t>очного </a:t>
            </a:r>
            <a:r>
              <a:rPr lang="ru-RU" dirty="0">
                <a:solidFill>
                  <a:srgbClr val="FF0000"/>
                </a:solidFill>
              </a:rPr>
              <a:t>дна </a:t>
            </a:r>
            <a:r>
              <a:rPr lang="en-US" dirty="0">
                <a:solidFill>
                  <a:srgbClr val="FF0000"/>
                </a:solidFill>
              </a:rPr>
              <a:t>Webb RH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і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співавтори</a:t>
            </a:r>
            <a:r>
              <a:rPr lang="ru-RU" dirty="0" smtClean="0">
                <a:solidFill>
                  <a:srgbClr val="FF0000"/>
                </a:solidFill>
              </a:rPr>
              <a:t> в </a:t>
            </a:r>
            <a:r>
              <a:rPr lang="ru-RU" dirty="0">
                <a:solidFill>
                  <a:srgbClr val="FF0000"/>
                </a:solidFill>
              </a:rPr>
              <a:t>1980 </a:t>
            </a:r>
            <a:r>
              <a:rPr lang="ru-RU" dirty="0" err="1" smtClean="0">
                <a:solidFill>
                  <a:srgbClr val="FF0000"/>
                </a:solidFill>
              </a:rPr>
              <a:t>році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запропонували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використовувати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лазерне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випромінювання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що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підштовхнуло</a:t>
            </a:r>
            <a:r>
              <a:rPr lang="ru-RU" dirty="0" smtClean="0">
                <a:solidFill>
                  <a:srgbClr val="FF0000"/>
                </a:solidFill>
              </a:rPr>
              <a:t> до </a:t>
            </a:r>
            <a:r>
              <a:rPr lang="ru-RU" dirty="0" err="1" smtClean="0">
                <a:solidFill>
                  <a:srgbClr val="FF0000"/>
                </a:solidFill>
              </a:rPr>
              <a:t>розвитку</a:t>
            </a:r>
            <a:r>
              <a:rPr lang="ru-RU" dirty="0" smtClean="0">
                <a:solidFill>
                  <a:srgbClr val="FF0000"/>
                </a:solidFill>
              </a:rPr>
              <a:t> метода </a:t>
            </a:r>
            <a:r>
              <a:rPr lang="ru-RU" dirty="0" err="1" smtClean="0">
                <a:solidFill>
                  <a:srgbClr val="FF0000"/>
                </a:solidFill>
              </a:rPr>
              <a:t>скануючої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лазерної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офтальмоскопії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953735"/>
                </a:solidFill>
              </a:rPr>
              <a:t>Сучасні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сканучі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лазерні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офтальмоскопи</a:t>
            </a:r>
            <a:endParaRPr lang="ru-RU" sz="4000" b="1" dirty="0">
              <a:solidFill>
                <a:srgbClr val="95373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rgbClr val="FF0000"/>
                </a:solidFill>
              </a:rPr>
              <a:t>Скануючий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лазерний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офтальмоскоп </a:t>
            </a:r>
            <a:r>
              <a:rPr lang="ru-RU" dirty="0" err="1" smtClean="0">
                <a:solidFill>
                  <a:srgbClr val="FF0000"/>
                </a:solidFill>
              </a:rPr>
              <a:t>фірми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«</a:t>
            </a:r>
            <a:r>
              <a:rPr lang="ru-RU" dirty="0" err="1">
                <a:solidFill>
                  <a:srgbClr val="FF0000"/>
                </a:solidFill>
              </a:rPr>
              <a:t>Rodenstock</a:t>
            </a:r>
            <a:r>
              <a:rPr lang="ru-RU" dirty="0">
                <a:solidFill>
                  <a:srgbClr val="FF0000"/>
                </a:solidFill>
              </a:rPr>
              <a:t>» 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ru-RU" dirty="0" err="1" smtClean="0">
                <a:solidFill>
                  <a:srgbClr val="FF0000"/>
                </a:solidFill>
              </a:rPr>
              <a:t>Німеччина</a:t>
            </a:r>
            <a:r>
              <a:rPr lang="ru-RU" dirty="0" smtClean="0">
                <a:solidFill>
                  <a:srgbClr val="FF0000"/>
                </a:solidFill>
              </a:rPr>
              <a:t>);</a:t>
            </a:r>
            <a:endParaRPr lang="ru-RU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rgbClr val="FF0000"/>
                </a:solidFill>
              </a:rPr>
              <a:t>Гейдельбергський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ретинальний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ангіограф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(HRA2), </a:t>
            </a:r>
            <a:r>
              <a:rPr lang="ru-RU" dirty="0" err="1" smtClean="0">
                <a:solidFill>
                  <a:srgbClr val="FF0000"/>
                </a:solidFill>
              </a:rPr>
              <a:t>Гейдельбергський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ретинальний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томограф (HRT</a:t>
            </a:r>
            <a:r>
              <a:rPr lang="ru-RU" dirty="0" smtClean="0">
                <a:solidFill>
                  <a:srgbClr val="FF0000"/>
                </a:solidFill>
              </a:rPr>
              <a:t>) </a:t>
            </a:r>
            <a:r>
              <a:rPr lang="ru-RU" dirty="0" err="1" smtClean="0">
                <a:solidFill>
                  <a:srgbClr val="FF0000"/>
                </a:solidFill>
              </a:rPr>
              <a:t>фирми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«</a:t>
            </a:r>
            <a:r>
              <a:rPr lang="en-US" dirty="0">
                <a:solidFill>
                  <a:srgbClr val="FF0000"/>
                </a:solidFill>
              </a:rPr>
              <a:t>Heidelberg Engineering»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uk-UA" dirty="0" smtClean="0">
                <a:solidFill>
                  <a:srgbClr val="FF0000"/>
                </a:solidFill>
              </a:rPr>
              <a:t>Німеччина</a:t>
            </a:r>
            <a:r>
              <a:rPr lang="ru-RU" dirty="0" smtClean="0">
                <a:solidFill>
                  <a:srgbClr val="FF0000"/>
                </a:solidFill>
              </a:rPr>
              <a:t>); </a:t>
            </a:r>
            <a:endParaRPr lang="ru-RU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Topographic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Scanning System (TOP SS) </a:t>
            </a:r>
            <a:r>
              <a:rPr lang="ru-RU" dirty="0">
                <a:solidFill>
                  <a:srgbClr val="FF0000"/>
                </a:solidFill>
              </a:rPr>
              <a:t>фирмы «</a:t>
            </a:r>
            <a:r>
              <a:rPr lang="en-US" dirty="0">
                <a:solidFill>
                  <a:srgbClr val="FF0000"/>
                </a:solidFill>
              </a:rPr>
              <a:t>Laser Diagnostic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Technologies</a:t>
            </a:r>
            <a:r>
              <a:rPr lang="ru-RU" dirty="0">
                <a:solidFill>
                  <a:srgbClr val="FF0000"/>
                </a:solidFill>
              </a:rPr>
              <a:t>» (США); </a:t>
            </a: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rgbClr val="FF0000"/>
                </a:solidFill>
              </a:rPr>
              <a:t>Офтальмоскоп F-10 </a:t>
            </a:r>
            <a:r>
              <a:rPr lang="ru-RU" dirty="0" err="1" smtClean="0">
                <a:solidFill>
                  <a:srgbClr val="FF0000"/>
                </a:solidFill>
              </a:rPr>
              <a:t>фірми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Nidek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 smtClean="0">
                <a:solidFill>
                  <a:srgbClr val="FF0000"/>
                </a:solidFill>
              </a:rPr>
              <a:t>Японія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</a:rPr>
              <a:t>Конфокальна мікроскопія</a:t>
            </a:r>
            <a:r>
              <a:rPr lang="uk-UA" sz="3600" dirty="0">
                <a:solidFill>
                  <a:srgbClr val="FF0000"/>
                </a:solidFill>
                <a:latin typeface="Arial" panose="020B0604020202020204" pitchFamily="34" charset="0"/>
              </a:rPr>
              <a:t> , </a:t>
            </a:r>
            <a:endParaRPr lang="uk-UA" sz="36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uk-UA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</a:rPr>
              <a:t>найбільш 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часто </a:t>
            </a:r>
            <a:r>
              <a:rPr lang="uk-UA" b="1" dirty="0">
                <a:solidFill>
                  <a:srgbClr val="FFC000"/>
                </a:solidFill>
                <a:latin typeface="Arial" panose="020B0604020202020204" pitchFamily="34" charset="0"/>
              </a:rPr>
              <a:t>конфокальні лазерна </a:t>
            </a:r>
            <a:r>
              <a:rPr lang="uk-UA" b="1" dirty="0" err="1">
                <a:solidFill>
                  <a:srgbClr val="FFC000"/>
                </a:solidFill>
                <a:latin typeface="Arial" panose="020B0604020202020204" pitchFamily="34" charset="0"/>
              </a:rPr>
              <a:t>скануюча</a:t>
            </a:r>
            <a:r>
              <a:rPr lang="uk-UA" b="1" dirty="0">
                <a:solidFill>
                  <a:srgbClr val="FFC000"/>
                </a:solidFill>
                <a:latin typeface="Arial" panose="020B0604020202020204" pitchFamily="34" charset="0"/>
              </a:rPr>
              <a:t> мікроскопія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( 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</a:rPr>
              <a:t>CLSM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</a:rPr>
              <a:t> ) 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або </a:t>
            </a:r>
            <a:r>
              <a:rPr lang="uk-UA" b="1" dirty="0">
                <a:solidFill>
                  <a:srgbClr val="FFC000"/>
                </a:solidFill>
                <a:latin typeface="Arial" panose="020B0604020202020204" pitchFamily="34" charset="0"/>
              </a:rPr>
              <a:t>лазерна конфокальна </a:t>
            </a:r>
            <a:r>
              <a:rPr lang="uk-UA" b="1" dirty="0" err="1">
                <a:solidFill>
                  <a:srgbClr val="FFC000"/>
                </a:solidFill>
                <a:latin typeface="Arial" panose="020B0604020202020204" pitchFamily="34" charset="0"/>
              </a:rPr>
              <a:t>сканирующая</a:t>
            </a:r>
            <a:r>
              <a:rPr lang="uk-UA" b="1" dirty="0">
                <a:solidFill>
                  <a:srgbClr val="FFC000"/>
                </a:solidFill>
                <a:latin typeface="Arial" panose="020B0604020202020204" pitchFamily="34" charset="0"/>
              </a:rPr>
              <a:t> мікроскопія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( </a:t>
            </a:r>
            <a:r>
              <a:rPr lang="uk-UA" b="1" dirty="0">
                <a:solidFill>
                  <a:srgbClr val="FFC000"/>
                </a:solidFill>
                <a:latin typeface="Arial" panose="020B0604020202020204" pitchFamily="34" charset="0"/>
              </a:rPr>
              <a:t>ЛКСМ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), являє собою оптичний метод візуалізації для збільшення 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  <a:hlinkClick r:id="rId2" tooltip="Оптична роздільна здатність"/>
              </a:rPr>
              <a:t>оптичної </a:t>
            </a:r>
            <a:r>
              <a:rPr lang="uk-UA" dirty="0" err="1" smtClean="0">
                <a:solidFill>
                  <a:srgbClr val="FFC000"/>
                </a:solidFill>
                <a:latin typeface="Arial" panose="020B0604020202020204" pitchFamily="34" charset="0"/>
                <a:hlinkClick r:id="rId2" tooltip="Оптична роздільна здатність"/>
              </a:rPr>
              <a:t>розрізняючої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  <a:hlinkClick r:id="rId2" tooltip="Оптична роздільна здатність"/>
              </a:rPr>
              <a:t> сили 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і 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  <a:hlinkClick r:id="rId3" tooltip="Контраст (зір)"/>
              </a:rPr>
              <a:t>контрасту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у вигляді 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  <a:hlinkClick r:id="rId4" tooltip="Мікрографія"/>
              </a:rPr>
              <a:t>мікрофотографії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за допомогою  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  <a:hlinkClick r:id="rId5" tooltip="Просторовий фільтр"/>
              </a:rPr>
              <a:t>просторового крихітного 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  <a:hlinkClick r:id="rId5" tooltip="Просторовий фільтр"/>
              </a:rPr>
              <a:t>отвор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</a:rPr>
              <a:t>у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, щоб блокувати фокус світла у формуванні 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</a:rPr>
              <a:t>картини.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</a:t>
            </a:r>
            <a:endParaRPr lang="uk-UA" dirty="0" smtClean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endParaRPr lang="uk-UA" dirty="0" smtClean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endParaRPr lang="uk-UA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</a:rPr>
              <a:t>Зйомка 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кількох двовимірних зображень на різній глибині у зразку дає змогу реконструювати тривимірні структури (процес, відомий як 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  <a:hlinkClick r:id="rId6" tooltip="Оптичний розріз"/>
              </a:rPr>
              <a:t>оптичний розріз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) всередині об'єкта. Ця техніка широко використовується 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</a:rPr>
              <a:t>у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</a:rPr>
              <a:t> </a:t>
            </a:r>
            <a:r>
              <a:rPr lang="uk-UA" dirty="0">
                <a:solidFill>
                  <a:srgbClr val="FFC000"/>
                </a:solidFill>
                <a:latin typeface="Arial" panose="020B0604020202020204" pitchFamily="34" charset="0"/>
                <a:hlinkClick r:id="rId7" tooltip="Науки про життя"/>
              </a:rPr>
              <a:t>природничих </a:t>
            </a:r>
            <a:r>
              <a:rPr lang="uk-UA" dirty="0" smtClean="0">
                <a:solidFill>
                  <a:srgbClr val="FFC000"/>
                </a:solidFill>
                <a:latin typeface="Arial" panose="020B0604020202020204" pitchFamily="34" charset="0"/>
                <a:hlinkClick r:id="rId7" tooltip="Науки про життя"/>
              </a:rPr>
              <a:t>науках</a:t>
            </a:r>
            <a:endParaRPr lang="uk-UA" dirty="0" smtClean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endParaRPr lang="uk-UA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r>
              <a:rPr lang="uk-UA" dirty="0" err="1"/>
              <a:t>Скануюча</a:t>
            </a:r>
            <a:r>
              <a:rPr lang="uk-UA" dirty="0"/>
              <a:t> лазерна офтальмоскопія розроблена як метод перегляду окремого шару </a:t>
            </a:r>
            <a:r>
              <a:rPr lang="uk-UA" dirty="0" smtClean="0"/>
              <a:t>ока </a:t>
            </a:r>
            <a:r>
              <a:rPr lang="uk-UA" dirty="0"/>
              <a:t>на мікроскопічному рівні. Використання конфокальних методів для зменшення зайвого світла шляхом фокусування виявленого світла через невеликий отвір зробило можливим зображення окремих шарів сітківки з більшою відмінністю, ніж будь -коли раніше. </a:t>
            </a:r>
            <a:endParaRPr lang="uk-UA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685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188913"/>
            <a:ext cx="8964612" cy="1511300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rgbClr val="953735"/>
                </a:solidFill>
              </a:rPr>
              <a:t>Скануючий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лазерний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>
                <a:solidFill>
                  <a:srgbClr val="953735"/>
                </a:solidFill>
              </a:rPr>
              <a:t>офтальмоскоп </a:t>
            </a:r>
            <a:r>
              <a:rPr lang="ru-RU" sz="4000" b="1" dirty="0" err="1" smtClean="0">
                <a:solidFill>
                  <a:srgbClr val="953735"/>
                </a:solidFill>
              </a:rPr>
              <a:t>фірми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>
                <a:solidFill>
                  <a:srgbClr val="953735"/>
                </a:solidFill>
              </a:rPr>
              <a:t>«</a:t>
            </a:r>
            <a:r>
              <a:rPr lang="ru-RU" sz="4000" b="1" dirty="0" err="1">
                <a:solidFill>
                  <a:srgbClr val="953735"/>
                </a:solidFill>
              </a:rPr>
              <a:t>Rodenstock</a:t>
            </a:r>
            <a:r>
              <a:rPr lang="ru-RU" sz="4000" b="1" dirty="0">
                <a:solidFill>
                  <a:srgbClr val="953735"/>
                </a:solidFill>
              </a:rPr>
              <a:t>»</a:t>
            </a:r>
          </a:p>
        </p:txBody>
      </p:sp>
      <p:pic>
        <p:nvPicPr>
          <p:cNvPr id="77828" name="Picture 2" descr="C:\Users\User\Desktop\4-3.gif"/>
          <p:cNvPicPr>
            <a:picLocks noChangeAspect="1" noChangeArrowheads="1"/>
          </p:cNvPicPr>
          <p:nvPr/>
        </p:nvPicPr>
        <p:blipFill>
          <a:blip r:embed="rId3"/>
          <a:srcRect l="2325" t="3142" r="2325" b="15155"/>
          <a:stretch>
            <a:fillRect/>
          </a:stretch>
        </p:blipFill>
        <p:spPr bwMode="auto">
          <a:xfrm>
            <a:off x="1619250" y="2133600"/>
            <a:ext cx="5905500" cy="3743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74638"/>
            <a:ext cx="8964612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rgbClr val="953735"/>
                </a:solidFill>
              </a:rPr>
              <a:t>Гейдельбергський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ретинальний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ангіограф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>
                <a:solidFill>
                  <a:srgbClr val="953735"/>
                </a:solidFill>
              </a:rPr>
              <a:t>(HRA2)</a:t>
            </a:r>
          </a:p>
        </p:txBody>
      </p:sp>
      <p:pic>
        <p:nvPicPr>
          <p:cNvPr id="78852" name="Picture 2" descr="C:\Users\User\Desktop\7LrCmhKALLs.jpg"/>
          <p:cNvPicPr>
            <a:picLocks noChangeAspect="1" noChangeArrowheads="1"/>
          </p:cNvPicPr>
          <p:nvPr/>
        </p:nvPicPr>
        <p:blipFill>
          <a:blip r:embed="rId3"/>
          <a:srcRect r="2568" b="3557"/>
          <a:stretch>
            <a:fillRect/>
          </a:stretch>
        </p:blipFill>
        <p:spPr bwMode="auto">
          <a:xfrm>
            <a:off x="1835150" y="1628775"/>
            <a:ext cx="5438775" cy="47990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953735"/>
                </a:solidFill>
              </a:rPr>
              <a:t>Гейдельбергський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 err="1" smtClean="0">
                <a:solidFill>
                  <a:srgbClr val="953735"/>
                </a:solidFill>
              </a:rPr>
              <a:t>ретинальний</a:t>
            </a:r>
            <a:r>
              <a:rPr lang="ru-RU" sz="4000" b="1" dirty="0" smtClean="0">
                <a:solidFill>
                  <a:srgbClr val="953735"/>
                </a:solidFill>
              </a:rPr>
              <a:t> </a:t>
            </a:r>
            <a:r>
              <a:rPr lang="ru-RU" sz="4000" b="1" dirty="0">
                <a:solidFill>
                  <a:srgbClr val="953735"/>
                </a:solidFill>
              </a:rPr>
              <a:t>томограф (HRT)</a:t>
            </a:r>
          </a:p>
        </p:txBody>
      </p:sp>
      <p:pic>
        <p:nvPicPr>
          <p:cNvPr id="4" name="Picture 2" descr="C:\Users\User\Desktop\10_retinotomogra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484313"/>
            <a:ext cx="5113338" cy="511333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274638"/>
            <a:ext cx="8713788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53735"/>
                </a:solidFill>
              </a:rPr>
              <a:t>Офтальмоскоп F-10 </a:t>
            </a:r>
            <a:r>
              <a:rPr lang="ru-RU" b="1" dirty="0" err="1" smtClean="0">
                <a:solidFill>
                  <a:srgbClr val="953735"/>
                </a:solidFill>
              </a:rPr>
              <a:t>фірми</a:t>
            </a:r>
            <a:r>
              <a:rPr lang="ru-RU" b="1" dirty="0" smtClean="0">
                <a:solidFill>
                  <a:srgbClr val="953735"/>
                </a:solidFill>
              </a:rPr>
              <a:t> </a:t>
            </a:r>
            <a:r>
              <a:rPr lang="ru-RU" b="1" dirty="0" err="1">
                <a:solidFill>
                  <a:srgbClr val="953735"/>
                </a:solidFill>
              </a:rPr>
              <a:t>Nidek</a:t>
            </a:r>
            <a:endParaRPr lang="ru-RU" b="1" dirty="0">
              <a:solidFill>
                <a:srgbClr val="953735"/>
              </a:solidFill>
            </a:endParaRPr>
          </a:p>
        </p:txBody>
      </p:sp>
      <p:pic>
        <p:nvPicPr>
          <p:cNvPr id="80900" name="Picture 2" descr="C:\Users\User\Desktop\7720-4adce4e2125a9de8aae5e76168d15c3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1268413"/>
            <a:ext cx="3778250" cy="53895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042988" y="620713"/>
            <a:ext cx="7345362" cy="57610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Конфокальні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скануючі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офтальмоскопи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дозволяють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 err="1" smtClean="0">
                <a:solidFill>
                  <a:srgbClr val="FF0000"/>
                </a:solidFill>
              </a:rPr>
              <a:t>знімати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очне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дно в </a:t>
            </a:r>
            <a:r>
              <a:rPr lang="ru-RU" sz="2400" dirty="0" err="1" smtClean="0">
                <a:solidFill>
                  <a:srgbClr val="FF0000"/>
                </a:solidFill>
              </a:rPr>
              <a:t>інфрачервоному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спектрі</a:t>
            </a:r>
            <a:r>
              <a:rPr lang="ru-RU" sz="2400" dirty="0" smtClean="0">
                <a:solidFill>
                  <a:srgbClr val="FF0000"/>
                </a:solidFill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</a:rPr>
              <a:t>синьому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світлі</a:t>
            </a:r>
            <a:r>
              <a:rPr lang="ru-RU" sz="2400" dirty="0" smtClean="0">
                <a:solidFill>
                  <a:srgbClr val="FF0000"/>
                </a:solidFill>
              </a:rPr>
              <a:t>, зеленому </a:t>
            </a:r>
            <a:r>
              <a:rPr lang="ru-RU" sz="2400" dirty="0" err="1" smtClean="0">
                <a:solidFill>
                  <a:srgbClr val="FF0000"/>
                </a:solidFill>
              </a:rPr>
              <a:t>світлі</a:t>
            </a:r>
            <a:r>
              <a:rPr lang="ru-RU" sz="2400" dirty="0" smtClean="0">
                <a:solidFill>
                  <a:srgbClr val="FF0000"/>
                </a:solidFill>
              </a:rPr>
              <a:t>;</a:t>
            </a:r>
            <a:endParaRPr lang="ru-RU" sz="2400" b="1" dirty="0">
              <a:solidFill>
                <a:srgbClr val="FF0000"/>
              </a:solidFill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 err="1" smtClean="0">
                <a:solidFill>
                  <a:srgbClr val="FF0000"/>
                </a:solidFill>
              </a:rPr>
              <a:t>проводити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флюоресцентну</a:t>
            </a:r>
            <a:r>
              <a:rPr lang="ru-RU" sz="2400" dirty="0" smtClean="0">
                <a:solidFill>
                  <a:srgbClr val="FF0000"/>
                </a:solidFill>
              </a:rPr>
              <a:t> і </a:t>
            </a:r>
            <a:r>
              <a:rPr lang="ru-RU" sz="2400" dirty="0" err="1" smtClean="0">
                <a:solidFill>
                  <a:srgbClr val="FF0000"/>
                </a:solidFill>
              </a:rPr>
              <a:t>індоціанинову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ангіографію</a:t>
            </a:r>
            <a:r>
              <a:rPr lang="ru-RU" sz="2400" dirty="0">
                <a:solidFill>
                  <a:srgbClr val="FF0000"/>
                </a:solidFill>
              </a:rPr>
              <a:t>;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 err="1" smtClean="0">
                <a:solidFill>
                  <a:srgbClr val="FF0000"/>
                </a:solidFill>
              </a:rPr>
              <a:t>реєструвати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аутофлюоресценцію</a:t>
            </a:r>
            <a:r>
              <a:rPr lang="ru-RU" sz="2400" dirty="0">
                <a:solidFill>
                  <a:srgbClr val="FF0000"/>
                </a:solidFill>
              </a:rPr>
              <a:t>;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 err="1" smtClean="0">
                <a:solidFill>
                  <a:srgbClr val="FF0000"/>
                </a:solidFill>
              </a:rPr>
              <a:t>виконувати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спектральну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оптичну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когерентну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томографію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(OCT, </a:t>
            </a:r>
            <a:r>
              <a:rPr lang="ru-RU" sz="2400" dirty="0" err="1">
                <a:solidFill>
                  <a:srgbClr val="FF0000"/>
                </a:solidFill>
              </a:rPr>
              <a:t>optical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coherence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tomography</a:t>
            </a:r>
            <a:r>
              <a:rPr lang="ru-RU" sz="2400" dirty="0">
                <a:solidFill>
                  <a:srgbClr val="FF0000"/>
                </a:solidFill>
              </a:rPr>
              <a:t>— ОКТ)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388" y="0"/>
            <a:ext cx="8964612" cy="252095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ru-RU" sz="3000" b="1" dirty="0"/>
              <a:t>		</a:t>
            </a:r>
            <a:endParaRPr lang="ru-RU" sz="3000" i="1" dirty="0"/>
          </a:p>
          <a:p>
            <a:pPr>
              <a:buFont typeface="Wingdings" pitchFamily="2" charset="2"/>
              <a:buNone/>
            </a:pPr>
            <a:r>
              <a:rPr lang="ru-RU" sz="3000" dirty="0"/>
              <a:t>		</a:t>
            </a:r>
            <a:r>
              <a:rPr lang="ru-RU" sz="3000" b="1" i="1" dirty="0" err="1" smtClean="0">
                <a:solidFill>
                  <a:srgbClr val="953735"/>
                </a:solidFill>
              </a:rPr>
              <a:t>Дослідження</a:t>
            </a:r>
            <a:r>
              <a:rPr lang="ru-RU" sz="3000" b="1" i="1" dirty="0" smtClean="0">
                <a:solidFill>
                  <a:srgbClr val="953735"/>
                </a:solidFill>
              </a:rPr>
              <a:t> </a:t>
            </a:r>
            <a:r>
              <a:rPr lang="ru-RU" sz="3000" b="1" i="1" dirty="0" err="1" smtClean="0">
                <a:solidFill>
                  <a:srgbClr val="953735"/>
                </a:solidFill>
              </a:rPr>
              <a:t>аутофлюоресценції</a:t>
            </a:r>
            <a:r>
              <a:rPr lang="ru-RU" sz="3000" b="1" i="1" dirty="0" smtClean="0">
                <a:solidFill>
                  <a:srgbClr val="953735"/>
                </a:solidFill>
              </a:rPr>
              <a:t> очного </a:t>
            </a:r>
            <a:r>
              <a:rPr lang="ru-RU" sz="3000" b="1" i="1" dirty="0">
                <a:solidFill>
                  <a:srgbClr val="953735"/>
                </a:solidFill>
              </a:rPr>
              <a:t>дна </a:t>
            </a:r>
            <a:r>
              <a:rPr lang="ru-RU" sz="3000" dirty="0"/>
              <a:t>- </a:t>
            </a:r>
            <a:r>
              <a:rPr lang="ru-RU" sz="3000" dirty="0" err="1" smtClean="0">
                <a:solidFill>
                  <a:srgbClr val="FFC000"/>
                </a:solidFill>
              </a:rPr>
              <a:t>це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 err="1" smtClean="0">
                <a:solidFill>
                  <a:srgbClr val="FFC000"/>
                </a:solidFill>
              </a:rPr>
              <a:t>швидкий</a:t>
            </a:r>
            <a:r>
              <a:rPr lang="ru-RU" sz="3000" dirty="0" smtClean="0">
                <a:solidFill>
                  <a:srgbClr val="FFC000"/>
                </a:solidFill>
              </a:rPr>
              <a:t> і </a:t>
            </a:r>
            <a:r>
              <a:rPr lang="ru-RU" sz="3000" dirty="0" err="1" smtClean="0">
                <a:solidFill>
                  <a:srgbClr val="FFC000"/>
                </a:solidFill>
              </a:rPr>
              <a:t>неінвазивний</a:t>
            </a:r>
            <a:r>
              <a:rPr lang="ru-RU" sz="3000" dirty="0" smtClean="0">
                <a:solidFill>
                  <a:srgbClr val="FFC000"/>
                </a:solidFill>
              </a:rPr>
              <a:t> метод </a:t>
            </a:r>
            <a:r>
              <a:rPr lang="ru-RU" sz="3000" dirty="0" err="1" smtClean="0">
                <a:solidFill>
                  <a:srgbClr val="FFC000"/>
                </a:solidFill>
              </a:rPr>
              <a:t>спостереження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>
                <a:solidFill>
                  <a:srgbClr val="FFC000"/>
                </a:solidFill>
              </a:rPr>
              <a:t>за </a:t>
            </a:r>
            <a:r>
              <a:rPr lang="ru-RU" sz="3000" dirty="0" err="1" smtClean="0">
                <a:solidFill>
                  <a:srgbClr val="FFC000"/>
                </a:solidFill>
              </a:rPr>
              <a:t>пігментним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 err="1" smtClean="0">
                <a:solidFill>
                  <a:srgbClr val="FFC000"/>
                </a:solidFill>
              </a:rPr>
              <a:t>епітелієм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 err="1" smtClean="0">
                <a:solidFill>
                  <a:srgbClr val="FFC000"/>
                </a:solidFill>
              </a:rPr>
              <a:t>сітківки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 err="1">
                <a:solidFill>
                  <a:srgbClr val="FFC000"/>
                </a:solidFill>
              </a:rPr>
              <a:t>in</a:t>
            </a:r>
            <a:r>
              <a:rPr lang="ru-RU" sz="3000" dirty="0">
                <a:solidFill>
                  <a:srgbClr val="FFC000"/>
                </a:solidFill>
              </a:rPr>
              <a:t> </a:t>
            </a:r>
            <a:r>
              <a:rPr lang="ru-RU" sz="3000" dirty="0" err="1">
                <a:solidFill>
                  <a:srgbClr val="FFC000"/>
                </a:solidFill>
              </a:rPr>
              <a:t>vivo</a:t>
            </a:r>
            <a:r>
              <a:rPr lang="ru-RU" sz="3000" dirty="0">
                <a:solidFill>
                  <a:srgbClr val="FFC000"/>
                </a:solidFill>
              </a:rPr>
              <a:t> в </a:t>
            </a:r>
            <a:r>
              <a:rPr lang="ru-RU" sz="3000" dirty="0" err="1" smtClean="0">
                <a:solidFill>
                  <a:srgbClr val="FFC000"/>
                </a:solidFill>
              </a:rPr>
              <a:t>процесі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 err="1" smtClean="0">
                <a:solidFill>
                  <a:srgbClr val="FFC000"/>
                </a:solidFill>
              </a:rPr>
              <a:t>старіння</a:t>
            </a:r>
            <a:r>
              <a:rPr lang="ru-RU" sz="3000" dirty="0" smtClean="0">
                <a:solidFill>
                  <a:srgbClr val="FFC000"/>
                </a:solidFill>
              </a:rPr>
              <a:t> і </a:t>
            </a:r>
            <a:r>
              <a:rPr lang="ru-RU" sz="3000" dirty="0">
                <a:solidFill>
                  <a:srgbClr val="FFC000"/>
                </a:solidFill>
              </a:rPr>
              <a:t>при </a:t>
            </a:r>
            <a:r>
              <a:rPr lang="ru-RU" sz="3000" dirty="0" err="1" smtClean="0">
                <a:solidFill>
                  <a:srgbClr val="FFC000"/>
                </a:solidFill>
              </a:rPr>
              <a:t>патологічних</a:t>
            </a:r>
            <a:r>
              <a:rPr lang="ru-RU" sz="3000" dirty="0" smtClean="0">
                <a:solidFill>
                  <a:srgbClr val="FFC000"/>
                </a:solidFill>
              </a:rPr>
              <a:t> </a:t>
            </a:r>
            <a:r>
              <a:rPr lang="ru-RU" sz="3000" dirty="0" err="1" smtClean="0">
                <a:solidFill>
                  <a:srgbClr val="FFC000"/>
                </a:solidFill>
              </a:rPr>
              <a:t>змінах</a:t>
            </a:r>
            <a:endParaRPr lang="ru-RU" sz="3000" i="1" dirty="0">
              <a:solidFill>
                <a:srgbClr val="FFC000"/>
              </a:solidFill>
            </a:endParaRPr>
          </a:p>
        </p:txBody>
      </p:sp>
      <p:pic>
        <p:nvPicPr>
          <p:cNvPr id="82948" name="Picture 2" descr="C:\Users\User\Desktop\G76kSsmKWO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2565400"/>
            <a:ext cx="5051425" cy="30384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2949" name="Прямоугольник 4"/>
          <p:cNvSpPr>
            <a:spLocks noChangeArrowheads="1"/>
          </p:cNvSpPr>
          <p:nvPr/>
        </p:nvSpPr>
        <p:spPr bwMode="auto">
          <a:xfrm>
            <a:off x="179388" y="5949950"/>
            <a:ext cx="89646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Зображення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режимі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зеленого лазера 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і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режима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реєстрації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аутофлюоресценції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: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візуалізується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субретинальний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крововилив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навколо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диска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зорового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нерва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User\Desktop\wVzG4zSS6V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88913"/>
            <a:ext cx="6913562" cy="56372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83972" name="Прямоугольник 5"/>
          <p:cNvSpPr>
            <a:spLocks noChangeArrowheads="1"/>
          </p:cNvSpPr>
          <p:nvPr/>
        </p:nvSpPr>
        <p:spPr bwMode="auto">
          <a:xfrm>
            <a:off x="323850" y="5934075"/>
            <a:ext cx="8820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Традиційне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кольорове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фото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(A),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дослідження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флюоресценції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за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допомогою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конфокального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сканучого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лазерного офтальмоскопа (Б), в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інфрачервоному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(В) 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і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спектрі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за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виключенням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червоного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кольору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(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Г)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23268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User\Desktop\6aFnQc238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88913"/>
            <a:ext cx="4156075" cy="309562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5123" name="Picture 3" descr="C:\Users\User\Desktop\iicwHcBZE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644900"/>
            <a:ext cx="4392612" cy="285115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84997" name="Прямоугольник 5"/>
          <p:cNvSpPr>
            <a:spLocks noChangeArrowheads="1"/>
          </p:cNvSpPr>
          <p:nvPr/>
        </p:nvSpPr>
        <p:spPr bwMode="auto">
          <a:xfrm>
            <a:off x="4932363" y="3860800"/>
            <a:ext cx="367188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Ультраширокопольна</a:t>
            </a:r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конфокальна</a:t>
            </a:r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скануюча</a:t>
            </a:r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лазерна</a:t>
            </a:r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офтальмоскопія</a:t>
            </a:r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Використовується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внутрішнє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параболічне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зеркало, сканер через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вузький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зрачок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може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відображувати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до 200°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внутрішнього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кута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,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тобто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більше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80%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всією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поверхні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сітківки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84998" name="Прямоугольник 7"/>
          <p:cNvSpPr>
            <a:spLocks noChangeArrowheads="1"/>
          </p:cNvSpPr>
          <p:nvPr/>
        </p:nvSpPr>
        <p:spPr bwMode="auto">
          <a:xfrm>
            <a:off x="179388" y="260350"/>
            <a:ext cx="4572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Широкопольна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ангіографія</a:t>
            </a:r>
            <a:r>
              <a:rPr lang="ru-RU" b="1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b="1" i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дозвляє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отримати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широкопольне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зображення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до 130°. 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Так як за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допомгою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метода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візуалізують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та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реєструють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стан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всього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заднього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полюса 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і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частково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периферії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сітківки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,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його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застосовують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для скрининга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хворих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на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ретинопатію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недоношених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.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2" descr="C:\Users\User\Desktop\OuD7AcaSk6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260350"/>
            <a:ext cx="6697663" cy="194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6020" name="Прямоугольник 4"/>
          <p:cNvSpPr>
            <a:spLocks noChangeArrowheads="1"/>
          </p:cNvSpPr>
          <p:nvPr/>
        </p:nvSpPr>
        <p:spPr bwMode="auto">
          <a:xfrm>
            <a:off x="468313" y="2205038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Спектральна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(Фурье)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оптична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когерентна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томограма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(ОКТ),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поперековий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зріз</a:t>
            </a:r>
            <a:r>
              <a:rPr lang="ru-RU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, при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кістозному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макулярному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набряку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.</a:t>
            </a:r>
            <a:endParaRPr lang="ru-RU" sz="2400" dirty="0">
              <a:solidFill>
                <a:schemeClr val="bg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pic>
        <p:nvPicPr>
          <p:cNvPr id="86021" name="Picture 3" descr="C:\Users\User\Desktop\01JJP9Cdts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213100"/>
            <a:ext cx="3659187" cy="324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6022" name="Прямоугольник 6"/>
          <p:cNvSpPr>
            <a:spLocks noChangeArrowheads="1"/>
          </p:cNvSpPr>
          <p:nvPr/>
        </p:nvSpPr>
        <p:spPr bwMode="auto">
          <a:xfrm>
            <a:off x="4284663" y="414972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Спектральна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(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Фурьє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) ОКТ</a:t>
            </a:r>
            <a:r>
              <a:rPr lang="ru-RU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, карта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товщини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сітківки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пацієнта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з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макулярним</a:t>
            </a:r>
            <a:r>
              <a:rPr lang="ru-RU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розривом</a:t>
            </a:r>
            <a:endParaRPr lang="ru-RU" sz="2400" dirty="0">
              <a:solidFill>
                <a:schemeClr val="bg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6" descr="C:\Users\User\Desktop\стенд травма\cvety_fon_svetlyy_ten_28048_1920x1080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23599" b="105"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Picture 2" descr="C:\Users\User\Desktop\NYN3VAkb2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260350"/>
            <a:ext cx="6413500" cy="4681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7044" name="Прямоугольник 6"/>
          <p:cNvSpPr>
            <a:spLocks noChangeArrowheads="1"/>
          </p:cNvSpPr>
          <p:nvPr/>
        </p:nvSpPr>
        <p:spPr bwMode="auto">
          <a:xfrm>
            <a:off x="250825" y="5445125"/>
            <a:ext cx="86423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Набряк </a:t>
            </a:r>
            <a:r>
              <a:rPr lang="ru-RU" sz="28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диска </a:t>
            </a:r>
            <a:r>
              <a:rPr lang="ru-RU" sz="2800" b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зорового</a:t>
            </a:r>
            <a:r>
              <a:rPr lang="ru-RU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нерва у </a:t>
            </a:r>
            <a:r>
              <a:rPr lang="ru-RU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14‑літнього </a:t>
            </a:r>
            <a:r>
              <a:rPr lang="ru-RU" sz="2800" b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пацієнта</a:t>
            </a:r>
            <a:r>
              <a:rPr lang="ru-RU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з </a:t>
            </a:r>
            <a:r>
              <a:rPr lang="ru-RU" sz="2800" b="1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гідроцефалією</a:t>
            </a:r>
            <a:r>
              <a:rPr lang="ru-RU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(A, В </a:t>
            </a:r>
            <a:r>
              <a:rPr lang="ru-RU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і </a:t>
            </a:r>
            <a:r>
              <a:rPr lang="ru-RU" sz="28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Calibri" pitchFamily="34" charset="0"/>
              </a:rPr>
              <a:t>Г).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825" y="7938"/>
            <a:ext cx="8518525" cy="72929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endParaRPr lang="uk-UA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altLang="uk-UA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 (основна)</a:t>
            </a:r>
          </a:p>
          <a:p>
            <a:pPr algn="just"/>
            <a:endParaRPr lang="uk-UA" altLang="uk-UA" sz="1200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Годлевський Л. С.,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Полясний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А.,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Кресюн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Н.В.і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Медична апаратура. Принципи дії та застосування: монографія / [Електрон. Дані]. Одеса: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Політехперіодика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2015. 1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електрон.опт.диск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</a:t>
            </a:r>
            <a:r>
              <a:rPr lang="en-US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altLang="uk-UA" sz="1200" u="sng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http://dx.doi.org/10.15222/godlevsky1</a:t>
            </a:r>
            <a:endParaRPr lang="uk-UA" altLang="uk-UA" sz="1200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altLang="uk-UA" sz="1200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і принципи роботи медичного обладнання: посібник / В.Д.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Ю.А. Рудяк, Р.Б.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Ладика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ін. – ТДМУ, 2015. – 268 с.</a:t>
            </a:r>
          </a:p>
          <a:p>
            <a:pPr algn="just"/>
            <a:endParaRPr lang="uk-UA" altLang="uk-UA" sz="1200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Хемптон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Джоана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Хемптон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Основи ЕКГ=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ECG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Made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пер. 9-го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вид.: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мед. ЗВО, лікарів, кардіологів 2020 р.</a:t>
            </a: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Жабоєдов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Г.Д.,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Кірєєв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В.В. Офтальмологія: практикум: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мед. ВНЗ IV рів.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акред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2013. Київ, 280 с. </a:t>
            </a: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Жук М.І. Апарати медичної діагностики та терапії :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Ч. 2 / М.І. Жук, О.М.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Дацок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за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ред. А. І.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Биха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МОН України,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ун-т радіоелектроніки. — 2-ге вид.,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Харків : ХНУРЕ, 2014. — 336 c.</a:t>
            </a:r>
          </a:p>
          <a:p>
            <a:pPr algn="just"/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Злепко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М. Коваль, Л. Г.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Гаврілова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Н. М.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Тимчик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І. С. Медична апаратура спеціального призначення.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Нав.посібник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Вінниця.- 2010 – 160 с.</a:t>
            </a:r>
          </a:p>
          <a:p>
            <a:pPr algn="just"/>
            <a:endParaRPr lang="uk-UA" altLang="uk-UA" sz="1200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Ємчик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Л.Ф.,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Кміт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Я.М. Медична і біологічна фізика: </a:t>
            </a:r>
            <a:r>
              <a:rPr lang="uk-UA" altLang="uk-UA" sz="1200" dirty="0" err="1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uk-UA" altLang="uk-UA" sz="1200" dirty="0">
                <a:solidFill>
                  <a:srgbClr val="BEFF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.-Львів: Світ, 2003.- 592 с.</a:t>
            </a:r>
          </a:p>
          <a:p>
            <a:endParaRPr lang="uk-UA" alt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Ємчик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Л.Ф. Основи біологічної фізики і медична апаратура: Підручник для ВНЗ І—ІІІ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2-ге вид.,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Рекомендовано МОН. Київ 2014 392 с.</a:t>
            </a:r>
          </a:p>
          <a:p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Кулик А.Я.,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Нікольський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О.І.,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Ревенок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В.І. Кулик Я.А. Схемотехніка медичної електронної апаратури / Монографія. – Вінниця: ВНМУ, 2020. – 167 с.</a:t>
            </a:r>
          </a:p>
          <a:p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Лазерна кореляційна спектроскопія секретів слизових оболонок</a:t>
            </a:r>
            <a:r>
              <a:rPr lang="uk-UA" alt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Бажора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Ю.І.;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Кресюн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В.Й.;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Носкін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Л.О. і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доступу (Одеський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мед.університет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репозиторій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uk-UA" altLang="uk-UA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http://repo.odmu.edu.ua:80/xmlui/handle/123456789/4867</a:t>
            </a:r>
            <a:endParaRPr lang="uk-UA" alt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Лазерна кореляційна спектроскопія як метод дослідження гомеостазу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-альвеолярної системи /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Бажора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Ю.І.;</a:t>
            </a:r>
            <a:r>
              <a:rPr lang="uk-UA" alt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Чеснокова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М.М.;Комлевий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А.М.</a:t>
            </a:r>
            <a:r>
              <a:rPr lang="uk-UA" alt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доступу: </a:t>
            </a:r>
            <a:r>
              <a:rPr lang="uk-UA" altLang="uk-UA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http://repo.odmu.edu.ua:80/xmlui/handle/123456789/4742</a:t>
            </a:r>
            <a:endParaRPr lang="uk-UA" altLang="uk-UA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Марценюк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В.П.,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В.Д.,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Ладика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Р.Б.,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Баранюк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І.О., Сверстюк А.С., Сорока І.С. Підручник „Медична біофізика і медична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Тернопіль: </a:t>
            </a:r>
            <a:r>
              <a:rPr lang="uk-UA" alt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Укрмедкнига</a:t>
            </a:r>
            <a:r>
              <a:rPr lang="uk-UA" alt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2008, 355 с.</a:t>
            </a:r>
          </a:p>
          <a:p>
            <a:pPr algn="just"/>
            <a:endParaRPr lang="uk-UA" altLang="uk-UA" sz="1200" dirty="0">
              <a:solidFill>
                <a:srgbClr val="BEFF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5383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Прямоугольник 1"/>
          <p:cNvSpPr>
            <a:spLocks noChangeArrowheads="1"/>
          </p:cNvSpPr>
          <p:nvPr/>
        </p:nvSpPr>
        <p:spPr bwMode="auto">
          <a:xfrm>
            <a:off x="311150" y="1189038"/>
            <a:ext cx="7781925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7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uk-UA" altLang="uk-UA" sz="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 література:</a:t>
            </a:r>
            <a:endParaRPr lang="uk-UA" altLang="uk-UA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Біомедичні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оптико-електронні інформаційні системи і апарати. Ч.2 – Офтальмологічна оптика. Навчальний посібник / В.П.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Кожем’яко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Й.Р.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Салдан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С.В.Павлов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‚ О.З.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Готра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Вінниця: ВДТУ, 2001. – 162 с. 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Боженко А.Л.,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Димітров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Ю.Ю.,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Кубов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В.І., Годлевський Л.С., Кубова Р.М..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Віброакустичний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аналізатор частотного відгуку для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біомедичних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досліджень ХX Міжнародна науково-технічна конференція “Фізичні процеси та поля технічних і біологічних об’єктів”: матеріали конференції. – Кременчук: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КрНУ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2021. – С.46-47.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Blumencrantz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.S.,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Yellachich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Andersen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Wiltberger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Mordaunt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Marcellino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G.R.,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Palanker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Semiautomated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patterned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scanning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retinal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photocoagulation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Retina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2006. М: 3. P. 370-376. 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Jain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Blumencrantz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.S.,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Paulus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Y.,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Wiltberger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Andersen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D.E., H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uie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Р.‚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Palanker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lesion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retinal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photocoagulation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2008. V. 126. N: 1. P. 7 8-85. 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R., M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urata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T., H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irano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T. MC-500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Vixi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Multicolor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laser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photocoagulator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NIDEK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LTD. 2011. P. 1-25. 14. Око людини та офтальмологічні прилади. Навчальний посібник / В.М.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Сокуренко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Г.С.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Тимчик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І.Г. Чиж – Київ: НТУУ «КПІ», 2009. – 264 с. 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Лазерні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біомедичні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 Навчальний посібник /В.П.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Кожем’яко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З.Ю.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Готра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С.В. Павлов та ін. – Вінниця: ВДТУ, 2000. – 143с. 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Tuchin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V.V.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Optics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Scattering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Instruments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Bellingham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SPIE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Press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USA, 2007. 882 p. 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до виконання та оформлення курсових і кваліфікаційних робіт для студентів напряму «Оптотехніка» і спеціалізації «Лазерна техніка та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оптоінформатика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/ Укладач: Г. Д.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Дорощенков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Вінниця : ВНТУ, 2016. – 57 с. 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апаратура. – Тернопільський державний медичний університет – [Електронний ресурс]. – Режим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https://intranet/tdmu.edu.ua/kafedra/internal/biofiz 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Абакумов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В.Г. Реєстрація, обробка та контроль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біомедичних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сигналів / В.Г.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Абакумов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З.Ю.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Готра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С.М.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Злепко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– Вінниця: ВНТУ, 2011. – 352 с. 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Андросова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Т.А. Медична електроніка / Т.А.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Андросова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Е.Е.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Юндина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Ставрополь: СКФУ, 2016. – 117 с. 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електроніка. –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Харьковский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национальній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університет. – [Електронний ресурс]. – Режим </a:t>
            </a:r>
            <a:r>
              <a:rPr lang="uk-UA" alt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altLang="uk-UA" sz="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http://repo.knmu.edu.ua/bitstream/123456789/3161/1</a:t>
            </a:r>
            <a:r>
              <a:rPr lang="uk-UA" alt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uk-UA" alt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0062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4294967295"/>
          </p:nvPr>
        </p:nvSpPr>
        <p:spPr>
          <a:xfrm>
            <a:off x="301625" y="1747838"/>
            <a:ext cx="8540750" cy="4322762"/>
          </a:xfrm>
        </p:spPr>
        <p:txBody>
          <a:bodyPr/>
          <a:lstStyle/>
          <a:p>
            <a:r>
              <a:rPr lang="en-US" sz="2000" dirty="0"/>
              <a:t>http://faqukr.ru/zdorov-ja/6458-ultrazvuk-ce-shho-ultrazvuk-v-m </a:t>
            </a:r>
            <a:endParaRPr lang="uk-UA" sz="2000" dirty="0"/>
          </a:p>
          <a:p>
            <a:r>
              <a:rPr lang="en-US" sz="2000" dirty="0"/>
              <a:t>https://yandex.ua/images/search?img</a:t>
            </a:r>
            <a:r>
              <a:rPr lang="uk-UA" sz="2000" dirty="0"/>
              <a:t>  </a:t>
            </a:r>
          </a:p>
          <a:p>
            <a:r>
              <a:rPr lang="en-US" sz="2000" dirty="0"/>
              <a:t>http://picpool.ru/ultrazvukovaya_lokaciya_698613/</a:t>
            </a:r>
            <a:r>
              <a:rPr lang="uk-UA" sz="2000" dirty="0"/>
              <a:t> </a:t>
            </a:r>
          </a:p>
          <a:p>
            <a:r>
              <a:rPr lang="en-US" sz="2000" dirty="0">
                <a:hlinkClick r:id="rId2"/>
              </a:rPr>
              <a:t>http://teletehnika.info/140-ultrazvuk-chto-yeto-takoe.htm</a:t>
            </a:r>
            <a:r>
              <a:rPr lang="uk-UA" sz="2000" dirty="0"/>
              <a:t> </a:t>
            </a:r>
          </a:p>
          <a:p>
            <a:r>
              <a:rPr lang="uk-UA" sz="2000" dirty="0"/>
              <a:t> </a:t>
            </a:r>
            <a:r>
              <a:rPr lang="en-US" sz="2000" dirty="0">
                <a:hlinkClick r:id="rId3"/>
              </a:rPr>
              <a:t>http://teletehnika.info/140-ultrazvuk-chto-yeto-takoe.html</a:t>
            </a:r>
            <a:r>
              <a:rPr lang="uk-UA" sz="2000" dirty="0"/>
              <a:t> </a:t>
            </a:r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  <a:p>
            <a:pPr>
              <a:buFont typeface="Wingdings" pitchFamily="2" charset="2"/>
              <a:buNone/>
            </a:pP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219200"/>
          </a:xfrm>
          <a:noFill/>
          <a:ln w="6350" cap="rnd"/>
        </p:spPr>
        <p:txBody>
          <a:bodyPr rtlCol="0" anchor="b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uk-UA" sz="4200" kern="12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Інформаційні ресурси</a:t>
            </a:r>
            <a:r>
              <a:rPr lang="en-US" sz="4200" kern="12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:</a:t>
            </a:r>
            <a:endParaRPr lang="ru-RU" sz="4200" kern="1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455</TotalTime>
  <Words>2384</Words>
  <Application>Microsoft Office PowerPoint</Application>
  <PresentationFormat>Экран (4:3)</PresentationFormat>
  <Paragraphs>216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59</vt:i4>
      </vt:variant>
    </vt:vector>
  </HeadingPairs>
  <TitlesOfParts>
    <vt:vector size="67" baseType="lpstr">
      <vt:lpstr>Arial</vt:lpstr>
      <vt:lpstr>Calibri</vt:lpstr>
      <vt:lpstr>Constantia</vt:lpstr>
      <vt:lpstr>Times New Roman</vt:lpstr>
      <vt:lpstr>Wingdings</vt:lpstr>
      <vt:lpstr>Wingdings 2</vt:lpstr>
      <vt:lpstr>Облака</vt:lpstr>
      <vt:lpstr>Бумажная</vt:lpstr>
      <vt:lpstr>Презентация PowerPoint</vt:lpstr>
      <vt:lpstr>Ультразвукове дослідження</vt:lpstr>
      <vt:lpstr>Презентация PowerPoint</vt:lpstr>
      <vt:lpstr>Презентация PowerPoint</vt:lpstr>
      <vt:lpstr>Особливості ультразвуку.</vt:lpstr>
      <vt:lpstr>ВИКОРИСТАННЯ УЛЬТРАЗВУКУ  В МЕДЕЦИНІ.</vt:lpstr>
      <vt:lpstr>Ультразвукова локація</vt:lpstr>
      <vt:lpstr>Просвічування.</vt:lpstr>
      <vt:lpstr>Допплер-метод.</vt:lpstr>
      <vt:lpstr>Презентация PowerPoint</vt:lpstr>
      <vt:lpstr>Презентация PowerPoint</vt:lpstr>
      <vt:lpstr>Презентация PowerPoint</vt:lpstr>
      <vt:lpstr>Використання в терапії.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Ультразвукова хірургія.</vt:lpstr>
      <vt:lpstr>eндоскопія</vt:lpstr>
      <vt:lpstr>Презентация PowerPoint</vt:lpstr>
      <vt:lpstr>ВолоконНа оптика</vt:lpstr>
      <vt:lpstr>Види ендоскопії</vt:lpstr>
      <vt:lpstr>Класифікація ендоскопічних інструментів: </vt:lpstr>
      <vt:lpstr>Презентация PowerPoint</vt:lpstr>
      <vt:lpstr>Методи візуалізації, які залежать від стану оптично активних середовищ</vt:lpstr>
      <vt:lpstr>Офтальмоскопія </vt:lpstr>
      <vt:lpstr>Біомікроскопія  із використанням асферичних лінз</vt:lpstr>
      <vt:lpstr>Презентация PowerPoint</vt:lpstr>
      <vt:lpstr>Сучасні сканучі лазерні офтальмоскопи</vt:lpstr>
      <vt:lpstr>Презентация PowerPoint</vt:lpstr>
      <vt:lpstr>Скануючий лазерний офтальмоскоп фірми «Rodenstock»</vt:lpstr>
      <vt:lpstr>Гейдельбергський ретинальний ангіограф (HRA2)</vt:lpstr>
      <vt:lpstr>Гейдельбергський ретинальний томограф (HRT)</vt:lpstr>
      <vt:lpstr>Офтальмоскоп F-10 фірми Nidek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Інформаційні ресурси: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Коледж  Національно  Фармацевтичного Університету П езе</dc:title>
  <dc:creator>Nastya</dc:creator>
  <cp:lastModifiedBy>Годлевський Леонід Семенович</cp:lastModifiedBy>
  <cp:revision>96</cp:revision>
  <dcterms:created xsi:type="dcterms:W3CDTF">2017-02-26T17:10:23Z</dcterms:created>
  <dcterms:modified xsi:type="dcterms:W3CDTF">2022-02-09T10:59:21Z</dcterms:modified>
</cp:coreProperties>
</file>