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1"/>
  </p:notesMasterIdLst>
  <p:sldIdLst>
    <p:sldId id="256" r:id="rId2"/>
    <p:sldId id="313" r:id="rId3"/>
    <p:sldId id="359" r:id="rId4"/>
    <p:sldId id="314" r:id="rId5"/>
    <p:sldId id="315" r:id="rId6"/>
    <p:sldId id="316" r:id="rId7"/>
    <p:sldId id="317" r:id="rId8"/>
    <p:sldId id="319" r:id="rId9"/>
    <p:sldId id="322" r:id="rId10"/>
    <p:sldId id="323" r:id="rId11"/>
    <p:sldId id="324" r:id="rId12"/>
    <p:sldId id="325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46" r:id="rId26"/>
    <p:sldId id="278" r:id="rId27"/>
    <p:sldId id="260" r:id="rId28"/>
    <p:sldId id="360" r:id="rId29"/>
    <p:sldId id="262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270" r:id="rId38"/>
    <p:sldId id="271" r:id="rId39"/>
    <p:sldId id="272" r:id="rId40"/>
    <p:sldId id="273" r:id="rId41"/>
    <p:sldId id="275" r:id="rId42"/>
    <p:sldId id="276" r:id="rId43"/>
    <p:sldId id="277" r:id="rId44"/>
    <p:sldId id="279" r:id="rId45"/>
    <p:sldId id="280" r:id="rId46"/>
    <p:sldId id="281" r:id="rId47"/>
    <p:sldId id="282" r:id="rId48"/>
    <p:sldId id="283" r:id="rId49"/>
    <p:sldId id="284" r:id="rId50"/>
    <p:sldId id="285" r:id="rId51"/>
    <p:sldId id="286" r:id="rId52"/>
    <p:sldId id="287" r:id="rId53"/>
    <p:sldId id="288" r:id="rId54"/>
    <p:sldId id="289" r:id="rId55"/>
    <p:sldId id="290" r:id="rId56"/>
    <p:sldId id="291" r:id="rId57"/>
    <p:sldId id="293" r:id="rId58"/>
    <p:sldId id="294" r:id="rId59"/>
    <p:sldId id="295" r:id="rId60"/>
    <p:sldId id="296" r:id="rId61"/>
    <p:sldId id="297" r:id="rId62"/>
    <p:sldId id="298" r:id="rId63"/>
    <p:sldId id="299" r:id="rId64"/>
    <p:sldId id="300" r:id="rId65"/>
    <p:sldId id="301" r:id="rId66"/>
    <p:sldId id="303" r:id="rId67"/>
    <p:sldId id="304" r:id="rId68"/>
    <p:sldId id="305" r:id="rId69"/>
    <p:sldId id="306" r:id="rId70"/>
    <p:sldId id="307" r:id="rId71"/>
    <p:sldId id="308" r:id="rId72"/>
    <p:sldId id="309" r:id="rId73"/>
    <p:sldId id="310" r:id="rId74"/>
    <p:sldId id="311" r:id="rId75"/>
    <p:sldId id="312" r:id="rId76"/>
    <p:sldId id="347" r:id="rId77"/>
    <p:sldId id="348" r:id="rId78"/>
    <p:sldId id="349" r:id="rId79"/>
    <p:sldId id="350" r:id="rId80"/>
    <p:sldId id="351" r:id="rId81"/>
    <p:sldId id="352" r:id="rId82"/>
    <p:sldId id="353" r:id="rId83"/>
    <p:sldId id="354" r:id="rId84"/>
    <p:sldId id="355" r:id="rId85"/>
    <p:sldId id="356" r:id="rId86"/>
    <p:sldId id="357" r:id="rId87"/>
    <p:sldId id="358" r:id="rId88"/>
    <p:sldId id="361" r:id="rId89"/>
    <p:sldId id="362" r:id="rId9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Relationship Id="rId4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Relationship Id="rId5" Type="http://schemas.openxmlformats.org/officeDocument/2006/relationships/image" Target="../media/image62.emf"/><Relationship Id="rId4" Type="http://schemas.openxmlformats.org/officeDocument/2006/relationships/image" Target="../media/image6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2423D-0D2F-4BBA-9422-83F17E39B6B2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90FF3-E923-4588-AC4F-891B196F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3004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84F782-D73F-4CF2-83C7-EBE865DE70AD}" type="slidenum">
              <a:rPr lang="en-US" altLang="uk-UA"/>
              <a:pPr/>
              <a:t>13</a:t>
            </a:fld>
            <a:endParaRPr lang="en-US" altLang="uk-UA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077231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1ABE85-ED30-454E-B4C9-3EB04AE9F4CF}" type="slidenum">
              <a:rPr lang="en-US" altLang="uk-UA"/>
              <a:pPr/>
              <a:t>14</a:t>
            </a:fld>
            <a:endParaRPr lang="en-US" altLang="uk-UA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331457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09E97D-9762-4E39-A5EB-0680C4698BE8}" type="slidenum">
              <a:rPr lang="en-US" altLang="uk-UA"/>
              <a:pPr/>
              <a:t>15</a:t>
            </a:fld>
            <a:endParaRPr lang="en-US" altLang="uk-UA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263014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4C29A4-CAAC-44E9-8654-CA5770992814}" type="slidenum">
              <a:rPr lang="en-US" altLang="uk-UA"/>
              <a:pPr/>
              <a:t>16</a:t>
            </a:fld>
            <a:endParaRPr lang="en-US" altLang="uk-UA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56691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C792DB-2713-4392-B7D1-95EB7F9D6BA5}" type="slidenum">
              <a:rPr lang="en-US" altLang="uk-UA"/>
              <a:pPr/>
              <a:t>17</a:t>
            </a:fld>
            <a:endParaRPr lang="en-US" altLang="uk-UA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768155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85E607-B774-4D89-8D7D-98715A47AEA2}" type="slidenum">
              <a:rPr lang="en-US" altLang="uk-UA"/>
              <a:pPr/>
              <a:t>18</a:t>
            </a:fld>
            <a:endParaRPr lang="en-US" altLang="uk-UA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uk-UA"/>
              <a:t>Figure 8.7a</a:t>
            </a:r>
          </a:p>
        </p:txBody>
      </p:sp>
    </p:spTree>
    <p:extLst>
      <p:ext uri="{BB962C8B-B14F-4D97-AF65-F5344CB8AC3E}">
        <p14:creationId xmlns:p14="http://schemas.microsoft.com/office/powerpoint/2010/main" val="2709951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CE74C4-A4DC-4FA5-9EB4-623A3D1A306A}" type="slidenum">
              <a:rPr lang="en-US" altLang="uk-UA"/>
              <a:pPr/>
              <a:t>19</a:t>
            </a:fld>
            <a:endParaRPr lang="en-US" altLang="uk-UA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79194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CA06E7-754C-4825-83F1-BF573575C477}" type="slidenum">
              <a:rPr lang="en-US" altLang="uk-UA"/>
              <a:pPr/>
              <a:t>20</a:t>
            </a:fld>
            <a:endParaRPr lang="en-US" altLang="uk-UA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uk-UA"/>
              <a:t>Figure 8.7b</a:t>
            </a:r>
          </a:p>
        </p:txBody>
      </p:sp>
    </p:spTree>
    <p:extLst>
      <p:ext uri="{BB962C8B-B14F-4D97-AF65-F5344CB8AC3E}">
        <p14:creationId xmlns:p14="http://schemas.microsoft.com/office/powerpoint/2010/main" val="2047238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FD781F-3BD2-49F9-B039-0590ED3E9F25}" type="slidenum">
              <a:rPr lang="en-US" altLang="uk-UA"/>
              <a:pPr/>
              <a:t>21</a:t>
            </a:fld>
            <a:endParaRPr lang="en-US" altLang="uk-UA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125857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317D5A-26DF-463B-B7E0-E44C9ABCD7D7}" type="slidenum">
              <a:rPr lang="en-US" altLang="uk-UA"/>
              <a:pPr/>
              <a:t>22</a:t>
            </a:fld>
            <a:endParaRPr lang="en-US" altLang="uk-UA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067494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24E578-38A7-4732-A993-C067B7F8BBD5}" type="slidenum">
              <a:rPr lang="en-US" altLang="uk-UA"/>
              <a:pPr/>
              <a:t>23</a:t>
            </a:fld>
            <a:endParaRPr lang="en-US" altLang="uk-UA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762591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13B919-F9F6-48EA-BE1E-C666FDA17A9F}" type="slidenum">
              <a:rPr lang="en-US" altLang="uk-UA"/>
              <a:pPr/>
              <a:t>24</a:t>
            </a:fld>
            <a:endParaRPr lang="en-US" altLang="uk-UA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uk-UA"/>
              <a:t>Figure 8.8</a:t>
            </a:r>
          </a:p>
        </p:txBody>
      </p:sp>
    </p:spTree>
    <p:extLst>
      <p:ext uri="{BB962C8B-B14F-4D97-AF65-F5344CB8AC3E}">
        <p14:creationId xmlns:p14="http://schemas.microsoft.com/office/powerpoint/2010/main" val="27504943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D4BF66-C5E2-4BDF-925F-535F883BD2E5}" type="slidenum">
              <a:rPr lang="en-US" altLang="uk-UA"/>
              <a:pPr/>
              <a:t>25</a:t>
            </a:fld>
            <a:endParaRPr lang="en-US" altLang="uk-UA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18947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uk-UA" smtClean="0"/>
          </a:p>
        </p:txBody>
      </p:sp>
    </p:spTree>
    <p:extLst>
      <p:ext uri="{BB962C8B-B14F-4D97-AF65-F5344CB8AC3E}">
        <p14:creationId xmlns:p14="http://schemas.microsoft.com/office/powerpoint/2010/main" val="41056963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9DFC50DE-F809-4EE7-9923-7F27AE03F619}" type="slidenum">
              <a:rPr lang="ru-RU" altLang="ru-RU"/>
              <a:pPr algn="r"/>
              <a:t>56</a:t>
            </a:fld>
            <a:endParaRPr lang="ru-RU" altLang="ru-RU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Связь между молярным и удельным коэффициентами поглощения выражается уравнениями: </a:t>
            </a:r>
          </a:p>
        </p:txBody>
      </p:sp>
    </p:spTree>
    <p:extLst>
      <p:ext uri="{BB962C8B-B14F-4D97-AF65-F5344CB8AC3E}">
        <p14:creationId xmlns:p14="http://schemas.microsoft.com/office/powerpoint/2010/main" val="3186288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764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7513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175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835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0811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1542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835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6748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430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7596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9044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1939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29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3714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6659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8275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88044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EF304-9787-485B-A78B-0B39E79B7DF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1927315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506E7-853C-49AC-88F8-FD1C4F55E0E1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07471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424A104-F859-49BD-99DD-375479D4DB38}" type="datetimeFigureOut">
              <a:rPr lang="uk-UA" smtClean="0"/>
              <a:t>09.02.2022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478F9-1132-4211-A254-FBC395E4EC1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19463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22.emf"/><Relationship Id="rId3" Type="http://schemas.openxmlformats.org/officeDocument/2006/relationships/image" Target="../media/image23.png"/><Relationship Id="rId7" Type="http://schemas.openxmlformats.org/officeDocument/2006/relationships/image" Target="../media/image19.emf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1.emf"/><Relationship Id="rId5" Type="http://schemas.openxmlformats.org/officeDocument/2006/relationships/image" Target="../media/image25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24.png"/><Relationship Id="rId9" Type="http://schemas.openxmlformats.org/officeDocument/2006/relationships/image" Target="../media/image20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6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8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23.png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30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23.png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33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23.png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36.emf"/><Relationship Id="rId5" Type="http://schemas.openxmlformats.org/officeDocument/2006/relationships/image" Target="../media/image25.png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24.png"/><Relationship Id="rId9" Type="http://schemas.openxmlformats.org/officeDocument/2006/relationships/image" Target="../media/image35.e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38.emf"/><Relationship Id="rId4" Type="http://schemas.openxmlformats.org/officeDocument/2006/relationships/image" Target="../media/image23.png"/><Relationship Id="rId9" Type="http://schemas.openxmlformats.org/officeDocument/2006/relationships/oleObject" Target="../embeddings/oleObject17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9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23.png"/><Relationship Id="rId7" Type="http://schemas.openxmlformats.org/officeDocument/2006/relationships/image" Target="../media/image4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43.e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image" Target="../media/image23.png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45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23.png"/><Relationship Id="rId7" Type="http://schemas.openxmlformats.org/officeDocument/2006/relationships/image" Target="../media/image4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49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image" Target="../media/image23.png"/><Relationship Id="rId7" Type="http://schemas.openxmlformats.org/officeDocument/2006/relationships/image" Target="../media/image5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51.e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1.bin"/><Relationship Id="rId5" Type="http://schemas.openxmlformats.org/officeDocument/2006/relationships/image" Target="2_%20&#1060;&#1080;&#1079;&#1080;&#1082;&#1072;%20&#1083;&#1072;&#1079;&#1077;&#1088;&#1086;&#1074;.files/2-1.gif" TargetMode="External"/><Relationship Id="rId4" Type="http://schemas.openxmlformats.org/officeDocument/2006/relationships/image" Target="../media/image5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Victoria\ingener\&#1041;&#1054;&#1051;&#1054;&#1053;\&#1076;&#1077;&#1084;&#1086;&#1085;&#1089;&#1090;&#1088;\&#1083;&#1072;&#1079;&#1077;&#1088;\spontan.avi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Victoria\ingener\&#1041;&#1054;&#1051;&#1054;&#1053;\&#1076;&#1077;&#1084;&#1086;&#1085;&#1089;&#1090;&#1088;\&#1083;&#1072;&#1079;&#1077;&#1088;\vynuzhd.avi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7.emf"/><Relationship Id="rId4" Type="http://schemas.openxmlformats.org/officeDocument/2006/relationships/oleObject" Target="../embeddings/oleObject32.bin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62.emf"/><Relationship Id="rId3" Type="http://schemas.openxmlformats.org/officeDocument/2006/relationships/oleObject" Target="../embeddings/oleObject33.bin"/><Relationship Id="rId7" Type="http://schemas.openxmlformats.org/officeDocument/2006/relationships/image" Target="../media/image63.png"/><Relationship Id="rId12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9.emf"/><Relationship Id="rId11" Type="http://schemas.openxmlformats.org/officeDocument/2006/relationships/image" Target="../media/image61.emf"/><Relationship Id="rId5" Type="http://schemas.openxmlformats.org/officeDocument/2006/relationships/oleObject" Target="../embeddings/oleObject34.bin"/><Relationship Id="rId10" Type="http://schemas.openxmlformats.org/officeDocument/2006/relationships/oleObject" Target="../embeddings/oleObject36.bin"/><Relationship Id="rId4" Type="http://schemas.openxmlformats.org/officeDocument/2006/relationships/image" Target="../media/image58.emf"/><Relationship Id="rId9" Type="http://schemas.openxmlformats.org/officeDocument/2006/relationships/image" Target="../media/image60.emf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http://www.ftl.kherson.ua/DOC/OP2/content/chapter6/section/paragraph4/images/6-4-2.gif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68.w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repo.odmu.edu.ua/xmlui/handle/123456789/4867" TargetMode="External"/><Relationship Id="rId2" Type="http://schemas.openxmlformats.org/officeDocument/2006/relationships/hyperlink" Target="http://dx.doi.org/10.15222/godlevsky1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repo.odmu.edu.ua/xmlui/handle/123456789/4742" TargetMode="Externa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hyperlink" Target="http://repo.knmu.edu.ua/bitstream/123456789/3161/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5287" y="5509743"/>
            <a:ext cx="8825658" cy="480753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Лекція №8</a:t>
            </a:r>
            <a:br>
              <a:rPr lang="uk-UA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Клінічна та лабораторна техніка загального 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призначення</a:t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Одеса-2022</a:t>
            </a:r>
            <a:endParaRPr lang="uk-UA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16932" y="334777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uk-UA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Одеський національний медичний університет </a:t>
            </a:r>
          </a:p>
          <a:p>
            <a:pPr algn="ctr"/>
            <a:r>
              <a:rPr lang="uk-UA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біофізики, інформатики та медичної апаратури</a:t>
            </a:r>
            <a:endParaRPr lang="uk-UA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823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6191" y="2348880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.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223501" y="1997901"/>
            <a:ext cx="7704667" cy="3530063"/>
          </a:xfrm>
        </p:spPr>
        <p:txBody>
          <a:bodyPr>
            <a:normAutofit/>
          </a:bodyPr>
          <a:lstStyle/>
          <a:p>
            <a:r>
              <a:rPr lang="ru-RU" dirty="0"/>
              <a:t>Для того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отримати</a:t>
            </a:r>
            <a:r>
              <a:rPr lang="ru-RU" dirty="0" smtClean="0"/>
              <a:t> та </a:t>
            </a:r>
            <a:r>
              <a:rPr lang="ru-RU" dirty="0" err="1" smtClean="0"/>
              <a:t>зафіксувати</a:t>
            </a:r>
            <a:r>
              <a:rPr lang="ru-RU" dirty="0" smtClean="0"/>
              <a:t> </a:t>
            </a:r>
            <a:r>
              <a:rPr lang="ru-RU" dirty="0" err="1" smtClean="0"/>
              <a:t>інформацію</a:t>
            </a:r>
            <a:r>
              <a:rPr lang="ru-RU" dirty="0" smtClean="0"/>
              <a:t> </a:t>
            </a:r>
            <a:r>
              <a:rPr lang="ru-RU" dirty="0" err="1" smtClean="0"/>
              <a:t>щодо</a:t>
            </a:r>
            <a:r>
              <a:rPr lang="ru-RU" dirty="0" smtClean="0"/>
              <a:t> стану і </a:t>
            </a:r>
            <a:r>
              <a:rPr lang="ru-RU" dirty="0" err="1" smtClean="0"/>
              <a:t>параметрів</a:t>
            </a:r>
            <a:r>
              <a:rPr lang="ru-RU" dirty="0" smtClean="0"/>
              <a:t> медико-</a:t>
            </a:r>
            <a:r>
              <a:rPr lang="ru-RU" dirty="0" err="1" smtClean="0"/>
              <a:t>биологічної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,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мати</a:t>
            </a:r>
            <a:r>
              <a:rPr lang="ru-RU" dirty="0" smtClean="0"/>
              <a:t> </a:t>
            </a:r>
            <a:r>
              <a:rPr lang="ru-RU" dirty="0" err="1" smtClean="0"/>
              <a:t>сукупність</a:t>
            </a:r>
            <a:r>
              <a:rPr lang="ru-RU" dirty="0" smtClean="0"/>
              <a:t> </a:t>
            </a:r>
            <a:r>
              <a:rPr lang="ru-RU" dirty="0" err="1" smtClean="0"/>
              <a:t>пристроїв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 smtClean="0"/>
              <a:t>Первинним</a:t>
            </a:r>
            <a:r>
              <a:rPr lang="ru-RU" dirty="0" smtClean="0"/>
              <a:t> </a:t>
            </a:r>
            <a:r>
              <a:rPr lang="ru-RU" dirty="0" err="1" smtClean="0"/>
              <a:t>елементом</a:t>
            </a:r>
            <a:r>
              <a:rPr lang="ru-RU" dirty="0" smtClean="0"/>
              <a:t> </a:t>
            </a:r>
            <a:r>
              <a:rPr lang="ru-RU" dirty="0" err="1" smtClean="0"/>
              <a:t>такої</a:t>
            </a:r>
            <a:r>
              <a:rPr lang="ru-RU" dirty="0" smtClean="0"/>
              <a:t> </a:t>
            </a:r>
            <a:r>
              <a:rPr lang="ru-RU" dirty="0" err="1" smtClean="0"/>
              <a:t>сукупності</a:t>
            </a:r>
            <a:r>
              <a:rPr lang="ru-RU" dirty="0" smtClean="0"/>
              <a:t> є </a:t>
            </a:r>
            <a:r>
              <a:rPr lang="ru-RU" dirty="0" err="1" smtClean="0"/>
              <a:t>чутливий</a:t>
            </a:r>
            <a:r>
              <a:rPr lang="ru-RU" dirty="0" smtClean="0"/>
              <a:t> </a:t>
            </a:r>
            <a:r>
              <a:rPr lang="ru-RU" dirty="0" err="1" smtClean="0"/>
              <a:t>елемент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вимірювання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назву</a:t>
            </a:r>
            <a:r>
              <a:rPr lang="ru-RU" dirty="0" smtClean="0"/>
              <a:t> </a:t>
            </a:r>
            <a:r>
              <a:rPr lang="ru-RU" dirty="0" err="1" smtClean="0"/>
              <a:t>засобузйому</a:t>
            </a:r>
            <a:r>
              <a:rPr lang="ru-RU" dirty="0" smtClean="0"/>
              <a:t> </a:t>
            </a:r>
            <a:r>
              <a:rPr lang="ru-RU" dirty="0" err="1" smtClean="0"/>
              <a:t>інформації</a:t>
            </a:r>
            <a:endParaRPr lang="ru-RU" b="1" i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85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942" y="620689"/>
            <a:ext cx="8147248" cy="5780111"/>
          </a:xfrm>
        </p:spPr>
        <p:txBody>
          <a:bodyPr>
            <a:normAutofit fontScale="90000"/>
          </a:bodyPr>
          <a:lstStyle/>
          <a:p>
            <a:pPr algn="l"/>
            <a:r>
              <a:rPr lang="ru-RU" sz="2900" i="1" dirty="0" err="1" smtClean="0"/>
              <a:t>Вимоги</a:t>
            </a:r>
            <a:r>
              <a:rPr lang="ru-RU" sz="2900" i="1" dirty="0" smtClean="0"/>
              <a:t> до </a:t>
            </a:r>
            <a:r>
              <a:rPr lang="ru-RU" sz="2900" i="1" dirty="0" err="1" smtClean="0"/>
              <a:t>пристроїв</a:t>
            </a:r>
            <a:r>
              <a:rPr lang="ru-RU" sz="2900" i="1" dirty="0" smtClean="0"/>
              <a:t> </a:t>
            </a:r>
            <a:r>
              <a:rPr lang="ru-RU" sz="2900" i="1" dirty="0" err="1" smtClean="0"/>
              <a:t>відображення</a:t>
            </a:r>
            <a:r>
              <a:rPr lang="ru-RU" sz="2900" i="1" dirty="0" smtClean="0"/>
              <a:t> і </a:t>
            </a:r>
            <a:r>
              <a:rPr lang="ru-RU" sz="2900" i="1" dirty="0" err="1" smtClean="0"/>
              <a:t>реєстрації</a:t>
            </a:r>
            <a:r>
              <a:rPr lang="ru-RU" sz="2900" i="1" dirty="0" smtClean="0"/>
              <a:t> медичної </a:t>
            </a:r>
            <a:r>
              <a:rPr lang="ru-RU" sz="2900" i="1" dirty="0" err="1" smtClean="0"/>
              <a:t>інформації</a:t>
            </a:r>
            <a:r>
              <a:rPr lang="ru-RU" sz="2900" i="1" dirty="0" smtClean="0"/>
              <a:t>:</a:t>
            </a:r>
            <a:r>
              <a:rPr lang="ru-RU" sz="2900" dirty="0"/>
              <a:t/>
            </a:r>
            <a:br>
              <a:rPr lang="ru-RU" sz="2900" dirty="0"/>
            </a:br>
            <a:r>
              <a:rPr lang="ru-RU" sz="2900" dirty="0"/>
              <a:t>-</a:t>
            </a:r>
            <a:r>
              <a:rPr lang="ru-RU" sz="2900" dirty="0" err="1" smtClean="0"/>
              <a:t>Мінімальна</a:t>
            </a:r>
            <a:r>
              <a:rPr lang="ru-RU" sz="2900" dirty="0" smtClean="0"/>
              <a:t> </a:t>
            </a:r>
            <a:r>
              <a:rPr lang="ru-RU" sz="2900" dirty="0" err="1" smtClean="0"/>
              <a:t>похибка</a:t>
            </a:r>
            <a:r>
              <a:rPr lang="ru-RU" sz="2900" dirty="0" smtClean="0"/>
              <a:t>.</a:t>
            </a:r>
            <a:r>
              <a:rPr lang="ru-RU" sz="2900" dirty="0"/>
              <a:t/>
            </a:r>
            <a:br>
              <a:rPr lang="ru-RU" sz="2900" dirty="0"/>
            </a:br>
            <a:r>
              <a:rPr lang="ru-RU" sz="2900" dirty="0"/>
              <a:t>-</a:t>
            </a:r>
            <a:r>
              <a:rPr lang="ru-RU" sz="2900" dirty="0" smtClean="0"/>
              <a:t>М</a:t>
            </a:r>
            <a:r>
              <a:rPr lang="uk-UA" sz="2900" dirty="0" smtClean="0"/>
              <a:t>і</a:t>
            </a:r>
            <a:r>
              <a:rPr lang="ru-RU" sz="2900" dirty="0" err="1" smtClean="0"/>
              <a:t>німальна</a:t>
            </a:r>
            <a:r>
              <a:rPr lang="ru-RU" sz="2900" dirty="0" smtClean="0"/>
              <a:t> </a:t>
            </a:r>
            <a:r>
              <a:rPr lang="ru-RU" sz="2900" dirty="0" err="1" smtClean="0"/>
              <a:t>споживана</a:t>
            </a:r>
            <a:r>
              <a:rPr lang="ru-RU" sz="2900" dirty="0" smtClean="0"/>
              <a:t> </a:t>
            </a:r>
            <a:r>
              <a:rPr lang="ru-RU" sz="2900" dirty="0" err="1" smtClean="0"/>
              <a:t>потужність</a:t>
            </a:r>
            <a:r>
              <a:rPr lang="ru-RU" sz="2900" dirty="0" smtClean="0"/>
              <a:t>.</a:t>
            </a:r>
            <a:r>
              <a:rPr lang="ru-RU" sz="2900" dirty="0"/>
              <a:t/>
            </a:r>
            <a:br>
              <a:rPr lang="ru-RU" sz="2900" dirty="0"/>
            </a:br>
            <a:r>
              <a:rPr lang="ru-RU" sz="2900" dirty="0"/>
              <a:t>-</a:t>
            </a:r>
            <a:r>
              <a:rPr lang="ru-RU" sz="2900" dirty="0" err="1" smtClean="0"/>
              <a:t>Висока</a:t>
            </a:r>
            <a:r>
              <a:rPr lang="ru-RU" sz="2900" dirty="0" smtClean="0"/>
              <a:t> </a:t>
            </a:r>
            <a:r>
              <a:rPr lang="ru-RU" sz="2900" dirty="0" err="1" smtClean="0"/>
              <a:t>чутливість</a:t>
            </a:r>
            <a:r>
              <a:rPr lang="ru-RU" sz="2900" dirty="0" smtClean="0"/>
              <a:t>.</a:t>
            </a:r>
            <a:r>
              <a:rPr lang="ru-RU" sz="2900" dirty="0"/>
              <a:t/>
            </a:r>
            <a:br>
              <a:rPr lang="ru-RU" sz="2900" dirty="0"/>
            </a:br>
            <a:r>
              <a:rPr lang="ru-RU" sz="2900" dirty="0"/>
              <a:t>-</a:t>
            </a:r>
            <a:r>
              <a:rPr lang="ru-RU" sz="2900" dirty="0" err="1" smtClean="0"/>
              <a:t>Максимальний</a:t>
            </a:r>
            <a:r>
              <a:rPr lang="ru-RU" sz="2900" dirty="0" smtClean="0"/>
              <a:t> </a:t>
            </a:r>
            <a:r>
              <a:rPr lang="ru-RU" sz="2900" dirty="0" err="1" smtClean="0"/>
              <a:t>частотний</a:t>
            </a:r>
            <a:r>
              <a:rPr lang="ru-RU" sz="2900" dirty="0" smtClean="0"/>
              <a:t> </a:t>
            </a:r>
            <a:r>
              <a:rPr lang="ru-RU" sz="2900" dirty="0" err="1" smtClean="0"/>
              <a:t>діапазон</a:t>
            </a:r>
            <a:r>
              <a:rPr lang="ru-RU" sz="2900" dirty="0"/>
              <a:t/>
            </a:r>
            <a:br>
              <a:rPr lang="ru-RU" sz="2900" dirty="0"/>
            </a:br>
            <a:r>
              <a:rPr lang="ru-RU" sz="2900" dirty="0" smtClean="0"/>
              <a:t>-</a:t>
            </a:r>
            <a:r>
              <a:rPr lang="ru-RU" sz="2900" dirty="0" err="1" smtClean="0"/>
              <a:t>Швикод</a:t>
            </a:r>
            <a:r>
              <a:rPr lang="uk-UA" sz="2900" dirty="0" smtClean="0"/>
              <a:t>і</a:t>
            </a:r>
            <a:r>
              <a:rPr lang="ru-RU" sz="2900" dirty="0" smtClean="0"/>
              <a:t>я</a:t>
            </a:r>
            <a:r>
              <a:rPr lang="ru-RU" sz="2900" dirty="0"/>
              <a:t/>
            </a:r>
            <a:br>
              <a:rPr lang="ru-RU" sz="2900" dirty="0"/>
            </a:br>
            <a:r>
              <a:rPr lang="ru-RU" sz="2900" dirty="0"/>
              <a:t>-</a:t>
            </a:r>
            <a:r>
              <a:rPr lang="ru-RU" sz="2900" dirty="0" smtClean="0"/>
              <a:t>Максимальна </a:t>
            </a:r>
            <a:r>
              <a:rPr lang="ru-RU" sz="2900" dirty="0" err="1" smtClean="0"/>
              <a:t>ємність</a:t>
            </a:r>
            <a:r>
              <a:rPr lang="ru-RU" sz="2900" dirty="0" smtClean="0"/>
              <a:t> </a:t>
            </a:r>
            <a:r>
              <a:rPr lang="ru-RU" sz="2900" dirty="0" err="1" smtClean="0"/>
              <a:t>реєструючого</a:t>
            </a:r>
            <a:r>
              <a:rPr lang="ru-RU" sz="2900" dirty="0" smtClean="0"/>
              <a:t> пристрою.</a:t>
            </a:r>
            <a:r>
              <a:rPr lang="ru-RU" sz="2900" dirty="0"/>
              <a:t/>
            </a:r>
            <a:br>
              <a:rPr lang="ru-RU" sz="2900" dirty="0"/>
            </a:br>
            <a:r>
              <a:rPr lang="ru-RU" sz="2900" dirty="0" smtClean="0"/>
              <a:t>-</a:t>
            </a:r>
            <a:r>
              <a:rPr lang="ru-RU" sz="2900" dirty="0" err="1" smtClean="0"/>
              <a:t>Збереження</a:t>
            </a:r>
            <a:r>
              <a:rPr lang="ru-RU" sz="2900" dirty="0" smtClean="0"/>
              <a:t> </a:t>
            </a:r>
            <a:r>
              <a:rPr lang="ru-RU" sz="2900" dirty="0" err="1" smtClean="0"/>
              <a:t>інформації</a:t>
            </a:r>
            <a:r>
              <a:rPr lang="ru-RU" sz="2900" dirty="0" smtClean="0"/>
              <a:t> </a:t>
            </a:r>
            <a:r>
              <a:rPr lang="ru-RU" sz="2900" dirty="0" err="1" smtClean="0"/>
              <a:t>після</a:t>
            </a:r>
            <a:r>
              <a:rPr lang="ru-RU" sz="2900" dirty="0" smtClean="0"/>
              <a:t> </a:t>
            </a:r>
            <a:r>
              <a:rPr lang="ru-RU" sz="2900" dirty="0" err="1" smtClean="0"/>
              <a:t>реєстрації</a:t>
            </a:r>
            <a:r>
              <a:rPr lang="ru-RU" sz="2900" dirty="0"/>
              <a:t/>
            </a:r>
            <a:br>
              <a:rPr lang="ru-RU" sz="2900" dirty="0"/>
            </a:br>
            <a:r>
              <a:rPr lang="ru-RU" sz="2900" dirty="0" smtClean="0"/>
              <a:t>-</a:t>
            </a:r>
            <a:r>
              <a:rPr lang="ru-RU" sz="2900" dirty="0" err="1" smtClean="0"/>
              <a:t>Зручність</a:t>
            </a:r>
            <a:r>
              <a:rPr lang="ru-RU" sz="2900" dirty="0" smtClean="0"/>
              <a:t> </a:t>
            </a:r>
            <a:r>
              <a:rPr lang="ru-RU" sz="2900" dirty="0" err="1" smtClean="0"/>
              <a:t>зчитування</a:t>
            </a:r>
            <a:r>
              <a:rPr lang="ru-RU" sz="2900" dirty="0" smtClean="0"/>
              <a:t> та </a:t>
            </a:r>
            <a:r>
              <a:rPr lang="ru-RU" sz="2900" dirty="0" err="1" smtClean="0"/>
              <a:t>розшифровки</a:t>
            </a:r>
            <a:r>
              <a:rPr lang="ru-RU" sz="2900" dirty="0" smtClean="0"/>
              <a:t> </a:t>
            </a:r>
            <a:r>
              <a:rPr lang="ru-RU" sz="2900" dirty="0" err="1" smtClean="0"/>
              <a:t>інформації</a:t>
            </a:r>
            <a:r>
              <a:rPr lang="ru-RU" sz="2900" dirty="0"/>
              <a:t/>
            </a:r>
            <a:br>
              <a:rPr lang="ru-RU" sz="2900" dirty="0"/>
            </a:br>
            <a:r>
              <a:rPr lang="ru-RU" sz="2900" dirty="0"/>
              <a:t>-Простота </a:t>
            </a:r>
            <a:r>
              <a:rPr lang="ru-RU" sz="2900" dirty="0" err="1" smtClean="0"/>
              <a:t>експлуатації</a:t>
            </a:r>
            <a:r>
              <a:rPr lang="ru-RU" sz="2900" dirty="0" smtClean="0"/>
              <a:t> і </a:t>
            </a:r>
            <a:r>
              <a:rPr lang="ru-RU" sz="2900" dirty="0" err="1" smtClean="0"/>
              <a:t>надійність</a:t>
            </a:r>
            <a:r>
              <a:rPr lang="ru-RU" sz="2900" dirty="0" smtClean="0"/>
              <a:t>.</a:t>
            </a:r>
            <a:r>
              <a:rPr lang="ru-RU" sz="2900" dirty="0"/>
              <a:t/>
            </a:r>
            <a:br>
              <a:rPr lang="ru-RU" sz="2900" dirty="0"/>
            </a:br>
            <a:r>
              <a:rPr lang="ru-RU" sz="2900" dirty="0"/>
              <a:t>-</a:t>
            </a:r>
            <a:r>
              <a:rPr lang="ru-RU" sz="2900" dirty="0" err="1" smtClean="0"/>
              <a:t>Мінімальні</a:t>
            </a:r>
            <a:r>
              <a:rPr lang="ru-RU" sz="2900" dirty="0" smtClean="0"/>
              <a:t> </a:t>
            </a:r>
            <a:r>
              <a:rPr lang="ru-RU" sz="2900" dirty="0" err="1" smtClean="0"/>
              <a:t>габарити</a:t>
            </a:r>
            <a:r>
              <a:rPr lang="ru-RU" sz="2900" dirty="0" smtClean="0"/>
              <a:t> і </a:t>
            </a:r>
            <a:r>
              <a:rPr lang="ru-RU" sz="2900" dirty="0" err="1" smtClean="0"/>
              <a:t>маса</a:t>
            </a:r>
            <a:r>
              <a:rPr lang="ru-RU" sz="2900" dirty="0"/>
              <a:t>.</a:t>
            </a:r>
            <a:br>
              <a:rPr lang="ru-RU" sz="2900" dirty="0"/>
            </a:br>
            <a:r>
              <a:rPr lang="ru-RU" sz="2900" dirty="0"/>
              <a:t>-</a:t>
            </a:r>
            <a:r>
              <a:rPr lang="ru-RU" sz="2900" dirty="0" err="1" smtClean="0"/>
              <a:t>Універсальність</a:t>
            </a:r>
            <a:r>
              <a:rPr lang="ru-RU" b="1" i="1" dirty="0"/>
              <a:t/>
            </a:r>
            <a:br>
              <a:rPr lang="ru-RU" b="1" i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349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552" y="312165"/>
            <a:ext cx="7128792" cy="13716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Структурна </a:t>
            </a:r>
            <a:r>
              <a:rPr lang="ru-RU" sz="3200" b="1" dirty="0"/>
              <a:t>схема </a:t>
            </a:r>
            <a:r>
              <a:rPr lang="ru-RU" sz="3200" b="1" dirty="0" err="1" smtClean="0"/>
              <a:t>зйому</a:t>
            </a:r>
            <a:r>
              <a:rPr lang="ru-RU" sz="3200" b="1" dirty="0" smtClean="0"/>
              <a:t>, </a:t>
            </a:r>
            <a:r>
              <a:rPr lang="ru-RU" sz="3200" b="1" dirty="0" err="1" smtClean="0"/>
              <a:t>передачі</a:t>
            </a:r>
            <a:r>
              <a:rPr lang="ru-RU" sz="3200" b="1" dirty="0" smtClean="0"/>
              <a:t> і </a:t>
            </a:r>
            <a:r>
              <a:rPr lang="ru-RU" sz="3200" b="1" dirty="0" err="1" smtClean="0"/>
              <a:t>реєстрації</a:t>
            </a:r>
            <a:r>
              <a:rPr lang="ru-RU" sz="3200" b="1" dirty="0" smtClean="0"/>
              <a:t> </a:t>
            </a:r>
            <a:r>
              <a:rPr lang="ru-RU" sz="3200" b="1" dirty="0"/>
              <a:t>медико- </a:t>
            </a:r>
            <a:r>
              <a:rPr lang="ru-RU" sz="3200" b="1" dirty="0" err="1" smtClean="0"/>
              <a:t>біологічної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інформації</a:t>
            </a:r>
            <a:r>
              <a:rPr lang="ru-RU" sz="3200" b="1" dirty="0" smtClean="0"/>
              <a:t>.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912" y="2728092"/>
            <a:ext cx="2011259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485" y="2757625"/>
            <a:ext cx="1596883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689" y="2723351"/>
            <a:ext cx="1350442" cy="977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177" y="2706703"/>
            <a:ext cx="1479156" cy="98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333" y="2422274"/>
            <a:ext cx="2132308" cy="170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4129654"/>
            <a:ext cx="4750970" cy="2323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5" y="4129654"/>
            <a:ext cx="2459985" cy="245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9796109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7569" y="457202"/>
            <a:ext cx="8003232" cy="2107703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Засіб</a:t>
            </a:r>
            <a:r>
              <a:rPr lang="ru-RU" sz="2400" dirty="0" smtClean="0"/>
              <a:t> </a:t>
            </a:r>
            <a:r>
              <a:rPr lang="ru-RU" sz="2400" dirty="0" err="1" smtClean="0"/>
              <a:t>зйому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перетворює</a:t>
            </a:r>
            <a:r>
              <a:rPr lang="ru-RU" sz="2400" dirty="0" smtClean="0"/>
              <a:t> </a:t>
            </a:r>
            <a:r>
              <a:rPr lang="ru-RU" sz="2400" dirty="0" err="1" smtClean="0"/>
              <a:t>інформацію</a:t>
            </a:r>
            <a:r>
              <a:rPr lang="ru-RU" sz="2400" dirty="0" smtClean="0"/>
              <a:t> медико-</a:t>
            </a:r>
            <a:r>
              <a:rPr lang="ru-RU" sz="2400" dirty="0" err="1" smtClean="0"/>
              <a:t>біологічного</a:t>
            </a:r>
            <a:r>
              <a:rPr lang="ru-RU" sz="2400" dirty="0" smtClean="0"/>
              <a:t> і </a:t>
            </a:r>
            <a:r>
              <a:rPr lang="ru-RU" sz="2400" dirty="0" err="1" smtClean="0"/>
              <a:t>фізіологічного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змісту</a:t>
            </a:r>
            <a:r>
              <a:rPr lang="ru-RU" sz="2400" dirty="0" smtClean="0"/>
              <a:t> </a:t>
            </a:r>
            <a:r>
              <a:rPr lang="ru-RU" sz="2400" dirty="0"/>
              <a:t>в сигнал </a:t>
            </a:r>
            <a:r>
              <a:rPr lang="ru-RU" sz="2400" dirty="0" err="1" smtClean="0"/>
              <a:t>електронного</a:t>
            </a:r>
            <a:r>
              <a:rPr lang="ru-RU" sz="2400" dirty="0" smtClean="0"/>
              <a:t> пристрою. </a:t>
            </a:r>
            <a:r>
              <a:rPr lang="ru-RU" sz="2400" dirty="0"/>
              <a:t>В </a:t>
            </a:r>
            <a:r>
              <a:rPr lang="ru-RU" sz="2400" dirty="0" err="1" smtClean="0"/>
              <a:t>медичній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електроніці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використовують</a:t>
            </a:r>
            <a:r>
              <a:rPr lang="ru-RU" sz="2400" dirty="0" smtClean="0"/>
              <a:t> два </a:t>
            </a:r>
            <a:r>
              <a:rPr lang="ru-RU" sz="2400" dirty="0" err="1" smtClean="0"/>
              <a:t>види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пристроїв</a:t>
            </a:r>
            <a:r>
              <a:rPr lang="ru-RU" sz="2400" dirty="0" smtClean="0"/>
              <a:t> </a:t>
            </a:r>
            <a:r>
              <a:rPr lang="ru-RU" sz="2400" dirty="0" err="1" smtClean="0"/>
              <a:t>зйому</a:t>
            </a:r>
            <a:r>
              <a:rPr lang="ru-RU" sz="2400" dirty="0" smtClean="0"/>
              <a:t>: </a:t>
            </a:r>
            <a:r>
              <a:rPr lang="ru-RU" sz="2400" dirty="0" err="1" smtClean="0"/>
              <a:t>електроди</a:t>
            </a:r>
            <a:r>
              <a:rPr lang="ru-RU" sz="2400" dirty="0" smtClean="0"/>
              <a:t> і </a:t>
            </a:r>
            <a:r>
              <a:rPr lang="ru-RU" sz="2400" dirty="0"/>
              <a:t>датчики.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61013" y="2670608"/>
            <a:ext cx="3096344" cy="9361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Пристрій</a:t>
            </a:r>
            <a:r>
              <a:rPr lang="ru-RU" dirty="0" smtClean="0"/>
              <a:t> </a:t>
            </a:r>
            <a:r>
              <a:rPr lang="ru-RU" dirty="0" err="1" smtClean="0"/>
              <a:t>зйому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72064" y="5373216"/>
            <a:ext cx="3096344" cy="9361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Пасивні</a:t>
            </a:r>
            <a:endParaRPr lang="ru-RU" dirty="0"/>
          </a:p>
          <a:p>
            <a:pPr algn="ctr"/>
            <a:r>
              <a:rPr lang="ru-RU" dirty="0"/>
              <a:t>(</a:t>
            </a:r>
            <a:r>
              <a:rPr lang="ru-RU" dirty="0" err="1" smtClean="0"/>
              <a:t>параметричні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93061" y="5373216"/>
            <a:ext cx="3096344" cy="9361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Активні</a:t>
            </a:r>
            <a:endParaRPr lang="ru-RU" dirty="0"/>
          </a:p>
          <a:p>
            <a:pPr algn="ctr"/>
            <a:r>
              <a:rPr lang="ru-RU" dirty="0"/>
              <a:t>(</a:t>
            </a:r>
            <a:r>
              <a:rPr lang="ru-RU" dirty="0" err="1" smtClean="0"/>
              <a:t>генераторні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72064" y="4021912"/>
            <a:ext cx="3096344" cy="9361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Датчики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93061" y="4021912"/>
            <a:ext cx="3096344" cy="9361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Електроди</a:t>
            </a: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4799856" y="3659564"/>
            <a:ext cx="288032" cy="3094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248128" y="3659564"/>
            <a:ext cx="288032" cy="3623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5726846" y="4955333"/>
            <a:ext cx="945218" cy="4259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8040217" y="5016234"/>
            <a:ext cx="1" cy="3041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76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5" y="414998"/>
            <a:ext cx="8219257" cy="6038338"/>
          </a:xfrm>
        </p:spPr>
        <p:txBody>
          <a:bodyPr>
            <a:normAutofit/>
          </a:bodyPr>
          <a:lstStyle/>
          <a:p>
            <a:pPr algn="l"/>
            <a:r>
              <a:rPr lang="uk-UA" b="1" i="1" dirty="0"/>
              <a:t>Е</a:t>
            </a:r>
            <a:r>
              <a:rPr lang="ru-RU" b="1" i="1" dirty="0" err="1" smtClean="0"/>
              <a:t>лектроди</a:t>
            </a:r>
            <a:r>
              <a:rPr lang="ru-RU" dirty="0"/>
              <a:t/>
            </a:r>
            <a:br>
              <a:rPr lang="ru-RU" dirty="0"/>
            </a:br>
            <a:r>
              <a:rPr lang="ru-RU" sz="2800" dirty="0"/>
              <a:t> </a:t>
            </a:r>
            <a:r>
              <a:rPr lang="ru-RU" sz="2800" dirty="0" err="1" smtClean="0"/>
              <a:t>Електроди</a:t>
            </a:r>
            <a:r>
              <a:rPr lang="ru-RU" sz="2800" dirty="0" smtClean="0"/>
              <a:t> </a:t>
            </a:r>
            <a:r>
              <a:rPr lang="ru-RU" sz="2800" dirty="0"/>
              <a:t>- 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провідники</a:t>
            </a:r>
            <a:r>
              <a:rPr lang="ru-RU" sz="2800" dirty="0" smtClean="0"/>
              <a:t> </a:t>
            </a:r>
            <a:r>
              <a:rPr lang="ru-RU" sz="2800" dirty="0" err="1" smtClean="0"/>
              <a:t>спеціальної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форми</a:t>
            </a:r>
            <a:r>
              <a:rPr lang="ru-RU" sz="2800" dirty="0" smtClean="0"/>
              <a:t>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</a:t>
            </a:r>
            <a:r>
              <a:rPr lang="ru-RU" sz="2800" dirty="0" err="1" smtClean="0"/>
              <a:t>зєднують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ланцюг</a:t>
            </a:r>
            <a:r>
              <a:rPr lang="ru-RU" sz="2800" dirty="0" smtClean="0"/>
              <a:t> </a:t>
            </a:r>
            <a:r>
              <a:rPr lang="ru-RU" sz="2800" dirty="0" err="1" smtClean="0"/>
              <a:t>вимірювання</a:t>
            </a:r>
            <a:r>
              <a:rPr lang="ru-RU" sz="2800" dirty="0" smtClean="0"/>
              <a:t> з </a:t>
            </a:r>
            <a:r>
              <a:rPr lang="ru-RU" sz="2800" dirty="0" err="1" smtClean="0"/>
              <a:t>біологічною</a:t>
            </a:r>
            <a:r>
              <a:rPr lang="ru-RU" sz="2800" dirty="0" smtClean="0"/>
              <a:t> системою.</a:t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</a:t>
            </a:r>
            <a:r>
              <a:rPr lang="ru-RU" sz="2800" dirty="0" err="1" smtClean="0"/>
              <a:t>Вимоги</a:t>
            </a:r>
            <a:r>
              <a:rPr lang="ru-RU" sz="2800" dirty="0" smtClean="0"/>
              <a:t> до </a:t>
            </a:r>
            <a:r>
              <a:rPr lang="ru-RU" sz="2800" dirty="0" err="1" smtClean="0"/>
              <a:t>електродів</a:t>
            </a:r>
            <a:r>
              <a:rPr lang="ru-RU" sz="2800" dirty="0" smtClean="0"/>
              <a:t>: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-</a:t>
            </a:r>
            <a:r>
              <a:rPr lang="ru-RU" sz="2800" dirty="0" err="1" smtClean="0"/>
              <a:t>повинні</a:t>
            </a:r>
            <a:r>
              <a:rPr lang="ru-RU" sz="2800" dirty="0" smtClean="0"/>
              <a:t> </a:t>
            </a:r>
            <a:r>
              <a:rPr lang="ru-RU" sz="2800" dirty="0" err="1" smtClean="0"/>
              <a:t>швидко</a:t>
            </a:r>
            <a:r>
              <a:rPr lang="ru-RU" sz="2800" dirty="0" smtClean="0"/>
              <a:t> </a:t>
            </a:r>
            <a:r>
              <a:rPr lang="ru-RU" sz="2800" dirty="0" err="1" smtClean="0"/>
              <a:t>фіксуватись</a:t>
            </a:r>
            <a:r>
              <a:rPr lang="ru-RU" sz="2800" dirty="0" smtClean="0"/>
              <a:t>;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-</a:t>
            </a:r>
            <a:r>
              <a:rPr lang="ru-RU" sz="2800" dirty="0" err="1" smtClean="0"/>
              <a:t>мати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високу</a:t>
            </a:r>
            <a:r>
              <a:rPr lang="ru-RU" sz="2800" dirty="0" smtClean="0"/>
              <a:t> </a:t>
            </a:r>
            <a:r>
              <a:rPr lang="ru-RU" sz="2800" dirty="0" err="1" smtClean="0"/>
              <a:t>стабільність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електричних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параметрів</a:t>
            </a:r>
            <a:r>
              <a:rPr lang="ru-RU" sz="2800" dirty="0" smtClean="0"/>
              <a:t>;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-не </a:t>
            </a:r>
            <a:r>
              <a:rPr lang="ru-RU" sz="2800" dirty="0" err="1" smtClean="0"/>
              <a:t>спотворювати</a:t>
            </a:r>
            <a:r>
              <a:rPr lang="ru-RU" sz="2800" dirty="0" smtClean="0"/>
              <a:t> сигнал</a:t>
            </a:r>
            <a:r>
              <a:rPr lang="ru-RU" sz="2800" dirty="0"/>
              <a:t>;</a:t>
            </a:r>
            <a:br>
              <a:rPr lang="ru-RU" sz="2800" dirty="0"/>
            </a:br>
            <a:r>
              <a:rPr lang="ru-RU" sz="2800" dirty="0"/>
              <a:t>- не </a:t>
            </a:r>
            <a:r>
              <a:rPr lang="ru-RU" sz="2800" dirty="0" err="1" smtClean="0"/>
              <a:t>подразнювати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біологічну</a:t>
            </a:r>
            <a:r>
              <a:rPr lang="ru-RU" sz="2800" dirty="0" smtClean="0"/>
              <a:t> тканину.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8903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5" y="414998"/>
            <a:ext cx="8219257" cy="6038338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Електроди</a:t>
            </a:r>
            <a:r>
              <a:rPr lang="ru-RU" sz="3200" dirty="0" smtClean="0"/>
              <a:t> </a:t>
            </a:r>
            <a:r>
              <a:rPr lang="ru-RU" sz="3200" dirty="0" err="1" smtClean="0"/>
              <a:t>використовують</a:t>
            </a:r>
            <a:r>
              <a:rPr lang="ru-RU" sz="3200" dirty="0" smtClean="0"/>
              <a:t> не </a:t>
            </a:r>
            <a:r>
              <a:rPr lang="ru-RU" sz="3200" dirty="0" err="1" smtClean="0"/>
              <a:t>тільки</a:t>
            </a:r>
            <a:r>
              <a:rPr lang="ru-RU" sz="3200" dirty="0" smtClean="0"/>
              <a:t> для </a:t>
            </a:r>
            <a:r>
              <a:rPr lang="ru-RU" sz="3200" dirty="0" err="1" smtClean="0"/>
              <a:t>зйому</a:t>
            </a:r>
            <a:r>
              <a:rPr lang="ru-RU" sz="3200" dirty="0" smtClean="0"/>
              <a:t> </a:t>
            </a:r>
            <a:r>
              <a:rPr lang="ru-RU" sz="3200" dirty="0" err="1" smtClean="0"/>
              <a:t>електричного</a:t>
            </a:r>
            <a:r>
              <a:rPr lang="ru-RU" sz="3200" dirty="0" smtClean="0"/>
              <a:t> сигнала, але й для </a:t>
            </a:r>
            <a:r>
              <a:rPr lang="ru-RU" sz="3200" dirty="0" err="1" smtClean="0"/>
              <a:t>підведення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зовнішнього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електромагнітного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впливу</a:t>
            </a:r>
            <a:r>
              <a:rPr lang="ru-RU" sz="3200" dirty="0" smtClean="0"/>
              <a:t>. </a:t>
            </a:r>
            <a:r>
              <a:rPr lang="ru-RU" sz="3200" dirty="0" err="1" smtClean="0"/>
              <a:t>Наприклад</a:t>
            </a:r>
            <a:r>
              <a:rPr lang="ru-RU" sz="3200" dirty="0" smtClean="0"/>
              <a:t>, при </a:t>
            </a:r>
            <a:r>
              <a:rPr lang="ru-RU" sz="3200" dirty="0" err="1" smtClean="0"/>
              <a:t>реографії</a:t>
            </a:r>
            <a:r>
              <a:rPr lang="ru-RU" sz="3200" dirty="0" smtClean="0"/>
              <a:t>.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В </a:t>
            </a:r>
            <a:r>
              <a:rPr lang="ru-RU" sz="3200" dirty="0" err="1" smtClean="0"/>
              <a:t>медицині</a:t>
            </a:r>
            <a:r>
              <a:rPr lang="ru-RU" sz="3200" dirty="0" smtClean="0"/>
              <a:t> </a:t>
            </a:r>
            <a:r>
              <a:rPr lang="ru-RU" sz="3200" dirty="0" err="1" smtClean="0"/>
              <a:t>електроди</a:t>
            </a:r>
            <a:r>
              <a:rPr lang="ru-RU" sz="3200" dirty="0" smtClean="0"/>
              <a:t> </a:t>
            </a:r>
            <a:r>
              <a:rPr lang="ru-RU" sz="3200" dirty="0" err="1" smtClean="0"/>
              <a:t>використовують</a:t>
            </a:r>
            <a:r>
              <a:rPr lang="ru-RU" sz="3200" dirty="0" smtClean="0"/>
              <a:t> </a:t>
            </a:r>
            <a:r>
              <a:rPr lang="ru-RU" sz="3200" dirty="0" err="1" smtClean="0"/>
              <a:t>також</a:t>
            </a:r>
            <a:r>
              <a:rPr lang="ru-RU" sz="3200" dirty="0" smtClean="0"/>
              <a:t>  </a:t>
            </a:r>
            <a:r>
              <a:rPr lang="ru-RU" sz="3200" dirty="0"/>
              <a:t>для </a:t>
            </a:r>
            <a:r>
              <a:rPr lang="ru-RU" sz="3200" dirty="0" err="1" smtClean="0"/>
              <a:t>здійснення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електромагнітного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впливу</a:t>
            </a:r>
            <a:r>
              <a:rPr lang="ru-RU" sz="3200" dirty="0" smtClean="0"/>
              <a:t> з метою, </a:t>
            </a:r>
            <a:r>
              <a:rPr lang="ru-RU" sz="3200" dirty="0" err="1" smtClean="0"/>
              <a:t>наприклад</a:t>
            </a:r>
            <a:r>
              <a:rPr lang="ru-RU" sz="3200" dirty="0" smtClean="0"/>
              <a:t>, </a:t>
            </a:r>
            <a:r>
              <a:rPr lang="ru-RU" sz="3200" dirty="0" err="1" smtClean="0"/>
              <a:t>електричної</a:t>
            </a:r>
            <a:r>
              <a:rPr lang="ru-RU" sz="3200" dirty="0" smtClean="0"/>
              <a:t> </a:t>
            </a:r>
            <a:r>
              <a:rPr lang="ru-RU" sz="3200" dirty="0" err="1" smtClean="0"/>
              <a:t>стимуляції</a:t>
            </a:r>
            <a:r>
              <a:rPr lang="ru-RU" sz="3200" dirty="0" smtClean="0"/>
              <a:t> тканин.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9011769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5" y="414998"/>
            <a:ext cx="8219257" cy="6038338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i="1" dirty="0" err="1" smtClean="0"/>
              <a:t>Проблеми</a:t>
            </a:r>
            <a:r>
              <a:rPr lang="ru-RU" sz="3200" b="1" i="1" dirty="0" smtClean="0"/>
              <a:t>, </a:t>
            </a:r>
            <a:r>
              <a:rPr lang="ru-RU" sz="3200" b="1" i="1" dirty="0" err="1" smtClean="0"/>
              <a:t>які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необхідно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враховувати</a:t>
            </a:r>
            <a:r>
              <a:rPr lang="ru-RU" sz="3200" b="1" i="1" dirty="0" smtClean="0"/>
              <a:t> при </a:t>
            </a:r>
            <a:r>
              <a:rPr lang="ru-RU" sz="3200" b="1" i="1" dirty="0" err="1" smtClean="0"/>
              <a:t>користуванні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електродами</a:t>
            </a:r>
            <a:r>
              <a:rPr lang="ru-RU" sz="3200" b="1" i="1" dirty="0" smtClean="0"/>
              <a:t>:</a:t>
            </a:r>
            <a:r>
              <a:rPr lang="ru-RU" sz="3200" b="1" i="1" dirty="0"/>
              <a:t/>
            </a:r>
            <a:br>
              <a:rPr lang="ru-RU" sz="3200" b="1" i="1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</a:t>
            </a:r>
            <a:r>
              <a:rPr lang="ru-RU" sz="2800" dirty="0" smtClean="0"/>
              <a:t>1.Визникненне </a:t>
            </a:r>
            <a:r>
              <a:rPr lang="ru-RU" sz="2800" dirty="0" err="1" smtClean="0"/>
              <a:t>гальванічної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елекетрорушійної</a:t>
            </a:r>
            <a:r>
              <a:rPr lang="ru-RU" sz="2800" dirty="0" smtClean="0"/>
              <a:t>  (ЕДС)</a:t>
            </a:r>
            <a:r>
              <a:rPr lang="ru-RU" sz="2800" dirty="0" err="1" smtClean="0"/>
              <a:t>сили</a:t>
            </a:r>
            <a:r>
              <a:rPr lang="ru-RU" sz="2800" dirty="0" smtClean="0"/>
              <a:t> в </a:t>
            </a:r>
            <a:r>
              <a:rPr lang="ru-RU" sz="2800" dirty="0" err="1" smtClean="0"/>
              <a:t>місці</a:t>
            </a:r>
            <a:r>
              <a:rPr lang="ru-RU" sz="2800" dirty="0" smtClean="0"/>
              <a:t> контакта электрода з </a:t>
            </a:r>
            <a:r>
              <a:rPr lang="ru-RU" sz="2800" dirty="0" err="1" smtClean="0"/>
              <a:t>біологічною</a:t>
            </a:r>
            <a:r>
              <a:rPr lang="ru-RU" sz="2800" dirty="0" smtClean="0"/>
              <a:t> системою;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</a:t>
            </a:r>
            <a:r>
              <a:rPr lang="ru-RU" sz="2800" dirty="0" smtClean="0"/>
              <a:t>2.Электролітична </a:t>
            </a:r>
            <a:r>
              <a:rPr lang="ru-RU" sz="2800" dirty="0"/>
              <a:t>поляризация </a:t>
            </a:r>
            <a:r>
              <a:rPr lang="ru-RU" sz="2800" dirty="0" err="1" smtClean="0"/>
              <a:t>электродів</a:t>
            </a:r>
            <a:r>
              <a:rPr lang="ru-RU" sz="2800" dirty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приводить до </a:t>
            </a:r>
            <a:r>
              <a:rPr lang="ru-RU" sz="2800" dirty="0" err="1" smtClean="0"/>
              <a:t>виділення</a:t>
            </a:r>
            <a:r>
              <a:rPr lang="ru-RU" sz="2800" dirty="0" smtClean="0"/>
              <a:t> на </a:t>
            </a:r>
            <a:r>
              <a:rPr lang="ru-RU" sz="2800" dirty="0" err="1" smtClean="0"/>
              <a:t>електродах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продуктів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електролізу</a:t>
            </a:r>
            <a:r>
              <a:rPr lang="ru-RU" sz="2800" dirty="0" smtClean="0"/>
              <a:t>. В </a:t>
            </a:r>
            <a:r>
              <a:rPr lang="ru-RU" sz="2800" dirty="0" err="1" smtClean="0"/>
              <a:t>результаті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виникає</a:t>
            </a:r>
            <a:r>
              <a:rPr lang="ru-RU" sz="2800" dirty="0" smtClean="0"/>
              <a:t> </a:t>
            </a:r>
            <a:r>
              <a:rPr lang="ru-RU" sz="2800" dirty="0" err="1" smtClean="0"/>
              <a:t>зустрчіна</a:t>
            </a:r>
            <a:r>
              <a:rPr lang="ru-RU" sz="2800" dirty="0" smtClean="0"/>
              <a:t> (</a:t>
            </a:r>
            <a:r>
              <a:rPr lang="ru-RU" sz="2800" dirty="0"/>
              <a:t>по </a:t>
            </a:r>
            <a:r>
              <a:rPr lang="ru-RU" sz="2800" dirty="0" err="1" smtClean="0"/>
              <a:t>відношенню</a:t>
            </a:r>
            <a:r>
              <a:rPr lang="ru-RU" sz="2800" dirty="0" smtClean="0"/>
              <a:t> до </a:t>
            </a:r>
            <a:r>
              <a:rPr lang="ru-RU" sz="2800" dirty="0" err="1" smtClean="0"/>
              <a:t>основної</a:t>
            </a:r>
            <a:r>
              <a:rPr lang="ru-RU" sz="2800" dirty="0" smtClean="0"/>
              <a:t>) ЕДС</a:t>
            </a:r>
            <a:r>
              <a:rPr lang="ru-RU" sz="2800" dirty="0"/>
              <a:t>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В </a:t>
            </a:r>
            <a:r>
              <a:rPr lang="ru-RU" sz="2800" dirty="0" err="1" smtClean="0"/>
              <a:t>обох</a:t>
            </a:r>
            <a:r>
              <a:rPr lang="ru-RU" sz="2800" dirty="0" smtClean="0"/>
              <a:t> </a:t>
            </a:r>
            <a:r>
              <a:rPr lang="ru-RU" sz="2800" dirty="0" err="1" smtClean="0"/>
              <a:t>випадках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виникнення</a:t>
            </a:r>
            <a:r>
              <a:rPr lang="ru-RU" sz="2800" dirty="0" smtClean="0"/>
              <a:t> ЕДС </a:t>
            </a:r>
            <a:r>
              <a:rPr lang="ru-RU" sz="2800" dirty="0" err="1" smtClean="0"/>
              <a:t>спотворює</a:t>
            </a:r>
            <a:r>
              <a:rPr lang="ru-RU" sz="2800" dirty="0" smtClean="0"/>
              <a:t> </a:t>
            </a:r>
            <a:r>
              <a:rPr lang="ru-RU" sz="2800" dirty="0" err="1" smtClean="0"/>
              <a:t>корисний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біоелектричний</a:t>
            </a:r>
            <a:r>
              <a:rPr lang="ru-RU" sz="2800" dirty="0" smtClean="0"/>
              <a:t> сигнал.</a:t>
            </a:r>
            <a:r>
              <a:rPr lang="ru-RU" sz="2800" dirty="0"/>
              <a:t> 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285327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5" y="414998"/>
            <a:ext cx="8219257" cy="6038338"/>
          </a:xfrm>
        </p:spPr>
        <p:txBody>
          <a:bodyPr>
            <a:normAutofit/>
          </a:bodyPr>
          <a:lstStyle/>
          <a:p>
            <a:r>
              <a:rPr lang="ru-RU" b="1" i="1" dirty="0"/>
              <a:t>Датчики </a:t>
            </a:r>
            <a:r>
              <a:rPr lang="ru-RU" b="1" i="1" dirty="0" smtClean="0"/>
              <a:t>медико-</a:t>
            </a:r>
            <a:r>
              <a:rPr lang="ru-RU" b="1" i="1" dirty="0" err="1" smtClean="0"/>
              <a:t>біологічної</a:t>
            </a:r>
            <a:r>
              <a:rPr lang="ru-RU" b="1" i="1" dirty="0" smtClean="0"/>
              <a:t> </a:t>
            </a:r>
            <a:r>
              <a:rPr lang="ru-RU" b="1" i="1" dirty="0" err="1" smtClean="0"/>
              <a:t>інформації</a:t>
            </a:r>
            <a:r>
              <a:rPr lang="ru-RU" b="1" i="1" dirty="0" smtClean="0"/>
              <a:t> </a:t>
            </a:r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i="1" dirty="0" smtClean="0"/>
              <a:t>Датчик</a:t>
            </a:r>
            <a:r>
              <a:rPr lang="ru-RU" dirty="0" smtClean="0"/>
              <a:t> – </a:t>
            </a:r>
            <a:r>
              <a:rPr lang="ru-RU" dirty="0" err="1" smtClean="0"/>
              <a:t>пристрійЮ</a:t>
            </a:r>
            <a:r>
              <a:rPr lang="ru-RU" dirty="0" smtClean="0"/>
              <a:t>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перетворює</a:t>
            </a:r>
            <a:r>
              <a:rPr lang="ru-RU" dirty="0" smtClean="0"/>
              <a:t> </a:t>
            </a:r>
            <a:r>
              <a:rPr lang="ru-RU" dirty="0" err="1" smtClean="0"/>
              <a:t>вимірювану</a:t>
            </a:r>
            <a:r>
              <a:rPr lang="ru-RU" dirty="0" smtClean="0"/>
              <a:t> і </a:t>
            </a:r>
            <a:r>
              <a:rPr lang="ru-RU" dirty="0" err="1" smtClean="0"/>
              <a:t>контрольовану</a:t>
            </a:r>
            <a:r>
              <a:rPr lang="ru-RU" dirty="0" smtClean="0"/>
              <a:t> величину </a:t>
            </a:r>
            <a:r>
              <a:rPr lang="ru-RU" dirty="0" smtClean="0"/>
              <a:t>в </a:t>
            </a:r>
            <a:r>
              <a:rPr lang="ru-RU" dirty="0"/>
              <a:t>сигнал,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smtClean="0"/>
              <a:t>є </a:t>
            </a:r>
            <a:r>
              <a:rPr lang="ru-RU" dirty="0" err="1" smtClean="0"/>
              <a:t>зручним</a:t>
            </a:r>
            <a:r>
              <a:rPr lang="ru-RU" dirty="0" smtClean="0"/>
              <a:t> для </a:t>
            </a:r>
            <a:r>
              <a:rPr lang="ru-RU" dirty="0" err="1" smtClean="0"/>
              <a:t>передання</a:t>
            </a:r>
            <a:r>
              <a:rPr lang="ru-RU" dirty="0" smtClean="0"/>
              <a:t> та </a:t>
            </a:r>
            <a:r>
              <a:rPr lang="ru-RU" dirty="0" err="1" smtClean="0"/>
              <a:t>реєстрації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18652236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9577" y="188640"/>
            <a:ext cx="7931224" cy="6480720"/>
          </a:xfrm>
        </p:spPr>
        <p:txBody>
          <a:bodyPr>
            <a:noAutofit/>
          </a:bodyPr>
          <a:lstStyle/>
          <a:p>
            <a:pPr algn="l"/>
            <a:r>
              <a:rPr lang="ru-RU" sz="2400" b="1" i="1" dirty="0"/>
              <a:t/>
            </a:r>
            <a:br>
              <a:rPr lang="ru-RU" sz="2400" b="1" i="1" dirty="0"/>
            </a:br>
            <a:r>
              <a:rPr lang="ru-RU" sz="2400" b="1" i="1" dirty="0"/>
              <a:t>Характеристика датчика </a:t>
            </a:r>
            <a:r>
              <a:rPr lang="ru-RU" sz="2400" dirty="0"/>
              <a:t>- </a:t>
            </a:r>
            <a:r>
              <a:rPr lang="ru-RU" sz="2400" dirty="0" err="1" smtClean="0"/>
              <a:t>функціональна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залежність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вихідної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величини</a:t>
            </a:r>
            <a:r>
              <a:rPr lang="ru-RU" sz="2400" dirty="0" smtClean="0"/>
              <a:t> </a:t>
            </a:r>
            <a:r>
              <a:rPr lang="ru-RU" sz="2400" dirty="0"/>
              <a:t>α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вхідної</a:t>
            </a:r>
            <a:r>
              <a:rPr lang="ru-RU" sz="2400" dirty="0" smtClean="0"/>
              <a:t> </a:t>
            </a:r>
            <a:r>
              <a:rPr lang="ru-RU" sz="2400" dirty="0"/>
              <a:t>X (</a:t>
            </a:r>
            <a:r>
              <a:rPr lang="ru-RU" sz="2400" dirty="0" err="1" smtClean="0"/>
              <a:t>описується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аналітично</a:t>
            </a:r>
            <a:r>
              <a:rPr lang="ru-RU" sz="2400" dirty="0" smtClean="0"/>
              <a:t>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графічно</a:t>
            </a:r>
            <a:r>
              <a:rPr lang="ru-RU" sz="2400" dirty="0" smtClean="0"/>
              <a:t>).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 </a:t>
            </a:r>
            <a:r>
              <a:rPr lang="ru-RU" sz="2400" dirty="0" err="1" smtClean="0"/>
              <a:t>Кращим</a:t>
            </a:r>
            <a:r>
              <a:rPr lang="ru-RU" sz="2400" dirty="0" smtClean="0"/>
              <a:t> є датчик з </a:t>
            </a:r>
            <a:r>
              <a:rPr lang="ru-RU" sz="2400" dirty="0" err="1" smtClean="0"/>
              <a:t>лінійними</a:t>
            </a:r>
            <a:r>
              <a:rPr lang="ru-RU" sz="2400" dirty="0" smtClean="0"/>
              <a:t> характеристиками α </a:t>
            </a:r>
            <a:r>
              <a:rPr lang="ru-RU" sz="2400" dirty="0"/>
              <a:t>= </a:t>
            </a:r>
            <a:r>
              <a:rPr lang="ru-RU" sz="2400" dirty="0" err="1"/>
              <a:t>kХ</a:t>
            </a:r>
            <a:r>
              <a:rPr lang="ru-RU" sz="2400" dirty="0"/>
              <a:t>, </a:t>
            </a:r>
            <a:r>
              <a:rPr lang="ru-RU" sz="2400" dirty="0" smtClean="0"/>
              <a:t>де </a:t>
            </a:r>
            <a:r>
              <a:rPr lang="ru-RU" sz="2400" dirty="0"/>
              <a:t>k </a:t>
            </a:r>
            <a:r>
              <a:rPr lang="ru-RU" sz="2400" dirty="0" err="1" smtClean="0"/>
              <a:t>постійний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коефіцієнт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b="1" i="1" dirty="0" err="1" smtClean="0"/>
              <a:t>Чутливість</a:t>
            </a:r>
            <a:r>
              <a:rPr lang="ru-RU" sz="2400" b="1" i="1" dirty="0" smtClean="0"/>
              <a:t> </a:t>
            </a:r>
            <a:r>
              <a:rPr lang="ru-RU" sz="2400" b="1" i="1" dirty="0"/>
              <a:t>датчика </a:t>
            </a:r>
            <a:r>
              <a:rPr lang="ru-RU" sz="2400" dirty="0"/>
              <a:t>- S </a:t>
            </a:r>
            <a:r>
              <a:rPr lang="ru-RU" sz="2400" dirty="0" smtClean="0"/>
              <a:t>–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відношення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зміни</a:t>
            </a:r>
            <a:r>
              <a:rPr lang="ru-RU" sz="2400" dirty="0" smtClean="0"/>
              <a:t> </a:t>
            </a:r>
            <a:r>
              <a:rPr lang="ru-RU" sz="2400" dirty="0" err="1" smtClean="0"/>
              <a:t>вхідної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велични</a:t>
            </a:r>
            <a:r>
              <a:rPr lang="ru-RU" sz="2400" dirty="0" smtClean="0"/>
              <a:t> до </a:t>
            </a:r>
            <a:r>
              <a:rPr lang="ru-RU" sz="2400" dirty="0" err="1" smtClean="0"/>
              <a:t>відповідної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величини</a:t>
            </a:r>
            <a:r>
              <a:rPr lang="ru-RU" sz="2400" dirty="0" smtClean="0"/>
              <a:t> </a:t>
            </a:r>
            <a:r>
              <a:rPr lang="ru-RU" sz="2400" dirty="0" err="1" smtClean="0"/>
              <a:t>вихідного</a:t>
            </a:r>
            <a:r>
              <a:rPr lang="ru-RU" sz="2400" dirty="0" smtClean="0"/>
              <a:t> сигналу: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                                                </a:t>
            </a:r>
            <a:r>
              <a:rPr lang="ru-RU" sz="2400" b="1" i="1" dirty="0"/>
              <a:t>S = α / Х S = α / Х.</a:t>
            </a:r>
            <a:br>
              <a:rPr lang="ru-RU" sz="2400" b="1" i="1" dirty="0"/>
            </a:br>
            <a:r>
              <a:rPr lang="ru-RU" sz="2400" dirty="0" smtClean="0"/>
              <a:t>Межа</a:t>
            </a:r>
            <a:r>
              <a:rPr lang="ru-RU" sz="2400" b="1" i="1" dirty="0" smtClean="0"/>
              <a:t> </a:t>
            </a:r>
            <a:r>
              <a:rPr lang="ru-RU" sz="2400" b="1" i="1" dirty="0"/>
              <a:t>датчика </a:t>
            </a:r>
            <a:r>
              <a:rPr lang="ru-RU" sz="2400" dirty="0"/>
              <a:t>- </a:t>
            </a:r>
            <a:r>
              <a:rPr lang="ru-RU" sz="2400" dirty="0" err="1" smtClean="0"/>
              <a:t>максимальне</a:t>
            </a:r>
            <a:r>
              <a:rPr lang="ru-RU" sz="2400" dirty="0" smtClean="0"/>
              <a:t> </a:t>
            </a:r>
            <a:r>
              <a:rPr lang="ru-RU" sz="2400" dirty="0" err="1" smtClean="0"/>
              <a:t>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вхідної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величини</a:t>
            </a:r>
            <a:r>
              <a:rPr lang="ru-RU" sz="2400" dirty="0" smtClean="0"/>
              <a:t>, яке </a:t>
            </a:r>
            <a:r>
              <a:rPr lang="ru-RU" sz="2400" dirty="0" err="1" smtClean="0"/>
              <a:t>може</a:t>
            </a:r>
            <a:r>
              <a:rPr lang="ru-RU" sz="2400" dirty="0" smtClean="0"/>
              <a:t> бути </a:t>
            </a:r>
            <a:r>
              <a:rPr lang="ru-RU" sz="2400" dirty="0" err="1" smtClean="0"/>
              <a:t>сприйнняте</a:t>
            </a:r>
            <a:r>
              <a:rPr lang="ru-RU" sz="2400" dirty="0" smtClean="0"/>
              <a:t> датчиком </a:t>
            </a:r>
            <a:r>
              <a:rPr lang="ru-RU" sz="2400" dirty="0"/>
              <a:t>без </a:t>
            </a:r>
            <a:r>
              <a:rPr lang="ru-RU" sz="2400" dirty="0" err="1" smtClean="0"/>
              <a:t>спотворення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пошкодження</a:t>
            </a:r>
            <a:r>
              <a:rPr lang="ru-RU" sz="2400" dirty="0" smtClean="0"/>
              <a:t> датчика.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i="1" dirty="0"/>
              <a:t/>
            </a:r>
            <a:br>
              <a:rPr lang="ru-RU" sz="2400" b="1" i="1" dirty="0"/>
            </a:br>
            <a:r>
              <a:rPr lang="ru-RU" sz="2400" b="1" i="1" dirty="0" err="1" smtClean="0"/>
              <a:t>Поріг</a:t>
            </a:r>
            <a:r>
              <a:rPr lang="ru-RU" sz="2400" b="1" i="1" dirty="0" smtClean="0"/>
              <a:t> </a:t>
            </a:r>
            <a:r>
              <a:rPr lang="ru-RU" sz="2400" b="1" i="1" dirty="0"/>
              <a:t>датчика </a:t>
            </a:r>
            <a:r>
              <a:rPr lang="ru-RU" sz="2400" b="1" i="1" dirty="0" smtClean="0"/>
              <a:t>– </a:t>
            </a:r>
            <a:r>
              <a:rPr lang="ru-RU" sz="2400" dirty="0" err="1" smtClean="0"/>
              <a:t>мінімальна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зміна</a:t>
            </a:r>
            <a:r>
              <a:rPr lang="ru-RU" sz="2400" dirty="0" smtClean="0"/>
              <a:t> </a:t>
            </a:r>
            <a:r>
              <a:rPr lang="ru-RU" sz="2400" dirty="0" err="1" smtClean="0"/>
              <a:t>вхідної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величини</a:t>
            </a:r>
            <a:r>
              <a:rPr lang="ru-RU" sz="2400" dirty="0" smtClean="0"/>
              <a:t>, яка </a:t>
            </a:r>
            <a:r>
              <a:rPr lang="ru-RU" sz="2400" dirty="0" err="1" smtClean="0"/>
              <a:t>може</a:t>
            </a:r>
            <a:r>
              <a:rPr lang="ru-RU" sz="2400" dirty="0" smtClean="0"/>
              <a:t> бути </a:t>
            </a:r>
            <a:r>
              <a:rPr lang="ru-RU" sz="2400" dirty="0" err="1" smtClean="0"/>
              <a:t>визначена</a:t>
            </a:r>
            <a:r>
              <a:rPr lang="ru-RU" sz="2400" dirty="0" smtClean="0"/>
              <a:t>.</a:t>
            </a:r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3850454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560" y="476673"/>
            <a:ext cx="8147248" cy="5996135"/>
          </a:xfrm>
        </p:spPr>
        <p:txBody>
          <a:bodyPr>
            <a:noAutofit/>
          </a:bodyPr>
          <a:lstStyle/>
          <a:p>
            <a:pPr algn="l"/>
            <a:r>
              <a:rPr lang="ru-RU" sz="2400" b="1" i="1" dirty="0"/>
              <a:t>                                         </a:t>
            </a:r>
            <a:r>
              <a:rPr lang="ru-RU" sz="2400" b="1" i="1" dirty="0" err="1" smtClean="0"/>
              <a:t>Класи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датчиків</a:t>
            </a:r>
            <a:r>
              <a:rPr lang="ru-RU" sz="2400" dirty="0"/>
              <a:t>: </a:t>
            </a:r>
            <a:br>
              <a:rPr lang="ru-RU" sz="2400" dirty="0"/>
            </a:br>
            <a:r>
              <a:rPr lang="ru-RU" sz="2400" b="1" i="1" dirty="0"/>
              <a:t/>
            </a:r>
            <a:br>
              <a:rPr lang="ru-RU" sz="2400" b="1" i="1" dirty="0"/>
            </a:br>
            <a:r>
              <a:rPr lang="ru-RU" sz="2400" b="1" i="1" dirty="0" err="1" smtClean="0"/>
              <a:t>Генераторні</a:t>
            </a:r>
            <a:r>
              <a:rPr lang="ru-RU" sz="2400" b="1" i="1" dirty="0" smtClean="0"/>
              <a:t> </a:t>
            </a:r>
            <a:r>
              <a:rPr lang="ru-RU" sz="2400" b="1" i="1" dirty="0"/>
              <a:t>датчики </a:t>
            </a:r>
            <a:r>
              <a:rPr lang="ru-RU" sz="2400" dirty="0"/>
              <a:t>- </a:t>
            </a:r>
            <a:r>
              <a:rPr lang="ru-RU" sz="2400" dirty="0" err="1" smtClean="0"/>
              <a:t>під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впливом</a:t>
            </a:r>
            <a:r>
              <a:rPr lang="ru-RU" sz="2400" dirty="0" smtClean="0"/>
              <a:t> </a:t>
            </a:r>
            <a:r>
              <a:rPr lang="ru-RU" sz="2400" dirty="0" err="1" smtClean="0"/>
              <a:t>вхідного</a:t>
            </a:r>
            <a:r>
              <a:rPr lang="ru-RU" sz="2400" dirty="0" smtClean="0"/>
              <a:t> сигнала </a:t>
            </a:r>
            <a:r>
              <a:rPr lang="ru-RU" sz="2400" dirty="0" err="1" smtClean="0"/>
              <a:t>генерують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потенціал</a:t>
            </a:r>
            <a:r>
              <a:rPr lang="ru-RU" sz="2400" dirty="0" smtClean="0"/>
              <a:t> </a:t>
            </a:r>
            <a:r>
              <a:rPr lang="ru-RU" sz="2400" dirty="0" err="1" smtClean="0"/>
              <a:t>чи</a:t>
            </a:r>
            <a:r>
              <a:rPr lang="ru-RU" sz="2400" dirty="0" smtClean="0"/>
              <a:t> струм</a:t>
            </a:r>
            <a:r>
              <a:rPr lang="ru-RU" sz="2400" dirty="0" smtClean="0"/>
              <a:t> (</a:t>
            </a:r>
            <a:r>
              <a:rPr lang="ru-RU" sz="2400" dirty="0" err="1" smtClean="0"/>
              <a:t>індукційні</a:t>
            </a:r>
            <a:r>
              <a:rPr lang="ru-RU" sz="2400" dirty="0" smtClean="0"/>
              <a:t>, </a:t>
            </a:r>
            <a:r>
              <a:rPr lang="ru-RU" sz="2400" dirty="0" err="1" smtClean="0"/>
              <a:t>пьєзоелектричні</a:t>
            </a:r>
            <a:r>
              <a:rPr lang="ru-RU" sz="2400" dirty="0" smtClean="0"/>
              <a:t>, </a:t>
            </a:r>
            <a:r>
              <a:rPr lang="ru-RU" sz="2400" dirty="0" err="1" smtClean="0"/>
              <a:t>фотоелектричні</a:t>
            </a:r>
            <a:r>
              <a:rPr lang="ru-RU" sz="2400" dirty="0" smtClean="0"/>
              <a:t> і </a:t>
            </a:r>
            <a:r>
              <a:rPr lang="ru-RU" sz="2400" dirty="0"/>
              <a:t>т.п.). 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i="1" dirty="0" err="1" smtClean="0"/>
              <a:t>Параметричні</a:t>
            </a:r>
            <a:r>
              <a:rPr lang="ru-RU" sz="2400" b="1" i="1" dirty="0" smtClean="0"/>
              <a:t> </a:t>
            </a:r>
            <a:r>
              <a:rPr lang="ru-RU" sz="2400" b="1" i="1" dirty="0"/>
              <a:t>датчики </a:t>
            </a:r>
            <a:r>
              <a:rPr lang="ru-RU" sz="2400" dirty="0"/>
              <a:t>- </a:t>
            </a:r>
            <a:r>
              <a:rPr lang="ru-RU" sz="2400" dirty="0" smtClean="0"/>
              <a:t>под </a:t>
            </a:r>
            <a:r>
              <a:rPr lang="ru-RU" sz="2400" dirty="0" err="1" smtClean="0"/>
              <a:t>впливом</a:t>
            </a:r>
            <a:r>
              <a:rPr lang="ru-RU" sz="2400" dirty="0" smtClean="0"/>
              <a:t> </a:t>
            </a:r>
            <a:r>
              <a:rPr lang="ru-RU" sz="2400" dirty="0" err="1" smtClean="0"/>
              <a:t>вхідного</a:t>
            </a:r>
            <a:r>
              <a:rPr lang="ru-RU" sz="2400" dirty="0" smtClean="0"/>
              <a:t> </a:t>
            </a:r>
            <a:r>
              <a:rPr lang="ru-RU" sz="2400" dirty="0"/>
              <a:t>сигнала </a:t>
            </a:r>
            <a:r>
              <a:rPr lang="ru-RU" sz="2400" dirty="0" err="1" smtClean="0"/>
              <a:t>змінюється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певний</a:t>
            </a:r>
            <a:r>
              <a:rPr lang="ru-RU" sz="2400" dirty="0" smtClean="0"/>
              <a:t> параметр (</a:t>
            </a:r>
            <a:r>
              <a:rPr lang="ru-RU" sz="2400" dirty="0" err="1" smtClean="0"/>
              <a:t>тензометричні</a:t>
            </a:r>
            <a:r>
              <a:rPr lang="ru-RU" sz="2400" dirty="0" smtClean="0"/>
              <a:t>, </a:t>
            </a:r>
            <a:r>
              <a:rPr lang="ru-RU" sz="2400" dirty="0" err="1" smtClean="0"/>
              <a:t>ємнісні</a:t>
            </a:r>
            <a:r>
              <a:rPr lang="ru-RU" sz="2400" dirty="0" smtClean="0"/>
              <a:t>, </a:t>
            </a:r>
            <a:r>
              <a:rPr lang="ru-RU" sz="2400" dirty="0" err="1" smtClean="0"/>
              <a:t>індуктивні</a:t>
            </a:r>
            <a:r>
              <a:rPr lang="ru-RU" sz="2400" dirty="0" smtClean="0"/>
              <a:t>, </a:t>
            </a:r>
            <a:r>
              <a:rPr lang="ru-RU" sz="2400" dirty="0" err="1" smtClean="0"/>
              <a:t>реостатні</a:t>
            </a:r>
            <a:r>
              <a:rPr lang="ru-RU" sz="2400" dirty="0" smtClean="0"/>
              <a:t> і </a:t>
            </a:r>
            <a:r>
              <a:rPr lang="ru-RU" sz="2400" dirty="0"/>
              <a:t>т.п.). 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err="1" smtClean="0"/>
              <a:t>Розрізняють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механічні</a:t>
            </a:r>
            <a:r>
              <a:rPr lang="ru-RU" sz="2400" dirty="0" smtClean="0"/>
              <a:t>, </a:t>
            </a:r>
            <a:r>
              <a:rPr lang="ru-RU" sz="2400" dirty="0" err="1" smtClean="0"/>
              <a:t>акустичні</a:t>
            </a:r>
            <a:r>
              <a:rPr lang="ru-RU" sz="2400" dirty="0" smtClean="0"/>
              <a:t>, </a:t>
            </a:r>
            <a:r>
              <a:rPr lang="ru-RU" sz="2400" dirty="0" err="1" smtClean="0"/>
              <a:t>температурні</a:t>
            </a:r>
            <a:r>
              <a:rPr lang="ru-RU" sz="2400" dirty="0" smtClean="0"/>
              <a:t>, </a:t>
            </a:r>
            <a:r>
              <a:rPr lang="ru-RU" sz="2400" dirty="0" err="1" smtClean="0"/>
              <a:t>оптичні</a:t>
            </a:r>
            <a:r>
              <a:rPr lang="ru-RU" sz="2400" dirty="0" smtClean="0"/>
              <a:t> і </a:t>
            </a:r>
            <a:r>
              <a:rPr lang="ru-RU" sz="2400" dirty="0" err="1" smtClean="0"/>
              <a:t>інші</a:t>
            </a:r>
            <a:r>
              <a:rPr lang="ru-RU" sz="2400" dirty="0" smtClean="0"/>
              <a:t> датчики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5684510"/>
      </p:ext>
    </p:extLst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3592" y="5013176"/>
            <a:ext cx="7787208" cy="792088"/>
          </a:xfrm>
        </p:spPr>
        <p:txBody>
          <a:bodyPr/>
          <a:lstStyle/>
          <a:p>
            <a:r>
              <a:rPr lang="ru-RU" dirty="0" err="1" smtClean="0"/>
              <a:t>Приклади</a:t>
            </a:r>
            <a:r>
              <a:rPr lang="ru-RU" dirty="0" smtClean="0"/>
              <a:t> </a:t>
            </a:r>
            <a:r>
              <a:rPr lang="ru-RU" dirty="0" err="1" smtClean="0"/>
              <a:t>генераторних</a:t>
            </a:r>
            <a:r>
              <a:rPr lang="ru-RU" dirty="0" smtClean="0"/>
              <a:t> </a:t>
            </a:r>
            <a:r>
              <a:rPr lang="ru-RU" dirty="0" err="1" smtClean="0"/>
              <a:t>датчиків</a:t>
            </a:r>
            <a:endParaRPr lang="ru-RU" dirty="0"/>
          </a:p>
        </p:txBody>
      </p:sp>
      <p:pic>
        <p:nvPicPr>
          <p:cNvPr id="2050" name="Picture 2" descr="Картинки по запросу картинки генераторные датч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848" y="381758"/>
            <a:ext cx="6264696" cy="463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37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3600" dirty="0" err="1"/>
              <a:t>Потенціометричні</a:t>
            </a:r>
            <a:r>
              <a:rPr lang="ru-RU" altLang="uk-UA" sz="3600" dirty="0"/>
              <a:t> датчики. Принцип </a:t>
            </a:r>
            <a:r>
              <a:rPr lang="ru-RU" altLang="uk-UA" sz="3600" dirty="0" err="1"/>
              <a:t>роботи</a:t>
            </a:r>
            <a:r>
              <a:rPr lang="ru-RU" altLang="uk-UA" sz="3600" dirty="0"/>
              <a:t> </a:t>
            </a:r>
            <a:r>
              <a:rPr lang="ru-RU" altLang="uk-UA" sz="3600" dirty="0" err="1"/>
              <a:t>іон-селективних</a:t>
            </a:r>
            <a:r>
              <a:rPr lang="ru-RU" altLang="uk-UA" sz="3600" dirty="0"/>
              <a:t> </a:t>
            </a:r>
            <a:r>
              <a:rPr lang="ru-RU" altLang="uk-UA" sz="3600" dirty="0" err="1"/>
              <a:t>електродів</a:t>
            </a:r>
            <a:endParaRPr lang="en-US" altLang="uk-UA" sz="3600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uk-UA" sz="2800"/>
              <a:t>Велика підмножина електрохімічних датчиків </a:t>
            </a:r>
            <a:endParaRPr lang="en-US" altLang="uk-UA" sz="2800"/>
          </a:p>
          <a:p>
            <a:pPr>
              <a:lnSpc>
                <a:spcPct val="80000"/>
              </a:lnSpc>
            </a:pPr>
            <a:r>
              <a:rPr lang="ru-RU" altLang="uk-UA" sz="2800"/>
              <a:t>Принцип: електричний потенціал виникає на поверхні твердого матеріалу, зануреного в розчин, що містить іони, які обмінюються на поверхні. </a:t>
            </a:r>
          </a:p>
          <a:p>
            <a:pPr>
              <a:lnSpc>
                <a:spcPct val="80000"/>
              </a:lnSpc>
            </a:pPr>
            <a:r>
              <a:rPr lang="ru-RU" altLang="uk-UA" sz="2800"/>
              <a:t>Потенціал пропорційно залежить від кількості або концентрації іонів в розчині. </a:t>
            </a:r>
            <a:endParaRPr lang="en-US" altLang="uk-UA" sz="2800"/>
          </a:p>
          <a:p>
            <a:pPr>
              <a:lnSpc>
                <a:spcPct val="80000"/>
              </a:lnSpc>
            </a:pPr>
            <a:r>
              <a:rPr lang="ru-RU" altLang="uk-UA" sz="2800"/>
              <a:t>Різниця потенціалів між поверхнею твердого тіла і розчину виникає через розділення зарядів на поверхні. </a:t>
            </a:r>
            <a:endParaRPr lang="en-US" altLang="uk-UA" sz="2800"/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1524001" y="87998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uk-UA"/>
              <a:t/>
            </a:r>
            <a:br>
              <a:rPr lang="en-US" altLang="uk-UA"/>
            </a:b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825610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3600" dirty="0" err="1"/>
              <a:t>Потенціометричні</a:t>
            </a:r>
            <a:r>
              <a:rPr lang="ru-RU" altLang="uk-UA" sz="3600" dirty="0"/>
              <a:t> датчики. Принцип </a:t>
            </a:r>
            <a:r>
              <a:rPr lang="ru-RU" altLang="uk-UA" sz="3600" dirty="0" err="1"/>
              <a:t>роботи</a:t>
            </a:r>
            <a:r>
              <a:rPr lang="ru-RU" altLang="uk-UA" sz="3600" dirty="0"/>
              <a:t> </a:t>
            </a:r>
            <a:r>
              <a:rPr lang="ru-RU" altLang="uk-UA" sz="3600" dirty="0" err="1"/>
              <a:t>іон-селективних</a:t>
            </a:r>
            <a:r>
              <a:rPr lang="ru-RU" altLang="uk-UA" sz="3600" dirty="0"/>
              <a:t> </a:t>
            </a:r>
            <a:r>
              <a:rPr lang="ru-RU" altLang="uk-UA" sz="3600" dirty="0" err="1"/>
              <a:t>електродів</a:t>
            </a:r>
            <a:endParaRPr lang="en-US" altLang="uk-UA" sz="3600" dirty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uk-UA" sz="2400" dirty="0"/>
              <a:t>Контакт </a:t>
            </a:r>
            <a:r>
              <a:rPr lang="ru-RU" altLang="uk-UA" sz="2400" dirty="0" err="1"/>
              <a:t>потенціалу</a:t>
            </a:r>
            <a:r>
              <a:rPr lang="ru-RU" altLang="uk-UA" sz="2400" dirty="0"/>
              <a:t>, </a:t>
            </a:r>
            <a:r>
              <a:rPr lang="ru-RU" altLang="uk-UA" sz="2400" dirty="0" err="1"/>
              <a:t>аналогічний</a:t>
            </a:r>
            <a:r>
              <a:rPr lang="ru-RU" altLang="uk-UA" sz="2400" dirty="0"/>
              <a:t> тому, </a:t>
            </a:r>
            <a:r>
              <a:rPr lang="ru-RU" altLang="uk-UA" sz="2400" dirty="0" err="1"/>
              <a:t>який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використовується</a:t>
            </a:r>
            <a:r>
              <a:rPr lang="ru-RU" altLang="uk-UA" sz="2400" dirty="0"/>
              <a:t> для </a:t>
            </a:r>
            <a:r>
              <a:rPr lang="ru-RU" altLang="uk-UA" sz="2400" dirty="0" err="1"/>
              <a:t>встановлення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вольтової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частини</a:t>
            </a:r>
            <a:r>
              <a:rPr lang="ru-RU" altLang="uk-UA" sz="2400" dirty="0"/>
              <a:t>, не </a:t>
            </a:r>
            <a:r>
              <a:rPr lang="ru-RU" altLang="uk-UA" sz="2400" dirty="0" err="1"/>
              <a:t>може</a:t>
            </a:r>
            <a:r>
              <a:rPr lang="ru-RU" altLang="uk-UA" sz="2400" dirty="0"/>
              <a:t> бути </a:t>
            </a:r>
            <a:r>
              <a:rPr lang="ru-RU" altLang="uk-UA" sz="2400" dirty="0" err="1"/>
              <a:t>виміряний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безпосередньо</a:t>
            </a:r>
            <a:r>
              <a:rPr lang="ru-RU" altLang="uk-UA" sz="2400" dirty="0"/>
              <a:t>. </a:t>
            </a:r>
            <a:endParaRPr lang="en-US" altLang="uk-UA" sz="2400" dirty="0"/>
          </a:p>
          <a:p>
            <a:pPr>
              <a:lnSpc>
                <a:spcPct val="80000"/>
              </a:lnSpc>
            </a:pPr>
            <a:r>
              <a:rPr lang="ru-RU" altLang="uk-UA" sz="2400" dirty="0"/>
              <a:t>Коли </a:t>
            </a:r>
            <a:r>
              <a:rPr lang="ru-RU" altLang="uk-UA" sz="2400" dirty="0" err="1"/>
              <a:t>використовується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другий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електрод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електрохімічна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частина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встановлена</a:t>
            </a:r>
            <a:r>
              <a:rPr lang="ru-RU" altLang="uk-UA" sz="2400" dirty="0"/>
              <a:t> і </a:t>
            </a:r>
            <a:r>
              <a:rPr lang="ru-RU" altLang="uk-UA" sz="2400" dirty="0" err="1"/>
              <a:t>потенціал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між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двома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електродами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можна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безпосередньо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виміряти</a:t>
            </a:r>
            <a:r>
              <a:rPr lang="ru-RU" altLang="uk-UA" sz="2400" dirty="0"/>
              <a:t>.</a:t>
            </a:r>
          </a:p>
          <a:p>
            <a:pPr>
              <a:lnSpc>
                <a:spcPct val="80000"/>
              </a:lnSpc>
            </a:pPr>
            <a:r>
              <a:rPr lang="ru-RU" altLang="uk-UA" sz="2400" dirty="0"/>
              <a:t> Для </a:t>
            </a:r>
            <a:r>
              <a:rPr lang="ru-RU" altLang="uk-UA" sz="2400" dirty="0" err="1"/>
              <a:t>забезпечення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можливості</a:t>
            </a:r>
            <a:r>
              <a:rPr lang="ru-RU" altLang="uk-UA" sz="2400" dirty="0"/>
              <a:t> точного </a:t>
            </a:r>
            <a:r>
              <a:rPr lang="ru-RU" altLang="uk-UA" sz="2400" dirty="0" err="1"/>
              <a:t>вимірювання</a:t>
            </a:r>
            <a:r>
              <a:rPr lang="ru-RU" altLang="uk-UA" sz="2400" dirty="0"/>
              <a:t>, і таким чином, </a:t>
            </a:r>
            <a:r>
              <a:rPr lang="ru-RU" altLang="uk-UA" sz="2400" dirty="0" err="1"/>
              <a:t>щоб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концентрація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іонів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належним</a:t>
            </a:r>
            <a:r>
              <a:rPr lang="ru-RU" altLang="uk-UA" sz="2400" dirty="0"/>
              <a:t> чином </a:t>
            </a:r>
            <a:r>
              <a:rPr lang="ru-RU" altLang="uk-UA" sz="2400" dirty="0" err="1"/>
              <a:t>була</a:t>
            </a:r>
            <a:r>
              <a:rPr lang="ru-RU" altLang="uk-UA" sz="2400" dirty="0"/>
              <a:t> представлена через </a:t>
            </a:r>
            <a:r>
              <a:rPr lang="ru-RU" altLang="uk-UA" sz="2400" dirty="0" err="1"/>
              <a:t>потенціал</a:t>
            </a:r>
            <a:r>
              <a:rPr lang="ru-RU" altLang="uk-UA" sz="2400" dirty="0"/>
              <a:t>, критично </a:t>
            </a:r>
            <a:r>
              <a:rPr lang="ru-RU" altLang="uk-UA" sz="2400" dirty="0" err="1"/>
              <a:t>важливо</a:t>
            </a:r>
            <a:r>
              <a:rPr lang="ru-RU" altLang="uk-UA" sz="2400" dirty="0"/>
              <a:t>, </a:t>
            </a:r>
            <a:r>
              <a:rPr lang="ru-RU" altLang="uk-UA" sz="2400" dirty="0" err="1"/>
              <a:t>щоб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поточний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вимірювальний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прилад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був</a:t>
            </a:r>
            <a:r>
              <a:rPr lang="ru-RU" altLang="uk-UA" sz="2400" dirty="0"/>
              <a:t> максимально </a:t>
            </a:r>
            <a:r>
              <a:rPr lang="ru-RU" altLang="uk-UA" sz="2400" dirty="0" err="1"/>
              <a:t>малий</a:t>
            </a:r>
            <a:r>
              <a:rPr lang="ru-RU" altLang="uk-UA" sz="2400" dirty="0"/>
              <a:t> (будь-</a:t>
            </a:r>
            <a:r>
              <a:rPr lang="ru-RU" altLang="uk-UA" sz="2400" dirty="0" err="1"/>
              <a:t>який</a:t>
            </a:r>
            <a:r>
              <a:rPr lang="ru-RU" altLang="uk-UA" sz="2400" dirty="0"/>
              <a:t> струм </a:t>
            </a:r>
            <a:r>
              <a:rPr lang="ru-RU" altLang="uk-UA" sz="2400" dirty="0" err="1"/>
              <a:t>навантаження</a:t>
            </a:r>
            <a:r>
              <a:rPr lang="ru-RU" altLang="uk-UA" sz="2400" dirty="0"/>
              <a:t> в </a:t>
            </a:r>
            <a:r>
              <a:rPr lang="ru-RU" altLang="uk-UA" sz="2400" dirty="0" err="1"/>
              <a:t>камері</a:t>
            </a:r>
            <a:r>
              <a:rPr lang="ru-RU" altLang="uk-UA" sz="2400" dirty="0"/>
              <a:t> і </a:t>
            </a:r>
            <a:r>
              <a:rPr lang="ru-RU" altLang="uk-UA" sz="2400" dirty="0" err="1"/>
              <a:t>відповідно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вимірюваний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потенціал</a:t>
            </a:r>
            <a:r>
              <a:rPr lang="ru-RU" altLang="uk-UA" sz="2400" dirty="0"/>
              <a:t>).</a:t>
            </a:r>
            <a:r>
              <a:rPr lang="ru-RU" altLang="uk-UA" dirty="0"/>
              <a:t> </a:t>
            </a:r>
            <a:endParaRPr lang="en-US" altLang="uk-UA" dirty="0"/>
          </a:p>
        </p:txBody>
      </p:sp>
    </p:spTree>
    <p:extLst>
      <p:ext uri="{BB962C8B-B14F-4D97-AF65-F5344CB8AC3E}">
        <p14:creationId xmlns:p14="http://schemas.microsoft.com/office/powerpoint/2010/main" val="3692794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3200" dirty="0" err="1"/>
              <a:t>Потенціометричні</a:t>
            </a:r>
            <a:r>
              <a:rPr lang="ru-RU" altLang="uk-UA" sz="3200" dirty="0"/>
              <a:t> датчики. Принцип </a:t>
            </a:r>
            <a:r>
              <a:rPr lang="ru-RU" altLang="uk-UA" sz="3200" dirty="0" err="1"/>
              <a:t>роботи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іон-селективних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електродів</a:t>
            </a:r>
            <a:endParaRPr lang="en-US" altLang="uk-UA" sz="3200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uk-UA" sz="2800"/>
              <a:t>Для сенсора цього типу прийнятно створити потенціал, який повинен бути іонно - специфікований - тобто електроди повинені знаходити різницю між рідинами. </a:t>
            </a:r>
          </a:p>
          <a:p>
            <a:pPr>
              <a:lnSpc>
                <a:spcPct val="90000"/>
              </a:lnSpc>
            </a:pPr>
            <a:r>
              <a:rPr lang="ru-RU" altLang="uk-UA" sz="2800"/>
              <a:t>Вони називаються іонно – специфікованими електродами або мембранами. </a:t>
            </a:r>
            <a:endParaRPr lang="en-US" altLang="uk-UA" sz="2800"/>
          </a:p>
          <a:p>
            <a:pPr>
              <a:lnSpc>
                <a:spcPct val="90000"/>
              </a:lnSpc>
            </a:pPr>
            <a:r>
              <a:rPr lang="ru-RU" altLang="uk-UA" sz="2800"/>
              <a:t>Чотири типи мембран:</a:t>
            </a:r>
            <a:endParaRPr lang="en-US" altLang="uk-UA" sz="2800"/>
          </a:p>
          <a:p>
            <a:pPr>
              <a:lnSpc>
                <a:spcPct val="90000"/>
              </a:lnSpc>
            </a:pPr>
            <a:r>
              <a:rPr lang="ru-RU" altLang="uk-UA" sz="2800" b="1"/>
              <a:t>Скляні мембрани</a:t>
            </a:r>
            <a:r>
              <a:rPr lang="ru-RU" altLang="uk-UA" sz="2800"/>
              <a:t>, селективні для Н +, Na + та NH 4 + і аналогічних іонів. </a:t>
            </a:r>
            <a:endParaRPr lang="en-US" altLang="uk-UA" sz="2800"/>
          </a:p>
        </p:txBody>
      </p:sp>
    </p:spTree>
    <p:extLst>
      <p:ext uri="{BB962C8B-B14F-4D97-AF65-F5344CB8AC3E}">
        <p14:creationId xmlns:p14="http://schemas.microsoft.com/office/powerpoint/2010/main" val="3074281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3200" dirty="0" err="1"/>
              <a:t>Потенціометричні</a:t>
            </a:r>
            <a:r>
              <a:rPr lang="ru-RU" altLang="uk-UA" sz="3200" dirty="0"/>
              <a:t> датчики. Принцип </a:t>
            </a:r>
            <a:r>
              <a:rPr lang="ru-RU" altLang="uk-UA" sz="3200" dirty="0" err="1"/>
              <a:t>роботи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іон-селективних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електродів</a:t>
            </a:r>
            <a:endParaRPr lang="en-US" altLang="uk-UA" sz="3200" dirty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557339"/>
            <a:ext cx="8229600" cy="47513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uk-UA" sz="2400" b="1" dirty="0" err="1"/>
              <a:t>Полімер-імобілізовані</a:t>
            </a:r>
            <a:r>
              <a:rPr lang="ru-RU" altLang="uk-UA" sz="2400" b="1" dirty="0"/>
              <a:t> </a:t>
            </a:r>
            <a:r>
              <a:rPr lang="ru-RU" altLang="uk-UA" sz="2400" b="1" dirty="0" err="1"/>
              <a:t>мембрани</a:t>
            </a:r>
            <a:r>
              <a:rPr lang="ru-RU" altLang="uk-UA" sz="2400" dirty="0"/>
              <a:t>: У </a:t>
            </a:r>
            <a:r>
              <a:rPr lang="ru-RU" altLang="uk-UA" sz="2400" dirty="0" err="1"/>
              <a:t>цьому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виді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мембрани</a:t>
            </a:r>
            <a:r>
              <a:rPr lang="ru-RU" altLang="uk-UA" sz="2400" dirty="0"/>
              <a:t>, </a:t>
            </a:r>
            <a:r>
              <a:rPr lang="ru-RU" altLang="uk-UA" sz="2400" dirty="0" err="1"/>
              <a:t>іоноселективні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агенти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іммобілізовані</a:t>
            </a:r>
            <a:r>
              <a:rPr lang="ru-RU" altLang="uk-UA" sz="2400" dirty="0"/>
              <a:t> (</a:t>
            </a:r>
            <a:r>
              <a:rPr lang="ru-RU" altLang="uk-UA" sz="2400" dirty="0" err="1"/>
              <a:t>спіймані</a:t>
            </a:r>
            <a:r>
              <a:rPr lang="ru-RU" altLang="uk-UA" sz="2400" dirty="0"/>
              <a:t>) в </a:t>
            </a:r>
            <a:r>
              <a:rPr lang="ru-RU" altLang="uk-UA" sz="2400" dirty="0" err="1"/>
              <a:t>полімерну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матрицю</a:t>
            </a:r>
            <a:r>
              <a:rPr lang="ru-RU" altLang="uk-UA" sz="2400" dirty="0"/>
              <a:t>. </a:t>
            </a:r>
            <a:r>
              <a:rPr lang="ru-RU" altLang="uk-UA" sz="2400" dirty="0" err="1"/>
              <a:t>Типовий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полімер</a:t>
            </a:r>
            <a:r>
              <a:rPr lang="ru-RU" altLang="uk-UA" sz="2400" dirty="0"/>
              <a:t>-</a:t>
            </a:r>
            <a:r>
              <a:rPr lang="en-US" altLang="uk-UA" sz="2400" dirty="0"/>
              <a:t>PVC</a:t>
            </a:r>
          </a:p>
          <a:p>
            <a:pPr>
              <a:lnSpc>
                <a:spcPct val="80000"/>
              </a:lnSpc>
            </a:pPr>
            <a:r>
              <a:rPr lang="ru-RU" altLang="uk-UA" sz="2400" b="1" dirty="0"/>
              <a:t>Гель-</a:t>
            </a:r>
            <a:r>
              <a:rPr lang="ru-RU" altLang="uk-UA" sz="2400" b="1" dirty="0" err="1"/>
              <a:t>іммобілізовані</a:t>
            </a:r>
            <a:r>
              <a:rPr lang="ru-RU" altLang="uk-UA" sz="2400" b="1" dirty="0"/>
              <a:t> </a:t>
            </a:r>
            <a:r>
              <a:rPr lang="ru-RU" altLang="uk-UA" sz="2400" b="1" dirty="0" err="1"/>
              <a:t>ферменті</a:t>
            </a:r>
            <a:r>
              <a:rPr lang="ru-RU" altLang="uk-UA" sz="2400" b="1" dirty="0"/>
              <a:t> </a:t>
            </a:r>
            <a:r>
              <a:rPr lang="ru-RU" altLang="uk-UA" sz="2400" b="1" dirty="0" err="1"/>
              <a:t>мембрани</a:t>
            </a:r>
            <a:r>
              <a:rPr lang="ru-RU" altLang="uk-UA" sz="2400" dirty="0"/>
              <a:t>: </a:t>
            </a:r>
            <a:r>
              <a:rPr lang="ru-RU" altLang="uk-UA" sz="2400" dirty="0" err="1"/>
              <a:t>поверхнева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реакція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між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іонноспецифікованим</a:t>
            </a:r>
            <a:r>
              <a:rPr lang="ru-RU" altLang="uk-UA" sz="2400" dirty="0"/>
              <a:t> ферментом, </a:t>
            </a:r>
            <a:r>
              <a:rPr lang="ru-RU" altLang="uk-UA" sz="2400" dirty="0" err="1"/>
              <a:t>який</a:t>
            </a:r>
            <a:r>
              <a:rPr lang="ru-RU" altLang="uk-UA" sz="2400" dirty="0"/>
              <a:t> по </a:t>
            </a:r>
            <a:r>
              <a:rPr lang="ru-RU" altLang="uk-UA" sz="2400" dirty="0" err="1"/>
              <a:t>черзі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звязаний</a:t>
            </a:r>
            <a:r>
              <a:rPr lang="ru-RU" altLang="uk-UA" sz="2400" dirty="0"/>
              <a:t> з твердою </a:t>
            </a:r>
            <a:r>
              <a:rPr lang="ru-RU" altLang="uk-UA" sz="2400" dirty="0" err="1"/>
              <a:t>поверхню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або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імобілізований</a:t>
            </a:r>
            <a:r>
              <a:rPr lang="ru-RU" altLang="uk-UA" sz="2400" dirty="0"/>
              <a:t> в </a:t>
            </a:r>
            <a:r>
              <a:rPr lang="ru-RU" altLang="uk-UA" sz="2400" dirty="0" err="1"/>
              <a:t>матриці</a:t>
            </a:r>
            <a:r>
              <a:rPr lang="ru-RU" altLang="uk-UA" sz="2400" dirty="0"/>
              <a:t> - в основному для </a:t>
            </a:r>
            <a:r>
              <a:rPr lang="ru-RU" altLang="uk-UA" sz="2400" dirty="0" err="1"/>
              <a:t>біомедичних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застосувань</a:t>
            </a:r>
            <a:r>
              <a:rPr lang="ru-RU" altLang="uk-UA" sz="2400" dirty="0"/>
              <a:t> </a:t>
            </a:r>
          </a:p>
          <a:p>
            <a:pPr>
              <a:lnSpc>
                <a:spcPct val="80000"/>
              </a:lnSpc>
            </a:pPr>
            <a:r>
              <a:rPr lang="ru-RU" altLang="uk-UA" sz="2400" b="1" dirty="0" err="1"/>
              <a:t>Розчинні</a:t>
            </a:r>
            <a:r>
              <a:rPr lang="ru-RU" altLang="uk-UA" sz="2400" b="1" dirty="0"/>
              <a:t> </a:t>
            </a:r>
            <a:r>
              <a:rPr lang="ru-RU" altLang="uk-UA" sz="2400" b="1" dirty="0" err="1"/>
              <a:t>неорганічні</a:t>
            </a:r>
            <a:r>
              <a:rPr lang="ru-RU" altLang="uk-UA" sz="2400" b="1" dirty="0"/>
              <a:t> </a:t>
            </a:r>
            <a:r>
              <a:rPr lang="ru-RU" altLang="uk-UA" sz="2400" b="1" dirty="0" err="1"/>
              <a:t>мембрани</a:t>
            </a:r>
            <a:r>
              <a:rPr lang="ru-RU" altLang="uk-UA" sz="2400" b="1" dirty="0"/>
              <a:t> </a:t>
            </a:r>
            <a:r>
              <a:rPr lang="ru-RU" altLang="uk-UA" sz="2400" b="1" dirty="0" err="1"/>
              <a:t>солі</a:t>
            </a:r>
            <a:r>
              <a:rPr lang="ru-RU" altLang="uk-UA" sz="2400" dirty="0"/>
              <a:t>: </a:t>
            </a:r>
            <a:r>
              <a:rPr lang="ru-RU" altLang="uk-UA" sz="2400" dirty="0" err="1"/>
              <a:t>або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кристалічні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або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порошкоподібні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солі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вдавлюються</a:t>
            </a:r>
            <a:r>
              <a:rPr lang="ru-RU" altLang="uk-UA" sz="2400" dirty="0"/>
              <a:t> в </a:t>
            </a:r>
            <a:r>
              <a:rPr lang="ru-RU" altLang="uk-UA" sz="2400" dirty="0" err="1"/>
              <a:t>використовуване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тверде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тіло</a:t>
            </a:r>
            <a:r>
              <a:rPr lang="ru-RU" altLang="uk-UA" sz="2400" dirty="0"/>
              <a:t>. </a:t>
            </a:r>
            <a:r>
              <a:rPr lang="ru-RU" altLang="uk-UA" sz="2400" dirty="0" err="1"/>
              <a:t>Типовими</a:t>
            </a:r>
            <a:r>
              <a:rPr lang="ru-RU" altLang="uk-UA" sz="2400" dirty="0"/>
              <a:t> солями є </a:t>
            </a:r>
            <a:r>
              <a:rPr lang="en-US" altLang="uk-UA" sz="2400" dirty="0"/>
              <a:t>LaF</a:t>
            </a:r>
            <a:r>
              <a:rPr lang="en-US" altLang="uk-UA" sz="2400" baseline="-25000" dirty="0"/>
              <a:t>3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або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суміші</a:t>
            </a:r>
            <a:r>
              <a:rPr lang="ru-RU" altLang="uk-UA" sz="2400" dirty="0"/>
              <a:t> солей таких, як </a:t>
            </a:r>
            <a:r>
              <a:rPr lang="en-US" altLang="uk-UA" sz="2400" dirty="0"/>
              <a:t>Ag</a:t>
            </a:r>
            <a:r>
              <a:rPr lang="en-US" altLang="uk-UA" sz="2400" baseline="-25000" dirty="0"/>
              <a:t>2</a:t>
            </a:r>
            <a:r>
              <a:rPr lang="en-US" altLang="uk-UA" sz="2400" dirty="0"/>
              <a:t>S </a:t>
            </a:r>
            <a:r>
              <a:rPr lang="ru-RU" altLang="uk-UA" sz="2400" dirty="0"/>
              <a:t>і </a:t>
            </a:r>
            <a:r>
              <a:rPr lang="en-US" altLang="uk-UA" sz="2400" dirty="0" err="1"/>
              <a:t>AgCl</a:t>
            </a:r>
            <a:r>
              <a:rPr lang="ru-RU" altLang="uk-UA" sz="2400" dirty="0"/>
              <a:t>. </a:t>
            </a:r>
            <a:r>
              <a:rPr lang="ru-RU" altLang="uk-UA" sz="2400" dirty="0" err="1"/>
              <a:t>Ці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електроди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селективні</a:t>
            </a:r>
            <a:r>
              <a:rPr lang="ru-RU" altLang="uk-UA" sz="2400" dirty="0"/>
              <a:t> до </a:t>
            </a:r>
            <a:r>
              <a:rPr lang="ru-RU" altLang="uk-UA" sz="2400" dirty="0" smtClean="0"/>
              <a:t> </a:t>
            </a:r>
            <a:r>
              <a:rPr lang="en-US" altLang="uk-UA" sz="2400" dirty="0"/>
              <a:t>F</a:t>
            </a:r>
            <a:r>
              <a:rPr lang="en-US" altLang="uk-UA" sz="2400" baseline="30000" dirty="0">
                <a:latin typeface="Symbol" panose="05050102010706020507" pitchFamily="18" charset="2"/>
                <a:sym typeface="Symbol" panose="05050102010706020507" pitchFamily="18" charset="2"/>
              </a:rPr>
              <a:t></a:t>
            </a:r>
            <a:r>
              <a:rPr lang="en-US" altLang="uk-UA" sz="2400" dirty="0"/>
              <a:t>, S</a:t>
            </a:r>
            <a:r>
              <a:rPr lang="en-US" altLang="uk-UA" sz="2400" baseline="30000" dirty="0">
                <a:latin typeface="Symbol" panose="05050102010706020507" pitchFamily="18" charset="2"/>
                <a:sym typeface="Symbol" panose="05050102010706020507" pitchFamily="18" charset="2"/>
              </a:rPr>
              <a:t></a:t>
            </a:r>
            <a:r>
              <a:rPr lang="en-US" altLang="uk-UA" sz="2400" dirty="0"/>
              <a:t> </a:t>
            </a:r>
            <a:r>
              <a:rPr lang="uk-UA" altLang="uk-UA" sz="2400" dirty="0"/>
              <a:t>і</a:t>
            </a:r>
            <a:r>
              <a:rPr lang="en-US" altLang="uk-UA" sz="2400" dirty="0"/>
              <a:t> Cl</a:t>
            </a:r>
            <a:r>
              <a:rPr lang="en-US" altLang="uk-UA" sz="2400" baseline="30000" dirty="0">
                <a:latin typeface="Symbol" panose="05050102010706020507" pitchFamily="18" charset="2"/>
                <a:sym typeface="Symbol" panose="05050102010706020507" pitchFamily="18" charset="2"/>
              </a:rPr>
              <a:t></a:t>
            </a:r>
            <a:r>
              <a:rPr lang="en-US" altLang="uk-UA" sz="2400" dirty="0"/>
              <a:t> </a:t>
            </a:r>
            <a:r>
              <a:rPr lang="ru-RU" altLang="uk-UA" sz="2400" dirty="0" smtClean="0"/>
              <a:t>і </a:t>
            </a:r>
            <a:r>
              <a:rPr lang="ru-RU" altLang="uk-UA" sz="2400" dirty="0" err="1"/>
              <a:t>подібних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іонів</a:t>
            </a:r>
            <a:r>
              <a:rPr lang="ru-RU" altLang="uk-UA" sz="2400" dirty="0"/>
              <a:t>. </a:t>
            </a:r>
            <a:endParaRPr lang="en-US" altLang="uk-UA" sz="2400" dirty="0"/>
          </a:p>
        </p:txBody>
      </p:sp>
    </p:spTree>
    <p:extLst>
      <p:ext uri="{BB962C8B-B14F-4D97-AF65-F5344CB8AC3E}">
        <p14:creationId xmlns:p14="http://schemas.microsoft.com/office/powerpoint/2010/main" val="3926639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/>
              <a:t>Скломембраннні сенсори </a:t>
            </a:r>
            <a:endParaRPr lang="en-US" altLang="uk-UA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uk-UA" sz="2800"/>
              <a:t>Найстаріший з іон-селективних електродів</a:t>
            </a:r>
            <a:r>
              <a:rPr lang="en-US" altLang="uk-UA" sz="2800"/>
              <a:t>, </a:t>
            </a:r>
          </a:p>
          <a:p>
            <a:pPr>
              <a:lnSpc>
                <a:spcPct val="80000"/>
              </a:lnSpc>
            </a:pPr>
            <a:r>
              <a:rPr lang="ru-RU" altLang="uk-UA" sz="2800"/>
              <a:t>Використовується для рН-визначення з середини 1930-х і при цьому, найчастіше. </a:t>
            </a:r>
            <a:endParaRPr lang="en-US" altLang="uk-UA" sz="2800"/>
          </a:p>
          <a:p>
            <a:pPr>
              <a:lnSpc>
                <a:spcPct val="80000"/>
              </a:lnSpc>
            </a:pPr>
            <a:r>
              <a:rPr lang="ru-RU" altLang="uk-UA" sz="2800"/>
              <a:t>Електрод є склом виготовленим з додаванням натрію (</a:t>
            </a:r>
            <a:r>
              <a:rPr lang="en-US" altLang="uk-UA" sz="2800"/>
              <a:t>Na</a:t>
            </a:r>
            <a:r>
              <a:rPr lang="en-US" altLang="uk-UA" sz="2800" baseline="-25000"/>
              <a:t>2</a:t>
            </a:r>
            <a:r>
              <a:rPr lang="en-US" altLang="uk-UA" sz="2800"/>
              <a:t>O</a:t>
            </a:r>
            <a:r>
              <a:rPr lang="ru-RU" altLang="uk-UA" sz="2800"/>
              <a:t>) і окису алюмінію (</a:t>
            </a:r>
            <a:r>
              <a:rPr lang="en-US" altLang="uk-UA" sz="2800"/>
              <a:t>Al</a:t>
            </a:r>
            <a:r>
              <a:rPr lang="en-US" altLang="uk-UA" sz="2800" baseline="-25000"/>
              <a:t>2</a:t>
            </a:r>
            <a:r>
              <a:rPr lang="en-US" altLang="uk-UA" sz="2800"/>
              <a:t>O</a:t>
            </a:r>
            <a:r>
              <a:rPr lang="en-US" altLang="uk-UA" sz="2800" baseline="-25000"/>
              <a:t>3</a:t>
            </a:r>
            <a:r>
              <a:rPr lang="ru-RU" altLang="uk-UA" sz="2800"/>
              <a:t>).</a:t>
            </a:r>
            <a:endParaRPr lang="en-US" altLang="uk-UA" sz="2800"/>
          </a:p>
          <a:p>
            <a:pPr>
              <a:lnSpc>
                <a:spcPct val="80000"/>
              </a:lnSpc>
            </a:pPr>
            <a:r>
              <a:rPr lang="ru-RU" altLang="uk-UA" sz="2800"/>
              <a:t>Зроблено в дуже тонкій трубці, як мембрана. </a:t>
            </a:r>
            <a:endParaRPr lang="en-US" altLang="uk-UA" sz="2800"/>
          </a:p>
          <a:p>
            <a:pPr>
              <a:lnSpc>
                <a:spcPct val="80000"/>
              </a:lnSpc>
            </a:pPr>
            <a:r>
              <a:rPr lang="ru-RU" altLang="uk-UA" sz="2800"/>
              <a:t>Це забезпечує високий опір мембрани,проте дозволяє переносити іони через неї. </a:t>
            </a:r>
            <a:endParaRPr lang="en-US" altLang="uk-UA" sz="2800"/>
          </a:p>
          <a:p>
            <a:pPr>
              <a:lnSpc>
                <a:spcPct val="80000"/>
              </a:lnSpc>
            </a:pPr>
            <a:r>
              <a:rPr lang="ru-RU" altLang="uk-UA" sz="2800"/>
              <a:t>Основний метод вимірювання рН показано на </a:t>
            </a:r>
            <a:r>
              <a:rPr lang="ru-RU" altLang="uk-UA" sz="2800" b="1"/>
              <a:t>малюнку 8.7a</a:t>
            </a:r>
            <a:r>
              <a:rPr lang="ru-RU" altLang="uk-UA" sz="2800"/>
              <a:t>. </a:t>
            </a:r>
            <a:endParaRPr lang="en-US" altLang="uk-UA" sz="2800"/>
          </a:p>
        </p:txBody>
      </p:sp>
    </p:spTree>
    <p:extLst>
      <p:ext uri="{BB962C8B-B14F-4D97-AF65-F5344CB8AC3E}">
        <p14:creationId xmlns:p14="http://schemas.microsoft.com/office/powerpoint/2010/main" val="3753715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uk-UA"/>
              <a:t>pH </a:t>
            </a:r>
            <a:r>
              <a:rPr lang="uk-UA" altLang="uk-UA"/>
              <a:t>сенсор</a:t>
            </a:r>
            <a:endParaRPr lang="en-US" altLang="uk-UA"/>
          </a:p>
        </p:txBody>
      </p:sp>
      <p:pic>
        <p:nvPicPr>
          <p:cNvPr id="1638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8651" y="1981200"/>
            <a:ext cx="5853113" cy="4114800"/>
          </a:xfrm>
        </p:spPr>
      </p:pic>
    </p:spTree>
    <p:extLst>
      <p:ext uri="{BB962C8B-B14F-4D97-AF65-F5344CB8AC3E}">
        <p14:creationId xmlns:p14="http://schemas.microsoft.com/office/powerpoint/2010/main" val="1492754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uk-UA"/>
              <a:t>pH </a:t>
            </a:r>
            <a:r>
              <a:rPr lang="uk-UA" altLang="uk-UA"/>
              <a:t>сенсор</a:t>
            </a:r>
            <a:endParaRPr lang="en-US" altLang="uk-UA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3" y="1484313"/>
            <a:ext cx="7848600" cy="4648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altLang="uk-UA" sz="2400"/>
              <a:t>Складається зі скляного мембранного електрода зліва і електрода справа. </a:t>
            </a:r>
            <a:endParaRPr lang="en-US" altLang="uk-UA" sz="2400"/>
          </a:p>
          <a:p>
            <a:pPr>
              <a:lnSpc>
                <a:spcPct val="90000"/>
              </a:lnSpc>
            </a:pPr>
            <a:r>
              <a:rPr lang="ru-RU" altLang="uk-UA" sz="2400"/>
              <a:t>Звязний електрод, як правило, Ag/AgCl електрод в KCl водному розчині або</a:t>
            </a:r>
            <a:r>
              <a:rPr lang="ru-RU" altLang="uk-UA" sz="2400">
                <a:solidFill>
                  <a:schemeClr val="tx2"/>
                </a:solidFill>
              </a:rPr>
              <a:t> насичений</a:t>
            </a:r>
            <a:r>
              <a:rPr lang="ru-RU" altLang="uk-UA" sz="2400"/>
              <a:t> </a:t>
            </a:r>
            <a:r>
              <a:rPr lang="ru-RU" altLang="uk-UA" sz="2400">
                <a:solidFill>
                  <a:schemeClr val="tx2"/>
                </a:solidFill>
              </a:rPr>
              <a:t>каломельний електрод (Hg/Hg2Cl2 в розчині KCl). </a:t>
            </a:r>
            <a:endParaRPr lang="en-US" altLang="uk-UA" sz="24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ru-RU" altLang="uk-UA" sz="2400"/>
              <a:t>Звязний електрод, як правило, обєднаний з тестовим електродом, так, що користувач має справу лише з одним пробником, як показано на </a:t>
            </a:r>
            <a:r>
              <a:rPr lang="ru-RU" altLang="uk-UA" sz="2400" b="1"/>
              <a:t>малюнку 8.7b. </a:t>
            </a:r>
            <a:endParaRPr lang="en-US" altLang="uk-UA" sz="2400" b="1"/>
          </a:p>
          <a:p>
            <a:pPr>
              <a:lnSpc>
                <a:spcPct val="90000"/>
              </a:lnSpc>
            </a:pPr>
            <a:r>
              <a:rPr lang="ru-RU" altLang="uk-UA" sz="2400"/>
              <a:t>Сенсор використовується так - спочатку електрод занурюється в потрібну рідину HCL (0.1.mol/liter), а потім він занурюється  в розчин для перевірки. Вихідний електричний сигнал калібрується в рН. </a:t>
            </a:r>
          </a:p>
          <a:p>
            <a:pPr>
              <a:lnSpc>
                <a:spcPct val="90000"/>
              </a:lnSpc>
            </a:pPr>
            <a:r>
              <a:rPr lang="ru-RU" altLang="uk-UA" sz="2400"/>
              <a:t>Датчик цього типу реагує на рН від 1 до 14. </a:t>
            </a:r>
            <a:endParaRPr lang="en-US" altLang="uk-UA" sz="2400"/>
          </a:p>
        </p:txBody>
      </p:sp>
    </p:spTree>
    <p:extLst>
      <p:ext uri="{BB962C8B-B14F-4D97-AF65-F5344CB8AC3E}">
        <p14:creationId xmlns:p14="http://schemas.microsoft.com/office/powerpoint/2010/main" val="2467202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/>
              <a:t>рН датчик з обєднаними електродами </a:t>
            </a:r>
            <a:endParaRPr lang="en-US" altLang="uk-UA" sz="4000"/>
          </a:p>
        </p:txBody>
      </p:sp>
      <p:pic>
        <p:nvPicPr>
          <p:cNvPr id="1843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3839" y="1981200"/>
            <a:ext cx="4122737" cy="4114800"/>
          </a:xfrm>
        </p:spPr>
      </p:pic>
    </p:spTree>
    <p:extLst>
      <p:ext uri="{BB962C8B-B14F-4D97-AF65-F5344CB8AC3E}">
        <p14:creationId xmlns:p14="http://schemas.microsoft.com/office/powerpoint/2010/main" val="967102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uk-UA"/>
              <a:t>Скломембранні </a:t>
            </a:r>
            <a:r>
              <a:rPr lang="uk-UA" altLang="uk-UA"/>
              <a:t>сенсори</a:t>
            </a:r>
            <a:endParaRPr lang="en-US" altLang="uk-UA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uk-UA" sz="2800"/>
              <a:t>Зміни в базовій конфігурації, як в плані електрода (заповнення), а також складових частин мембранного скла призводить до чутливості до інших типів іонів, а також до створення датчиків, здатних до зондування розчиненого газу в розчині, зокрема аміаку, але також  </a:t>
            </a:r>
            <a:r>
              <a:rPr lang="en-US" altLang="uk-UA" sz="2800"/>
              <a:t>CO</a:t>
            </a:r>
            <a:r>
              <a:rPr lang="en-US" altLang="uk-UA" sz="2800" baseline="-25000"/>
              <a:t>2</a:t>
            </a:r>
            <a:r>
              <a:rPr lang="ru-RU" altLang="uk-UA" sz="2800"/>
              <a:t>, </a:t>
            </a:r>
            <a:r>
              <a:rPr lang="en-US" altLang="uk-UA" sz="2800"/>
              <a:t>SO</a:t>
            </a:r>
            <a:r>
              <a:rPr lang="en-US" altLang="uk-UA" sz="2800" baseline="-25000"/>
              <a:t>2</a:t>
            </a:r>
            <a:r>
              <a:rPr lang="ru-RU" altLang="uk-UA" sz="2800"/>
              <a:t>, HF, </a:t>
            </a:r>
            <a:r>
              <a:rPr lang="en-US" altLang="uk-UA" sz="2800"/>
              <a:t>H</a:t>
            </a:r>
            <a:r>
              <a:rPr lang="en-US" altLang="uk-UA" sz="2800" baseline="-25000"/>
              <a:t>2</a:t>
            </a:r>
            <a:r>
              <a:rPr lang="en-US" altLang="uk-UA" sz="2800"/>
              <a:t>S</a:t>
            </a:r>
            <a:r>
              <a:rPr lang="ru-RU" altLang="uk-UA" sz="2800"/>
              <a:t> і HCN</a:t>
            </a:r>
            <a:endParaRPr lang="en-US" altLang="uk-UA" sz="2800"/>
          </a:p>
        </p:txBody>
      </p:sp>
    </p:spTree>
    <p:extLst>
      <p:ext uri="{BB962C8B-B14F-4D97-AF65-F5344CB8AC3E}">
        <p14:creationId xmlns:p14="http://schemas.microsoft.com/office/powerpoint/2010/main" val="2730109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b="1"/>
              <a:t>Сенсори розчинних неорганічних солей мембрани</a:t>
            </a:r>
            <a:endParaRPr lang="en-US" altLang="uk-UA" b="1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1"/>
            <a:ext cx="8229600" cy="432752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altLang="uk-UA" sz="2400"/>
              <a:t>Базуються на розчині неорганічної солі, в якому проходять іонно-обмінні взаємодіі у воді та генеруються необхідні потенціали на інтерфейсі </a:t>
            </a:r>
            <a:endParaRPr lang="en-US" altLang="uk-UA" sz="2400"/>
          </a:p>
          <a:p>
            <a:pPr>
              <a:lnSpc>
                <a:spcPct val="80000"/>
              </a:lnSpc>
            </a:pPr>
            <a:r>
              <a:rPr lang="ru-RU" altLang="uk-UA" sz="2400"/>
              <a:t>Типові солі - лантан фторид (</a:t>
            </a:r>
            <a:r>
              <a:rPr lang="en-US" altLang="uk-UA" sz="2400"/>
              <a:t>LaF</a:t>
            </a:r>
            <a:r>
              <a:rPr lang="en-US" altLang="uk-UA" sz="2400" baseline="-25000"/>
              <a:t>3</a:t>
            </a:r>
            <a:r>
              <a:rPr lang="ru-RU" altLang="uk-UA" sz="2400"/>
              <a:t>) і аргентум сульфід (</a:t>
            </a:r>
            <a:r>
              <a:rPr lang="en-US" altLang="uk-UA" sz="2400"/>
              <a:t>Ag</a:t>
            </a:r>
            <a:r>
              <a:rPr lang="en-US" altLang="uk-UA" sz="2400" baseline="-25000"/>
              <a:t>2</a:t>
            </a:r>
            <a:r>
              <a:rPr lang="en-US" altLang="uk-UA" sz="2400"/>
              <a:t>S). </a:t>
            </a:r>
          </a:p>
          <a:p>
            <a:pPr>
              <a:lnSpc>
                <a:spcPct val="80000"/>
              </a:lnSpc>
            </a:pPr>
            <a:r>
              <a:rPr lang="ru-RU" altLang="uk-UA" sz="2400"/>
              <a:t>Мембрана може бути:</a:t>
            </a:r>
            <a:endParaRPr lang="en-US" altLang="uk-UA" sz="2400"/>
          </a:p>
          <a:p>
            <a:pPr lvl="1">
              <a:lnSpc>
                <a:spcPct val="80000"/>
              </a:lnSpc>
            </a:pPr>
            <a:r>
              <a:rPr lang="ru-RU" altLang="uk-UA" sz="2400"/>
              <a:t>однокристальна мембрана</a:t>
            </a:r>
            <a:r>
              <a:rPr lang="en-US" altLang="uk-UA" sz="2400"/>
              <a:t>, </a:t>
            </a:r>
          </a:p>
          <a:p>
            <a:pPr lvl="1">
              <a:lnSpc>
                <a:spcPct val="80000"/>
              </a:lnSpc>
            </a:pPr>
            <a:r>
              <a:rPr lang="ru-RU" altLang="uk-UA" sz="2400"/>
              <a:t>виплавлений диск, виготовлений з порошкових солей </a:t>
            </a:r>
            <a:endParaRPr lang="en-US" altLang="uk-UA" sz="2400"/>
          </a:p>
          <a:p>
            <a:pPr lvl="1">
              <a:lnSpc>
                <a:spcPct val="80000"/>
              </a:lnSpc>
            </a:pPr>
            <a:r>
              <a:rPr lang="uk-UA" altLang="uk-UA" sz="2400"/>
              <a:t>полімерна матриця, яка складається з порошкових солей</a:t>
            </a:r>
            <a:endParaRPr lang="en-US" altLang="uk-UA" sz="2400"/>
          </a:p>
          <a:p>
            <a:pPr lvl="1">
              <a:lnSpc>
                <a:spcPct val="80000"/>
              </a:lnSpc>
            </a:pPr>
            <a:r>
              <a:rPr lang="ru-RU" altLang="uk-UA" sz="2400"/>
              <a:t>кожна має свої власні додатки та властивості</a:t>
            </a:r>
            <a:endParaRPr lang="en-US" altLang="uk-UA" sz="2400"/>
          </a:p>
        </p:txBody>
      </p:sp>
    </p:spTree>
    <p:extLst>
      <p:ext uri="{BB962C8B-B14F-4D97-AF65-F5344CB8AC3E}">
        <p14:creationId xmlns:p14="http://schemas.microsoft.com/office/powerpoint/2010/main" val="574451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b="1"/>
              <a:t>Сенсори розчинних неорганічних солей мембрани</a:t>
            </a:r>
            <a:endParaRPr lang="en-US" altLang="uk-UA" b="1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9" y="1981200"/>
            <a:ext cx="8785225" cy="4114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altLang="uk-UA" sz="2800"/>
              <a:t>Структура комерційного датчика використовується як фтор у воді і показана так </a:t>
            </a:r>
          </a:p>
          <a:p>
            <a:pPr>
              <a:lnSpc>
                <a:spcPct val="90000"/>
              </a:lnSpc>
            </a:pPr>
            <a:r>
              <a:rPr lang="ru-RU" altLang="uk-UA" sz="2800"/>
              <a:t>Зондування мембрани, зроблена у вигляді тонкого диска наросла в якості єдиного кристалу. </a:t>
            </a:r>
            <a:endParaRPr lang="en-US" altLang="uk-UA" sz="2800"/>
          </a:p>
          <a:p>
            <a:pPr>
              <a:lnSpc>
                <a:spcPct val="90000"/>
              </a:lnSpc>
            </a:pPr>
            <a:r>
              <a:rPr lang="ru-RU" altLang="uk-UA" sz="2800"/>
              <a:t>Електрод створений у внутрішні рішення (в разі: NAF / NaCl на 0,1 моль/л). </a:t>
            </a:r>
            <a:endParaRPr lang="en-US" altLang="uk-UA" sz="2800"/>
          </a:p>
          <a:p>
            <a:pPr>
              <a:lnSpc>
                <a:spcPct val="90000"/>
              </a:lnSpc>
            </a:pPr>
            <a:r>
              <a:rPr lang="ru-RU" altLang="uk-UA" sz="2800"/>
              <a:t>Датчик може виявити показали концентрації фтору у воді від 0,1 до 2000 мг/  </a:t>
            </a:r>
            <a:endParaRPr lang="en-US" altLang="uk-UA" sz="2800"/>
          </a:p>
          <a:p>
            <a:pPr>
              <a:lnSpc>
                <a:spcPct val="90000"/>
              </a:lnSpc>
            </a:pPr>
            <a:r>
              <a:rPr lang="ru-RU" altLang="uk-UA"/>
              <a:t>Цей датчик зазвичай використовується для контролю фтору в питній воді (близько 1 мг/л). 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51120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b="1"/>
              <a:t>Сенсор розчинних неорганічних солей мембрани для фториду</a:t>
            </a:r>
            <a:endParaRPr lang="en-US" altLang="uk-UA" b="1"/>
          </a:p>
        </p:txBody>
      </p:sp>
      <p:pic>
        <p:nvPicPr>
          <p:cNvPr id="2048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9876" y="2349500"/>
            <a:ext cx="4100513" cy="4114800"/>
          </a:xfrm>
        </p:spPr>
      </p:pic>
    </p:spTree>
    <p:extLst>
      <p:ext uri="{BB962C8B-B14F-4D97-AF65-F5344CB8AC3E}">
        <p14:creationId xmlns:p14="http://schemas.microsoft.com/office/powerpoint/2010/main" val="3603724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b="1"/>
              <a:t>Датчики розчинних неорганічних солей мембрани</a:t>
            </a:r>
            <a:endParaRPr lang="en-US" altLang="uk-UA" b="1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8229600" cy="447198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altLang="uk-UA" sz="2800"/>
              <a:t>Мембрани можуть бути виготовлені з інших матеріалів, таких як срібло сульфіду. </a:t>
            </a:r>
            <a:endParaRPr lang="en-US" altLang="uk-UA" sz="2800"/>
          </a:p>
          <a:p>
            <a:pPr>
              <a:lnSpc>
                <a:spcPct val="90000"/>
              </a:lnSpc>
            </a:pPr>
            <a:r>
              <a:rPr lang="ru-RU" altLang="uk-UA" sz="2800"/>
              <a:t>Останній легко робиться на тонких дисках з металізацією порошкоподібним матеріалом і може бути використаний замість єдиного кристалу. </a:t>
            </a:r>
            <a:endParaRPr lang="en-US" altLang="uk-UA" sz="2800"/>
          </a:p>
          <a:p>
            <a:pPr>
              <a:lnSpc>
                <a:spcPct val="90000"/>
              </a:lnSpc>
            </a:pPr>
            <a:r>
              <a:rPr lang="ru-RU" altLang="uk-UA" sz="2800"/>
              <a:t>Це веде до того, що селективний сенсор чутливий до іонів хлору, кадмію, свинцю і міді, і часто використовується для визначення важких металів, розчинених у воді. </a:t>
            </a:r>
            <a:endParaRPr lang="en-US" altLang="uk-UA" sz="2800"/>
          </a:p>
        </p:txBody>
      </p:sp>
    </p:spTree>
    <p:extLst>
      <p:ext uri="{BB962C8B-B14F-4D97-AF65-F5344CB8AC3E}">
        <p14:creationId xmlns:p14="http://schemas.microsoft.com/office/powerpoint/2010/main" val="1781891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087593" y="1860461"/>
            <a:ext cx="7455918" cy="1447800"/>
          </a:xfrm>
        </p:spPr>
        <p:txBody>
          <a:bodyPr>
            <a:normAutofit fontScale="92500" lnSpcReduction="20000"/>
          </a:bodyPr>
          <a:lstStyle/>
          <a:p>
            <a:pPr algn="ctr" eaLnBrk="1" hangingPunct="1"/>
            <a:r>
              <a:rPr lang="uk-UA" alt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ФІЗИЧНІ ВЛАСТИВОСТІ </a:t>
            </a:r>
            <a:r>
              <a:rPr lang="uk-UA" alt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СЕЧІ – приклад лабораторних методів дослідження</a:t>
            </a:r>
          </a:p>
          <a:p>
            <a:pPr eaLnBrk="1" hangingPunct="1"/>
            <a:endParaRPr lang="uk-UA" altLang="uk-UA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741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uk-UA" smtClean="0"/>
              <a:t>Методи дослідження сечі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uk-UA" altLang="uk-UA" sz="2400" dirty="0"/>
              <a:t>Дослідження сечі полягає у визначенні </a:t>
            </a:r>
            <a:r>
              <a:rPr lang="uk-UA" alt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фізичних властивостей</a:t>
            </a:r>
            <a:r>
              <a:rPr lang="uk-UA" altLang="uk-UA" sz="2400" dirty="0"/>
              <a:t>, </a:t>
            </a:r>
            <a:r>
              <a:rPr lang="uk-UA" altLang="uk-UA" sz="2400" dirty="0">
                <a:solidFill>
                  <a:schemeClr val="folHlink"/>
                </a:solidFill>
              </a:rPr>
              <a:t>хімічного складу</a:t>
            </a:r>
            <a:r>
              <a:rPr lang="uk-UA" altLang="uk-UA" sz="2400" dirty="0"/>
              <a:t> і </a:t>
            </a:r>
            <a:r>
              <a:rPr lang="uk-UA" altLang="uk-UA" sz="2400" dirty="0">
                <a:solidFill>
                  <a:schemeClr val="folHlink"/>
                </a:solidFill>
              </a:rPr>
              <a:t>мікроскопічному вивченні сечового осаду</a:t>
            </a:r>
            <a:r>
              <a:rPr lang="uk-UA" altLang="uk-UA" sz="2400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z="2400" dirty="0"/>
              <a:t>Для дослідження збирають усю порцію ранкової (концентрованої) сечі після ретельного туалету зовнішніх статевих органів. 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z="2400" dirty="0"/>
              <a:t>Сечу необхідно збирати в абсолютно чистий сухий посуд, зберігати в холодному місці, а мікроскопічне дослідження слід здійснювати не пізніше як за 2 години після збирання.</a:t>
            </a:r>
          </a:p>
        </p:txBody>
      </p:sp>
    </p:spTree>
    <p:extLst>
      <p:ext uri="{BB962C8B-B14F-4D97-AF65-F5344CB8AC3E}">
        <p14:creationId xmlns:p14="http://schemas.microsoft.com/office/powerpoint/2010/main" val="17368340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7814"/>
            <a:ext cx="8229600" cy="1139825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dirty="0" err="1" smtClean="0"/>
              <a:t>Урофлоуметр</a:t>
            </a:r>
            <a:r>
              <a:rPr lang="uk-UA" dirty="0" smtClean="0"/>
              <a:t>і</a:t>
            </a:r>
            <a:r>
              <a:rPr lang="ru-RU" dirty="0" smtClean="0"/>
              <a:t>я</a:t>
            </a:r>
            <a:endParaRPr lang="ru-RU" dirty="0" smtClean="0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1" y="1628776"/>
            <a:ext cx="38195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4" y="2565400"/>
            <a:ext cx="331152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471565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765176"/>
            <a:ext cx="7010400" cy="10080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altLang="uk-UA" sz="3500">
                <a:solidFill>
                  <a:schemeClr val="folHlink"/>
                </a:solidFill>
              </a:rPr>
              <a:t>КІЛЬКІСТЬ</a:t>
            </a:r>
            <a:r>
              <a:rPr lang="uk-UA" altLang="uk-UA" sz="3500"/>
              <a:t/>
            </a:r>
            <a:br>
              <a:rPr lang="uk-UA" altLang="uk-UA" sz="3500"/>
            </a:br>
            <a:endParaRPr lang="uk-UA" altLang="uk-UA" sz="35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uk-UA" altLang="uk-UA" smtClean="0"/>
              <a:t>У дорослої людини, яка отримує звичайне змішане харчування, добова кількість сечі — добовий діурез (</a:t>
            </a:r>
            <a:r>
              <a:rPr lang="en-US" altLang="uk-UA" smtClean="0"/>
              <a:t>diuresis</a:t>
            </a:r>
            <a:r>
              <a:rPr lang="uk-UA" altLang="uk-UA" smtClean="0"/>
              <a:t>) — варіює у межах від 800 до 1500 мл. </a:t>
            </a:r>
            <a:r>
              <a:rPr lang="ru-RU" altLang="uk-UA" smtClean="0"/>
              <a:t>Для</a:t>
            </a:r>
            <a:r>
              <a:rPr lang="uk-UA" altLang="uk-UA" smtClean="0"/>
              <a:t> оцінки добового діурезу порівнюють кількість сечі з кількістю рідини, що надходить за добу. 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mtClean="0"/>
              <a:t>В нормі з організму з сечею виводиться 60-80% від об'єму спожитої рідини.</a:t>
            </a:r>
          </a:p>
        </p:txBody>
      </p:sp>
    </p:spTree>
    <p:extLst>
      <p:ext uri="{BB962C8B-B14F-4D97-AF65-F5344CB8AC3E}">
        <p14:creationId xmlns:p14="http://schemas.microsoft.com/office/powerpoint/2010/main" val="3515993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457200"/>
            <a:ext cx="7010400" cy="668338"/>
          </a:xfrm>
        </p:spPr>
        <p:txBody>
          <a:bodyPr/>
          <a:lstStyle/>
          <a:p>
            <a:pPr eaLnBrk="1" hangingPunct="1"/>
            <a:r>
              <a:rPr lang="uk-UA" altLang="uk-UA" sz="3500">
                <a:solidFill>
                  <a:schemeClr val="hlink"/>
                </a:solidFill>
              </a:rPr>
              <a:t>Зміни кількості сечі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295400"/>
            <a:ext cx="91440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000" b="1"/>
              <a:t>Поліурія</a:t>
            </a:r>
            <a:r>
              <a:rPr lang="uk-UA" altLang="uk-UA" sz="2000"/>
              <a:t> (</a:t>
            </a:r>
            <a:r>
              <a:rPr lang="en-US" altLang="uk-UA" sz="2000"/>
              <a:t>polyuria</a:t>
            </a:r>
            <a:r>
              <a:rPr lang="uk-UA" altLang="uk-UA" sz="2000"/>
              <a:t>) — збільшення добової кількості сечі (понад 2000 мл за добу).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Фізіологічна:  надмірне вживання рідини, нервове збудження (фізіологічна поліурія).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Патологія:</a:t>
            </a:r>
            <a:endParaRPr lang="ru-RU" altLang="uk-UA" sz="2000"/>
          </a:p>
          <a:p>
            <a:pPr lvl="1" eaLnBrk="1" hangingPunct="1">
              <a:lnSpc>
                <a:spcPct val="80000"/>
              </a:lnSpc>
            </a:pPr>
            <a:r>
              <a:rPr lang="ru-RU" altLang="uk-UA" sz="2000"/>
              <a:t>- при</a:t>
            </a:r>
            <a:r>
              <a:rPr lang="uk-UA" altLang="uk-UA" sz="2000"/>
              <a:t> розсмоктуванні набряків, транссудатів, ексудатів;</a:t>
            </a:r>
            <a:endParaRPr lang="ru-RU" altLang="uk-UA" sz="2000"/>
          </a:p>
          <a:p>
            <a:pPr lvl="1" eaLnBrk="1" hangingPunct="1">
              <a:lnSpc>
                <a:spcPct val="80000"/>
              </a:lnSpc>
            </a:pPr>
            <a:r>
              <a:rPr lang="ru-RU" altLang="uk-UA" sz="2000"/>
              <a:t>- при</a:t>
            </a:r>
            <a:r>
              <a:rPr lang="uk-UA" altLang="uk-UA" sz="2000"/>
              <a:t> хронічній нирковій недостатності (ХНН);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- </a:t>
            </a:r>
            <a:r>
              <a:rPr lang="ru-RU" altLang="uk-UA" sz="2000"/>
              <a:t>при</a:t>
            </a:r>
            <a:r>
              <a:rPr lang="uk-UA" altLang="uk-UA" sz="2000"/>
              <a:t> одужуванні від гострої ниркової недостатності (ГНН);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- при нецукровому діабеті (4-6 л і більше);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- цукровий діабет;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- при амілоїдозі, саркоїдозі, мієломній хворобі.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Поліурія спостерігається: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- </a:t>
            </a:r>
            <a:r>
              <a:rPr lang="ru-RU" altLang="uk-UA" sz="2000"/>
              <a:t>при</a:t>
            </a:r>
            <a:r>
              <a:rPr lang="uk-UA" altLang="uk-UA" sz="2000"/>
              <a:t> прийомі діуретиків;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- під впливом деяких препаратів (кофеїну, препаратів наперстянки, етанолу, ацетилсаліцилової кислоти, літію, гіпоглікемічних препаратів).</a:t>
            </a:r>
            <a:endParaRPr lang="uk-UA" altLang="uk-UA" sz="2000" b="1"/>
          </a:p>
        </p:txBody>
      </p:sp>
    </p:spTree>
    <p:extLst>
      <p:ext uri="{BB962C8B-B14F-4D97-AF65-F5344CB8AC3E}">
        <p14:creationId xmlns:p14="http://schemas.microsoft.com/office/powerpoint/2010/main" val="314621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457200"/>
            <a:ext cx="7010400" cy="668338"/>
          </a:xfrm>
        </p:spPr>
        <p:txBody>
          <a:bodyPr/>
          <a:lstStyle/>
          <a:p>
            <a:pPr eaLnBrk="1" hangingPunct="1"/>
            <a:r>
              <a:rPr lang="uk-UA" altLang="uk-UA" sz="3500">
                <a:solidFill>
                  <a:schemeClr val="hlink"/>
                </a:solidFill>
              </a:rPr>
              <a:t>Зміни кількості сечі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295400"/>
            <a:ext cx="91440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000" b="1"/>
              <a:t>Олігурія</a:t>
            </a:r>
            <a:r>
              <a:rPr lang="uk-UA" altLang="uk-UA" sz="2000"/>
              <a:t> (</a:t>
            </a:r>
            <a:r>
              <a:rPr lang="en-US" altLang="uk-UA" sz="2000"/>
              <a:t>oliguria</a:t>
            </a:r>
            <a:r>
              <a:rPr lang="uk-UA" altLang="uk-UA" sz="2000"/>
              <a:t>) — зменшення добової кількості сечі (менше 500 мл за добу).</a:t>
            </a:r>
            <a:endParaRPr lang="uk-UA" altLang="uk-UA" sz="2000" i="1"/>
          </a:p>
          <a:p>
            <a:pPr eaLnBrk="1" hangingPunct="1">
              <a:lnSpc>
                <a:spcPct val="80000"/>
              </a:lnSpc>
            </a:pPr>
            <a:r>
              <a:rPr lang="uk-UA" altLang="uk-UA" sz="2000" i="1"/>
              <a:t>Фізіологічна: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 i="1"/>
              <a:t>-</a:t>
            </a:r>
            <a:r>
              <a:rPr lang="uk-UA" altLang="uk-UA" sz="2000"/>
              <a:t> обмеження питного режиму;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- втрата рідини з потом у спеку або</a:t>
            </a:r>
            <a:r>
              <a:rPr lang="ru-RU" altLang="uk-UA" sz="2000"/>
              <a:t> при</a:t>
            </a:r>
            <a:r>
              <a:rPr lang="uk-UA" altLang="uk-UA" sz="2000"/>
              <a:t> фізичному наванта­женні.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Патологія</a:t>
            </a:r>
            <a:r>
              <a:rPr lang="ru-RU" altLang="uk-UA" sz="2000"/>
              <a:t>:</a:t>
            </a:r>
            <a:endParaRPr lang="uk-UA" altLang="uk-UA" sz="2000"/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- при серцевій декомпенсації;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при температурних реакціях, профузних проносах, опіках, блюванні, кровотечах);</a:t>
            </a:r>
            <a:endParaRPr lang="uk-UA" altLang="uk-UA" sz="2000" i="1"/>
          </a:p>
          <a:p>
            <a:pPr lvl="1" eaLnBrk="1" hangingPunct="1">
              <a:lnSpc>
                <a:spcPct val="80000"/>
              </a:lnSpc>
            </a:pPr>
            <a:r>
              <a:rPr lang="uk-UA" altLang="uk-UA" sz="2000" i="1"/>
              <a:t>-</a:t>
            </a:r>
            <a:r>
              <a:rPr lang="uk-UA" altLang="uk-UA" sz="2000"/>
              <a:t> шоці, колапсі;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- ураження нирок: гострому нефриті (добовий діурез знижується до 200-300 мл), нефротичному синдромі в набряковій фазі, при гострій нирковій недостатності (гемолітична, токсична нирка тощо);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- при дії нефротоксичних речовин (свинцю, миш'яку, вісмуту, етиленгліколю, лікарських препаратів).</a:t>
            </a:r>
            <a:endParaRPr lang="uk-UA" altLang="uk-UA" sz="2000" b="1"/>
          </a:p>
        </p:txBody>
      </p:sp>
    </p:spTree>
    <p:extLst>
      <p:ext uri="{BB962C8B-B14F-4D97-AF65-F5344CB8AC3E}">
        <p14:creationId xmlns:p14="http://schemas.microsoft.com/office/powerpoint/2010/main" val="63878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457200"/>
            <a:ext cx="7010400" cy="668338"/>
          </a:xfrm>
        </p:spPr>
        <p:txBody>
          <a:bodyPr/>
          <a:lstStyle/>
          <a:p>
            <a:pPr eaLnBrk="1" hangingPunct="1"/>
            <a:r>
              <a:rPr lang="uk-UA" altLang="uk-UA" sz="3500">
                <a:solidFill>
                  <a:schemeClr val="hlink"/>
                </a:solidFill>
              </a:rPr>
              <a:t>Зміни кількості сечі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600200"/>
            <a:ext cx="91440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000" b="1"/>
              <a:t>Анурія</a:t>
            </a:r>
            <a:r>
              <a:rPr lang="ru-RU" altLang="uk-UA" sz="2000"/>
              <a:t> (</a:t>
            </a:r>
            <a:r>
              <a:rPr lang="en-US" altLang="uk-UA" sz="2000"/>
              <a:t>anuria</a:t>
            </a:r>
            <a:r>
              <a:rPr lang="ru-RU" altLang="uk-UA" sz="2000"/>
              <a:t>) —</a:t>
            </a:r>
            <a:r>
              <a:rPr lang="uk-UA" altLang="uk-UA" sz="2000"/>
              <a:t> повне припинення виділення сечі (менше 200</a:t>
            </a:r>
            <a:r>
              <a:rPr lang="ru-RU" altLang="uk-UA" sz="2000"/>
              <a:t> мл за</a:t>
            </a:r>
            <a:r>
              <a:rPr lang="uk-UA" altLang="uk-UA" sz="2000"/>
              <a:t> добу):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— ранній основний клінічний прояв синдрому гострої ниркової недостатності.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Виникає також</a:t>
            </a:r>
            <a:r>
              <a:rPr lang="ru-RU" altLang="uk-UA" sz="2000"/>
              <a:t> при:</a:t>
            </a:r>
            <a:endParaRPr lang="uk-UA" altLang="uk-UA" sz="2000"/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— тяжких формах гострого нефриту;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— термінальній стадії серцевої недостатності;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— гострій крововтраті;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— нестримному блюванні;</a:t>
            </a:r>
          </a:p>
          <a:p>
            <a:pPr lvl="1" eaLnBrk="1" hangingPunct="1">
              <a:lnSpc>
                <a:spcPct val="80000"/>
              </a:lnSpc>
            </a:pPr>
            <a:r>
              <a:rPr lang="uk-UA" altLang="uk-UA" sz="2000"/>
              <a:t>— закупорці сечоводів каменями, здавленні сечоводів пухлинами (рак матки, придатків, сечового міхура).</a:t>
            </a:r>
          </a:p>
        </p:txBody>
      </p:sp>
    </p:spTree>
    <p:extLst>
      <p:ext uri="{BB962C8B-B14F-4D97-AF65-F5344CB8AC3E}">
        <p14:creationId xmlns:p14="http://schemas.microsoft.com/office/powerpoint/2010/main" val="274902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>
          <a:xfrm>
            <a:off x="1981200" y="1125539"/>
            <a:ext cx="8229600" cy="51831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uk-UA" altLang="uk-UA" sz="1600" b="1"/>
              <a:t>Ішурія</a:t>
            </a:r>
            <a:r>
              <a:rPr lang="uk-UA" altLang="uk-UA" sz="1600"/>
              <a:t> (</a:t>
            </a:r>
            <a:r>
              <a:rPr lang="en-US" altLang="uk-UA" sz="1600"/>
              <a:t>ischuria</a:t>
            </a:r>
            <a:r>
              <a:rPr lang="uk-UA" altLang="uk-UA" sz="1600"/>
              <a:t>) — затримка сечі в сечовому міхурі внаслідок неможливості самостійного сечовипускання.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1600"/>
              <a:t>Спостерігається</a:t>
            </a:r>
            <a:r>
              <a:rPr lang="ru-RU" altLang="uk-UA" sz="1600"/>
              <a:t> при:</a:t>
            </a:r>
            <a:endParaRPr lang="uk-UA" altLang="uk-UA" sz="1600"/>
          </a:p>
          <a:p>
            <a:pPr eaLnBrk="1" hangingPunct="1">
              <a:lnSpc>
                <a:spcPct val="80000"/>
              </a:lnSpc>
            </a:pPr>
            <a:r>
              <a:rPr lang="uk-UA" altLang="uk-UA" sz="1600"/>
              <a:t>— захворюваннях передміхурової залози (аденома, рак);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1600"/>
              <a:t>— простатиті;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1600"/>
              <a:t>— парапроктиті;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1600"/>
              <a:t>— деяких функціональних та органічних ураженнях ЦНС;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1600"/>
              <a:t>— порушенні нервово-м'язового апарату сечового міхура</a:t>
            </a:r>
            <a:r>
              <a:rPr lang="ru-RU" altLang="uk-UA" sz="1600"/>
              <a:t> при </a:t>
            </a:r>
            <a:r>
              <a:rPr lang="uk-UA" altLang="uk-UA" sz="1600"/>
              <a:t>деяких гострих хірургічних станах у порожнині живота й малого тазу, обширних травмах скелетної мускулатури;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1600"/>
              <a:t>— прийомі наркотиків, атропіну, гангліоблокаторів.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uk-UA" altLang="uk-UA" sz="16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uk-UA" altLang="uk-UA" sz="1600"/>
              <a:t>Добовий діурез поділяють на денний і нічний. Відношення денного діурезу до нічного у здорової людини становить</a:t>
            </a:r>
            <a:r>
              <a:rPr lang="uk-UA" altLang="uk-UA" sz="1600" b="1"/>
              <a:t> 3:1</a:t>
            </a:r>
            <a:r>
              <a:rPr lang="uk-UA" altLang="uk-UA" sz="1600"/>
              <a:t> або 4:1.</a:t>
            </a:r>
            <a:endParaRPr lang="uk-UA" altLang="uk-UA" sz="1600" b="1"/>
          </a:p>
          <a:p>
            <a:pPr eaLnBrk="1" hangingPunct="1">
              <a:lnSpc>
                <a:spcPct val="80000"/>
              </a:lnSpc>
            </a:pPr>
            <a:r>
              <a:rPr lang="uk-UA" altLang="uk-UA" sz="1600" b="1"/>
              <a:t>Ніктурія</a:t>
            </a:r>
            <a:r>
              <a:rPr lang="uk-UA" altLang="uk-UA" sz="1600"/>
              <a:t> (</a:t>
            </a:r>
            <a:r>
              <a:rPr lang="en-US" altLang="uk-UA" sz="1600"/>
              <a:t>nycturia</a:t>
            </a:r>
            <a:r>
              <a:rPr lang="uk-UA" altLang="uk-UA" sz="1600"/>
              <a:t>) — домінування нічного діурезу над ден­ним: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1600"/>
              <a:t>— є одним із симптомів різних ниркових захворювань;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1600"/>
              <a:t>— спостерігається</a:t>
            </a:r>
            <a:r>
              <a:rPr lang="ru-RU" altLang="uk-UA" sz="1600"/>
              <a:t> при</a:t>
            </a:r>
            <a:r>
              <a:rPr lang="uk-UA" altLang="uk-UA" sz="1600"/>
              <a:t> гіпертрофії передміхурової залози;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1600"/>
              <a:t>— нецукровому діабеті.</a:t>
            </a:r>
          </a:p>
        </p:txBody>
      </p:sp>
    </p:spTree>
    <p:extLst>
      <p:ext uri="{BB962C8B-B14F-4D97-AF65-F5344CB8AC3E}">
        <p14:creationId xmlns:p14="http://schemas.microsoft.com/office/powerpoint/2010/main" val="26968179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457201"/>
            <a:ext cx="7010400" cy="7397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altLang="uk-UA" sz="3500" b="1">
                <a:solidFill>
                  <a:schemeClr val="folHlink"/>
                </a:solidFill>
              </a:rPr>
              <a:t>Частота сечовипускання</a:t>
            </a:r>
            <a:r>
              <a:rPr lang="uk-UA" altLang="uk-UA" sz="3500"/>
              <a:t/>
            </a:r>
            <a:br>
              <a:rPr lang="uk-UA" altLang="uk-UA" sz="3500"/>
            </a:br>
            <a:endParaRPr lang="uk-UA" altLang="uk-UA" sz="35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071814" y="1341438"/>
            <a:ext cx="7138987" cy="47545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uk-UA" altLang="uk-UA" sz="2400"/>
              <a:t>За нормою частота сечовипускання становить 4-5 разів на добу.</a:t>
            </a:r>
            <a:endParaRPr lang="uk-UA" altLang="uk-UA" sz="2400" b="1"/>
          </a:p>
          <a:p>
            <a:pPr eaLnBrk="1" hangingPunct="1">
              <a:lnSpc>
                <a:spcPct val="80000"/>
              </a:lnSpc>
            </a:pPr>
            <a:r>
              <a:rPr lang="uk-UA" altLang="uk-UA" sz="2400" b="1">
                <a:solidFill>
                  <a:schemeClr val="bg2"/>
                </a:solidFill>
              </a:rPr>
              <a:t>Полакіурія</a:t>
            </a:r>
            <a:r>
              <a:rPr lang="uk-UA" altLang="uk-UA" sz="2400"/>
              <a:t> (</a:t>
            </a:r>
            <a:r>
              <a:rPr lang="en-US" altLang="uk-UA" sz="2400"/>
              <a:t>pollakiuria</a:t>
            </a:r>
            <a:r>
              <a:rPr lang="uk-UA" altLang="uk-UA" sz="2400"/>
              <a:t>) — часте сечовипускання —при прийомі великої кількості рідини, а також при запаленні сечовивідних шляхів.</a:t>
            </a:r>
            <a:endParaRPr lang="uk-UA" altLang="uk-UA" sz="2400" b="1"/>
          </a:p>
          <a:p>
            <a:pPr eaLnBrk="1" hangingPunct="1">
              <a:lnSpc>
                <a:spcPct val="80000"/>
              </a:lnSpc>
            </a:pPr>
            <a:r>
              <a:rPr lang="uk-UA" altLang="uk-UA" sz="2400" b="1">
                <a:solidFill>
                  <a:schemeClr val="bg2"/>
                </a:solidFill>
              </a:rPr>
              <a:t>Олакіурія</a:t>
            </a:r>
            <a:r>
              <a:rPr lang="ru-RU" altLang="uk-UA" sz="2400">
                <a:solidFill>
                  <a:schemeClr val="bg2"/>
                </a:solidFill>
              </a:rPr>
              <a:t> </a:t>
            </a:r>
            <a:r>
              <a:rPr lang="ru-RU" altLang="uk-UA" sz="2400"/>
              <a:t>(</a:t>
            </a:r>
            <a:r>
              <a:rPr lang="en-US" altLang="uk-UA" sz="2400"/>
              <a:t>olakiuria</a:t>
            </a:r>
            <a:r>
              <a:rPr lang="ru-RU" altLang="uk-UA" sz="2400"/>
              <a:t>)</a:t>
            </a:r>
            <a:r>
              <a:rPr lang="uk-UA" altLang="uk-UA" sz="2400"/>
              <a:t> — нечасте сечовипускання — можливе </a:t>
            </a:r>
            <a:r>
              <a:rPr lang="ru-RU" altLang="uk-UA" sz="2400"/>
              <a:t>при</a:t>
            </a:r>
            <a:r>
              <a:rPr lang="uk-UA" altLang="uk-UA" sz="2400"/>
              <a:t> обмеженому прийомі рідини і</a:t>
            </a:r>
            <a:r>
              <a:rPr lang="ru-RU" altLang="uk-UA" sz="2400"/>
              <a:t> при</a:t>
            </a:r>
            <a:r>
              <a:rPr lang="uk-UA" altLang="uk-UA" sz="2400"/>
              <a:t> нервово-рефлекторних порушеннях.</a:t>
            </a:r>
            <a:endParaRPr lang="uk-UA" altLang="uk-UA" sz="2400" b="1"/>
          </a:p>
          <a:p>
            <a:pPr eaLnBrk="1" hangingPunct="1">
              <a:lnSpc>
                <a:spcPct val="80000"/>
              </a:lnSpc>
            </a:pPr>
            <a:r>
              <a:rPr lang="uk-UA" altLang="uk-UA" sz="2400" b="1">
                <a:solidFill>
                  <a:schemeClr val="bg2"/>
                </a:solidFill>
              </a:rPr>
              <a:t>Дизурія</a:t>
            </a:r>
            <a:r>
              <a:rPr lang="uk-UA" altLang="uk-UA" sz="2400"/>
              <a:t> (</a:t>
            </a:r>
            <a:r>
              <a:rPr lang="en-US" altLang="uk-UA" sz="2400"/>
              <a:t>dysuria</a:t>
            </a:r>
            <a:r>
              <a:rPr lang="uk-UA" altLang="uk-UA" sz="2400"/>
              <a:t>) — болісне сечовипускання — часто є симптомом різних запальних захворювань сечостатевої системи: циститу, уретриту, пієлонефриту, туберкульозу нирки.</a:t>
            </a:r>
          </a:p>
        </p:txBody>
      </p:sp>
    </p:spTree>
    <p:extLst>
      <p:ext uri="{BB962C8B-B14F-4D97-AF65-F5344CB8AC3E}">
        <p14:creationId xmlns:p14="http://schemas.microsoft.com/office/powerpoint/2010/main" val="27474410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765175"/>
            <a:ext cx="7010400" cy="9350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altLang="uk-UA" sz="3500" b="1">
                <a:solidFill>
                  <a:schemeClr val="folHlink"/>
                </a:solidFill>
              </a:rPr>
              <a:t>ВІДНОСНА ГУСТИНА СЕЧІ</a:t>
            </a:r>
            <a:r>
              <a:rPr lang="uk-UA" altLang="uk-UA" sz="3500" b="1"/>
              <a:t/>
            </a:r>
            <a:br>
              <a:rPr lang="uk-UA" altLang="uk-UA" sz="3500" b="1"/>
            </a:br>
            <a:endParaRPr lang="uk-UA" altLang="uk-UA" sz="3500" b="1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1600200"/>
            <a:ext cx="882015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uk-UA" altLang="uk-UA" sz="1600"/>
              <a:t>У здорової людини упродовж доби відносна густина сечі може коливатися в широких межах — від 1,008 до 1,026, а в ранковій (найбільш концентрованій) порції вона становить 1,020-1,026.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z="1600"/>
              <a:t> Визначення відносної густини сечі має велике клінічне значення, бо вказує на концентрацію розчинених у ній речовин (сечовини, сечової кислоти, креатиніну, різних солей) і відображає здатність нирок до концентрування і розведення. Точнішу інформацію про концентраційну функцію нирок одержують </a:t>
            </a:r>
            <a:r>
              <a:rPr lang="ru-RU" altLang="uk-UA" sz="1600"/>
              <a:t>при</a:t>
            </a:r>
            <a:r>
              <a:rPr lang="uk-UA" altLang="uk-UA" sz="1600"/>
              <a:t> прямому визначенні</a:t>
            </a:r>
            <a:r>
              <a:rPr lang="uk-UA" altLang="uk-UA" sz="1600" b="1"/>
              <a:t> осмотичної концентрації сечі методом кріоскопії</a:t>
            </a:r>
            <a:r>
              <a:rPr lang="uk-UA" altLang="uk-UA" sz="1600"/>
              <a:t> (визначенням точки замерзання). Дослідження необхідно проводити в умовах стандартного водного режиму (проба Зимницького) або в умовах вживання сухих страв (проба Фольгарда).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z="1600"/>
              <a:t>Відносна густина сечі залежить не лише від кількості розчинених часток, але й від їх молекулярної ваги. Речовини з великою молекулярною масою (наприклад, протеїни) сприяють підвищенню відносної густини, не міняючи істотно осмотичної концентрації сечі. Осмотична концентрація визначається в першу чергу вмістом електролітів та сечовини і виражається в мосм/л. У здорової людини максимальна осмотична концентрація сечі досягає 910 мосм/л (максимальна відносна густина — 1,025-1,026).</a:t>
            </a:r>
          </a:p>
        </p:txBody>
      </p:sp>
    </p:spTree>
    <p:extLst>
      <p:ext uri="{BB962C8B-B14F-4D97-AF65-F5344CB8AC3E}">
        <p14:creationId xmlns:p14="http://schemas.microsoft.com/office/powerpoint/2010/main" val="279571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idx="1"/>
          </p:nvPr>
        </p:nvSpPr>
        <p:spPr>
          <a:xfrm>
            <a:off x="2135188" y="1905000"/>
            <a:ext cx="8075612" cy="46926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000" b="1">
                <a:solidFill>
                  <a:schemeClr val="folHlink"/>
                </a:solidFill>
              </a:rPr>
              <a:t>Гіперстенурія</a:t>
            </a:r>
            <a:r>
              <a:rPr lang="uk-UA" altLang="uk-UA" sz="2000"/>
              <a:t> (</a:t>
            </a:r>
            <a:r>
              <a:rPr lang="en-US" altLang="uk-UA" sz="2000"/>
              <a:t>hypersthenuria</a:t>
            </a:r>
            <a:r>
              <a:rPr lang="uk-UA" altLang="uk-UA" sz="2000"/>
              <a:t>) — відносна густина більша за 1,026 (осмотична концентрація сечі вище 910 мосм/л, часто підвищена до 1200 мосм/л) при: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-  наростанні набряків (гострий гломерулонефрит, застійна нирка</a:t>
            </a:r>
            <a:r>
              <a:rPr lang="ru-RU" altLang="uk-UA" sz="2000"/>
              <a:t> при</a:t>
            </a:r>
            <a:r>
              <a:rPr lang="uk-UA" altLang="uk-UA" sz="2000"/>
              <a:t> серцевій недостатності та ін.);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-нефротичному синдромі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-цукровому діабеті (у виражених випадках цукрового діабету з масивної глюкозурією відносна густина може дорівнювати 1,040-1,050);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-введенні манітолу або декстрану, рентгенконтрастних речовин;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-токсикозі вагітних.</a:t>
            </a:r>
            <a:endParaRPr lang="uk-UA" altLang="uk-UA" sz="2000" b="1"/>
          </a:p>
        </p:txBody>
      </p:sp>
    </p:spTree>
    <p:extLst>
      <p:ext uri="{BB962C8B-B14F-4D97-AF65-F5344CB8AC3E}">
        <p14:creationId xmlns:p14="http://schemas.microsoft.com/office/powerpoint/2010/main" val="249086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idx="1"/>
          </p:nvPr>
        </p:nvSpPr>
        <p:spPr>
          <a:xfrm>
            <a:off x="2135188" y="1828800"/>
            <a:ext cx="8075612" cy="47688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000" b="1">
                <a:solidFill>
                  <a:schemeClr val="folHlink"/>
                </a:solidFill>
              </a:rPr>
              <a:t>Гіпостенурія</a:t>
            </a:r>
            <a:r>
              <a:rPr lang="uk-UA" altLang="uk-UA" sz="2000">
                <a:solidFill>
                  <a:schemeClr val="folHlink"/>
                </a:solidFill>
              </a:rPr>
              <a:t> </a:t>
            </a:r>
            <a:r>
              <a:rPr lang="uk-UA" altLang="uk-UA" sz="2000"/>
              <a:t>(</a:t>
            </a:r>
            <a:r>
              <a:rPr lang="en-US" altLang="uk-UA" sz="2000"/>
              <a:t>hyposthenuria</a:t>
            </a:r>
            <a:r>
              <a:rPr lang="uk-UA" altLang="uk-UA" sz="2000"/>
              <a:t>) — відносна густина менша за 1,008: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гостре ураження ниркових канальців;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- нецукровий діабет;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- хронічна ниркова недостатність;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000"/>
              <a:t>- злоякісна гіпертензія.</a:t>
            </a:r>
            <a:endParaRPr lang="uk-UA" altLang="uk-UA" sz="2000" b="1"/>
          </a:p>
          <a:p>
            <a:pPr eaLnBrk="1" hangingPunct="1">
              <a:lnSpc>
                <a:spcPct val="80000"/>
              </a:lnSpc>
            </a:pPr>
            <a:r>
              <a:rPr lang="uk-UA" altLang="uk-UA" sz="2000" b="1">
                <a:solidFill>
                  <a:schemeClr val="folHlink"/>
                </a:solidFill>
              </a:rPr>
              <a:t>Ізостенурія</a:t>
            </a:r>
            <a:r>
              <a:rPr lang="uk-UA" altLang="uk-UA" sz="2000">
                <a:solidFill>
                  <a:schemeClr val="folHlink"/>
                </a:solidFill>
              </a:rPr>
              <a:t> </a:t>
            </a:r>
            <a:r>
              <a:rPr lang="uk-UA" altLang="uk-UA" sz="2000"/>
              <a:t>(</a:t>
            </a:r>
            <a:r>
              <a:rPr lang="en-US" altLang="uk-UA" sz="2000"/>
              <a:t>isosthenuria</a:t>
            </a:r>
            <a:r>
              <a:rPr lang="uk-UA" altLang="uk-UA" sz="2000"/>
              <a:t>) — стан, коли відзначається рівність осмотичного тиску сечі та плазми крові (відносна густина 1,010-1,011, осмотична концентрація сечі не перевищує 280-320 мосм/л); свідчить про повну втрату концентраційної функції нирок.</a:t>
            </a:r>
          </a:p>
        </p:txBody>
      </p:sp>
    </p:spTree>
    <p:extLst>
      <p:ext uri="{BB962C8B-B14F-4D97-AF65-F5344CB8AC3E}">
        <p14:creationId xmlns:p14="http://schemas.microsoft.com/office/powerpoint/2010/main" val="40477900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uk-UA" b="1" smtClean="0">
                <a:solidFill>
                  <a:schemeClr val="folHlink"/>
                </a:solidFill>
              </a:rPr>
              <a:t>Визначення відносної густини сечі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400"/>
              <a:t>Вимірюють відносну густину сечі за допомогою урометра (ареометр зі шкалою від 1,000 до 1,050; для зручності кому після одиниці опускають):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/>
              <a:t>— сечу наливають у вузький циліндр на 50 або</a:t>
            </a:r>
            <a:r>
              <a:rPr lang="uk-UA" altLang="uk-UA" sz="2400" b="1"/>
              <a:t> 100</a:t>
            </a:r>
            <a:r>
              <a:rPr lang="ru-RU" altLang="uk-UA" sz="2400"/>
              <a:t> мл,</a:t>
            </a:r>
            <a:r>
              <a:rPr lang="uk-UA" altLang="uk-UA" sz="2400"/>
              <a:t> уникаючи утворення піни (якщо утворилася піна, її знімають фільтрувальним папером);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/>
              <a:t>— у циліндр обережно опускають урометр і, коли він перестає коливатися, визначають відносну густину по нижньому меніску (урометр</a:t>
            </a:r>
            <a:r>
              <a:rPr lang="ru-RU" altLang="uk-UA" sz="2400"/>
              <a:t> при</a:t>
            </a:r>
            <a:r>
              <a:rPr lang="uk-UA" altLang="uk-UA" sz="2400"/>
              <a:t> цьому має вільно плавати в циліндрі, не торкатися його стінок).</a:t>
            </a:r>
          </a:p>
        </p:txBody>
      </p:sp>
    </p:spTree>
    <p:extLst>
      <p:ext uri="{BB962C8B-B14F-4D97-AF65-F5344CB8AC3E}">
        <p14:creationId xmlns:p14="http://schemas.microsoft.com/office/powerpoint/2010/main" val="4185696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620714"/>
            <a:ext cx="7010400" cy="7207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altLang="uk-UA" sz="3500">
                <a:solidFill>
                  <a:schemeClr val="folHlink"/>
                </a:solidFill>
              </a:rPr>
              <a:t>КОЛІР СЕЧІ</a:t>
            </a:r>
            <a:r>
              <a:rPr lang="uk-UA" altLang="uk-UA" sz="3500"/>
              <a:t/>
            </a:r>
            <a:br>
              <a:rPr lang="uk-UA" altLang="uk-UA" sz="3500"/>
            </a:br>
            <a:endParaRPr lang="uk-UA" altLang="uk-UA" sz="35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200400" y="1268414"/>
            <a:ext cx="7010400" cy="48275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uk-UA" altLang="uk-UA" sz="2000"/>
              <a:t>В нормі залежить від концентрації і може варіювати від світложовтого до янтарно-жовтого. Нормальне забарвлення сечі зумовлене вмістом в ній урохромів А і В, уробіліноїдів, уроетрину та інших речовин, що утворюються з пігментів крові. 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z="2000"/>
              <a:t>Колір сечі може мінятися внаслідок прийому деяких лікарських препаратів  і харчових продуктів (буряка, моркви тощо).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z="2000"/>
              <a:t>В деяких випадках</a:t>
            </a:r>
            <a:r>
              <a:rPr lang="ru-RU" altLang="uk-UA" sz="2000"/>
              <a:t> при</a:t>
            </a:r>
            <a:r>
              <a:rPr lang="uk-UA" altLang="uk-UA" sz="2000"/>
              <a:t> звичайному кольорі сечі осад набуває різного забарвлення залежно від вмісту в ній солей, формених елементів, слизу</a:t>
            </a:r>
            <a:r>
              <a:rPr lang="uk-UA" altLang="uk-UA" sz="2000" i="1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z="2000" b="1"/>
              <a:t>Визначення кольору сечі</a:t>
            </a:r>
            <a:endParaRPr lang="uk-UA" altLang="uk-UA" sz="2000" i="1"/>
          </a:p>
          <a:p>
            <a:pPr eaLnBrk="1" hangingPunct="1">
              <a:lnSpc>
                <a:spcPct val="90000"/>
              </a:lnSpc>
            </a:pPr>
            <a:r>
              <a:rPr lang="uk-UA" altLang="uk-UA" sz="2000" i="1"/>
              <a:t>Колір сечі визначають на світлі, тримаючи циліндр на рівні очей.</a:t>
            </a:r>
          </a:p>
        </p:txBody>
      </p:sp>
    </p:spTree>
    <p:extLst>
      <p:ext uri="{BB962C8B-B14F-4D97-AF65-F5344CB8AC3E}">
        <p14:creationId xmlns:p14="http://schemas.microsoft.com/office/powerpoint/2010/main" val="29832402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1"/>
            <a:ext cx="8604250" cy="811213"/>
          </a:xfrm>
        </p:spPr>
        <p:txBody>
          <a:bodyPr/>
          <a:lstStyle/>
          <a:p>
            <a:pPr eaLnBrk="1" hangingPunct="1"/>
            <a:r>
              <a:rPr lang="uk-UA" altLang="uk-UA" sz="2000" b="1"/>
              <a:t>ЗМІНЕННЯ КОЛЬОРУ СЕЧІ У РІЗНИХ ПАТОЛОГІЧНИХ СТАНАХ (за Л.В.Козловською, А.Ю.Ніколаєвим, 1984</a:t>
            </a:r>
          </a:p>
        </p:txBody>
      </p:sp>
      <p:graphicFrame>
        <p:nvGraphicFramePr>
          <p:cNvPr id="162819" name="Group 3"/>
          <p:cNvGraphicFramePr>
            <a:graphicFrameLocks noGrp="1"/>
          </p:cNvGraphicFramePr>
          <p:nvPr>
            <p:ph idx="1"/>
          </p:nvPr>
        </p:nvGraphicFramePr>
        <p:xfrm>
          <a:off x="1524001" y="1089025"/>
          <a:ext cx="8893175" cy="5346702"/>
        </p:xfrm>
        <a:graphic>
          <a:graphicData uri="http://schemas.openxmlformats.org/drawingml/2006/table">
            <a:tbl>
              <a:tblPr/>
              <a:tblGrid>
                <a:gridCol w="2963863">
                  <a:extLst>
                    <a:ext uri="{9D8B030D-6E8A-4147-A177-3AD203B41FA5}">
                      <a16:colId xmlns:a16="http://schemas.microsoft.com/office/drawing/2014/main" val="2012633503"/>
                    </a:ext>
                  </a:extLst>
                </a:gridCol>
                <a:gridCol w="2965450">
                  <a:extLst>
                    <a:ext uri="{9D8B030D-6E8A-4147-A177-3AD203B41FA5}">
                      <a16:colId xmlns:a16="http://schemas.microsoft.com/office/drawing/2014/main" val="1020314269"/>
                    </a:ext>
                  </a:extLst>
                </a:gridCol>
                <a:gridCol w="2963862">
                  <a:extLst>
                    <a:ext uri="{9D8B030D-6E8A-4147-A177-3AD203B41FA5}">
                      <a16:colId xmlns:a16="http://schemas.microsoft.com/office/drawing/2014/main" val="900954449"/>
                    </a:ext>
                  </a:extLst>
                </a:gridCol>
              </a:tblGrid>
              <a:tr h="538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Колір сечі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Патологічні стани, </a:t>
                      </a:r>
                      <a:r>
                        <a:rPr kumimoji="0" lang="ru-RU" alt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при</a:t>
                      </a:r>
                      <a:r>
                        <a:rPr kumimoji="0" lang="uk-UA" alt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 яких змінюється колір сечі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Причини,через які змінюється колір сечі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1709867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Темно-жовтий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Застійна нирка, набряки, опіки, блювота, пронос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Велика концентрація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Фарбувальних речовин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3969491"/>
                  </a:ext>
                </a:extLst>
              </a:tr>
              <a:tr h="538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Блідий, водявий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Цукровий діабет,нецукровий діабет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Мала концентрація фарбувальних речовин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5003894"/>
                  </a:ext>
                </a:extLst>
              </a:tr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Темно-бурий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Гемолітичні анемії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Уробіліногенурія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297313"/>
                  </a:ext>
                </a:extLst>
              </a:tr>
              <a:tr h="582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Темний, майже чорний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Гостра гемолітична нирка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Алкаптонурія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Гемоглобінурія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Гомогентизинова кислота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8862837"/>
                  </a:ext>
                </a:extLst>
              </a:tr>
              <a:tr h="379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Червоний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Ниркова коліка,інфаркт нирки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Гематурія (свіжа кров)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738665"/>
                  </a:ext>
                </a:extLst>
              </a:tr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Вид "м'ясних помиїв"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Гострий нефрит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Гематурія (змінена кров)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21432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Колір "пива" (зеленувато-бурий)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Паренхіматозна жовтуха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Білірубінурія та Уробіліногенурія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6298346"/>
                  </a:ext>
                </a:extLst>
              </a:tr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Зеленувато-жовтий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Механічна жовтуха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Білірубінурія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653297"/>
                  </a:ext>
                </a:extLst>
              </a:tr>
              <a:tr h="536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Білуватий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Жирове переродженняі розпад ниркової тканини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Ліпурія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736971"/>
                  </a:ext>
                </a:extLst>
              </a:tr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Молочний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Лімфостаз нирок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Хілурія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768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01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uk-UA" sz="3200" b="1">
                <a:solidFill>
                  <a:schemeClr val="folHlink"/>
                </a:solidFill>
              </a:rPr>
              <a:t>ЗМІНИ КОЛЬОРУ ОСАДУ СЕЧІ</a:t>
            </a:r>
          </a:p>
        </p:txBody>
      </p:sp>
      <p:graphicFrame>
        <p:nvGraphicFramePr>
          <p:cNvPr id="164867" name="Group 3"/>
          <p:cNvGraphicFramePr>
            <a:graphicFrameLocks noGrp="1"/>
          </p:cNvGraphicFramePr>
          <p:nvPr>
            <p:ph idx="1"/>
          </p:nvPr>
        </p:nvGraphicFramePr>
        <p:xfrm>
          <a:off x="1992314" y="1981201"/>
          <a:ext cx="8675687" cy="4450068"/>
        </p:xfrm>
        <a:graphic>
          <a:graphicData uri="http://schemas.openxmlformats.org/drawingml/2006/table">
            <a:tbl>
              <a:tblPr/>
              <a:tblGrid>
                <a:gridCol w="3821112">
                  <a:extLst>
                    <a:ext uri="{9D8B030D-6E8A-4147-A177-3AD203B41FA5}">
                      <a16:colId xmlns:a16="http://schemas.microsoft.com/office/drawing/2014/main" val="1775775201"/>
                    </a:ext>
                  </a:extLst>
                </a:gridCol>
                <a:gridCol w="4854575">
                  <a:extLst>
                    <a:ext uri="{9D8B030D-6E8A-4147-A177-3AD203B41FA5}">
                      <a16:colId xmlns:a16="http://schemas.microsoft.com/office/drawing/2014/main" val="223077881"/>
                    </a:ext>
                  </a:extLst>
                </a:gridCol>
              </a:tblGrid>
              <a:tr h="8229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Колір осаду сечі</a:t>
                      </a:r>
                      <a:br>
                        <a:rPr kumimoji="0" lang="uk-UA" alt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kumimoji="0" lang="uk-UA" altLang="uk-UA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Причини</a:t>
                      </a:r>
                      <a:br>
                        <a:rPr kumimoji="0" lang="uk-UA" alt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kumimoji="0" lang="uk-UA" altLang="uk-UA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292846"/>
                  </a:ext>
                </a:extLst>
              </a:tr>
              <a:tr h="36268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Цегляно-червоний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Жовто-коричневий пісок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uk-UA" alt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Білий щільний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uk-UA" alt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Сливкоподібний з зеленим відтінком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Червонуватий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Драглеподібний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Великий вміст уратів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Великий вміст сечової кислоти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uk-UA" alt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Трипельфосфати і аморфні фосфати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uk-UA" alt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Наявність гною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uk-UA" alt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Великий вміст крові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Наявність слизу</a:t>
                      </a:r>
                      <a:br>
                        <a:rPr kumimoji="0" lang="uk-UA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kumimoji="0" lang="uk-UA" alt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2559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6087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692150"/>
            <a:ext cx="7010400" cy="4333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altLang="uk-UA" sz="3500" b="1">
                <a:solidFill>
                  <a:schemeClr val="folHlink"/>
                </a:solidFill>
              </a:rPr>
              <a:t>ПРОЗОРІСТЬ</a:t>
            </a:r>
            <a:r>
              <a:rPr lang="uk-UA" altLang="uk-UA" sz="3500" b="1"/>
              <a:t/>
            </a:r>
            <a:br>
              <a:rPr lang="uk-UA" altLang="uk-UA" sz="3500" b="1"/>
            </a:br>
            <a:endParaRPr lang="uk-UA" altLang="uk-UA" sz="3500" b="1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uk-UA" smtClean="0"/>
              <a:t>Нормальна сеча прозора. Помутніння сечі спричиняється солями, клітинними елементами, слизом, жирами, бактеріями. Для проведення деяких досліджень сечі (наприклад, для визначення білка, глюкози) необхідно позбавлятися від елементів помутніння. </a:t>
            </a:r>
          </a:p>
        </p:txBody>
      </p:sp>
    </p:spTree>
    <p:extLst>
      <p:ext uri="{BB962C8B-B14F-4D97-AF65-F5344CB8AC3E}">
        <p14:creationId xmlns:p14="http://schemas.microsoft.com/office/powerpoint/2010/main" val="601717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uk-UA" b="1" smtClean="0">
                <a:solidFill>
                  <a:schemeClr val="folHlink"/>
                </a:solidFill>
              </a:rPr>
              <a:t>ЗАПАХ СЕЧІ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uk-UA" smtClean="0"/>
              <a:t>Сеча звичайно має нерізкий специфічний запах.</a:t>
            </a:r>
            <a:r>
              <a:rPr lang="ru-RU" altLang="uk-UA" smtClean="0"/>
              <a:t> При</a:t>
            </a:r>
            <a:r>
              <a:rPr lang="uk-UA" altLang="uk-UA" smtClean="0"/>
              <a:t> розкладанні сечі бактеріями на повітрі (за деякий час) і в сечових шляхах (важкі цистити, пухлина, що розпадається) з'являється аміаковий запах. За наявності кетонових тіл сеча набуває своєрідного запаху (фруктового), що нагадує запах гнилих яблук.</a:t>
            </a:r>
          </a:p>
        </p:txBody>
      </p:sp>
    </p:spTree>
    <p:extLst>
      <p:ext uri="{BB962C8B-B14F-4D97-AF65-F5344CB8AC3E}">
        <p14:creationId xmlns:p14="http://schemas.microsoft.com/office/powerpoint/2010/main" val="4101562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b="1" dirty="0" err="1">
                <a:solidFill>
                  <a:srgbClr val="00FF00"/>
                </a:solidFill>
              </a:rPr>
              <a:t>Класифікація</a:t>
            </a:r>
            <a:r>
              <a:rPr lang="ru-RU" altLang="ru-RU" sz="3200" b="1" dirty="0">
                <a:solidFill>
                  <a:srgbClr val="00FF00"/>
                </a:solidFill>
              </a:rPr>
              <a:t> </a:t>
            </a:r>
            <a:r>
              <a:rPr lang="ru-RU" altLang="ru-RU" sz="3200" b="1" dirty="0" err="1">
                <a:solidFill>
                  <a:srgbClr val="00FF00"/>
                </a:solidFill>
              </a:rPr>
              <a:t>оптичних</a:t>
            </a:r>
            <a:r>
              <a:rPr lang="ru-RU" altLang="ru-RU" sz="3200" b="1" dirty="0">
                <a:solidFill>
                  <a:srgbClr val="00FF00"/>
                </a:solidFill>
              </a:rPr>
              <a:t> </a:t>
            </a:r>
            <a:r>
              <a:rPr lang="ru-RU" altLang="ru-RU" sz="3200" b="1" dirty="0" err="1">
                <a:solidFill>
                  <a:srgbClr val="00FF00"/>
                </a:solidFill>
              </a:rPr>
              <a:t>методів</a:t>
            </a:r>
            <a:r>
              <a:rPr lang="ru-RU" altLang="ru-RU" sz="3200" b="1" dirty="0">
                <a:solidFill>
                  <a:srgbClr val="00FF00"/>
                </a:solidFill>
              </a:rPr>
              <a:t> </a:t>
            </a:r>
            <a:r>
              <a:rPr lang="ru-RU" altLang="ru-RU" sz="3200" b="1" dirty="0" err="1">
                <a:solidFill>
                  <a:srgbClr val="00FF00"/>
                </a:solidFill>
              </a:rPr>
              <a:t>аналіза</a:t>
            </a:r>
            <a:r>
              <a:rPr lang="ru-RU" altLang="ru-RU" sz="3200" dirty="0">
                <a:solidFill>
                  <a:srgbClr val="00FF00"/>
                </a:solidFill>
              </a:rPr>
              <a:t>: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1628776"/>
            <a:ext cx="8229600" cy="45307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b="1" i="1" dirty="0">
                <a:solidFill>
                  <a:schemeClr val="hlink"/>
                </a:solidFill>
              </a:rPr>
              <a:t>За  </a:t>
            </a:r>
            <a:r>
              <a:rPr lang="ru-RU" altLang="ru-RU" b="1" i="1" dirty="0" err="1">
                <a:solidFill>
                  <a:schemeClr val="hlink"/>
                </a:solidFill>
              </a:rPr>
              <a:t>обєктами</a:t>
            </a:r>
            <a:r>
              <a:rPr lang="ru-RU" altLang="ru-RU" b="1" i="1" dirty="0">
                <a:solidFill>
                  <a:schemeClr val="hlink"/>
                </a:solidFill>
              </a:rPr>
              <a:t>, </a:t>
            </a:r>
            <a:r>
              <a:rPr lang="ru-RU" altLang="ru-RU" b="1" i="1" dirty="0" err="1">
                <a:solidFill>
                  <a:schemeClr val="hlink"/>
                </a:solidFill>
              </a:rPr>
              <a:t>які</a:t>
            </a:r>
            <a:r>
              <a:rPr lang="ru-RU" altLang="ru-RU" b="1" i="1" dirty="0">
                <a:solidFill>
                  <a:schemeClr val="hlink"/>
                </a:solidFill>
              </a:rPr>
              <a:t> </a:t>
            </a:r>
            <a:r>
              <a:rPr lang="ru-RU" altLang="ru-RU" b="1" i="1" dirty="0" err="1">
                <a:solidFill>
                  <a:schemeClr val="hlink"/>
                </a:solidFill>
              </a:rPr>
              <a:t>вивчають</a:t>
            </a:r>
            <a:r>
              <a:rPr lang="ru-RU" altLang="ru-RU" b="1" i="1" dirty="0">
                <a:solidFill>
                  <a:schemeClr val="hlink"/>
                </a:solidFill>
              </a:rPr>
              <a:t>:</a:t>
            </a:r>
            <a:r>
              <a:rPr lang="ru-RU" altLang="ru-RU" sz="1600" dirty="0">
                <a:solidFill>
                  <a:srgbClr val="FFFF00"/>
                </a:solidFill>
              </a:rPr>
              <a:t> </a:t>
            </a:r>
            <a:r>
              <a:rPr lang="ru-RU" altLang="ru-RU" sz="1800" dirty="0" err="1">
                <a:solidFill>
                  <a:srgbClr val="FFFF00"/>
                </a:solidFill>
              </a:rPr>
              <a:t>атомний</a:t>
            </a:r>
            <a:r>
              <a:rPr lang="ru-RU" altLang="ru-RU" sz="1800" dirty="0">
                <a:solidFill>
                  <a:srgbClr val="FFFF00"/>
                </a:solidFill>
              </a:rPr>
              <a:t> і </a:t>
            </a:r>
            <a:r>
              <a:rPr lang="ru-RU" altLang="ru-RU" sz="1800" dirty="0" err="1">
                <a:solidFill>
                  <a:srgbClr val="FFFF00"/>
                </a:solidFill>
              </a:rPr>
              <a:t>молекулярний</a:t>
            </a:r>
            <a:r>
              <a:rPr lang="ru-RU" altLang="ru-RU" sz="1800" dirty="0">
                <a:solidFill>
                  <a:srgbClr val="FFFF00"/>
                </a:solidFill>
              </a:rPr>
              <a:t> </a:t>
            </a:r>
            <a:r>
              <a:rPr lang="ru-RU" altLang="ru-RU" sz="1800" dirty="0" err="1">
                <a:solidFill>
                  <a:srgbClr val="FFFF00"/>
                </a:solidFill>
              </a:rPr>
              <a:t>спектральний</a:t>
            </a:r>
            <a:r>
              <a:rPr lang="ru-RU" altLang="ru-RU" sz="1800" dirty="0">
                <a:solidFill>
                  <a:srgbClr val="FFFF00"/>
                </a:solidFill>
              </a:rPr>
              <a:t> </a:t>
            </a:r>
            <a:r>
              <a:rPr lang="ru-RU" altLang="ru-RU" sz="1800" dirty="0" err="1">
                <a:solidFill>
                  <a:srgbClr val="FFFF00"/>
                </a:solidFill>
              </a:rPr>
              <a:t>аналіз</a:t>
            </a:r>
            <a:r>
              <a:rPr lang="ru-RU" altLang="ru-RU" sz="1800" dirty="0">
                <a:solidFill>
                  <a:srgbClr val="FFFF00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b="1" i="1" dirty="0">
                <a:solidFill>
                  <a:schemeClr val="hlink"/>
                </a:solidFill>
              </a:rPr>
              <a:t>За характером </a:t>
            </a:r>
            <a:r>
              <a:rPr lang="ru-RU" altLang="ru-RU" b="1" i="1" dirty="0" err="1">
                <a:solidFill>
                  <a:schemeClr val="hlink"/>
                </a:solidFill>
              </a:rPr>
              <a:t>взаємодії</a:t>
            </a:r>
            <a:r>
              <a:rPr lang="ru-RU" altLang="ru-RU" b="1" i="1" dirty="0">
                <a:solidFill>
                  <a:schemeClr val="hlink"/>
                </a:solidFill>
              </a:rPr>
              <a:t> </a:t>
            </a:r>
            <a:r>
              <a:rPr lang="ru-RU" altLang="ru-RU" b="1" i="1" dirty="0" err="1">
                <a:solidFill>
                  <a:schemeClr val="hlink"/>
                </a:solidFill>
              </a:rPr>
              <a:t>електромагнітного</a:t>
            </a:r>
            <a:r>
              <a:rPr lang="ru-RU" altLang="ru-RU" b="1" i="1" dirty="0">
                <a:solidFill>
                  <a:schemeClr val="hlink"/>
                </a:solidFill>
              </a:rPr>
              <a:t> </a:t>
            </a:r>
            <a:r>
              <a:rPr lang="ru-RU" altLang="ru-RU" b="1" i="1" dirty="0" err="1">
                <a:solidFill>
                  <a:schemeClr val="hlink"/>
                </a:solidFill>
              </a:rPr>
              <a:t>випромінювання</a:t>
            </a:r>
            <a:r>
              <a:rPr lang="ru-RU" altLang="ru-RU" b="1" i="1" dirty="0">
                <a:solidFill>
                  <a:schemeClr val="hlink"/>
                </a:solidFill>
              </a:rPr>
              <a:t> з </a:t>
            </a:r>
            <a:r>
              <a:rPr lang="ru-RU" altLang="ru-RU" b="1" i="1" dirty="0" err="1">
                <a:solidFill>
                  <a:schemeClr val="hlink"/>
                </a:solidFill>
              </a:rPr>
              <a:t>речовиною</a:t>
            </a:r>
            <a:r>
              <a:rPr lang="ru-RU" altLang="ru-RU" dirty="0">
                <a:solidFill>
                  <a:srgbClr val="FFFF00"/>
                </a:solidFill>
              </a:rPr>
              <a:t>.</a:t>
            </a:r>
            <a:r>
              <a:rPr lang="ru-RU" altLang="ru-RU" sz="1600" dirty="0">
                <a:solidFill>
                  <a:srgbClr val="FFFF00"/>
                </a:solidFill>
              </a:rPr>
              <a:t> </a:t>
            </a:r>
            <a:r>
              <a:rPr lang="ru-RU" altLang="ru-RU" sz="1600" dirty="0" err="1">
                <a:solidFill>
                  <a:srgbClr val="FFFF00"/>
                </a:solidFill>
              </a:rPr>
              <a:t>Розрізняють</a:t>
            </a:r>
            <a:r>
              <a:rPr lang="ru-RU" altLang="ru-RU" sz="1600" dirty="0">
                <a:solidFill>
                  <a:srgbClr val="FFFF0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i="1" dirty="0">
                <a:solidFill>
                  <a:srgbClr val="FFFF00"/>
                </a:solidFill>
              </a:rPr>
              <a:t>Атомно-</a:t>
            </a:r>
            <a:r>
              <a:rPr lang="ru-RU" altLang="ru-RU" sz="1800" i="1" dirty="0" err="1">
                <a:solidFill>
                  <a:srgbClr val="FFFF00"/>
                </a:solidFill>
              </a:rPr>
              <a:t>абсорбційий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аналіз</a:t>
            </a:r>
            <a:r>
              <a:rPr lang="ru-RU" altLang="ru-RU" sz="1800" dirty="0">
                <a:solidFill>
                  <a:srgbClr val="FFFF00"/>
                </a:solidFill>
              </a:rPr>
              <a:t>. </a:t>
            </a:r>
            <a:endParaRPr lang="ru-RU" altLang="ru-RU" sz="1800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i="1" dirty="0" err="1">
                <a:solidFill>
                  <a:srgbClr val="FFFF00"/>
                </a:solidFill>
              </a:rPr>
              <a:t>Емісіойний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спектральний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аналіз</a:t>
            </a:r>
            <a:r>
              <a:rPr lang="ru-RU" altLang="ru-RU" sz="1800" dirty="0">
                <a:solidFill>
                  <a:srgbClr val="FFFF0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i="1" dirty="0" err="1">
                <a:solidFill>
                  <a:srgbClr val="FFFF00"/>
                </a:solidFill>
              </a:rPr>
              <a:t>Полумяна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фотометрія</a:t>
            </a:r>
            <a:r>
              <a:rPr lang="ru-RU" altLang="ru-RU" sz="1800" dirty="0">
                <a:solidFill>
                  <a:srgbClr val="FFFF0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i="1" dirty="0" err="1">
                <a:solidFill>
                  <a:srgbClr val="FFFF00"/>
                </a:solidFill>
              </a:rPr>
              <a:t>Молекулярний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абсорбційний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аналіз</a:t>
            </a:r>
            <a:r>
              <a:rPr lang="ru-RU" altLang="ru-RU" sz="1800" dirty="0">
                <a:solidFill>
                  <a:srgbClr val="FFFF00"/>
                </a:solidFill>
              </a:rPr>
              <a:t>. </a:t>
            </a:r>
            <a:endParaRPr lang="ru-RU" altLang="ru-RU" sz="1800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i="1" dirty="0" err="1">
                <a:solidFill>
                  <a:srgbClr val="FFFF00"/>
                </a:solidFill>
              </a:rPr>
              <a:t>Люмінесцентний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аналіз</a:t>
            </a:r>
            <a:r>
              <a:rPr lang="ru-RU" altLang="ru-RU" sz="1800" dirty="0">
                <a:solidFill>
                  <a:srgbClr val="FFFF00"/>
                </a:solidFill>
              </a:rPr>
              <a:t>. </a:t>
            </a:r>
            <a:endParaRPr lang="ru-RU" altLang="ru-RU" sz="1800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i="1" dirty="0" err="1">
                <a:solidFill>
                  <a:srgbClr val="FFFF00"/>
                </a:solidFill>
              </a:rPr>
              <a:t>Спектральний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аналіз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із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використанням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ефекта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комбінаційного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розсіяння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світла</a:t>
            </a:r>
            <a:r>
              <a:rPr lang="ru-RU" altLang="ru-RU" sz="1800" i="1" dirty="0">
                <a:solidFill>
                  <a:srgbClr val="FFFF00"/>
                </a:solidFill>
              </a:rPr>
              <a:t> (</a:t>
            </a:r>
            <a:r>
              <a:rPr lang="ru-RU" altLang="ru-RU" sz="1800" i="1" dirty="0" err="1">
                <a:solidFill>
                  <a:srgbClr val="FFFF00"/>
                </a:solidFill>
              </a:rPr>
              <a:t>раман-эфекта</a:t>
            </a:r>
            <a:r>
              <a:rPr lang="ru-RU" altLang="ru-RU" sz="1800" i="1" dirty="0">
                <a:solidFill>
                  <a:srgbClr val="FFFF00"/>
                </a:solidFill>
              </a:rPr>
              <a:t>)</a:t>
            </a:r>
            <a:r>
              <a:rPr lang="ru-RU" altLang="ru-RU" sz="1800" dirty="0">
                <a:solidFill>
                  <a:srgbClr val="FFFF0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i="1" dirty="0" err="1">
                <a:solidFill>
                  <a:srgbClr val="FFFF00"/>
                </a:solidFill>
              </a:rPr>
              <a:t>Нефелометричний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аналіз</a:t>
            </a:r>
            <a:r>
              <a:rPr lang="ru-RU" altLang="ru-RU" sz="1800" dirty="0">
                <a:solidFill>
                  <a:srgbClr val="FFFF0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i="1" dirty="0" err="1">
                <a:solidFill>
                  <a:srgbClr val="FFFF00"/>
                </a:solidFill>
              </a:rPr>
              <a:t>Турбідиметричний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аналіз</a:t>
            </a:r>
            <a:r>
              <a:rPr lang="ru-RU" altLang="ru-RU" sz="1800" dirty="0">
                <a:solidFill>
                  <a:srgbClr val="FFFF0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i="1" dirty="0" err="1">
                <a:solidFill>
                  <a:srgbClr val="FFFF00"/>
                </a:solidFill>
              </a:rPr>
              <a:t>Рефрактометричний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аналіз</a:t>
            </a:r>
            <a:r>
              <a:rPr lang="ru-RU" altLang="ru-RU" sz="1800" dirty="0">
                <a:solidFill>
                  <a:srgbClr val="FFFF00"/>
                </a:solidFill>
              </a:rPr>
              <a:t>. </a:t>
            </a:r>
            <a:endParaRPr lang="ru-RU" altLang="ru-RU" sz="1800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i="1" dirty="0" err="1">
                <a:solidFill>
                  <a:srgbClr val="FFFF00"/>
                </a:solidFill>
              </a:rPr>
              <a:t>Інтерферометричний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аналіз</a:t>
            </a:r>
            <a:r>
              <a:rPr lang="ru-RU" altLang="ru-RU" sz="1800" dirty="0">
                <a:solidFill>
                  <a:srgbClr val="FFFF0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i="1" dirty="0" err="1">
                <a:solidFill>
                  <a:srgbClr val="FFFF00"/>
                </a:solidFill>
              </a:rPr>
              <a:t>Поляриметричний</a:t>
            </a:r>
            <a:r>
              <a:rPr lang="ru-RU" altLang="ru-RU" sz="1800" i="1" dirty="0">
                <a:solidFill>
                  <a:srgbClr val="FFFF00"/>
                </a:solidFill>
              </a:rPr>
              <a:t> </a:t>
            </a:r>
            <a:r>
              <a:rPr lang="ru-RU" altLang="ru-RU" sz="1800" i="1" dirty="0" err="1">
                <a:solidFill>
                  <a:srgbClr val="FFFF00"/>
                </a:solidFill>
              </a:rPr>
              <a:t>аналіз</a:t>
            </a:r>
            <a:r>
              <a:rPr lang="ru-RU" altLang="ru-RU" sz="1800" dirty="0">
                <a:solidFill>
                  <a:srgbClr val="FFFF00"/>
                </a:solidFill>
              </a:rPr>
              <a:t>.</a:t>
            </a:r>
            <a:r>
              <a:rPr lang="ru-RU" altLang="ru-RU" sz="1600" dirty="0">
                <a:solidFill>
                  <a:srgbClr val="FFFF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91973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60351"/>
            <a:ext cx="8229600" cy="58705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b="1" i="1" dirty="0">
                <a:solidFill>
                  <a:srgbClr val="00FFFF"/>
                </a:solidFill>
              </a:rPr>
              <a:t>За областями </a:t>
            </a:r>
            <a:r>
              <a:rPr lang="ru-RU" altLang="ru-RU" sz="2400" b="1" i="1" dirty="0" err="1">
                <a:solidFill>
                  <a:srgbClr val="00FFFF"/>
                </a:solidFill>
              </a:rPr>
              <a:t>електромагнітного</a:t>
            </a:r>
            <a:r>
              <a:rPr lang="ru-RU" altLang="ru-RU" sz="2400" b="1" i="1" dirty="0">
                <a:solidFill>
                  <a:srgbClr val="00FFFF"/>
                </a:solidFill>
              </a:rPr>
              <a:t> спектра</a:t>
            </a:r>
            <a:r>
              <a:rPr lang="ru-RU" altLang="ru-RU" sz="2400" dirty="0">
                <a:solidFill>
                  <a:srgbClr val="00FFFF"/>
                </a:solidFill>
              </a:rPr>
              <a:t>.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endParaRPr lang="ru-RU" altLang="ru-RU" sz="2400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i="1" dirty="0" err="1">
                <a:solidFill>
                  <a:srgbClr val="FFFF00"/>
                </a:solidFill>
              </a:rPr>
              <a:t>Спектроскопія</a:t>
            </a:r>
            <a:r>
              <a:rPr lang="ru-RU" altLang="ru-RU" sz="2400" i="1" dirty="0">
                <a:solidFill>
                  <a:srgbClr val="FFFF00"/>
                </a:solidFill>
              </a:rPr>
              <a:t>  (</a:t>
            </a:r>
            <a:r>
              <a:rPr lang="ru-RU" altLang="ru-RU" sz="2400" i="1" dirty="0" err="1">
                <a:solidFill>
                  <a:srgbClr val="FFFF00"/>
                </a:solidFill>
              </a:rPr>
              <a:t>спектрофотометрія</a:t>
            </a:r>
            <a:r>
              <a:rPr lang="ru-RU" altLang="ru-RU" sz="2400" i="1" dirty="0">
                <a:solidFill>
                  <a:srgbClr val="FFFF00"/>
                </a:solidFill>
              </a:rPr>
              <a:t>) в </a:t>
            </a:r>
            <a:r>
              <a:rPr lang="ru-RU" altLang="ru-RU" sz="2400" dirty="0" err="1">
                <a:solidFill>
                  <a:srgbClr val="FFFF00"/>
                </a:solidFill>
              </a:rPr>
              <a:t>в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ближній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ультрафіолетовій</a:t>
            </a:r>
            <a:r>
              <a:rPr lang="ru-RU" altLang="ru-RU" sz="2400" dirty="0">
                <a:solidFill>
                  <a:srgbClr val="FFFF00"/>
                </a:solidFill>
              </a:rPr>
              <a:t> (УФ) </a:t>
            </a:r>
            <a:r>
              <a:rPr lang="ru-RU" altLang="ru-RU" sz="2400" dirty="0" err="1">
                <a:solidFill>
                  <a:srgbClr val="FFFF00"/>
                </a:solidFill>
              </a:rPr>
              <a:t>області</a:t>
            </a:r>
            <a:r>
              <a:rPr lang="ru-RU" altLang="ru-RU" sz="2400" dirty="0">
                <a:solidFill>
                  <a:srgbClr val="FFFF00"/>
                </a:solidFill>
              </a:rPr>
              <a:t> – в </a:t>
            </a:r>
            <a:r>
              <a:rPr lang="ru-RU" altLang="ru-RU" sz="2400" dirty="0" err="1">
                <a:solidFill>
                  <a:srgbClr val="FFFF00"/>
                </a:solidFill>
              </a:rPr>
              <a:t>інтервалі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довжин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хвиль</a:t>
            </a:r>
            <a:r>
              <a:rPr lang="ru-RU" altLang="ru-RU" sz="2400" dirty="0">
                <a:solidFill>
                  <a:srgbClr val="FFFF00"/>
                </a:solidFill>
              </a:rPr>
              <a:t> 200-400 </a:t>
            </a:r>
            <a:r>
              <a:rPr lang="ru-RU" altLang="ru-RU" sz="2400" dirty="0" err="1">
                <a:solidFill>
                  <a:srgbClr val="FFFF00"/>
                </a:solidFill>
              </a:rPr>
              <a:t>нм</a:t>
            </a:r>
            <a:r>
              <a:rPr lang="ru-RU" altLang="ru-RU" sz="2400" dirty="0">
                <a:solidFill>
                  <a:srgbClr val="FFFF00"/>
                </a:solidFill>
              </a:rPr>
              <a:t> (185-390 </a:t>
            </a:r>
            <a:r>
              <a:rPr lang="ru-RU" altLang="ru-RU" sz="2400" dirty="0" err="1">
                <a:solidFill>
                  <a:srgbClr val="FFFF00"/>
                </a:solidFill>
              </a:rPr>
              <a:t>нм</a:t>
            </a:r>
            <a:r>
              <a:rPr lang="ru-RU" altLang="ru-RU" sz="2400" dirty="0">
                <a:solidFill>
                  <a:srgbClr val="FFFF00"/>
                </a:solidFill>
              </a:rPr>
              <a:t>) і у </a:t>
            </a:r>
            <a:r>
              <a:rPr lang="ru-RU" altLang="ru-RU" sz="2400" dirty="0" err="1">
                <a:solidFill>
                  <a:srgbClr val="FFFF00"/>
                </a:solidFill>
              </a:rPr>
              <a:t>видімій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області</a:t>
            </a:r>
            <a:r>
              <a:rPr lang="ru-RU" altLang="ru-RU" sz="2400" dirty="0">
                <a:solidFill>
                  <a:srgbClr val="FFFF00"/>
                </a:solidFill>
              </a:rPr>
              <a:t> – в </a:t>
            </a:r>
            <a:r>
              <a:rPr lang="ru-RU" altLang="ru-RU" sz="2400" dirty="0" err="1">
                <a:solidFill>
                  <a:srgbClr val="FFFF00"/>
                </a:solidFill>
              </a:rPr>
              <a:t>інтервалі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довжин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хвиль</a:t>
            </a:r>
            <a:r>
              <a:rPr lang="ru-RU" altLang="ru-RU" sz="2400" dirty="0">
                <a:solidFill>
                  <a:srgbClr val="FFFF00"/>
                </a:solidFill>
              </a:rPr>
              <a:t> 400-760 </a:t>
            </a:r>
            <a:r>
              <a:rPr lang="ru-RU" altLang="ru-RU" sz="2400" dirty="0" err="1">
                <a:solidFill>
                  <a:srgbClr val="FFFF00"/>
                </a:solidFill>
              </a:rPr>
              <a:t>нм</a:t>
            </a:r>
            <a:r>
              <a:rPr lang="ru-RU" altLang="ru-RU" sz="2400" dirty="0">
                <a:solidFill>
                  <a:srgbClr val="FFFF00"/>
                </a:solidFill>
              </a:rPr>
              <a:t> (390-760 </a:t>
            </a:r>
            <a:r>
              <a:rPr lang="ru-RU" altLang="ru-RU" sz="2400" dirty="0" err="1">
                <a:solidFill>
                  <a:srgbClr val="FFFF00"/>
                </a:solidFill>
              </a:rPr>
              <a:t>нм</a:t>
            </a:r>
            <a:r>
              <a:rPr lang="ru-RU" altLang="ru-RU" sz="2400" dirty="0">
                <a:solidFill>
                  <a:srgbClr val="FFFF00"/>
                </a:solidFill>
              </a:rPr>
              <a:t>).</a:t>
            </a:r>
            <a:endParaRPr lang="ru-RU" altLang="ru-RU" sz="2400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i="1" dirty="0" err="1">
                <a:solidFill>
                  <a:srgbClr val="FFFF00"/>
                </a:solidFill>
              </a:rPr>
              <a:t>Інфрачервона</a:t>
            </a:r>
            <a:r>
              <a:rPr lang="ru-RU" altLang="ru-RU" sz="2400" i="1" dirty="0">
                <a:solidFill>
                  <a:srgbClr val="FFFF00"/>
                </a:solidFill>
              </a:rPr>
              <a:t> </a:t>
            </a:r>
            <a:r>
              <a:rPr lang="ru-RU" altLang="ru-RU" sz="2400" i="1" dirty="0" err="1">
                <a:solidFill>
                  <a:srgbClr val="FFFF00"/>
                </a:solidFill>
              </a:rPr>
              <a:t>спектроскопія</a:t>
            </a:r>
            <a:r>
              <a:rPr lang="ru-RU" altLang="ru-RU" sz="2400" dirty="0">
                <a:solidFill>
                  <a:srgbClr val="FFFF00"/>
                </a:solidFill>
              </a:rPr>
              <a:t>, яка </a:t>
            </a:r>
            <a:r>
              <a:rPr lang="ru-RU" altLang="ru-RU" sz="2400" dirty="0" err="1">
                <a:solidFill>
                  <a:srgbClr val="FFFF00"/>
                </a:solidFill>
              </a:rPr>
              <a:t>дозволяє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вивчати</a:t>
            </a:r>
            <a:r>
              <a:rPr lang="ru-RU" altLang="ru-RU" sz="2400" dirty="0">
                <a:solidFill>
                  <a:srgbClr val="FFFF00"/>
                </a:solidFill>
              </a:rPr>
              <a:t> участок спектра в </a:t>
            </a:r>
            <a:r>
              <a:rPr lang="ru-RU" altLang="ru-RU" sz="2400" dirty="0" err="1">
                <a:solidFill>
                  <a:srgbClr val="FFFF00"/>
                </a:solidFill>
              </a:rPr>
              <a:t>інтервалі</a:t>
            </a:r>
            <a:r>
              <a:rPr lang="ru-RU" altLang="ru-RU" sz="2400" dirty="0">
                <a:solidFill>
                  <a:srgbClr val="FFFF00"/>
                </a:solidFill>
              </a:rPr>
              <a:t> 0,76-1000 мкм (1 мкм = 10</a:t>
            </a:r>
            <a:r>
              <a:rPr lang="ru-RU" altLang="ru-RU" sz="2400" baseline="30000" dirty="0">
                <a:solidFill>
                  <a:srgbClr val="FFFF00"/>
                </a:solidFill>
              </a:rPr>
              <a:t>-6</a:t>
            </a:r>
            <a:r>
              <a:rPr lang="ru-RU" altLang="ru-RU" sz="2400" dirty="0">
                <a:solidFill>
                  <a:srgbClr val="FFFF00"/>
                </a:solidFill>
              </a:rPr>
              <a:t> м).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 err="1">
                <a:solidFill>
                  <a:srgbClr val="FFFF00"/>
                </a:solidFill>
              </a:rPr>
              <a:t>Також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використовують</a:t>
            </a:r>
            <a:r>
              <a:rPr lang="ru-RU" altLang="ru-RU" sz="2400" dirty="0">
                <a:solidFill>
                  <a:srgbClr val="FFFF00"/>
                </a:solidFill>
              </a:rPr>
              <a:t>: </a:t>
            </a:r>
            <a:r>
              <a:rPr lang="ru-RU" altLang="ru-RU" sz="2400" dirty="0" err="1">
                <a:solidFill>
                  <a:srgbClr val="FFFF00"/>
                </a:solidFill>
              </a:rPr>
              <a:t>рентгеновську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спектроскопію</a:t>
            </a:r>
            <a:r>
              <a:rPr lang="ru-RU" altLang="ru-RU" sz="2400" dirty="0">
                <a:solidFill>
                  <a:srgbClr val="FFFF00"/>
                </a:solidFill>
              </a:rPr>
              <a:t>, </a:t>
            </a:r>
            <a:r>
              <a:rPr lang="ru-RU" altLang="ru-RU" sz="2400" dirty="0" err="1">
                <a:solidFill>
                  <a:srgbClr val="FFFF00"/>
                </a:solidFill>
              </a:rPr>
              <a:t>мікрохвильову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спектроскопію</a:t>
            </a:r>
            <a:r>
              <a:rPr lang="ru-RU" altLang="ru-RU" sz="2400" dirty="0">
                <a:solidFill>
                  <a:srgbClr val="FFFF00"/>
                </a:solidFill>
              </a:rPr>
              <a:t> і </a:t>
            </a:r>
            <a:r>
              <a:rPr lang="ru-RU" altLang="ru-RU" sz="2400" dirty="0" err="1">
                <a:solidFill>
                  <a:srgbClr val="FFFF00"/>
                </a:solidFill>
              </a:rPr>
              <a:t>інш</a:t>
            </a:r>
            <a:r>
              <a:rPr lang="ru-RU" altLang="ru-RU" sz="2400" dirty="0">
                <a:solidFill>
                  <a:srgbClr val="FFFF00"/>
                </a:solidFill>
              </a:rPr>
              <a:t>.</a:t>
            </a:r>
            <a:endParaRPr lang="ru-RU" altLang="ru-RU" sz="2400" b="1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b="1" i="1" dirty="0">
                <a:solidFill>
                  <a:srgbClr val="00FFFF"/>
                </a:solidFill>
              </a:rPr>
              <a:t>За природою </a:t>
            </a:r>
            <a:r>
              <a:rPr lang="ru-RU" altLang="ru-RU" sz="2400" b="1" i="1" dirty="0" err="1">
                <a:solidFill>
                  <a:srgbClr val="00FFFF"/>
                </a:solidFill>
              </a:rPr>
              <a:t>енергетичних</a:t>
            </a:r>
            <a:r>
              <a:rPr lang="ru-RU" altLang="ru-RU" sz="2400" b="1" i="1" dirty="0">
                <a:solidFill>
                  <a:srgbClr val="00FFFF"/>
                </a:solidFill>
              </a:rPr>
              <a:t> </a:t>
            </a:r>
            <a:r>
              <a:rPr lang="ru-RU" altLang="ru-RU" sz="2400" b="1" i="1" dirty="0" err="1">
                <a:solidFill>
                  <a:srgbClr val="00FFFF"/>
                </a:solidFill>
              </a:rPr>
              <a:t>переходів</a:t>
            </a:r>
            <a:r>
              <a:rPr lang="ru-RU" altLang="ru-RU" sz="2400" dirty="0">
                <a:solidFill>
                  <a:srgbClr val="00FFFF"/>
                </a:solidFill>
              </a:rPr>
              <a:t>.</a:t>
            </a:r>
            <a:r>
              <a:rPr lang="ru-RU" altLang="ru-RU" sz="2400" dirty="0">
                <a:solidFill>
                  <a:srgbClr val="FFFF00"/>
                </a:solidFill>
              </a:rPr>
              <a:t> </a:t>
            </a:r>
            <a:endParaRPr lang="ru-RU" altLang="ru-RU" sz="2400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i="1" dirty="0" err="1">
                <a:solidFill>
                  <a:srgbClr val="FFFF00"/>
                </a:solidFill>
              </a:rPr>
              <a:t>Електронні</a:t>
            </a:r>
            <a:r>
              <a:rPr lang="ru-RU" altLang="ru-RU" sz="2400" i="1" dirty="0">
                <a:solidFill>
                  <a:srgbClr val="FFFF00"/>
                </a:solidFill>
              </a:rPr>
              <a:t> </a:t>
            </a:r>
            <a:r>
              <a:rPr lang="ru-RU" altLang="ru-RU" sz="2400" i="1" dirty="0" err="1">
                <a:solidFill>
                  <a:srgbClr val="FFFF00"/>
                </a:solidFill>
              </a:rPr>
              <a:t>спектри</a:t>
            </a:r>
            <a:r>
              <a:rPr lang="ru-RU" altLang="ru-RU" sz="2400" dirty="0">
                <a:solidFill>
                  <a:srgbClr val="FFFF00"/>
                </a:solidFill>
              </a:rPr>
              <a:t>.</a:t>
            </a:r>
            <a:endParaRPr lang="ru-RU" altLang="ru-RU" sz="2400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i="1" dirty="0" err="1">
                <a:solidFill>
                  <a:srgbClr val="FFFF00"/>
                </a:solidFill>
              </a:rPr>
              <a:t>Коливальні</a:t>
            </a:r>
            <a:r>
              <a:rPr lang="ru-RU" altLang="ru-RU" sz="2400" i="1" dirty="0">
                <a:solidFill>
                  <a:srgbClr val="FFFF00"/>
                </a:solidFill>
              </a:rPr>
              <a:t> </a:t>
            </a:r>
            <a:r>
              <a:rPr lang="ru-RU" altLang="ru-RU" sz="2400" i="1" dirty="0" err="1">
                <a:solidFill>
                  <a:srgbClr val="FFFF00"/>
                </a:solidFill>
              </a:rPr>
              <a:t>спектри</a:t>
            </a:r>
            <a:r>
              <a:rPr lang="ru-RU" altLang="ru-RU" sz="2400" dirty="0">
                <a:solidFill>
                  <a:srgbClr val="FFFF00"/>
                </a:solidFill>
              </a:rPr>
              <a:t>.</a:t>
            </a:r>
            <a:endParaRPr lang="ru-RU" altLang="ru-RU" sz="2400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i="1" dirty="0" err="1">
                <a:solidFill>
                  <a:srgbClr val="FFFF00"/>
                </a:solidFill>
              </a:rPr>
              <a:t>Обертальні</a:t>
            </a:r>
            <a:r>
              <a:rPr lang="ru-RU" altLang="ru-RU" sz="2400" i="1" dirty="0">
                <a:solidFill>
                  <a:srgbClr val="FFFF00"/>
                </a:solidFill>
              </a:rPr>
              <a:t> </a:t>
            </a:r>
            <a:r>
              <a:rPr lang="ru-RU" altLang="ru-RU" sz="2400" i="1" dirty="0" err="1">
                <a:solidFill>
                  <a:srgbClr val="FFFF00"/>
                </a:solidFill>
              </a:rPr>
              <a:t>спектри</a:t>
            </a:r>
            <a:r>
              <a:rPr lang="ru-RU" altLang="ru-RU" sz="2400" dirty="0">
                <a:solidFill>
                  <a:srgbClr val="FFFF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84015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b="1" dirty="0" err="1">
                <a:solidFill>
                  <a:srgbClr val="00FF00"/>
                </a:solidFill>
              </a:rPr>
              <a:t>Загальні</a:t>
            </a:r>
            <a:r>
              <a:rPr lang="ru-RU" altLang="ru-RU" sz="3200" b="1" dirty="0">
                <a:solidFill>
                  <a:srgbClr val="00FF00"/>
                </a:solidFill>
              </a:rPr>
              <a:t> </a:t>
            </a:r>
            <a:r>
              <a:rPr lang="ru-RU" altLang="ru-RU" sz="3200" b="1" dirty="0" err="1">
                <a:solidFill>
                  <a:srgbClr val="00FF00"/>
                </a:solidFill>
              </a:rPr>
              <a:t>положення</a:t>
            </a:r>
            <a:endParaRPr lang="ru-RU" altLang="ru-RU" sz="3200" b="1" dirty="0">
              <a:solidFill>
                <a:srgbClr val="00FF00"/>
              </a:solidFill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b="1" i="1" dirty="0" err="1" smtClean="0">
                <a:solidFill>
                  <a:srgbClr val="00FFFF"/>
                </a:solidFill>
              </a:rPr>
              <a:t>Довжина</a:t>
            </a:r>
            <a:r>
              <a:rPr lang="ru-RU" altLang="ru-RU" b="1" i="1" dirty="0" smtClean="0">
                <a:solidFill>
                  <a:srgbClr val="00FFFF"/>
                </a:solidFill>
              </a:rPr>
              <a:t> </a:t>
            </a:r>
            <a:r>
              <a:rPr lang="ru-RU" altLang="ru-RU" b="1" i="1" dirty="0" err="1" smtClean="0">
                <a:solidFill>
                  <a:srgbClr val="00FFFF"/>
                </a:solidFill>
              </a:rPr>
              <a:t>хвилі</a:t>
            </a:r>
            <a:r>
              <a:rPr lang="ru-RU" altLang="ru-RU" b="1" i="1" dirty="0" smtClean="0">
                <a:solidFill>
                  <a:srgbClr val="00FFFF"/>
                </a:solidFill>
              </a:rPr>
              <a:t> </a:t>
            </a:r>
            <a:r>
              <a:rPr lang="ru-RU" altLang="ru-RU" b="1" i="1" dirty="0">
                <a:solidFill>
                  <a:srgbClr val="00FFFF"/>
                </a:solidFill>
                <a:sym typeface="Symbol" pitchFamily="18" charset="2"/>
              </a:rPr>
              <a:t></a:t>
            </a:r>
            <a:r>
              <a:rPr lang="ru-RU" altLang="ru-RU" i="1" dirty="0">
                <a:solidFill>
                  <a:srgbClr val="FFFF00"/>
                </a:solidFill>
              </a:rPr>
              <a:t> </a:t>
            </a:r>
            <a:r>
              <a:rPr lang="ru-RU" altLang="ru-RU" dirty="0">
                <a:solidFill>
                  <a:srgbClr val="FFFF00"/>
                </a:solidFill>
              </a:rPr>
              <a:t>- </a:t>
            </a:r>
            <a:r>
              <a:rPr lang="ru-RU" altLang="ru-RU" dirty="0" err="1" smtClean="0">
                <a:solidFill>
                  <a:srgbClr val="FFFF00"/>
                </a:solidFill>
              </a:rPr>
              <a:t>відстань</a:t>
            </a:r>
            <a:r>
              <a:rPr lang="ru-RU" altLang="ru-RU" dirty="0" smtClean="0">
                <a:solidFill>
                  <a:srgbClr val="FFFF00"/>
                </a:solidFill>
              </a:rPr>
              <a:t>, яку проходить </a:t>
            </a:r>
            <a:r>
              <a:rPr lang="ru-RU" altLang="ru-RU" dirty="0" err="1" smtClean="0">
                <a:solidFill>
                  <a:srgbClr val="FFFF00"/>
                </a:solidFill>
              </a:rPr>
              <a:t>хвиля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>
                <a:solidFill>
                  <a:srgbClr val="FFFF00"/>
                </a:solidFill>
              </a:rPr>
              <a:t>за </a:t>
            </a:r>
            <a:r>
              <a:rPr lang="ru-RU" altLang="ru-RU" dirty="0" smtClean="0">
                <a:solidFill>
                  <a:srgbClr val="FFFF00"/>
                </a:solidFill>
              </a:rPr>
              <a:t>час одного </a:t>
            </a:r>
            <a:r>
              <a:rPr lang="ru-RU" altLang="ru-RU" dirty="0" err="1" smtClean="0">
                <a:solidFill>
                  <a:srgbClr val="FFFF00"/>
                </a:solidFill>
              </a:rPr>
              <a:t>повного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коливання</a:t>
            </a:r>
            <a:r>
              <a:rPr lang="ru-RU" altLang="ru-RU" dirty="0" smtClean="0">
                <a:solidFill>
                  <a:srgbClr val="FFFF00"/>
                </a:solidFill>
              </a:rPr>
              <a:t>. </a:t>
            </a:r>
            <a:r>
              <a:rPr lang="ru-RU" altLang="ru-RU" dirty="0" err="1" smtClean="0">
                <a:solidFill>
                  <a:srgbClr val="FFFF00"/>
                </a:solidFill>
              </a:rPr>
              <a:t>Частіше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вимеряют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>
                <a:solidFill>
                  <a:srgbClr val="FFFF00"/>
                </a:solidFill>
              </a:rPr>
              <a:t>в </a:t>
            </a:r>
            <a:r>
              <a:rPr lang="ru-RU" altLang="ru-RU" dirty="0" err="1">
                <a:solidFill>
                  <a:srgbClr val="FFFF00"/>
                </a:solidFill>
              </a:rPr>
              <a:t>нм</a:t>
            </a:r>
            <a:r>
              <a:rPr lang="ru-RU" altLang="ru-RU" dirty="0">
                <a:solidFill>
                  <a:srgbClr val="FFFF00"/>
                </a:solidFill>
              </a:rPr>
              <a:t> (1 </a:t>
            </a:r>
            <a:r>
              <a:rPr lang="ru-RU" altLang="ru-RU" dirty="0" err="1">
                <a:solidFill>
                  <a:srgbClr val="FFFF00"/>
                </a:solidFill>
              </a:rPr>
              <a:t>нм</a:t>
            </a:r>
            <a:r>
              <a:rPr lang="ru-RU" altLang="ru-RU" dirty="0">
                <a:solidFill>
                  <a:srgbClr val="FFFF00"/>
                </a:solidFill>
              </a:rPr>
              <a:t> = 10</a:t>
            </a:r>
            <a:r>
              <a:rPr lang="ru-RU" altLang="ru-RU" baseline="30000" dirty="0">
                <a:solidFill>
                  <a:srgbClr val="FFFF00"/>
                </a:solidFill>
              </a:rPr>
              <a:t>-9</a:t>
            </a:r>
            <a:r>
              <a:rPr lang="ru-RU" altLang="ru-RU" dirty="0">
                <a:solidFill>
                  <a:srgbClr val="FFFF00"/>
                </a:solidFill>
              </a:rPr>
              <a:t> м).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b="1" i="1" dirty="0">
                <a:solidFill>
                  <a:srgbClr val="00FFFF"/>
                </a:solidFill>
              </a:rPr>
              <a:t>Частота </a:t>
            </a:r>
            <a:r>
              <a:rPr lang="ru-RU" altLang="ru-RU" b="1" i="1" dirty="0">
                <a:solidFill>
                  <a:srgbClr val="00FFFF"/>
                </a:solidFill>
                <a:sym typeface="Symbol" pitchFamily="18" charset="2"/>
              </a:rPr>
              <a:t></a:t>
            </a:r>
            <a:r>
              <a:rPr lang="ru-RU" altLang="ru-RU" dirty="0">
                <a:solidFill>
                  <a:srgbClr val="FFFF00"/>
                </a:solidFill>
              </a:rPr>
              <a:t> - </a:t>
            </a:r>
            <a:r>
              <a:rPr lang="ru-RU" altLang="ru-RU" dirty="0" smtClean="0">
                <a:solidFill>
                  <a:srgbClr val="FFFF00"/>
                </a:solidFill>
              </a:rPr>
              <a:t>число, коли </a:t>
            </a:r>
            <a:r>
              <a:rPr lang="ru-RU" altLang="ru-RU" dirty="0" err="1" smtClean="0">
                <a:solidFill>
                  <a:srgbClr val="FFFF00"/>
                </a:solidFill>
              </a:rPr>
              <a:t>електричне</a:t>
            </a:r>
            <a:r>
              <a:rPr lang="ru-RU" altLang="ru-RU" dirty="0" smtClean="0">
                <a:solidFill>
                  <a:srgbClr val="FFFF00"/>
                </a:solidFill>
              </a:rPr>
              <a:t> поле </a:t>
            </a:r>
            <a:r>
              <a:rPr lang="ru-RU" altLang="ru-RU" dirty="0" err="1" smtClean="0">
                <a:solidFill>
                  <a:srgbClr val="FFFF00"/>
                </a:solidFill>
              </a:rPr>
              <a:t>досягає</a:t>
            </a:r>
            <a:r>
              <a:rPr lang="ru-RU" altLang="ru-RU" dirty="0" smtClean="0">
                <a:solidFill>
                  <a:srgbClr val="FFFF00"/>
                </a:solidFill>
              </a:rPr>
              <a:t> максимального позитивного </a:t>
            </a:r>
            <a:r>
              <a:rPr lang="ru-RU" altLang="ru-RU" dirty="0" err="1" smtClean="0">
                <a:solidFill>
                  <a:srgbClr val="FFFF00"/>
                </a:solidFill>
              </a:rPr>
              <a:t>значення</a:t>
            </a:r>
            <a:r>
              <a:rPr lang="ru-RU" altLang="ru-RU" dirty="0" smtClean="0">
                <a:solidFill>
                  <a:srgbClr val="FFFF00"/>
                </a:solidFill>
              </a:rPr>
              <a:t> за секунду. </a:t>
            </a:r>
            <a:r>
              <a:rPr lang="ru-RU" altLang="ru-RU" dirty="0" err="1" smtClean="0">
                <a:solidFill>
                  <a:srgbClr val="FFFF00"/>
                </a:solidFill>
              </a:rPr>
              <a:t>Одиниця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виміру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>
                <a:solidFill>
                  <a:srgbClr val="FFFF00"/>
                </a:solidFill>
              </a:rPr>
              <a:t>- герц (1 Гц = 1 с</a:t>
            </a:r>
            <a:r>
              <a:rPr lang="ru-RU" altLang="ru-RU" baseline="30000" dirty="0">
                <a:solidFill>
                  <a:srgbClr val="FFFF00"/>
                </a:solidFill>
              </a:rPr>
              <a:t>-1</a:t>
            </a:r>
            <a:r>
              <a:rPr lang="ru-RU" altLang="ru-RU" dirty="0">
                <a:solidFill>
                  <a:srgbClr val="FFFF00"/>
                </a:solidFill>
              </a:rPr>
              <a:t>).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b="1" i="1" dirty="0" err="1" smtClean="0">
                <a:solidFill>
                  <a:srgbClr val="00FFFF"/>
                </a:solidFill>
              </a:rPr>
              <a:t>Хвильове</a:t>
            </a:r>
            <a:r>
              <a:rPr lang="ru-RU" altLang="ru-RU" b="1" i="1" dirty="0" smtClean="0">
                <a:solidFill>
                  <a:srgbClr val="00FFFF"/>
                </a:solidFill>
              </a:rPr>
              <a:t> </a:t>
            </a:r>
            <a:r>
              <a:rPr lang="ru-RU" altLang="ru-RU" b="1" i="1" dirty="0">
                <a:solidFill>
                  <a:srgbClr val="00FFFF"/>
                </a:solidFill>
              </a:rPr>
              <a:t>число</a:t>
            </a:r>
            <a:r>
              <a:rPr lang="ru-RU" altLang="ru-RU" b="1" i="1" dirty="0">
                <a:solidFill>
                  <a:srgbClr val="FFFF00"/>
                </a:solidFill>
              </a:rPr>
              <a:t> </a:t>
            </a:r>
            <a:r>
              <a:rPr lang="en-US" altLang="ru-RU" b="1" i="1" dirty="0">
                <a:solidFill>
                  <a:srgbClr val="FFFF00"/>
                </a:solidFill>
              </a:rPr>
              <a:t>     </a:t>
            </a:r>
            <a:r>
              <a:rPr lang="ru-RU" altLang="ru-RU" dirty="0">
                <a:solidFill>
                  <a:srgbClr val="FFFF00"/>
                </a:solidFill>
              </a:rPr>
              <a:t>- число </a:t>
            </a:r>
            <a:r>
              <a:rPr lang="ru-RU" altLang="ru-RU" dirty="0" err="1" smtClean="0">
                <a:solidFill>
                  <a:srgbClr val="FFFF00"/>
                </a:solidFill>
              </a:rPr>
              <a:t>довжин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хвиль</a:t>
            </a:r>
            <a:r>
              <a:rPr lang="ru-RU" altLang="ru-RU" dirty="0" smtClean="0">
                <a:solidFill>
                  <a:srgbClr val="FFFF00"/>
                </a:solidFill>
              </a:rPr>
              <a:t>, </a:t>
            </a:r>
            <a:r>
              <a:rPr lang="ru-RU" altLang="ru-RU" dirty="0" err="1" smtClean="0">
                <a:solidFill>
                  <a:srgbClr val="FFFF00"/>
                </a:solidFill>
              </a:rPr>
              <a:t>які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вміщуютьяс</a:t>
            </a:r>
            <a:r>
              <a:rPr lang="ru-RU" altLang="ru-RU" dirty="0" smtClean="0">
                <a:solidFill>
                  <a:srgbClr val="FFFF00"/>
                </a:solidFill>
              </a:rPr>
              <a:t> в </a:t>
            </a:r>
            <a:r>
              <a:rPr lang="ru-RU" altLang="ru-RU" dirty="0" err="1" smtClean="0">
                <a:solidFill>
                  <a:srgbClr val="FFFF00"/>
                </a:solidFill>
              </a:rPr>
              <a:t>одиницю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довжини</a:t>
            </a:r>
            <a:r>
              <a:rPr lang="ru-RU" altLang="ru-RU" dirty="0" smtClean="0">
                <a:solidFill>
                  <a:srgbClr val="FFFF00"/>
                </a:solidFill>
              </a:rPr>
              <a:t>,  </a:t>
            </a:r>
            <a:r>
              <a:rPr lang="en-US" altLang="ru-RU" dirty="0" smtClean="0">
                <a:solidFill>
                  <a:srgbClr val="FFFF00"/>
                </a:solidFill>
              </a:rPr>
              <a:t>    </a:t>
            </a:r>
            <a:r>
              <a:rPr lang="ru-RU" altLang="ru-RU" dirty="0">
                <a:solidFill>
                  <a:srgbClr val="FFFF00"/>
                </a:solidFill>
              </a:rPr>
              <a:t>=</a:t>
            </a:r>
            <a:r>
              <a:rPr lang="en-US" altLang="ru-RU" dirty="0">
                <a:solidFill>
                  <a:srgbClr val="FFFF00"/>
                </a:solidFill>
              </a:rPr>
              <a:t> </a:t>
            </a:r>
            <a:r>
              <a:rPr lang="ru-RU" altLang="ru-RU" dirty="0">
                <a:solidFill>
                  <a:srgbClr val="FFFF00"/>
                </a:solidFill>
              </a:rPr>
              <a:t>1/</a:t>
            </a:r>
            <a:r>
              <a:rPr lang="ru-RU" altLang="ru-RU" dirty="0">
                <a:solidFill>
                  <a:srgbClr val="FFFF00"/>
                </a:solidFill>
                <a:sym typeface="Symbol" pitchFamily="18" charset="2"/>
              </a:rPr>
              <a:t></a:t>
            </a:r>
            <a:r>
              <a:rPr lang="ru-RU" altLang="ru-RU" dirty="0">
                <a:solidFill>
                  <a:srgbClr val="FFFF00"/>
                </a:solidFill>
              </a:rPr>
              <a:t>. </a:t>
            </a:r>
            <a:r>
              <a:rPr lang="ru-RU" altLang="ru-RU" dirty="0" err="1" smtClean="0">
                <a:solidFill>
                  <a:srgbClr val="FFFF00"/>
                </a:solidFill>
              </a:rPr>
              <a:t>Вимірюють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хвильове</a:t>
            </a:r>
            <a:r>
              <a:rPr lang="ru-RU" altLang="ru-RU" dirty="0" smtClean="0">
                <a:solidFill>
                  <a:srgbClr val="FFFF00"/>
                </a:solidFill>
              </a:rPr>
              <a:t> число в </a:t>
            </a:r>
            <a:r>
              <a:rPr lang="ru-RU" altLang="ru-RU" dirty="0" err="1" smtClean="0">
                <a:solidFill>
                  <a:srgbClr val="FFFF00"/>
                </a:solidFill>
              </a:rPr>
              <a:t>зворотніх</a:t>
            </a:r>
            <a:r>
              <a:rPr lang="ru-RU" altLang="ru-RU" dirty="0" smtClean="0">
                <a:solidFill>
                  <a:srgbClr val="FFFF00"/>
                </a:solidFill>
              </a:rPr>
              <a:t> сантиметрах </a:t>
            </a:r>
            <a:r>
              <a:rPr lang="en-US" altLang="ru-RU" dirty="0">
                <a:solidFill>
                  <a:srgbClr val="FFFF00"/>
                </a:solidFill>
              </a:rPr>
              <a:t>(</a:t>
            </a:r>
            <a:r>
              <a:rPr lang="ru-RU" altLang="ru-RU" dirty="0">
                <a:solidFill>
                  <a:srgbClr val="FFFF00"/>
                </a:solidFill>
              </a:rPr>
              <a:t>см</a:t>
            </a:r>
            <a:r>
              <a:rPr lang="en-US" altLang="ru-RU" baseline="30000" dirty="0">
                <a:solidFill>
                  <a:srgbClr val="FFFF00"/>
                </a:solidFill>
              </a:rPr>
              <a:t>-1</a:t>
            </a:r>
            <a:r>
              <a:rPr lang="en-US" altLang="ru-RU" dirty="0">
                <a:solidFill>
                  <a:srgbClr val="FFFF00"/>
                </a:solidFill>
              </a:rPr>
              <a:t>)</a:t>
            </a:r>
            <a:r>
              <a:rPr lang="ru-RU" altLang="ru-RU" dirty="0">
                <a:solidFill>
                  <a:srgbClr val="FFFF00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altLang="ru-RU" dirty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dirty="0">
                <a:solidFill>
                  <a:srgbClr val="FFFF00"/>
                </a:solidFill>
              </a:rPr>
              <a:t>	</a:t>
            </a:r>
            <a:r>
              <a:rPr lang="ru-RU" altLang="ru-RU" dirty="0" err="1" smtClean="0">
                <a:solidFill>
                  <a:srgbClr val="FFFF00"/>
                </a:solidFill>
              </a:rPr>
              <a:t>Рівняння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>
                <a:solidFill>
                  <a:srgbClr val="FFFF00"/>
                </a:solidFill>
              </a:rPr>
              <a:t>Планка: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dirty="0">
                <a:solidFill>
                  <a:srgbClr val="FFFF00"/>
                </a:solidFill>
              </a:rPr>
              <a:t>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altLang="ru-RU" dirty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dirty="0">
                <a:solidFill>
                  <a:srgbClr val="FFFF00"/>
                </a:solidFill>
              </a:rPr>
              <a:t> </a:t>
            </a:r>
            <a:r>
              <a:rPr lang="ru-RU" altLang="ru-RU" dirty="0" smtClean="0">
                <a:solidFill>
                  <a:srgbClr val="FFFF00"/>
                </a:solidFill>
              </a:rPr>
              <a:t>,де            </a:t>
            </a:r>
            <a:r>
              <a:rPr lang="ru-RU" altLang="ru-RU" dirty="0">
                <a:solidFill>
                  <a:srgbClr val="FFFF00"/>
                </a:solidFill>
              </a:rPr>
              <a:t>- </a:t>
            </a:r>
            <a:r>
              <a:rPr lang="ru-RU" altLang="ru-RU" dirty="0" err="1" smtClean="0">
                <a:solidFill>
                  <a:srgbClr val="FFFF00"/>
                </a:solidFill>
              </a:rPr>
              <a:t>зміна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енергії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елементарної</a:t>
            </a:r>
            <a:r>
              <a:rPr lang="ru-RU" altLang="ru-RU" dirty="0" smtClean="0">
                <a:solidFill>
                  <a:srgbClr val="FFFF00"/>
                </a:solidFill>
              </a:rPr>
              <a:t>  </a:t>
            </a:r>
            <a:r>
              <a:rPr lang="ru-RU" altLang="ru-RU" dirty="0" err="1" smtClean="0">
                <a:solidFill>
                  <a:srgbClr val="FFFF00"/>
                </a:solidFill>
              </a:rPr>
              <a:t>системи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>
                <a:solidFill>
                  <a:srgbClr val="FFFF00"/>
                </a:solidFill>
              </a:rPr>
              <a:t>в   </a:t>
            </a:r>
            <a:r>
              <a:rPr lang="ru-RU" altLang="ru-RU" dirty="0" err="1" smtClean="0">
                <a:solidFill>
                  <a:srgbClr val="FFFF00"/>
                </a:solidFill>
              </a:rPr>
              <a:t>результаті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поглинання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чи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випускання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>
                <a:solidFill>
                  <a:srgbClr val="FFFF00"/>
                </a:solidFill>
              </a:rPr>
              <a:t>фотона </a:t>
            </a:r>
            <a:r>
              <a:rPr lang="ru-RU" altLang="ru-RU" dirty="0" smtClean="0">
                <a:solidFill>
                  <a:srgbClr val="FFFF00"/>
                </a:solidFill>
              </a:rPr>
              <a:t>з </a:t>
            </a:r>
            <a:r>
              <a:rPr lang="ru-RU" altLang="ru-RU" dirty="0" err="1" smtClean="0">
                <a:solidFill>
                  <a:srgbClr val="FFFF00"/>
                </a:solidFill>
              </a:rPr>
              <a:t>енергією</a:t>
            </a:r>
            <a:r>
              <a:rPr lang="ru-RU" altLang="ru-RU" dirty="0" smtClean="0">
                <a:solidFill>
                  <a:srgbClr val="FFFF00"/>
                </a:solidFill>
              </a:rPr>
              <a:t>  </a:t>
            </a:r>
            <a:endParaRPr lang="ru-RU" altLang="ru-RU" dirty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dirty="0">
                <a:solidFill>
                  <a:srgbClr val="FFFF00"/>
                </a:solidFill>
              </a:rPr>
              <a:t>     (h – </a:t>
            </a:r>
            <a:r>
              <a:rPr lang="ru-RU" altLang="ru-RU" dirty="0" err="1" smtClean="0">
                <a:solidFill>
                  <a:srgbClr val="FFFF00"/>
                </a:solidFill>
              </a:rPr>
              <a:t>постійна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>
                <a:solidFill>
                  <a:srgbClr val="FFFF00"/>
                </a:solidFill>
              </a:rPr>
              <a:t>Планка: h=6,6262·10</a:t>
            </a:r>
            <a:r>
              <a:rPr lang="ru-RU" altLang="ru-RU" baseline="30000" dirty="0">
                <a:solidFill>
                  <a:srgbClr val="FFFF00"/>
                </a:solidFill>
              </a:rPr>
              <a:t>-34</a:t>
            </a:r>
            <a:r>
              <a:rPr lang="ru-RU" altLang="ru-RU" dirty="0">
                <a:solidFill>
                  <a:srgbClr val="FFFF00"/>
                </a:solidFill>
              </a:rPr>
              <a:t> </a:t>
            </a:r>
            <a:r>
              <a:rPr lang="ru-RU" altLang="ru-RU" dirty="0" err="1">
                <a:solidFill>
                  <a:srgbClr val="FFFF00"/>
                </a:solidFill>
              </a:rPr>
              <a:t>Дж·с</a:t>
            </a:r>
            <a:r>
              <a:rPr lang="ru-RU" altLang="ru-RU" dirty="0">
                <a:solidFill>
                  <a:srgbClr val="FFFF00"/>
                </a:solidFill>
              </a:rPr>
              <a:t>).</a:t>
            </a:r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8197" name="Object 4"/>
          <p:cNvGraphicFramePr>
            <a:graphicFrameLocks noChangeAspect="1"/>
          </p:cNvGraphicFramePr>
          <p:nvPr/>
        </p:nvGraphicFramePr>
        <p:xfrm>
          <a:off x="5016500" y="4005264"/>
          <a:ext cx="3455988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8" name="Формула" r:id="rId6" imgW="1362207" imgH="142790" progId="Equation.3">
                  <p:embed/>
                </p:oleObj>
              </mc:Choice>
              <mc:Fallback>
                <p:oleObj name="Формула" r:id="rId6" imgW="1362207" imgH="142790" progId="Equation.3">
                  <p:embed/>
                  <p:pic>
                    <p:nvPicPr>
                      <p:cNvPr id="819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0" y="4005264"/>
                        <a:ext cx="3455988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Rectangle 7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6003635" y="3153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8200" name="Rectangle 11"/>
          <p:cNvSpPr>
            <a:spLocks noChangeArrowheads="1"/>
          </p:cNvSpPr>
          <p:nvPr/>
        </p:nvSpPr>
        <p:spPr bwMode="auto">
          <a:xfrm>
            <a:off x="6003635" y="3153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8201" name="Rectangle 13"/>
          <p:cNvSpPr>
            <a:spLocks noChangeArrowheads="1"/>
          </p:cNvSpPr>
          <p:nvPr/>
        </p:nvSpPr>
        <p:spPr bwMode="auto">
          <a:xfrm>
            <a:off x="6003635" y="3153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820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140688"/>
              </p:ext>
            </p:extLst>
          </p:nvPr>
        </p:nvGraphicFramePr>
        <p:xfrm>
          <a:off x="1722237" y="5039216"/>
          <a:ext cx="5048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9" name="Формула" r:id="rId8" imgW="200133" imgH="123981" progId="Equation.3">
                  <p:embed/>
                </p:oleObj>
              </mc:Choice>
              <mc:Fallback>
                <p:oleObj name="Формула" r:id="rId8" imgW="200133" imgH="123981" progId="Equation.3">
                  <p:embed/>
                  <p:pic>
                    <p:nvPicPr>
                      <p:cNvPr id="820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237" y="5039216"/>
                        <a:ext cx="50482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Rectangle 15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820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7733461"/>
              </p:ext>
            </p:extLst>
          </p:nvPr>
        </p:nvGraphicFramePr>
        <p:xfrm>
          <a:off x="3099091" y="3032918"/>
          <a:ext cx="27781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" name="Формула" r:id="rId10" imgW="85881" imgH="123981" progId="Equation.3">
                  <p:embed/>
                </p:oleObj>
              </mc:Choice>
              <mc:Fallback>
                <p:oleObj name="Формула" r:id="rId10" imgW="85881" imgH="123981" progId="Equation.3">
                  <p:embed/>
                  <p:pic>
                    <p:nvPicPr>
                      <p:cNvPr id="820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9091" y="3032918"/>
                        <a:ext cx="277812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5" name="Rectangle 17"/>
          <p:cNvSpPr>
            <a:spLocks noChangeArrowheads="1"/>
          </p:cNvSpPr>
          <p:nvPr/>
        </p:nvSpPr>
        <p:spPr bwMode="auto">
          <a:xfrm>
            <a:off x="6003635" y="31395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8206" name="Object 16"/>
          <p:cNvGraphicFramePr>
            <a:graphicFrameLocks noChangeAspect="1"/>
          </p:cNvGraphicFramePr>
          <p:nvPr/>
        </p:nvGraphicFramePr>
        <p:xfrm>
          <a:off x="4440238" y="3213100"/>
          <a:ext cx="222250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" name="Формула" r:id="rId12" imgW="85881" imgH="123981" progId="Equation.3">
                  <p:embed/>
                </p:oleObj>
              </mc:Choice>
              <mc:Fallback>
                <p:oleObj name="Формула" r:id="rId12" imgW="85881" imgH="123981" progId="Equation.3">
                  <p:embed/>
                  <p:pic>
                    <p:nvPicPr>
                      <p:cNvPr id="820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8" y="3213100"/>
                        <a:ext cx="222250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343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reeform 2"/>
          <p:cNvSpPr>
            <a:spLocks/>
          </p:cNvSpPr>
          <p:nvPr/>
        </p:nvSpPr>
        <p:spPr bwMode="auto">
          <a:xfrm>
            <a:off x="3738564" y="2500314"/>
            <a:ext cx="5572125" cy="2928937"/>
          </a:xfrm>
          <a:custGeom>
            <a:avLst/>
            <a:gdLst/>
            <a:ahLst/>
            <a:cxnLst>
              <a:cxn ang="0">
                <a:pos x="0" y="1365"/>
              </a:cxn>
              <a:cxn ang="0">
                <a:pos x="1673" y="45"/>
              </a:cxn>
              <a:cxn ang="0">
                <a:pos x="2970" y="1335"/>
              </a:cxn>
              <a:cxn ang="0">
                <a:pos x="4620" y="15"/>
              </a:cxn>
              <a:cxn ang="0">
                <a:pos x="5880" y="1425"/>
              </a:cxn>
            </a:cxnLst>
            <a:rect l="0" t="0" r="r" b="b"/>
            <a:pathLst>
              <a:path w="5880" h="1425">
                <a:moveTo>
                  <a:pt x="0" y="1365"/>
                </a:moveTo>
                <a:cubicBezTo>
                  <a:pt x="589" y="707"/>
                  <a:pt x="1178" y="50"/>
                  <a:pt x="1673" y="45"/>
                </a:cubicBezTo>
                <a:cubicBezTo>
                  <a:pt x="2168" y="40"/>
                  <a:pt x="2479" y="1340"/>
                  <a:pt x="2970" y="1335"/>
                </a:cubicBezTo>
                <a:cubicBezTo>
                  <a:pt x="3461" y="1330"/>
                  <a:pt x="4135" y="0"/>
                  <a:pt x="4620" y="15"/>
                </a:cubicBezTo>
                <a:cubicBezTo>
                  <a:pt x="5105" y="30"/>
                  <a:pt x="5680" y="1195"/>
                  <a:pt x="5880" y="1425"/>
                </a:cubicBezTo>
              </a:path>
            </a:pathLst>
          </a:custGeom>
          <a:solidFill>
            <a:schemeClr val="bg2"/>
          </a:solidFill>
          <a:ln w="63500">
            <a:solidFill>
              <a:srgbClr val="FFFF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ru-RU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9219" name="AutoShape 3"/>
          <p:cNvCxnSpPr>
            <a:cxnSpLocks noChangeShapeType="1"/>
          </p:cNvCxnSpPr>
          <p:nvPr/>
        </p:nvCxnSpPr>
        <p:spPr bwMode="auto">
          <a:xfrm>
            <a:off x="5310188" y="2500314"/>
            <a:ext cx="2786062" cy="1587"/>
          </a:xfrm>
          <a:prstGeom prst="straightConnector1">
            <a:avLst/>
          </a:prstGeom>
          <a:noFill/>
          <a:ln w="63500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6238876" y="1571625"/>
          <a:ext cx="500063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" name="Формула" r:id="rId3" imgW="66711" imgH="104789" progId="Equation.3">
                  <p:embed/>
                </p:oleObj>
              </mc:Choice>
              <mc:Fallback>
                <p:oleObj name="Формула" r:id="rId3" imgW="66711" imgH="104789" progId="Equation.3">
                  <p:embed/>
                  <p:pic>
                    <p:nvPicPr>
                      <p:cNvPr id="92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876" y="1571625"/>
                        <a:ext cx="500063" cy="66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93009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4"/>
          <p:cNvSpPr>
            <a:spLocks noChangeArrowheads="1"/>
          </p:cNvSpPr>
          <p:nvPr/>
        </p:nvSpPr>
        <p:spPr bwMode="auto">
          <a:xfrm>
            <a:off x="6003635" y="30204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10243" name="Rectangle 16"/>
          <p:cNvSpPr>
            <a:spLocks noChangeArrowheads="1"/>
          </p:cNvSpPr>
          <p:nvPr/>
        </p:nvSpPr>
        <p:spPr bwMode="auto">
          <a:xfrm>
            <a:off x="6003635" y="22489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10244" name="Line 18"/>
          <p:cNvSpPr>
            <a:spLocks noChangeShapeType="1"/>
          </p:cNvSpPr>
          <p:nvPr/>
        </p:nvSpPr>
        <p:spPr bwMode="auto">
          <a:xfrm>
            <a:off x="3432176" y="5948363"/>
            <a:ext cx="5400675" cy="0"/>
          </a:xfrm>
          <a:prstGeom prst="line">
            <a:avLst/>
          </a:prstGeom>
          <a:noFill/>
          <a:ln w="12700">
            <a:solidFill>
              <a:srgbClr val="FCFCE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245" name="Line 19"/>
          <p:cNvSpPr>
            <a:spLocks noChangeShapeType="1"/>
          </p:cNvSpPr>
          <p:nvPr/>
        </p:nvSpPr>
        <p:spPr bwMode="auto">
          <a:xfrm>
            <a:off x="3289301" y="3859213"/>
            <a:ext cx="5472113" cy="0"/>
          </a:xfrm>
          <a:prstGeom prst="line">
            <a:avLst/>
          </a:prstGeom>
          <a:noFill/>
          <a:ln w="12700">
            <a:solidFill>
              <a:srgbClr val="FCFCE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246" name="Line 20"/>
          <p:cNvSpPr>
            <a:spLocks noChangeShapeType="1"/>
          </p:cNvSpPr>
          <p:nvPr/>
        </p:nvSpPr>
        <p:spPr bwMode="auto">
          <a:xfrm>
            <a:off x="3432176" y="2563813"/>
            <a:ext cx="54006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247" name="Line 21"/>
          <p:cNvSpPr>
            <a:spLocks noChangeShapeType="1"/>
          </p:cNvSpPr>
          <p:nvPr/>
        </p:nvSpPr>
        <p:spPr bwMode="auto">
          <a:xfrm flipV="1">
            <a:off x="4727575" y="2563813"/>
            <a:ext cx="1588" cy="3384550"/>
          </a:xfrm>
          <a:prstGeom prst="line">
            <a:avLst/>
          </a:prstGeom>
          <a:noFill/>
          <a:ln w="28575">
            <a:solidFill>
              <a:srgbClr val="FBF12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248" name="Text Box 26"/>
          <p:cNvSpPr txBox="1">
            <a:spLocks noChangeArrowheads="1"/>
          </p:cNvSpPr>
          <p:nvPr/>
        </p:nvSpPr>
        <p:spPr bwMode="auto">
          <a:xfrm>
            <a:off x="4511675" y="5948363"/>
            <a:ext cx="431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 i="1">
                <a:solidFill>
                  <a:srgbClr val="FBF123"/>
                </a:solidFill>
                <a:latin typeface="Times New Roman" panose="02020603050405020304" pitchFamily="18" charset="0"/>
              </a:rPr>
              <a:t>A</a:t>
            </a:r>
            <a:endParaRPr lang="ru-RU" altLang="ru-RU" sz="1800" i="1">
              <a:solidFill>
                <a:srgbClr val="FBF12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9" name="Text Box 27"/>
          <p:cNvSpPr txBox="1">
            <a:spLocks noChangeArrowheads="1"/>
          </p:cNvSpPr>
          <p:nvPr/>
        </p:nvSpPr>
        <p:spPr bwMode="auto">
          <a:xfrm>
            <a:off x="4511675" y="2132013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 i="1">
                <a:solidFill>
                  <a:srgbClr val="FBF123"/>
                </a:solidFill>
                <a:latin typeface="Times New Roman" panose="02020603050405020304" pitchFamily="18" charset="0"/>
              </a:rPr>
              <a:t>B</a:t>
            </a:r>
            <a:endParaRPr lang="ru-RU" altLang="ru-RU" sz="1800" i="1">
              <a:solidFill>
                <a:srgbClr val="FBF12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50" name="Text Box 28"/>
          <p:cNvSpPr txBox="1">
            <a:spLocks noChangeArrowheads="1"/>
          </p:cNvSpPr>
          <p:nvPr/>
        </p:nvSpPr>
        <p:spPr bwMode="auto">
          <a:xfrm>
            <a:off x="6527801" y="3933826"/>
            <a:ext cx="3159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>
                <a:solidFill>
                  <a:srgbClr val="FBF123"/>
                </a:solidFill>
                <a:latin typeface="Times New Roman" panose="02020603050405020304" pitchFamily="18" charset="0"/>
              </a:rPr>
              <a:t>Г</a:t>
            </a:r>
          </a:p>
        </p:txBody>
      </p:sp>
      <p:sp>
        <p:nvSpPr>
          <p:cNvPr id="10251" name="Line 33"/>
          <p:cNvSpPr>
            <a:spLocks noChangeShapeType="1"/>
          </p:cNvSpPr>
          <p:nvPr/>
        </p:nvSpPr>
        <p:spPr bwMode="auto">
          <a:xfrm flipH="1">
            <a:off x="6383338" y="3860800"/>
            <a:ext cx="0" cy="2089150"/>
          </a:xfrm>
          <a:prstGeom prst="line">
            <a:avLst/>
          </a:prstGeom>
          <a:noFill/>
          <a:ln w="28575">
            <a:solidFill>
              <a:srgbClr val="FBF12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414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003635" y="2982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6003635" y="30062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11268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911369502"/>
              </p:ext>
            </p:extLst>
          </p:nvPr>
        </p:nvGraphicFramePr>
        <p:xfrm>
          <a:off x="4996961" y="3167063"/>
          <a:ext cx="1728787" cy="167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Формула" r:id="rId6" imgW="409467" imgH="390369" progId="Equation.3">
                  <p:embed/>
                </p:oleObj>
              </mc:Choice>
              <mc:Fallback>
                <p:oleObj name="Формула" r:id="rId6" imgW="409467" imgH="390369" progId="Equation.3">
                  <p:embed/>
                  <p:pic>
                    <p:nvPicPr>
                      <p:cNvPr id="112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6961" y="3167063"/>
                        <a:ext cx="1728787" cy="167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873796" y="433188"/>
            <a:ext cx="529373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 err="1" smtClean="0">
                <a:solidFill>
                  <a:srgbClr val="00FF00"/>
                </a:solidFill>
              </a:rPr>
              <a:t>Пропускання</a:t>
            </a:r>
            <a:r>
              <a:rPr lang="ru-RU" altLang="ru-RU" dirty="0" smtClean="0">
                <a:solidFill>
                  <a:srgbClr val="00FF00"/>
                </a:solidFill>
              </a:rPr>
              <a:t> </a:t>
            </a:r>
            <a:r>
              <a:rPr lang="ru-RU" altLang="ru-RU" dirty="0" err="1" smtClean="0">
                <a:solidFill>
                  <a:srgbClr val="00FF00"/>
                </a:solidFill>
              </a:rPr>
              <a:t>променя</a:t>
            </a:r>
            <a:r>
              <a:rPr lang="ru-RU" altLang="ru-RU" dirty="0" smtClean="0">
                <a:solidFill>
                  <a:srgbClr val="00FF00"/>
                </a:solidFill>
              </a:rPr>
              <a:t> </a:t>
            </a:r>
            <a:r>
              <a:rPr lang="ru-RU" altLang="ru-RU" dirty="0" err="1" smtClean="0">
                <a:solidFill>
                  <a:srgbClr val="00FF00"/>
                </a:solidFill>
              </a:rPr>
              <a:t>світла</a:t>
            </a:r>
            <a:r>
              <a:rPr lang="ru-RU" altLang="ru-RU" dirty="0" smtClean="0">
                <a:solidFill>
                  <a:srgbClr val="00FF00"/>
                </a:solidFill>
              </a:rPr>
              <a:t> через кювету з </a:t>
            </a:r>
            <a:r>
              <a:rPr lang="ru-RU" altLang="ru-RU" dirty="0" err="1" smtClean="0">
                <a:solidFill>
                  <a:srgbClr val="00FF00"/>
                </a:solidFill>
              </a:rPr>
              <a:t>розчином</a:t>
            </a:r>
            <a:endParaRPr lang="ru-RU" altLang="ru-RU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55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dirty="0" err="1" smtClean="0">
                <a:solidFill>
                  <a:srgbClr val="00FF00"/>
                </a:solidFill>
              </a:rPr>
              <a:t>Оптична</a:t>
            </a:r>
            <a:r>
              <a:rPr lang="ru-RU" altLang="ru-RU" sz="3200" dirty="0" smtClean="0">
                <a:solidFill>
                  <a:srgbClr val="00FF00"/>
                </a:solidFill>
              </a:rPr>
              <a:t> </a:t>
            </a:r>
            <a:r>
              <a:rPr lang="ru-RU" altLang="ru-RU" sz="3200" dirty="0" err="1" smtClean="0">
                <a:solidFill>
                  <a:srgbClr val="00FF00"/>
                </a:solidFill>
              </a:rPr>
              <a:t>щільність</a:t>
            </a:r>
            <a:r>
              <a:rPr lang="ru-RU" altLang="ru-RU" sz="3200" dirty="0" smtClean="0">
                <a:solidFill>
                  <a:srgbClr val="00FF00"/>
                </a:solidFill>
              </a:rPr>
              <a:t>, </a:t>
            </a:r>
            <a:r>
              <a:rPr lang="ru-RU" altLang="ru-RU" sz="3200" dirty="0" err="1" smtClean="0">
                <a:solidFill>
                  <a:srgbClr val="00FF00"/>
                </a:solidFill>
              </a:rPr>
              <a:t>одиниці</a:t>
            </a:r>
            <a:r>
              <a:rPr lang="ru-RU" altLang="ru-RU" sz="3200" dirty="0" smtClean="0">
                <a:solidFill>
                  <a:srgbClr val="00FF00"/>
                </a:solidFill>
              </a:rPr>
              <a:t> </a:t>
            </a:r>
            <a:r>
              <a:rPr lang="ru-RU" altLang="ru-RU" sz="3200" dirty="0" err="1" smtClean="0">
                <a:solidFill>
                  <a:srgbClr val="00FF00"/>
                </a:solidFill>
              </a:rPr>
              <a:t>оптичної</a:t>
            </a:r>
            <a:r>
              <a:rPr lang="ru-RU" altLang="ru-RU" sz="3200" dirty="0" smtClean="0">
                <a:solidFill>
                  <a:srgbClr val="00FF00"/>
                </a:solidFill>
              </a:rPr>
              <a:t> </a:t>
            </a:r>
            <a:r>
              <a:rPr lang="ru-RU" altLang="ru-RU" sz="3200" dirty="0" err="1" smtClean="0">
                <a:solidFill>
                  <a:srgbClr val="00FF00"/>
                </a:solidFill>
              </a:rPr>
              <a:t>щільності</a:t>
            </a:r>
            <a:endParaRPr lang="ru-RU" altLang="ru-RU" sz="3200" dirty="0">
              <a:solidFill>
                <a:srgbClr val="00FF00"/>
              </a:solidFill>
            </a:endParaRPr>
          </a:p>
        </p:txBody>
      </p:sp>
      <p:graphicFrame>
        <p:nvGraphicFramePr>
          <p:cNvPr id="12291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159251" y="2060576"/>
          <a:ext cx="3154363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Формула" r:id="rId3" imgW="1019067" imgH="352368" progId="Equation.3">
                  <p:embed/>
                </p:oleObj>
              </mc:Choice>
              <mc:Fallback>
                <p:oleObj name="Формула" r:id="rId3" imgW="1019067" imgH="352368" progId="Equation.3">
                  <p:embed/>
                  <p:pic>
                    <p:nvPicPr>
                      <p:cNvPr id="1229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1" y="2060576"/>
                        <a:ext cx="3154363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01956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2063750" y="249704"/>
            <a:ext cx="82804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rgbClr val="00FF00"/>
                </a:solidFill>
              </a:rPr>
              <a:t>Закон </a:t>
            </a:r>
            <a:r>
              <a:rPr lang="ru-RU" altLang="ru-RU" sz="2400" dirty="0" err="1">
                <a:solidFill>
                  <a:srgbClr val="00FF00"/>
                </a:solidFill>
              </a:rPr>
              <a:t>Бугера</a:t>
            </a:r>
            <a:r>
              <a:rPr lang="ru-RU" altLang="ru-RU" sz="2400" dirty="0">
                <a:solidFill>
                  <a:srgbClr val="00FF00"/>
                </a:solidFill>
              </a:rPr>
              <a:t>-Ламберта</a:t>
            </a:r>
            <a:r>
              <a:rPr lang="ru-RU" altLang="ru-RU" sz="2400" dirty="0">
                <a:solidFill>
                  <a:srgbClr val="FFFF00"/>
                </a:solidFill>
              </a:rPr>
              <a:t> (в 1729 г. - </a:t>
            </a:r>
            <a:r>
              <a:rPr lang="ru-RU" altLang="ru-RU" sz="2400" dirty="0" err="1">
                <a:solidFill>
                  <a:srgbClr val="FFFF00"/>
                </a:solidFill>
              </a:rPr>
              <a:t>Бугер</a:t>
            </a:r>
            <a:r>
              <a:rPr lang="ru-RU" altLang="ru-RU" sz="2400" dirty="0">
                <a:solidFill>
                  <a:srgbClr val="FFFF00"/>
                </a:solidFill>
              </a:rPr>
              <a:t>, в 1760 г. - Ламберт):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однорідні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шари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однієї</a:t>
            </a:r>
            <a:r>
              <a:rPr lang="ru-RU" altLang="ru-RU" sz="2400" dirty="0" smtClean="0">
                <a:solidFill>
                  <a:srgbClr val="FFFF00"/>
                </a:solidFill>
              </a:rPr>
              <a:t> й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тієї</a:t>
            </a:r>
            <a:r>
              <a:rPr lang="ru-RU" altLang="ru-RU" sz="2400" dirty="0" smtClean="0">
                <a:solidFill>
                  <a:srgbClr val="FFFF00"/>
                </a:solidFill>
              </a:rPr>
              <a:t> ж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речовини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однакової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товщини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поглинають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>
                <a:solidFill>
                  <a:srgbClr val="FFFF00"/>
                </a:solidFill>
              </a:rPr>
              <a:t>одну </a:t>
            </a:r>
            <a:r>
              <a:rPr lang="ru-RU" altLang="ru-RU" sz="2400" dirty="0" smtClean="0">
                <a:solidFill>
                  <a:srgbClr val="FFFF00"/>
                </a:solidFill>
              </a:rPr>
              <a:t>й </a:t>
            </a:r>
            <a:r>
              <a:rPr lang="ru-RU" altLang="ru-RU" sz="2400" dirty="0">
                <a:solidFill>
                  <a:srgbClr val="FFFF00"/>
                </a:solidFill>
              </a:rPr>
              <a:t>ту </a:t>
            </a:r>
            <a:r>
              <a:rPr lang="ru-RU" altLang="ru-RU" sz="2400" dirty="0" smtClean="0">
                <a:solidFill>
                  <a:srgbClr val="FFFF00"/>
                </a:solidFill>
              </a:rPr>
              <a:t>ж </a:t>
            </a:r>
            <a:r>
              <a:rPr lang="ru-RU" altLang="ru-RU" sz="2400" dirty="0">
                <a:solidFill>
                  <a:srgbClr val="FFFF00"/>
                </a:solidFill>
              </a:rPr>
              <a:t>долю 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світлової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енергії</a:t>
            </a:r>
            <a:r>
              <a:rPr lang="ru-RU" altLang="ru-RU" sz="2400" dirty="0" smtClean="0">
                <a:solidFill>
                  <a:srgbClr val="FFFF00"/>
                </a:solidFill>
              </a:rPr>
              <a:t>, яка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впливає</a:t>
            </a:r>
            <a:r>
              <a:rPr lang="ru-RU" altLang="ru-RU" sz="2400" dirty="0" smtClean="0">
                <a:solidFill>
                  <a:srgbClr val="FFFF00"/>
                </a:solidFill>
              </a:rPr>
              <a:t> на них при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постійній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концентрації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речовини</a:t>
            </a:r>
            <a:r>
              <a:rPr lang="ru-RU" altLang="ru-RU" sz="2400" dirty="0" smtClean="0">
                <a:solidFill>
                  <a:srgbClr val="FFFF00"/>
                </a:solidFill>
              </a:rPr>
              <a:t>. 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  <p:sp>
        <p:nvSpPr>
          <p:cNvPr id="13315" name="Rectangle 7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13316" name="Rectangle 9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13317" name="Rectangle 21"/>
          <p:cNvSpPr>
            <a:spLocks noChangeArrowheads="1"/>
          </p:cNvSpPr>
          <p:nvPr/>
        </p:nvSpPr>
        <p:spPr bwMode="auto">
          <a:xfrm>
            <a:off x="6003635" y="30443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13318" name="Object 20"/>
          <p:cNvGraphicFramePr>
            <a:graphicFrameLocks noChangeAspect="1"/>
          </p:cNvGraphicFramePr>
          <p:nvPr/>
        </p:nvGraphicFramePr>
        <p:xfrm>
          <a:off x="2640014" y="2492375"/>
          <a:ext cx="1800225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8" name="Формула" r:id="rId6" imgW="714267" imgH="352368" progId="Equation.3">
                  <p:embed/>
                </p:oleObj>
              </mc:Choice>
              <mc:Fallback>
                <p:oleObj name="Формула" r:id="rId6" imgW="714267" imgH="352368" progId="Equation.3">
                  <p:embed/>
                  <p:pic>
                    <p:nvPicPr>
                      <p:cNvPr id="133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4" y="2492375"/>
                        <a:ext cx="1800225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22"/>
          <p:cNvGraphicFramePr>
            <a:graphicFrameLocks noChangeAspect="1"/>
          </p:cNvGraphicFramePr>
          <p:nvPr/>
        </p:nvGraphicFramePr>
        <p:xfrm>
          <a:off x="2566988" y="5360989"/>
          <a:ext cx="2233612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9" name="Формула" r:id="rId8" imgW="676311" imgH="199982" progId="Equation.3">
                  <p:embed/>
                </p:oleObj>
              </mc:Choice>
              <mc:Fallback>
                <p:oleObj name="Формула" r:id="rId8" imgW="676311" imgH="199982" progId="Equation.3">
                  <p:embed/>
                  <p:pic>
                    <p:nvPicPr>
                      <p:cNvPr id="13319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8" y="5360989"/>
                        <a:ext cx="2233612" cy="757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Rectangle 23"/>
          <p:cNvSpPr>
            <a:spLocks noChangeArrowheads="1"/>
          </p:cNvSpPr>
          <p:nvPr/>
        </p:nvSpPr>
        <p:spPr bwMode="auto">
          <a:xfrm>
            <a:off x="2208214" y="3644901"/>
            <a:ext cx="691197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е </a:t>
            </a:r>
            <a:r>
              <a:rPr lang="en-US" altLang="ru-RU" sz="2000" dirty="0">
                <a:solidFill>
                  <a:srgbClr val="FFFF00"/>
                </a:solidFill>
              </a:rPr>
              <a:t> </a:t>
            </a:r>
            <a:r>
              <a:rPr lang="ru-RU" altLang="ru-RU" sz="2000" dirty="0">
                <a:solidFill>
                  <a:srgbClr val="FFFF00"/>
                </a:solidFill>
              </a:rPr>
              <a:t>- </a:t>
            </a:r>
            <a:r>
              <a:rPr lang="ru-RU" altLang="ru-RU" sz="2000" dirty="0" smtClean="0">
                <a:solidFill>
                  <a:srgbClr val="FFFF00"/>
                </a:solidFill>
              </a:rPr>
              <a:t>основа </a:t>
            </a:r>
            <a:r>
              <a:rPr lang="ru-RU" altLang="ru-RU" sz="2000" dirty="0" err="1" smtClean="0">
                <a:solidFill>
                  <a:srgbClr val="FFFF00"/>
                </a:solidFill>
              </a:rPr>
              <a:t>натуральних</a:t>
            </a:r>
            <a:r>
              <a:rPr lang="ru-RU" altLang="ru-RU" sz="2000" dirty="0" smtClean="0">
                <a:solidFill>
                  <a:srgbClr val="FFFF00"/>
                </a:solidFill>
              </a:rPr>
              <a:t> </a:t>
            </a:r>
            <a:r>
              <a:rPr lang="ru-RU" altLang="ru-RU" sz="2000" dirty="0" err="1" smtClean="0">
                <a:solidFill>
                  <a:srgbClr val="FFFF00"/>
                </a:solidFill>
              </a:rPr>
              <a:t>логарифмів</a:t>
            </a:r>
            <a:r>
              <a:rPr lang="ru-RU" altLang="ru-RU" sz="2000" dirty="0">
                <a:solidFill>
                  <a:srgbClr val="FFFF00"/>
                </a:solidFill>
              </a:rPr>
              <a:t>; </a:t>
            </a:r>
            <a:r>
              <a:rPr lang="en-US" altLang="ru-RU" sz="2000" dirty="0">
                <a:solidFill>
                  <a:srgbClr val="FFFF00"/>
                </a:solidFill>
              </a:rPr>
              <a:t/>
            </a:r>
            <a:br>
              <a:rPr lang="en-US" altLang="ru-RU" sz="2000" dirty="0">
                <a:solidFill>
                  <a:srgbClr val="FFFF00"/>
                </a:solidFill>
              </a:rPr>
            </a:br>
            <a:r>
              <a:rPr lang="en-US" altLang="ru-RU" sz="2000" dirty="0">
                <a:solidFill>
                  <a:srgbClr val="FFFF00"/>
                </a:solidFill>
              </a:rPr>
              <a:t>k</a:t>
            </a:r>
            <a:r>
              <a:rPr lang="en-US" altLang="ru-RU" sz="2000" baseline="-25000" dirty="0">
                <a:solidFill>
                  <a:srgbClr val="FFFF00"/>
                </a:solidFill>
              </a:rPr>
              <a:t>1</a:t>
            </a:r>
            <a:r>
              <a:rPr lang="ru-RU" altLang="ru-RU" sz="2000" dirty="0">
                <a:solidFill>
                  <a:srgbClr val="FFFF00"/>
                </a:solidFill>
              </a:rPr>
              <a:t> - </a:t>
            </a:r>
            <a:r>
              <a:rPr lang="ru-RU" altLang="ru-RU" sz="2000" dirty="0" err="1" smtClean="0">
                <a:solidFill>
                  <a:srgbClr val="FFFF00"/>
                </a:solidFill>
              </a:rPr>
              <a:t>коефіцієнт</a:t>
            </a:r>
            <a:r>
              <a:rPr lang="ru-RU" altLang="ru-RU" sz="2000" dirty="0" smtClean="0">
                <a:solidFill>
                  <a:srgbClr val="FFFF00"/>
                </a:solidFill>
              </a:rPr>
              <a:t> </a:t>
            </a:r>
            <a:r>
              <a:rPr lang="ru-RU" altLang="ru-RU" sz="2000" dirty="0" err="1" smtClean="0">
                <a:solidFill>
                  <a:srgbClr val="FFFF00"/>
                </a:solidFill>
              </a:rPr>
              <a:t>поглинання</a:t>
            </a:r>
            <a:r>
              <a:rPr lang="ru-RU" altLang="ru-RU" sz="2000" dirty="0" smtClean="0">
                <a:solidFill>
                  <a:srgbClr val="FFFF00"/>
                </a:solidFill>
              </a:rPr>
              <a:t> </a:t>
            </a:r>
            <a:r>
              <a:rPr lang="ru-RU" altLang="ru-RU" sz="2000" dirty="0" err="1" smtClean="0">
                <a:solidFill>
                  <a:srgbClr val="FFFF00"/>
                </a:solidFill>
              </a:rPr>
              <a:t>середовища</a:t>
            </a:r>
            <a:r>
              <a:rPr lang="ru-RU" altLang="ru-RU" sz="2000" dirty="0" smtClean="0">
                <a:solidFill>
                  <a:srgbClr val="FFFF00"/>
                </a:solidFill>
              </a:rPr>
              <a:t>; </a:t>
            </a:r>
            <a:r>
              <a:rPr lang="en-US" altLang="ru-RU" sz="2000" dirty="0">
                <a:solidFill>
                  <a:srgbClr val="FFFF00"/>
                </a:solidFill>
              </a:rPr>
              <a:t/>
            </a:r>
            <a:br>
              <a:rPr lang="en-US" altLang="ru-RU" sz="2000" dirty="0">
                <a:solidFill>
                  <a:srgbClr val="FFFF00"/>
                </a:solidFill>
              </a:rPr>
            </a:br>
            <a:r>
              <a:rPr lang="en-US" altLang="ru-RU" sz="2000" dirty="0">
                <a:solidFill>
                  <a:srgbClr val="FFFF00"/>
                </a:solidFill>
              </a:rPr>
              <a:t>l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en-US" altLang="ru-RU" sz="2000" i="1" dirty="0">
                <a:solidFill>
                  <a:srgbClr val="FFFF00"/>
                </a:solidFill>
              </a:rPr>
              <a:t>  </a:t>
            </a:r>
            <a:r>
              <a:rPr lang="ru-RU" altLang="ru-RU" sz="2000" dirty="0">
                <a:solidFill>
                  <a:srgbClr val="FFFF00"/>
                </a:solidFill>
              </a:rPr>
              <a:t>- </a:t>
            </a:r>
            <a:r>
              <a:rPr lang="ru-RU" altLang="ru-RU" sz="2000" dirty="0" err="1" smtClean="0">
                <a:solidFill>
                  <a:srgbClr val="FFFF00"/>
                </a:solidFill>
              </a:rPr>
              <a:t>товщина</a:t>
            </a:r>
            <a:r>
              <a:rPr lang="ru-RU" altLang="ru-RU" sz="2000" dirty="0" smtClean="0">
                <a:solidFill>
                  <a:srgbClr val="FFFF00"/>
                </a:solidFill>
              </a:rPr>
              <a:t> шару, </a:t>
            </a:r>
            <a:r>
              <a:rPr lang="ru-RU" altLang="ru-RU" sz="2000" dirty="0" err="1" smtClean="0">
                <a:solidFill>
                  <a:srgbClr val="FFFF00"/>
                </a:solidFill>
              </a:rPr>
              <a:t>який</a:t>
            </a:r>
            <a:r>
              <a:rPr lang="ru-RU" altLang="ru-RU" sz="2000" dirty="0" smtClean="0">
                <a:solidFill>
                  <a:srgbClr val="FFFF00"/>
                </a:solidFill>
              </a:rPr>
              <a:t> </a:t>
            </a:r>
            <a:r>
              <a:rPr lang="ru-RU" altLang="ru-RU" sz="2000" dirty="0" err="1" smtClean="0">
                <a:solidFill>
                  <a:srgbClr val="FFFF00"/>
                </a:solidFill>
              </a:rPr>
              <a:t>поглинає</a:t>
            </a:r>
            <a:r>
              <a:rPr lang="ru-RU" altLang="ru-RU" sz="2000" dirty="0" smtClean="0">
                <a:solidFill>
                  <a:srgbClr val="FFFF00"/>
                </a:solidFill>
              </a:rPr>
              <a:t> </a:t>
            </a:r>
            <a:r>
              <a:rPr lang="ru-RU" altLang="ru-RU" sz="2000" dirty="0" err="1" smtClean="0">
                <a:solidFill>
                  <a:srgbClr val="FFFF00"/>
                </a:solidFill>
              </a:rPr>
              <a:t>світло</a:t>
            </a:r>
            <a:r>
              <a:rPr lang="ru-RU" altLang="ru-RU" sz="2000" dirty="0" smtClean="0">
                <a:solidFill>
                  <a:srgbClr val="FFFF00"/>
                </a:solidFill>
              </a:rPr>
              <a:t>, </a:t>
            </a:r>
            <a:r>
              <a:rPr lang="ru-RU" altLang="ru-RU" sz="2000" dirty="0">
                <a:solidFill>
                  <a:srgbClr val="FFFF00"/>
                </a:solidFill>
              </a:rPr>
              <a:t>см.</a:t>
            </a:r>
            <a:br>
              <a:rPr lang="ru-RU" altLang="ru-RU" sz="2000" dirty="0">
                <a:solidFill>
                  <a:srgbClr val="FFFF00"/>
                </a:solidFill>
              </a:rPr>
            </a:br>
            <a:endParaRPr lang="ru-RU" alt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02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6003635" y="2982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14339" name="Rectangle 8"/>
          <p:cNvSpPr>
            <a:spLocks noChangeArrowheads="1"/>
          </p:cNvSpPr>
          <p:nvPr/>
        </p:nvSpPr>
        <p:spPr bwMode="auto">
          <a:xfrm>
            <a:off x="-1093259" y="3615066"/>
            <a:ext cx="67839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cs typeface="Times New Roman" panose="02020603050405020304" pitchFamily="18" charset="0"/>
              </a:rPr>
              <a:t>	</a:t>
            </a:r>
            <a:r>
              <a:rPr lang="ru-RU" altLang="ru-RU" sz="900"/>
              <a:t> </a:t>
            </a:r>
            <a:endParaRPr lang="ru-RU" altLang="ru-RU" sz="1800"/>
          </a:p>
        </p:txBody>
      </p:sp>
      <p:sp>
        <p:nvSpPr>
          <p:cNvPr id="14340" name="Rectangle 19"/>
          <p:cNvSpPr>
            <a:spLocks noChangeArrowheads="1"/>
          </p:cNvSpPr>
          <p:nvPr/>
        </p:nvSpPr>
        <p:spPr bwMode="auto">
          <a:xfrm>
            <a:off x="2063750" y="676187"/>
            <a:ext cx="8280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rgbClr val="00FF00"/>
                </a:solidFill>
              </a:rPr>
              <a:t>Закон </a:t>
            </a:r>
            <a:r>
              <a:rPr lang="ru-RU" altLang="ru-RU" sz="2400" dirty="0" err="1">
                <a:solidFill>
                  <a:srgbClr val="00FF00"/>
                </a:solidFill>
              </a:rPr>
              <a:t>Бера</a:t>
            </a:r>
            <a:r>
              <a:rPr lang="ru-RU" altLang="ru-RU" sz="2400" dirty="0">
                <a:solidFill>
                  <a:srgbClr val="FFFF00"/>
                </a:solidFill>
              </a:rPr>
              <a:t> (1852 г.):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оптична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щільність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розичну</a:t>
            </a:r>
            <a:r>
              <a:rPr lang="ru-RU" altLang="ru-RU" sz="2400" dirty="0" smtClean="0">
                <a:solidFill>
                  <a:srgbClr val="FFFF00"/>
                </a:solidFill>
              </a:rPr>
              <a:t> 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прямопропорційна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концентрації</a:t>
            </a:r>
            <a:r>
              <a:rPr lang="ru-RU" altLang="ru-RU" sz="2400" dirty="0" smtClean="0">
                <a:solidFill>
                  <a:srgbClr val="FFFF00"/>
                </a:solidFill>
              </a:rPr>
              <a:t> 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розчиненої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речовини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>
                <a:solidFill>
                  <a:srgbClr val="FFFF00"/>
                </a:solidFill>
              </a:rPr>
              <a:t>при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постійній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товщині</a:t>
            </a:r>
            <a:r>
              <a:rPr lang="ru-RU" altLang="ru-RU" sz="2400" dirty="0" smtClean="0">
                <a:solidFill>
                  <a:srgbClr val="FFFF00"/>
                </a:solidFill>
              </a:rPr>
              <a:t> шару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  <p:graphicFrame>
        <p:nvGraphicFramePr>
          <p:cNvPr id="14341" name="Object 18"/>
          <p:cNvGraphicFramePr>
            <a:graphicFrameLocks noChangeAspect="1"/>
          </p:cNvGraphicFramePr>
          <p:nvPr/>
        </p:nvGraphicFramePr>
        <p:xfrm>
          <a:off x="4589463" y="2276475"/>
          <a:ext cx="2076450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4" name="Формула" r:id="rId6" imgW="762192" imgH="352368" progId="Equation.3">
                  <p:embed/>
                </p:oleObj>
              </mc:Choice>
              <mc:Fallback>
                <p:oleObj name="Формула" r:id="rId6" imgW="762192" imgH="352368" progId="Equation.3">
                  <p:embed/>
                  <p:pic>
                    <p:nvPicPr>
                      <p:cNvPr id="14341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463" y="2276475"/>
                        <a:ext cx="2076450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20"/>
          <p:cNvSpPr>
            <a:spLocks noChangeArrowheads="1"/>
          </p:cNvSpPr>
          <p:nvPr/>
        </p:nvSpPr>
        <p:spPr bwMode="auto">
          <a:xfrm>
            <a:off x="-2304464" y="3343376"/>
            <a:ext cx="1986378" cy="3077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400">
                <a:cs typeface="Times New Roman" panose="02020603050405020304" pitchFamily="18" charset="0"/>
              </a:rPr>
              <a:t>,        где                      </a:t>
            </a:r>
            <a:endParaRPr lang="uk-UA" altLang="ru-RU" sz="1800"/>
          </a:p>
        </p:txBody>
      </p:sp>
      <p:sp>
        <p:nvSpPr>
          <p:cNvPr id="14343" name="Rectangle 23"/>
          <p:cNvSpPr>
            <a:spLocks noChangeArrowheads="1"/>
          </p:cNvSpPr>
          <p:nvPr/>
        </p:nvSpPr>
        <p:spPr bwMode="auto">
          <a:xfrm>
            <a:off x="2711451" y="3716339"/>
            <a:ext cx="64801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k</a:t>
            </a:r>
            <a:r>
              <a:rPr lang="en-US" altLang="ru-RU" sz="2400" baseline="-25000" dirty="0">
                <a:solidFill>
                  <a:srgbClr val="FFFF00"/>
                </a:solidFill>
                <a:latin typeface="Times New Roman" panose="02020603050405020304" pitchFamily="18" charset="0"/>
              </a:rPr>
              <a:t>2</a:t>
            </a:r>
            <a:r>
              <a:rPr lang="ru-RU" altLang="ru-RU" sz="2400" dirty="0">
                <a:solidFill>
                  <a:srgbClr val="FFFF00"/>
                </a:solidFill>
              </a:rPr>
              <a:t> -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коефіцієнт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пропорційності</a:t>
            </a:r>
            <a:r>
              <a:rPr lang="ru-RU" altLang="ru-RU" sz="2400" dirty="0" smtClean="0">
                <a:solidFill>
                  <a:srgbClr val="FFFF00"/>
                </a:solidFill>
              </a:rPr>
              <a:t>;</a:t>
            </a:r>
            <a:endParaRPr lang="ru-RU" altLang="ru-RU" sz="2400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С</a:t>
            </a:r>
            <a:r>
              <a:rPr lang="en-US" altLang="ru-RU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FFFF00"/>
                </a:solidFill>
              </a:rPr>
              <a:t> -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концентрація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розичненої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речовини</a:t>
            </a:r>
            <a:r>
              <a:rPr lang="ru-RU" altLang="ru-RU" sz="2400" dirty="0" smtClean="0">
                <a:solidFill>
                  <a:srgbClr val="FFFF00"/>
                </a:solidFill>
              </a:rPr>
              <a:t>.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56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2208213" y="1157754"/>
            <a:ext cx="78486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err="1" smtClean="0">
                <a:solidFill>
                  <a:srgbClr val="FFFF00"/>
                </a:solidFill>
              </a:rPr>
              <a:t>Обєднаний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>
                <a:solidFill>
                  <a:srgbClr val="00FF00"/>
                </a:solidFill>
              </a:rPr>
              <a:t>закон </a:t>
            </a:r>
            <a:r>
              <a:rPr lang="ru-RU" altLang="ru-RU" sz="2400" dirty="0" err="1">
                <a:solidFill>
                  <a:srgbClr val="00FF00"/>
                </a:solidFill>
              </a:rPr>
              <a:t>Бугера</a:t>
            </a:r>
            <a:r>
              <a:rPr lang="ru-RU" altLang="ru-RU" sz="2400" dirty="0">
                <a:solidFill>
                  <a:srgbClr val="00FF00"/>
                </a:solidFill>
              </a:rPr>
              <a:t>-Ламберта-</a:t>
            </a:r>
            <a:r>
              <a:rPr lang="ru-RU" altLang="ru-RU" sz="2400" dirty="0" err="1">
                <a:solidFill>
                  <a:srgbClr val="00FF00"/>
                </a:solidFill>
              </a:rPr>
              <a:t>Бера</a:t>
            </a:r>
            <a:r>
              <a:rPr lang="ru-RU" altLang="ru-RU" sz="2400" dirty="0">
                <a:solidFill>
                  <a:srgbClr val="FFFF00"/>
                </a:solidFill>
              </a:rPr>
              <a:t>: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err="1" smtClean="0">
                <a:solidFill>
                  <a:srgbClr val="FFFF00"/>
                </a:solidFill>
              </a:rPr>
              <a:t>оптична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щільність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прямопропорційна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концентрації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розчичненої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речовини</a:t>
            </a:r>
            <a:r>
              <a:rPr lang="ru-RU" altLang="ru-RU" sz="2400" dirty="0" smtClean="0">
                <a:solidFill>
                  <a:srgbClr val="FFFF00"/>
                </a:solidFill>
              </a:rPr>
              <a:t> і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товщині</a:t>
            </a:r>
            <a:r>
              <a:rPr lang="ru-RU" altLang="ru-RU" sz="2400" dirty="0" smtClean="0">
                <a:solidFill>
                  <a:srgbClr val="FFFF00"/>
                </a:solidFill>
              </a:rPr>
              <a:t> шару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розчину</a:t>
            </a:r>
            <a:r>
              <a:rPr lang="ru-RU" altLang="ru-RU" sz="2400" dirty="0" smtClean="0">
                <a:solidFill>
                  <a:srgbClr val="FFFF00"/>
                </a:solidFill>
              </a:rPr>
              <a:t>,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який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поглинає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світло</a:t>
            </a:r>
            <a:r>
              <a:rPr lang="ru-RU" altLang="ru-RU" sz="2400" dirty="0" smtClean="0">
                <a:solidFill>
                  <a:srgbClr val="FFFF00"/>
                </a:solidFill>
              </a:rPr>
              <a:t>.</a:t>
            </a:r>
            <a:endParaRPr lang="ru-RU" altLang="ru-RU" sz="2400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15364" name="Object 6"/>
          <p:cNvGraphicFramePr>
            <a:graphicFrameLocks noChangeAspect="1"/>
          </p:cNvGraphicFramePr>
          <p:nvPr/>
        </p:nvGraphicFramePr>
        <p:xfrm>
          <a:off x="3792538" y="2943225"/>
          <a:ext cx="2735262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6" name="Формула" r:id="rId6" imgW="733437" imgH="199982" progId="Equation.3">
                  <p:embed/>
                </p:oleObj>
              </mc:Choice>
              <mc:Fallback>
                <p:oleObj name="Формула" r:id="rId6" imgW="733437" imgH="199982" progId="Equation.3">
                  <p:embed/>
                  <p:pic>
                    <p:nvPicPr>
                      <p:cNvPr id="1536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8" y="2943225"/>
                        <a:ext cx="2735262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2135189" y="4005263"/>
            <a:ext cx="81359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 dirty="0">
                <a:solidFill>
                  <a:srgbClr val="FFFF00"/>
                </a:solidFill>
                <a:latin typeface="Book Antiqua" panose="02040602050305030304" pitchFamily="18" charset="0"/>
              </a:rPr>
              <a:t>k</a:t>
            </a:r>
            <a:r>
              <a:rPr lang="en-US" altLang="ru-RU" sz="1800" dirty="0">
                <a:solidFill>
                  <a:srgbClr val="FFFF00"/>
                </a:solidFill>
              </a:rPr>
              <a:t> </a:t>
            </a:r>
            <a:r>
              <a:rPr lang="ru-RU" altLang="ru-RU" sz="1800" dirty="0">
                <a:solidFill>
                  <a:srgbClr val="FFFF00"/>
                </a:solidFill>
              </a:rPr>
              <a:t>-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коефіцієнт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світлопоглинання</a:t>
            </a:r>
            <a:r>
              <a:rPr lang="ru-RU" altLang="ru-RU" sz="1800" dirty="0" smtClean="0">
                <a:solidFill>
                  <a:srgbClr val="FFFF00"/>
                </a:solidFill>
              </a:rPr>
              <a:t>,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який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залежить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від</a:t>
            </a:r>
            <a:r>
              <a:rPr lang="ru-RU" altLang="ru-RU" sz="1800" dirty="0" smtClean="0">
                <a:solidFill>
                  <a:srgbClr val="FFFF00"/>
                </a:solidFill>
              </a:rPr>
              <a:t> при роди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розчиненої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речовини</a:t>
            </a:r>
            <a:r>
              <a:rPr lang="ru-RU" altLang="ru-RU" sz="1800" dirty="0" smtClean="0">
                <a:solidFill>
                  <a:srgbClr val="FFFF00"/>
                </a:solidFill>
              </a:rPr>
              <a:t>, 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температури</a:t>
            </a:r>
            <a:r>
              <a:rPr lang="ru-RU" altLang="ru-RU" sz="1800" dirty="0" smtClean="0">
                <a:solidFill>
                  <a:srgbClr val="FFFF00"/>
                </a:solidFill>
              </a:rPr>
              <a:t>, 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розчинника</a:t>
            </a:r>
            <a:r>
              <a:rPr lang="ru-RU" altLang="ru-RU" sz="1800" dirty="0" smtClean="0">
                <a:solidFill>
                  <a:srgbClr val="FFFF00"/>
                </a:solidFill>
              </a:rPr>
              <a:t> та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довжини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світолової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хвилі</a:t>
            </a:r>
            <a:endParaRPr lang="ru-RU" altLang="ru-RU" sz="1800" dirty="0">
              <a:solidFill>
                <a:srgbClr val="FFFF00"/>
              </a:solidFill>
            </a:endParaRPr>
          </a:p>
        </p:txBody>
      </p:sp>
      <p:sp>
        <p:nvSpPr>
          <p:cNvPr id="15366" name="Rectangle 11"/>
          <p:cNvSpPr>
            <a:spLocks noChangeArrowheads="1"/>
          </p:cNvSpPr>
          <p:nvPr/>
        </p:nvSpPr>
        <p:spPr bwMode="auto">
          <a:xfrm>
            <a:off x="6003635" y="31109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15367" name="Object 10"/>
          <p:cNvGraphicFramePr>
            <a:graphicFrameLocks noChangeAspect="1"/>
          </p:cNvGraphicFramePr>
          <p:nvPr/>
        </p:nvGraphicFramePr>
        <p:xfrm>
          <a:off x="4151314" y="4941889"/>
          <a:ext cx="2232025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7" name="Формула" r:id="rId8" imgW="685896" imgH="142790" progId="Equation.3">
                  <p:embed/>
                </p:oleObj>
              </mc:Choice>
              <mc:Fallback>
                <p:oleObj name="Формула" r:id="rId8" imgW="685896" imgH="142790" progId="Equation.3">
                  <p:embed/>
                  <p:pic>
                    <p:nvPicPr>
                      <p:cNvPr id="1536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4" y="4941889"/>
                        <a:ext cx="2232025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094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2063750" y="334120"/>
            <a:ext cx="8281988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Якщо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концентрація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altLang="ru-RU" sz="2400" dirty="0">
                <a:solidFill>
                  <a:srgbClr val="FFFF00"/>
                </a:solidFill>
                <a:latin typeface="Arial" charset="0"/>
              </a:rPr>
              <a:t>С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виражена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в </a:t>
            </a:r>
            <a:r>
              <a:rPr lang="ru-RU" altLang="ru-RU" sz="2400" dirty="0">
                <a:solidFill>
                  <a:srgbClr val="FFFF00"/>
                </a:solidFill>
                <a:latin typeface="Arial" charset="0"/>
              </a:rPr>
              <a:t>молях на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літр</a:t>
            </a:r>
            <a:r>
              <a:rPr lang="ru-RU" altLang="ru-RU" sz="2400" dirty="0">
                <a:solidFill>
                  <a:srgbClr val="FFFF00"/>
                </a:solidFill>
                <a:latin typeface="Arial" charset="0"/>
              </a:rPr>
              <a:t>,</a:t>
            </a:r>
          </a:p>
          <a:p>
            <a:pPr algn="ctr" eaLnBrk="1" hangingPunct="1">
              <a:defRPr/>
            </a:pPr>
            <a:r>
              <a:rPr lang="en-US" altLang="ru-RU" sz="2400" dirty="0">
                <a:solidFill>
                  <a:srgbClr val="FFFF00"/>
                </a:solidFill>
                <a:latin typeface="Arial" charset="0"/>
              </a:rPr>
              <a:t>l</a:t>
            </a:r>
            <a:r>
              <a:rPr lang="ru-RU" altLang="ru-RU" sz="2400" dirty="0">
                <a:solidFill>
                  <a:srgbClr val="FFFF00"/>
                </a:solidFill>
                <a:latin typeface="Arial" charset="0"/>
              </a:rPr>
              <a:t> - в см, то  </a:t>
            </a:r>
            <a:r>
              <a:rPr lang="en-US" altLang="ru-RU" sz="2400" dirty="0">
                <a:solidFill>
                  <a:srgbClr val="FFFF00"/>
                </a:solidFill>
                <a:latin typeface="Arial" charset="0"/>
              </a:rPr>
              <a:t>k </a:t>
            </a:r>
            <a:r>
              <a:rPr lang="uk-UA" altLang="ru-RU" sz="2400" dirty="0" smtClean="0">
                <a:solidFill>
                  <a:srgbClr val="FFFF00"/>
                </a:solidFill>
                <a:latin typeface="Arial" charset="0"/>
              </a:rPr>
              <a:t>є молярним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коефіцієнтом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світлопоглинання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і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позначається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як  </a:t>
            </a:r>
            <a:r>
              <a:rPr lang="ru-RU" altLang="ru-RU" sz="2400" dirty="0" err="1">
                <a:solidFill>
                  <a:srgbClr val="FFFF00"/>
                </a:solidFill>
                <a:latin typeface="Arial" charset="0"/>
              </a:rPr>
              <a:t>ε</a:t>
            </a:r>
            <a:r>
              <a:rPr lang="ru-RU" altLang="ru-RU" sz="2400" baseline="-25000" dirty="0" err="1">
                <a:solidFill>
                  <a:srgbClr val="FFFF00"/>
                </a:solidFill>
                <a:latin typeface="Arial" charset="0"/>
              </a:rPr>
              <a:t>λ</a:t>
            </a:r>
            <a:r>
              <a:rPr lang="ru-RU" altLang="ru-RU" sz="2400" dirty="0">
                <a:solidFill>
                  <a:srgbClr val="FFFF00"/>
                </a:solidFill>
                <a:latin typeface="Arial" charset="0"/>
              </a:rPr>
              <a:t>. </a:t>
            </a:r>
            <a:endParaRPr lang="en-US" altLang="ru-RU" sz="2400" dirty="0">
              <a:solidFill>
                <a:srgbClr val="FFFF00"/>
              </a:solidFill>
              <a:latin typeface="Arial" charset="0"/>
            </a:endParaRPr>
          </a:p>
          <a:p>
            <a:pPr algn="ctr" eaLnBrk="1" hangingPunct="1">
              <a:defRPr/>
            </a:pPr>
            <a:endParaRPr lang="en-US" altLang="ru-RU" sz="2400" dirty="0">
              <a:solidFill>
                <a:srgbClr val="FFFF00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altLang="ru-RU" sz="2400" dirty="0">
                <a:solidFill>
                  <a:srgbClr val="FFFF00"/>
                </a:solidFill>
                <a:latin typeface="Arial" charset="0"/>
              </a:rPr>
              <a:t>При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виконанні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основного </a:t>
            </a:r>
            <a:r>
              <a:rPr lang="ru-RU" altLang="ru-RU" sz="2400" dirty="0">
                <a:solidFill>
                  <a:srgbClr val="FFFF00"/>
                </a:solidFill>
                <a:latin typeface="Arial" charset="0"/>
              </a:rPr>
              <a:t>закона </a:t>
            </a:r>
            <a:endParaRPr lang="en-US" altLang="ru-RU" sz="2400" dirty="0">
              <a:solidFill>
                <a:srgbClr val="FFFF00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світлопоглинання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оптична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щільність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розчину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</a:t>
            </a:r>
            <a:endParaRPr lang="en-US" altLang="ru-RU" sz="2400" dirty="0">
              <a:solidFill>
                <a:srgbClr val="FFFF00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прямопропорційна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altLang="ru-RU" sz="2400" dirty="0">
                <a:solidFill>
                  <a:srgbClr val="FFFF00"/>
                </a:solidFill>
                <a:latin typeface="Arial" charset="0"/>
              </a:rPr>
              <a:t>молярному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коефіцієнту</a:t>
            </a:r>
            <a:endParaRPr lang="en-US" altLang="ru-RU" sz="2400" dirty="0">
              <a:solidFill>
                <a:srgbClr val="FFFF00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світлопоглинання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,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концентрації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поглинаючої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речовини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і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товщині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 шару </a:t>
            </a:r>
            <a:r>
              <a:rPr lang="ru-RU" altLang="ru-RU" sz="2400" dirty="0" err="1" smtClean="0">
                <a:solidFill>
                  <a:srgbClr val="FFFF00"/>
                </a:solidFill>
                <a:latin typeface="Arial" charset="0"/>
              </a:rPr>
              <a:t>розчину</a:t>
            </a:r>
            <a:r>
              <a:rPr lang="ru-RU" altLang="ru-RU" sz="2400" dirty="0" smtClean="0">
                <a:solidFill>
                  <a:srgbClr val="FFFF00"/>
                </a:solidFill>
                <a:latin typeface="Arial" charset="0"/>
              </a:rPr>
              <a:t>:  </a:t>
            </a:r>
            <a:endParaRPr lang="ru-RU" altLang="ru-RU" sz="2400" dirty="0">
              <a:solidFill>
                <a:srgbClr val="FFFF00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alt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</a:t>
            </a:r>
          </a:p>
          <a:p>
            <a:pPr algn="ctr" eaLnBrk="1" hangingPunct="1">
              <a:defRPr/>
            </a:pPr>
            <a:r>
              <a:rPr lang="ru-RU" altLang="ru-RU" sz="3200" dirty="0">
                <a:solidFill>
                  <a:srgbClr val="FFFF00"/>
                </a:solidFill>
                <a:latin typeface="Arial" charset="0"/>
              </a:rPr>
              <a:t>А = </a:t>
            </a:r>
            <a:r>
              <a:rPr lang="ru-RU" altLang="ru-RU" sz="3200" dirty="0" err="1">
                <a:solidFill>
                  <a:srgbClr val="FFFF00"/>
                </a:solidFill>
                <a:latin typeface="Arial" charset="0"/>
              </a:rPr>
              <a:t>ε</a:t>
            </a:r>
            <a:r>
              <a:rPr lang="ru-RU" altLang="ru-RU" sz="3200" baseline="-25000" dirty="0" err="1">
                <a:solidFill>
                  <a:srgbClr val="FFFF00"/>
                </a:solidFill>
                <a:latin typeface="Arial" charset="0"/>
              </a:rPr>
              <a:t>λ</a:t>
            </a:r>
            <a:r>
              <a:rPr lang="ru-RU" altLang="ru-RU" sz="3200" dirty="0">
                <a:solidFill>
                  <a:srgbClr val="FFFF00"/>
                </a:solidFill>
                <a:latin typeface="Arial" charset="0"/>
              </a:rPr>
              <a:t> · С · </a:t>
            </a:r>
            <a:r>
              <a:rPr lang="en-US" altLang="ru-RU" sz="3200" dirty="0">
                <a:solidFill>
                  <a:srgbClr val="FFFF00"/>
                </a:solidFill>
                <a:latin typeface="Arial" charset="0"/>
              </a:rPr>
              <a:t>l</a:t>
            </a:r>
            <a:r>
              <a:rPr lang="ru-RU" altLang="ru-RU" sz="3200" dirty="0">
                <a:solidFill>
                  <a:srgbClr val="FFFF00"/>
                </a:solidFill>
                <a:latin typeface="Arial" charset="0"/>
              </a:rPr>
              <a:t> </a:t>
            </a:r>
          </a:p>
          <a:p>
            <a:pPr algn="ctr" eaLnBrk="1" hangingPunct="1">
              <a:defRPr/>
            </a:pPr>
            <a:endParaRPr lang="ru-RU" altLang="ru-RU" sz="3200" dirty="0">
              <a:solidFill>
                <a:srgbClr val="FFFF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41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692151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dirty="0" err="1" smtClean="0">
                <a:solidFill>
                  <a:srgbClr val="FFFF00"/>
                </a:solidFill>
              </a:rPr>
              <a:t>Якщо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концентрац</a:t>
            </a:r>
            <a:r>
              <a:rPr lang="uk-UA" sz="2400" dirty="0" smtClean="0">
                <a:solidFill>
                  <a:srgbClr val="FFFF00"/>
                </a:solidFill>
              </a:rPr>
              <a:t>і</a:t>
            </a:r>
            <a:r>
              <a:rPr lang="ru-RU" sz="2400" dirty="0" smtClean="0">
                <a:solidFill>
                  <a:srgbClr val="FFFF00"/>
                </a:solidFill>
              </a:rPr>
              <a:t>я </a:t>
            </a:r>
            <a:r>
              <a:rPr lang="ru-RU" sz="2400" dirty="0" err="1" smtClean="0">
                <a:solidFill>
                  <a:srgbClr val="FFFF00"/>
                </a:solidFill>
              </a:rPr>
              <a:t>розчину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виражена</a:t>
            </a:r>
            <a:r>
              <a:rPr lang="ru-RU" sz="2400" dirty="0" smtClean="0">
                <a:solidFill>
                  <a:srgbClr val="FFFF00"/>
                </a:solidFill>
              </a:rPr>
              <a:t> у </a:t>
            </a:r>
            <a:r>
              <a:rPr lang="ru-RU" sz="2400" dirty="0" err="1" smtClean="0">
                <a:solidFill>
                  <a:srgbClr val="FFFF00"/>
                </a:solidFill>
              </a:rPr>
              <a:t>відсотках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>
                <a:solidFill>
                  <a:srgbClr val="FFFF00"/>
                </a:solidFill>
              </a:rPr>
              <a:t>то </a:t>
            </a:r>
            <a:r>
              <a:rPr lang="en-US" sz="2400" dirty="0">
                <a:solidFill>
                  <a:srgbClr val="FFFF00"/>
                </a:solidFill>
              </a:rPr>
              <a:t>k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уявляє</a:t>
            </a:r>
            <a:r>
              <a:rPr lang="ru-RU" sz="2400" dirty="0" smtClean="0">
                <a:solidFill>
                  <a:srgbClr val="FFFF00"/>
                </a:solidFill>
              </a:rPr>
              <a:t> собою </a:t>
            </a:r>
            <a:r>
              <a:rPr lang="ru-RU" sz="2400" dirty="0" err="1" smtClean="0">
                <a:solidFill>
                  <a:srgbClr val="FFFF00"/>
                </a:solidFill>
              </a:rPr>
              <a:t>питомий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коефіцієнт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поглинання</a:t>
            </a:r>
            <a:r>
              <a:rPr lang="ru-RU" sz="2400" dirty="0" smtClean="0">
                <a:solidFill>
                  <a:srgbClr val="FFFF00"/>
                </a:solidFill>
              </a:rPr>
              <a:t> і </a:t>
            </a:r>
            <a:r>
              <a:rPr lang="ru-RU" sz="2400" dirty="0" err="1" smtClean="0">
                <a:solidFill>
                  <a:srgbClr val="FFFF00"/>
                </a:solidFill>
              </a:rPr>
              <a:t>позначається</a:t>
            </a:r>
            <a:r>
              <a:rPr lang="ru-RU" sz="2400" dirty="0" smtClean="0">
                <a:solidFill>
                  <a:srgbClr val="FFFF00"/>
                </a:solidFill>
              </a:rPr>
              <a:t> як           </a:t>
            </a:r>
            <a:r>
              <a:rPr lang="ru-RU" sz="2400" dirty="0" err="1" smtClean="0">
                <a:solidFill>
                  <a:srgbClr val="FFFF00"/>
                </a:solidFill>
              </a:rPr>
              <a:t>або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endParaRPr lang="ru-RU" sz="24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4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	</a:t>
            </a:r>
            <a:r>
              <a:rPr lang="ru-RU" sz="2400" dirty="0" err="1" smtClean="0">
                <a:solidFill>
                  <a:srgbClr val="FFFF00"/>
                </a:solidFill>
              </a:rPr>
              <a:t>Питомий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коефіцієнт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поглинання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чисельно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дорівнює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оптичній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щільності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>
                <a:solidFill>
                  <a:srgbClr val="FFFF00"/>
                </a:solidFill>
              </a:rPr>
              <a:t>1</a:t>
            </a:r>
            <a:r>
              <a:rPr lang="ru-RU" sz="2400" dirty="0" smtClean="0">
                <a:solidFill>
                  <a:srgbClr val="FFFF00"/>
                </a:solidFill>
              </a:rPr>
              <a:t>%-</a:t>
            </a:r>
            <a:r>
              <a:rPr lang="ru-RU" sz="2400" dirty="0" err="1" smtClean="0">
                <a:solidFill>
                  <a:srgbClr val="FFFF00"/>
                </a:solidFill>
              </a:rPr>
              <a:t>го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розчину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>
                <a:solidFill>
                  <a:srgbClr val="FFFF00"/>
                </a:solidFill>
              </a:rPr>
              <a:t>при </a:t>
            </a:r>
            <a:r>
              <a:rPr lang="ru-RU" sz="2400" dirty="0" err="1" smtClean="0">
                <a:solidFill>
                  <a:srgbClr val="FFFF00"/>
                </a:solidFill>
              </a:rPr>
              <a:t>товщині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поглинаючого</a:t>
            </a:r>
            <a:r>
              <a:rPr lang="ru-RU" sz="2400" dirty="0" smtClean="0">
                <a:solidFill>
                  <a:srgbClr val="FFFF00"/>
                </a:solidFill>
              </a:rPr>
              <a:t> шару </a:t>
            </a:r>
            <a:r>
              <a:rPr lang="en-US" sz="2400" dirty="0">
                <a:solidFill>
                  <a:srgbClr val="FFFF00"/>
                </a:solidFill>
              </a:rPr>
              <a:t>I </a:t>
            </a:r>
            <a:r>
              <a:rPr lang="ru-RU" sz="2400" dirty="0">
                <a:solidFill>
                  <a:srgbClr val="FFFF00"/>
                </a:solidFill>
              </a:rPr>
              <a:t>см.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dirty="0" smtClean="0">
                <a:solidFill>
                  <a:srgbClr val="FFFF00"/>
                </a:solidFill>
              </a:rPr>
              <a:t>  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3600" b="1" dirty="0">
                <a:solidFill>
                  <a:srgbClr val="FFFF00"/>
                </a:solidFill>
                <a:latin typeface="Times New Roman" pitchFamily="18" charset="0"/>
              </a:rPr>
              <a:t>А =        · С · </a:t>
            </a:r>
            <a:r>
              <a:rPr lang="en-US" sz="3600" b="1" dirty="0">
                <a:solidFill>
                  <a:srgbClr val="FFFF00"/>
                </a:solidFill>
                <a:latin typeface="Times New Roman" pitchFamily="18" charset="0"/>
              </a:rPr>
              <a:t>l</a:t>
            </a:r>
            <a:r>
              <a:rPr lang="ru-RU" sz="3600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6993499"/>
              </p:ext>
            </p:extLst>
          </p:nvPr>
        </p:nvGraphicFramePr>
        <p:xfrm>
          <a:off x="6868621" y="1285413"/>
          <a:ext cx="72072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" name="Формула" r:id="rId6" imgW="238089" imgH="180790" progId="Equation.3">
                  <p:embed/>
                </p:oleObj>
              </mc:Choice>
              <mc:Fallback>
                <p:oleObj name="Формула" r:id="rId6" imgW="238089" imgH="180790" progId="Equation.3">
                  <p:embed/>
                  <p:pic>
                    <p:nvPicPr>
                      <p:cNvPr id="174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8621" y="1285413"/>
                        <a:ext cx="720725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174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5674085"/>
              </p:ext>
            </p:extLst>
          </p:nvPr>
        </p:nvGraphicFramePr>
        <p:xfrm>
          <a:off x="5571041" y="3696306"/>
          <a:ext cx="865187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" name="Формула" r:id="rId8" imgW="218919" imgH="180790" progId="Equation.3">
                  <p:embed/>
                </p:oleObj>
              </mc:Choice>
              <mc:Fallback>
                <p:oleObj name="Формула" r:id="rId8" imgW="218919" imgH="180790" progId="Equation.3">
                  <p:embed/>
                  <p:pic>
                    <p:nvPicPr>
                      <p:cNvPr id="174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1041" y="3696306"/>
                        <a:ext cx="865187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392641"/>
              </p:ext>
            </p:extLst>
          </p:nvPr>
        </p:nvGraphicFramePr>
        <p:xfrm>
          <a:off x="8355764" y="1358207"/>
          <a:ext cx="75247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0" name="Формула" r:id="rId10" imgW="247674" imgH="180790" progId="Equation.3">
                  <p:embed/>
                </p:oleObj>
              </mc:Choice>
              <mc:Fallback>
                <p:oleObj name="Формула" r:id="rId10" imgW="247674" imgH="180790" progId="Equation.3">
                  <p:embed/>
                  <p:pic>
                    <p:nvPicPr>
                      <p:cNvPr id="174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5764" y="1358207"/>
                        <a:ext cx="752475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440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0" y="908051"/>
            <a:ext cx="8229600" cy="4530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dirty="0" err="1" smtClean="0">
                <a:solidFill>
                  <a:srgbClr val="FFFF00"/>
                </a:solidFill>
              </a:rPr>
              <a:t>Звязок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між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молярним</a:t>
            </a:r>
            <a:r>
              <a:rPr lang="ru-RU" altLang="ru-RU" sz="2400" dirty="0" smtClean="0">
                <a:solidFill>
                  <a:srgbClr val="FFFF00"/>
                </a:solidFill>
              </a:rPr>
              <a:t> і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питомим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коефіцієнтами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поглинання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виражається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рівняннями</a:t>
            </a:r>
            <a:r>
              <a:rPr lang="ru-RU" altLang="ru-RU" sz="2400" dirty="0" smtClean="0">
                <a:solidFill>
                  <a:srgbClr val="FFFF00"/>
                </a:solidFill>
              </a:rPr>
              <a:t> :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</a:p>
          <a:p>
            <a:pPr eaLnBrk="1" hangingPunct="1">
              <a:defRPr/>
            </a:pPr>
            <a:endParaRPr lang="ru-RU" altLang="ru-RU" dirty="0" smtClean="0">
              <a:solidFill>
                <a:srgbClr val="FFFF00"/>
              </a:solidFill>
            </a:endParaRPr>
          </a:p>
          <a:p>
            <a:pPr eaLnBrk="1" hangingPunct="1">
              <a:defRPr/>
            </a:pPr>
            <a:endParaRPr lang="ru-RU" altLang="ru-RU" dirty="0" smtClean="0"/>
          </a:p>
          <a:p>
            <a:pPr eaLnBrk="1" hangingPunct="1">
              <a:defRPr/>
            </a:pPr>
            <a:endParaRPr lang="ru-RU" altLang="ru-RU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solidFill>
                  <a:srgbClr val="FFFF00"/>
                </a:solidFill>
              </a:rPr>
              <a:t>	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solidFill>
                  <a:srgbClr val="FFFF00"/>
                </a:solidFill>
              </a:rPr>
              <a:t>	М -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молекулярна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маса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речовини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3143250" y="2454276"/>
          <a:ext cx="2160588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2" name="Формула" r:id="rId7" imgW="733437" imgH="352368" progId="Equation.3">
                  <p:embed/>
                </p:oleObj>
              </mc:Choice>
              <mc:Fallback>
                <p:oleObj name="Формула" r:id="rId7" imgW="733437" imgH="352368" progId="Equation.3">
                  <p:embed/>
                  <p:pic>
                    <p:nvPicPr>
                      <p:cNvPr id="184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2454276"/>
                        <a:ext cx="2160588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7175500" y="2519364"/>
          <a:ext cx="1944688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3" name="Формула" r:id="rId9" imgW="723852" imgH="381156" progId="Equation.3">
                  <p:embed/>
                </p:oleObj>
              </mc:Choice>
              <mc:Fallback>
                <p:oleObj name="Формула" r:id="rId9" imgW="723852" imgH="381156" progId="Equation.3">
                  <p:embed/>
                  <p:pic>
                    <p:nvPicPr>
                      <p:cNvPr id="184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0" y="2519364"/>
                        <a:ext cx="1944688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653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dirty="0">
                <a:solidFill>
                  <a:srgbClr val="00FF00"/>
                </a:solidFill>
              </a:rPr>
              <a:t>Спектр </a:t>
            </a:r>
            <a:r>
              <a:rPr lang="ru-RU" altLang="ru-RU" sz="3200" dirty="0" err="1" smtClean="0">
                <a:solidFill>
                  <a:srgbClr val="00FF00"/>
                </a:solidFill>
              </a:rPr>
              <a:t>поглинання</a:t>
            </a:r>
            <a:endParaRPr lang="ru-RU" altLang="ru-RU" sz="3200" dirty="0">
              <a:solidFill>
                <a:srgbClr val="00FF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2538" y="1773238"/>
            <a:ext cx="755650" cy="431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>
                <a:solidFill>
                  <a:srgbClr val="FFFF00"/>
                </a:solidFill>
                <a:latin typeface="Book Antiqua" pitchFamily="18" charset="0"/>
              </a:rPr>
              <a:t>(</a:t>
            </a:r>
            <a:r>
              <a:rPr lang="el-GR" altLang="ru-RU">
                <a:solidFill>
                  <a:srgbClr val="FFFF00"/>
                </a:solidFill>
                <a:latin typeface="Book Antiqua" pitchFamily="18" charset="0"/>
              </a:rPr>
              <a:t>ε</a:t>
            </a:r>
            <a:r>
              <a:rPr lang="ru-RU" altLang="ru-RU">
                <a:solidFill>
                  <a:srgbClr val="FFFF00"/>
                </a:solidFill>
                <a:latin typeface="Book Antiqua" pitchFamily="18" charset="0"/>
              </a:rPr>
              <a:t>) А</a:t>
            </a:r>
            <a:endParaRPr lang="el-GR" altLang="ru-RU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21508" name="Line 4"/>
          <p:cNvSpPr>
            <a:spLocks noChangeAspect="1" noChangeShapeType="1"/>
          </p:cNvSpPr>
          <p:nvPr/>
        </p:nvSpPr>
        <p:spPr bwMode="auto">
          <a:xfrm flipV="1">
            <a:off x="4656138" y="1846264"/>
            <a:ext cx="0" cy="345598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4656139" y="5302250"/>
            <a:ext cx="403383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1510" name="Freeform 7"/>
          <p:cNvSpPr>
            <a:spLocks/>
          </p:cNvSpPr>
          <p:nvPr/>
        </p:nvSpPr>
        <p:spPr bwMode="auto">
          <a:xfrm rot="21389294">
            <a:off x="4800601" y="2205038"/>
            <a:ext cx="3529013" cy="2641600"/>
          </a:xfrm>
          <a:custGeom>
            <a:avLst/>
            <a:gdLst>
              <a:gd name="T0" fmla="*/ 0 w 2223"/>
              <a:gd name="T1" fmla="*/ 2147483646 h 1664"/>
              <a:gd name="T2" fmla="*/ 2147483646 w 2223"/>
              <a:gd name="T3" fmla="*/ 2147483646 h 1664"/>
              <a:gd name="T4" fmla="*/ 2147483646 w 2223"/>
              <a:gd name="T5" fmla="*/ 2147483646 h 1664"/>
              <a:gd name="T6" fmla="*/ 2147483646 w 2223"/>
              <a:gd name="T7" fmla="*/ 2147483646 h 1664"/>
              <a:gd name="T8" fmla="*/ 2147483646 w 2223"/>
              <a:gd name="T9" fmla="*/ 2147483646 h 16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23" h="1664">
                <a:moveTo>
                  <a:pt x="0" y="1505"/>
                </a:moveTo>
                <a:cubicBezTo>
                  <a:pt x="64" y="1584"/>
                  <a:pt x="129" y="1664"/>
                  <a:pt x="318" y="1415"/>
                </a:cubicBezTo>
                <a:cubicBezTo>
                  <a:pt x="507" y="1166"/>
                  <a:pt x="885" y="16"/>
                  <a:pt x="1134" y="8"/>
                </a:cubicBezTo>
                <a:cubicBezTo>
                  <a:pt x="1383" y="0"/>
                  <a:pt x="1634" y="1097"/>
                  <a:pt x="1815" y="1369"/>
                </a:cubicBezTo>
                <a:cubicBezTo>
                  <a:pt x="1996" y="1641"/>
                  <a:pt x="2109" y="1641"/>
                  <a:pt x="2223" y="1641"/>
                </a:cubicBezTo>
              </a:path>
            </a:pathLst>
          </a:cu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1511" name="Line 8"/>
          <p:cNvSpPr>
            <a:spLocks noChangeShapeType="1"/>
          </p:cNvSpPr>
          <p:nvPr/>
        </p:nvSpPr>
        <p:spPr bwMode="auto">
          <a:xfrm>
            <a:off x="6527800" y="2205038"/>
            <a:ext cx="0" cy="3097212"/>
          </a:xfrm>
          <a:prstGeom prst="line">
            <a:avLst/>
          </a:prstGeom>
          <a:noFill/>
          <a:ln w="9525">
            <a:solidFill>
              <a:srgbClr val="00FF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7753351" y="5302250"/>
            <a:ext cx="100806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el-GR" altLang="ru-RU" sz="2000">
                <a:solidFill>
                  <a:srgbClr val="FFFF00"/>
                </a:solidFill>
                <a:latin typeface="Book Antiqua" pitchFamily="18" charset="0"/>
              </a:rPr>
              <a:t>λ</a:t>
            </a:r>
            <a:r>
              <a:rPr lang="ru-RU" altLang="ru-RU" sz="2000">
                <a:solidFill>
                  <a:srgbClr val="FFFF00"/>
                </a:solidFill>
                <a:latin typeface="Book Antiqua" pitchFamily="18" charset="0"/>
              </a:rPr>
              <a:t>, нм</a:t>
            </a:r>
            <a:endParaRPr lang="el-GR" altLang="ru-RU" sz="2000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6097588" y="5373689"/>
            <a:ext cx="1008062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el-GR" altLang="ru-RU" sz="1800">
                <a:solidFill>
                  <a:schemeClr val="hlink"/>
                </a:solidFill>
                <a:cs typeface="Arial" charset="0"/>
              </a:rPr>
              <a:t>λ</a:t>
            </a:r>
            <a:r>
              <a:rPr lang="ru-RU" altLang="ru-RU" sz="1800">
                <a:solidFill>
                  <a:schemeClr val="hlink"/>
                </a:solidFill>
              </a:rPr>
              <a:t> </a:t>
            </a:r>
            <a:r>
              <a:rPr lang="en-US" altLang="ru-RU" sz="1800" baseline="-25000">
                <a:solidFill>
                  <a:schemeClr val="hlink"/>
                </a:solidFill>
              </a:rPr>
              <a:t>max</a:t>
            </a:r>
            <a:endParaRPr lang="el-GR" altLang="ru-RU" sz="1800" baseline="-2500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99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600" dirty="0" err="1">
                <a:solidFill>
                  <a:srgbClr val="00FF00"/>
                </a:solidFill>
              </a:rPr>
              <a:t>Вибір</a:t>
            </a:r>
            <a:r>
              <a:rPr lang="ru-RU" altLang="ru-RU" sz="3600" dirty="0">
                <a:solidFill>
                  <a:srgbClr val="00FF00"/>
                </a:solidFill>
              </a:rPr>
              <a:t> </a:t>
            </a:r>
            <a:r>
              <a:rPr lang="ru-RU" altLang="ru-RU" sz="3600" dirty="0" err="1">
                <a:solidFill>
                  <a:srgbClr val="00FF00"/>
                </a:solidFill>
              </a:rPr>
              <a:t>довжини</a:t>
            </a:r>
            <a:r>
              <a:rPr lang="ru-RU" altLang="ru-RU" sz="3600" dirty="0">
                <a:solidFill>
                  <a:srgbClr val="00FF00"/>
                </a:solidFill>
              </a:rPr>
              <a:t> </a:t>
            </a:r>
            <a:r>
              <a:rPr lang="ru-RU" altLang="ru-RU" sz="3600" dirty="0" err="1">
                <a:solidFill>
                  <a:srgbClr val="00FF00"/>
                </a:solidFill>
              </a:rPr>
              <a:t>хвилі</a:t>
            </a:r>
            <a:r>
              <a:rPr lang="ru-RU" altLang="ru-RU" dirty="0" smtClean="0"/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113" y="1628776"/>
            <a:ext cx="7283450" cy="2405063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ru-RU" altLang="ru-RU" sz="2800" dirty="0">
                <a:solidFill>
                  <a:srgbClr val="FFFF00"/>
                </a:solidFill>
              </a:rPr>
              <a:t>Величина молярного </a:t>
            </a:r>
            <a:r>
              <a:rPr lang="ru-RU" altLang="ru-RU" sz="2800" dirty="0" err="1">
                <a:solidFill>
                  <a:srgbClr val="FFFF00"/>
                </a:solidFill>
              </a:rPr>
              <a:t>коефіцієнта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поглинання</a:t>
            </a:r>
            <a:r>
              <a:rPr lang="ru-RU" altLang="ru-RU" sz="2800" dirty="0">
                <a:solidFill>
                  <a:srgbClr val="FFFF00"/>
                </a:solidFill>
              </a:rPr>
              <a:t> повинна бути </a:t>
            </a:r>
            <a:r>
              <a:rPr lang="ru-RU" altLang="ru-RU" sz="2800" dirty="0" err="1">
                <a:solidFill>
                  <a:srgbClr val="FFFF00"/>
                </a:solidFill>
              </a:rPr>
              <a:t>значною</a:t>
            </a:r>
            <a:r>
              <a:rPr lang="ru-RU" altLang="ru-RU" sz="2800" dirty="0">
                <a:solidFill>
                  <a:srgbClr val="FFFF00"/>
                </a:solidFill>
              </a:rPr>
              <a:t>.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800" dirty="0">
                <a:solidFill>
                  <a:srgbClr val="FFFF00"/>
                </a:solidFill>
              </a:rPr>
              <a:t>	Через </a:t>
            </a:r>
            <a:r>
              <a:rPr lang="ru-RU" altLang="ru-RU" sz="2800" dirty="0" err="1">
                <a:solidFill>
                  <a:srgbClr val="FFFF00"/>
                </a:solidFill>
              </a:rPr>
              <a:t>це</a:t>
            </a:r>
            <a:r>
              <a:rPr lang="ru-RU" altLang="ru-RU" sz="2800" dirty="0">
                <a:solidFill>
                  <a:srgbClr val="FFFF00"/>
                </a:solidFill>
              </a:rPr>
              <a:t> в </a:t>
            </a:r>
            <a:r>
              <a:rPr lang="ru-RU" altLang="ru-RU" sz="2800" dirty="0" err="1">
                <a:solidFill>
                  <a:srgbClr val="FFFF00"/>
                </a:solidFill>
              </a:rPr>
              <a:t>більшості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випадків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λ</a:t>
            </a:r>
            <a:r>
              <a:rPr lang="ru-RU" altLang="ru-RU" sz="2800" baseline="-25000" dirty="0" err="1">
                <a:solidFill>
                  <a:srgbClr val="FFFF00"/>
                </a:solidFill>
              </a:rPr>
              <a:t>анал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вибирають</a:t>
            </a:r>
            <a:r>
              <a:rPr lang="ru-RU" altLang="ru-RU" sz="2800" dirty="0">
                <a:solidFill>
                  <a:srgbClr val="FFFF00"/>
                </a:solidFill>
              </a:rPr>
              <a:t> на </a:t>
            </a:r>
            <a:r>
              <a:rPr lang="ru-RU" altLang="ru-RU" sz="2800" dirty="0" err="1">
                <a:solidFill>
                  <a:srgbClr val="FFFF00"/>
                </a:solidFill>
              </a:rPr>
              <a:t>максимумі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поглинання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речовини</a:t>
            </a:r>
            <a:r>
              <a:rPr lang="ru-RU" altLang="ru-RU" sz="2800" dirty="0">
                <a:solidFill>
                  <a:srgbClr val="FFFF00"/>
                </a:solidFill>
              </a:rPr>
              <a:t>, </a:t>
            </a:r>
            <a:r>
              <a:rPr lang="ru-RU" altLang="ru-RU" sz="2800" dirty="0" err="1">
                <a:solidFill>
                  <a:srgbClr val="FFFF00"/>
                </a:solidFill>
              </a:rPr>
              <a:t>вміст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якої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вимірюють</a:t>
            </a:r>
            <a:endParaRPr lang="ru-RU" alt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64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1950" y="260350"/>
            <a:ext cx="8928100" cy="20891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dirty="0" smtClean="0">
                <a:solidFill>
                  <a:srgbClr val="FFFF00"/>
                </a:solidFill>
              </a:rPr>
              <a:t>За </a:t>
            </a:r>
            <a:r>
              <a:rPr lang="ru-RU" altLang="ru-RU" dirty="0" err="1" smtClean="0">
                <a:solidFill>
                  <a:srgbClr val="FFFF00"/>
                </a:solidFill>
              </a:rPr>
              <a:t>наявності</a:t>
            </a:r>
            <a:r>
              <a:rPr lang="ru-RU" altLang="ru-RU" dirty="0" smtClean="0">
                <a:solidFill>
                  <a:srgbClr val="FFFF00"/>
                </a:solidFill>
              </a:rPr>
              <a:t> у </a:t>
            </a:r>
            <a:r>
              <a:rPr lang="ru-RU" altLang="ru-RU" dirty="0" err="1" smtClean="0">
                <a:solidFill>
                  <a:srgbClr val="FFFF00"/>
                </a:solidFill>
              </a:rPr>
              <a:t>речовини</a:t>
            </a:r>
            <a:r>
              <a:rPr lang="ru-RU" altLang="ru-RU" dirty="0" smtClean="0">
                <a:solidFill>
                  <a:srgbClr val="FFFF00"/>
                </a:solidFill>
              </a:rPr>
              <a:t>, яку </a:t>
            </a:r>
            <a:r>
              <a:rPr lang="ru-RU" altLang="ru-RU" dirty="0" err="1" smtClean="0">
                <a:solidFill>
                  <a:srgbClr val="FFFF00"/>
                </a:solidFill>
              </a:rPr>
              <a:t>досліджують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декількох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максимумів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поглинання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слід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віддіавати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перевагу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більш</a:t>
            </a:r>
            <a:r>
              <a:rPr lang="ru-RU" altLang="ru-RU" dirty="0" smtClean="0">
                <a:solidFill>
                  <a:srgbClr val="FFFF00"/>
                </a:solidFill>
              </a:rPr>
              <a:t> широким </a:t>
            </a:r>
            <a:r>
              <a:rPr lang="ru-RU" altLang="ru-RU" dirty="0" err="1" smtClean="0">
                <a:solidFill>
                  <a:srgbClr val="FFFF00"/>
                </a:solidFill>
              </a:rPr>
              <a:t>пікам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поглинання</a:t>
            </a:r>
            <a:r>
              <a:rPr lang="ru-RU" altLang="ru-RU" dirty="0" smtClean="0">
                <a:solidFill>
                  <a:srgbClr val="FFFF00"/>
                </a:solidFill>
              </a:rPr>
              <a:t>. За </a:t>
            </a:r>
            <a:r>
              <a:rPr lang="ru-RU" altLang="ru-RU" dirty="0" err="1" smtClean="0">
                <a:solidFill>
                  <a:srgbClr val="FFFF00"/>
                </a:solidFill>
              </a:rPr>
              <a:t>незначних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змін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довжини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хвилі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зміна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оптичної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щільності</a:t>
            </a:r>
            <a:r>
              <a:rPr lang="ru-RU" altLang="ru-RU" dirty="0" smtClean="0">
                <a:solidFill>
                  <a:srgbClr val="FFFF00"/>
                </a:solidFill>
              </a:rPr>
              <a:t> повинна бути </a:t>
            </a:r>
            <a:r>
              <a:rPr lang="ru-RU" altLang="ru-RU" dirty="0" err="1" smtClean="0">
                <a:solidFill>
                  <a:srgbClr val="FFFF00"/>
                </a:solidFill>
              </a:rPr>
              <a:t>незначною</a:t>
            </a:r>
            <a:r>
              <a:rPr lang="ru-RU" altLang="ru-RU" dirty="0" smtClean="0">
                <a:solidFill>
                  <a:srgbClr val="FFFF00"/>
                </a:solidFill>
              </a:rPr>
              <a:t>. Не </a:t>
            </a:r>
            <a:r>
              <a:rPr lang="ru-RU" altLang="ru-RU" dirty="0" err="1" smtClean="0">
                <a:solidFill>
                  <a:srgbClr val="FFFF00"/>
                </a:solidFill>
              </a:rPr>
              <a:t>можна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використовувати</a:t>
            </a:r>
            <a:r>
              <a:rPr lang="ru-RU" altLang="ru-RU" dirty="0" smtClean="0">
                <a:solidFill>
                  <a:srgbClr val="FFFF00"/>
                </a:solidFill>
              </a:rPr>
              <a:t> для </a:t>
            </a:r>
            <a:r>
              <a:rPr lang="ru-RU" altLang="ru-RU" dirty="0" err="1" smtClean="0">
                <a:solidFill>
                  <a:srgbClr val="FFFF00"/>
                </a:solidFill>
              </a:rPr>
              <a:t>аналіза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круті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>
                <a:solidFill>
                  <a:srgbClr val="FFFF00"/>
                </a:solidFill>
              </a:rPr>
              <a:t>участки спектра. </a:t>
            </a:r>
            <a:r>
              <a:rPr lang="ru-RU" altLang="ru-RU" dirty="0" smtClean="0">
                <a:solidFill>
                  <a:srgbClr val="FFFF00"/>
                </a:solidFill>
              </a:rPr>
              <a:t>Максимальна </a:t>
            </a:r>
            <a:r>
              <a:rPr lang="ru-RU" altLang="ru-RU" dirty="0" err="1" smtClean="0">
                <a:solidFill>
                  <a:srgbClr val="FFFF00"/>
                </a:solidFill>
              </a:rPr>
              <a:t>відтворюваність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досягається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зазвичай</a:t>
            </a:r>
            <a:r>
              <a:rPr lang="ru-RU" altLang="ru-RU" dirty="0" smtClean="0">
                <a:solidFill>
                  <a:srgbClr val="FFFF00"/>
                </a:solidFill>
              </a:rPr>
              <a:t> при </a:t>
            </a:r>
            <a:r>
              <a:rPr lang="ru-RU" altLang="ru-RU" dirty="0" err="1" smtClean="0">
                <a:solidFill>
                  <a:srgbClr val="FFFF00"/>
                </a:solidFill>
              </a:rPr>
              <a:t>змінах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поглинання</a:t>
            </a:r>
            <a:r>
              <a:rPr lang="ru-RU" altLang="ru-RU" dirty="0" smtClean="0">
                <a:solidFill>
                  <a:srgbClr val="FFFF00"/>
                </a:solidFill>
              </a:rPr>
              <a:t> в </a:t>
            </a:r>
            <a:r>
              <a:rPr lang="ru-RU" altLang="ru-RU" dirty="0" err="1" smtClean="0">
                <a:solidFill>
                  <a:srgbClr val="FFFF00"/>
                </a:solidFill>
              </a:rPr>
              <a:t>максимумі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чи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мінімумі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широкої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ділянки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поглинання</a:t>
            </a:r>
            <a:r>
              <a:rPr lang="ru-RU" altLang="ru-RU" dirty="0" smtClean="0">
                <a:solidFill>
                  <a:srgbClr val="FFFF00"/>
                </a:solidFill>
              </a:rPr>
              <a:t>.</a:t>
            </a:r>
            <a:r>
              <a:rPr lang="ru-RU" altLang="ru-RU" dirty="0" smtClean="0"/>
              <a:t> </a:t>
            </a:r>
            <a:endParaRPr lang="ru-RU" altLang="ru-RU" dirty="0"/>
          </a:p>
        </p:txBody>
      </p:sp>
      <p:sp>
        <p:nvSpPr>
          <p:cNvPr id="23555" name="Line 4"/>
          <p:cNvSpPr>
            <a:spLocks noChangeShapeType="1"/>
          </p:cNvSpPr>
          <p:nvPr/>
        </p:nvSpPr>
        <p:spPr bwMode="auto">
          <a:xfrm flipV="1">
            <a:off x="3359150" y="2781300"/>
            <a:ext cx="1588" cy="3500438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>
            <a:off x="3359150" y="6281739"/>
            <a:ext cx="5780088" cy="158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3557" name="Line 7"/>
          <p:cNvSpPr>
            <a:spLocks noChangeShapeType="1"/>
          </p:cNvSpPr>
          <p:nvPr/>
        </p:nvSpPr>
        <p:spPr bwMode="auto">
          <a:xfrm>
            <a:off x="6240464" y="3429001"/>
            <a:ext cx="1587" cy="2905125"/>
          </a:xfrm>
          <a:prstGeom prst="line">
            <a:avLst/>
          </a:prstGeom>
          <a:noFill/>
          <a:ln w="9525">
            <a:solidFill>
              <a:srgbClr val="00FF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5880101" y="6381751"/>
            <a:ext cx="1008063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el-GR" altLang="ru-RU" sz="1800">
                <a:solidFill>
                  <a:schemeClr val="hlink"/>
                </a:solidFill>
                <a:cs typeface="Arial" charset="0"/>
              </a:rPr>
              <a:t>λ</a:t>
            </a:r>
            <a:r>
              <a:rPr lang="ru-RU" altLang="ru-RU" sz="1800">
                <a:solidFill>
                  <a:schemeClr val="hlink"/>
                </a:solidFill>
              </a:rPr>
              <a:t> </a:t>
            </a:r>
            <a:r>
              <a:rPr lang="ru-RU" altLang="ru-RU" sz="1800" baseline="-25000">
                <a:solidFill>
                  <a:schemeClr val="hlink"/>
                </a:solidFill>
              </a:rPr>
              <a:t>анал</a:t>
            </a:r>
            <a:endParaRPr lang="el-GR" altLang="ru-RU" sz="1800" baseline="-25000">
              <a:solidFill>
                <a:schemeClr val="hlink"/>
              </a:solidFill>
            </a:endParaRPr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2927350" y="2852739"/>
            <a:ext cx="287338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1800">
                <a:solidFill>
                  <a:srgbClr val="00FF00"/>
                </a:solidFill>
                <a:cs typeface="Arial" charset="0"/>
              </a:rPr>
              <a:t>А</a:t>
            </a:r>
            <a:endParaRPr lang="el-GR" altLang="ru-RU" sz="1800">
              <a:solidFill>
                <a:srgbClr val="00FF00"/>
              </a:solidFill>
            </a:endParaRPr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8328026" y="6381751"/>
            <a:ext cx="1008063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el-GR" altLang="ru-RU" sz="1800">
                <a:solidFill>
                  <a:srgbClr val="00FF00"/>
                </a:solidFill>
                <a:cs typeface="Arial" charset="0"/>
              </a:rPr>
              <a:t>λ</a:t>
            </a:r>
            <a:r>
              <a:rPr lang="ru-RU" altLang="ru-RU" sz="1800">
                <a:solidFill>
                  <a:srgbClr val="00FF00"/>
                </a:solidFill>
                <a:cs typeface="Arial" charset="0"/>
              </a:rPr>
              <a:t>,</a:t>
            </a:r>
            <a:r>
              <a:rPr lang="ru-RU" altLang="ru-RU" sz="1800">
                <a:solidFill>
                  <a:srgbClr val="00FF00"/>
                </a:solidFill>
              </a:rPr>
              <a:t> нм</a:t>
            </a:r>
            <a:endParaRPr lang="el-GR" altLang="ru-RU" sz="1800">
              <a:solidFill>
                <a:srgbClr val="00FF00"/>
              </a:solidFill>
            </a:endParaRPr>
          </a:p>
        </p:txBody>
      </p:sp>
      <p:sp>
        <p:nvSpPr>
          <p:cNvPr id="23561" name="Freeform 12"/>
          <p:cNvSpPr>
            <a:spLocks/>
          </p:cNvSpPr>
          <p:nvPr/>
        </p:nvSpPr>
        <p:spPr bwMode="auto">
          <a:xfrm>
            <a:off x="3432176" y="2636838"/>
            <a:ext cx="5040313" cy="2220912"/>
          </a:xfrm>
          <a:custGeom>
            <a:avLst/>
            <a:gdLst>
              <a:gd name="T0" fmla="*/ 0 w 2631"/>
              <a:gd name="T1" fmla="*/ 2147483646 h 1399"/>
              <a:gd name="T2" fmla="*/ 2147483646 w 2631"/>
              <a:gd name="T3" fmla="*/ 2147483646 h 1399"/>
              <a:gd name="T4" fmla="*/ 2147483646 w 2631"/>
              <a:gd name="T5" fmla="*/ 2147483646 h 1399"/>
              <a:gd name="T6" fmla="*/ 2147483646 w 2631"/>
              <a:gd name="T7" fmla="*/ 2147483646 h 1399"/>
              <a:gd name="T8" fmla="*/ 2147483646 w 2631"/>
              <a:gd name="T9" fmla="*/ 2147483646 h 13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31" h="1399">
                <a:moveTo>
                  <a:pt x="0" y="1127"/>
                </a:moveTo>
                <a:cubicBezTo>
                  <a:pt x="45" y="601"/>
                  <a:pt x="91" y="76"/>
                  <a:pt x="227" y="38"/>
                </a:cubicBezTo>
                <a:cubicBezTo>
                  <a:pt x="363" y="0"/>
                  <a:pt x="598" y="824"/>
                  <a:pt x="817" y="900"/>
                </a:cubicBezTo>
                <a:cubicBezTo>
                  <a:pt x="1036" y="976"/>
                  <a:pt x="1240" y="409"/>
                  <a:pt x="1542" y="492"/>
                </a:cubicBezTo>
                <a:cubicBezTo>
                  <a:pt x="1844" y="575"/>
                  <a:pt x="2449" y="1248"/>
                  <a:pt x="2631" y="1399"/>
                </a:cubicBezTo>
              </a:path>
            </a:pathLst>
          </a:custGeom>
          <a:noFill/>
          <a:ln w="31750" cmpd="sng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760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3750" y="188913"/>
            <a:ext cx="8229600" cy="1727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1600" dirty="0" err="1" smtClean="0">
                <a:solidFill>
                  <a:srgbClr val="FFFF00"/>
                </a:solidFill>
              </a:rPr>
              <a:t>Деякі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речовини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змінюють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свої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властивості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>
                <a:solidFill>
                  <a:srgbClr val="FFFF00"/>
                </a:solidFill>
              </a:rPr>
              <a:t>при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зміні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>
                <a:solidFill>
                  <a:srgbClr val="FFFF00"/>
                </a:solidFill>
              </a:rPr>
              <a:t>рН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середовища</a:t>
            </a:r>
            <a:r>
              <a:rPr lang="ru-RU" altLang="ru-RU" sz="1600" dirty="0" smtClean="0">
                <a:solidFill>
                  <a:srgbClr val="FFFF00"/>
                </a:solidFill>
              </a:rPr>
              <a:t>,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окиснювально-відновлювального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потенціала</a:t>
            </a:r>
            <a:r>
              <a:rPr lang="ru-RU" altLang="ru-RU" sz="1600" dirty="0">
                <a:solidFill>
                  <a:srgbClr val="FFFF00"/>
                </a:solidFill>
              </a:rPr>
              <a:t>, а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також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>
                <a:solidFill>
                  <a:srgbClr val="FFFF00"/>
                </a:solidFill>
              </a:rPr>
              <a:t>при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таутомерних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перетвореннях</a:t>
            </a:r>
            <a:r>
              <a:rPr lang="ru-RU" altLang="ru-RU" sz="1600" dirty="0" smtClean="0">
                <a:solidFill>
                  <a:srgbClr val="FFFF00"/>
                </a:solidFill>
              </a:rPr>
              <a:t>. За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подібних</a:t>
            </a:r>
            <a:r>
              <a:rPr lang="ru-RU" altLang="ru-RU" sz="1600" dirty="0" smtClean="0">
                <a:solidFill>
                  <a:srgbClr val="FFFF00"/>
                </a:solidFill>
              </a:rPr>
              <a:t> умов та при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певному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значенні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довжини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хвилі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всі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спектральні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криві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мають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загальну</a:t>
            </a:r>
            <a:r>
              <a:rPr lang="ru-RU" altLang="ru-RU" sz="1600" dirty="0" smtClean="0">
                <a:solidFill>
                  <a:srgbClr val="FFFF00"/>
                </a:solidFill>
              </a:rPr>
              <a:t> точку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пересічення</a:t>
            </a:r>
            <a:r>
              <a:rPr lang="ru-RU" altLang="ru-RU" sz="1600" dirty="0">
                <a:solidFill>
                  <a:srgbClr val="FFFF00"/>
                </a:solidFill>
              </a:rPr>
              <a:t>, </a:t>
            </a:r>
            <a:r>
              <a:rPr lang="ru-RU" altLang="ru-RU" sz="1600" dirty="0" smtClean="0">
                <a:solidFill>
                  <a:srgbClr val="FFFF00"/>
                </a:solidFill>
              </a:rPr>
              <a:t>яка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має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назву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і</a:t>
            </a:r>
            <a:r>
              <a:rPr lang="ru-RU" altLang="ru-RU" sz="1600" dirty="0" err="1" smtClean="0">
                <a:solidFill>
                  <a:srgbClr val="00FF00"/>
                </a:solidFill>
              </a:rPr>
              <a:t>зобестичної</a:t>
            </a:r>
            <a:r>
              <a:rPr lang="ru-RU" altLang="ru-RU" sz="1600" dirty="0" smtClean="0">
                <a:solidFill>
                  <a:srgbClr val="00FF00"/>
                </a:solidFill>
              </a:rPr>
              <a:t>.</a:t>
            </a:r>
            <a:r>
              <a:rPr lang="ru-RU" altLang="ru-RU" sz="1600" u="sng" dirty="0">
                <a:solidFill>
                  <a:srgbClr val="FFFF00"/>
                </a:solidFill>
              </a:rPr>
              <a:t/>
            </a:r>
            <a:br>
              <a:rPr lang="ru-RU" altLang="ru-RU" sz="1600" u="sng" dirty="0">
                <a:solidFill>
                  <a:srgbClr val="FFFF00"/>
                </a:solidFill>
              </a:rPr>
            </a:br>
            <a:r>
              <a:rPr lang="ru-RU" altLang="ru-RU" sz="1600" dirty="0">
                <a:solidFill>
                  <a:srgbClr val="FFFF00"/>
                </a:solidFill>
              </a:rPr>
              <a:t>Для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кількісного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визначення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слід</a:t>
            </a:r>
            <a:r>
              <a:rPr lang="ru-RU" altLang="ru-RU" sz="1600" dirty="0" smtClean="0">
                <a:solidFill>
                  <a:srgbClr val="FFFF00"/>
                </a:solidFill>
              </a:rPr>
              <a:t> обрати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саме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такі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довжини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хвиль</a:t>
            </a:r>
            <a:r>
              <a:rPr lang="ru-RU" altLang="ru-RU" sz="1600" dirty="0" smtClean="0">
                <a:solidFill>
                  <a:srgbClr val="FFFF00"/>
                </a:solidFill>
              </a:rPr>
              <a:t>. </a:t>
            </a:r>
            <a:r>
              <a:rPr lang="ru-RU" altLang="ru-RU" sz="1600" dirty="0">
                <a:solidFill>
                  <a:srgbClr val="FFFF00"/>
                </a:solidFill>
              </a:rPr>
              <a:t>При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інших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довжинах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хвиль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будуть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спостергіатись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відхилення</a:t>
            </a:r>
            <a:r>
              <a:rPr lang="ru-RU" altLang="ru-RU" sz="1600" dirty="0" smtClean="0">
                <a:solidFill>
                  <a:srgbClr val="FFFF00"/>
                </a:solidFill>
              </a:rPr>
              <a:t>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від</a:t>
            </a:r>
            <a:r>
              <a:rPr lang="ru-RU" altLang="ru-RU" sz="1600" dirty="0" smtClean="0">
                <a:solidFill>
                  <a:srgbClr val="FFFF00"/>
                </a:solidFill>
              </a:rPr>
              <a:t> закона 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Бугера</a:t>
            </a:r>
            <a:r>
              <a:rPr lang="ru-RU" altLang="ru-RU" sz="1600" dirty="0" smtClean="0">
                <a:solidFill>
                  <a:srgbClr val="FFFF00"/>
                </a:solidFill>
              </a:rPr>
              <a:t>-Ламберта-</a:t>
            </a:r>
            <a:r>
              <a:rPr lang="ru-RU" altLang="ru-RU" sz="1600" dirty="0" err="1" smtClean="0">
                <a:solidFill>
                  <a:srgbClr val="FFFF00"/>
                </a:solidFill>
              </a:rPr>
              <a:t>Бера</a:t>
            </a:r>
            <a:r>
              <a:rPr lang="ru-RU" altLang="ru-RU" sz="1600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24579" name="Line 4"/>
          <p:cNvSpPr>
            <a:spLocks noChangeShapeType="1"/>
          </p:cNvSpPr>
          <p:nvPr/>
        </p:nvSpPr>
        <p:spPr bwMode="auto">
          <a:xfrm flipV="1">
            <a:off x="2782888" y="1989139"/>
            <a:ext cx="0" cy="431958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4580" name="Line 5"/>
          <p:cNvSpPr>
            <a:spLocks noChangeShapeType="1"/>
          </p:cNvSpPr>
          <p:nvPr/>
        </p:nvSpPr>
        <p:spPr bwMode="auto">
          <a:xfrm>
            <a:off x="2782889" y="6308725"/>
            <a:ext cx="554513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4581" name="Freeform 7"/>
          <p:cNvSpPr>
            <a:spLocks/>
          </p:cNvSpPr>
          <p:nvPr/>
        </p:nvSpPr>
        <p:spPr bwMode="auto">
          <a:xfrm>
            <a:off x="3216275" y="2792413"/>
            <a:ext cx="4319588" cy="2436812"/>
          </a:xfrm>
          <a:custGeom>
            <a:avLst/>
            <a:gdLst>
              <a:gd name="T0" fmla="*/ 0 w 2721"/>
              <a:gd name="T1" fmla="*/ 2147483646 h 1535"/>
              <a:gd name="T2" fmla="*/ 2147483646 w 2721"/>
              <a:gd name="T3" fmla="*/ 2147483646 h 1535"/>
              <a:gd name="T4" fmla="*/ 2147483646 w 2721"/>
              <a:gd name="T5" fmla="*/ 2147483646 h 15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21" h="1535">
                <a:moveTo>
                  <a:pt x="0" y="1036"/>
                </a:moveTo>
                <a:cubicBezTo>
                  <a:pt x="23" y="518"/>
                  <a:pt x="46" y="0"/>
                  <a:pt x="499" y="83"/>
                </a:cubicBezTo>
                <a:cubicBezTo>
                  <a:pt x="952" y="166"/>
                  <a:pt x="2351" y="1293"/>
                  <a:pt x="2721" y="1535"/>
                </a:cubicBezTo>
              </a:path>
            </a:pathLst>
          </a:custGeom>
          <a:noFill/>
          <a:ln w="31750" cmpd="sng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4582" name="Freeform 8"/>
          <p:cNvSpPr>
            <a:spLocks/>
          </p:cNvSpPr>
          <p:nvPr/>
        </p:nvSpPr>
        <p:spPr bwMode="auto">
          <a:xfrm>
            <a:off x="3648075" y="3309939"/>
            <a:ext cx="4248150" cy="1487487"/>
          </a:xfrm>
          <a:custGeom>
            <a:avLst/>
            <a:gdLst>
              <a:gd name="T0" fmla="*/ 0 w 2495"/>
              <a:gd name="T1" fmla="*/ 2147483646 h 937"/>
              <a:gd name="T2" fmla="*/ 2147483646 w 2495"/>
              <a:gd name="T3" fmla="*/ 2147483646 h 937"/>
              <a:gd name="T4" fmla="*/ 2147483646 w 2495"/>
              <a:gd name="T5" fmla="*/ 2147483646 h 93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495" h="937">
                <a:moveTo>
                  <a:pt x="0" y="937"/>
                </a:moveTo>
                <a:cubicBezTo>
                  <a:pt x="109" y="498"/>
                  <a:pt x="219" y="60"/>
                  <a:pt x="635" y="30"/>
                </a:cubicBezTo>
                <a:cubicBezTo>
                  <a:pt x="1051" y="0"/>
                  <a:pt x="1773" y="377"/>
                  <a:pt x="2495" y="755"/>
                </a:cubicBezTo>
              </a:path>
            </a:pathLst>
          </a:custGeom>
          <a:noFill/>
          <a:ln w="31750" cmpd="sng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4583" name="Freeform 10"/>
          <p:cNvSpPr>
            <a:spLocks/>
          </p:cNvSpPr>
          <p:nvPr/>
        </p:nvSpPr>
        <p:spPr bwMode="auto">
          <a:xfrm rot="860495">
            <a:off x="4656139" y="2276475"/>
            <a:ext cx="2403475" cy="3822700"/>
          </a:xfrm>
          <a:custGeom>
            <a:avLst/>
            <a:gdLst>
              <a:gd name="T0" fmla="*/ 2147483646 w 1520"/>
              <a:gd name="T1" fmla="*/ 2147483646 h 2162"/>
              <a:gd name="T2" fmla="*/ 2147483646 w 1520"/>
              <a:gd name="T3" fmla="*/ 2147483646 h 2162"/>
              <a:gd name="T4" fmla="*/ 2147483646 w 1520"/>
              <a:gd name="T5" fmla="*/ 2147483646 h 2162"/>
              <a:gd name="T6" fmla="*/ 2147483646 w 1520"/>
              <a:gd name="T7" fmla="*/ 2147483646 h 2162"/>
              <a:gd name="T8" fmla="*/ 2147483646 w 1520"/>
              <a:gd name="T9" fmla="*/ 2147483646 h 21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20" h="2162">
                <a:moveTo>
                  <a:pt x="1520" y="121"/>
                </a:moveTo>
                <a:cubicBezTo>
                  <a:pt x="1010" y="60"/>
                  <a:pt x="500" y="0"/>
                  <a:pt x="250" y="76"/>
                </a:cubicBezTo>
                <a:cubicBezTo>
                  <a:pt x="0" y="152"/>
                  <a:pt x="23" y="311"/>
                  <a:pt x="23" y="575"/>
                </a:cubicBezTo>
                <a:cubicBezTo>
                  <a:pt x="23" y="839"/>
                  <a:pt x="212" y="1399"/>
                  <a:pt x="250" y="1663"/>
                </a:cubicBezTo>
                <a:cubicBezTo>
                  <a:pt x="288" y="1927"/>
                  <a:pt x="269" y="2044"/>
                  <a:pt x="250" y="2162"/>
                </a:cubicBezTo>
              </a:path>
            </a:pathLst>
          </a:custGeom>
          <a:noFill/>
          <a:ln w="31750" cmpd="sng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4584" name="Freeform 11"/>
          <p:cNvSpPr>
            <a:spLocks/>
          </p:cNvSpPr>
          <p:nvPr/>
        </p:nvSpPr>
        <p:spPr bwMode="auto">
          <a:xfrm>
            <a:off x="4079875" y="2936876"/>
            <a:ext cx="3887788" cy="2436813"/>
          </a:xfrm>
          <a:custGeom>
            <a:avLst/>
            <a:gdLst>
              <a:gd name="T0" fmla="*/ 0 w 2449"/>
              <a:gd name="T1" fmla="*/ 2147483646 h 1535"/>
              <a:gd name="T2" fmla="*/ 2147483646 w 2449"/>
              <a:gd name="T3" fmla="*/ 2147483646 h 1535"/>
              <a:gd name="T4" fmla="*/ 2147483646 w 2449"/>
              <a:gd name="T5" fmla="*/ 2147483646 h 1535"/>
              <a:gd name="T6" fmla="*/ 2147483646 w 2449"/>
              <a:gd name="T7" fmla="*/ 2147483646 h 15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49" h="1535">
                <a:moveTo>
                  <a:pt x="0" y="1535"/>
                </a:moveTo>
                <a:cubicBezTo>
                  <a:pt x="143" y="1024"/>
                  <a:pt x="287" y="514"/>
                  <a:pt x="499" y="265"/>
                </a:cubicBezTo>
                <a:cubicBezTo>
                  <a:pt x="711" y="16"/>
                  <a:pt x="945" y="0"/>
                  <a:pt x="1270" y="38"/>
                </a:cubicBezTo>
                <a:cubicBezTo>
                  <a:pt x="1595" y="76"/>
                  <a:pt x="2253" y="416"/>
                  <a:pt x="2449" y="491"/>
                </a:cubicBezTo>
              </a:path>
            </a:pathLst>
          </a:custGeom>
          <a:noFill/>
          <a:ln w="31750" cmpd="sng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2424114" y="1989139"/>
            <a:ext cx="287337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1800">
                <a:solidFill>
                  <a:srgbClr val="00FF00"/>
                </a:solidFill>
                <a:cs typeface="Arial" charset="0"/>
              </a:rPr>
              <a:t>А</a:t>
            </a:r>
            <a:endParaRPr lang="el-GR" altLang="ru-RU" sz="1800">
              <a:solidFill>
                <a:srgbClr val="00FF00"/>
              </a:solidFill>
            </a:endParaRP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7391401" y="6453189"/>
            <a:ext cx="720725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el-GR" altLang="ru-RU" sz="1800">
                <a:solidFill>
                  <a:srgbClr val="00FF00"/>
                </a:solidFill>
                <a:cs typeface="Arial" charset="0"/>
              </a:rPr>
              <a:t>λ</a:t>
            </a:r>
            <a:r>
              <a:rPr lang="ru-RU" altLang="ru-RU" sz="1800">
                <a:solidFill>
                  <a:srgbClr val="00FF00"/>
                </a:solidFill>
                <a:cs typeface="Arial" charset="0"/>
              </a:rPr>
              <a:t>,</a:t>
            </a:r>
            <a:r>
              <a:rPr lang="ru-RU" altLang="ru-RU" sz="1800">
                <a:solidFill>
                  <a:srgbClr val="00FF00"/>
                </a:solidFill>
              </a:rPr>
              <a:t> нм</a:t>
            </a:r>
            <a:endParaRPr lang="el-GR" altLang="ru-RU" sz="180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36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3750" y="1052514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dirty="0" err="1" smtClean="0">
                <a:solidFill>
                  <a:srgbClr val="FFFF00"/>
                </a:solidFill>
              </a:rPr>
              <a:t>Якщо</a:t>
            </a:r>
            <a:r>
              <a:rPr lang="ru-RU" altLang="ru-RU" sz="2800" dirty="0" smtClean="0">
                <a:solidFill>
                  <a:srgbClr val="FFFF00"/>
                </a:solidFill>
              </a:rPr>
              <a:t> в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досліджуваному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розчині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присутні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домішки</a:t>
            </a:r>
            <a:r>
              <a:rPr lang="ru-RU" altLang="ru-RU" sz="2800" dirty="0" smtClean="0">
                <a:solidFill>
                  <a:srgbClr val="FFFF00"/>
                </a:solidFill>
              </a:rPr>
              <a:t>,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вибір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довжини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хвилі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проводять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>
                <a:solidFill>
                  <a:srgbClr val="FFFF00"/>
                </a:solidFill>
              </a:rPr>
              <a:t>так,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щоб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відношення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показника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поглинання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речовини</a:t>
            </a:r>
            <a:r>
              <a:rPr lang="ru-RU" altLang="ru-RU" sz="2800" dirty="0" smtClean="0">
                <a:solidFill>
                  <a:srgbClr val="FFFF00"/>
                </a:solidFill>
              </a:rPr>
              <a:t> до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показника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поглинання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домішок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було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достатньо</a:t>
            </a:r>
            <a:r>
              <a:rPr lang="ru-RU" altLang="ru-RU" sz="2800" dirty="0" smtClean="0">
                <a:solidFill>
                  <a:srgbClr val="FFFF00"/>
                </a:solidFill>
              </a:rPr>
              <a:t> великим.</a:t>
            </a:r>
            <a:endParaRPr lang="ru-RU" alt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83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800" dirty="0">
                <a:solidFill>
                  <a:srgbClr val="FFFF00"/>
                </a:solidFill>
              </a:rPr>
              <a:t/>
            </a:r>
            <a:br>
              <a:rPr lang="ru-RU" altLang="ru-RU" sz="2800" dirty="0">
                <a:solidFill>
                  <a:srgbClr val="FFFF00"/>
                </a:solidFill>
              </a:rPr>
            </a:br>
            <a:r>
              <a:rPr lang="ru-RU" altLang="ru-RU" sz="2800" dirty="0">
                <a:solidFill>
                  <a:srgbClr val="FFFF00"/>
                </a:solidFill>
              </a:rPr>
              <a:t/>
            </a:r>
            <a:br>
              <a:rPr lang="ru-RU" altLang="ru-RU" sz="2800" dirty="0">
                <a:solidFill>
                  <a:srgbClr val="FFFF00"/>
                </a:solidFill>
              </a:rPr>
            </a:br>
            <a:r>
              <a:rPr lang="ru-RU" altLang="ru-RU" sz="2800" dirty="0" err="1" smtClean="0">
                <a:solidFill>
                  <a:srgbClr val="00FF00"/>
                </a:solidFill>
              </a:rPr>
              <a:t>Перевірка</a:t>
            </a:r>
            <a:r>
              <a:rPr lang="ru-RU" altLang="ru-RU" sz="2800" dirty="0" smtClean="0">
                <a:solidFill>
                  <a:srgbClr val="00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00FF00"/>
                </a:solidFill>
              </a:rPr>
              <a:t>підпорядкування</a:t>
            </a:r>
            <a:r>
              <a:rPr lang="ru-RU" altLang="ru-RU" sz="2800" dirty="0" smtClean="0">
                <a:solidFill>
                  <a:srgbClr val="00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00FF00"/>
                </a:solidFill>
              </a:rPr>
              <a:t>поглинання</a:t>
            </a:r>
            <a:r>
              <a:rPr lang="ru-RU" altLang="ru-RU" sz="2800" dirty="0" smtClean="0">
                <a:solidFill>
                  <a:srgbClr val="00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00FF00"/>
                </a:solidFill>
              </a:rPr>
              <a:t>досліджуваними</a:t>
            </a:r>
            <a:r>
              <a:rPr lang="ru-RU" altLang="ru-RU" sz="2800" dirty="0" smtClean="0">
                <a:solidFill>
                  <a:srgbClr val="00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00FF00"/>
                </a:solidFill>
              </a:rPr>
              <a:t>розчинами</a:t>
            </a:r>
            <a:r>
              <a:rPr lang="ru-RU" altLang="ru-RU" sz="2800" dirty="0" smtClean="0">
                <a:solidFill>
                  <a:srgbClr val="00FF00"/>
                </a:solidFill>
              </a:rPr>
              <a:t> закону </a:t>
            </a:r>
            <a:r>
              <a:rPr lang="ru-RU" altLang="ru-RU" sz="2800" dirty="0" err="1" smtClean="0">
                <a:solidFill>
                  <a:srgbClr val="00FF00"/>
                </a:solidFill>
              </a:rPr>
              <a:t>Бугера</a:t>
            </a:r>
            <a:r>
              <a:rPr lang="ru-RU" altLang="ru-RU" sz="2800" dirty="0" smtClean="0">
                <a:solidFill>
                  <a:srgbClr val="00FF00"/>
                </a:solidFill>
              </a:rPr>
              <a:t>-Ламберта-</a:t>
            </a:r>
            <a:r>
              <a:rPr lang="ru-RU" altLang="ru-RU" sz="2800" dirty="0" err="1" smtClean="0">
                <a:solidFill>
                  <a:srgbClr val="00FF00"/>
                </a:solidFill>
              </a:rPr>
              <a:t>Бера</a:t>
            </a:r>
            <a:r>
              <a:rPr lang="ru-RU" altLang="ru-RU" sz="4000" dirty="0"/>
              <a:t/>
            </a:r>
            <a:br>
              <a:rPr lang="ru-RU" altLang="ru-RU" sz="4000" dirty="0"/>
            </a:br>
            <a:endParaRPr lang="ru-RU" altLang="ru-RU" sz="4000" dirty="0"/>
          </a:p>
        </p:txBody>
      </p:sp>
      <p:graphicFrame>
        <p:nvGraphicFramePr>
          <p:cNvPr id="26627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3287713" y="2924176"/>
          <a:ext cx="1816100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6" name="Формула" r:id="rId3" imgW="695481" imgH="352368" progId="Equation.3">
                  <p:embed/>
                </p:oleObj>
              </mc:Choice>
              <mc:Fallback>
                <p:oleObj name="Формула" r:id="rId3" imgW="695481" imgH="352368" progId="Equation.3">
                  <p:embed/>
                  <p:pic>
                    <p:nvPicPr>
                      <p:cNvPr id="2662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2924176"/>
                        <a:ext cx="1816100" cy="969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7319964" y="2933700"/>
          <a:ext cx="1512887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7" name="Формула" r:id="rId5" imgW="571644" imgH="352368" progId="Equation.3">
                  <p:embed/>
                </p:oleObj>
              </mc:Choice>
              <mc:Fallback>
                <p:oleObj name="Формула" r:id="rId5" imgW="571644" imgH="352368" progId="Equation.3">
                  <p:embed/>
                  <p:pic>
                    <p:nvPicPr>
                      <p:cNvPr id="2662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4" y="2933700"/>
                        <a:ext cx="1512887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273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60350"/>
            <a:ext cx="8229600" cy="4318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>
                <a:solidFill>
                  <a:srgbClr val="00FF00"/>
                </a:solidFill>
              </a:rPr>
              <a:t/>
            </a:r>
            <a:br>
              <a:rPr lang="ru-RU" altLang="ru-RU" sz="2800">
                <a:solidFill>
                  <a:srgbClr val="00FF00"/>
                </a:solidFill>
              </a:rPr>
            </a:br>
            <a:r>
              <a:rPr lang="ru-RU" altLang="ru-RU" sz="2800">
                <a:solidFill>
                  <a:srgbClr val="00FF00"/>
                </a:solidFill>
              </a:rPr>
              <a:t/>
            </a:r>
            <a:br>
              <a:rPr lang="ru-RU" altLang="ru-RU" sz="2800">
                <a:solidFill>
                  <a:srgbClr val="00FF00"/>
                </a:solidFill>
              </a:rPr>
            </a:br>
            <a:endParaRPr lang="ru-RU" altLang="ru-RU" sz="2800" b="1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5188" y="1268414"/>
            <a:ext cx="8229600" cy="2801937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800" dirty="0"/>
              <a:t>	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Паралельно</a:t>
            </a:r>
            <a:r>
              <a:rPr lang="ru-RU" altLang="ru-RU" sz="2400" dirty="0" smtClean="0">
                <a:solidFill>
                  <a:srgbClr val="FFFF00"/>
                </a:solidFill>
              </a:rPr>
              <a:t> до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досліджувань</a:t>
            </a:r>
            <a:r>
              <a:rPr lang="ru-RU" altLang="ru-RU" sz="2400" dirty="0" smtClean="0">
                <a:solidFill>
                  <a:srgbClr val="FFFF00"/>
                </a:solidFill>
              </a:rPr>
              <a:t> за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аналогічних</a:t>
            </a:r>
            <a:r>
              <a:rPr lang="ru-RU" altLang="ru-RU" sz="2400" dirty="0" smtClean="0">
                <a:solidFill>
                  <a:srgbClr val="FFFF00"/>
                </a:solidFill>
              </a:rPr>
              <a:t> умов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говлять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стандартний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розчин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>
                <a:solidFill>
                  <a:srgbClr val="FFFF00"/>
                </a:solidFill>
              </a:rPr>
              <a:t>(</a:t>
            </a:r>
            <a:r>
              <a:rPr lang="uk-UA" altLang="ru-RU" sz="2400" dirty="0" smtClean="0">
                <a:solidFill>
                  <a:srgbClr val="FFFF00"/>
                </a:solidFill>
              </a:rPr>
              <a:t>розчин з </a:t>
            </a:r>
            <a:r>
              <a:rPr lang="uk-UA" altLang="ru-RU" sz="2400" dirty="0">
                <a:solidFill>
                  <a:srgbClr val="FFFF00"/>
                </a:solidFill>
              </a:rPr>
              <a:t>точно </a:t>
            </a:r>
            <a:r>
              <a:rPr lang="uk-UA" altLang="ru-RU" sz="2400" dirty="0" smtClean="0">
                <a:solidFill>
                  <a:srgbClr val="FFFF00"/>
                </a:solidFill>
              </a:rPr>
              <a:t>відомою концентрацією речовини, яка визначається</a:t>
            </a:r>
            <a:r>
              <a:rPr lang="ru-RU" altLang="ru-RU" sz="2400" dirty="0" smtClean="0">
                <a:solidFill>
                  <a:srgbClr val="FFFF00"/>
                </a:solidFill>
              </a:rPr>
              <a:t>). За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однакових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уомв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вимірюють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оптичну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щільність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розчинів</a:t>
            </a:r>
            <a:r>
              <a:rPr lang="ru-RU" altLang="ru-RU" sz="2400" dirty="0" smtClean="0">
                <a:solidFill>
                  <a:srgbClr val="FFFF00"/>
                </a:solidFill>
              </a:rPr>
              <a:t> і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розраховують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концентрацію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досліджуваної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речовини</a:t>
            </a:r>
            <a:r>
              <a:rPr lang="ru-RU" altLang="ru-RU" sz="2400" dirty="0" smtClean="0">
                <a:solidFill>
                  <a:srgbClr val="FFFF00"/>
                </a:solidFill>
              </a:rPr>
              <a:t> за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формуловю</a:t>
            </a:r>
            <a:r>
              <a:rPr lang="ru-RU" altLang="ru-RU" sz="2400" dirty="0" smtClean="0">
                <a:solidFill>
                  <a:srgbClr val="FFFF00"/>
                </a:solidFill>
              </a:rPr>
              <a:t>: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6003635" y="291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27653" name="Object 4"/>
          <p:cNvGraphicFramePr>
            <a:graphicFrameLocks noChangeAspect="1"/>
          </p:cNvGraphicFramePr>
          <p:nvPr/>
        </p:nvGraphicFramePr>
        <p:xfrm>
          <a:off x="4656139" y="4437064"/>
          <a:ext cx="2376487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3" name="Формула" r:id="rId6" imgW="838104" imgH="409561" progId="Equation.3">
                  <p:embed/>
                </p:oleObj>
              </mc:Choice>
              <mc:Fallback>
                <p:oleObj name="Формула" r:id="rId6" imgW="838104" imgH="409561" progId="Equation.3">
                  <p:embed/>
                  <p:pic>
                    <p:nvPicPr>
                      <p:cNvPr id="2765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9" y="4437064"/>
                        <a:ext cx="2376487" cy="12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2640013" y="352425"/>
            <a:ext cx="71374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ru-RU" sz="2800">
                <a:solidFill>
                  <a:srgbClr val="00FF00"/>
                </a:solidFill>
                <a:latin typeface="Arial" charset="0"/>
              </a:rPr>
              <a:t>I</a:t>
            </a:r>
            <a:r>
              <a:rPr lang="ru-RU" altLang="ru-RU" sz="2800">
                <a:solidFill>
                  <a:srgbClr val="00FF00"/>
                </a:solidFill>
                <a:latin typeface="Arial" charset="0"/>
              </a:rPr>
              <a:t>. Метод стандарта</a:t>
            </a:r>
            <a:r>
              <a:rPr lang="ru-RU" alt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lang="ru-RU" alt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endParaRPr lang="ru-RU" altLang="ru-RU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18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rgbClr val="00FF00"/>
                </a:solidFill>
              </a:rPr>
              <a:t>2. </a:t>
            </a:r>
            <a:r>
              <a:rPr lang="ru-RU" altLang="ru-RU" sz="2800" b="1" dirty="0" err="1" smtClean="0">
                <a:solidFill>
                  <a:srgbClr val="00FF00"/>
                </a:solidFill>
              </a:rPr>
              <a:t>Визначення</a:t>
            </a:r>
            <a:r>
              <a:rPr lang="ru-RU" altLang="ru-RU" sz="2800" b="1" dirty="0" smtClean="0">
                <a:solidFill>
                  <a:srgbClr val="00FF00"/>
                </a:solidFill>
              </a:rPr>
              <a:t> за </a:t>
            </a:r>
            <a:r>
              <a:rPr lang="ru-RU" altLang="ru-RU" sz="2800" b="1" dirty="0" err="1" smtClean="0">
                <a:solidFill>
                  <a:srgbClr val="00FF00"/>
                </a:solidFill>
              </a:rPr>
              <a:t>питомим</a:t>
            </a:r>
            <a:r>
              <a:rPr lang="ru-RU" altLang="ru-RU" sz="2800" b="1" dirty="0" smtClean="0">
                <a:solidFill>
                  <a:srgbClr val="00FF00"/>
                </a:solidFill>
              </a:rPr>
              <a:t> </a:t>
            </a:r>
            <a:r>
              <a:rPr lang="ru-RU" altLang="ru-RU" sz="2800" b="1" dirty="0" err="1" smtClean="0">
                <a:solidFill>
                  <a:srgbClr val="00FF00"/>
                </a:solidFill>
              </a:rPr>
              <a:t>чи</a:t>
            </a:r>
            <a:r>
              <a:rPr lang="ru-RU" altLang="ru-RU" sz="2800" b="1" dirty="0" smtClean="0">
                <a:solidFill>
                  <a:srgbClr val="00FF00"/>
                </a:solidFill>
              </a:rPr>
              <a:t> </a:t>
            </a:r>
            <a:r>
              <a:rPr lang="ru-RU" altLang="ru-RU" sz="2800" b="1" dirty="0" err="1" smtClean="0">
                <a:solidFill>
                  <a:srgbClr val="00FF00"/>
                </a:solidFill>
              </a:rPr>
              <a:t>молярним</a:t>
            </a:r>
            <a:r>
              <a:rPr lang="ru-RU" altLang="ru-RU" sz="2800" b="1" dirty="0" smtClean="0">
                <a:solidFill>
                  <a:srgbClr val="00FF00"/>
                </a:solidFill>
              </a:rPr>
              <a:t> </a:t>
            </a:r>
            <a:r>
              <a:rPr lang="ru-RU" altLang="ru-RU" sz="2800" b="1" dirty="0" err="1" smtClean="0">
                <a:solidFill>
                  <a:srgbClr val="00FF00"/>
                </a:solidFill>
              </a:rPr>
              <a:t>показником</a:t>
            </a:r>
            <a:r>
              <a:rPr lang="ru-RU" altLang="ru-RU" sz="2800" b="1" dirty="0" smtClean="0">
                <a:solidFill>
                  <a:srgbClr val="00FF00"/>
                </a:solidFill>
              </a:rPr>
              <a:t> </a:t>
            </a:r>
            <a:r>
              <a:rPr lang="ru-RU" altLang="ru-RU" sz="2800" b="1" dirty="0" err="1" smtClean="0">
                <a:solidFill>
                  <a:srgbClr val="00FF00"/>
                </a:solidFill>
              </a:rPr>
              <a:t>поглинання</a:t>
            </a:r>
            <a:r>
              <a:rPr lang="ru-RU" altLang="ru-RU" sz="2800" b="1" dirty="0"/>
              <a:t/>
            </a:r>
            <a:br>
              <a:rPr lang="ru-RU" altLang="ru-RU" sz="2800" b="1" dirty="0"/>
            </a:br>
            <a:endParaRPr lang="ru-RU" altLang="ru-RU" sz="2800" b="1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	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Вимагає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обовязкового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дотримання</a:t>
            </a:r>
            <a:r>
              <a:rPr lang="ru-RU" altLang="ru-RU" sz="2400" dirty="0" smtClean="0">
                <a:solidFill>
                  <a:srgbClr val="FFFF00"/>
                </a:solidFill>
              </a:rPr>
              <a:t> основного закона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світлопоглинання</a:t>
            </a:r>
            <a:r>
              <a:rPr lang="ru-RU" altLang="ru-RU" sz="2400" dirty="0" smtClean="0">
                <a:solidFill>
                  <a:srgbClr val="FFFF00"/>
                </a:solidFill>
              </a:rPr>
              <a:t>:</a:t>
            </a:r>
            <a:endParaRPr lang="ru-RU" altLang="ru-RU" sz="2400" dirty="0">
              <a:solidFill>
                <a:srgbClr val="FFFF00"/>
              </a:solidFill>
            </a:endParaRPr>
          </a:p>
          <a:p>
            <a:pPr eaLnBrk="1" hangingPunct="1">
              <a:defRPr/>
            </a:pPr>
            <a:endParaRPr lang="ru-RU" altLang="ru-RU" sz="2400" dirty="0">
              <a:solidFill>
                <a:srgbClr val="FFFF00"/>
              </a:solidFill>
            </a:endParaRP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ru-RU" altLang="ru-RU" sz="2400" dirty="0">
              <a:solidFill>
                <a:srgbClr val="FFFF00"/>
              </a:solidFill>
            </a:endParaRPr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28677" name="Object 4"/>
          <p:cNvGraphicFramePr>
            <a:graphicFrameLocks noChangeAspect="1"/>
          </p:cNvGraphicFramePr>
          <p:nvPr/>
        </p:nvGraphicFramePr>
        <p:xfrm>
          <a:off x="3000375" y="3357564"/>
          <a:ext cx="1582738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4" name="Формула" r:id="rId6" imgW="504933" imgH="352368" progId="Equation.3">
                  <p:embed/>
                </p:oleObj>
              </mc:Choice>
              <mc:Fallback>
                <p:oleObj name="Формула" r:id="rId6" imgW="504933" imgH="352368" progId="Equation.3">
                  <p:embed/>
                  <p:pic>
                    <p:nvPicPr>
                      <p:cNvPr id="2867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3357564"/>
                        <a:ext cx="1582738" cy="115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6003635" y="29538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28679" name="Object 6"/>
          <p:cNvGraphicFramePr>
            <a:graphicFrameLocks noChangeAspect="1"/>
          </p:cNvGraphicFramePr>
          <p:nvPr/>
        </p:nvGraphicFramePr>
        <p:xfrm>
          <a:off x="6096001" y="3271839"/>
          <a:ext cx="2016125" cy="1195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5" name="Формула" r:id="rId8" imgW="685896" imgH="390369" progId="Equation.3">
                  <p:embed/>
                </p:oleObj>
              </mc:Choice>
              <mc:Fallback>
                <p:oleObj name="Формула" r:id="rId8" imgW="685896" imgH="390369" progId="Equation.3">
                  <p:embed/>
                  <p:pic>
                    <p:nvPicPr>
                      <p:cNvPr id="2867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1" y="3271839"/>
                        <a:ext cx="2016125" cy="1195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70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9" y="404814"/>
            <a:ext cx="8137525" cy="720725"/>
          </a:xfrm>
        </p:spPr>
        <p:txBody>
          <a:bodyPr/>
          <a:lstStyle/>
          <a:p>
            <a:pPr eaLnBrk="1" hangingPunct="1"/>
            <a:r>
              <a:rPr lang="ru-RU" altLang="ru-RU" sz="3200" dirty="0">
                <a:solidFill>
                  <a:srgbClr val="00FF00"/>
                </a:solidFill>
              </a:rPr>
              <a:t>3.	</a:t>
            </a:r>
            <a:r>
              <a:rPr lang="ru-RU" altLang="ru-RU" sz="3200" dirty="0" smtClean="0">
                <a:solidFill>
                  <a:srgbClr val="00FF00"/>
                </a:solidFill>
              </a:rPr>
              <a:t>За </a:t>
            </a:r>
            <a:r>
              <a:rPr lang="ru-RU" altLang="ru-RU" sz="3200" dirty="0" err="1" smtClean="0">
                <a:solidFill>
                  <a:srgbClr val="00FF00"/>
                </a:solidFill>
              </a:rPr>
              <a:t>калібровочною</a:t>
            </a:r>
            <a:r>
              <a:rPr lang="ru-RU" altLang="ru-RU" sz="3200" dirty="0" smtClean="0">
                <a:solidFill>
                  <a:srgbClr val="00FF00"/>
                </a:solidFill>
              </a:rPr>
              <a:t> кривою</a:t>
            </a:r>
            <a:r>
              <a:rPr lang="ru-RU" altLang="ru-RU" sz="3200" dirty="0">
                <a:solidFill>
                  <a:srgbClr val="00FF00"/>
                </a:solidFill>
              </a:rPr>
              <a:t/>
            </a:r>
            <a:br>
              <a:rPr lang="ru-RU" altLang="ru-RU" sz="3200" dirty="0">
                <a:solidFill>
                  <a:srgbClr val="00FF00"/>
                </a:solidFill>
              </a:rPr>
            </a:br>
            <a:endParaRPr lang="ru-RU" altLang="ru-RU" sz="3200" dirty="0">
              <a:solidFill>
                <a:srgbClr val="00FF00"/>
              </a:solidFill>
            </a:endParaRPr>
          </a:p>
        </p:txBody>
      </p:sp>
      <p:sp>
        <p:nvSpPr>
          <p:cNvPr id="2969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981201" y="1341439"/>
            <a:ext cx="8291513" cy="4789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/>
          <a:p>
            <a:pPr indent="133350">
              <a:lnSpc>
                <a:spcPct val="80000"/>
              </a:lnSpc>
              <a:tabLst>
                <a:tab pos="801688" algn="l"/>
              </a:tabLst>
            </a:pPr>
            <a:r>
              <a:rPr lang="ru-RU" altLang="ru-RU" sz="1400" dirty="0"/>
              <a:t>	</a:t>
            </a:r>
            <a:r>
              <a:rPr lang="ru-RU" altLang="ru-RU" dirty="0" err="1" smtClean="0">
                <a:solidFill>
                  <a:srgbClr val="FFFF00"/>
                </a:solidFill>
              </a:rPr>
              <a:t>Задля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побудови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калібровочного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графіка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готовлять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серію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стандартних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розчинів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>
                <a:solidFill>
                  <a:srgbClr val="FFFF00"/>
                </a:solidFill>
              </a:rPr>
              <a:t>(5-8 </a:t>
            </a:r>
            <a:r>
              <a:rPr lang="ru-RU" altLang="ru-RU" dirty="0" err="1" smtClean="0">
                <a:solidFill>
                  <a:srgbClr val="FFFF00"/>
                </a:solidFill>
              </a:rPr>
              <a:t>розчинів</a:t>
            </a:r>
            <a:r>
              <a:rPr lang="ru-RU" altLang="ru-RU" dirty="0" smtClean="0">
                <a:solidFill>
                  <a:srgbClr val="FFFF00"/>
                </a:solidFill>
              </a:rPr>
              <a:t>, </a:t>
            </a:r>
            <a:r>
              <a:rPr lang="ru-RU" altLang="ru-RU" dirty="0" err="1" smtClean="0">
                <a:solidFill>
                  <a:srgbClr val="FFFF00"/>
                </a:solidFill>
              </a:rPr>
              <a:t>які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відрізняються</a:t>
            </a:r>
            <a:r>
              <a:rPr lang="ru-RU" altLang="ru-RU" dirty="0" smtClean="0">
                <a:solidFill>
                  <a:srgbClr val="FFFF00"/>
                </a:solidFill>
              </a:rPr>
              <a:t> за </a:t>
            </a:r>
            <a:r>
              <a:rPr lang="ru-RU" altLang="ru-RU" dirty="0" err="1" smtClean="0">
                <a:solidFill>
                  <a:srgbClr val="FFFF00"/>
                </a:solidFill>
              </a:rPr>
              <a:t>концентрацією</a:t>
            </a:r>
            <a:r>
              <a:rPr lang="ru-RU" altLang="ru-RU" dirty="0" smtClean="0">
                <a:solidFill>
                  <a:srgbClr val="FFFF00"/>
                </a:solidFill>
              </a:rPr>
              <a:t> не </a:t>
            </a:r>
            <a:r>
              <a:rPr lang="ru-RU" altLang="ru-RU" dirty="0" err="1" smtClean="0">
                <a:solidFill>
                  <a:srgbClr val="FFFF00"/>
                </a:solidFill>
              </a:rPr>
              <a:t>менше</a:t>
            </a:r>
            <a:r>
              <a:rPr lang="ru-RU" altLang="ru-RU" dirty="0" smtClean="0">
                <a:solidFill>
                  <a:srgbClr val="FFFF00"/>
                </a:solidFill>
              </a:rPr>
              <a:t>, </a:t>
            </a:r>
            <a:r>
              <a:rPr lang="ru-RU" altLang="ru-RU" dirty="0" err="1" smtClean="0">
                <a:solidFill>
                  <a:srgbClr val="FFFF00"/>
                </a:solidFill>
              </a:rPr>
              <a:t>ніж</a:t>
            </a:r>
            <a:r>
              <a:rPr lang="ru-RU" altLang="ru-RU" dirty="0" smtClean="0">
                <a:solidFill>
                  <a:srgbClr val="FFFF00"/>
                </a:solidFill>
              </a:rPr>
              <a:t> на 30</a:t>
            </a:r>
            <a:r>
              <a:rPr lang="ru-RU" altLang="ru-RU" dirty="0">
                <a:solidFill>
                  <a:srgbClr val="FFFF00"/>
                </a:solidFill>
              </a:rPr>
              <a:t>%). (не </a:t>
            </a:r>
            <a:r>
              <a:rPr lang="ru-RU" altLang="ru-RU" dirty="0" err="1" smtClean="0">
                <a:solidFill>
                  <a:srgbClr val="FFFF00"/>
                </a:solidFill>
              </a:rPr>
              <a:t>менше</a:t>
            </a:r>
            <a:r>
              <a:rPr lang="ru-RU" altLang="ru-RU" dirty="0" smtClean="0">
                <a:solidFill>
                  <a:srgbClr val="FFFF00"/>
                </a:solidFill>
              </a:rPr>
              <a:t> 3 </a:t>
            </a:r>
            <a:r>
              <a:rPr lang="ru-RU" altLang="ru-RU" dirty="0" err="1" smtClean="0">
                <a:solidFill>
                  <a:srgbClr val="FFFF00"/>
                </a:solidFill>
              </a:rPr>
              <a:t>паралельних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розчинів</a:t>
            </a:r>
            <a:r>
              <a:rPr lang="ru-RU" altLang="ru-RU" dirty="0" smtClean="0">
                <a:solidFill>
                  <a:srgbClr val="FFFF00"/>
                </a:solidFill>
              </a:rPr>
              <a:t> для </a:t>
            </a:r>
            <a:r>
              <a:rPr lang="ru-RU" altLang="ru-RU" dirty="0" err="1" smtClean="0">
                <a:solidFill>
                  <a:srgbClr val="FFFF00"/>
                </a:solidFill>
              </a:rPr>
              <a:t>кожної</a:t>
            </a:r>
            <a:r>
              <a:rPr lang="ru-RU" altLang="ru-RU" dirty="0" smtClean="0">
                <a:solidFill>
                  <a:srgbClr val="FFFF00"/>
                </a:solidFill>
              </a:rPr>
              <a:t> точки). </a:t>
            </a:r>
            <a:r>
              <a:rPr lang="ru-RU" altLang="ru-RU" dirty="0" err="1" smtClean="0">
                <a:solidFill>
                  <a:srgbClr val="FFFF00"/>
                </a:solidFill>
              </a:rPr>
              <a:t>Вимірюють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оптичну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щільність</a:t>
            </a:r>
            <a:r>
              <a:rPr lang="ru-RU" altLang="ru-RU" dirty="0" smtClean="0">
                <a:solidFill>
                  <a:srgbClr val="FFFF00"/>
                </a:solidFill>
              </a:rPr>
              <a:t> і </a:t>
            </a:r>
            <a:r>
              <a:rPr lang="ru-RU" altLang="ru-RU" dirty="0" err="1" smtClean="0">
                <a:solidFill>
                  <a:srgbClr val="FFFF00"/>
                </a:solidFill>
              </a:rPr>
              <a:t>будують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графік</a:t>
            </a:r>
            <a:r>
              <a:rPr lang="ru-RU" altLang="ru-RU" dirty="0" smtClean="0">
                <a:solidFill>
                  <a:srgbClr val="FFFF00"/>
                </a:solidFill>
              </a:rPr>
              <a:t> в координатах А </a:t>
            </a:r>
            <a:r>
              <a:rPr lang="ru-RU" altLang="ru-RU" dirty="0">
                <a:solidFill>
                  <a:srgbClr val="FFFF00"/>
                </a:solidFill>
              </a:rPr>
              <a:t>- </a:t>
            </a:r>
            <a:r>
              <a:rPr lang="en-US" altLang="ru-RU" dirty="0">
                <a:solidFill>
                  <a:srgbClr val="FFFF00"/>
                </a:solidFill>
              </a:rPr>
              <a:t>f</a:t>
            </a:r>
            <a:r>
              <a:rPr lang="ru-RU" altLang="ru-RU" dirty="0">
                <a:solidFill>
                  <a:srgbClr val="FFFF00"/>
                </a:solidFill>
              </a:rPr>
              <a:t>(С).</a:t>
            </a:r>
          </a:p>
          <a:p>
            <a:pPr indent="133350">
              <a:lnSpc>
                <a:spcPct val="80000"/>
              </a:lnSpc>
              <a:buNone/>
              <a:tabLst>
                <a:tab pos="801688" algn="l"/>
              </a:tabLst>
            </a:pPr>
            <a:endParaRPr lang="ru-RU" altLang="ru-RU" dirty="0">
              <a:solidFill>
                <a:srgbClr val="FFFF00"/>
              </a:solidFill>
            </a:endParaRPr>
          </a:p>
          <a:p>
            <a:pPr indent="133350">
              <a:lnSpc>
                <a:spcPct val="80000"/>
              </a:lnSpc>
              <a:tabLst>
                <a:tab pos="801688" algn="l"/>
              </a:tabLst>
            </a:pPr>
            <a:r>
              <a:rPr lang="ru-RU" altLang="ru-RU" dirty="0">
                <a:solidFill>
                  <a:srgbClr val="FFFF00"/>
                </a:solidFill>
              </a:rPr>
              <a:t>	</a:t>
            </a:r>
            <a:r>
              <a:rPr lang="ru-RU" altLang="ru-RU" dirty="0" smtClean="0">
                <a:solidFill>
                  <a:srgbClr val="FFFF00"/>
                </a:solidFill>
              </a:rPr>
              <a:t>На </a:t>
            </a:r>
            <a:r>
              <a:rPr lang="ru-RU" altLang="ru-RU" dirty="0" err="1" smtClean="0">
                <a:solidFill>
                  <a:srgbClr val="FFFF00"/>
                </a:solidFill>
              </a:rPr>
              <a:t>відміну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від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інших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фотометричних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методів</a:t>
            </a:r>
            <a:r>
              <a:rPr lang="ru-RU" altLang="ru-RU" dirty="0">
                <a:solidFill>
                  <a:srgbClr val="FFFF00"/>
                </a:solidFill>
              </a:rPr>
              <a:t>, метод </a:t>
            </a:r>
            <a:r>
              <a:rPr lang="ru-RU" altLang="ru-RU" dirty="0" err="1" smtClean="0">
                <a:solidFill>
                  <a:srgbClr val="FFFF00"/>
                </a:solidFill>
              </a:rPr>
              <a:t>дозволяє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визначити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концентрацію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розчинів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навіть</a:t>
            </a:r>
            <a:r>
              <a:rPr lang="ru-RU" altLang="ru-RU" dirty="0" smtClean="0">
                <a:solidFill>
                  <a:srgbClr val="FFFF00"/>
                </a:solidFill>
              </a:rPr>
              <a:t> в тих </a:t>
            </a:r>
            <a:r>
              <a:rPr lang="ru-RU" altLang="ru-RU" dirty="0" err="1" smtClean="0">
                <a:solidFill>
                  <a:srgbClr val="FFFF00"/>
                </a:solidFill>
              </a:rPr>
              <a:t>випадках</a:t>
            </a:r>
            <a:r>
              <a:rPr lang="ru-RU" altLang="ru-RU" dirty="0" smtClean="0">
                <a:solidFill>
                  <a:srgbClr val="FFFF00"/>
                </a:solidFill>
              </a:rPr>
              <a:t>, коли </a:t>
            </a:r>
            <a:r>
              <a:rPr lang="ru-RU" altLang="ru-RU" dirty="0" err="1" smtClean="0">
                <a:solidFill>
                  <a:srgbClr val="FFFF00"/>
                </a:solidFill>
              </a:rPr>
              <a:t>основний</a:t>
            </a:r>
            <a:r>
              <a:rPr lang="ru-RU" altLang="ru-RU" dirty="0" smtClean="0">
                <a:solidFill>
                  <a:srgbClr val="FFFF00"/>
                </a:solidFill>
              </a:rPr>
              <a:t> закон </a:t>
            </a:r>
            <a:r>
              <a:rPr lang="ru-RU" altLang="ru-RU" dirty="0" err="1" smtClean="0">
                <a:solidFill>
                  <a:srgbClr val="FFFF00"/>
                </a:solidFill>
              </a:rPr>
              <a:t>світлопоглинання</a:t>
            </a:r>
            <a:r>
              <a:rPr lang="ru-RU" altLang="ru-RU" dirty="0" smtClean="0">
                <a:solidFill>
                  <a:srgbClr val="FFFF00"/>
                </a:solidFill>
              </a:rPr>
              <a:t> не </a:t>
            </a:r>
            <a:r>
              <a:rPr lang="ru-RU" altLang="ru-RU" dirty="0" err="1" smtClean="0">
                <a:solidFill>
                  <a:srgbClr val="FFFF00"/>
                </a:solidFill>
              </a:rPr>
              <a:t>виконується</a:t>
            </a:r>
            <a:r>
              <a:rPr lang="ru-RU" altLang="ru-RU" dirty="0" smtClean="0">
                <a:solidFill>
                  <a:srgbClr val="FFFF00"/>
                </a:solidFill>
              </a:rPr>
              <a:t>. </a:t>
            </a:r>
            <a:r>
              <a:rPr lang="ru-RU" altLang="ru-RU" dirty="0">
                <a:solidFill>
                  <a:srgbClr val="FFFF00"/>
                </a:solidFill>
              </a:rPr>
              <a:t>Для </a:t>
            </a:r>
            <a:r>
              <a:rPr lang="ru-RU" altLang="ru-RU" dirty="0" err="1" smtClean="0">
                <a:solidFill>
                  <a:srgbClr val="FFFF00"/>
                </a:solidFill>
              </a:rPr>
              <a:t>побудови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градуйованої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кривої</a:t>
            </a:r>
            <a:r>
              <a:rPr lang="ru-RU" altLang="ru-RU" dirty="0" smtClean="0">
                <a:solidFill>
                  <a:srgbClr val="FFFF00"/>
                </a:solidFill>
              </a:rPr>
              <a:t> в </a:t>
            </a:r>
            <a:r>
              <a:rPr lang="ru-RU" altLang="ru-RU" dirty="0" err="1" smtClean="0">
                <a:solidFill>
                  <a:srgbClr val="FFFF00"/>
                </a:solidFill>
              </a:rPr>
              <a:t>цих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випадках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вкористовують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значно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більше</a:t>
            </a:r>
            <a:r>
              <a:rPr lang="ru-RU" altLang="ru-RU" dirty="0" smtClean="0">
                <a:solidFill>
                  <a:srgbClr val="FFFF00"/>
                </a:solidFill>
              </a:rPr>
              <a:t> число </a:t>
            </a:r>
            <a:r>
              <a:rPr lang="ru-RU" altLang="ru-RU" dirty="0" err="1" smtClean="0">
                <a:solidFill>
                  <a:srgbClr val="FFFF00"/>
                </a:solidFill>
              </a:rPr>
              <a:t>стандартних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розчинів</a:t>
            </a:r>
            <a:r>
              <a:rPr lang="ru-RU" altLang="ru-RU" dirty="0" smtClean="0">
                <a:solidFill>
                  <a:srgbClr val="FFFF00"/>
                </a:solidFill>
              </a:rPr>
              <a:t>, </a:t>
            </a:r>
            <a:r>
              <a:rPr lang="ru-RU" altLang="ru-RU" dirty="0" err="1" smtClean="0">
                <a:solidFill>
                  <a:srgbClr val="FFFF00"/>
                </a:solidFill>
              </a:rPr>
              <a:t>які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відрізняються</a:t>
            </a:r>
            <a:r>
              <a:rPr lang="ru-RU" altLang="ru-RU" dirty="0" smtClean="0">
                <a:solidFill>
                  <a:srgbClr val="FFFF00"/>
                </a:solidFill>
              </a:rPr>
              <a:t> один </a:t>
            </a:r>
            <a:r>
              <a:rPr lang="ru-RU" altLang="ru-RU" dirty="0" err="1" smtClean="0">
                <a:solidFill>
                  <a:srgbClr val="FFFF00"/>
                </a:solidFill>
              </a:rPr>
              <a:t>від</a:t>
            </a:r>
            <a:r>
              <a:rPr lang="ru-RU" altLang="ru-RU" dirty="0" smtClean="0">
                <a:solidFill>
                  <a:srgbClr val="FFFF00"/>
                </a:solidFill>
              </a:rPr>
              <a:t> одного за </a:t>
            </a:r>
            <a:r>
              <a:rPr lang="ru-RU" altLang="ru-RU" dirty="0" err="1" smtClean="0">
                <a:solidFill>
                  <a:srgbClr val="FFFF00"/>
                </a:solidFill>
              </a:rPr>
              <a:t>концентрацією</a:t>
            </a:r>
            <a:r>
              <a:rPr lang="ru-RU" altLang="ru-RU" dirty="0" smtClean="0">
                <a:solidFill>
                  <a:srgbClr val="FFFF00"/>
                </a:solidFill>
              </a:rPr>
              <a:t> не </a:t>
            </a:r>
            <a:r>
              <a:rPr lang="ru-RU" altLang="ru-RU" dirty="0" err="1" smtClean="0">
                <a:solidFill>
                  <a:srgbClr val="FFFF00"/>
                </a:solidFill>
              </a:rPr>
              <a:t>більше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від</a:t>
            </a:r>
            <a:r>
              <a:rPr lang="ru-RU" altLang="ru-RU" dirty="0" smtClean="0">
                <a:solidFill>
                  <a:srgbClr val="FFFF00"/>
                </a:solidFill>
              </a:rPr>
              <a:t> 10</a:t>
            </a:r>
            <a:r>
              <a:rPr lang="ru-RU" altLang="ru-RU" dirty="0">
                <a:solidFill>
                  <a:srgbClr val="FFFF00"/>
                </a:solidFill>
              </a:rPr>
              <a:t>%.</a:t>
            </a:r>
          </a:p>
          <a:p>
            <a:pPr indent="133350">
              <a:lnSpc>
                <a:spcPct val="80000"/>
              </a:lnSpc>
              <a:buNone/>
              <a:tabLst>
                <a:tab pos="801688" algn="l"/>
              </a:tabLst>
            </a:pPr>
            <a:endParaRPr lang="ru-RU" altLang="ru-RU" dirty="0">
              <a:solidFill>
                <a:srgbClr val="FFFF00"/>
              </a:solidFill>
            </a:endParaRPr>
          </a:p>
          <a:p>
            <a:pPr indent="133350">
              <a:lnSpc>
                <a:spcPct val="80000"/>
              </a:lnSpc>
              <a:tabLst>
                <a:tab pos="801688" algn="l"/>
              </a:tabLst>
            </a:pPr>
            <a:r>
              <a:rPr lang="ru-RU" altLang="ru-RU" dirty="0">
                <a:solidFill>
                  <a:srgbClr val="FFFF00"/>
                </a:solidFill>
              </a:rPr>
              <a:t>	Для </a:t>
            </a:r>
            <a:r>
              <a:rPr lang="ru-RU" altLang="ru-RU" dirty="0" err="1" smtClean="0">
                <a:solidFill>
                  <a:srgbClr val="FFFF00"/>
                </a:solidFill>
              </a:rPr>
              <a:t>підвищення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точності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аналіза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можливо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використовувати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рівняння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калібровочного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err="1" smtClean="0">
                <a:solidFill>
                  <a:srgbClr val="FFFF00"/>
                </a:solidFill>
              </a:rPr>
              <a:t>графіка</a:t>
            </a:r>
            <a:r>
              <a:rPr lang="ru-RU" altLang="ru-RU" dirty="0" smtClean="0">
                <a:solidFill>
                  <a:srgbClr val="FFFF00"/>
                </a:solidFill>
              </a:rPr>
              <a:t>.</a:t>
            </a:r>
            <a:endParaRPr lang="ru-RU" altLang="ru-RU" dirty="0">
              <a:solidFill>
                <a:srgbClr val="FFFF00"/>
              </a:solidFill>
            </a:endParaRPr>
          </a:p>
        </p:txBody>
      </p:sp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6003635" y="31157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2970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950595"/>
              </p:ext>
            </p:extLst>
          </p:nvPr>
        </p:nvGraphicFramePr>
        <p:xfrm>
          <a:off x="8977314" y="5462908"/>
          <a:ext cx="10795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8" name="Формула" r:id="rId6" imgW="571644" imgH="142790" progId="Equation.3">
                  <p:embed/>
                </p:oleObj>
              </mc:Choice>
              <mc:Fallback>
                <p:oleObj name="Формула" r:id="rId6" imgW="571644" imgH="142790" progId="Equation.3">
                  <p:embed/>
                  <p:pic>
                    <p:nvPicPr>
                      <p:cNvPr id="2970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77314" y="5462908"/>
                        <a:ext cx="10795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Rectangle 9"/>
          <p:cNvSpPr>
            <a:spLocks noChangeArrowheads="1"/>
          </p:cNvSpPr>
          <p:nvPr/>
        </p:nvSpPr>
        <p:spPr bwMode="auto">
          <a:xfrm>
            <a:off x="6003635" y="29633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29703" name="Object 8"/>
          <p:cNvGraphicFramePr>
            <a:graphicFrameLocks noChangeAspect="1"/>
          </p:cNvGraphicFramePr>
          <p:nvPr/>
        </p:nvGraphicFramePr>
        <p:xfrm>
          <a:off x="4008438" y="5773739"/>
          <a:ext cx="863600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9" name="Формула" r:id="rId8" imgW="409467" imgH="352368" progId="Equation.3">
                  <p:embed/>
                </p:oleObj>
              </mc:Choice>
              <mc:Fallback>
                <p:oleObj name="Формула" r:id="rId8" imgW="409467" imgH="352368" progId="Equation.3">
                  <p:embed/>
                  <p:pic>
                    <p:nvPicPr>
                      <p:cNvPr id="29703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8" y="5773739"/>
                        <a:ext cx="863600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303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487362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rgbClr val="00FF00"/>
                </a:solidFill>
              </a:rPr>
              <a:t>4. </a:t>
            </a:r>
            <a:r>
              <a:rPr lang="ru-RU" altLang="ru-RU" sz="3200" b="1" dirty="0" err="1">
                <a:solidFill>
                  <a:srgbClr val="00FF00"/>
                </a:solidFill>
              </a:rPr>
              <a:t>Диференційний</a:t>
            </a:r>
            <a:r>
              <a:rPr lang="ru-RU" altLang="ru-RU" sz="2800" b="1" dirty="0">
                <a:solidFill>
                  <a:srgbClr val="00FF00"/>
                </a:solidFill>
              </a:rPr>
              <a:t> метод</a:t>
            </a: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1427932" y="1068687"/>
            <a:ext cx="8350363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 err="1" smtClean="0">
                <a:solidFill>
                  <a:srgbClr val="FFFF00"/>
                </a:solidFill>
              </a:rPr>
              <a:t>Вимірюють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оптичну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щільність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досліджуваного</a:t>
            </a:r>
            <a:r>
              <a:rPr lang="ru-RU" altLang="ru-RU" sz="1800" dirty="0" smtClean="0">
                <a:solidFill>
                  <a:srgbClr val="FFFF00"/>
                </a:solidFill>
              </a:rPr>
              <a:t> та стандартного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 err="1" smtClean="0">
                <a:solidFill>
                  <a:srgbClr val="FFFF00"/>
                </a:solidFill>
              </a:rPr>
              <a:t>фарбованих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розчинів</a:t>
            </a:r>
            <a:r>
              <a:rPr lang="ru-RU" altLang="ru-RU" sz="1800" dirty="0" smtClean="0">
                <a:solidFill>
                  <a:srgbClr val="FFFF00"/>
                </a:solidFill>
              </a:rPr>
              <a:t> не у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відношенні</a:t>
            </a:r>
            <a:r>
              <a:rPr lang="ru-RU" altLang="ru-RU" sz="1800" dirty="0" smtClean="0">
                <a:solidFill>
                  <a:srgbClr val="FFFF00"/>
                </a:solidFill>
              </a:rPr>
              <a:t> до чистого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розчинника</a:t>
            </a:r>
            <a:r>
              <a:rPr lang="ru-RU" altLang="ru-RU" sz="1800" dirty="0" smtClean="0">
                <a:solidFill>
                  <a:srgbClr val="FFFF00"/>
                </a:solidFill>
              </a:rPr>
              <a:t>, </a:t>
            </a:r>
            <a:endParaRPr lang="ru-RU" altLang="ru-RU" sz="1800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rgbClr val="FFFF00"/>
                </a:solidFill>
              </a:rPr>
              <a:t>а по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відношенню</a:t>
            </a:r>
            <a:r>
              <a:rPr lang="ru-RU" altLang="ru-RU" sz="1800" dirty="0" smtClean="0">
                <a:solidFill>
                  <a:srgbClr val="FFFF00"/>
                </a:solidFill>
              </a:rPr>
              <a:t> до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фарбованого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розчину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речовини</a:t>
            </a:r>
            <a:r>
              <a:rPr lang="ru-RU" altLang="ru-RU" sz="1800" dirty="0" smtClean="0">
                <a:solidFill>
                  <a:srgbClr val="FFFF00"/>
                </a:solidFill>
              </a:rPr>
              <a:t>, яку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досліджують</a:t>
            </a:r>
            <a:endParaRPr lang="ru-RU" altLang="ru-RU" sz="1800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 smtClean="0">
                <a:solidFill>
                  <a:srgbClr val="FFFF00"/>
                </a:solidFill>
              </a:rPr>
              <a:t>з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концентрацією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>
                <a:solidFill>
                  <a:srgbClr val="FFFF00"/>
                </a:solidFill>
              </a:rPr>
              <a:t>С</a:t>
            </a:r>
            <a:r>
              <a:rPr lang="ru-RU" altLang="ru-RU" sz="1800" baseline="-25000" dirty="0">
                <a:solidFill>
                  <a:srgbClr val="FFFF00"/>
                </a:solidFill>
              </a:rPr>
              <a:t>о</a:t>
            </a:r>
            <a:r>
              <a:rPr lang="ru-RU" altLang="ru-RU" sz="1800" dirty="0">
                <a:solidFill>
                  <a:srgbClr val="FFFF00"/>
                </a:solidFill>
              </a:rPr>
              <a:t>, </a:t>
            </a:r>
            <a:r>
              <a:rPr lang="ru-RU" altLang="ru-RU" sz="1800" dirty="0" smtClean="0">
                <a:solidFill>
                  <a:srgbClr val="FFFF00"/>
                </a:solidFill>
              </a:rPr>
              <a:t>, яка є меньшою,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ніж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концентрація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досліджуваного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endParaRPr lang="ru-RU" altLang="ru-RU" sz="1800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 err="1" smtClean="0">
                <a:solidFill>
                  <a:srgbClr val="FFFF00"/>
                </a:solidFill>
              </a:rPr>
              <a:t>розчину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>
                <a:solidFill>
                  <a:srgbClr val="FFFF00"/>
                </a:solidFill>
              </a:rPr>
              <a:t>С</a:t>
            </a:r>
            <a:r>
              <a:rPr lang="ru-RU" altLang="ru-RU" sz="1800" baseline="-25000" dirty="0" err="1">
                <a:solidFill>
                  <a:srgbClr val="FFFF00"/>
                </a:solidFill>
              </a:rPr>
              <a:t>х</a:t>
            </a:r>
            <a:endParaRPr lang="ru-RU" altLang="ru-RU" sz="1800" baseline="-25000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aseline="-25000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altLang="ru-RU" baseline="-30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С</a:t>
            </a:r>
            <a:r>
              <a:rPr lang="ru-RU" altLang="ru-RU" baseline="-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F·</a:t>
            </a:r>
            <a: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΄</a:t>
            </a:r>
            <a:r>
              <a:rPr lang="en-US" altLang="ru-RU" baseline="-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endParaRPr lang="ru-RU" altLang="ru-RU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 dirty="0">
              <a:solidFill>
                <a:srgbClr val="FFFF00"/>
              </a:solidFill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solidFill>
                  <a:srgbClr val="FFFF00"/>
                </a:solidFill>
                <a:cs typeface="Times New Roman" panose="02020603050405020304" pitchFamily="18" charset="0"/>
              </a:rPr>
              <a:t>΄</a:t>
            </a:r>
            <a:r>
              <a:rPr lang="en-US" altLang="ru-RU" sz="2000" baseline="-30000" dirty="0">
                <a:solidFill>
                  <a:srgbClr val="FFFF00"/>
                </a:solidFill>
                <a:cs typeface="Times New Roman" panose="02020603050405020304" pitchFamily="18" charset="0"/>
              </a:rPr>
              <a:t>x</a:t>
            </a:r>
            <a:r>
              <a:rPr lang="ru-RU" altLang="ru-RU" sz="2000" dirty="0">
                <a:solidFill>
                  <a:srgbClr val="FFFF00"/>
                </a:solidFill>
                <a:cs typeface="Times New Roman" panose="02020603050405020304" pitchFamily="18" charset="0"/>
              </a:rPr>
              <a:t>   - </a:t>
            </a:r>
            <a:r>
              <a:rPr lang="ru-RU" altLang="ru-RU" sz="2000" dirty="0" err="1" smtClean="0">
                <a:solidFill>
                  <a:srgbClr val="FFFF00"/>
                </a:solidFill>
                <a:cs typeface="Times New Roman" panose="02020603050405020304" pitchFamily="18" charset="0"/>
              </a:rPr>
              <a:t>відносна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оптична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щільність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досліджуваного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розчина</a:t>
            </a:r>
            <a:r>
              <a:rPr lang="ru-RU" altLang="ru-RU" sz="1800" dirty="0" smtClean="0">
                <a:solidFill>
                  <a:srgbClr val="FFFF00"/>
                </a:solidFill>
              </a:rPr>
              <a:t>,</a:t>
            </a:r>
            <a:endParaRPr lang="ru-RU" altLang="ru-RU" sz="1800" dirty="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dirty="0">
                <a:solidFill>
                  <a:srgbClr val="FFFF00"/>
                </a:solidFill>
                <a:cs typeface="Times New Roman" panose="02020603050405020304" pitchFamily="18" charset="0"/>
              </a:rPr>
              <a:t>F</a:t>
            </a:r>
            <a:r>
              <a:rPr lang="ru-RU" altLang="ru-RU" sz="2000" dirty="0">
                <a:solidFill>
                  <a:srgbClr val="FFFF00"/>
                </a:solidFill>
                <a:cs typeface="Times New Roman" panose="02020603050405020304" pitchFamily="18" charset="0"/>
              </a:rPr>
              <a:t> - </a:t>
            </a:r>
            <a:r>
              <a:rPr lang="ru-RU" altLang="ru-RU" sz="1800" dirty="0">
                <a:solidFill>
                  <a:srgbClr val="FFFF00"/>
                </a:solidFill>
              </a:rPr>
              <a:t>фактор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перерахунку</a:t>
            </a:r>
            <a:endParaRPr lang="ru-RU" altLang="ru-RU" sz="2000" dirty="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 dirty="0">
              <a:solidFill>
                <a:srgbClr val="FFFF00"/>
              </a:solidFill>
            </a:endParaRP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4511675" y="4519614"/>
          <a:ext cx="2160588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9" name="Формула" r:id="rId6" imgW="809733" imgH="409561" progId="Equation.3">
                  <p:embed/>
                </p:oleObj>
              </mc:Choice>
              <mc:Fallback>
                <p:oleObj name="Формула" r:id="rId6" imgW="809733" imgH="409561" progId="Equation.3">
                  <p:embed/>
                  <p:pic>
                    <p:nvPicPr>
                      <p:cNvPr id="317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5" y="4519614"/>
                        <a:ext cx="2160588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2135188" y="5668963"/>
            <a:ext cx="161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45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cs typeface="Times New Roman" panose="02020603050405020304" pitchFamily="18" charset="0"/>
              </a:rPr>
              <a:t>                    </a:t>
            </a:r>
            <a:endParaRPr lang="ru-RU" altLang="ru-RU" sz="1400"/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2838993" y="5805488"/>
            <a:ext cx="63108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rgbClr val="FFFF00"/>
                </a:solidFill>
              </a:rPr>
              <a:t>А</a:t>
            </a:r>
            <a:r>
              <a:rPr lang="en-US" altLang="ru-RU" sz="1800" dirty="0">
                <a:solidFill>
                  <a:srgbClr val="FFFF00"/>
                </a:solidFill>
              </a:rPr>
              <a:t>΄</a:t>
            </a:r>
            <a:r>
              <a:rPr lang="ru-RU" altLang="ru-RU" sz="1800" baseline="-25000" dirty="0" err="1">
                <a:solidFill>
                  <a:srgbClr val="FFFF00"/>
                </a:solidFill>
              </a:rPr>
              <a:t>ст</a:t>
            </a:r>
            <a:r>
              <a:rPr lang="ru-RU" altLang="ru-RU" sz="1800" dirty="0">
                <a:solidFill>
                  <a:srgbClr val="FFFF00"/>
                </a:solidFill>
              </a:rPr>
              <a:t> </a:t>
            </a:r>
            <a:r>
              <a:rPr lang="ru-RU" altLang="ru-RU" sz="1800" dirty="0" smtClean="0">
                <a:solidFill>
                  <a:srgbClr val="FFFF00"/>
                </a:solidFill>
              </a:rPr>
              <a:t>–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відносна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оптична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щільність</a:t>
            </a:r>
            <a:r>
              <a:rPr lang="ru-RU" altLang="ru-RU" sz="1800" dirty="0" smtClean="0">
                <a:solidFill>
                  <a:srgbClr val="FFFF00"/>
                </a:solidFill>
              </a:rPr>
              <a:t> </a:t>
            </a:r>
            <a:r>
              <a:rPr lang="ru-RU" altLang="ru-RU" sz="1800" dirty="0">
                <a:solidFill>
                  <a:srgbClr val="FFFF00"/>
                </a:solidFill>
              </a:rPr>
              <a:t>стандартного </a:t>
            </a:r>
            <a:r>
              <a:rPr lang="ru-RU" altLang="ru-RU" sz="1800" dirty="0" err="1" smtClean="0">
                <a:solidFill>
                  <a:srgbClr val="FFFF00"/>
                </a:solidFill>
              </a:rPr>
              <a:t>розчина</a:t>
            </a:r>
            <a:endParaRPr lang="ru-RU" altLang="ru-RU" sz="1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30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dirty="0" err="1" smtClean="0">
                <a:solidFill>
                  <a:srgbClr val="00FF00"/>
                </a:solidFill>
              </a:rPr>
              <a:t>Графічний</a:t>
            </a:r>
            <a:r>
              <a:rPr lang="ru-RU" altLang="ru-RU" sz="3200" dirty="0" smtClean="0">
                <a:solidFill>
                  <a:srgbClr val="00FF00"/>
                </a:solidFill>
              </a:rPr>
              <a:t> </a:t>
            </a:r>
            <a:r>
              <a:rPr lang="ru-RU" altLang="ru-RU" sz="3200" dirty="0" err="1" smtClean="0">
                <a:solidFill>
                  <a:srgbClr val="00FF00"/>
                </a:solidFill>
              </a:rPr>
              <a:t>спосіб</a:t>
            </a:r>
            <a:endParaRPr lang="ru-RU" altLang="ru-RU" sz="3200" dirty="0">
              <a:solidFill>
                <a:srgbClr val="00FF00"/>
              </a:solidFill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>
                <a:solidFill>
                  <a:srgbClr val="FFFF00"/>
                </a:solidFill>
              </a:rPr>
              <a:t>Для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побудови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i="1" dirty="0" err="1" smtClean="0">
                <a:solidFill>
                  <a:srgbClr val="FFFF00"/>
                </a:solidFill>
              </a:rPr>
              <a:t>градуйованого</a:t>
            </a:r>
            <a:r>
              <a:rPr lang="ru-RU" altLang="ru-RU" sz="2400" i="1" dirty="0" smtClean="0">
                <a:solidFill>
                  <a:srgbClr val="FFFF00"/>
                </a:solidFill>
              </a:rPr>
              <a:t> </a:t>
            </a:r>
            <a:r>
              <a:rPr lang="ru-RU" altLang="ru-RU" sz="2400" i="1" dirty="0" err="1" smtClean="0">
                <a:solidFill>
                  <a:srgbClr val="FFFF00"/>
                </a:solidFill>
              </a:rPr>
              <a:t>графіка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готовлять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серію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стандартних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розчинів</a:t>
            </a:r>
            <a:r>
              <a:rPr lang="ru-RU" altLang="ru-RU" sz="2400" dirty="0" smtClean="0">
                <a:solidFill>
                  <a:srgbClr val="FFFF00"/>
                </a:solidFill>
              </a:rPr>
              <a:t> з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концентраціями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>
                <a:solidFill>
                  <a:srgbClr val="FFFF00"/>
                </a:solidFill>
              </a:rPr>
              <a:t>С</a:t>
            </a:r>
            <a:r>
              <a:rPr lang="ru-RU" altLang="ru-RU" sz="2400" baseline="-25000" dirty="0">
                <a:solidFill>
                  <a:srgbClr val="FFFF00"/>
                </a:solidFill>
              </a:rPr>
              <a:t>1</a:t>
            </a:r>
            <a:r>
              <a:rPr lang="ru-RU" altLang="ru-RU" sz="2400" dirty="0">
                <a:solidFill>
                  <a:srgbClr val="FFFF00"/>
                </a:solidFill>
              </a:rPr>
              <a:t>, С</a:t>
            </a:r>
            <a:r>
              <a:rPr lang="ru-RU" altLang="ru-RU" sz="2400" baseline="-25000" dirty="0">
                <a:solidFill>
                  <a:srgbClr val="FFFF00"/>
                </a:solidFill>
              </a:rPr>
              <a:t>2</a:t>
            </a:r>
            <a:r>
              <a:rPr lang="ru-RU" altLang="ru-RU" sz="2400" dirty="0">
                <a:solidFill>
                  <a:srgbClr val="FFFF00"/>
                </a:solidFill>
              </a:rPr>
              <a:t>....</a:t>
            </a:r>
            <a:r>
              <a:rPr lang="ru-RU" altLang="ru-RU" sz="2400" dirty="0" err="1">
                <a:solidFill>
                  <a:srgbClr val="FFFF00"/>
                </a:solidFill>
              </a:rPr>
              <a:t>С</a:t>
            </a:r>
            <a:r>
              <a:rPr lang="ru-RU" altLang="ru-RU" sz="2400" baseline="-25000" dirty="0" err="1">
                <a:solidFill>
                  <a:srgbClr val="FFFF00"/>
                </a:solidFill>
              </a:rPr>
              <a:t>n</a:t>
            </a:r>
            <a:r>
              <a:rPr lang="ru-RU" altLang="ru-RU" sz="2400" dirty="0">
                <a:solidFill>
                  <a:srgbClr val="FFFF00"/>
                </a:solidFill>
              </a:rPr>
              <a:t>             (</a:t>
            </a:r>
            <a:r>
              <a:rPr lang="ru-RU" altLang="ru-RU" sz="2400" dirty="0" err="1">
                <a:solidFill>
                  <a:srgbClr val="FFFF00"/>
                </a:solidFill>
              </a:rPr>
              <a:t>С</a:t>
            </a:r>
            <a:r>
              <a:rPr lang="ru-RU" altLang="ru-RU" sz="2400" baseline="-25000" dirty="0" err="1">
                <a:solidFill>
                  <a:srgbClr val="FFFF00"/>
                </a:solidFill>
              </a:rPr>
              <a:t>n</a:t>
            </a:r>
            <a:r>
              <a:rPr lang="ru-RU" altLang="ru-RU" sz="2400" dirty="0">
                <a:solidFill>
                  <a:srgbClr val="FFFF00"/>
                </a:solidFill>
              </a:rPr>
              <a:t>&gt;…С</a:t>
            </a:r>
            <a:r>
              <a:rPr lang="ru-RU" altLang="ru-RU" sz="2400" baseline="-25000" dirty="0">
                <a:solidFill>
                  <a:srgbClr val="FFFF00"/>
                </a:solidFill>
              </a:rPr>
              <a:t>2</a:t>
            </a:r>
            <a:r>
              <a:rPr lang="ru-RU" altLang="ru-RU" sz="2400" dirty="0">
                <a:solidFill>
                  <a:srgbClr val="FFFF00"/>
                </a:solidFill>
              </a:rPr>
              <a:t>&gt;C</a:t>
            </a:r>
            <a:r>
              <a:rPr lang="ru-RU" altLang="ru-RU" sz="2400" baseline="-25000" dirty="0">
                <a:solidFill>
                  <a:srgbClr val="FFFF00"/>
                </a:solidFill>
              </a:rPr>
              <a:t>1</a:t>
            </a:r>
            <a:r>
              <a:rPr lang="ru-RU" altLang="ru-RU" sz="2400" dirty="0">
                <a:solidFill>
                  <a:srgbClr val="FFFF00"/>
                </a:solidFill>
              </a:rPr>
              <a:t>) </a:t>
            </a:r>
            <a:r>
              <a:rPr lang="ru-RU" altLang="ru-RU" sz="2400" dirty="0" smtClean="0">
                <a:solidFill>
                  <a:srgbClr val="FFFF00"/>
                </a:solidFill>
              </a:rPr>
              <a:t>і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вимірюють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їх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оптичну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щільність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>
                <a:solidFill>
                  <a:srgbClr val="FFFF00"/>
                </a:solidFill>
              </a:rPr>
              <a:t>по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відношенню</a:t>
            </a:r>
            <a:r>
              <a:rPr lang="ru-RU" altLang="ru-RU" sz="2400" dirty="0" smtClean="0">
                <a:solidFill>
                  <a:srgbClr val="FFFF00"/>
                </a:solidFill>
              </a:rPr>
              <a:t> до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компенсаційного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розчину</a:t>
            </a:r>
            <a:r>
              <a:rPr lang="ru-RU" altLang="ru-RU" sz="2400" dirty="0" smtClean="0">
                <a:solidFill>
                  <a:srgbClr val="FFFF00"/>
                </a:solidFill>
              </a:rPr>
              <a:t> з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концентрацією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>
                <a:solidFill>
                  <a:srgbClr val="FFFF00"/>
                </a:solidFill>
              </a:rPr>
              <a:t>С</a:t>
            </a:r>
            <a:r>
              <a:rPr lang="ru-RU" altLang="ru-RU" sz="2400" baseline="-25000" dirty="0">
                <a:solidFill>
                  <a:srgbClr val="FFFF00"/>
                </a:solidFill>
              </a:rPr>
              <a:t>0</a:t>
            </a:r>
            <a:r>
              <a:rPr lang="ru-RU" altLang="ru-RU" sz="2400" dirty="0">
                <a:solidFill>
                  <a:srgbClr val="FFFF00"/>
                </a:solidFill>
              </a:rPr>
              <a:t>. </a:t>
            </a:r>
            <a:r>
              <a:rPr lang="ru-RU" altLang="ru-RU" sz="2400" dirty="0" smtClean="0">
                <a:solidFill>
                  <a:srgbClr val="FFFF00"/>
                </a:solidFill>
              </a:rPr>
              <a:t>За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отриманими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даними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будують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градуйовочний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графік</a:t>
            </a:r>
            <a:r>
              <a:rPr lang="ru-RU" altLang="ru-RU" sz="2400" dirty="0">
                <a:solidFill>
                  <a:srgbClr val="FFFF00"/>
                </a:solidFill>
              </a:rPr>
              <a:t>. </a:t>
            </a:r>
            <a:r>
              <a:rPr lang="ru-RU" altLang="ru-RU" sz="2400" dirty="0" smtClean="0">
                <a:solidFill>
                  <a:srgbClr val="FFFF00"/>
                </a:solidFill>
              </a:rPr>
              <a:t>На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основі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виміру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оптичної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щільності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досліджуваного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розчину</a:t>
            </a:r>
            <a:r>
              <a:rPr lang="ru-RU" altLang="ru-RU" sz="2400" dirty="0" smtClean="0">
                <a:solidFill>
                  <a:srgbClr val="FFFF00"/>
                </a:solidFill>
              </a:rPr>
              <a:t> по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градуйовочному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графіку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визначають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його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концентрацію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</a:rPr>
              <a:t>С</a:t>
            </a:r>
            <a:r>
              <a:rPr lang="ru-RU" altLang="ru-RU" sz="2400" baseline="-25000" dirty="0" err="1">
                <a:solidFill>
                  <a:srgbClr val="FFFF00"/>
                </a:solidFill>
              </a:rPr>
              <a:t>х</a:t>
            </a:r>
            <a:r>
              <a:rPr lang="ru-RU" altLang="ru-RU" sz="24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56925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15888"/>
            <a:ext cx="8229600" cy="703262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dirty="0">
                <a:solidFill>
                  <a:srgbClr val="00FF00"/>
                </a:solidFill>
              </a:rPr>
              <a:t>Метод </a:t>
            </a:r>
            <a:r>
              <a:rPr lang="ru-RU" altLang="ru-RU" sz="3200" dirty="0" err="1" smtClean="0">
                <a:solidFill>
                  <a:srgbClr val="00FF00"/>
                </a:solidFill>
              </a:rPr>
              <a:t>фотометричного</a:t>
            </a:r>
            <a:r>
              <a:rPr lang="ru-RU" altLang="ru-RU" sz="3200" dirty="0" smtClean="0">
                <a:solidFill>
                  <a:srgbClr val="00FF00"/>
                </a:solidFill>
              </a:rPr>
              <a:t> </a:t>
            </a:r>
            <a:r>
              <a:rPr lang="ru-RU" altLang="ru-RU" sz="3200" dirty="0" err="1" smtClean="0">
                <a:solidFill>
                  <a:srgbClr val="00FF00"/>
                </a:solidFill>
              </a:rPr>
              <a:t>титрування</a:t>
            </a:r>
            <a:endParaRPr lang="ru-RU" altLang="ru-RU" sz="3200" dirty="0">
              <a:solidFill>
                <a:srgbClr val="00FF00"/>
              </a:solidFill>
            </a:endParaRPr>
          </a:p>
        </p:txBody>
      </p:sp>
      <p:sp>
        <p:nvSpPr>
          <p:cNvPr id="33795" name="Line 68"/>
          <p:cNvSpPr>
            <a:spLocks noChangeShapeType="1"/>
          </p:cNvSpPr>
          <p:nvPr/>
        </p:nvSpPr>
        <p:spPr bwMode="auto">
          <a:xfrm flipV="1">
            <a:off x="2711450" y="765176"/>
            <a:ext cx="0" cy="16557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796" name="Line 69"/>
          <p:cNvSpPr>
            <a:spLocks noChangeShapeType="1"/>
          </p:cNvSpPr>
          <p:nvPr/>
        </p:nvSpPr>
        <p:spPr bwMode="auto">
          <a:xfrm>
            <a:off x="2711451" y="2420938"/>
            <a:ext cx="2665413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797" name="Line 70"/>
          <p:cNvSpPr>
            <a:spLocks noChangeShapeType="1"/>
          </p:cNvSpPr>
          <p:nvPr/>
        </p:nvSpPr>
        <p:spPr bwMode="auto">
          <a:xfrm flipV="1">
            <a:off x="2711451" y="1484314"/>
            <a:ext cx="720725" cy="9366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798" name="Line 71"/>
          <p:cNvSpPr>
            <a:spLocks noChangeShapeType="1"/>
          </p:cNvSpPr>
          <p:nvPr/>
        </p:nvSpPr>
        <p:spPr bwMode="auto">
          <a:xfrm>
            <a:off x="3432176" y="1484313"/>
            <a:ext cx="1439863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799" name="Line 73"/>
          <p:cNvSpPr>
            <a:spLocks noChangeShapeType="1"/>
          </p:cNvSpPr>
          <p:nvPr/>
        </p:nvSpPr>
        <p:spPr bwMode="auto">
          <a:xfrm flipV="1">
            <a:off x="6961188" y="836614"/>
            <a:ext cx="0" cy="158432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00" name="Line 74"/>
          <p:cNvSpPr>
            <a:spLocks noChangeShapeType="1"/>
          </p:cNvSpPr>
          <p:nvPr/>
        </p:nvSpPr>
        <p:spPr bwMode="auto">
          <a:xfrm>
            <a:off x="6961188" y="2420938"/>
            <a:ext cx="2590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01" name="Line 75"/>
          <p:cNvSpPr>
            <a:spLocks noChangeShapeType="1"/>
          </p:cNvSpPr>
          <p:nvPr/>
        </p:nvSpPr>
        <p:spPr bwMode="auto">
          <a:xfrm>
            <a:off x="7104063" y="1052513"/>
            <a:ext cx="576262" cy="863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02" name="Line 76"/>
          <p:cNvSpPr>
            <a:spLocks noChangeShapeType="1"/>
          </p:cNvSpPr>
          <p:nvPr/>
        </p:nvSpPr>
        <p:spPr bwMode="auto">
          <a:xfrm>
            <a:off x="7680326" y="1916114"/>
            <a:ext cx="1439863" cy="71437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03" name="Text Box 78"/>
          <p:cNvSpPr txBox="1">
            <a:spLocks noChangeArrowheads="1"/>
          </p:cNvSpPr>
          <p:nvPr/>
        </p:nvSpPr>
        <p:spPr bwMode="auto">
          <a:xfrm>
            <a:off x="5643563" y="22240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33804" name="Text Box 79"/>
          <p:cNvSpPr txBox="1">
            <a:spLocks noChangeArrowheads="1"/>
          </p:cNvSpPr>
          <p:nvPr/>
        </p:nvSpPr>
        <p:spPr bwMode="auto">
          <a:xfrm>
            <a:off x="4872038" y="2492376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33805" name="Text Box 81"/>
          <p:cNvSpPr txBox="1">
            <a:spLocks noChangeArrowheads="1"/>
          </p:cNvSpPr>
          <p:nvPr/>
        </p:nvSpPr>
        <p:spPr bwMode="auto">
          <a:xfrm>
            <a:off x="4872038" y="2492375"/>
            <a:ext cx="6270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>
                <a:solidFill>
                  <a:srgbClr val="FFFF00"/>
                </a:solidFill>
              </a:rPr>
              <a:t>V, </a:t>
            </a:r>
            <a:r>
              <a:rPr lang="ru-RU" altLang="ru-RU" sz="1400">
                <a:solidFill>
                  <a:srgbClr val="FFFF00"/>
                </a:solidFill>
              </a:rPr>
              <a:t>мл</a:t>
            </a:r>
          </a:p>
        </p:txBody>
      </p:sp>
      <p:sp>
        <p:nvSpPr>
          <p:cNvPr id="33806" name="Text Box 101"/>
          <p:cNvSpPr txBox="1">
            <a:spLocks noChangeArrowheads="1"/>
          </p:cNvSpPr>
          <p:nvPr/>
        </p:nvSpPr>
        <p:spPr bwMode="auto">
          <a:xfrm>
            <a:off x="8904288" y="2492375"/>
            <a:ext cx="6270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>
                <a:solidFill>
                  <a:srgbClr val="FFFF00"/>
                </a:solidFill>
              </a:rPr>
              <a:t>V, </a:t>
            </a:r>
            <a:r>
              <a:rPr lang="ru-RU" altLang="ru-RU" sz="1400">
                <a:solidFill>
                  <a:srgbClr val="FFFF00"/>
                </a:solidFill>
              </a:rPr>
              <a:t>мл</a:t>
            </a:r>
          </a:p>
        </p:txBody>
      </p:sp>
      <p:sp>
        <p:nvSpPr>
          <p:cNvPr id="33807" name="Line 105"/>
          <p:cNvSpPr>
            <a:spLocks noChangeShapeType="1"/>
          </p:cNvSpPr>
          <p:nvPr/>
        </p:nvSpPr>
        <p:spPr bwMode="auto">
          <a:xfrm flipV="1">
            <a:off x="2638425" y="3644901"/>
            <a:ext cx="0" cy="18716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08" name="Line 106"/>
          <p:cNvSpPr>
            <a:spLocks noChangeShapeType="1"/>
          </p:cNvSpPr>
          <p:nvPr/>
        </p:nvSpPr>
        <p:spPr bwMode="auto">
          <a:xfrm>
            <a:off x="2638425" y="5516563"/>
            <a:ext cx="2592388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09" name="Line 107"/>
          <p:cNvSpPr>
            <a:spLocks noChangeShapeType="1"/>
          </p:cNvSpPr>
          <p:nvPr/>
        </p:nvSpPr>
        <p:spPr bwMode="auto">
          <a:xfrm>
            <a:off x="2927351" y="4148139"/>
            <a:ext cx="792163" cy="9366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10" name="Line 108"/>
          <p:cNvSpPr>
            <a:spLocks noChangeShapeType="1"/>
          </p:cNvSpPr>
          <p:nvPr/>
        </p:nvSpPr>
        <p:spPr bwMode="auto">
          <a:xfrm flipV="1">
            <a:off x="3719514" y="4652963"/>
            <a:ext cx="936625" cy="4318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11" name="Text Box 109"/>
          <p:cNvSpPr txBox="1">
            <a:spLocks noChangeArrowheads="1"/>
          </p:cNvSpPr>
          <p:nvPr/>
        </p:nvSpPr>
        <p:spPr bwMode="auto">
          <a:xfrm>
            <a:off x="4511676" y="5516563"/>
            <a:ext cx="6270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>
                <a:solidFill>
                  <a:srgbClr val="FFFF00"/>
                </a:solidFill>
              </a:rPr>
              <a:t>V, </a:t>
            </a:r>
            <a:r>
              <a:rPr lang="ru-RU" altLang="ru-RU" sz="1400">
                <a:solidFill>
                  <a:srgbClr val="FFFF00"/>
                </a:solidFill>
              </a:rPr>
              <a:t>мл</a:t>
            </a:r>
          </a:p>
        </p:txBody>
      </p:sp>
      <p:sp>
        <p:nvSpPr>
          <p:cNvPr id="33812" name="Line 110"/>
          <p:cNvSpPr>
            <a:spLocks noChangeShapeType="1"/>
          </p:cNvSpPr>
          <p:nvPr/>
        </p:nvSpPr>
        <p:spPr bwMode="auto">
          <a:xfrm flipV="1">
            <a:off x="6959600" y="3644901"/>
            <a:ext cx="0" cy="18716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13" name="Line 111"/>
          <p:cNvSpPr>
            <a:spLocks noChangeShapeType="1"/>
          </p:cNvSpPr>
          <p:nvPr/>
        </p:nvSpPr>
        <p:spPr bwMode="auto">
          <a:xfrm>
            <a:off x="6959600" y="5516563"/>
            <a:ext cx="2592388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14" name="Line 112"/>
          <p:cNvSpPr>
            <a:spLocks noChangeShapeType="1"/>
          </p:cNvSpPr>
          <p:nvPr/>
        </p:nvSpPr>
        <p:spPr bwMode="auto">
          <a:xfrm>
            <a:off x="7031038" y="5013325"/>
            <a:ext cx="1009650" cy="71438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15" name="Line 113"/>
          <p:cNvSpPr>
            <a:spLocks noChangeShapeType="1"/>
          </p:cNvSpPr>
          <p:nvPr/>
        </p:nvSpPr>
        <p:spPr bwMode="auto">
          <a:xfrm flipV="1">
            <a:off x="8039100" y="3932239"/>
            <a:ext cx="1079500" cy="11525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3816" name="Text Box 114"/>
          <p:cNvSpPr txBox="1">
            <a:spLocks noChangeArrowheads="1"/>
          </p:cNvSpPr>
          <p:nvPr/>
        </p:nvSpPr>
        <p:spPr bwMode="auto">
          <a:xfrm>
            <a:off x="8832851" y="5516563"/>
            <a:ext cx="6270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>
                <a:solidFill>
                  <a:srgbClr val="FFFF00"/>
                </a:solidFill>
              </a:rPr>
              <a:t>V, </a:t>
            </a:r>
            <a:r>
              <a:rPr lang="ru-RU" altLang="ru-RU" sz="1400">
                <a:solidFill>
                  <a:srgbClr val="FFFF00"/>
                </a:solidFill>
              </a:rPr>
              <a:t>мл</a:t>
            </a:r>
          </a:p>
        </p:txBody>
      </p:sp>
      <p:sp>
        <p:nvSpPr>
          <p:cNvPr id="33817" name="Text Box 115"/>
          <p:cNvSpPr txBox="1">
            <a:spLocks noChangeArrowheads="1"/>
          </p:cNvSpPr>
          <p:nvPr/>
        </p:nvSpPr>
        <p:spPr bwMode="auto">
          <a:xfrm>
            <a:off x="2279651" y="763588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solidFill>
                  <a:srgbClr val="FFFF00"/>
                </a:solidFill>
              </a:rPr>
              <a:t>А</a:t>
            </a:r>
          </a:p>
        </p:txBody>
      </p:sp>
      <p:sp>
        <p:nvSpPr>
          <p:cNvPr id="33818" name="Rectangle 116"/>
          <p:cNvSpPr>
            <a:spLocks noChangeArrowheads="1"/>
          </p:cNvSpPr>
          <p:nvPr/>
        </p:nvSpPr>
        <p:spPr bwMode="auto">
          <a:xfrm>
            <a:off x="6529388" y="814388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solidFill>
                  <a:srgbClr val="FFFF00"/>
                </a:solidFill>
              </a:rPr>
              <a:t>А</a:t>
            </a:r>
          </a:p>
        </p:txBody>
      </p:sp>
      <p:sp>
        <p:nvSpPr>
          <p:cNvPr id="33819" name="Text Box 117"/>
          <p:cNvSpPr txBox="1">
            <a:spLocks noChangeArrowheads="1"/>
          </p:cNvSpPr>
          <p:nvPr/>
        </p:nvSpPr>
        <p:spPr bwMode="auto">
          <a:xfrm>
            <a:off x="2206626" y="3716338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solidFill>
                  <a:srgbClr val="FFFF00"/>
                </a:solidFill>
              </a:rPr>
              <a:t>А</a:t>
            </a:r>
          </a:p>
        </p:txBody>
      </p:sp>
      <p:sp>
        <p:nvSpPr>
          <p:cNvPr id="33820" name="Text Box 118"/>
          <p:cNvSpPr txBox="1">
            <a:spLocks noChangeArrowheads="1"/>
          </p:cNvSpPr>
          <p:nvPr/>
        </p:nvSpPr>
        <p:spPr bwMode="auto">
          <a:xfrm>
            <a:off x="6599238" y="3716338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solidFill>
                  <a:srgbClr val="FFFF00"/>
                </a:solidFill>
              </a:rPr>
              <a:t>А</a:t>
            </a:r>
          </a:p>
        </p:txBody>
      </p:sp>
      <p:sp>
        <p:nvSpPr>
          <p:cNvPr id="33821" name="Text Box 119"/>
          <p:cNvSpPr txBox="1">
            <a:spLocks noChangeArrowheads="1"/>
          </p:cNvSpPr>
          <p:nvPr/>
        </p:nvSpPr>
        <p:spPr bwMode="auto">
          <a:xfrm>
            <a:off x="2424113" y="2852738"/>
            <a:ext cx="32575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solidFill>
                  <a:srgbClr val="FFFF00"/>
                </a:solidFill>
                <a:latin typeface="Times New Roman" panose="02020603050405020304" pitchFamily="18" charset="0"/>
              </a:rPr>
              <a:t>Титруемый раствор не поглощает свет,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solidFill>
                  <a:srgbClr val="FFFF00"/>
                </a:solidFill>
                <a:latin typeface="Times New Roman" panose="02020603050405020304" pitchFamily="18" charset="0"/>
              </a:rPr>
              <a:t>продукт реакции поглощает</a:t>
            </a:r>
          </a:p>
        </p:txBody>
      </p:sp>
      <p:sp>
        <p:nvSpPr>
          <p:cNvPr id="33822" name="Text Box 120"/>
          <p:cNvSpPr txBox="1">
            <a:spLocks noChangeArrowheads="1"/>
          </p:cNvSpPr>
          <p:nvPr/>
        </p:nvSpPr>
        <p:spPr bwMode="auto">
          <a:xfrm>
            <a:off x="6384925" y="2852738"/>
            <a:ext cx="36718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rgbClr val="FFFF00"/>
                </a:solidFill>
                <a:latin typeface="Times New Roman" panose="02020603050405020304" pitchFamily="18" charset="0"/>
              </a:rPr>
              <a:t>Определяемый компонент поглощает свет, </a:t>
            </a:r>
            <a:r>
              <a:rPr lang="ru-RU" altLang="ru-RU" sz="1400" dirty="0" err="1">
                <a:solidFill>
                  <a:srgbClr val="FFFF00"/>
                </a:solidFill>
                <a:latin typeface="Times New Roman" panose="02020603050405020304" pitchFamily="18" charset="0"/>
              </a:rPr>
              <a:t>титрант</a:t>
            </a:r>
            <a:r>
              <a:rPr lang="ru-RU" altLang="ru-RU" sz="1400" dirty="0">
                <a:solidFill>
                  <a:srgbClr val="FFFF00"/>
                </a:solidFill>
                <a:latin typeface="Times New Roman" panose="02020603050405020304" pitchFamily="18" charset="0"/>
              </a:rPr>
              <a:t> и продукт реакции не поглощают</a:t>
            </a:r>
          </a:p>
        </p:txBody>
      </p:sp>
      <p:sp>
        <p:nvSpPr>
          <p:cNvPr id="33823" name="Text Box 121"/>
          <p:cNvSpPr txBox="1">
            <a:spLocks noChangeArrowheads="1"/>
          </p:cNvSpPr>
          <p:nvPr/>
        </p:nvSpPr>
        <p:spPr bwMode="auto">
          <a:xfrm>
            <a:off x="2495550" y="5949950"/>
            <a:ext cx="36718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solidFill>
                  <a:srgbClr val="FFFF00"/>
                </a:solidFill>
                <a:latin typeface="Times New Roman" panose="02020603050405020304" pitchFamily="18" charset="0"/>
              </a:rPr>
              <a:t>Определяемый компонент и продукт реакции поглощают свет</a:t>
            </a:r>
          </a:p>
        </p:txBody>
      </p:sp>
      <p:sp>
        <p:nvSpPr>
          <p:cNvPr id="33824" name="Text Box 122"/>
          <p:cNvSpPr txBox="1">
            <a:spLocks noChangeArrowheads="1"/>
          </p:cNvSpPr>
          <p:nvPr/>
        </p:nvSpPr>
        <p:spPr bwMode="auto">
          <a:xfrm>
            <a:off x="6888164" y="5949950"/>
            <a:ext cx="36718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solidFill>
                  <a:srgbClr val="FFFF00"/>
                </a:solidFill>
                <a:latin typeface="Times New Roman" panose="02020603050405020304" pitchFamily="18" charset="0"/>
              </a:rPr>
              <a:t>Определяемый компонент и продукт реакции не поглощают свет, титрант поглощает</a:t>
            </a:r>
          </a:p>
        </p:txBody>
      </p:sp>
    </p:spTree>
    <p:extLst>
      <p:ext uri="{BB962C8B-B14F-4D97-AF65-F5344CB8AC3E}">
        <p14:creationId xmlns:p14="http://schemas.microsoft.com/office/powerpoint/2010/main" val="29625790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22218" y="277813"/>
            <a:ext cx="9088582" cy="703262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600" dirty="0" err="1" smtClean="0">
                <a:solidFill>
                  <a:srgbClr val="00FF00"/>
                </a:solidFill>
              </a:rPr>
              <a:t>Аналіз</a:t>
            </a:r>
            <a:r>
              <a:rPr lang="ru-RU" altLang="ru-RU" sz="3600" dirty="0" smtClean="0">
                <a:solidFill>
                  <a:srgbClr val="00FF00"/>
                </a:solidFill>
              </a:rPr>
              <a:t> </a:t>
            </a:r>
            <a:r>
              <a:rPr lang="ru-RU" altLang="ru-RU" sz="3600" dirty="0" err="1" smtClean="0">
                <a:solidFill>
                  <a:srgbClr val="00FF00"/>
                </a:solidFill>
              </a:rPr>
              <a:t>багатокомпонентних</a:t>
            </a:r>
            <a:r>
              <a:rPr lang="ru-RU" altLang="ru-RU" sz="3600" dirty="0" smtClean="0">
                <a:solidFill>
                  <a:srgbClr val="00FF00"/>
                </a:solidFill>
              </a:rPr>
              <a:t> систем</a:t>
            </a:r>
            <a:endParaRPr lang="ru-RU" altLang="ru-RU" sz="3600" dirty="0">
              <a:solidFill>
                <a:srgbClr val="00FF00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426586"/>
            <a:ext cx="8229600" cy="3960812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dirty="0" smtClean="0"/>
              <a:t>		</a:t>
            </a:r>
            <a:r>
              <a:rPr lang="ru-RU" altLang="ru-RU" sz="2400" dirty="0">
                <a:solidFill>
                  <a:srgbClr val="FFFF00"/>
                </a:solidFill>
              </a:rPr>
              <a:t>В 1873 </a:t>
            </a:r>
            <a:r>
              <a:rPr lang="ru-RU" altLang="ru-RU" sz="2400" dirty="0" smtClean="0">
                <a:solidFill>
                  <a:srgbClr val="FFFF00"/>
                </a:solidFill>
              </a:rPr>
              <a:t>р. </a:t>
            </a:r>
            <a:r>
              <a:rPr lang="ru-RU" altLang="ru-RU" sz="2400" dirty="0">
                <a:solidFill>
                  <a:srgbClr val="FFFF00"/>
                </a:solidFill>
              </a:rPr>
              <a:t>К.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Фірордтом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>
                <a:solidFill>
                  <a:srgbClr val="FFFF00"/>
                </a:solidFill>
              </a:rPr>
              <a:t>на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прикладі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двохкомпонентної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суміші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був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вперше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сформульований</a:t>
            </a:r>
            <a:r>
              <a:rPr lang="ru-RU" altLang="ru-RU" sz="2400" dirty="0" smtClean="0">
                <a:solidFill>
                  <a:srgbClr val="FFFF00"/>
                </a:solidFill>
              </a:rPr>
              <a:t> і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експериментально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підтверджений</a:t>
            </a:r>
            <a:r>
              <a:rPr lang="ru-RU" altLang="ru-RU" sz="2400" dirty="0" smtClean="0">
                <a:solidFill>
                  <a:srgbClr val="FFFF00"/>
                </a:solidFill>
              </a:rPr>
              <a:t> принцип</a:t>
            </a:r>
            <a:endParaRPr lang="ru-RU" altLang="ru-RU" sz="2400" dirty="0">
              <a:solidFill>
                <a:srgbClr val="FFFF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dirty="0" err="1" smtClean="0">
                <a:solidFill>
                  <a:srgbClr val="FFFF00"/>
                </a:solidFill>
              </a:rPr>
              <a:t>аддитивності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оптичних</a:t>
            </a:r>
            <a:r>
              <a:rPr lang="ru-RU" altLang="ru-RU" sz="2400" dirty="0" smtClean="0">
                <a:solidFill>
                  <a:srgbClr val="FF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щільностей</a:t>
            </a:r>
            <a:r>
              <a:rPr lang="ru-RU" altLang="ru-RU" sz="2400" dirty="0" smtClean="0">
                <a:solidFill>
                  <a:srgbClr val="FFFF00"/>
                </a:solidFill>
              </a:rPr>
              <a:t>:</a:t>
            </a:r>
            <a:endParaRPr lang="ru-RU" altLang="ru-RU" sz="2400" dirty="0">
              <a:solidFill>
                <a:srgbClr val="FFFF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solidFill>
                  <a:srgbClr val="FFFF00"/>
                </a:solidFill>
              </a:rPr>
              <a:t>	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dirty="0" err="1" smtClean="0">
                <a:solidFill>
                  <a:srgbClr val="00FF00"/>
                </a:solidFill>
              </a:rPr>
              <a:t>оптична</a:t>
            </a:r>
            <a:r>
              <a:rPr lang="ru-RU" altLang="ru-RU" sz="2400" dirty="0" smtClean="0">
                <a:solidFill>
                  <a:srgbClr val="00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щільність</a:t>
            </a:r>
            <a:r>
              <a:rPr lang="ru-RU" altLang="ru-RU" sz="2400" dirty="0" smtClean="0">
                <a:solidFill>
                  <a:srgbClr val="00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суміші</a:t>
            </a:r>
            <a:r>
              <a:rPr lang="ru-RU" altLang="ru-RU" sz="2400" dirty="0" smtClean="0">
                <a:solidFill>
                  <a:srgbClr val="00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сполук</a:t>
            </a:r>
            <a:r>
              <a:rPr lang="ru-RU" altLang="ru-RU" sz="2400" dirty="0" smtClean="0">
                <a:solidFill>
                  <a:srgbClr val="00FF00"/>
                </a:solidFill>
              </a:rPr>
              <a:t>,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які</a:t>
            </a:r>
            <a:r>
              <a:rPr lang="ru-RU" altLang="ru-RU" sz="2400" dirty="0" smtClean="0">
                <a:solidFill>
                  <a:srgbClr val="00FF00"/>
                </a:solidFill>
              </a:rPr>
              <a:t> не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вступають</a:t>
            </a:r>
            <a:r>
              <a:rPr lang="ru-RU" altLang="ru-RU" sz="2400" dirty="0" smtClean="0">
                <a:solidFill>
                  <a:srgbClr val="00FF00"/>
                </a:solidFill>
              </a:rPr>
              <a:t> в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хімічну</a:t>
            </a:r>
            <a:r>
              <a:rPr lang="ru-RU" altLang="ru-RU" sz="2400" dirty="0" smtClean="0">
                <a:solidFill>
                  <a:srgbClr val="00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взаємодію</a:t>
            </a:r>
            <a:r>
              <a:rPr lang="ru-RU" altLang="ru-RU" sz="2400" dirty="0" smtClean="0">
                <a:solidFill>
                  <a:srgbClr val="00FF00"/>
                </a:solidFill>
              </a:rPr>
              <a:t> один з одним,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дорівнює</a:t>
            </a:r>
            <a:r>
              <a:rPr lang="ru-RU" altLang="ru-RU" sz="2400" dirty="0" smtClean="0">
                <a:solidFill>
                  <a:srgbClr val="00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сумі</a:t>
            </a:r>
            <a:r>
              <a:rPr lang="ru-RU" altLang="ru-RU" sz="2400" dirty="0" smtClean="0">
                <a:solidFill>
                  <a:srgbClr val="00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оптичних</a:t>
            </a:r>
            <a:r>
              <a:rPr lang="ru-RU" altLang="ru-RU" sz="2400" dirty="0" smtClean="0">
                <a:solidFill>
                  <a:srgbClr val="00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щільностей</a:t>
            </a:r>
            <a:r>
              <a:rPr lang="ru-RU" altLang="ru-RU" sz="2400" dirty="0" smtClean="0">
                <a:solidFill>
                  <a:srgbClr val="00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компонентів</a:t>
            </a:r>
            <a:r>
              <a:rPr lang="ru-RU" altLang="ru-RU" sz="2400" dirty="0" smtClean="0">
                <a:solidFill>
                  <a:srgbClr val="00FF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00FF00"/>
                </a:solidFill>
              </a:rPr>
              <a:t>суміші</a:t>
            </a:r>
            <a:r>
              <a:rPr lang="ru-RU" altLang="ru-RU" sz="2400" dirty="0" smtClean="0">
                <a:solidFill>
                  <a:srgbClr val="00FF00"/>
                </a:solidFill>
              </a:rPr>
              <a:t>:</a:t>
            </a:r>
            <a:endParaRPr lang="ru-RU" altLang="ru-RU" sz="2400" dirty="0">
              <a:solidFill>
                <a:srgbClr val="00FF00"/>
              </a:solidFill>
            </a:endParaRP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34821" name="Object 4"/>
          <p:cNvGraphicFramePr>
            <a:graphicFrameLocks noChangeAspect="1"/>
          </p:cNvGraphicFramePr>
          <p:nvPr/>
        </p:nvGraphicFramePr>
        <p:xfrm>
          <a:off x="1919289" y="5589588"/>
          <a:ext cx="8567737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3" name="Формула" r:id="rId6" imgW="3085956" imgH="219175" progId="Equation.3">
                  <p:embed/>
                </p:oleObj>
              </mc:Choice>
              <mc:Fallback>
                <p:oleObj name="Формула" r:id="rId6" imgW="3085956" imgH="219175" progId="Equation.3">
                  <p:embed/>
                  <p:pic>
                    <p:nvPicPr>
                      <p:cNvPr id="3482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9289" y="5589588"/>
                        <a:ext cx="8567737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653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sz="3200" b="1" dirty="0" err="1" smtClean="0">
                <a:solidFill>
                  <a:srgbClr val="00FF00"/>
                </a:solidFill>
              </a:rPr>
              <a:t>Спектрофотометричний</a:t>
            </a:r>
            <a:r>
              <a:rPr lang="ru-RU" altLang="ru-RU" sz="3200" b="1" dirty="0" smtClean="0">
                <a:solidFill>
                  <a:srgbClr val="00FF00"/>
                </a:solidFill>
              </a:rPr>
              <a:t> </a:t>
            </a:r>
            <a:r>
              <a:rPr lang="ru-RU" altLang="ru-RU" sz="3200" b="1" dirty="0" err="1" smtClean="0">
                <a:solidFill>
                  <a:srgbClr val="00FF00"/>
                </a:solidFill>
              </a:rPr>
              <a:t>аналіз</a:t>
            </a:r>
            <a:r>
              <a:rPr lang="ru-RU" altLang="ru-RU" sz="3200" b="1" dirty="0" smtClean="0">
                <a:solidFill>
                  <a:srgbClr val="00FF00"/>
                </a:solidFill>
              </a:rPr>
              <a:t> </a:t>
            </a:r>
            <a:r>
              <a:rPr lang="ru-RU" altLang="ru-RU" sz="3200" b="1" dirty="0" err="1" smtClean="0">
                <a:solidFill>
                  <a:srgbClr val="00FF00"/>
                </a:solidFill>
              </a:rPr>
              <a:t>двохкомпонентних</a:t>
            </a:r>
            <a:r>
              <a:rPr lang="ru-RU" altLang="ru-RU" sz="3200" b="1" dirty="0" smtClean="0">
                <a:solidFill>
                  <a:srgbClr val="00FF00"/>
                </a:solidFill>
              </a:rPr>
              <a:t> </a:t>
            </a:r>
            <a:r>
              <a:rPr lang="ru-RU" altLang="ru-RU" sz="3200" b="1" dirty="0">
                <a:solidFill>
                  <a:srgbClr val="00FF00"/>
                </a:solidFill>
              </a:rPr>
              <a:t>систем</a:t>
            </a:r>
            <a:r>
              <a:rPr lang="ru-RU" altLang="ru-RU" sz="3200" dirty="0"/>
              <a:t/>
            </a:r>
            <a:br>
              <a:rPr lang="ru-RU" altLang="ru-RU" sz="3200" dirty="0"/>
            </a:br>
            <a:endParaRPr lang="ru-RU" altLang="ru-RU" sz="32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484314"/>
            <a:ext cx="8229600" cy="4530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800" dirty="0"/>
              <a:t>	</a:t>
            </a:r>
            <a:endParaRPr lang="ru-RU" altLang="ru-RU" sz="28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err="1" smtClean="0">
                <a:solidFill>
                  <a:srgbClr val="FFFF00"/>
                </a:solidFill>
              </a:rPr>
              <a:t>Криві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світлопоглинання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обох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речовин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перекриваються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>
                <a:solidFill>
                  <a:srgbClr val="FFFF00"/>
                </a:solidFill>
              </a:rPr>
              <a:t>по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всьому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>
                <a:solidFill>
                  <a:srgbClr val="FFFF00"/>
                </a:solidFill>
              </a:rPr>
              <a:t>спектру.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altLang="ru-RU" sz="28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err="1" smtClean="0">
                <a:solidFill>
                  <a:srgbClr val="FFFF00"/>
                </a:solidFill>
              </a:rPr>
              <a:t>Криві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світ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лопоглинання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обох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речовин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перекриваються</a:t>
            </a:r>
            <a:r>
              <a:rPr lang="ru-RU" altLang="ru-RU" sz="2800" dirty="0">
                <a:solidFill>
                  <a:srgbClr val="FFFF00"/>
                </a:solidFill>
              </a:rPr>
              <a:t>, </a:t>
            </a:r>
            <a:r>
              <a:rPr lang="ru-RU" altLang="ru-RU" sz="2800" dirty="0" smtClean="0">
                <a:solidFill>
                  <a:srgbClr val="FFFF00"/>
                </a:solidFill>
              </a:rPr>
              <a:t>яле є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ділянка</a:t>
            </a:r>
            <a:r>
              <a:rPr lang="ru-RU" altLang="ru-RU" sz="2800" dirty="0" smtClean="0">
                <a:solidFill>
                  <a:srgbClr val="FFFF00"/>
                </a:solidFill>
              </a:rPr>
              <a:t> спектра </a:t>
            </a:r>
            <a:r>
              <a:rPr lang="ru-RU" altLang="ru-RU" sz="2800" dirty="0">
                <a:solidFill>
                  <a:srgbClr val="FFFF00"/>
                </a:solidFill>
              </a:rPr>
              <a:t>в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якому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поглинає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лише</a:t>
            </a:r>
            <a:r>
              <a:rPr lang="ru-RU" altLang="ru-RU" sz="2800" dirty="0" smtClean="0">
                <a:solidFill>
                  <a:srgbClr val="FFFF00"/>
                </a:solidFill>
              </a:rPr>
              <a:t> один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компонен</a:t>
            </a:r>
            <a:r>
              <a:rPr lang="ru-RU" altLang="ru-RU" sz="2800" dirty="0" smtClean="0">
                <a:solidFill>
                  <a:srgbClr val="FFFF00"/>
                </a:solidFill>
              </a:rPr>
              <a:t>.</a:t>
            </a:r>
            <a:endParaRPr lang="ru-RU" altLang="ru-RU" sz="28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altLang="ru-RU" sz="28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err="1" smtClean="0">
                <a:solidFill>
                  <a:srgbClr val="FFFF00"/>
                </a:solidFill>
              </a:rPr>
              <a:t>Криві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світлопоглинання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обох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речовин</a:t>
            </a:r>
            <a:r>
              <a:rPr lang="ru-RU" altLang="ru-RU" sz="2800" dirty="0" smtClean="0">
                <a:solidFill>
                  <a:srgbClr val="FFFF00"/>
                </a:solidFill>
              </a:rPr>
              <a:t> </a:t>
            </a:r>
            <a:r>
              <a:rPr lang="ru-RU" altLang="ru-RU" sz="2800" dirty="0">
                <a:solidFill>
                  <a:srgbClr val="FFFF00"/>
                </a:solidFill>
              </a:rPr>
              <a:t>не </a:t>
            </a:r>
            <a:r>
              <a:rPr lang="ru-RU" altLang="ru-RU" sz="2800" dirty="0" err="1" smtClean="0">
                <a:solidFill>
                  <a:srgbClr val="FFFF00"/>
                </a:solidFill>
              </a:rPr>
              <a:t>перекриваються</a:t>
            </a:r>
            <a:r>
              <a:rPr lang="ru-RU" altLang="ru-RU" sz="28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244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>
                <a:solidFill>
                  <a:srgbClr val="FFFF00"/>
                </a:solidFill>
              </a:rPr>
              <a:t>Кривые светопоглощения обоих веществ перекрываются по всему спектру</a:t>
            </a:r>
          </a:p>
        </p:txBody>
      </p:sp>
      <p:sp>
        <p:nvSpPr>
          <p:cNvPr id="36867" name="Line 4"/>
          <p:cNvSpPr>
            <a:spLocks noChangeShapeType="1"/>
          </p:cNvSpPr>
          <p:nvPr/>
        </p:nvSpPr>
        <p:spPr bwMode="auto">
          <a:xfrm flipV="1">
            <a:off x="3359150" y="2781300"/>
            <a:ext cx="1588" cy="3500438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6868" name="Line 5"/>
          <p:cNvSpPr>
            <a:spLocks noChangeShapeType="1"/>
          </p:cNvSpPr>
          <p:nvPr/>
        </p:nvSpPr>
        <p:spPr bwMode="auto">
          <a:xfrm>
            <a:off x="3359150" y="6281739"/>
            <a:ext cx="5780088" cy="158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2927350" y="2852739"/>
            <a:ext cx="287338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1800">
                <a:solidFill>
                  <a:srgbClr val="00FF00"/>
                </a:solidFill>
                <a:cs typeface="Arial" charset="0"/>
              </a:rPr>
              <a:t>А</a:t>
            </a:r>
            <a:endParaRPr lang="el-GR" altLang="ru-RU" sz="1800">
              <a:solidFill>
                <a:srgbClr val="00FF00"/>
              </a:solidFill>
            </a:endParaRP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8328026" y="6381751"/>
            <a:ext cx="1008063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el-GR" altLang="ru-RU" sz="1800">
                <a:solidFill>
                  <a:srgbClr val="00FF00"/>
                </a:solidFill>
                <a:cs typeface="Arial" charset="0"/>
              </a:rPr>
              <a:t>λ</a:t>
            </a:r>
            <a:r>
              <a:rPr lang="ru-RU" altLang="ru-RU" sz="1800">
                <a:solidFill>
                  <a:srgbClr val="00FF00"/>
                </a:solidFill>
                <a:cs typeface="Arial" charset="0"/>
              </a:rPr>
              <a:t>,</a:t>
            </a:r>
            <a:r>
              <a:rPr lang="ru-RU" altLang="ru-RU" sz="1800">
                <a:solidFill>
                  <a:srgbClr val="00FF00"/>
                </a:solidFill>
              </a:rPr>
              <a:t> нм</a:t>
            </a:r>
            <a:endParaRPr lang="el-GR" altLang="ru-RU" sz="1800">
              <a:solidFill>
                <a:srgbClr val="00FF00"/>
              </a:solidFill>
            </a:endParaRPr>
          </a:p>
        </p:txBody>
      </p:sp>
      <p:sp>
        <p:nvSpPr>
          <p:cNvPr id="36871" name="Freeform 8"/>
          <p:cNvSpPr>
            <a:spLocks/>
          </p:cNvSpPr>
          <p:nvPr/>
        </p:nvSpPr>
        <p:spPr bwMode="auto">
          <a:xfrm>
            <a:off x="4079875" y="3284538"/>
            <a:ext cx="5111750" cy="2005012"/>
          </a:xfrm>
          <a:custGeom>
            <a:avLst/>
            <a:gdLst>
              <a:gd name="T0" fmla="*/ 0 w 2631"/>
              <a:gd name="T1" fmla="*/ 2147483646 h 1399"/>
              <a:gd name="T2" fmla="*/ 2147483646 w 2631"/>
              <a:gd name="T3" fmla="*/ 2147483646 h 1399"/>
              <a:gd name="T4" fmla="*/ 2147483646 w 2631"/>
              <a:gd name="T5" fmla="*/ 2147483646 h 1399"/>
              <a:gd name="T6" fmla="*/ 2147483646 w 2631"/>
              <a:gd name="T7" fmla="*/ 2147483646 h 1399"/>
              <a:gd name="T8" fmla="*/ 2147483646 w 2631"/>
              <a:gd name="T9" fmla="*/ 2147483646 h 13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31" h="1399">
                <a:moveTo>
                  <a:pt x="0" y="1127"/>
                </a:moveTo>
                <a:cubicBezTo>
                  <a:pt x="45" y="601"/>
                  <a:pt x="91" y="76"/>
                  <a:pt x="227" y="38"/>
                </a:cubicBezTo>
                <a:cubicBezTo>
                  <a:pt x="363" y="0"/>
                  <a:pt x="598" y="824"/>
                  <a:pt x="817" y="900"/>
                </a:cubicBezTo>
                <a:cubicBezTo>
                  <a:pt x="1036" y="976"/>
                  <a:pt x="1240" y="409"/>
                  <a:pt x="1542" y="492"/>
                </a:cubicBezTo>
                <a:cubicBezTo>
                  <a:pt x="1844" y="575"/>
                  <a:pt x="2449" y="1248"/>
                  <a:pt x="2631" y="1399"/>
                </a:cubicBezTo>
              </a:path>
            </a:pathLst>
          </a:custGeom>
          <a:noFill/>
          <a:ln w="31750" cmpd="sng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6872" name="Freeform 9"/>
          <p:cNvSpPr>
            <a:spLocks/>
          </p:cNvSpPr>
          <p:nvPr/>
        </p:nvSpPr>
        <p:spPr bwMode="auto">
          <a:xfrm>
            <a:off x="4008439" y="3500439"/>
            <a:ext cx="4308475" cy="1603375"/>
          </a:xfrm>
          <a:custGeom>
            <a:avLst/>
            <a:gdLst>
              <a:gd name="T0" fmla="*/ 0 w 2676"/>
              <a:gd name="T1" fmla="*/ 2147483646 h 1118"/>
              <a:gd name="T2" fmla="*/ 2147483646 w 2676"/>
              <a:gd name="T3" fmla="*/ 2147483646 h 1118"/>
              <a:gd name="T4" fmla="*/ 2147483646 w 2676"/>
              <a:gd name="T5" fmla="*/ 2147483646 h 1118"/>
              <a:gd name="T6" fmla="*/ 2147483646 w 2676"/>
              <a:gd name="T7" fmla="*/ 2147483646 h 1118"/>
              <a:gd name="T8" fmla="*/ 2147483646 w 2676"/>
              <a:gd name="T9" fmla="*/ 2147483646 h 11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76" h="1118">
                <a:moveTo>
                  <a:pt x="0" y="121"/>
                </a:moveTo>
                <a:cubicBezTo>
                  <a:pt x="86" y="332"/>
                  <a:pt x="173" y="544"/>
                  <a:pt x="362" y="529"/>
                </a:cubicBezTo>
                <a:cubicBezTo>
                  <a:pt x="551" y="514"/>
                  <a:pt x="876" y="60"/>
                  <a:pt x="1133" y="30"/>
                </a:cubicBezTo>
                <a:cubicBezTo>
                  <a:pt x="1390" y="0"/>
                  <a:pt x="1648" y="166"/>
                  <a:pt x="1905" y="347"/>
                </a:cubicBezTo>
                <a:cubicBezTo>
                  <a:pt x="2162" y="528"/>
                  <a:pt x="2548" y="990"/>
                  <a:pt x="2676" y="1118"/>
                </a:cubicBezTo>
              </a:path>
            </a:pathLst>
          </a:custGeom>
          <a:noFill/>
          <a:ln w="31750" cmpd="sng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57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3216276" y="836614"/>
          <a:ext cx="5832475" cy="165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4" name="Формула" r:id="rId6" imgW="1667007" imgH="447561" progId="Equation.3">
                  <p:embed/>
                </p:oleObj>
              </mc:Choice>
              <mc:Fallback>
                <p:oleObj name="Формула" r:id="rId6" imgW="1667007" imgH="447561" progId="Equation.3">
                  <p:embed/>
                  <p:pic>
                    <p:nvPicPr>
                      <p:cNvPr id="3789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276" y="836614"/>
                        <a:ext cx="5832475" cy="165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Rectangle 10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37893" name="Object 9"/>
          <p:cNvGraphicFramePr>
            <a:graphicFrameLocks noChangeAspect="1"/>
          </p:cNvGraphicFramePr>
          <p:nvPr/>
        </p:nvGraphicFramePr>
        <p:xfrm>
          <a:off x="2443164" y="3860800"/>
          <a:ext cx="3271837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5" name="Формула" r:id="rId8" imgW="1019067" imgH="199982" progId="Equation.3">
                  <p:embed/>
                </p:oleObj>
              </mc:Choice>
              <mc:Fallback>
                <p:oleObj name="Формула" r:id="rId8" imgW="1019067" imgH="199982" progId="Equation.3">
                  <p:embed/>
                  <p:pic>
                    <p:nvPicPr>
                      <p:cNvPr id="3789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3164" y="3860800"/>
                        <a:ext cx="3271837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3" name="Rectangle 11"/>
          <p:cNvSpPr>
            <a:spLocks noChangeArrowheads="1"/>
          </p:cNvSpPr>
          <p:nvPr/>
        </p:nvSpPr>
        <p:spPr bwMode="auto">
          <a:xfrm>
            <a:off x="2316164" y="3141664"/>
            <a:ext cx="83518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</a:t>
            </a:r>
            <a:r>
              <a:rPr lang="ru-RU" altLang="ru-RU" sz="24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 </a:t>
            </a: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 С</a:t>
            </a:r>
            <a:r>
              <a:rPr lang="ru-RU" altLang="ru-RU" sz="24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– концентрации компонентов в моль/л;                                  </a:t>
            </a:r>
          </a:p>
          <a:p>
            <a:pPr algn="ctr" eaLnBrk="1" hangingPunct="1">
              <a:defRPr/>
            </a:pP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</a:t>
            </a:r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2063750" y="4005264"/>
            <a:ext cx="8280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        -  молярные коэффициенты </a:t>
            </a:r>
          </a:p>
          <a:p>
            <a:pPr algn="ctr" eaLnBrk="1" hangingPunct="1">
              <a:defRPr/>
            </a:pP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	               поглощения при λ</a:t>
            </a:r>
            <a:r>
              <a:rPr lang="ru-RU" altLang="ru-RU" sz="24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и λ</a:t>
            </a:r>
            <a:r>
              <a:rPr lang="ru-RU" altLang="ru-RU" sz="24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  <a:r>
              <a:rPr lang="ru-RU" altLang="ru-RU" sz="2400">
                <a:latin typeface="Arial" charset="0"/>
              </a:rPr>
              <a:t> </a:t>
            </a:r>
          </a:p>
        </p:txBody>
      </p:sp>
      <p:sp>
        <p:nvSpPr>
          <p:cNvPr id="37896" name="AutoShape 14"/>
          <p:cNvSpPr>
            <a:spLocks/>
          </p:cNvSpPr>
          <p:nvPr/>
        </p:nvSpPr>
        <p:spPr bwMode="auto">
          <a:xfrm>
            <a:off x="3143251" y="836614"/>
            <a:ext cx="144463" cy="1584325"/>
          </a:xfrm>
          <a:prstGeom prst="leftBrace">
            <a:avLst>
              <a:gd name="adj1" fmla="val 91392"/>
              <a:gd name="adj2" fmla="val 50000"/>
            </a:avLst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val="230223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4"/>
          <p:cNvSpPr>
            <a:spLocks noChangeShapeType="1"/>
          </p:cNvSpPr>
          <p:nvPr/>
        </p:nvSpPr>
        <p:spPr bwMode="auto">
          <a:xfrm flipV="1">
            <a:off x="3935413" y="1557339"/>
            <a:ext cx="0" cy="410368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8915" name="Line 5"/>
          <p:cNvSpPr>
            <a:spLocks noChangeShapeType="1"/>
          </p:cNvSpPr>
          <p:nvPr/>
        </p:nvSpPr>
        <p:spPr bwMode="auto">
          <a:xfrm>
            <a:off x="3935414" y="5661025"/>
            <a:ext cx="4968875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8916" name="Freeform 6"/>
          <p:cNvSpPr>
            <a:spLocks/>
          </p:cNvSpPr>
          <p:nvPr/>
        </p:nvSpPr>
        <p:spPr bwMode="auto">
          <a:xfrm>
            <a:off x="4151313" y="1773239"/>
            <a:ext cx="2736850" cy="2916237"/>
          </a:xfrm>
          <a:custGeom>
            <a:avLst/>
            <a:gdLst>
              <a:gd name="T0" fmla="*/ 0 w 1860"/>
              <a:gd name="T1" fmla="*/ 2147483646 h 1837"/>
              <a:gd name="T2" fmla="*/ 2147483646 w 1860"/>
              <a:gd name="T3" fmla="*/ 2147483646 h 1837"/>
              <a:gd name="T4" fmla="*/ 2147483646 w 1860"/>
              <a:gd name="T5" fmla="*/ 2147483646 h 1837"/>
              <a:gd name="T6" fmla="*/ 2147483646 w 1860"/>
              <a:gd name="T7" fmla="*/ 2147483646 h 1837"/>
              <a:gd name="T8" fmla="*/ 2147483646 w 1860"/>
              <a:gd name="T9" fmla="*/ 2147483646 h 18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60" h="1837">
                <a:moveTo>
                  <a:pt x="0" y="113"/>
                </a:moveTo>
                <a:cubicBezTo>
                  <a:pt x="38" y="184"/>
                  <a:pt x="76" y="256"/>
                  <a:pt x="182" y="249"/>
                </a:cubicBezTo>
                <a:cubicBezTo>
                  <a:pt x="288" y="242"/>
                  <a:pt x="431" y="0"/>
                  <a:pt x="635" y="68"/>
                </a:cubicBezTo>
                <a:cubicBezTo>
                  <a:pt x="839" y="136"/>
                  <a:pt x="1202" y="362"/>
                  <a:pt x="1406" y="657"/>
                </a:cubicBezTo>
                <a:cubicBezTo>
                  <a:pt x="1610" y="952"/>
                  <a:pt x="1784" y="1640"/>
                  <a:pt x="1860" y="1837"/>
                </a:cubicBezTo>
              </a:path>
            </a:pathLst>
          </a:custGeom>
          <a:noFill/>
          <a:ln w="28575" cmpd="sng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8917" name="Freeform 7"/>
          <p:cNvSpPr>
            <a:spLocks/>
          </p:cNvSpPr>
          <p:nvPr/>
        </p:nvSpPr>
        <p:spPr bwMode="auto">
          <a:xfrm>
            <a:off x="4224339" y="1700214"/>
            <a:ext cx="4535487" cy="3025775"/>
          </a:xfrm>
          <a:custGeom>
            <a:avLst/>
            <a:gdLst>
              <a:gd name="T0" fmla="*/ 0 w 2404"/>
              <a:gd name="T1" fmla="*/ 2147483646 h 1906"/>
              <a:gd name="T2" fmla="*/ 2147483646 w 2404"/>
              <a:gd name="T3" fmla="*/ 2147483646 h 1906"/>
              <a:gd name="T4" fmla="*/ 2147483646 w 2404"/>
              <a:gd name="T5" fmla="*/ 2147483646 h 1906"/>
              <a:gd name="T6" fmla="*/ 2147483646 w 2404"/>
              <a:gd name="T7" fmla="*/ 2147483646 h 190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04" h="1906">
                <a:moveTo>
                  <a:pt x="0" y="137"/>
                </a:moveTo>
                <a:cubicBezTo>
                  <a:pt x="90" y="333"/>
                  <a:pt x="181" y="530"/>
                  <a:pt x="408" y="545"/>
                </a:cubicBezTo>
                <a:cubicBezTo>
                  <a:pt x="635" y="560"/>
                  <a:pt x="1027" y="0"/>
                  <a:pt x="1360" y="227"/>
                </a:cubicBezTo>
                <a:cubicBezTo>
                  <a:pt x="1693" y="454"/>
                  <a:pt x="2230" y="1626"/>
                  <a:pt x="2404" y="1906"/>
                </a:cubicBezTo>
              </a:path>
            </a:pathLst>
          </a:custGeom>
          <a:noFill/>
          <a:ln w="28575" cmpd="sng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3432176" y="1557338"/>
            <a:ext cx="288925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ru-RU" altLang="ru-RU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</a:t>
            </a:r>
            <a:endParaRPr lang="ru-RU" altLang="ru-RU">
              <a:solidFill>
                <a:srgbClr val="00FF00"/>
              </a:solidFill>
              <a:latin typeface="Arial" charset="0"/>
            </a:endParaRP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7896225" y="5734051"/>
            <a:ext cx="863600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el-GR" altLang="ru-RU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λ</a:t>
            </a:r>
            <a:r>
              <a:rPr lang="ru-RU" altLang="ru-RU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нм</a:t>
            </a:r>
            <a:endParaRPr lang="ru-RU" altLang="ru-RU">
              <a:solidFill>
                <a:srgbClr val="00FF00"/>
              </a:solidFill>
              <a:latin typeface="Arial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2063750" y="260351"/>
            <a:ext cx="90947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Кривые светопоглощения обоих веществ </a:t>
            </a:r>
          </a:p>
          <a:p>
            <a:pPr algn="ctr" eaLnBrk="1" hangingPunct="1">
              <a:defRPr/>
            </a:pP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перекрываются, но имеется участок спектра, в котором </a:t>
            </a:r>
          </a:p>
          <a:p>
            <a:pPr algn="ctr" eaLnBrk="1" hangingPunct="1">
              <a:defRPr/>
            </a:pP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поглощает лишь один компонент</a:t>
            </a:r>
          </a:p>
        </p:txBody>
      </p:sp>
    </p:spTree>
    <p:extLst>
      <p:ext uri="{BB962C8B-B14F-4D97-AF65-F5344CB8AC3E}">
        <p14:creationId xmlns:p14="http://schemas.microsoft.com/office/powerpoint/2010/main" val="171233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ChangeArrowheads="1"/>
          </p:cNvSpPr>
          <p:nvPr/>
        </p:nvSpPr>
        <p:spPr bwMode="auto">
          <a:xfrm>
            <a:off x="6003635" y="30538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39939" name="Object 4"/>
          <p:cNvGraphicFramePr>
            <a:graphicFrameLocks noChangeAspect="1"/>
          </p:cNvGraphicFramePr>
          <p:nvPr/>
        </p:nvGraphicFramePr>
        <p:xfrm>
          <a:off x="3575050" y="981076"/>
          <a:ext cx="5111750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8" name="Формула" r:id="rId6" imgW="1590711" imgH="199982" progId="Equation.3">
                  <p:embed/>
                </p:oleObj>
              </mc:Choice>
              <mc:Fallback>
                <p:oleObj name="Формула" r:id="rId6" imgW="1590711" imgH="199982" progId="Equation.3">
                  <p:embed/>
                  <p:pic>
                    <p:nvPicPr>
                      <p:cNvPr id="3993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0" y="981076"/>
                        <a:ext cx="5111750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Rectangle 7"/>
          <p:cNvSpPr>
            <a:spLocks noChangeArrowheads="1"/>
          </p:cNvSpPr>
          <p:nvPr/>
        </p:nvSpPr>
        <p:spPr bwMode="auto">
          <a:xfrm>
            <a:off x="6003635" y="30538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39941" name="Object 6"/>
          <p:cNvGraphicFramePr>
            <a:graphicFrameLocks noChangeAspect="1"/>
          </p:cNvGraphicFramePr>
          <p:nvPr/>
        </p:nvGraphicFramePr>
        <p:xfrm>
          <a:off x="3575050" y="1844676"/>
          <a:ext cx="3024188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9" name="Формула" r:id="rId8" imgW="981111" imgH="199982" progId="Equation.3">
                  <p:embed/>
                </p:oleObj>
              </mc:Choice>
              <mc:Fallback>
                <p:oleObj name="Формула" r:id="rId8" imgW="981111" imgH="199982" progId="Equation.3">
                  <p:embed/>
                  <p:pic>
                    <p:nvPicPr>
                      <p:cNvPr id="3994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0" y="1844676"/>
                        <a:ext cx="3024188" cy="70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2" name="Rectangle 9"/>
          <p:cNvSpPr>
            <a:spLocks noChangeArrowheads="1"/>
          </p:cNvSpPr>
          <p:nvPr/>
        </p:nvSpPr>
        <p:spPr bwMode="auto">
          <a:xfrm>
            <a:off x="6003635" y="29300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39943" name="Rectangle 11"/>
          <p:cNvSpPr>
            <a:spLocks noChangeArrowheads="1"/>
          </p:cNvSpPr>
          <p:nvPr/>
        </p:nvSpPr>
        <p:spPr bwMode="auto">
          <a:xfrm>
            <a:off x="6003635" y="29014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39944" name="Rectangle 13"/>
          <p:cNvSpPr>
            <a:spLocks noChangeArrowheads="1"/>
          </p:cNvSpPr>
          <p:nvPr/>
        </p:nvSpPr>
        <p:spPr bwMode="auto">
          <a:xfrm>
            <a:off x="6003635" y="3676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39945" name="AutoShape 14"/>
          <p:cNvSpPr>
            <a:spLocks/>
          </p:cNvSpPr>
          <p:nvPr/>
        </p:nvSpPr>
        <p:spPr bwMode="auto">
          <a:xfrm>
            <a:off x="3359151" y="981075"/>
            <a:ext cx="144463" cy="1511300"/>
          </a:xfrm>
          <a:prstGeom prst="leftBrace">
            <a:avLst>
              <a:gd name="adj1" fmla="val 87179"/>
              <a:gd name="adj2" fmla="val 50000"/>
            </a:avLst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65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4"/>
          <p:cNvSpPr>
            <a:spLocks noChangeShapeType="1"/>
          </p:cNvSpPr>
          <p:nvPr/>
        </p:nvSpPr>
        <p:spPr bwMode="auto">
          <a:xfrm flipV="1">
            <a:off x="3935413" y="1557339"/>
            <a:ext cx="0" cy="410368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0963" name="Line 5"/>
          <p:cNvSpPr>
            <a:spLocks noChangeShapeType="1"/>
          </p:cNvSpPr>
          <p:nvPr/>
        </p:nvSpPr>
        <p:spPr bwMode="auto">
          <a:xfrm>
            <a:off x="3935414" y="5661025"/>
            <a:ext cx="489743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3575051" y="1557338"/>
            <a:ext cx="288925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ru-RU" altLang="ru-RU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</a:t>
            </a:r>
            <a:endParaRPr lang="ru-RU" altLang="ru-RU">
              <a:solidFill>
                <a:srgbClr val="00FF00"/>
              </a:solidFill>
              <a:latin typeface="Arial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7896225" y="5661026"/>
            <a:ext cx="863600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el-GR" altLang="ru-RU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λ</a:t>
            </a:r>
            <a:r>
              <a:rPr lang="ru-RU" altLang="ru-RU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нм</a:t>
            </a:r>
            <a:endParaRPr lang="ru-RU" altLang="ru-RU">
              <a:solidFill>
                <a:srgbClr val="00FF00"/>
              </a:solidFill>
              <a:latin typeface="Arial" charset="0"/>
            </a:endParaRP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1703388" y="549275"/>
            <a:ext cx="8780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Кривые светопоглощения обоих веществ не перекрываются</a:t>
            </a:r>
          </a:p>
        </p:txBody>
      </p:sp>
      <p:sp>
        <p:nvSpPr>
          <p:cNvPr id="40967" name="Freeform 15"/>
          <p:cNvSpPr>
            <a:spLocks/>
          </p:cNvSpPr>
          <p:nvPr/>
        </p:nvSpPr>
        <p:spPr bwMode="auto">
          <a:xfrm>
            <a:off x="4224338" y="3128963"/>
            <a:ext cx="2303462" cy="1884362"/>
          </a:xfrm>
          <a:custGeom>
            <a:avLst/>
            <a:gdLst>
              <a:gd name="T0" fmla="*/ 0 w 1451"/>
              <a:gd name="T1" fmla="*/ 2147483646 h 1187"/>
              <a:gd name="T2" fmla="*/ 2147483646 w 1451"/>
              <a:gd name="T3" fmla="*/ 2147483646 h 1187"/>
              <a:gd name="T4" fmla="*/ 2147483646 w 1451"/>
              <a:gd name="T5" fmla="*/ 2147483646 h 1187"/>
              <a:gd name="T6" fmla="*/ 2147483646 w 1451"/>
              <a:gd name="T7" fmla="*/ 2147483646 h 1187"/>
              <a:gd name="T8" fmla="*/ 2147483646 w 1451"/>
              <a:gd name="T9" fmla="*/ 2147483646 h 1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51" h="1187">
                <a:moveTo>
                  <a:pt x="0" y="1187"/>
                </a:moveTo>
                <a:cubicBezTo>
                  <a:pt x="185" y="1032"/>
                  <a:pt x="371" y="877"/>
                  <a:pt x="499" y="688"/>
                </a:cubicBezTo>
                <a:cubicBezTo>
                  <a:pt x="627" y="499"/>
                  <a:pt x="673" y="106"/>
                  <a:pt x="771" y="53"/>
                </a:cubicBezTo>
                <a:cubicBezTo>
                  <a:pt x="869" y="0"/>
                  <a:pt x="975" y="234"/>
                  <a:pt x="1088" y="370"/>
                </a:cubicBezTo>
                <a:cubicBezTo>
                  <a:pt x="1201" y="506"/>
                  <a:pt x="1391" y="786"/>
                  <a:pt x="1451" y="869"/>
                </a:cubicBezTo>
              </a:path>
            </a:pathLst>
          </a:custGeom>
          <a:noFill/>
          <a:ln w="28575" cmpd="sng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0968" name="Freeform 16"/>
          <p:cNvSpPr>
            <a:spLocks/>
          </p:cNvSpPr>
          <p:nvPr/>
        </p:nvSpPr>
        <p:spPr bwMode="auto">
          <a:xfrm>
            <a:off x="5951539" y="3273425"/>
            <a:ext cx="2592387" cy="1379538"/>
          </a:xfrm>
          <a:custGeom>
            <a:avLst/>
            <a:gdLst>
              <a:gd name="T0" fmla="*/ 0 w 1633"/>
              <a:gd name="T1" fmla="*/ 2147483646 h 869"/>
              <a:gd name="T2" fmla="*/ 2147483646 w 1633"/>
              <a:gd name="T3" fmla="*/ 2147483646 h 869"/>
              <a:gd name="T4" fmla="*/ 2147483646 w 1633"/>
              <a:gd name="T5" fmla="*/ 2147483646 h 869"/>
              <a:gd name="T6" fmla="*/ 2147483646 w 1633"/>
              <a:gd name="T7" fmla="*/ 2147483646 h 869"/>
              <a:gd name="T8" fmla="*/ 2147483646 w 1633"/>
              <a:gd name="T9" fmla="*/ 2147483646 h 8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3" h="869">
                <a:moveTo>
                  <a:pt x="0" y="688"/>
                </a:moveTo>
                <a:cubicBezTo>
                  <a:pt x="148" y="491"/>
                  <a:pt x="296" y="295"/>
                  <a:pt x="409" y="189"/>
                </a:cubicBezTo>
                <a:cubicBezTo>
                  <a:pt x="522" y="83"/>
                  <a:pt x="560" y="0"/>
                  <a:pt x="681" y="53"/>
                </a:cubicBezTo>
                <a:cubicBezTo>
                  <a:pt x="802" y="106"/>
                  <a:pt x="975" y="370"/>
                  <a:pt x="1134" y="506"/>
                </a:cubicBezTo>
                <a:cubicBezTo>
                  <a:pt x="1293" y="642"/>
                  <a:pt x="1550" y="809"/>
                  <a:pt x="1633" y="869"/>
                </a:cubicBezTo>
              </a:path>
            </a:pathLst>
          </a:custGeom>
          <a:noFill/>
          <a:ln w="28575" cmpd="sng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41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WordArt 4" descr="Сферы"/>
          <p:cNvSpPr>
            <a:spLocks noChangeArrowheads="1" noChangeShapeType="1" noTextEdit="1"/>
          </p:cNvSpPr>
          <p:nvPr/>
        </p:nvSpPr>
        <p:spPr bwMode="auto">
          <a:xfrm>
            <a:off x="2566988" y="260350"/>
            <a:ext cx="7067550" cy="92233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uk-UA" sz="3600" kern="10">
                <a:ln w="12700">
                  <a:solidFill>
                    <a:srgbClr val="FF0066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+mj-lt"/>
                <a:ea typeface="+mj-lt"/>
                <a:cs typeface="+mj-lt"/>
              </a:rPr>
              <a:t>ПРИНЦИП ДІЇ ЛАЗЕРА</a:t>
            </a:r>
          </a:p>
        </p:txBody>
      </p:sp>
      <p:grpSp>
        <p:nvGrpSpPr>
          <p:cNvPr id="36867" name="Group 23"/>
          <p:cNvGrpSpPr>
            <a:grpSpLocks/>
          </p:cNvGrpSpPr>
          <p:nvPr/>
        </p:nvGrpSpPr>
        <p:grpSpPr bwMode="auto">
          <a:xfrm>
            <a:off x="6959600" y="1125538"/>
            <a:ext cx="2376488" cy="2368550"/>
            <a:chOff x="3424" y="849"/>
            <a:chExt cx="1497" cy="1492"/>
          </a:xfrm>
        </p:grpSpPr>
        <p:pic>
          <p:nvPicPr>
            <p:cNvPr id="36876" name="Picture 14" descr="Подпись: Рис. 2.1. Схематическое представление трех процессов. а) - спонтанное излучение; б) - вынужденное излучение; в) - поглощение."/>
            <p:cNvPicPr>
              <a:picLocks noChangeAspect="1" noChangeArrowheads="1"/>
            </p:cNvPicPr>
            <p:nvPr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54" r="6047"/>
            <a:stretch>
              <a:fillRect/>
            </a:stretch>
          </p:blipFill>
          <p:spPr bwMode="auto">
            <a:xfrm>
              <a:off x="4415" y="849"/>
              <a:ext cx="506" cy="1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877" name="Group 20"/>
            <p:cNvGrpSpPr>
              <a:grpSpLocks/>
            </p:cNvGrpSpPr>
            <p:nvPr/>
          </p:nvGrpSpPr>
          <p:grpSpPr bwMode="auto">
            <a:xfrm>
              <a:off x="3424" y="1062"/>
              <a:ext cx="1116" cy="909"/>
              <a:chOff x="3190" y="1127"/>
              <a:chExt cx="1116" cy="808"/>
            </a:xfrm>
          </p:grpSpPr>
          <p:sp>
            <p:nvSpPr>
              <p:cNvPr id="36878" name="Line 7"/>
              <p:cNvSpPr>
                <a:spLocks noChangeShapeType="1"/>
              </p:cNvSpPr>
              <p:nvPr/>
            </p:nvSpPr>
            <p:spPr bwMode="auto">
              <a:xfrm>
                <a:off x="3298" y="1139"/>
                <a:ext cx="100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6879" name="Line 8"/>
              <p:cNvSpPr>
                <a:spLocks noChangeShapeType="1"/>
              </p:cNvSpPr>
              <p:nvPr/>
            </p:nvSpPr>
            <p:spPr bwMode="auto">
              <a:xfrm>
                <a:off x="3298" y="1775"/>
                <a:ext cx="100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6880" name="Line 9"/>
              <p:cNvSpPr>
                <a:spLocks noChangeShapeType="1"/>
              </p:cNvSpPr>
              <p:nvPr/>
            </p:nvSpPr>
            <p:spPr bwMode="auto">
              <a:xfrm>
                <a:off x="3802" y="1127"/>
                <a:ext cx="0" cy="63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6881" name="Line 10"/>
              <p:cNvSpPr>
                <a:spLocks noChangeShapeType="1"/>
              </p:cNvSpPr>
              <p:nvPr/>
            </p:nvSpPr>
            <p:spPr bwMode="auto">
              <a:xfrm flipV="1">
                <a:off x="3802" y="1403"/>
                <a:ext cx="0" cy="7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grpSp>
            <p:nvGrpSpPr>
              <p:cNvPr id="36882" name="Group 11"/>
              <p:cNvGrpSpPr>
                <a:grpSpLocks/>
              </p:cNvGrpSpPr>
              <p:nvPr/>
            </p:nvGrpSpPr>
            <p:grpSpPr bwMode="auto">
              <a:xfrm>
                <a:off x="3190" y="1227"/>
                <a:ext cx="560" cy="364"/>
                <a:chOff x="7281" y="6714"/>
                <a:chExt cx="1400" cy="909"/>
              </a:xfrm>
            </p:grpSpPr>
            <p:sp>
              <p:nvSpPr>
                <p:cNvPr id="36884" name="Line 12"/>
                <p:cNvSpPr>
                  <a:spLocks noChangeShapeType="1"/>
                </p:cNvSpPr>
                <p:nvPr/>
              </p:nvSpPr>
              <p:spPr bwMode="auto">
                <a:xfrm>
                  <a:off x="8501" y="7276"/>
                  <a:ext cx="180" cy="2"/>
                </a:xfrm>
                <a:prstGeom prst="line">
                  <a:avLst/>
                </a:prstGeom>
                <a:noFill/>
                <a:ln w="63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pic>
              <p:nvPicPr>
                <p:cNvPr id="36885" name="Picture 13" descr="Подпись: Рис. 2.1. Схематическое представление трех процессов. а) - спонтанное излучение; б) - вынужденное излучение; в) - поглощение."/>
                <p:cNvPicPr>
                  <a:picLocks noChangeAspect="1" noChangeArrowheads="1"/>
                </p:cNvPicPr>
                <p:nvPr/>
              </p:nvPicPr>
              <p:blipFill>
                <a:blip r:embed="rId4" r:link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5250" t="21989" r="21227" b="50681"/>
                <a:stretch>
                  <a:fillRect/>
                </a:stretch>
              </p:blipFill>
              <p:spPr bwMode="auto">
                <a:xfrm>
                  <a:off x="7281" y="6714"/>
                  <a:ext cx="1266" cy="9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6883" name="Picture 15" descr="Подпись: Рис. 2.1. Схематическое представление трех процессов. а) - спонтанное излучение; б) - вынужденное излучение; в) - поглощение."/>
              <p:cNvPicPr>
                <a:picLocks noChangeAspect="1" noChangeArrowheads="1"/>
              </p:cNvPicPr>
              <p:nvPr/>
            </p:nvPicPr>
            <p:blipFill>
              <a:blip r:embed="rId4" r:link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615" t="65627" r="17537" b="23021"/>
              <a:stretch>
                <a:fillRect/>
              </a:stretch>
            </p:blipFill>
            <p:spPr bwMode="auto">
              <a:xfrm>
                <a:off x="3730" y="1783"/>
                <a:ext cx="143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6868" name="Text Box 16"/>
          <p:cNvSpPr txBox="1">
            <a:spLocks noChangeArrowheads="1"/>
          </p:cNvSpPr>
          <p:nvPr/>
        </p:nvSpPr>
        <p:spPr bwMode="auto">
          <a:xfrm>
            <a:off x="2135189" y="2924175"/>
            <a:ext cx="2016125" cy="7191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i="1">
                <a:solidFill>
                  <a:srgbClr val="FF0066"/>
                </a:solidFill>
              </a:rPr>
              <a:t>Спонтанне  випромінювання</a:t>
            </a:r>
            <a:endParaRPr lang="ru-RU" altLang="uk-UA" sz="2000" i="1">
              <a:solidFill>
                <a:srgbClr val="FF0066"/>
              </a:solidFill>
            </a:endParaRPr>
          </a:p>
        </p:txBody>
      </p:sp>
      <p:sp>
        <p:nvSpPr>
          <p:cNvPr id="36869" name="Text Box 17"/>
          <p:cNvSpPr txBox="1">
            <a:spLocks noChangeArrowheads="1"/>
          </p:cNvSpPr>
          <p:nvPr/>
        </p:nvSpPr>
        <p:spPr bwMode="auto">
          <a:xfrm>
            <a:off x="4583114" y="2924176"/>
            <a:ext cx="1958975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i="1">
                <a:solidFill>
                  <a:srgbClr val="FF0066"/>
                </a:solidFill>
              </a:rPr>
              <a:t>Змушене  випромінювання</a:t>
            </a:r>
            <a:endParaRPr lang="ru-RU" altLang="uk-UA" sz="2000" i="1">
              <a:solidFill>
                <a:srgbClr val="FF0066"/>
              </a:solidFill>
            </a:endParaRPr>
          </a:p>
        </p:txBody>
      </p:sp>
      <p:sp>
        <p:nvSpPr>
          <p:cNvPr id="36870" name="Text Box 18"/>
          <p:cNvSpPr txBox="1">
            <a:spLocks noChangeArrowheads="1"/>
          </p:cNvSpPr>
          <p:nvPr/>
        </p:nvSpPr>
        <p:spPr bwMode="auto">
          <a:xfrm>
            <a:off x="7391401" y="2924175"/>
            <a:ext cx="1484313" cy="6477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2000" i="1">
                <a:solidFill>
                  <a:srgbClr val="FF0066"/>
                </a:solidFill>
              </a:rPr>
              <a:t>Поглинання </a:t>
            </a:r>
            <a:endParaRPr lang="ru-RU" altLang="uk-UA" sz="2000" i="1">
              <a:solidFill>
                <a:srgbClr val="FF0066"/>
              </a:solidFill>
            </a:endParaRPr>
          </a:p>
        </p:txBody>
      </p:sp>
      <p:pic>
        <p:nvPicPr>
          <p:cNvPr id="36871" name="Picture 19" descr="Подпись: Рис. 2.1. Схематическое представление трех процессов. а) - спонтанное излучение; б) - вынужденное излучение; в) - поглощение.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1" r="32837" b="21646"/>
          <a:stretch>
            <a:fillRect/>
          </a:stretch>
        </p:blipFill>
        <p:spPr bwMode="auto">
          <a:xfrm>
            <a:off x="2135188" y="1125539"/>
            <a:ext cx="4464050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Rectangle 2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uk-UA"/>
          </a:p>
        </p:txBody>
      </p:sp>
      <p:graphicFrame>
        <p:nvGraphicFramePr>
          <p:cNvPr id="36873" name="Object 21"/>
          <p:cNvGraphicFramePr>
            <a:graphicFrameLocks noChangeAspect="1"/>
          </p:cNvGraphicFramePr>
          <p:nvPr/>
        </p:nvGraphicFramePr>
        <p:xfrm>
          <a:off x="5664201" y="5445126"/>
          <a:ext cx="1439863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0" name="Equation" r:id="rId6" imgW="723852" imgH="381156" progId="Equation.DSMT4">
                  <p:embed/>
                </p:oleObj>
              </mc:Choice>
              <mc:Fallback>
                <p:oleObj name="Equation" r:id="rId6" imgW="723852" imgH="381156" progId="Equation.DSMT4">
                  <p:embed/>
                  <p:pic>
                    <p:nvPicPr>
                      <p:cNvPr id="3687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4201" y="5445126"/>
                        <a:ext cx="1439863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4" name="Text Box 25"/>
          <p:cNvSpPr txBox="1">
            <a:spLocks noChangeArrowheads="1"/>
          </p:cNvSpPr>
          <p:nvPr/>
        </p:nvSpPr>
        <p:spPr bwMode="auto">
          <a:xfrm>
            <a:off x="1919289" y="3644901"/>
            <a:ext cx="835342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uk-UA" altLang="uk-UA" sz="2000" i="1">
                <a:latin typeface="Bookman Old Style" panose="02050604050505020204" pitchFamily="18" charset="0"/>
              </a:rPr>
              <a:t>Розглянемо </a:t>
            </a:r>
            <a:r>
              <a:rPr lang="uk-UA" altLang="uk-UA" sz="2000" i="1">
                <a:solidFill>
                  <a:srgbClr val="FF0000"/>
                </a:solidFill>
                <a:latin typeface="Bookman Old Style" panose="02050604050505020204" pitchFamily="18" charset="0"/>
              </a:rPr>
              <a:t>3 фундаментальних процеси</a:t>
            </a:r>
            <a:r>
              <a:rPr lang="uk-UA" altLang="uk-UA" sz="2000" i="1">
                <a:latin typeface="Bookman Old Style" panose="02050604050505020204" pitchFamily="18" charset="0"/>
              </a:rPr>
              <a:t>, які описують взаємодію фотонів електромагнітного випромінювання з речовиною – </a:t>
            </a:r>
            <a:r>
              <a:rPr lang="uk-UA" altLang="uk-UA" sz="2000" i="1">
                <a:solidFill>
                  <a:srgbClr val="FF0000"/>
                </a:solidFill>
                <a:latin typeface="Bookman Old Style" panose="02050604050505020204" pitchFamily="18" charset="0"/>
              </a:rPr>
              <a:t>спонтанне випромінювання</a:t>
            </a:r>
            <a:r>
              <a:rPr lang="uk-UA" altLang="uk-UA" sz="2000" i="1">
                <a:latin typeface="Bookman Old Style" panose="02050604050505020204" pitchFamily="18" charset="0"/>
              </a:rPr>
              <a:t> (а), </a:t>
            </a:r>
            <a:r>
              <a:rPr lang="uk-UA" altLang="uk-UA" sz="2000" i="1">
                <a:solidFill>
                  <a:srgbClr val="FF0000"/>
                </a:solidFill>
                <a:latin typeface="Bookman Old Style" panose="02050604050505020204" pitchFamily="18" charset="0"/>
              </a:rPr>
              <a:t>змушене випро</a:t>
            </a:r>
            <a:r>
              <a:rPr lang="en-US" altLang="uk-UA" sz="2000" i="1">
                <a:solidFill>
                  <a:srgbClr val="FF0000"/>
                </a:solidFill>
                <a:latin typeface="Bookman Old Style" panose="02050604050505020204" pitchFamily="18" charset="0"/>
              </a:rPr>
              <a:t>-</a:t>
            </a:r>
            <a:r>
              <a:rPr lang="uk-UA" altLang="uk-UA" sz="2000" i="1">
                <a:solidFill>
                  <a:srgbClr val="FF0000"/>
                </a:solidFill>
                <a:latin typeface="Bookman Old Style" panose="02050604050505020204" pitchFamily="18" charset="0"/>
              </a:rPr>
              <a:t>мінювання</a:t>
            </a:r>
            <a:r>
              <a:rPr lang="uk-UA" altLang="uk-UA" sz="2000" i="1">
                <a:latin typeface="Bookman Old Style" panose="02050604050505020204" pitchFamily="18" charset="0"/>
              </a:rPr>
              <a:t> (б) і поглинання (в). Для простоти розглянемо сере</a:t>
            </a:r>
            <a:r>
              <a:rPr lang="en-US" altLang="uk-UA" sz="2000" i="1">
                <a:latin typeface="Bookman Old Style" panose="02050604050505020204" pitchFamily="18" charset="0"/>
              </a:rPr>
              <a:t>-</a:t>
            </a:r>
            <a:r>
              <a:rPr lang="uk-UA" altLang="uk-UA" sz="2000" i="1">
                <a:latin typeface="Bookman Old Style" panose="02050604050505020204" pitchFamily="18" charset="0"/>
              </a:rPr>
              <a:t>довище (атом, молекулу) із двома енергетичними рівнями, енергії яких Е1 та Е2 , причому Е2.</a:t>
            </a:r>
            <a:r>
              <a:rPr lang="en-US" altLang="uk-UA" sz="2000" i="1">
                <a:latin typeface="Bookman Old Style" panose="02050604050505020204" pitchFamily="18" charset="0"/>
              </a:rPr>
              <a:t>&gt;</a:t>
            </a:r>
            <a:r>
              <a:rPr lang="uk-UA" altLang="uk-UA" sz="2000" i="1">
                <a:latin typeface="Bookman Old Style" panose="02050604050505020204" pitchFamily="18" charset="0"/>
              </a:rPr>
              <a:t> Е1 Перехід з верхнього рівня на нижній може супроводжуватися випромінюванням фотона із частотою</a:t>
            </a:r>
            <a:endParaRPr lang="en-US" altLang="uk-UA" sz="2000" i="1">
              <a:latin typeface="Bookman Old Style" panose="02050604050505020204" pitchFamily="18" charset="0"/>
            </a:endParaRPr>
          </a:p>
        </p:txBody>
      </p:sp>
      <p:sp>
        <p:nvSpPr>
          <p:cNvPr id="36875" name="Text Box 26"/>
          <p:cNvSpPr txBox="1">
            <a:spLocks noChangeArrowheads="1"/>
          </p:cNvSpPr>
          <p:nvPr/>
        </p:nvSpPr>
        <p:spPr bwMode="auto">
          <a:xfrm>
            <a:off x="1847850" y="6165851"/>
            <a:ext cx="81359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altLang="uk-UA" sz="2000" i="1">
                <a:latin typeface="Bookman Old Style" panose="02050604050505020204" pitchFamily="18" charset="0"/>
              </a:rPr>
              <a:t>крім того, існують так звані безвипромінювальні переходи.</a:t>
            </a:r>
            <a:endParaRPr lang="ru-RU" altLang="uk-UA" sz="2000" i="1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04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ChangeArrowheads="1"/>
          </p:cNvSpPr>
          <p:nvPr/>
        </p:nvSpPr>
        <p:spPr bwMode="auto">
          <a:xfrm>
            <a:off x="2279651" y="188914"/>
            <a:ext cx="7993063" cy="5976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uk-UA"/>
          </a:p>
        </p:txBody>
      </p:sp>
      <p:pic>
        <p:nvPicPr>
          <p:cNvPr id="49157" name="spontan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1773238"/>
            <a:ext cx="5041900" cy="37274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2351088" y="549275"/>
            <a:ext cx="7848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-UA" altLang="uk-UA" sz="3200" b="1" i="1">
                <a:solidFill>
                  <a:srgbClr val="FF0066"/>
                </a:solidFill>
              </a:rPr>
              <a:t>Спонтанне (самочинне) випромінювання атому</a:t>
            </a:r>
            <a:endParaRPr lang="ru-RU" altLang="uk-UA" sz="3200" b="1" i="1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24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9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15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9157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ChangeArrowheads="1"/>
          </p:cNvSpPr>
          <p:nvPr/>
        </p:nvSpPr>
        <p:spPr bwMode="auto">
          <a:xfrm>
            <a:off x="2279651" y="188914"/>
            <a:ext cx="7993063" cy="5976937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uk-UA"/>
          </a:p>
        </p:txBody>
      </p:sp>
      <p:pic>
        <p:nvPicPr>
          <p:cNvPr id="50180" name="vynuzhd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4" y="1557339"/>
            <a:ext cx="5616575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 Box 6"/>
          <p:cNvSpPr txBox="1">
            <a:spLocks noChangeArrowheads="1"/>
          </p:cNvSpPr>
          <p:nvPr/>
        </p:nvSpPr>
        <p:spPr bwMode="auto">
          <a:xfrm>
            <a:off x="3432176" y="260351"/>
            <a:ext cx="568801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-UA" altLang="uk-UA" sz="3200" b="1" i="1">
                <a:solidFill>
                  <a:srgbClr val="FF0066"/>
                </a:solidFill>
              </a:rPr>
              <a:t>Змушене </a:t>
            </a:r>
          </a:p>
          <a:p>
            <a:pPr algn="ctr" eaLnBrk="1" hangingPunct="1">
              <a:spcBef>
                <a:spcPct val="50000"/>
              </a:spcBef>
            </a:pPr>
            <a:r>
              <a:rPr lang="uk-UA" altLang="uk-UA" sz="3200" b="1" i="1">
                <a:solidFill>
                  <a:srgbClr val="FF0066"/>
                </a:solidFill>
              </a:rPr>
              <a:t>випромінювання атому</a:t>
            </a:r>
            <a:endParaRPr lang="ru-RU" altLang="uk-UA" sz="3200" b="1" i="1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16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0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8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0180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1628776"/>
            <a:ext cx="8642350" cy="1584325"/>
          </a:xfrm>
          <a:noFill/>
        </p:spPr>
        <p:txBody>
          <a:bodyPr vert="horz" lIns="0" tIns="0" rIns="0" bIns="0" rtlCol="0"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uk-UA" altLang="uk-UA" b="1" i="1"/>
              <a:t>Як довів Ейнштейн у стані термодинамічної рівноваги вірогідності поглинання і змушеного випромінювання однакові.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uk-UA" b="1" i="1"/>
              <a:t>Однак середовище може перебувати в нерівноважному стані, у якому реалізується </a:t>
            </a:r>
            <a:r>
              <a:rPr lang="uk-UA" altLang="uk-UA" b="1" i="1">
                <a:solidFill>
                  <a:srgbClr val="FF0000"/>
                </a:solidFill>
              </a:rPr>
              <a:t>інверсна населеність рівнів</a:t>
            </a:r>
            <a:r>
              <a:rPr lang="uk-UA" altLang="uk-UA" b="1" i="1"/>
              <a:t>, тобто. </a:t>
            </a:r>
            <a:endParaRPr lang="en-US" altLang="uk-UA" b="1" i="1"/>
          </a:p>
        </p:txBody>
      </p:sp>
      <p:sp>
        <p:nvSpPr>
          <p:cNvPr id="39939" name="WordArt 4" descr="Сферы"/>
          <p:cNvSpPr>
            <a:spLocks noChangeArrowheads="1" noChangeShapeType="1" noTextEdit="1"/>
          </p:cNvSpPr>
          <p:nvPr/>
        </p:nvSpPr>
        <p:spPr bwMode="auto">
          <a:xfrm>
            <a:off x="1981201" y="274639"/>
            <a:ext cx="7859713" cy="993775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uk-UA" sz="3600" kern="10">
                <a:ln w="12700">
                  <a:solidFill>
                    <a:srgbClr val="FF0066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+mj-lt"/>
                <a:ea typeface="+mj-lt"/>
                <a:cs typeface="+mj-lt"/>
              </a:rPr>
              <a:t>ПРИНЦИП ДІЇ ЛАЗЕРА</a:t>
            </a:r>
          </a:p>
        </p:txBody>
      </p:sp>
      <p:graphicFrame>
        <p:nvGraphicFramePr>
          <p:cNvPr id="39940" name="Object 5"/>
          <p:cNvGraphicFramePr>
            <a:graphicFrameLocks noChangeAspect="1"/>
          </p:cNvGraphicFramePr>
          <p:nvPr/>
        </p:nvGraphicFramePr>
        <p:xfrm>
          <a:off x="5159376" y="3213101"/>
          <a:ext cx="1152525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4" name="Equation" r:id="rId4" imgW="514518" imgH="219175" progId="Equation.DSMT4">
                  <p:embed/>
                </p:oleObj>
              </mc:Choice>
              <mc:Fallback>
                <p:oleObj name="Equation" r:id="rId4" imgW="514518" imgH="219175" progId="Equation.DSMT4">
                  <p:embed/>
                  <p:pic>
                    <p:nvPicPr>
                      <p:cNvPr id="3994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6" y="3213101"/>
                        <a:ext cx="1152525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2063751" y="3789364"/>
            <a:ext cx="813752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uk-UA" altLang="uk-UA" sz="2000" b="1" i="1"/>
              <a:t>У цьому випадку середовище почне підсилювати випромінювання, тобто буде </a:t>
            </a:r>
            <a:r>
              <a:rPr lang="uk-UA" altLang="uk-UA" sz="2000" b="1" i="1">
                <a:solidFill>
                  <a:srgbClr val="FF0000"/>
                </a:solidFill>
              </a:rPr>
              <a:t>активним середовищем</a:t>
            </a:r>
            <a:r>
              <a:rPr lang="uk-UA" altLang="uk-UA" sz="2000" b="1" i="1"/>
              <a:t>. Переведення середовища в нерівноважний стан здійснюється зовнішнім джерелом енергії</a:t>
            </a:r>
            <a:r>
              <a:rPr lang="en-US" altLang="uk-UA" sz="2000" b="1" i="1"/>
              <a:t> </a:t>
            </a:r>
            <a:r>
              <a:rPr lang="en-US" altLang="uk-UA" sz="2000" b="1" i="1">
                <a:solidFill>
                  <a:srgbClr val="FF0000"/>
                </a:solidFill>
              </a:rPr>
              <a:t>(</a:t>
            </a:r>
            <a:r>
              <a:rPr lang="ru-RU" altLang="uk-UA" sz="2000" b="1" i="1">
                <a:solidFill>
                  <a:srgbClr val="FF0000"/>
                </a:solidFill>
              </a:rPr>
              <a:t>накачування</a:t>
            </a:r>
            <a:r>
              <a:rPr lang="en-US" altLang="uk-UA" sz="2000" b="1" i="1">
                <a:solidFill>
                  <a:srgbClr val="FF0000"/>
                </a:solidFill>
              </a:rPr>
              <a:t>)</a:t>
            </a:r>
            <a:r>
              <a:rPr lang="uk-UA" altLang="uk-UA" sz="2000" b="1" i="1"/>
              <a:t>.</a:t>
            </a:r>
          </a:p>
          <a:p>
            <a:pPr algn="just" eaLnBrk="1" hangingPunct="1"/>
            <a:r>
              <a:rPr lang="uk-UA" altLang="uk-UA" sz="2000" b="1" i="1"/>
              <a:t>Слід зазначити, що в середовищі, що має тільки два рівні, інверсна населеність не може бути отримана.</a:t>
            </a:r>
            <a:r>
              <a:rPr lang="uk-UA" altLang="uk-UA" sz="2000"/>
              <a:t> </a:t>
            </a:r>
            <a:r>
              <a:rPr lang="uk-UA" altLang="uk-UA" sz="2000" b="1" i="1"/>
              <a:t> </a:t>
            </a:r>
            <a:endParaRPr lang="ru-RU" altLang="uk-UA" sz="2000" b="1" i="1"/>
          </a:p>
        </p:txBody>
      </p:sp>
    </p:spTree>
    <p:extLst>
      <p:ext uri="{BB962C8B-B14F-4D97-AF65-F5344CB8AC3E}">
        <p14:creationId xmlns:p14="http://schemas.microsoft.com/office/powerpoint/2010/main" val="108785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33"/>
          <p:cNvSpPr txBox="1">
            <a:spLocks noChangeArrowheads="1"/>
          </p:cNvSpPr>
          <p:nvPr/>
        </p:nvSpPr>
        <p:spPr bwMode="auto">
          <a:xfrm>
            <a:off x="2135189" y="1341438"/>
            <a:ext cx="424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2400"/>
              <a:t>(для трьохрівневої схеми)</a:t>
            </a:r>
          </a:p>
        </p:txBody>
      </p:sp>
      <p:graphicFrame>
        <p:nvGraphicFramePr>
          <p:cNvPr id="40963" name="Object 35"/>
          <p:cNvGraphicFramePr>
            <a:graphicFrameLocks noChangeAspect="1"/>
          </p:cNvGraphicFramePr>
          <p:nvPr/>
        </p:nvGraphicFramePr>
        <p:xfrm>
          <a:off x="5303838" y="1773238"/>
          <a:ext cx="1223962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6" name="Equation" r:id="rId3" imgW="514518" imgH="219175" progId="Equation.DSMT4">
                  <p:embed/>
                </p:oleObj>
              </mc:Choice>
              <mc:Fallback>
                <p:oleObj name="Equation" r:id="rId3" imgW="514518" imgH="219175" progId="Equation.DSMT4">
                  <p:embed/>
                  <p:pic>
                    <p:nvPicPr>
                      <p:cNvPr id="40963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8" y="1773238"/>
                        <a:ext cx="1223962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Text Box 36"/>
          <p:cNvSpPr txBox="1">
            <a:spLocks noChangeArrowheads="1"/>
          </p:cNvSpPr>
          <p:nvPr/>
        </p:nvSpPr>
        <p:spPr bwMode="auto">
          <a:xfrm>
            <a:off x="2351089" y="2276475"/>
            <a:ext cx="4968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2400"/>
              <a:t>(для чотирьохрівневої схеми)</a:t>
            </a:r>
            <a:endParaRPr lang="ru-RU" altLang="uk-UA" sz="2400"/>
          </a:p>
        </p:txBody>
      </p:sp>
      <p:graphicFrame>
        <p:nvGraphicFramePr>
          <p:cNvPr id="40965" name="Object 44"/>
          <p:cNvGraphicFramePr>
            <a:graphicFrameLocks noChangeAspect="1"/>
          </p:cNvGraphicFramePr>
          <p:nvPr/>
        </p:nvGraphicFramePr>
        <p:xfrm>
          <a:off x="4800601" y="2565401"/>
          <a:ext cx="251936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7" name="Equation" r:id="rId5" imgW="904815" imgH="219175" progId="Equation.DSMT4">
                  <p:embed/>
                </p:oleObj>
              </mc:Choice>
              <mc:Fallback>
                <p:oleObj name="Equation" r:id="rId5" imgW="904815" imgH="219175" progId="Equation.DSMT4">
                  <p:embed/>
                  <p:pic>
                    <p:nvPicPr>
                      <p:cNvPr id="40965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1" y="2565401"/>
                        <a:ext cx="251936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6" name="Text Box 59"/>
          <p:cNvSpPr txBox="1">
            <a:spLocks noChangeArrowheads="1"/>
          </p:cNvSpPr>
          <p:nvPr/>
        </p:nvSpPr>
        <p:spPr bwMode="auto">
          <a:xfrm>
            <a:off x="4872038" y="3429000"/>
            <a:ext cx="2519362" cy="287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b="1">
                <a:solidFill>
                  <a:srgbClr val="FF0000"/>
                </a:solidFill>
              </a:rPr>
              <a:t>Схема лазера</a:t>
            </a:r>
            <a:endParaRPr lang="ru-RU" altLang="uk-UA" sz="2000" b="1">
              <a:solidFill>
                <a:srgbClr val="FF0000"/>
              </a:solidFill>
            </a:endParaRPr>
          </a:p>
        </p:txBody>
      </p:sp>
      <p:grpSp>
        <p:nvGrpSpPr>
          <p:cNvPr id="40967" name="Group 61"/>
          <p:cNvGrpSpPr>
            <a:grpSpLocks/>
          </p:cNvGrpSpPr>
          <p:nvPr/>
        </p:nvGrpSpPr>
        <p:grpSpPr bwMode="auto">
          <a:xfrm>
            <a:off x="2424114" y="3573464"/>
            <a:ext cx="6911975" cy="2808287"/>
            <a:chOff x="567" y="2251"/>
            <a:chExt cx="4354" cy="1769"/>
          </a:xfrm>
        </p:grpSpPr>
        <p:pic>
          <p:nvPicPr>
            <p:cNvPr id="40969" name="Picture 47" descr="6-4-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144" t="44562" b="26807"/>
            <a:stretch>
              <a:fillRect/>
            </a:stretch>
          </p:blipFill>
          <p:spPr bwMode="auto">
            <a:xfrm>
              <a:off x="1746" y="2904"/>
              <a:ext cx="885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0" name="Picture 46" descr="6-4-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75" t="19345" r="10394" b="64581"/>
            <a:stretch>
              <a:fillRect/>
            </a:stretch>
          </p:blipFill>
          <p:spPr bwMode="auto">
            <a:xfrm>
              <a:off x="1066" y="2659"/>
              <a:ext cx="635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1" name="AutoShape 5"/>
            <p:cNvSpPr>
              <a:spLocks noChangeAspect="1" noChangeArrowheads="1"/>
            </p:cNvSpPr>
            <p:nvPr/>
          </p:nvSpPr>
          <p:spPr bwMode="auto">
            <a:xfrm>
              <a:off x="750" y="2364"/>
              <a:ext cx="3672" cy="1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uk-UA" altLang="uk-UA"/>
            </a:p>
          </p:txBody>
        </p:sp>
        <p:sp>
          <p:nvSpPr>
            <p:cNvPr id="40972" name="Text Box 6"/>
            <p:cNvSpPr txBox="1">
              <a:spLocks noChangeArrowheads="1"/>
            </p:cNvSpPr>
            <p:nvPr/>
          </p:nvSpPr>
          <p:spPr bwMode="auto">
            <a:xfrm>
              <a:off x="3486" y="2652"/>
              <a:ext cx="1435" cy="2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uk-UA" altLang="uk-UA" sz="1400"/>
                <a:t>Безвипромінювальні переходи</a:t>
              </a:r>
              <a:endParaRPr lang="ru-RU" altLang="uk-UA" sz="1400"/>
            </a:p>
          </p:txBody>
        </p:sp>
        <p:sp>
          <p:nvSpPr>
            <p:cNvPr id="40973" name="Text Box 9"/>
            <p:cNvSpPr txBox="1">
              <a:spLocks noChangeArrowheads="1"/>
            </p:cNvSpPr>
            <p:nvPr/>
          </p:nvSpPr>
          <p:spPr bwMode="auto">
            <a:xfrm>
              <a:off x="1659" y="2611"/>
              <a:ext cx="1103" cy="2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uk-UA" altLang="uk-UA" sz="1400"/>
                <a:t>Безвипромінювальні переходи</a:t>
              </a:r>
              <a:endParaRPr lang="ru-RU" altLang="uk-UA" sz="1400"/>
            </a:p>
          </p:txBody>
        </p:sp>
        <p:sp>
          <p:nvSpPr>
            <p:cNvPr id="40974" name="Text Box 10"/>
            <p:cNvSpPr txBox="1">
              <a:spLocks noChangeArrowheads="1"/>
            </p:cNvSpPr>
            <p:nvPr/>
          </p:nvSpPr>
          <p:spPr bwMode="auto">
            <a:xfrm rot="-5400000">
              <a:off x="453" y="2999"/>
              <a:ext cx="794" cy="2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uk-UA" altLang="uk-UA" sz="1400" b="1"/>
                <a:t>Накачування </a:t>
              </a:r>
              <a:endParaRPr lang="ru-RU" altLang="uk-UA" sz="1400"/>
            </a:p>
          </p:txBody>
        </p:sp>
        <p:sp>
          <p:nvSpPr>
            <p:cNvPr id="40975" name="Text Box 11"/>
            <p:cNvSpPr txBox="1">
              <a:spLocks noChangeArrowheads="1"/>
            </p:cNvSpPr>
            <p:nvPr/>
          </p:nvSpPr>
          <p:spPr bwMode="auto">
            <a:xfrm>
              <a:off x="1830" y="3264"/>
              <a:ext cx="687" cy="2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uk-UA" altLang="uk-UA" sz="1400" b="1" i="1">
                  <a:solidFill>
                    <a:srgbClr val="FF0000"/>
                  </a:solidFill>
                </a:rPr>
                <a:t>Лазерна генерація</a:t>
              </a:r>
              <a:endParaRPr lang="ru-RU" altLang="uk-UA" sz="1400" b="1" i="1">
                <a:solidFill>
                  <a:srgbClr val="FF0000"/>
                </a:solidFill>
              </a:endParaRPr>
            </a:p>
          </p:txBody>
        </p:sp>
        <p:sp>
          <p:nvSpPr>
            <p:cNvPr id="40976" name="Text Box 12"/>
            <p:cNvSpPr txBox="1">
              <a:spLocks noChangeArrowheads="1"/>
            </p:cNvSpPr>
            <p:nvPr/>
          </p:nvSpPr>
          <p:spPr bwMode="auto">
            <a:xfrm>
              <a:off x="3515" y="2976"/>
              <a:ext cx="955" cy="2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uk-UA" altLang="uk-UA" sz="1400" b="1" i="1">
                  <a:solidFill>
                    <a:srgbClr val="FF0000"/>
                  </a:solidFill>
                </a:rPr>
                <a:t>Лазерна генерація</a:t>
              </a:r>
              <a:endParaRPr lang="ru-RU" altLang="uk-UA" sz="1400" b="1" i="1">
                <a:solidFill>
                  <a:srgbClr val="FF0000"/>
                </a:solidFill>
              </a:endParaRPr>
            </a:p>
          </p:txBody>
        </p:sp>
        <p:sp>
          <p:nvSpPr>
            <p:cNvPr id="40977" name="Text Box 14"/>
            <p:cNvSpPr txBox="1">
              <a:spLocks noChangeArrowheads="1"/>
            </p:cNvSpPr>
            <p:nvPr/>
          </p:nvSpPr>
          <p:spPr bwMode="auto">
            <a:xfrm>
              <a:off x="3486" y="3331"/>
              <a:ext cx="1254" cy="2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uk-UA" altLang="uk-UA" sz="1400"/>
                <a:t>Безвипромінювальні переходи</a:t>
              </a:r>
              <a:endParaRPr lang="ru-RU" altLang="uk-UA" sz="1400"/>
            </a:p>
          </p:txBody>
        </p:sp>
        <p:sp>
          <p:nvSpPr>
            <p:cNvPr id="40978" name="Line 17"/>
            <p:cNvSpPr>
              <a:spLocks noChangeShapeType="1"/>
            </p:cNvSpPr>
            <p:nvPr/>
          </p:nvSpPr>
          <p:spPr bwMode="auto">
            <a:xfrm>
              <a:off x="3486" y="2899"/>
              <a:ext cx="0" cy="4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79" name="Line 18"/>
            <p:cNvSpPr>
              <a:spLocks noChangeShapeType="1"/>
            </p:cNvSpPr>
            <p:nvPr/>
          </p:nvSpPr>
          <p:spPr bwMode="auto">
            <a:xfrm>
              <a:off x="2694" y="2580"/>
              <a:ext cx="129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80" name="Line 19"/>
            <p:cNvSpPr>
              <a:spLocks noChangeShapeType="1"/>
            </p:cNvSpPr>
            <p:nvPr/>
          </p:nvSpPr>
          <p:spPr bwMode="auto">
            <a:xfrm>
              <a:off x="3126" y="2904"/>
              <a:ext cx="648" cy="0"/>
            </a:xfrm>
            <a:prstGeom prst="line">
              <a:avLst/>
            </a:prstGeom>
            <a:noFill/>
            <a:ln w="38100" cmpd="dbl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81" name="Line 20"/>
            <p:cNvSpPr>
              <a:spLocks noChangeShapeType="1"/>
            </p:cNvSpPr>
            <p:nvPr/>
          </p:nvSpPr>
          <p:spPr bwMode="auto">
            <a:xfrm flipV="1">
              <a:off x="2838" y="2580"/>
              <a:ext cx="0" cy="108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82" name="Line 21"/>
            <p:cNvSpPr>
              <a:spLocks noChangeShapeType="1"/>
            </p:cNvSpPr>
            <p:nvPr/>
          </p:nvSpPr>
          <p:spPr bwMode="auto">
            <a:xfrm>
              <a:off x="3126" y="3330"/>
              <a:ext cx="648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83" name="Line 22"/>
            <p:cNvSpPr>
              <a:spLocks noChangeShapeType="1"/>
            </p:cNvSpPr>
            <p:nvPr/>
          </p:nvSpPr>
          <p:spPr bwMode="auto">
            <a:xfrm>
              <a:off x="3198" y="2580"/>
              <a:ext cx="288" cy="3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84" name="Line 23"/>
            <p:cNvSpPr>
              <a:spLocks noChangeShapeType="1"/>
            </p:cNvSpPr>
            <p:nvPr/>
          </p:nvSpPr>
          <p:spPr bwMode="auto">
            <a:xfrm flipH="1">
              <a:off x="3198" y="3336"/>
              <a:ext cx="288" cy="3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85" name="Line 25"/>
            <p:cNvSpPr>
              <a:spLocks noChangeShapeType="1"/>
            </p:cNvSpPr>
            <p:nvPr/>
          </p:nvSpPr>
          <p:spPr bwMode="auto">
            <a:xfrm>
              <a:off x="2766" y="3660"/>
              <a:ext cx="1368" cy="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86" name="Line 27"/>
            <p:cNvSpPr>
              <a:spLocks noChangeShapeType="1"/>
            </p:cNvSpPr>
            <p:nvPr/>
          </p:nvSpPr>
          <p:spPr bwMode="auto">
            <a:xfrm>
              <a:off x="894" y="2580"/>
              <a:ext cx="129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87" name="Line 29"/>
            <p:cNvSpPr>
              <a:spLocks noChangeShapeType="1"/>
            </p:cNvSpPr>
            <p:nvPr/>
          </p:nvSpPr>
          <p:spPr bwMode="auto">
            <a:xfrm flipV="1">
              <a:off x="1038" y="2580"/>
              <a:ext cx="0" cy="108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88" name="Line 30"/>
            <p:cNvSpPr>
              <a:spLocks noChangeShapeType="1"/>
            </p:cNvSpPr>
            <p:nvPr/>
          </p:nvSpPr>
          <p:spPr bwMode="auto">
            <a:xfrm>
              <a:off x="1470" y="2904"/>
              <a:ext cx="648" cy="0"/>
            </a:xfrm>
            <a:prstGeom prst="line">
              <a:avLst/>
            </a:prstGeom>
            <a:noFill/>
            <a:ln w="38100" cmpd="dbl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89" name="Line 31"/>
            <p:cNvSpPr>
              <a:spLocks noChangeShapeType="1"/>
            </p:cNvSpPr>
            <p:nvPr/>
          </p:nvSpPr>
          <p:spPr bwMode="auto">
            <a:xfrm>
              <a:off x="1470" y="2580"/>
              <a:ext cx="288" cy="3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pic>
          <p:nvPicPr>
            <p:cNvPr id="40990" name="Picture 45" descr="6-4-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65" r="31018" b="87299"/>
            <a:stretch>
              <a:fillRect/>
            </a:stretch>
          </p:blipFill>
          <p:spPr bwMode="auto">
            <a:xfrm>
              <a:off x="1020" y="2263"/>
              <a:ext cx="1134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91" name="Picture 48" descr="6-4-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90" t="38176" r="42523" b="10876"/>
            <a:stretch>
              <a:fillRect/>
            </a:stretch>
          </p:blipFill>
          <p:spPr bwMode="auto">
            <a:xfrm>
              <a:off x="1610" y="2940"/>
              <a:ext cx="272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40992" name="Object 50"/>
            <p:cNvGraphicFramePr>
              <a:graphicFrameLocks noChangeAspect="1"/>
            </p:cNvGraphicFramePr>
            <p:nvPr/>
          </p:nvGraphicFramePr>
          <p:xfrm>
            <a:off x="657" y="3521"/>
            <a:ext cx="247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18" name="Equation" r:id="rId8" imgW="171378" imgH="219175" progId="Equation.DSMT4">
                    <p:embed/>
                  </p:oleObj>
                </mc:Choice>
                <mc:Fallback>
                  <p:oleObj name="Equation" r:id="rId8" imgW="171378" imgH="219175" progId="Equation.DSMT4">
                    <p:embed/>
                    <p:pic>
                      <p:nvPicPr>
                        <p:cNvPr id="40992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3521"/>
                          <a:ext cx="247" cy="3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993" name="Object 51"/>
            <p:cNvGraphicFramePr>
              <a:graphicFrameLocks noChangeAspect="1"/>
            </p:cNvGraphicFramePr>
            <p:nvPr/>
          </p:nvGraphicFramePr>
          <p:xfrm>
            <a:off x="1202" y="2886"/>
            <a:ext cx="295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19" name="Equation" r:id="rId10" imgW="180963" imgH="219175" progId="Equation.DSMT4">
                    <p:embed/>
                  </p:oleObj>
                </mc:Choice>
                <mc:Fallback>
                  <p:oleObj name="Equation" r:id="rId10" imgW="180963" imgH="219175" progId="Equation.DSMT4">
                    <p:embed/>
                    <p:pic>
                      <p:nvPicPr>
                        <p:cNvPr id="40993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2" y="2886"/>
                          <a:ext cx="295" cy="3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994" name="Object 57"/>
            <p:cNvGraphicFramePr>
              <a:graphicFrameLocks noChangeAspect="1"/>
            </p:cNvGraphicFramePr>
            <p:nvPr/>
          </p:nvGraphicFramePr>
          <p:xfrm>
            <a:off x="567" y="2251"/>
            <a:ext cx="341" cy="4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0" name="Equation" r:id="rId12" imgW="180963" imgH="219175" progId="Equation.DSMT4">
                    <p:embed/>
                  </p:oleObj>
                </mc:Choice>
                <mc:Fallback>
                  <p:oleObj name="Equation" r:id="rId12" imgW="180963" imgH="219175" progId="Equation.DSMT4">
                    <p:embed/>
                    <p:pic>
                      <p:nvPicPr>
                        <p:cNvPr id="40994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7" y="2251"/>
                          <a:ext cx="341" cy="4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995" name="Line 28"/>
            <p:cNvSpPr>
              <a:spLocks noChangeShapeType="1"/>
            </p:cNvSpPr>
            <p:nvPr/>
          </p:nvSpPr>
          <p:spPr bwMode="auto">
            <a:xfrm>
              <a:off x="930" y="3660"/>
              <a:ext cx="1296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0996" name="Text Box 58"/>
            <p:cNvSpPr txBox="1">
              <a:spLocks noChangeArrowheads="1"/>
            </p:cNvSpPr>
            <p:nvPr/>
          </p:nvSpPr>
          <p:spPr bwMode="auto">
            <a:xfrm>
              <a:off x="930" y="3702"/>
              <a:ext cx="127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uk-UA" altLang="uk-UA" b="1">
                  <a:solidFill>
                    <a:schemeClr val="accent2"/>
                  </a:solidFill>
                </a:rPr>
                <a:t>Основний стан</a:t>
              </a:r>
              <a:endParaRPr lang="ru-RU" altLang="uk-UA" b="1">
                <a:solidFill>
                  <a:schemeClr val="accent2"/>
                </a:solidFill>
              </a:endParaRPr>
            </a:p>
          </p:txBody>
        </p:sp>
        <p:sp>
          <p:nvSpPr>
            <p:cNvPr id="40997" name="Text Box 60"/>
            <p:cNvSpPr txBox="1">
              <a:spLocks noChangeArrowheads="1"/>
            </p:cNvSpPr>
            <p:nvPr/>
          </p:nvSpPr>
          <p:spPr bwMode="auto">
            <a:xfrm>
              <a:off x="2789" y="3657"/>
              <a:ext cx="127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uk-UA" altLang="uk-UA" b="1">
                  <a:solidFill>
                    <a:schemeClr val="accent2"/>
                  </a:solidFill>
                </a:rPr>
                <a:t>Основний стан</a:t>
              </a:r>
              <a:endParaRPr lang="ru-RU" altLang="uk-UA" b="1">
                <a:solidFill>
                  <a:schemeClr val="accent2"/>
                </a:solidFill>
              </a:endParaRPr>
            </a:p>
          </p:txBody>
        </p:sp>
      </p:grpSp>
      <p:sp>
        <p:nvSpPr>
          <p:cNvPr id="40968" name="Text Box 62"/>
          <p:cNvSpPr txBox="1">
            <a:spLocks noChangeArrowheads="1"/>
          </p:cNvSpPr>
          <p:nvPr/>
        </p:nvSpPr>
        <p:spPr bwMode="auto">
          <a:xfrm>
            <a:off x="1992314" y="333375"/>
            <a:ext cx="8135937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altLang="uk-UA" sz="2400"/>
              <a:t>Основною умовою реалізації подібних схем є співвідношення між часами життя збуждeних рівнів:</a:t>
            </a:r>
          </a:p>
        </p:txBody>
      </p:sp>
    </p:spTree>
    <p:extLst>
      <p:ext uri="{BB962C8B-B14F-4D97-AF65-F5344CB8AC3E}">
        <p14:creationId xmlns:p14="http://schemas.microsoft.com/office/powerpoint/2010/main" val="180906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5414" y="4005264"/>
            <a:ext cx="4752975" cy="1800225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800">
                <a:solidFill>
                  <a:srgbClr val="008000"/>
                </a:solidFill>
              </a:rPr>
              <a:t>1 – активне середовище;</a:t>
            </a:r>
            <a:r>
              <a:rPr lang="uk-UA" altLang="uk-UA" sz="280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800">
                <a:solidFill>
                  <a:schemeClr val="accent2"/>
                </a:solidFill>
              </a:rPr>
              <a:t>2 – система накачування;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800"/>
              <a:t> </a:t>
            </a:r>
            <a:r>
              <a:rPr lang="uk-UA" altLang="uk-UA" sz="2800">
                <a:solidFill>
                  <a:srgbClr val="FF6600"/>
                </a:solidFill>
              </a:rPr>
              <a:t>3 – випромінювання;</a:t>
            </a:r>
            <a:r>
              <a:rPr lang="uk-UA" altLang="uk-UA" sz="280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800">
                <a:solidFill>
                  <a:srgbClr val="0066FF"/>
                </a:solidFill>
              </a:rPr>
              <a:t>4 - резонатор</a:t>
            </a:r>
            <a:endParaRPr lang="ru-RU" altLang="uk-UA" sz="2800">
              <a:solidFill>
                <a:srgbClr val="0066FF"/>
              </a:solidFill>
            </a:endParaRPr>
          </a:p>
        </p:txBody>
      </p:sp>
      <p:sp>
        <p:nvSpPr>
          <p:cNvPr id="41987" name="WordArt 4"/>
          <p:cNvSpPr>
            <a:spLocks noChangeArrowheads="1" noChangeShapeType="1" noTextEdit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uk-UA" sz="3600" kern="10"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+mj-lt"/>
                <a:ea typeface="+mj-lt"/>
                <a:cs typeface="+mj-lt"/>
              </a:rPr>
              <a:t>Будова лазера </a:t>
            </a:r>
          </a:p>
        </p:txBody>
      </p:sp>
      <p:pic>
        <p:nvPicPr>
          <p:cNvPr id="41988" name="Picture 5" descr="Подпись: Рис. 2.4. а) рассеиватель; б) усилитель; в) генератор; 1) активная среда; 2) система накачки; 3) излучение; 4) резонатор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1" r="2940" b="35582"/>
          <a:stretch>
            <a:fillRect/>
          </a:stretch>
        </p:blipFill>
        <p:spPr bwMode="auto">
          <a:xfrm>
            <a:off x="5230814" y="1557339"/>
            <a:ext cx="4968875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989" name="Group 9"/>
          <p:cNvGrpSpPr>
            <a:grpSpLocks/>
          </p:cNvGrpSpPr>
          <p:nvPr/>
        </p:nvGrpSpPr>
        <p:grpSpPr bwMode="auto">
          <a:xfrm>
            <a:off x="1847851" y="1557339"/>
            <a:ext cx="3313113" cy="1774825"/>
            <a:chOff x="204" y="981"/>
            <a:chExt cx="2087" cy="1118"/>
          </a:xfrm>
        </p:grpSpPr>
        <p:pic>
          <p:nvPicPr>
            <p:cNvPr id="41994" name="Picture 6" descr="Подпись: Рис. 2.4. а) рассеиватель; б) усилитель; в) генератор; 1) активная среда; 2) система накачки; 3) излучение; 4) резонатор.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162" b="35606"/>
            <a:stretch>
              <a:fillRect/>
            </a:stretch>
          </p:blipFill>
          <p:spPr bwMode="auto">
            <a:xfrm>
              <a:off x="204" y="981"/>
              <a:ext cx="2041" cy="1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5" name="Rectangle 8"/>
            <p:cNvSpPr>
              <a:spLocks noChangeArrowheads="1"/>
            </p:cNvSpPr>
            <p:nvPr/>
          </p:nvSpPr>
          <p:spPr bwMode="auto">
            <a:xfrm>
              <a:off x="1565" y="1344"/>
              <a:ext cx="726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uk-UA" altLang="uk-UA"/>
            </a:p>
          </p:txBody>
        </p:sp>
      </p:grpSp>
      <p:sp>
        <p:nvSpPr>
          <p:cNvPr id="41990" name="Text Box 7"/>
          <p:cNvSpPr txBox="1">
            <a:spLocks noChangeArrowheads="1"/>
          </p:cNvSpPr>
          <p:nvPr/>
        </p:nvSpPr>
        <p:spPr bwMode="auto">
          <a:xfrm>
            <a:off x="3935414" y="2060575"/>
            <a:ext cx="136683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-UA" altLang="uk-UA" sz="1600" b="1" i="1">
                <a:solidFill>
                  <a:srgbClr val="FF0000"/>
                </a:solidFill>
              </a:rPr>
              <a:t>Пасивне середовище</a:t>
            </a:r>
            <a:endParaRPr lang="ru-RU" altLang="uk-UA" sz="1600" b="1" i="1">
              <a:solidFill>
                <a:srgbClr val="FF0000"/>
              </a:solidFill>
            </a:endParaRPr>
          </a:p>
        </p:txBody>
      </p:sp>
      <p:sp>
        <p:nvSpPr>
          <p:cNvPr id="41991" name="Text Box 10"/>
          <p:cNvSpPr txBox="1">
            <a:spLocks noChangeArrowheads="1"/>
          </p:cNvSpPr>
          <p:nvPr/>
        </p:nvSpPr>
        <p:spPr bwMode="auto">
          <a:xfrm>
            <a:off x="2640013" y="3357563"/>
            <a:ext cx="1439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altLang="uk-UA" b="1">
                <a:solidFill>
                  <a:srgbClr val="008000"/>
                </a:solidFill>
              </a:rPr>
              <a:t>Розсіювач </a:t>
            </a:r>
            <a:endParaRPr lang="ru-RU" altLang="uk-UA" b="1">
              <a:solidFill>
                <a:srgbClr val="008000"/>
              </a:solidFill>
            </a:endParaRPr>
          </a:p>
        </p:txBody>
      </p:sp>
      <p:sp>
        <p:nvSpPr>
          <p:cNvPr id="41992" name="Text Box 11"/>
          <p:cNvSpPr txBox="1">
            <a:spLocks noChangeArrowheads="1"/>
          </p:cNvSpPr>
          <p:nvPr/>
        </p:nvSpPr>
        <p:spPr bwMode="auto">
          <a:xfrm>
            <a:off x="5519739" y="328453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altLang="uk-UA" b="1">
                <a:solidFill>
                  <a:schemeClr val="accent2"/>
                </a:solidFill>
              </a:rPr>
              <a:t>Підсилювач</a:t>
            </a:r>
            <a:endParaRPr lang="ru-RU" altLang="uk-UA" b="1">
              <a:solidFill>
                <a:schemeClr val="accent2"/>
              </a:solidFill>
            </a:endParaRPr>
          </a:p>
        </p:txBody>
      </p:sp>
      <p:sp>
        <p:nvSpPr>
          <p:cNvPr id="41993" name="Text Box 12"/>
          <p:cNvSpPr txBox="1">
            <a:spLocks noChangeArrowheads="1"/>
          </p:cNvSpPr>
          <p:nvPr/>
        </p:nvSpPr>
        <p:spPr bwMode="auto">
          <a:xfrm>
            <a:off x="7967664" y="3284538"/>
            <a:ext cx="1800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altLang="uk-UA" b="1">
                <a:solidFill>
                  <a:srgbClr val="FF0000"/>
                </a:solidFill>
              </a:rPr>
              <a:t>Генератор</a:t>
            </a:r>
            <a:endParaRPr lang="ru-RU" altLang="uk-UA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63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5"/>
          <p:cNvGrpSpPr>
            <a:grpSpLocks/>
          </p:cNvGrpSpPr>
          <p:nvPr/>
        </p:nvGrpSpPr>
        <p:grpSpPr bwMode="auto">
          <a:xfrm>
            <a:off x="1789114" y="260351"/>
            <a:ext cx="7834313" cy="6480175"/>
            <a:chOff x="167" y="164"/>
            <a:chExt cx="4935" cy="4082"/>
          </a:xfrm>
        </p:grpSpPr>
        <p:pic>
          <p:nvPicPr>
            <p:cNvPr id="43011" name="Picture 6" descr="http://www.ftl.kherson.ua/DOC/OP2/content/chapter6/section/paragraph4/images/6-4-2.gif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164"/>
              <a:ext cx="3135" cy="4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12" name="Text Box 7"/>
            <p:cNvSpPr txBox="1">
              <a:spLocks noChangeArrowheads="1"/>
            </p:cNvSpPr>
            <p:nvPr/>
          </p:nvSpPr>
          <p:spPr bwMode="auto">
            <a:xfrm>
              <a:off x="340" y="255"/>
              <a:ext cx="1406" cy="404"/>
            </a:xfrm>
            <a:prstGeom prst="rect">
              <a:avLst/>
            </a:prstGeom>
            <a:solidFill>
              <a:srgbClr val="A9DE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uk-UA" altLang="uk-UA"/>
                <a:t>Дзеркало, що повністю відбиває </a:t>
              </a:r>
              <a:endParaRPr lang="ru-RU" altLang="uk-UA"/>
            </a:p>
          </p:txBody>
        </p:sp>
        <p:sp>
          <p:nvSpPr>
            <p:cNvPr id="43013" name="Text Box 8"/>
            <p:cNvSpPr txBox="1">
              <a:spLocks noChangeArrowheads="1"/>
            </p:cNvSpPr>
            <p:nvPr/>
          </p:nvSpPr>
          <p:spPr bwMode="auto">
            <a:xfrm>
              <a:off x="1882" y="164"/>
              <a:ext cx="1769" cy="231"/>
            </a:xfrm>
            <a:prstGeom prst="rect">
              <a:avLst/>
            </a:prstGeom>
            <a:solidFill>
              <a:srgbClr val="FED2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uk-UA" altLang="uk-UA"/>
                <a:t>Активне середовище</a:t>
              </a:r>
              <a:endParaRPr lang="ru-RU" altLang="uk-UA"/>
            </a:p>
          </p:txBody>
        </p:sp>
        <p:sp>
          <p:nvSpPr>
            <p:cNvPr id="43014" name="Text Box 9"/>
            <p:cNvSpPr txBox="1">
              <a:spLocks noChangeArrowheads="1"/>
            </p:cNvSpPr>
            <p:nvPr/>
          </p:nvSpPr>
          <p:spPr bwMode="auto">
            <a:xfrm>
              <a:off x="3696" y="255"/>
              <a:ext cx="1406" cy="404"/>
            </a:xfrm>
            <a:prstGeom prst="rect">
              <a:avLst/>
            </a:prstGeom>
            <a:solidFill>
              <a:srgbClr val="A9DE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uk-UA" altLang="uk-UA"/>
                <a:t>Частково прозоре дзеркало </a:t>
              </a:r>
              <a:endParaRPr lang="ru-RU" altLang="uk-UA"/>
            </a:p>
          </p:txBody>
        </p:sp>
        <p:sp>
          <p:nvSpPr>
            <p:cNvPr id="43015" name="Text Box 10"/>
            <p:cNvSpPr txBox="1">
              <a:spLocks noChangeArrowheads="1"/>
            </p:cNvSpPr>
            <p:nvPr/>
          </p:nvSpPr>
          <p:spPr bwMode="auto">
            <a:xfrm>
              <a:off x="3696" y="1616"/>
              <a:ext cx="1043" cy="231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uk-UA" altLang="uk-UA"/>
                <a:t>Накачування </a:t>
              </a:r>
              <a:endParaRPr lang="ru-RU" altLang="uk-UA"/>
            </a:p>
          </p:txBody>
        </p:sp>
        <p:sp>
          <p:nvSpPr>
            <p:cNvPr id="43016" name="Text Box 11"/>
            <p:cNvSpPr txBox="1">
              <a:spLocks noChangeArrowheads="1"/>
            </p:cNvSpPr>
            <p:nvPr/>
          </p:nvSpPr>
          <p:spPr bwMode="auto">
            <a:xfrm rot="10800000">
              <a:off x="167" y="664"/>
              <a:ext cx="931" cy="3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uk-UA" altLang="uk-UA" sz="3200" b="1">
                  <a:solidFill>
                    <a:srgbClr val="FF0000"/>
                  </a:solidFill>
                </a:rPr>
                <a:t>Розвиток лавиноподібного процесу генерації  у лазері </a:t>
              </a:r>
              <a:endParaRPr lang="ru-RU" altLang="uk-UA" sz="3200" b="1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705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uk-UA" b="1" smtClean="0">
                <a:solidFill>
                  <a:srgbClr val="FF0000"/>
                </a:solidFill>
              </a:rPr>
              <a:t>Рубіновий лазер</a:t>
            </a:r>
            <a:endParaRPr lang="ru-RU" altLang="uk-UA" b="1" smtClean="0">
              <a:solidFill>
                <a:srgbClr val="FF0000"/>
              </a:solidFill>
            </a:endParaRP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1919288" y="1268414"/>
            <a:ext cx="82804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uk-UA" altLang="uk-UA" sz="2000" b="1"/>
              <a:t>Рубін - це твердий кристал, основою якого є корунд, тобто кристал окису алюмінію (</a:t>
            </a:r>
            <a:r>
              <a:rPr lang="uk-UA" altLang="uk-UA" sz="2000" b="1" i="1"/>
              <a:t>Al2O3</a:t>
            </a:r>
            <a:r>
              <a:rPr lang="uk-UA" altLang="uk-UA" sz="2000" b="1"/>
              <a:t>), у якому невелика частина атомів алюмінію (близько 0,05%) заміщена іонами хрому Cr+++. Для створення інверсної населеності використовується оптичне накачування, тобто освітлення кристала рубіна потужним спалахом світла. Рубіну надають форму циліндричного стрижня, кінці якого ретельно відполіровані, посріблені, і служать дзеркалами для лазера. Для освітлення рубінового стрижня застосовують імпульсні ксенонові газорозрядні лампи, через які розряджаються батареї високовольтних конденсаторів. Лампа-Спалах має форму спіральної трубки, що обвивається навколо рубінового стрижня. Під дією потужного імпульсу світла в рубіновому стрижні створюється інверсна заселеність і завдяки наявності дзеркал збуджується лазерна генерація, тривалість якої трохи менша за тривалість спалаху лампи, що накачує.</a:t>
            </a:r>
            <a:r>
              <a:rPr lang="uk-UA" altLang="uk-UA" sz="2000"/>
              <a:t> </a:t>
            </a:r>
            <a:endParaRPr lang="ru-RU" altLang="uk-UA" sz="2000"/>
          </a:p>
        </p:txBody>
      </p:sp>
    </p:spTree>
    <p:extLst>
      <p:ext uri="{BB962C8B-B14F-4D97-AF65-F5344CB8AC3E}">
        <p14:creationId xmlns:p14="http://schemas.microsoft.com/office/powerpoint/2010/main" val="266139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5"/>
          <p:cNvSpPr txBox="1">
            <a:spLocks noChangeArrowheads="1"/>
          </p:cNvSpPr>
          <p:nvPr/>
        </p:nvSpPr>
        <p:spPr bwMode="auto">
          <a:xfrm>
            <a:off x="1847851" y="476251"/>
            <a:ext cx="82089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altLang="uk-UA" sz="4000" b="1" i="1">
                <a:solidFill>
                  <a:srgbClr val="006666"/>
                </a:solidFill>
                <a:latin typeface="Vineta BT" pitchFamily="82" charset="0"/>
              </a:rPr>
              <a:t>Схема будови лазера на рубіні</a:t>
            </a:r>
            <a:endParaRPr lang="ru-RU" altLang="uk-UA" sz="4000" b="1" i="1">
              <a:solidFill>
                <a:srgbClr val="006666"/>
              </a:solidFill>
              <a:latin typeface="Vineta BT" pitchFamily="82" charset="0"/>
            </a:endParaRPr>
          </a:p>
        </p:txBody>
      </p:sp>
      <p:grpSp>
        <p:nvGrpSpPr>
          <p:cNvPr id="45059" name="Group 18"/>
          <p:cNvGrpSpPr>
            <a:grpSpLocks/>
          </p:cNvGrpSpPr>
          <p:nvPr/>
        </p:nvGrpSpPr>
        <p:grpSpPr bwMode="auto">
          <a:xfrm>
            <a:off x="1631950" y="1412876"/>
            <a:ext cx="8567738" cy="3992563"/>
            <a:chOff x="68" y="890"/>
            <a:chExt cx="5397" cy="2515"/>
          </a:xfrm>
        </p:grpSpPr>
        <p:grpSp>
          <p:nvGrpSpPr>
            <p:cNvPr id="45060" name="Group 17"/>
            <p:cNvGrpSpPr>
              <a:grpSpLocks/>
            </p:cNvGrpSpPr>
            <p:nvPr/>
          </p:nvGrpSpPr>
          <p:grpSpPr bwMode="auto">
            <a:xfrm>
              <a:off x="203" y="890"/>
              <a:ext cx="5262" cy="2515"/>
              <a:chOff x="113" y="890"/>
              <a:chExt cx="5262" cy="2515"/>
            </a:xfrm>
          </p:grpSpPr>
          <p:pic>
            <p:nvPicPr>
              <p:cNvPr id="45062" name="Picture 6" descr="лазер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392" b="7016"/>
              <a:stretch>
                <a:fillRect/>
              </a:stretch>
            </p:blipFill>
            <p:spPr bwMode="auto">
              <a:xfrm>
                <a:off x="295" y="1253"/>
                <a:ext cx="5035" cy="1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063" name="Text Box 8"/>
              <p:cNvSpPr txBox="1">
                <a:spLocks noChangeArrowheads="1"/>
              </p:cNvSpPr>
              <p:nvPr/>
            </p:nvSpPr>
            <p:spPr bwMode="auto">
              <a:xfrm>
                <a:off x="1565" y="935"/>
                <a:ext cx="1270" cy="34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uk-UA" altLang="uk-UA" b="1"/>
                  <a:t>Ксенонова імпульсна лампа</a:t>
                </a:r>
                <a:endParaRPr lang="ru-RU" altLang="uk-UA" b="1"/>
              </a:p>
            </p:txBody>
          </p:sp>
          <p:sp>
            <p:nvSpPr>
              <p:cNvPr id="45064" name="Text Box 9"/>
              <p:cNvSpPr txBox="1">
                <a:spLocks noChangeArrowheads="1"/>
              </p:cNvSpPr>
              <p:nvPr/>
            </p:nvSpPr>
            <p:spPr bwMode="auto">
              <a:xfrm>
                <a:off x="2880" y="890"/>
                <a:ext cx="998" cy="404"/>
              </a:xfrm>
              <a:prstGeom prst="rect">
                <a:avLst/>
              </a:prstGeom>
              <a:solidFill>
                <a:srgbClr val="B9FDD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uk-UA" altLang="uk-UA" b="1"/>
                  <a:t>Рубіновий стрижень</a:t>
                </a:r>
                <a:endParaRPr lang="ru-RU" altLang="uk-UA" b="1"/>
              </a:p>
            </p:txBody>
          </p:sp>
          <p:sp>
            <p:nvSpPr>
              <p:cNvPr id="45065" name="Text Box 10"/>
              <p:cNvSpPr txBox="1">
                <a:spLocks noChangeArrowheads="1"/>
              </p:cNvSpPr>
              <p:nvPr/>
            </p:nvSpPr>
            <p:spPr bwMode="auto">
              <a:xfrm>
                <a:off x="4150" y="935"/>
                <a:ext cx="680" cy="231"/>
              </a:xfrm>
              <a:prstGeom prst="rect">
                <a:avLst/>
              </a:prstGeom>
              <a:solidFill>
                <a:srgbClr val="FED2F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uk-UA" altLang="uk-UA" b="1"/>
                  <a:t>Корпус </a:t>
                </a:r>
                <a:endParaRPr lang="ru-RU" altLang="uk-UA" b="1"/>
              </a:p>
            </p:txBody>
          </p:sp>
          <p:sp>
            <p:nvSpPr>
              <p:cNvPr id="45066" name="Text Box 11"/>
              <p:cNvSpPr txBox="1">
                <a:spLocks noChangeArrowheads="1"/>
              </p:cNvSpPr>
              <p:nvPr/>
            </p:nvSpPr>
            <p:spPr bwMode="auto">
              <a:xfrm>
                <a:off x="4468" y="2931"/>
                <a:ext cx="907" cy="404"/>
              </a:xfrm>
              <a:prstGeom prst="rect">
                <a:avLst/>
              </a:prstGeom>
              <a:solidFill>
                <a:srgbClr val="F8C8C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uk-UA" altLang="uk-UA" b="1"/>
                  <a:t>Лазерний промінь</a:t>
                </a:r>
                <a:endParaRPr lang="ru-RU" altLang="uk-UA" b="1"/>
              </a:p>
            </p:txBody>
          </p:sp>
          <p:sp>
            <p:nvSpPr>
              <p:cNvPr id="45067" name="Text Box 12"/>
              <p:cNvSpPr txBox="1">
                <a:spLocks noChangeArrowheads="1"/>
              </p:cNvSpPr>
              <p:nvPr/>
            </p:nvSpPr>
            <p:spPr bwMode="auto">
              <a:xfrm>
                <a:off x="2925" y="2886"/>
                <a:ext cx="1180" cy="519"/>
              </a:xfrm>
              <a:prstGeom prst="rect">
                <a:avLst/>
              </a:prstGeom>
              <a:solidFill>
                <a:srgbClr val="E1F2F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uk-UA" altLang="uk-UA" b="1"/>
                  <a:t>Дзеркало, яке частково відбиває</a:t>
                </a:r>
                <a:endParaRPr lang="ru-RU" altLang="uk-UA" b="1"/>
              </a:p>
            </p:txBody>
          </p:sp>
          <p:sp>
            <p:nvSpPr>
              <p:cNvPr id="45068" name="Text Box 13"/>
              <p:cNvSpPr txBox="1">
                <a:spLocks noChangeArrowheads="1"/>
              </p:cNvSpPr>
              <p:nvPr/>
            </p:nvSpPr>
            <p:spPr bwMode="auto">
              <a:xfrm>
                <a:off x="1655" y="2840"/>
                <a:ext cx="1225" cy="519"/>
              </a:xfrm>
              <a:prstGeom prst="rect">
                <a:avLst/>
              </a:prstGeom>
              <a:solidFill>
                <a:srgbClr val="E1F2F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uk-UA" altLang="uk-UA" b="1"/>
                  <a:t>Дзеркало, яке повністю відбиває</a:t>
                </a:r>
                <a:endParaRPr lang="ru-RU" altLang="uk-UA" b="1"/>
              </a:p>
            </p:txBody>
          </p:sp>
          <p:sp>
            <p:nvSpPr>
              <p:cNvPr id="45069" name="Text Box 15"/>
              <p:cNvSpPr txBox="1">
                <a:spLocks noChangeArrowheads="1"/>
              </p:cNvSpPr>
              <p:nvPr/>
            </p:nvSpPr>
            <p:spPr bwMode="auto">
              <a:xfrm>
                <a:off x="113" y="2886"/>
                <a:ext cx="1542" cy="346"/>
              </a:xfrm>
              <a:prstGeom prst="rect">
                <a:avLst/>
              </a:prstGeom>
              <a:solidFill>
                <a:srgbClr val="E0C5F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uk-UA" altLang="uk-UA" b="1"/>
                  <a:t>Вимикач електроживлення</a:t>
                </a:r>
                <a:endParaRPr lang="ru-RU" altLang="uk-UA" b="1"/>
              </a:p>
            </p:txBody>
          </p:sp>
        </p:grpSp>
        <p:sp>
          <p:nvSpPr>
            <p:cNvPr id="45061" name="Text Box 7"/>
            <p:cNvSpPr txBox="1">
              <a:spLocks noChangeArrowheads="1"/>
            </p:cNvSpPr>
            <p:nvPr/>
          </p:nvSpPr>
          <p:spPr bwMode="auto">
            <a:xfrm>
              <a:off x="68" y="981"/>
              <a:ext cx="1542" cy="23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uk-UA" altLang="uk-UA" b="1"/>
                <a:t>Джерело живлення</a:t>
              </a:r>
              <a:endParaRPr lang="ru-RU" altLang="uk-UA" b="1"/>
            </a:p>
          </p:txBody>
        </p:sp>
      </p:grpSp>
    </p:spTree>
    <p:extLst>
      <p:ext uri="{BB962C8B-B14F-4D97-AF65-F5344CB8AC3E}">
        <p14:creationId xmlns:p14="http://schemas.microsoft.com/office/powerpoint/2010/main" val="335625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5" descr="лазер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1341439"/>
            <a:ext cx="6985000" cy="524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 Box 6"/>
          <p:cNvSpPr txBox="1">
            <a:spLocks noChangeArrowheads="1"/>
          </p:cNvSpPr>
          <p:nvPr/>
        </p:nvSpPr>
        <p:spPr bwMode="auto">
          <a:xfrm>
            <a:off x="2279650" y="404813"/>
            <a:ext cx="7632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-UA" altLang="uk-UA" sz="2800" b="1" i="1">
                <a:solidFill>
                  <a:srgbClr val="FF0000"/>
                </a:solidFill>
              </a:rPr>
              <a:t>Рубіновий лазер </a:t>
            </a:r>
            <a:endParaRPr lang="ru-RU" altLang="uk-UA" sz="2800" b="1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0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uk-UA" altLang="uk-UA" sz="2400" b="1">
                <a:solidFill>
                  <a:srgbClr val="FF0000"/>
                </a:solidFill>
              </a:rPr>
              <a:t>1)</a:t>
            </a:r>
            <a:r>
              <a:rPr lang="uk-UA" altLang="uk-UA" sz="2400"/>
              <a:t> </a:t>
            </a:r>
            <a:r>
              <a:rPr lang="uk-UA" altLang="uk-UA" sz="2400" b="1" i="1">
                <a:solidFill>
                  <a:srgbClr val="FF0000"/>
                </a:solidFill>
              </a:rPr>
              <a:t>Висока ступінь монохроматичності.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sz="2400" b="1" i="1">
                <a:solidFill>
                  <a:srgbClr val="FF0000"/>
                </a:solidFill>
              </a:rPr>
              <a:t>   </a:t>
            </a:r>
            <a:r>
              <a:rPr lang="uk-UA" altLang="uk-UA" b="1" i="1"/>
              <a:t>На практиці в спеціальних умовах вдається добитися, щоб відносна ширина спектральної лінії лазерного випромінювання в 10</a:t>
            </a:r>
            <a:r>
              <a:rPr lang="uk-UA" altLang="uk-UA" b="1" i="1" baseline="30000"/>
              <a:t>7</a:t>
            </a:r>
            <a:r>
              <a:rPr lang="uk-UA" altLang="uk-UA" b="1" i="1"/>
              <a:t> - 10</a:t>
            </a:r>
            <a:r>
              <a:rPr lang="uk-UA" altLang="uk-UA" b="1" i="1" baseline="30000"/>
              <a:t>8</a:t>
            </a:r>
            <a:r>
              <a:rPr lang="uk-UA" altLang="uk-UA" b="1" i="1"/>
              <a:t> разів була меншою за ширину найвужчих ліній спонтанного випромінювання, які спостерігаються в природі.</a:t>
            </a:r>
            <a:r>
              <a:rPr lang="ru-RU" altLang="uk-UA" sz="2400"/>
              <a:t> </a:t>
            </a:r>
            <a:endParaRPr lang="uk-UA" altLang="uk-UA" sz="2400" b="1" i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uk-UA" altLang="uk-UA" sz="2400" b="1" i="1">
                <a:solidFill>
                  <a:srgbClr val="FF0000"/>
                </a:solidFill>
              </a:rPr>
              <a:t>2) Когерентність.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sz="2400" b="1" i="1">
                <a:solidFill>
                  <a:srgbClr val="FF0000"/>
                </a:solidFill>
              </a:rPr>
              <a:t>3) Вузька спрямованість.</a:t>
            </a:r>
          </a:p>
          <a:p>
            <a:pPr eaLnBrk="1" hangingPunct="1">
              <a:lnSpc>
                <a:spcPct val="90000"/>
              </a:lnSpc>
            </a:pPr>
            <a:r>
              <a:rPr lang="uk-UA" altLang="uk-UA" b="1" i="1"/>
              <a:t>В лазері вдається одержати розбіжність променя меншою 10</a:t>
            </a:r>
            <a:r>
              <a:rPr lang="uk-UA" altLang="uk-UA" b="1" i="1" baseline="30000"/>
              <a:t>-4 </a:t>
            </a:r>
            <a:r>
              <a:rPr lang="uk-UA" altLang="uk-UA" b="1" i="1"/>
              <a:t>радіани, тобто на рівні кутових секунд.</a:t>
            </a:r>
            <a:r>
              <a:rPr lang="ru-RU" altLang="uk-UA"/>
              <a:t> </a:t>
            </a:r>
            <a:endParaRPr lang="uk-UA" altLang="uk-UA" b="1" i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uk-UA" altLang="uk-UA" sz="2400" b="1" i="1">
                <a:solidFill>
                  <a:srgbClr val="FF0000"/>
                </a:solidFill>
              </a:rPr>
              <a:t>4) Висока густина потужності.</a:t>
            </a:r>
            <a:endParaRPr lang="ru-RU" altLang="uk-UA" sz="2400" b="1" i="1">
              <a:solidFill>
                <a:srgbClr val="FF0000"/>
              </a:solidFill>
            </a:endParaRPr>
          </a:p>
        </p:txBody>
      </p:sp>
      <p:sp>
        <p:nvSpPr>
          <p:cNvPr id="47107" name="WordArt 4"/>
          <p:cNvSpPr>
            <a:spLocks noChangeArrowheads="1" noChangeShapeType="1" noTextEdit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uk-UA" sz="3600" kern="1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+mj-lt"/>
                <a:ea typeface="+mj-lt"/>
                <a:cs typeface="+mj-lt"/>
              </a:rPr>
              <a:t>Властивості лазерного випромінювання:</a:t>
            </a:r>
          </a:p>
        </p:txBody>
      </p:sp>
    </p:spTree>
    <p:extLst>
      <p:ext uri="{BB962C8B-B14F-4D97-AF65-F5344CB8AC3E}">
        <p14:creationId xmlns:p14="http://schemas.microsoft.com/office/powerpoint/2010/main" val="112027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1992314" y="404814"/>
            <a:ext cx="8207375" cy="619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2000" b="1">
                <a:solidFill>
                  <a:srgbClr val="990099"/>
                </a:solidFill>
              </a:rPr>
              <a:t>Дати коротку відповідь на нижченаведені питання</a:t>
            </a:r>
            <a:endParaRPr lang="uk-UA" altLang="uk-UA" sz="2000" b="1">
              <a:solidFill>
                <a:srgbClr val="CC0000"/>
              </a:solidFill>
            </a:endParaRPr>
          </a:p>
          <a:p>
            <a:pPr eaLnBrk="1" hangingPunct="1"/>
            <a:r>
              <a:rPr lang="uk-UA" altLang="uk-UA" b="1">
                <a:solidFill>
                  <a:srgbClr val="007D7A"/>
                </a:solidFill>
              </a:rPr>
              <a:t>1</a:t>
            </a:r>
            <a:r>
              <a:rPr lang="uk-UA" altLang="uk-UA" b="1"/>
              <a:t> Скільки типів молекулярних спектрів розрізняють?      </a:t>
            </a:r>
          </a:p>
          <a:p>
            <a:pPr eaLnBrk="1" hangingPunct="1"/>
            <a:r>
              <a:rPr lang="uk-UA" altLang="uk-UA" b="1"/>
              <a:t>  </a:t>
            </a:r>
            <a:r>
              <a:rPr lang="uk-UA" altLang="uk-UA" b="1">
                <a:solidFill>
                  <a:srgbClr val="9E2600"/>
                </a:solidFill>
              </a:rPr>
              <a:t>1) 1; 2) 2; 3) 3; </a:t>
            </a:r>
            <a:r>
              <a:rPr lang="en-US" altLang="uk-UA" b="1">
                <a:solidFill>
                  <a:srgbClr val="9E2600"/>
                </a:solidFill>
              </a:rPr>
              <a:t> 4) </a:t>
            </a:r>
            <a:r>
              <a:rPr lang="uk-UA" altLang="uk-UA" b="1">
                <a:solidFill>
                  <a:srgbClr val="9E2600"/>
                </a:solidFill>
              </a:rPr>
              <a:t>4</a:t>
            </a:r>
          </a:p>
          <a:p>
            <a:pPr eaLnBrk="1" hangingPunct="1"/>
            <a:r>
              <a:rPr lang="uk-UA" altLang="uk-UA" b="1">
                <a:solidFill>
                  <a:srgbClr val="007D7A"/>
                </a:solidFill>
              </a:rPr>
              <a:t>2</a:t>
            </a:r>
            <a:r>
              <a:rPr lang="uk-UA" altLang="uk-UA" b="1"/>
              <a:t> Перелічить квантові числа, які визначають енергію молекули</a:t>
            </a:r>
            <a:endParaRPr lang="uk-UA" altLang="uk-UA"/>
          </a:p>
          <a:p>
            <a:pPr eaLnBrk="1" hangingPunct="1"/>
            <a:r>
              <a:rPr lang="uk-UA" altLang="uk-UA" b="1">
                <a:solidFill>
                  <a:srgbClr val="007D7A"/>
                </a:solidFill>
              </a:rPr>
              <a:t>3</a:t>
            </a:r>
            <a:r>
              <a:rPr lang="uk-UA" altLang="uk-UA" b="1">
                <a:solidFill>
                  <a:srgbClr val="B00000"/>
                </a:solidFill>
              </a:rPr>
              <a:t> </a:t>
            </a:r>
            <a:r>
              <a:rPr lang="uk-UA" altLang="uk-UA" b="1"/>
              <a:t>Сформулюйте правило добору для коливального квантового числа</a:t>
            </a:r>
            <a:endParaRPr lang="uk-UA" altLang="uk-UA"/>
          </a:p>
          <a:p>
            <a:pPr eaLnBrk="1" hangingPunct="1"/>
            <a:r>
              <a:rPr lang="uk-UA" altLang="uk-UA" b="1">
                <a:solidFill>
                  <a:srgbClr val="007D7A"/>
                </a:solidFill>
              </a:rPr>
              <a:t>4</a:t>
            </a:r>
            <a:r>
              <a:rPr lang="uk-UA" altLang="uk-UA" b="1"/>
              <a:t> Яким є молекулярний спектр?</a:t>
            </a:r>
          </a:p>
          <a:p>
            <a:pPr eaLnBrk="1" hangingPunct="1">
              <a:buFontTx/>
              <a:buAutoNum type="arabicParenR"/>
            </a:pPr>
            <a:r>
              <a:rPr lang="uk-UA" altLang="uk-UA" b="1">
                <a:solidFill>
                  <a:srgbClr val="9E2600"/>
                </a:solidFill>
              </a:rPr>
              <a:t>суцільним;</a:t>
            </a:r>
            <a:r>
              <a:rPr lang="en-US" altLang="uk-UA" b="1">
                <a:solidFill>
                  <a:srgbClr val="9E2600"/>
                </a:solidFill>
              </a:rPr>
              <a:t> 2)</a:t>
            </a:r>
            <a:r>
              <a:rPr lang="uk-UA" altLang="uk-UA" b="1">
                <a:solidFill>
                  <a:srgbClr val="9E2600"/>
                </a:solidFill>
              </a:rPr>
              <a:t> смугастим; </a:t>
            </a:r>
            <a:r>
              <a:rPr lang="en-US" altLang="uk-UA" b="1">
                <a:solidFill>
                  <a:srgbClr val="9E2600"/>
                </a:solidFill>
              </a:rPr>
              <a:t>3)</a:t>
            </a:r>
            <a:r>
              <a:rPr lang="uk-UA" altLang="uk-UA" b="1">
                <a:solidFill>
                  <a:srgbClr val="9E2600"/>
                </a:solidFill>
              </a:rPr>
              <a:t> лінійчастим</a:t>
            </a:r>
          </a:p>
          <a:p>
            <a:pPr eaLnBrk="1" hangingPunct="1"/>
            <a:r>
              <a:rPr lang="uk-UA" altLang="uk-UA" b="1">
                <a:solidFill>
                  <a:srgbClr val="007D7A"/>
                </a:solidFill>
              </a:rPr>
              <a:t>5</a:t>
            </a:r>
            <a:r>
              <a:rPr lang="uk-UA" altLang="uk-UA"/>
              <a:t> </a:t>
            </a:r>
            <a:r>
              <a:rPr lang="uk-UA" altLang="uk-UA" b="1"/>
              <a:t>Визначить короткохвильову границю  суцільного рентгенівського випромінювання, коли напруга між катодом і анодом дорівнює 50кВ </a:t>
            </a:r>
            <a:r>
              <a:rPr lang="uk-UA" altLang="uk-UA"/>
              <a:t> </a:t>
            </a:r>
          </a:p>
          <a:p>
            <a:pPr eaLnBrk="1" hangingPunct="1"/>
            <a:r>
              <a:rPr lang="uk-UA" altLang="uk-UA" b="1">
                <a:solidFill>
                  <a:srgbClr val="007D7A"/>
                </a:solidFill>
              </a:rPr>
              <a:t>6 </a:t>
            </a:r>
            <a:r>
              <a:rPr lang="uk-UA" altLang="uk-UA" sz="2000" b="1"/>
              <a:t>Визначить циклічну частоту          лінії олова (</a:t>
            </a:r>
            <a:r>
              <a:rPr lang="en-US" altLang="uk-UA" sz="2000" b="1"/>
              <a:t>Z=50)</a:t>
            </a:r>
          </a:p>
          <a:p>
            <a:pPr eaLnBrk="1" hangingPunct="1"/>
            <a:r>
              <a:rPr lang="uk-UA" altLang="uk-UA" b="1">
                <a:solidFill>
                  <a:srgbClr val="007D7A"/>
                </a:solidFill>
              </a:rPr>
              <a:t>7</a:t>
            </a:r>
            <a:r>
              <a:rPr lang="uk-UA" altLang="uk-UA" b="1"/>
              <a:t> У скільки разів довжина хвилі де Бройля електрона більша за довжину хвилі де Бройля протона, що рухаються з однаковими швидкостями?      </a:t>
            </a:r>
            <a:r>
              <a:rPr lang="uk-UA" altLang="uk-UA" b="1">
                <a:solidFill>
                  <a:srgbClr val="23236B"/>
                </a:solidFill>
              </a:rPr>
              <a:t>    </a:t>
            </a:r>
            <a:r>
              <a:rPr lang="uk-UA" altLang="uk-UA" b="1">
                <a:solidFill>
                  <a:srgbClr val="9E2600"/>
                </a:solidFill>
              </a:rPr>
              <a:t>1) однакові; 2) у 1838; 3) у 1</a:t>
            </a:r>
            <a:r>
              <a:rPr lang="en-US" altLang="uk-UA" b="1">
                <a:solidFill>
                  <a:srgbClr val="9E2600"/>
                </a:solidFill>
              </a:rPr>
              <a:t>/</a:t>
            </a:r>
            <a:r>
              <a:rPr lang="uk-UA" altLang="uk-UA" b="1">
                <a:solidFill>
                  <a:srgbClr val="9E2600"/>
                </a:solidFill>
              </a:rPr>
              <a:t>1838</a:t>
            </a:r>
            <a:r>
              <a:rPr lang="uk-UA" altLang="uk-UA">
                <a:solidFill>
                  <a:srgbClr val="9E2600"/>
                </a:solidFill>
              </a:rPr>
              <a:t> </a:t>
            </a:r>
          </a:p>
          <a:p>
            <a:pPr eaLnBrk="1" hangingPunct="1"/>
            <a:r>
              <a:rPr lang="uk-UA" altLang="uk-UA" b="1">
                <a:solidFill>
                  <a:srgbClr val="007D7A"/>
                </a:solidFill>
              </a:rPr>
              <a:t>8</a:t>
            </a:r>
            <a:r>
              <a:rPr lang="uk-UA" altLang="uk-UA" b="1">
                <a:solidFill>
                  <a:srgbClr val="B00000"/>
                </a:solidFill>
              </a:rPr>
              <a:t> </a:t>
            </a:r>
            <a:r>
              <a:rPr lang="uk-UA" altLang="uk-UA" b="1"/>
              <a:t>Які з нижченаведених блоків не містить квантовий генератор?</a:t>
            </a:r>
          </a:p>
          <a:p>
            <a:pPr eaLnBrk="1" hangingPunct="1"/>
            <a:r>
              <a:rPr lang="uk-UA" altLang="uk-UA" b="1">
                <a:solidFill>
                  <a:srgbClr val="B00000"/>
                </a:solidFill>
              </a:rPr>
              <a:t>1) Активне середовище; 2) монохроматор; 3) резонатор; 4) система накачування; 5) охолоджувач; 6) поляризатор</a:t>
            </a:r>
            <a:endParaRPr lang="en-US" altLang="uk-UA" b="1">
              <a:solidFill>
                <a:srgbClr val="B00000"/>
              </a:solidFill>
            </a:endParaRPr>
          </a:p>
          <a:p>
            <a:pPr eaLnBrk="1" hangingPunct="1"/>
            <a:r>
              <a:rPr lang="uk-UA" altLang="uk-UA" b="1">
                <a:solidFill>
                  <a:srgbClr val="007D7A"/>
                </a:solidFill>
              </a:rPr>
              <a:t>9</a:t>
            </a:r>
            <a:r>
              <a:rPr lang="uk-UA" altLang="uk-UA" b="1">
                <a:solidFill>
                  <a:srgbClr val="B00000"/>
                </a:solidFill>
              </a:rPr>
              <a:t> </a:t>
            </a:r>
            <a:r>
              <a:rPr lang="uk-UA" altLang="uk-UA" b="1"/>
              <a:t>У скільки разів повна енергія електрона на другому енергетичному рівні одновимірної потенціальної ями більша ніж на першому? </a:t>
            </a:r>
          </a:p>
          <a:p>
            <a:pPr eaLnBrk="1" hangingPunct="1"/>
            <a:r>
              <a:rPr lang="uk-UA" altLang="uk-UA" b="1">
                <a:solidFill>
                  <a:srgbClr val="23236B"/>
                </a:solidFill>
              </a:rPr>
              <a:t>      </a:t>
            </a:r>
            <a:r>
              <a:rPr lang="uk-UA" altLang="uk-UA" b="1">
                <a:solidFill>
                  <a:srgbClr val="9E2600"/>
                </a:solidFill>
              </a:rPr>
              <a:t>1) 1</a:t>
            </a:r>
            <a:r>
              <a:rPr lang="en-US" altLang="uk-UA" b="1">
                <a:solidFill>
                  <a:srgbClr val="9E2600"/>
                </a:solidFill>
              </a:rPr>
              <a:t>/</a:t>
            </a:r>
            <a:r>
              <a:rPr lang="uk-UA" altLang="uk-UA" b="1">
                <a:solidFill>
                  <a:srgbClr val="9E2600"/>
                </a:solidFill>
              </a:rPr>
              <a:t>4;</a:t>
            </a:r>
            <a:r>
              <a:rPr lang="uk-UA" altLang="uk-UA">
                <a:solidFill>
                  <a:srgbClr val="9E2600"/>
                </a:solidFill>
              </a:rPr>
              <a:t> </a:t>
            </a:r>
            <a:r>
              <a:rPr lang="uk-UA" altLang="uk-UA" b="1">
                <a:solidFill>
                  <a:srgbClr val="9E2600"/>
                </a:solidFill>
              </a:rPr>
              <a:t>2) 2; 3) 1</a:t>
            </a:r>
            <a:r>
              <a:rPr lang="en-US" altLang="uk-UA" b="1">
                <a:solidFill>
                  <a:srgbClr val="9E2600"/>
                </a:solidFill>
              </a:rPr>
              <a:t>/</a:t>
            </a:r>
            <a:r>
              <a:rPr lang="uk-UA" altLang="uk-UA" b="1">
                <a:solidFill>
                  <a:srgbClr val="9E2600"/>
                </a:solidFill>
              </a:rPr>
              <a:t>2; </a:t>
            </a:r>
            <a:r>
              <a:rPr lang="en-US" altLang="uk-UA" b="1">
                <a:solidFill>
                  <a:srgbClr val="9E2600"/>
                </a:solidFill>
              </a:rPr>
              <a:t> 4) </a:t>
            </a:r>
            <a:r>
              <a:rPr lang="uk-UA" altLang="uk-UA" b="1">
                <a:solidFill>
                  <a:srgbClr val="9E2600"/>
                </a:solidFill>
              </a:rPr>
              <a:t>4</a:t>
            </a:r>
          </a:p>
          <a:p>
            <a:pPr eaLnBrk="1" hangingPunct="1"/>
            <a:r>
              <a:rPr lang="uk-UA" altLang="uk-UA" b="1">
                <a:solidFill>
                  <a:srgbClr val="007D7A"/>
                </a:solidFill>
              </a:rPr>
              <a:t>10 </a:t>
            </a:r>
            <a:r>
              <a:rPr lang="uk-UA" altLang="uk-UA" b="1">
                <a:solidFill>
                  <a:srgbClr val="000000"/>
                </a:solidFill>
              </a:rPr>
              <a:t>Чому дорівнює спін електрона?</a:t>
            </a:r>
            <a:endParaRPr lang="uk-UA" altLang="uk-UA" sz="2800">
              <a:solidFill>
                <a:srgbClr val="9E2600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48131" name="Object 5"/>
          <p:cNvGraphicFramePr>
            <a:graphicFrameLocks noChangeAspect="1"/>
          </p:cNvGraphicFramePr>
          <p:nvPr/>
        </p:nvGraphicFramePr>
        <p:xfrm>
          <a:off x="5880100" y="3429000"/>
          <a:ext cx="50323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" name="Equation" r:id="rId3" imgW="228600" imgH="228600" progId="Equation.DSMT4">
                  <p:embed/>
                </p:oleObj>
              </mc:Choice>
              <mc:Fallback>
                <p:oleObj name="Equation" r:id="rId3" imgW="228600" imgH="228600" progId="Equation.DSMT4">
                  <p:embed/>
                  <p:pic>
                    <p:nvPicPr>
                      <p:cNvPr id="4813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0100" y="3429000"/>
                        <a:ext cx="503238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20764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6431" y="-218152"/>
            <a:ext cx="1020504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uk-UA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uk-UA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Рекомендована література (основна)</a:t>
            </a:r>
            <a:endParaRPr lang="uk-UA" sz="16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uk-UA" sz="1200" dirty="0" smtClean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uk-UA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1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Годлевський 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Л. С.,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Полясний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В. А.,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Кресюн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Н.В.і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співавт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Медична апаратура. Принципи дії та застосування: монографія / [Електрон. Дані]. Одеса: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Політехперіодика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2015. 1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електрон.опт.диск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(С</a:t>
            </a:r>
            <a:r>
              <a:rPr lang="en-US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ROM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en-US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URL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uk-UA" sz="1200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http://dx.doi.org/10.15222/godlevsky1</a:t>
            </a:r>
            <a:endParaRPr lang="uk-UA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uk-UA" sz="1200" dirty="0" smtClean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1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Будова 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 принципи роботи медичного обладнання: посібник / В.Д.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Дідух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Ю.А. Рудяк, Р.Б.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Ладика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ін. – ТДМУ, 2015. – 268 с.</a:t>
            </a:r>
          </a:p>
          <a:p>
            <a:pPr algn="just">
              <a:spcAft>
                <a:spcPts val="0"/>
              </a:spcAft>
            </a:pPr>
            <a:endParaRPr lang="uk-UA" sz="1200" dirty="0" smtClean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1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Джон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Хемптон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Джоана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Хемптон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Основи ЕКГ=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ECG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Made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Easy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пер. 9-го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англ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вид.: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Навч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посіб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для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студ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мед. ЗВО, лікарів, кардіологів 2020 р.</a:t>
            </a:r>
          </a:p>
          <a:p>
            <a:pPr algn="just">
              <a:spcAft>
                <a:spcPts val="0"/>
              </a:spcAft>
              <a:tabLst>
                <a:tab pos="960755" algn="l"/>
              </a:tabLst>
            </a:pP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Жабоєдов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Г.Д.,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Кірєєв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В.В. Офтальмологія: практикум: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Навч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посіб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для мед. ВНЗ IV рів.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акред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2013. Київ, 280 с. </a:t>
            </a:r>
          </a:p>
          <a:p>
            <a:pPr algn="just">
              <a:spcAft>
                <a:spcPts val="0"/>
              </a:spcAft>
              <a:tabLst>
                <a:tab pos="960755" algn="l"/>
              </a:tabLst>
            </a:pP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  <a:tabLst>
                <a:tab pos="960755" algn="l"/>
              </a:tabLst>
            </a:pP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Жук М.І. Апарати медичної діагностики та терапії :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навч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посіб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Ч. 2 / М.І. Жук, О.М.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Дацок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; за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ред. А. І.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Биха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; МОН України,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Харк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нац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ун-т радіоелектроніки. — 2-ге вид.,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випр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та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доп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— Харків : ХНУРЕ, 2014. — 336</a:t>
            </a:r>
            <a:r>
              <a:rPr lang="uk-UA" sz="1200" spc="-4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</a:t>
            </a:r>
          </a:p>
          <a:p>
            <a:pPr algn="just">
              <a:spcAft>
                <a:spcPts val="0"/>
              </a:spcAft>
              <a:tabLst>
                <a:tab pos="960755" algn="l"/>
              </a:tabLst>
            </a:pP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  <a:tabLst>
                <a:tab pos="960755" algn="l"/>
              </a:tabLst>
            </a:pP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Злепко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С. М. Коваль, Л. Г.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Гаврілова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Н. М.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Тимчик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І. С. Медична апаратура спеціального призначення.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Нав.посібник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Вінниця.- 2010 – 160 с.</a:t>
            </a:r>
          </a:p>
          <a:p>
            <a:pPr algn="just">
              <a:spcAft>
                <a:spcPts val="0"/>
              </a:spcAft>
            </a:pPr>
            <a:endParaRPr lang="uk-UA" sz="1200" dirty="0" smtClean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12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Ємчик</a:t>
            </a:r>
            <a:r>
              <a:rPr lang="uk-UA" sz="1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Л.Ф.,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Кміт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Я.М. Медична і біологічна фізика: </a:t>
            </a:r>
            <a:r>
              <a:rPr lang="uk-UA" sz="1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Підруч</a:t>
            </a:r>
            <a:r>
              <a:rPr lang="uk-UA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.-Львів: Світ, 2003.- 592 с</a:t>
            </a:r>
            <a:r>
              <a:rPr lang="uk-UA" sz="1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Ємчик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Л.Ф. Основи біологічної фізики і медична апаратура: Підручник для ВНЗ І—ІІІ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2-ге вид.,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Рекомендовано МОН. Київ 2014 392 с.</a:t>
            </a: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Кулик А.Я.,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Нікольський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О.І.,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Ревенок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В.І. Кулик Я.А. Схемотехніка медичної електронної апаратури / Монографія. – Вінниця: ВНМУ, 2020. – 167 с.</a:t>
            </a: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Лазерна кореляційна спектроскопія секретів слизових оболонок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Бажора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Ю.І.;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Кресюн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В.Й.;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Носкін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Л.О. і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співавт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Режим доступу (Одеський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мед.університет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репозиторій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uk-UA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http://repo.odmu.edu.ua:80/xmlui/handle/123456789/4867</a:t>
            </a:r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fontAlgn="base"/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Лазерна кореляційна спектроскопія як метод дослідження гомеостазу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-альвеолярної системи /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Бажора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Ю.І.;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Чеснокова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М.М.;Комлевий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А.М.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співавт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Режим доступу: </a:t>
            </a:r>
            <a:r>
              <a:rPr lang="uk-UA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http://repo.odmu.edu.ua:80/xmlui/handle/123456789/4742</a:t>
            </a:r>
            <a:endParaRPr lang="uk-UA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Марценюк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В.П.,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Дідух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В.Д.,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Ладика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Р.Б.,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Баранюк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І.О., Сверстюк А.С., Сорока І.С. Підручник „Медична біофізика і медична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аппаратура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Тернопіль: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Укрмедкнига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2008, 355 с.</a:t>
            </a:r>
          </a:p>
          <a:p>
            <a:pPr algn="just">
              <a:spcAft>
                <a:spcPts val="0"/>
              </a:spcAft>
            </a:pPr>
            <a:endParaRPr lang="uk-UA" sz="1200" dirty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2739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4067" y="441791"/>
            <a:ext cx="10377577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9215" algn="just">
              <a:spcAft>
                <a:spcPts val="0"/>
              </a:spcAft>
              <a:tabLst>
                <a:tab pos="970915" algn="l"/>
              </a:tabLst>
            </a:pPr>
            <a:r>
              <a:rPr lang="uk-UA" sz="1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Додаткова література:</a:t>
            </a:r>
            <a:endParaRPr lang="uk-UA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9215" algn="just">
              <a:spcAft>
                <a:spcPts val="0"/>
              </a:spcAft>
              <a:tabLst>
                <a:tab pos="970915" algn="l"/>
              </a:tabLst>
            </a:pP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Біомедичні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оптико-електронні інформаційні системи і апарати. Ч.2 – Офтальмологічна оптика. Навчальний посібник / В.П.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Кожем’яко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Й.Р.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Салдан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С.В.Павлов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‚ О.З.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Готра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Вінниця: ВДТУ, 2001. – 162 с. </a:t>
            </a:r>
          </a:p>
          <a:p>
            <a:pPr algn="just">
              <a:spcAft>
                <a:spcPts val="0"/>
              </a:spcAft>
            </a:pP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Боженко А.Л.,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Димітров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Ю.Ю.,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Кубов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В.І., Годлевський Л.С., Кубова Р.М..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Віброакустичний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аналізатор частотного відгуку для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біомедичних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досліджень ХX Міжнародна науково-технічна конференція “Фізичні процеси та поля технічних і біологічних об’єктів”: матеріали конференції. – Кременчук: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КрНУ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2021. – С.46-47.</a:t>
            </a:r>
          </a:p>
          <a:p>
            <a:pPr algn="just">
              <a:spcAft>
                <a:spcPts val="0"/>
              </a:spcAft>
            </a:pP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Blumencrantz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 .S.,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Yellachich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D.,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Andersen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DE.,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Wiltberger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Mordaunt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D.,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Marcellino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G.R.,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Palanker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Semiautomated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patterned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scanning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laser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retinal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photocoagulation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Retina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2006. М: 3. P. 370-376. </a:t>
            </a:r>
          </a:p>
          <a:p>
            <a:pPr algn="just">
              <a:spcAft>
                <a:spcPts val="0"/>
              </a:spcAft>
            </a:pP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Jain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A.,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Blumencrantz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 .S.,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Paulus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Y.,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Wiltberger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Andersen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D.E., H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uie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Р.‚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Palanker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Effect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pulse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duration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on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size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character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lesion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retinal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photocoagulation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Arch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2008. V. 126. N: 1. P. 7 8-85. </a:t>
            </a:r>
          </a:p>
          <a:p>
            <a:pPr algn="just">
              <a:spcAft>
                <a:spcPts val="0"/>
              </a:spcAft>
            </a:pP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Lee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R., M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urata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T., H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irano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T. MC-500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Vixi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Multicolor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laser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photocoagulator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Eye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NIDEK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LTD. 2011. P. 1-25. 14. Око людини та офтальмологічні прилади. Навчальний посібник / В.М.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Сокуренко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Г.С.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Тимчик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І.Г. Чиж – Київ: НТУУ «КПІ», 2009. – 264 с. </a:t>
            </a:r>
          </a:p>
          <a:p>
            <a:pPr algn="just">
              <a:spcAft>
                <a:spcPts val="0"/>
              </a:spcAft>
            </a:pP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Лазерні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біомедичні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системи. Навчальний посібник /В.П.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Кожем’яко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З.Ю. </a:t>
            </a:r>
            <a:r>
              <a:rPr lang="uk-UA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Готра</a:t>
            </a:r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С.В. Павлов та ін. – Вінниця: ВДТУ, 2000. – 143с. </a:t>
            </a:r>
          </a:p>
          <a:p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Tuchin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V.V.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Tissue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Optics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Scattering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Instruments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Bellingham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SPIE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Press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USA, 2007. 882 p. </a:t>
            </a: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 до виконання та оформлення курсових і кваліфікаційних робіт для студентів напряму «Оптотехніка» і спеціалізації «Лазерна техніка та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оптоінформатика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/ Укладач: Г. Д.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Дорощенков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Вінниця : ВНТУ, 2016. – 57 с. </a:t>
            </a: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апаратура. – Тернопільський державний медичний університет – [Електронний ресурс]. – Режим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https://intranet/tdmu.edu.ua/kafedra/internal/biofiz </a:t>
            </a: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Абакумов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В.Г. Реєстрація, обробка та контроль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біомедичних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сигналів / В.Г.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Абакумов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З.Ю.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Готра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С.М.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Злепко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 – Вінниця: ВНТУ, 2011. – 352 с. </a:t>
            </a: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Андросова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Т.А. Медична електроніка / Т.А.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Андросова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Е.Е.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Юндина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Ставрополь: СКФУ, 2016. – 117 с. </a:t>
            </a: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 електроніка. –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Харьковский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национальній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університет. – [Електронний ресурс]. – Режим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http://repo.knmu.edu.ua/bitstream/123456789/3161/1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9456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486</TotalTime>
  <Words>3933</Words>
  <Application>Microsoft Office PowerPoint</Application>
  <PresentationFormat>Широкоэкранный</PresentationFormat>
  <Paragraphs>521</Paragraphs>
  <Slides>89</Slides>
  <Notes>15</Notes>
  <HiddenSlides>0</HiddenSlides>
  <MMClips>2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89</vt:i4>
      </vt:variant>
    </vt:vector>
  </HeadingPairs>
  <TitlesOfParts>
    <vt:vector size="102" baseType="lpstr">
      <vt:lpstr>Arial</vt:lpstr>
      <vt:lpstr>Book Antiqua</vt:lpstr>
      <vt:lpstr>Bookman Old Style</vt:lpstr>
      <vt:lpstr>Calibri</vt:lpstr>
      <vt:lpstr>Century Gothic</vt:lpstr>
      <vt:lpstr>Symbol</vt:lpstr>
      <vt:lpstr>Times New Roman</vt:lpstr>
      <vt:lpstr>Vineta BT</vt:lpstr>
      <vt:lpstr>Wingdings</vt:lpstr>
      <vt:lpstr>Wingdings 3</vt:lpstr>
      <vt:lpstr>Ион</vt:lpstr>
      <vt:lpstr>Equation</vt:lpstr>
      <vt:lpstr>Формула</vt:lpstr>
      <vt:lpstr>Лекція №8 Клінічна та лабораторна техніка загального призначення      Одеса-2022</vt:lpstr>
      <vt:lpstr>Презентация PowerPoint</vt:lpstr>
      <vt:lpstr>Вимоги до пристроїв відображення і реєстрації медичної інформації: -Мінімальна похибка. -Мінімальна споживана потужність. -Висока чутливість. -Максимальний частотний діапазон -Швикодія -Максимальна ємність реєструючого пристрою. -Збереження інформації після реєстрації -Зручність зчитування та розшифровки інформації -Простота експлуатації і надійність. -Мінімальні габарити і маса. -Універсальність </vt:lpstr>
      <vt:lpstr>Структурна схема зйому, передачі і реєстрації медико- біологічної інформації. </vt:lpstr>
      <vt:lpstr>Засіб зйому перетворює інформацію медико-біологічного і фізіологічного змісту в сигнал електронного пристрою. В медичній електроніці використовують два види пристроїв зйому: електроди і датчики.</vt:lpstr>
      <vt:lpstr>Електроди  Електроди - це провідники спеціальної форми, які зєднують ланцюг вимірювання з біологічною системою.   Вимоги до електродів:  -повинні швидко фіксуватись; -мати високу стабільність електричних параметрів; -не спотворювати сигнал; - не подразнювати біологічну тканину.</vt:lpstr>
      <vt:lpstr>Електроди використовують не тільки для зйому електричного сигнала, але й для підведення зовнішнього електромагнітного впливу. Наприклад, при реографії.  В медицині електроди використовують також  для здійснення електромагнітного впливу з метою, наприклад, електричної стимуляції тканин.</vt:lpstr>
      <vt:lpstr>Проблеми, які необхідно враховувати при користуванні електродами:   1.Визникненне гальванічної елекетрорушійної  (ЕДС)сили в місці контакта электрода з біологічною системою;   2.Электролітична поляризация электродів, що приводить до виділення на електродах продуктів електролізу. В результаті виникає зустрчіна (по відношенню до основної) ЕДС.   В обох випадках виникнення ЕДС спотворює корисний біоелектричний сигнал. </vt:lpstr>
      <vt:lpstr>Датчики медико-біологічної інформації   Датчик – пристрійЮ який перетворює вимірювану і контрольовану величину в сигнал, який є зручним для передання та реєстрації  </vt:lpstr>
      <vt:lpstr> Характеристика датчика - функціональна залежність вихідної величини α від вхідної X (описується аналітично чи графічно).   Кращим є датчик з лінійними характеристиками α = kХ, де k постійний коефіцієнт. Чутливість датчика - S – це відношення зміни вхідної велични до відповідної величини вихідного сигналу:                                                  S = α / Х S = α / Х. Межа датчика - максимальне значення вхідної величини, яке може бути сприйнняте датчиком без спотворення чи пошкодження датчика.   Поріг датчика – мінімальна зміна вхідної величини, яка може бути визначена. </vt:lpstr>
      <vt:lpstr>                                         Класи датчиків:   Генераторні датчики - під впливом вхідного сигнала генерують потенціал чи струм (індукційні, пьєзоелектричні, фотоелектричні і т.п.).   Параметричні датчики - под впливом вхідного сигнала змінюється певний параметр (тензометричні, ємнісні, індуктивні, реостатні і т.п.).   Розрізняють механічні, акустичні, температурні, оптичні і інші датчики.</vt:lpstr>
      <vt:lpstr>Приклади генераторних датчиків</vt:lpstr>
      <vt:lpstr>Потенціометричні датчики. Принцип роботи іон-селективних електродів</vt:lpstr>
      <vt:lpstr>Потенціометричні датчики. Принцип роботи іон-селективних електродів</vt:lpstr>
      <vt:lpstr>Потенціометричні датчики. Принцип роботи іон-селективних електродів</vt:lpstr>
      <vt:lpstr>Потенціометричні датчики. Принцип роботи іон-селективних електродів</vt:lpstr>
      <vt:lpstr>Скломембраннні сенсори </vt:lpstr>
      <vt:lpstr>pH сенсор</vt:lpstr>
      <vt:lpstr>pH сенсор</vt:lpstr>
      <vt:lpstr>рН датчик з обєднаними електродами </vt:lpstr>
      <vt:lpstr>Скломембранні сенсори</vt:lpstr>
      <vt:lpstr>Сенсори розчинних неорганічних солей мембрани</vt:lpstr>
      <vt:lpstr>Сенсори розчинних неорганічних солей мембрани</vt:lpstr>
      <vt:lpstr>Сенсор розчинних неорганічних солей мембрани для фториду</vt:lpstr>
      <vt:lpstr>Датчики розчинних неорганічних солей мембрани</vt:lpstr>
      <vt:lpstr>Презентация PowerPoint</vt:lpstr>
      <vt:lpstr>Методи дослідження сечі</vt:lpstr>
      <vt:lpstr>Урофлоуметрія</vt:lpstr>
      <vt:lpstr>КІЛЬКІСТЬ </vt:lpstr>
      <vt:lpstr>Зміни кількості сечі</vt:lpstr>
      <vt:lpstr>Зміни кількості сечі</vt:lpstr>
      <vt:lpstr>Зміни кількості сечі</vt:lpstr>
      <vt:lpstr>Презентация PowerPoint</vt:lpstr>
      <vt:lpstr>Частота сечовипускання </vt:lpstr>
      <vt:lpstr>ВІДНОСНА ГУСТИНА СЕЧІ </vt:lpstr>
      <vt:lpstr>Презентация PowerPoint</vt:lpstr>
      <vt:lpstr>Презентация PowerPoint</vt:lpstr>
      <vt:lpstr>Визначення відносної густини сечі</vt:lpstr>
      <vt:lpstr>КОЛІР СЕЧІ </vt:lpstr>
      <vt:lpstr>ЗМІНЕННЯ КОЛЬОРУ СЕЧІ У РІЗНИХ ПАТОЛОГІЧНИХ СТАНАХ (за Л.В.Козловською, А.Ю.Ніколаєвим, 1984</vt:lpstr>
      <vt:lpstr>ЗМІНИ КОЛЬОРУ ОСАДУ СЕЧІ</vt:lpstr>
      <vt:lpstr>ПРОЗОРІСТЬ </vt:lpstr>
      <vt:lpstr>ЗАПАХ СЕЧІ</vt:lpstr>
      <vt:lpstr>Класифікація оптичних методів аналіза:</vt:lpstr>
      <vt:lpstr>Презентация PowerPoint</vt:lpstr>
      <vt:lpstr>Загальні положення</vt:lpstr>
      <vt:lpstr>Презентация PowerPoint</vt:lpstr>
      <vt:lpstr>Презентация PowerPoint</vt:lpstr>
      <vt:lpstr>Презентация PowerPoint</vt:lpstr>
      <vt:lpstr>Оптична щільність, одиниці оптичної щільності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Спектр поглинання</vt:lpstr>
      <vt:lpstr>Вибір довжини хвилі </vt:lpstr>
      <vt:lpstr>Презентация PowerPoint</vt:lpstr>
      <vt:lpstr>Презентация PowerPoint</vt:lpstr>
      <vt:lpstr>Презентация PowerPoint</vt:lpstr>
      <vt:lpstr>  Перевірка підпорядкування поглинання досліджуваними розчинами закону Бугера-Ламберта-Бера </vt:lpstr>
      <vt:lpstr>  </vt:lpstr>
      <vt:lpstr>2. Визначення за питомим чи молярним показником поглинання </vt:lpstr>
      <vt:lpstr>3. За калібровочною кривою </vt:lpstr>
      <vt:lpstr>4. Диференційний метод</vt:lpstr>
      <vt:lpstr>Графічний спосіб</vt:lpstr>
      <vt:lpstr>Метод фотометричного титрування</vt:lpstr>
      <vt:lpstr>Аналіз багатокомпонентних систем</vt:lpstr>
      <vt:lpstr>Спектрофотометричний аналіз двохкомпонентних систем </vt:lpstr>
      <vt:lpstr>Кривые светопоглощения обоих веществ перекрываются по всему спектру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Рубіновий лазер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Годлевський Леонід Семенович</dc:creator>
  <cp:lastModifiedBy>Годлевський Леонід Семенович</cp:lastModifiedBy>
  <cp:revision>68</cp:revision>
  <dcterms:created xsi:type="dcterms:W3CDTF">2022-02-07T06:40:36Z</dcterms:created>
  <dcterms:modified xsi:type="dcterms:W3CDTF">2022-02-09T07:36:04Z</dcterms:modified>
</cp:coreProperties>
</file>