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0C8DF-63C5-4AE0-B3B9-753E8237CF33}" type="datetimeFigureOut">
              <a:rPr lang="uk-UA" smtClean="0"/>
              <a:t>11.02.2022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502B0-06F0-425B-8D73-9009F299B7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86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0C8DF-63C5-4AE0-B3B9-753E8237CF33}" type="datetimeFigureOut">
              <a:rPr lang="uk-UA" smtClean="0"/>
              <a:t>11.02.2022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502B0-06F0-425B-8D73-9009F299B7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29398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0C8DF-63C5-4AE0-B3B9-753E8237CF33}" type="datetimeFigureOut">
              <a:rPr lang="uk-UA" smtClean="0"/>
              <a:t>11.02.2022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502B0-06F0-425B-8D73-9009F299B7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92435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0C8DF-63C5-4AE0-B3B9-753E8237CF33}" type="datetimeFigureOut">
              <a:rPr lang="uk-UA" smtClean="0"/>
              <a:t>11.02.2022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502B0-06F0-425B-8D73-9009F299B7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17203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0C8DF-63C5-4AE0-B3B9-753E8237CF33}" type="datetimeFigureOut">
              <a:rPr lang="uk-UA" smtClean="0"/>
              <a:t>11.02.2022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502B0-06F0-425B-8D73-9009F299B7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47344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0C8DF-63C5-4AE0-B3B9-753E8237CF33}" type="datetimeFigureOut">
              <a:rPr lang="uk-UA" smtClean="0"/>
              <a:t>11.02.2022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502B0-06F0-425B-8D73-9009F299B7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61826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0C8DF-63C5-4AE0-B3B9-753E8237CF33}" type="datetimeFigureOut">
              <a:rPr lang="uk-UA" smtClean="0"/>
              <a:t>11.02.2022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502B0-06F0-425B-8D73-9009F299B7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18495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0C8DF-63C5-4AE0-B3B9-753E8237CF33}" type="datetimeFigureOut">
              <a:rPr lang="uk-UA" smtClean="0"/>
              <a:t>11.02.2022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502B0-06F0-425B-8D73-9009F299B7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6104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0C8DF-63C5-4AE0-B3B9-753E8237CF33}" type="datetimeFigureOut">
              <a:rPr lang="uk-UA" smtClean="0"/>
              <a:t>11.02.2022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502B0-06F0-425B-8D73-9009F299B7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0914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0C8DF-63C5-4AE0-B3B9-753E8237CF33}" type="datetimeFigureOut">
              <a:rPr lang="uk-UA" smtClean="0"/>
              <a:t>11.02.2022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502B0-06F0-425B-8D73-9009F299B7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4862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0C8DF-63C5-4AE0-B3B9-753E8237CF33}" type="datetimeFigureOut">
              <a:rPr lang="uk-UA" smtClean="0"/>
              <a:t>11.02.2022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502B0-06F0-425B-8D73-9009F299B7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8421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0C8DF-63C5-4AE0-B3B9-753E8237CF33}" type="datetimeFigureOut">
              <a:rPr lang="uk-UA" smtClean="0"/>
              <a:t>11.02.2022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502B0-06F0-425B-8D73-9009F299B7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4790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66269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Одеський національний медичний університет</a:t>
            </a:r>
            <a:br>
              <a:rPr lang="uk-U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кафедра біофізики, інформатики та медичної апаратури</a:t>
            </a:r>
            <a:br>
              <a:rPr lang="uk-U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Апаратура для підтримки життєдіяльності</a:t>
            </a:r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7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Самосмтійна</a:t>
            </a:r>
            <a:r>
              <a:rPr lang="uk-UA" sz="2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робота аспіранта за </a:t>
            </a:r>
            <a:r>
              <a:rPr lang="uk-UA" sz="27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темою </a:t>
            </a:r>
            <a:r>
              <a:rPr lang="uk-UA" sz="27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№4</a:t>
            </a:r>
            <a:endParaRPr lang="uk-UA" sz="27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275369"/>
            <a:ext cx="9144000" cy="2142056"/>
          </a:xfrm>
        </p:spPr>
        <p:txBody>
          <a:bodyPr>
            <a:normAutofit fontScale="85000" lnSpcReduction="20000"/>
          </a:bodyPr>
          <a:lstStyle/>
          <a:p>
            <a:endParaRPr lang="uk-UA" sz="2000" b="1" dirty="0" smtClean="0">
              <a:solidFill>
                <a:srgbClr val="FF0000"/>
              </a:solidFill>
            </a:endParaRPr>
          </a:p>
          <a:p>
            <a:endParaRPr lang="uk-UA" sz="2000" b="1" dirty="0">
              <a:solidFill>
                <a:srgbClr val="FF0000"/>
              </a:solidFill>
            </a:endParaRPr>
          </a:p>
          <a:p>
            <a:endParaRPr lang="uk-UA" sz="2000" b="1" dirty="0" smtClean="0">
              <a:solidFill>
                <a:srgbClr val="FF0000"/>
              </a:solidFill>
            </a:endParaRPr>
          </a:p>
          <a:p>
            <a:endParaRPr lang="uk-UA" sz="2000" b="1" dirty="0">
              <a:solidFill>
                <a:srgbClr val="FF0000"/>
              </a:solidFill>
            </a:endParaRPr>
          </a:p>
          <a:p>
            <a:endParaRPr lang="uk-UA" sz="2000" b="1" dirty="0" smtClean="0">
              <a:solidFill>
                <a:srgbClr val="FF0000"/>
              </a:solidFill>
            </a:endParaRPr>
          </a:p>
          <a:p>
            <a:endParaRPr lang="uk-UA" sz="2000" b="1" dirty="0">
              <a:solidFill>
                <a:srgbClr val="FF0000"/>
              </a:solidFill>
            </a:endParaRPr>
          </a:p>
          <a:p>
            <a:r>
              <a:rPr lang="uk-UA" sz="2000" b="1" dirty="0" smtClean="0">
                <a:solidFill>
                  <a:srgbClr val="FF0000"/>
                </a:solidFill>
              </a:rPr>
              <a:t>Одеса-2021</a:t>
            </a:r>
            <a:endParaRPr lang="uk-UA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019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28600" lvl="0" indent="-228600" algn="ctr">
              <a:lnSpc>
                <a:spcPct val="80000"/>
              </a:lnSpc>
              <a:spcBef>
                <a:spcPts val="1800"/>
              </a:spcBef>
              <a:buSzPct val="80000"/>
              <a:defRPr/>
            </a:pPr>
            <a:r>
              <a:rPr lang="ru-RU" altLang="ru-RU" sz="2800" dirty="0" err="1" smtClean="0">
                <a:solidFill>
                  <a:srgbClr val="FF0000"/>
                </a:solidFill>
                <a:ea typeface="+mn-ea"/>
                <a:cs typeface="+mn-cs"/>
              </a:rPr>
              <a:t>Системи</a:t>
            </a:r>
            <a:r>
              <a:rPr lang="ru-RU" altLang="ru-RU" sz="2800" dirty="0" smtClean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ru-RU" altLang="ru-RU" sz="2800" dirty="0">
                <a:solidFill>
                  <a:srgbClr val="FF0000"/>
                </a:solidFill>
                <a:ea typeface="+mn-ea"/>
                <a:cs typeface="+mn-cs"/>
              </a:rPr>
              <a:t>для </a:t>
            </a:r>
            <a:r>
              <a:rPr lang="ru-RU" altLang="ru-RU" sz="2800" dirty="0" err="1" smtClean="0">
                <a:solidFill>
                  <a:srgbClr val="FF0000"/>
                </a:solidFill>
                <a:ea typeface="+mn-ea"/>
                <a:cs typeface="+mn-cs"/>
              </a:rPr>
              <a:t>заміщення</a:t>
            </a:r>
            <a:r>
              <a:rPr lang="ru-RU" altLang="ru-RU" sz="2800" dirty="0" smtClean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ru-RU" altLang="ru-RU" sz="2800" dirty="0" err="1" smtClean="0">
                <a:solidFill>
                  <a:srgbClr val="FF0000"/>
                </a:solidFill>
                <a:ea typeface="+mn-ea"/>
                <a:cs typeface="+mn-cs"/>
              </a:rPr>
              <a:t>функцій</a:t>
            </a:r>
            <a:r>
              <a:rPr lang="ru-RU" altLang="ru-RU" sz="2800" dirty="0" smtClean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ru-RU" altLang="ru-RU" sz="2800" dirty="0" err="1" smtClean="0">
                <a:solidFill>
                  <a:srgbClr val="FF0000"/>
                </a:solidFill>
                <a:ea typeface="+mn-ea"/>
                <a:cs typeface="+mn-cs"/>
              </a:rPr>
              <a:t>органів</a:t>
            </a:r>
            <a:r>
              <a:rPr lang="ru-RU" altLang="ru-RU" sz="2800" dirty="0" smtClean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ru-RU" altLang="ru-RU" sz="2800" dirty="0" err="1" smtClean="0">
                <a:solidFill>
                  <a:srgbClr val="FF0000"/>
                </a:solidFill>
                <a:ea typeface="+mn-ea"/>
                <a:cs typeface="+mn-cs"/>
              </a:rPr>
              <a:t>виділення</a:t>
            </a:r>
            <a:r>
              <a:rPr lang="ru-RU" altLang="ru-RU" sz="2800" dirty="0" smtClean="0">
                <a:solidFill>
                  <a:srgbClr val="FF0000"/>
                </a:solidFill>
                <a:ea typeface="+mn-ea"/>
                <a:cs typeface="+mn-cs"/>
              </a:rPr>
              <a:t> і </a:t>
            </a:r>
            <a:r>
              <a:rPr lang="ru-RU" altLang="ru-RU" sz="2800" dirty="0" err="1" smtClean="0">
                <a:solidFill>
                  <a:srgbClr val="FF0000"/>
                </a:solidFill>
                <a:ea typeface="+mn-ea"/>
                <a:cs typeface="+mn-cs"/>
              </a:rPr>
              <a:t>внутрішньої</a:t>
            </a:r>
            <a:r>
              <a:rPr lang="ru-RU" altLang="ru-RU" sz="2800" dirty="0" smtClean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ru-RU" altLang="ru-RU" sz="2800" dirty="0" err="1" smtClean="0">
                <a:solidFill>
                  <a:srgbClr val="FF0000"/>
                </a:solidFill>
                <a:ea typeface="+mn-ea"/>
                <a:cs typeface="+mn-cs"/>
              </a:rPr>
              <a:t>секреції</a:t>
            </a:r>
            <a:r>
              <a:rPr lang="ru-RU" altLang="ru-RU" sz="2800" dirty="0" smtClean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ru-RU" altLang="ru-RU" sz="2800" dirty="0">
                <a:solidFill>
                  <a:srgbClr val="FF0000"/>
                </a:solidFill>
                <a:ea typeface="+mn-ea"/>
                <a:cs typeface="+mn-cs"/>
              </a:rPr>
              <a:t/>
            </a:r>
            <a:br>
              <a:rPr lang="ru-RU" altLang="ru-RU" sz="2800" dirty="0">
                <a:solidFill>
                  <a:srgbClr val="FF0000"/>
                </a:solidFill>
                <a:ea typeface="+mn-ea"/>
                <a:cs typeface="+mn-cs"/>
              </a:rPr>
            </a:br>
            <a:endParaRPr lang="ru-RU" altLang="ru-RU" sz="2800" dirty="0">
              <a:solidFill>
                <a:srgbClr val="FF0000"/>
              </a:solidFill>
            </a:endParaRPr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9376" y="1628800"/>
            <a:ext cx="11233248" cy="4896544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80000"/>
              </a:lnSpc>
              <a:buNone/>
              <a:defRPr/>
            </a:pPr>
            <a:r>
              <a:rPr lang="ru-RU" altLang="ru-RU" b="1" dirty="0" err="1"/>
              <a:t>Загальні</a:t>
            </a:r>
            <a:r>
              <a:rPr lang="ru-RU" altLang="ru-RU" b="1" dirty="0"/>
              <a:t> </a:t>
            </a:r>
            <a:r>
              <a:rPr lang="ru-RU" altLang="ru-RU" b="1" dirty="0" err="1"/>
              <a:t>відомості</a:t>
            </a:r>
            <a:r>
              <a:rPr lang="ru-RU" altLang="ru-RU" b="1" dirty="0"/>
              <a:t> про </a:t>
            </a:r>
            <a:r>
              <a:rPr lang="ru-RU" altLang="ru-RU" b="1" dirty="0" err="1"/>
              <a:t>гемодіаліз</a:t>
            </a:r>
            <a:endParaRPr lang="ru-RU" altLang="ru-RU" b="1" dirty="0"/>
          </a:p>
          <a:p>
            <a:pPr algn="just">
              <a:lnSpc>
                <a:spcPct val="80000"/>
              </a:lnSpc>
              <a:buNone/>
              <a:defRPr/>
            </a:pPr>
            <a:r>
              <a:rPr lang="ru-RU" altLang="ru-RU" dirty="0" err="1"/>
              <a:t>Гемодіаліз</a:t>
            </a:r>
            <a:r>
              <a:rPr lang="ru-RU" altLang="ru-RU" dirty="0"/>
              <a:t> </a:t>
            </a:r>
            <a:r>
              <a:rPr lang="ru-RU" altLang="ru-RU" dirty="0" err="1"/>
              <a:t>заснований</a:t>
            </a:r>
            <a:r>
              <a:rPr lang="ru-RU" altLang="ru-RU" dirty="0"/>
              <a:t> на </a:t>
            </a:r>
            <a:r>
              <a:rPr lang="ru-RU" altLang="ru-RU" dirty="0" err="1"/>
              <a:t>обміні</a:t>
            </a:r>
            <a:r>
              <a:rPr lang="ru-RU" altLang="ru-RU" dirty="0"/>
              <a:t> </a:t>
            </a:r>
            <a:r>
              <a:rPr lang="ru-RU" altLang="ru-RU" dirty="0" err="1"/>
              <a:t>речовин</a:t>
            </a:r>
            <a:r>
              <a:rPr lang="ru-RU" altLang="ru-RU" dirty="0"/>
              <a:t> через </a:t>
            </a:r>
            <a:r>
              <a:rPr lang="ru-RU" altLang="ru-RU" dirty="0" err="1"/>
              <a:t>напівпроникну</a:t>
            </a:r>
            <a:r>
              <a:rPr lang="ru-RU" altLang="ru-RU" dirty="0"/>
              <a:t> мембрану, </a:t>
            </a:r>
            <a:r>
              <a:rPr lang="ru-RU" altLang="ru-RU" dirty="0" err="1"/>
              <a:t>що</a:t>
            </a:r>
            <a:r>
              <a:rPr lang="ru-RU" altLang="ru-RU" dirty="0"/>
              <a:t> </a:t>
            </a:r>
            <a:r>
              <a:rPr lang="ru-RU" altLang="ru-RU" dirty="0" err="1"/>
              <a:t>омивається</a:t>
            </a:r>
            <a:r>
              <a:rPr lang="ru-RU" altLang="ru-RU" dirty="0"/>
              <a:t> з одного боку </a:t>
            </a:r>
            <a:r>
              <a:rPr lang="ru-RU" altLang="ru-RU" dirty="0" err="1"/>
              <a:t>постійним</a:t>
            </a:r>
            <a:r>
              <a:rPr lang="ru-RU" altLang="ru-RU" dirty="0"/>
              <a:t> </a:t>
            </a:r>
            <a:r>
              <a:rPr lang="ru-RU" altLang="ru-RU" dirty="0" err="1"/>
              <a:t>струмом</a:t>
            </a:r>
            <a:r>
              <a:rPr lang="ru-RU" altLang="ru-RU" dirty="0"/>
              <a:t> </a:t>
            </a:r>
            <a:r>
              <a:rPr lang="ru-RU" altLang="ru-RU" dirty="0" err="1"/>
              <a:t>крові</a:t>
            </a:r>
            <a:r>
              <a:rPr lang="ru-RU" altLang="ru-RU" dirty="0"/>
              <a:t>, з </a:t>
            </a:r>
            <a:r>
              <a:rPr lang="ru-RU" altLang="ru-RU" dirty="0" err="1"/>
              <a:t>іншого</a:t>
            </a:r>
            <a:r>
              <a:rPr lang="ru-RU" altLang="ru-RU" dirty="0"/>
              <a:t> - </a:t>
            </a:r>
            <a:r>
              <a:rPr lang="ru-RU" altLang="ru-RU" dirty="0" err="1"/>
              <a:t>діалізуючого</a:t>
            </a:r>
            <a:r>
              <a:rPr lang="ru-RU" altLang="ru-RU" dirty="0"/>
              <a:t> </a:t>
            </a:r>
            <a:r>
              <a:rPr lang="ru-RU" altLang="ru-RU" dirty="0" err="1"/>
              <a:t>розчину</a:t>
            </a:r>
            <a:r>
              <a:rPr lang="ru-RU" altLang="ru-RU" dirty="0"/>
              <a:t>.</a:t>
            </a:r>
          </a:p>
          <a:p>
            <a:pPr algn="just">
              <a:lnSpc>
                <a:spcPct val="80000"/>
              </a:lnSpc>
              <a:buNone/>
              <a:defRPr/>
            </a:pPr>
            <a:r>
              <a:rPr lang="ru-RU" altLang="ru-RU" dirty="0"/>
              <a:t>При </a:t>
            </a:r>
            <a:r>
              <a:rPr lang="ru-RU" altLang="ru-RU" dirty="0" err="1"/>
              <a:t>цьому</a:t>
            </a:r>
            <a:r>
              <a:rPr lang="ru-RU" altLang="ru-RU" dirty="0"/>
              <a:t> шляхом </a:t>
            </a:r>
            <a:r>
              <a:rPr lang="ru-RU" altLang="ru-RU" dirty="0" err="1"/>
              <a:t>дифузії</a:t>
            </a:r>
            <a:r>
              <a:rPr lang="ru-RU" altLang="ru-RU" dirty="0"/>
              <a:t> та </a:t>
            </a:r>
            <a:r>
              <a:rPr lang="ru-RU" altLang="ru-RU" dirty="0" err="1"/>
              <a:t>ультрафільтрації</a:t>
            </a:r>
            <a:r>
              <a:rPr lang="ru-RU" altLang="ru-RU" dirty="0"/>
              <a:t> </a:t>
            </a:r>
            <a:r>
              <a:rPr lang="ru-RU" altLang="ru-RU" dirty="0" err="1"/>
              <a:t>відбуваються</a:t>
            </a:r>
            <a:r>
              <a:rPr lang="ru-RU" altLang="ru-RU" dirty="0"/>
              <a:t> </a:t>
            </a:r>
            <a:r>
              <a:rPr lang="ru-RU" altLang="ru-RU" dirty="0" err="1"/>
              <a:t>видалення</a:t>
            </a:r>
            <a:r>
              <a:rPr lang="ru-RU" altLang="ru-RU" dirty="0"/>
              <a:t> з </a:t>
            </a:r>
            <a:r>
              <a:rPr lang="ru-RU" altLang="ru-RU" dirty="0" err="1"/>
              <a:t>крові</a:t>
            </a:r>
            <a:r>
              <a:rPr lang="ru-RU" altLang="ru-RU" dirty="0"/>
              <a:t> </a:t>
            </a:r>
            <a:r>
              <a:rPr lang="ru-RU" altLang="ru-RU" dirty="0" err="1"/>
              <a:t>шкідливих</a:t>
            </a:r>
            <a:r>
              <a:rPr lang="ru-RU" altLang="ru-RU" dirty="0"/>
              <a:t> та </a:t>
            </a:r>
            <a:r>
              <a:rPr lang="ru-RU" altLang="ru-RU" dirty="0" err="1"/>
              <a:t>надходження</a:t>
            </a:r>
            <a:r>
              <a:rPr lang="ru-RU" altLang="ru-RU" dirty="0"/>
              <a:t> </a:t>
            </a:r>
            <a:r>
              <a:rPr lang="ru-RU" altLang="ru-RU" dirty="0" err="1"/>
              <a:t>потрібних</a:t>
            </a:r>
            <a:r>
              <a:rPr lang="ru-RU" altLang="ru-RU" dirty="0"/>
              <a:t> </a:t>
            </a:r>
            <a:r>
              <a:rPr lang="ru-RU" altLang="ru-RU" dirty="0" err="1"/>
              <a:t>речовин</a:t>
            </a:r>
            <a:r>
              <a:rPr lang="ru-RU" altLang="ru-RU" dirty="0"/>
              <a:t>.</a:t>
            </a:r>
          </a:p>
          <a:p>
            <a:pPr algn="just">
              <a:lnSpc>
                <a:spcPct val="80000"/>
              </a:lnSpc>
              <a:buNone/>
              <a:defRPr/>
            </a:pPr>
            <a:r>
              <a:rPr lang="ru-RU" altLang="ru-RU" dirty="0" err="1"/>
              <a:t>Коригуючи</a:t>
            </a:r>
            <a:r>
              <a:rPr lang="ru-RU" altLang="ru-RU" dirty="0"/>
              <a:t> склад </a:t>
            </a:r>
            <a:r>
              <a:rPr lang="ru-RU" altLang="ru-RU" dirty="0" err="1"/>
              <a:t>діалізуючого</a:t>
            </a:r>
            <a:r>
              <a:rPr lang="ru-RU" altLang="ru-RU" dirty="0"/>
              <a:t> </a:t>
            </a:r>
            <a:r>
              <a:rPr lang="ru-RU" altLang="ru-RU" dirty="0" err="1"/>
              <a:t>розчину</a:t>
            </a:r>
            <a:r>
              <a:rPr lang="ru-RU" altLang="ru-RU" dirty="0"/>
              <a:t>, тип </a:t>
            </a:r>
            <a:r>
              <a:rPr lang="ru-RU" altLang="ru-RU" dirty="0" err="1"/>
              <a:t>діалізатора</a:t>
            </a:r>
            <a:r>
              <a:rPr lang="ru-RU" altLang="ru-RU" dirty="0"/>
              <a:t> (метод </a:t>
            </a:r>
            <a:r>
              <a:rPr lang="ru-RU" altLang="ru-RU" dirty="0" err="1"/>
              <a:t>подачі</a:t>
            </a:r>
            <a:r>
              <a:rPr lang="ru-RU" altLang="ru-RU" dirty="0"/>
              <a:t> </a:t>
            </a:r>
            <a:r>
              <a:rPr lang="ru-RU" altLang="ru-RU" dirty="0" err="1"/>
              <a:t>крові</a:t>
            </a:r>
            <a:r>
              <a:rPr lang="ru-RU" altLang="ru-RU" dirty="0"/>
              <a:t> та </a:t>
            </a:r>
            <a:r>
              <a:rPr lang="ru-RU" altLang="ru-RU" dirty="0" err="1"/>
              <a:t>діалізуючого</a:t>
            </a:r>
            <a:r>
              <a:rPr lang="ru-RU" altLang="ru-RU" dirty="0"/>
              <a:t> </a:t>
            </a:r>
            <a:r>
              <a:rPr lang="ru-RU" altLang="ru-RU" dirty="0" err="1"/>
              <a:t>розчину</a:t>
            </a:r>
            <a:r>
              <a:rPr lang="ru-RU" altLang="ru-RU" dirty="0"/>
              <a:t>, тип і </a:t>
            </a:r>
            <a:r>
              <a:rPr lang="ru-RU" altLang="ru-RU" dirty="0" err="1"/>
              <a:t>площу</a:t>
            </a:r>
            <a:r>
              <a:rPr lang="ru-RU" altLang="ru-RU" dirty="0"/>
              <a:t> </a:t>
            </a:r>
            <a:r>
              <a:rPr lang="ru-RU" altLang="ru-RU" dirty="0" err="1"/>
              <a:t>поверхні</a:t>
            </a:r>
            <a:r>
              <a:rPr lang="ru-RU" altLang="ru-RU" dirty="0"/>
              <a:t> </a:t>
            </a:r>
            <a:r>
              <a:rPr lang="ru-RU" altLang="ru-RU" dirty="0" err="1"/>
              <a:t>мембрани</a:t>
            </a:r>
            <a:r>
              <a:rPr lang="ru-RU" altLang="ru-RU" dirty="0"/>
              <a:t>) та режим </a:t>
            </a:r>
            <a:r>
              <a:rPr lang="ru-RU" altLang="ru-RU" dirty="0" err="1"/>
              <a:t>діалізу</a:t>
            </a:r>
            <a:r>
              <a:rPr lang="ru-RU" altLang="ru-RU" dirty="0"/>
              <a:t> (частоту та </a:t>
            </a:r>
            <a:r>
              <a:rPr lang="ru-RU" altLang="ru-RU" dirty="0" err="1"/>
              <a:t>тривалість</a:t>
            </a:r>
            <a:r>
              <a:rPr lang="ru-RU" altLang="ru-RU" dirty="0"/>
              <a:t> </a:t>
            </a:r>
            <a:r>
              <a:rPr lang="ru-RU" altLang="ru-RU" dirty="0" err="1"/>
              <a:t>сеансів</a:t>
            </a:r>
            <a:r>
              <a:rPr lang="ru-RU" altLang="ru-RU" dirty="0"/>
              <a:t>), </a:t>
            </a:r>
            <a:r>
              <a:rPr lang="ru-RU" altLang="ru-RU" dirty="0" err="1"/>
              <a:t>можна</a:t>
            </a:r>
            <a:r>
              <a:rPr lang="ru-RU" altLang="ru-RU" dirty="0"/>
              <a:t> </a:t>
            </a:r>
            <a:r>
              <a:rPr lang="ru-RU" altLang="ru-RU" dirty="0" err="1"/>
              <a:t>замінювати</a:t>
            </a:r>
            <a:r>
              <a:rPr lang="ru-RU" altLang="ru-RU" dirty="0"/>
              <a:t> </a:t>
            </a:r>
            <a:r>
              <a:rPr lang="ru-RU" altLang="ru-RU" dirty="0" err="1"/>
              <a:t>функцію</a:t>
            </a:r>
            <a:r>
              <a:rPr lang="ru-RU" altLang="ru-RU" dirty="0"/>
              <a:t> </a:t>
            </a:r>
            <a:r>
              <a:rPr lang="ru-RU" altLang="ru-RU" dirty="0" err="1"/>
              <a:t>нирок</a:t>
            </a:r>
            <a:r>
              <a:rPr lang="ru-RU" altLang="ru-RU" dirty="0"/>
              <a:t> та </a:t>
            </a:r>
            <a:r>
              <a:rPr lang="ru-RU" altLang="ru-RU" dirty="0" err="1"/>
              <a:t>підтримувати</a:t>
            </a:r>
            <a:r>
              <a:rPr lang="ru-RU" altLang="ru-RU" dirty="0"/>
              <a:t> </a:t>
            </a:r>
            <a:r>
              <a:rPr lang="ru-RU" altLang="ru-RU" dirty="0" err="1"/>
              <a:t>задовільний</a:t>
            </a:r>
            <a:r>
              <a:rPr lang="ru-RU" altLang="ru-RU" dirty="0"/>
              <a:t> стан </a:t>
            </a:r>
            <a:r>
              <a:rPr lang="ru-RU" altLang="ru-RU" dirty="0" err="1"/>
              <a:t>хворих</a:t>
            </a:r>
            <a:r>
              <a:rPr lang="ru-RU" altLang="ru-RU" dirty="0"/>
              <a:t>.</a:t>
            </a:r>
          </a:p>
          <a:p>
            <a:pPr algn="just">
              <a:lnSpc>
                <a:spcPct val="80000"/>
              </a:lnSpc>
              <a:buNone/>
              <a:defRPr/>
            </a:pPr>
            <a:r>
              <a:rPr lang="ru-RU" altLang="ru-RU" dirty="0"/>
              <a:t>Апарати для </a:t>
            </a:r>
            <a:r>
              <a:rPr lang="ru-RU" altLang="ru-RU" dirty="0" err="1"/>
              <a:t>гемодіалізу</a:t>
            </a:r>
            <a:r>
              <a:rPr lang="ru-RU" altLang="ru-RU" dirty="0"/>
              <a:t> </a:t>
            </a:r>
            <a:r>
              <a:rPr lang="ru-RU" altLang="ru-RU" dirty="0" err="1"/>
              <a:t>складаються</a:t>
            </a:r>
            <a:r>
              <a:rPr lang="ru-RU" altLang="ru-RU" dirty="0"/>
              <a:t> з </a:t>
            </a:r>
            <a:r>
              <a:rPr lang="ru-RU" altLang="ru-RU" dirty="0" err="1"/>
              <a:t>трьох</a:t>
            </a:r>
            <a:r>
              <a:rPr lang="ru-RU" altLang="ru-RU" dirty="0"/>
              <a:t> </a:t>
            </a:r>
            <a:r>
              <a:rPr lang="ru-RU" altLang="ru-RU" dirty="0" err="1"/>
              <a:t>компонентів</a:t>
            </a:r>
            <a:r>
              <a:rPr lang="ru-RU" altLang="ru-RU" dirty="0"/>
              <a:t>: </a:t>
            </a:r>
            <a:r>
              <a:rPr lang="ru-RU" altLang="ru-RU" dirty="0" err="1"/>
              <a:t>пристрої</a:t>
            </a:r>
            <a:r>
              <a:rPr lang="ru-RU" altLang="ru-RU" dirty="0"/>
              <a:t> для </a:t>
            </a:r>
            <a:r>
              <a:rPr lang="ru-RU" altLang="ru-RU" dirty="0" err="1"/>
              <a:t>подачі</a:t>
            </a:r>
            <a:r>
              <a:rPr lang="ru-RU" altLang="ru-RU" dirty="0"/>
              <a:t> </a:t>
            </a:r>
            <a:r>
              <a:rPr lang="ru-RU" altLang="ru-RU" dirty="0" err="1"/>
              <a:t>крові</a:t>
            </a:r>
            <a:r>
              <a:rPr lang="ru-RU" altLang="ru-RU" dirty="0"/>
              <a:t>, </a:t>
            </a:r>
            <a:r>
              <a:rPr lang="ru-RU" altLang="ru-RU" dirty="0" err="1"/>
              <a:t>пристрої</a:t>
            </a:r>
            <a:r>
              <a:rPr lang="ru-RU" altLang="ru-RU" dirty="0"/>
              <a:t> для </a:t>
            </a:r>
            <a:r>
              <a:rPr lang="ru-RU" altLang="ru-RU" dirty="0" err="1"/>
              <a:t>приготування</a:t>
            </a:r>
            <a:r>
              <a:rPr lang="ru-RU" altLang="ru-RU" dirty="0"/>
              <a:t> та </a:t>
            </a:r>
            <a:r>
              <a:rPr lang="ru-RU" altLang="ru-RU" dirty="0" err="1"/>
              <a:t>подачі</a:t>
            </a:r>
            <a:r>
              <a:rPr lang="ru-RU" altLang="ru-RU" dirty="0"/>
              <a:t> </a:t>
            </a:r>
            <a:r>
              <a:rPr lang="ru-RU" altLang="ru-RU" dirty="0" err="1"/>
              <a:t>діалізуючого</a:t>
            </a:r>
            <a:r>
              <a:rPr lang="ru-RU" altLang="ru-RU" dirty="0"/>
              <a:t> </a:t>
            </a:r>
            <a:r>
              <a:rPr lang="ru-RU" altLang="ru-RU" dirty="0" err="1"/>
              <a:t>розчину</a:t>
            </a:r>
            <a:r>
              <a:rPr lang="ru-RU" altLang="ru-RU" dirty="0"/>
              <a:t> та </a:t>
            </a:r>
            <a:r>
              <a:rPr lang="ru-RU" altLang="ru-RU" dirty="0" err="1"/>
              <a:t>діалізатора</a:t>
            </a:r>
            <a:r>
              <a:rPr lang="ru-RU" altLang="ru-RU" dirty="0"/>
              <a:t>.</a:t>
            </a:r>
          </a:p>
          <a:p>
            <a:pPr algn="just">
              <a:lnSpc>
                <a:spcPct val="80000"/>
              </a:lnSpc>
              <a:buNone/>
              <a:defRPr/>
            </a:pPr>
            <a:r>
              <a:rPr lang="ru-RU" altLang="ru-RU" dirty="0" err="1"/>
              <a:t>радіочастотної</a:t>
            </a:r>
            <a:r>
              <a:rPr lang="ru-RU" altLang="ru-RU" dirty="0"/>
              <a:t> </a:t>
            </a:r>
            <a:r>
              <a:rPr lang="ru-RU" altLang="ru-RU" dirty="0" err="1"/>
              <a:t>абляції</a:t>
            </a:r>
            <a:r>
              <a:rPr lang="ru-RU" altLang="ru-RU" dirty="0"/>
              <a:t> вен [6]; </a:t>
            </a:r>
            <a:r>
              <a:rPr lang="ru-RU" altLang="ru-RU" dirty="0" err="1"/>
              <a:t>основним</a:t>
            </a:r>
            <a:r>
              <a:rPr lang="ru-RU" altLang="ru-RU" dirty="0"/>
              <a:t> </a:t>
            </a:r>
            <a:r>
              <a:rPr lang="ru-RU" altLang="ru-RU" dirty="0" err="1"/>
              <a:t>елементом</a:t>
            </a:r>
            <a:r>
              <a:rPr lang="ru-RU" altLang="ru-RU" dirty="0"/>
              <a:t> тут служить магнетрон), а </a:t>
            </a:r>
            <a:r>
              <a:rPr lang="ru-RU" altLang="ru-RU" dirty="0" err="1"/>
              <a:t>також</a:t>
            </a:r>
            <a:r>
              <a:rPr lang="ru-RU" altLang="ru-RU" dirty="0"/>
              <a:t> </a:t>
            </a:r>
            <a:r>
              <a:rPr lang="ru-RU" altLang="ru-RU" dirty="0" err="1"/>
              <a:t>радіолокації</a:t>
            </a:r>
            <a:r>
              <a:rPr lang="ru-RU" altLang="ru-RU" dirty="0"/>
              <a:t>.</a:t>
            </a:r>
            <a:endParaRPr lang="ru-RU" altLang="ru-RU" sz="2000" dirty="0"/>
          </a:p>
        </p:txBody>
      </p:sp>
    </p:spTree>
    <p:extLst>
      <p:ext uri="{BB962C8B-B14F-4D97-AF65-F5344CB8AC3E}">
        <p14:creationId xmlns:p14="http://schemas.microsoft.com/office/powerpoint/2010/main" val="378840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28600" lvl="0" indent="-228600" algn="ctr">
              <a:spcBef>
                <a:spcPts val="1800"/>
              </a:spcBef>
              <a:buSzPct val="80000"/>
              <a:defRPr/>
            </a:pPr>
            <a:r>
              <a:rPr lang="ru-RU" altLang="ru-RU" sz="2800" dirty="0" err="1" smtClean="0">
                <a:solidFill>
                  <a:srgbClr val="FF0000"/>
                </a:solidFill>
                <a:ea typeface="+mn-ea"/>
                <a:cs typeface="+mn-cs"/>
              </a:rPr>
              <a:t>Фактори</a:t>
            </a:r>
            <a:r>
              <a:rPr lang="ru-RU" altLang="ru-RU" sz="2800" dirty="0" smtClean="0">
                <a:solidFill>
                  <a:srgbClr val="FF0000"/>
                </a:solidFill>
                <a:ea typeface="+mn-ea"/>
                <a:cs typeface="+mn-cs"/>
              </a:rPr>
              <a:t>, </a:t>
            </a:r>
            <a:r>
              <a:rPr lang="ru-RU" altLang="ru-RU" sz="2800" dirty="0" err="1" smtClean="0">
                <a:solidFill>
                  <a:srgbClr val="FF0000"/>
                </a:solidFill>
                <a:ea typeface="+mn-ea"/>
                <a:cs typeface="+mn-cs"/>
              </a:rPr>
              <a:t>які</a:t>
            </a:r>
            <a:r>
              <a:rPr lang="ru-RU" altLang="ru-RU" sz="2800" dirty="0" smtClean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ru-RU" altLang="ru-RU" sz="2800" dirty="0" err="1" smtClean="0">
                <a:solidFill>
                  <a:srgbClr val="FF0000"/>
                </a:solidFill>
                <a:ea typeface="+mn-ea"/>
                <a:cs typeface="+mn-cs"/>
              </a:rPr>
              <a:t>визначають</a:t>
            </a:r>
            <a:r>
              <a:rPr lang="ru-RU" altLang="ru-RU" sz="2800" dirty="0" smtClean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ru-RU" altLang="ru-RU" sz="2800" dirty="0" err="1" smtClean="0">
                <a:solidFill>
                  <a:srgbClr val="FF0000"/>
                </a:solidFill>
                <a:ea typeface="+mn-ea"/>
                <a:cs typeface="+mn-cs"/>
              </a:rPr>
              <a:t>параметри</a:t>
            </a:r>
            <a:r>
              <a:rPr lang="ru-RU" altLang="ru-RU" sz="2800" dirty="0" smtClean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ru-RU" altLang="ru-RU" sz="2800" dirty="0" err="1" smtClean="0">
                <a:solidFill>
                  <a:srgbClr val="FF0000"/>
                </a:solidFill>
                <a:ea typeface="+mn-ea"/>
                <a:cs typeface="+mn-cs"/>
              </a:rPr>
              <a:t>гемодіализа</a:t>
            </a:r>
            <a:r>
              <a:rPr lang="ru-RU" altLang="ru-RU" sz="2800" dirty="0">
                <a:solidFill>
                  <a:srgbClr val="FF0000"/>
                </a:solidFill>
                <a:ea typeface="+mn-ea"/>
                <a:cs typeface="+mn-cs"/>
              </a:rPr>
              <a:t/>
            </a:r>
            <a:br>
              <a:rPr lang="ru-RU" altLang="ru-RU" sz="2800" dirty="0">
                <a:solidFill>
                  <a:srgbClr val="FF0000"/>
                </a:solidFill>
                <a:ea typeface="+mn-ea"/>
                <a:cs typeface="+mn-cs"/>
              </a:rPr>
            </a:br>
            <a:endParaRPr lang="ru-RU" altLang="ru-RU" sz="2800" dirty="0">
              <a:solidFill>
                <a:srgbClr val="FF0000"/>
              </a:solidFill>
            </a:endParaRPr>
          </a:p>
        </p:txBody>
      </p:sp>
      <p:pic>
        <p:nvPicPr>
          <p:cNvPr id="78852" name="Picture 4" descr="h_272_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608" y="1556792"/>
            <a:ext cx="6697374" cy="5028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396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228600" lvl="0" indent="-228600" algn="ctr">
              <a:spcBef>
                <a:spcPts val="1800"/>
              </a:spcBef>
              <a:buSzPct val="80000"/>
              <a:defRPr/>
            </a:pPr>
            <a:r>
              <a:rPr lang="ru-RU" altLang="ru-RU" sz="2800" dirty="0" smtClean="0">
                <a:solidFill>
                  <a:srgbClr val="FF0000"/>
                </a:solidFill>
                <a:ea typeface="+mn-ea"/>
                <a:cs typeface="+mn-cs"/>
              </a:rPr>
              <a:t>Схема </a:t>
            </a:r>
            <a:r>
              <a:rPr lang="ru-RU" altLang="ru-RU" sz="2800" dirty="0" err="1" smtClean="0">
                <a:solidFill>
                  <a:srgbClr val="FF0000"/>
                </a:solidFill>
                <a:ea typeface="+mn-ea"/>
                <a:cs typeface="+mn-cs"/>
              </a:rPr>
              <a:t>гемодіаліза</a:t>
            </a:r>
            <a:r>
              <a:rPr lang="ru-RU" altLang="ru-RU" sz="1800" dirty="0">
                <a:solidFill>
                  <a:srgbClr val="FF0000"/>
                </a:solidFill>
                <a:ea typeface="+mn-ea"/>
                <a:cs typeface="+mn-cs"/>
              </a:rPr>
              <a:t/>
            </a:r>
            <a:br>
              <a:rPr lang="ru-RU" altLang="ru-RU" sz="1800" dirty="0">
                <a:solidFill>
                  <a:srgbClr val="FF0000"/>
                </a:solidFill>
                <a:ea typeface="+mn-ea"/>
                <a:cs typeface="+mn-cs"/>
              </a:rPr>
            </a:br>
            <a:endParaRPr lang="ru-RU" altLang="ru-RU" sz="2800" dirty="0">
              <a:solidFill>
                <a:srgbClr val="FF0000"/>
              </a:solidFill>
            </a:endParaRPr>
          </a:p>
        </p:txBody>
      </p:sp>
      <p:pic>
        <p:nvPicPr>
          <p:cNvPr id="79876" name="Picture 4" descr="h_272_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0" y="1556792"/>
            <a:ext cx="8341716" cy="530120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157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altLang="ru-RU" sz="2800" dirty="0" err="1" smtClean="0">
                <a:solidFill>
                  <a:srgbClr val="FF0000"/>
                </a:solidFill>
              </a:rPr>
              <a:t>Адекватність</a:t>
            </a:r>
            <a:r>
              <a:rPr lang="ru-RU" altLang="ru-RU" sz="2800" dirty="0" smtClean="0">
                <a:solidFill>
                  <a:srgbClr val="FF00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FF0000"/>
                </a:solidFill>
              </a:rPr>
              <a:t>діаліза</a:t>
            </a:r>
            <a:endParaRPr lang="ru-RU" altLang="ru-RU" sz="2800" dirty="0">
              <a:solidFill>
                <a:srgbClr val="FF0000"/>
              </a:solidFill>
            </a:endParaRPr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9376" y="1828799"/>
            <a:ext cx="11449272" cy="4572001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70000"/>
              </a:lnSpc>
              <a:buNone/>
              <a:defRPr/>
            </a:pPr>
            <a:r>
              <a:rPr lang="ru-RU" altLang="ru-RU" sz="2000" dirty="0"/>
              <a:t>Про </a:t>
            </a:r>
            <a:r>
              <a:rPr lang="ru-RU" altLang="ru-RU" sz="2000" dirty="0" err="1"/>
              <a:t>адекватність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діалізу</a:t>
            </a:r>
            <a:r>
              <a:rPr lang="ru-RU" altLang="ru-RU" sz="2000" dirty="0"/>
              <a:t> </a:t>
            </a:r>
            <a:r>
              <a:rPr lang="ru-RU" altLang="ru-RU" sz="2000" dirty="0" err="1"/>
              <a:t>судять</a:t>
            </a:r>
            <a:r>
              <a:rPr lang="ru-RU" altLang="ru-RU" sz="2000" dirty="0"/>
              <a:t> з </a:t>
            </a:r>
            <a:r>
              <a:rPr lang="ru-RU" altLang="ru-RU" sz="2000" dirty="0" err="1"/>
              <a:t>кінетики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виведення</a:t>
            </a:r>
            <a:r>
              <a:rPr lang="ru-RU" altLang="ru-RU" sz="2000" dirty="0"/>
              <a:t> </a:t>
            </a:r>
            <a:r>
              <a:rPr lang="ru-RU" altLang="ru-RU" sz="2000" dirty="0" err="1"/>
              <a:t>сечовини</a:t>
            </a:r>
            <a:r>
              <a:rPr lang="ru-RU" altLang="ru-RU" sz="2000" dirty="0"/>
              <a:t>.</a:t>
            </a:r>
          </a:p>
          <a:p>
            <a:pPr>
              <a:lnSpc>
                <a:spcPct val="170000"/>
              </a:lnSpc>
              <a:buNone/>
              <a:defRPr/>
            </a:pPr>
            <a:r>
              <a:rPr lang="ru-RU" altLang="ru-RU" sz="2000" dirty="0"/>
              <a:t>Для </a:t>
            </a:r>
            <a:r>
              <a:rPr lang="ru-RU" altLang="ru-RU" sz="2000" dirty="0" err="1"/>
              <a:t>цього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використовують</a:t>
            </a:r>
            <a:r>
              <a:rPr lang="ru-RU" altLang="ru-RU" sz="2000" dirty="0"/>
              <a:t> так званий </a:t>
            </a:r>
            <a:r>
              <a:rPr lang="ru-RU" altLang="ru-RU" sz="2000" dirty="0" err="1"/>
              <a:t>коефіцієнт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виділення</a:t>
            </a:r>
            <a:r>
              <a:rPr lang="ru-RU" altLang="ru-RU" sz="2000" dirty="0"/>
              <a:t> </a:t>
            </a:r>
            <a:r>
              <a:rPr lang="ru-RU" altLang="ru-RU" sz="2000" dirty="0" err="1"/>
              <a:t>сечовини</a:t>
            </a:r>
            <a:r>
              <a:rPr lang="ru-RU" altLang="ru-RU" sz="2000" dirty="0"/>
              <a:t> (КВМ):</a:t>
            </a:r>
          </a:p>
          <a:p>
            <a:pPr>
              <a:lnSpc>
                <a:spcPct val="170000"/>
              </a:lnSpc>
              <a:buNone/>
              <a:defRPr/>
            </a:pPr>
            <a:r>
              <a:rPr lang="ru-RU" altLang="ru-RU" sz="2000" dirty="0"/>
              <a:t>КВМ = ((1-АМК </a:t>
            </a:r>
            <a:r>
              <a:rPr lang="ru-RU" altLang="ru-RU" sz="2000" dirty="0" err="1"/>
              <a:t>після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діалізу</a:t>
            </a:r>
            <a:r>
              <a:rPr lang="ru-RU" altLang="ru-RU" sz="2000" dirty="0"/>
              <a:t>):(АМК до </a:t>
            </a:r>
            <a:r>
              <a:rPr lang="ru-RU" altLang="ru-RU" sz="2000" dirty="0" err="1"/>
              <a:t>діалізу</a:t>
            </a:r>
            <a:r>
              <a:rPr lang="ru-RU" altLang="ru-RU" sz="2000" dirty="0"/>
              <a:t>))х100%, а </a:t>
            </a:r>
            <a:r>
              <a:rPr lang="ru-RU" altLang="ru-RU" sz="2000" dirty="0" err="1"/>
              <a:t>також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безрозмірну</a:t>
            </a:r>
            <a:r>
              <a:rPr lang="ru-RU" altLang="ru-RU" sz="2000" dirty="0"/>
              <a:t> величину </a:t>
            </a:r>
            <a:r>
              <a:rPr lang="en-US" altLang="ru-RU" sz="2000" dirty="0" err="1"/>
              <a:t>Kt</a:t>
            </a:r>
            <a:r>
              <a:rPr lang="en-US" altLang="ru-RU" sz="2000" dirty="0"/>
              <a:t>/V,</a:t>
            </a:r>
          </a:p>
          <a:p>
            <a:pPr>
              <a:lnSpc>
                <a:spcPct val="170000"/>
              </a:lnSpc>
              <a:buNone/>
              <a:defRPr/>
            </a:pPr>
            <a:r>
              <a:rPr lang="ru-RU" altLang="ru-RU" sz="2000" dirty="0"/>
              <a:t>де</a:t>
            </a:r>
          </a:p>
          <a:p>
            <a:pPr>
              <a:lnSpc>
                <a:spcPct val="170000"/>
              </a:lnSpc>
              <a:buNone/>
              <a:defRPr/>
            </a:pPr>
            <a:r>
              <a:rPr lang="ru-RU" altLang="ru-RU" sz="2000" dirty="0"/>
              <a:t>К - </a:t>
            </a:r>
            <a:r>
              <a:rPr lang="ru-RU" altLang="ru-RU" sz="2000" dirty="0" err="1"/>
              <a:t>кліренс</a:t>
            </a:r>
            <a:r>
              <a:rPr lang="ru-RU" altLang="ru-RU" sz="2000" dirty="0"/>
              <a:t> </a:t>
            </a:r>
            <a:r>
              <a:rPr lang="ru-RU" altLang="ru-RU" sz="2000" dirty="0" err="1"/>
              <a:t>сечовини</a:t>
            </a:r>
            <a:r>
              <a:rPr lang="ru-RU" altLang="ru-RU" sz="2000" dirty="0"/>
              <a:t>,</a:t>
            </a:r>
          </a:p>
          <a:p>
            <a:pPr>
              <a:lnSpc>
                <a:spcPct val="170000"/>
              </a:lnSpc>
              <a:buNone/>
              <a:defRPr/>
            </a:pPr>
            <a:r>
              <a:rPr lang="en-US" altLang="ru-RU" sz="2000" dirty="0"/>
              <a:t>t - </a:t>
            </a:r>
            <a:r>
              <a:rPr lang="ru-RU" altLang="ru-RU" sz="2000" dirty="0" err="1"/>
              <a:t>тривалість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діалізу</a:t>
            </a:r>
            <a:r>
              <a:rPr lang="ru-RU" altLang="ru-RU" sz="2000" dirty="0"/>
              <a:t> та</a:t>
            </a:r>
          </a:p>
          <a:p>
            <a:pPr>
              <a:lnSpc>
                <a:spcPct val="170000"/>
              </a:lnSpc>
              <a:buNone/>
              <a:defRPr/>
            </a:pPr>
            <a:r>
              <a:rPr lang="en-US" altLang="ru-RU" sz="2000" dirty="0"/>
              <a:t>V – </a:t>
            </a:r>
            <a:r>
              <a:rPr lang="ru-RU" altLang="ru-RU" sz="2000" dirty="0" err="1"/>
              <a:t>обсяг</a:t>
            </a:r>
            <a:r>
              <a:rPr lang="ru-RU" altLang="ru-RU" sz="2000" dirty="0"/>
              <a:t> </a:t>
            </a:r>
            <a:r>
              <a:rPr lang="ru-RU" altLang="ru-RU" sz="2000" dirty="0" err="1"/>
              <a:t>розподілу</a:t>
            </a:r>
            <a:r>
              <a:rPr lang="ru-RU" altLang="ru-RU" sz="2000" dirty="0"/>
              <a:t> </a:t>
            </a:r>
            <a:r>
              <a:rPr lang="ru-RU" altLang="ru-RU" sz="2000" dirty="0" err="1"/>
              <a:t>сечовини</a:t>
            </a:r>
            <a:r>
              <a:rPr lang="ru-RU" altLang="ru-RU" sz="2000" dirty="0"/>
              <a:t>.</a:t>
            </a:r>
          </a:p>
          <a:p>
            <a:pPr>
              <a:lnSpc>
                <a:spcPct val="170000"/>
              </a:lnSpc>
              <a:buNone/>
              <a:defRPr/>
            </a:pPr>
            <a:r>
              <a:rPr lang="ru-RU" altLang="ru-RU" sz="2000" dirty="0" err="1"/>
              <a:t>Коефіцієнт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виведення</a:t>
            </a:r>
            <a:r>
              <a:rPr lang="ru-RU" altLang="ru-RU" sz="2000" dirty="0"/>
              <a:t> </a:t>
            </a:r>
            <a:r>
              <a:rPr lang="ru-RU" altLang="ru-RU" sz="2000" dirty="0" err="1"/>
              <a:t>сечовини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має</a:t>
            </a:r>
            <a:r>
              <a:rPr lang="ru-RU" altLang="ru-RU" sz="2000" dirty="0"/>
              <a:t> бути не </a:t>
            </a:r>
            <a:r>
              <a:rPr lang="ru-RU" altLang="ru-RU" sz="2000" dirty="0" err="1"/>
              <a:t>менше</a:t>
            </a:r>
            <a:r>
              <a:rPr lang="ru-RU" altLang="ru-RU" sz="2000" dirty="0"/>
              <a:t> 65%</a:t>
            </a:r>
          </a:p>
        </p:txBody>
      </p:sp>
    </p:spTree>
    <p:extLst>
      <p:ext uri="{BB962C8B-B14F-4D97-AF65-F5344CB8AC3E}">
        <p14:creationId xmlns:p14="http://schemas.microsoft.com/office/powerpoint/2010/main" val="294668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altLang="ru-RU" sz="2800" dirty="0" smtClean="0">
                <a:solidFill>
                  <a:srgbClr val="FF0000"/>
                </a:solidFill>
              </a:rPr>
              <a:t>Структурна </a:t>
            </a:r>
            <a:r>
              <a:rPr lang="ru-RU" altLang="ru-RU" sz="2800" dirty="0">
                <a:solidFill>
                  <a:srgbClr val="FF0000"/>
                </a:solidFill>
              </a:rPr>
              <a:t>схема </a:t>
            </a:r>
            <a:r>
              <a:rPr lang="ru-RU" altLang="ru-RU" sz="2800" dirty="0" err="1" smtClean="0">
                <a:solidFill>
                  <a:srgbClr val="FF0000"/>
                </a:solidFill>
              </a:rPr>
              <a:t>штучної</a:t>
            </a:r>
            <a:r>
              <a:rPr lang="ru-RU" altLang="ru-RU" sz="2800" dirty="0" smtClean="0">
                <a:solidFill>
                  <a:srgbClr val="FF00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FF0000"/>
                </a:solidFill>
              </a:rPr>
              <a:t>нирки</a:t>
            </a:r>
            <a:r>
              <a:rPr lang="ru-RU" altLang="ru-RU" sz="2800" dirty="0">
                <a:solidFill>
                  <a:srgbClr val="FF0000"/>
                </a:solidFill>
              </a:rPr>
              <a:t/>
            </a:r>
            <a:br>
              <a:rPr lang="ru-RU" altLang="ru-RU" sz="2800" dirty="0">
                <a:solidFill>
                  <a:srgbClr val="FF0000"/>
                </a:solidFill>
              </a:rPr>
            </a:br>
            <a:endParaRPr lang="ru-RU" altLang="ru-RU" sz="2800" dirty="0">
              <a:solidFill>
                <a:srgbClr val="FF0000"/>
              </a:solidFill>
            </a:endParaRPr>
          </a:p>
        </p:txBody>
      </p:sp>
      <p:pic>
        <p:nvPicPr>
          <p:cNvPr id="81924" name="Picture 4" descr="b3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502" y="1988840"/>
            <a:ext cx="7976749" cy="4235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553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alt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Ділізатор</a:t>
            </a:r>
            <a:r>
              <a:rPr lang="ru-RU" alt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 плоскою мембраною</a:t>
            </a:r>
            <a:endParaRPr lang="ru-RU" alt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ru-RU" smtClean="0"/>
              <a:t> </a:t>
            </a:r>
            <a:endParaRPr lang="ru-RU" altLang="ru-RU" smtClean="0"/>
          </a:p>
        </p:txBody>
      </p:sp>
      <p:pic>
        <p:nvPicPr>
          <p:cNvPr id="82948" name="Picture 4" descr="b3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576" y="1809597"/>
            <a:ext cx="7343775" cy="486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0529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altLang="ru-RU" sz="2800" dirty="0" err="1" smtClean="0">
                <a:solidFill>
                  <a:srgbClr val="FF0000"/>
                </a:solidFill>
              </a:rPr>
              <a:t>Капілярний</a:t>
            </a:r>
            <a:r>
              <a:rPr lang="ru-RU" altLang="ru-RU" sz="2800" dirty="0" smtClean="0">
                <a:solidFill>
                  <a:srgbClr val="FF00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FF0000"/>
                </a:solidFill>
              </a:rPr>
              <a:t>діалізатор</a:t>
            </a:r>
            <a:endParaRPr lang="ru-RU" altLang="ru-RU" sz="2800" dirty="0">
              <a:solidFill>
                <a:srgbClr val="FF0000"/>
              </a:solidFill>
            </a:endParaRPr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ru-RU" smtClean="0"/>
              <a:t>  </a:t>
            </a:r>
            <a:endParaRPr lang="ru-RU" altLang="ru-RU" smtClean="0"/>
          </a:p>
        </p:txBody>
      </p:sp>
      <p:pic>
        <p:nvPicPr>
          <p:cNvPr id="83972" name="Picture 4" descr="b4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616" y="1585911"/>
            <a:ext cx="7200900" cy="505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050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9376" y="1700808"/>
            <a:ext cx="11161240" cy="4572001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800" b="1" dirty="0">
                <a:solidFill>
                  <a:srgbClr val="FF0000"/>
                </a:solidFill>
              </a:rPr>
              <a:t>Формула </a:t>
            </a:r>
            <a:r>
              <a:rPr lang="ru-RU" altLang="ru-RU" sz="2800" b="1" dirty="0" err="1" smtClean="0">
                <a:solidFill>
                  <a:srgbClr val="FF0000"/>
                </a:solidFill>
              </a:rPr>
              <a:t>розрахунку</a:t>
            </a:r>
            <a:r>
              <a:rPr lang="ru-RU" altLang="ru-RU" sz="2800" b="1" dirty="0" smtClean="0">
                <a:solidFill>
                  <a:srgbClr val="FF0000"/>
                </a:solidFill>
              </a:rPr>
              <a:t> </a:t>
            </a:r>
            <a:r>
              <a:rPr lang="ru-RU" altLang="ru-RU" sz="2800" b="1" dirty="0" err="1" smtClean="0">
                <a:solidFill>
                  <a:srgbClr val="FF0000"/>
                </a:solidFill>
              </a:rPr>
              <a:t>швидкості</a:t>
            </a:r>
            <a:r>
              <a:rPr lang="ru-RU" altLang="ru-RU" sz="2800" b="1" dirty="0" smtClean="0">
                <a:solidFill>
                  <a:srgbClr val="FF0000"/>
                </a:solidFill>
              </a:rPr>
              <a:t> </a:t>
            </a:r>
            <a:r>
              <a:rPr lang="ru-RU" altLang="ru-RU" sz="2800" b="1" dirty="0" err="1" smtClean="0">
                <a:solidFill>
                  <a:srgbClr val="FF0000"/>
                </a:solidFill>
              </a:rPr>
              <a:t>виведення</a:t>
            </a:r>
            <a:r>
              <a:rPr lang="ru-RU" altLang="ru-RU" sz="2800" b="1" dirty="0" smtClean="0">
                <a:solidFill>
                  <a:srgbClr val="FF0000"/>
                </a:solidFill>
              </a:rPr>
              <a:t> води 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800" b="1" dirty="0" smtClean="0">
                <a:solidFill>
                  <a:srgbClr val="FF0000"/>
                </a:solidFill>
              </a:rPr>
              <a:t>штучною </a:t>
            </a:r>
            <a:r>
              <a:rPr lang="ru-RU" altLang="ru-RU" sz="2800" b="1" dirty="0" err="1" smtClean="0">
                <a:solidFill>
                  <a:srgbClr val="FF0000"/>
                </a:solidFill>
              </a:rPr>
              <a:t>ниркою</a:t>
            </a:r>
            <a:endParaRPr lang="en-US" altLang="ru-RU" sz="2800" b="1" dirty="0">
              <a:solidFill>
                <a:srgbClr val="FF0000"/>
              </a:solidFill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altLang="ru-RU" sz="2800" b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altLang="ru-RU" sz="2600" dirty="0"/>
              <a:t>Q=A*L*(</a:t>
            </a:r>
            <a:r>
              <a:rPr lang="el-GR" altLang="ru-RU" sz="2600" dirty="0">
                <a:cs typeface="Tahoma" panose="020B0604030504040204" pitchFamily="34" charset="0"/>
              </a:rPr>
              <a:t>Δ</a:t>
            </a:r>
            <a:r>
              <a:rPr lang="en-US" altLang="ru-RU" sz="2600" dirty="0">
                <a:cs typeface="Tahoma" panose="020B0604030504040204" pitchFamily="34" charset="0"/>
              </a:rPr>
              <a:t>P-</a:t>
            </a:r>
            <a:r>
              <a:rPr lang="el-GR" altLang="ru-RU" sz="2600" dirty="0">
                <a:cs typeface="Tahoma" panose="020B0604030504040204" pitchFamily="34" charset="0"/>
              </a:rPr>
              <a:t>Δ</a:t>
            </a:r>
            <a:r>
              <a:rPr lang="en-US" altLang="ru-RU" sz="2600" dirty="0">
                <a:cs typeface="Tahoma" panose="020B0604030504040204" pitchFamily="34" charset="0"/>
              </a:rPr>
              <a:t>p)</a:t>
            </a:r>
            <a:endParaRPr lang="el-GR" altLang="ru-RU" sz="2600" dirty="0">
              <a:cs typeface="Tahoma" panose="020B0604030504040204" pitchFamily="34" charset="0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ru-RU" altLang="ru-RU" b="1" dirty="0"/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1600" dirty="0" smtClean="0"/>
              <a:t>Q </a:t>
            </a:r>
            <a:r>
              <a:rPr lang="ru-RU" altLang="ru-RU" sz="1600" dirty="0"/>
              <a:t>- </a:t>
            </a:r>
            <a:r>
              <a:rPr lang="ru-RU" altLang="ru-RU" sz="1600" dirty="0" err="1" smtClean="0"/>
              <a:t>кількість</a:t>
            </a:r>
            <a:r>
              <a:rPr lang="ru-RU" altLang="ru-RU" sz="1600" dirty="0" smtClean="0"/>
              <a:t> води, яка </a:t>
            </a:r>
            <a:r>
              <a:rPr lang="ru-RU" altLang="ru-RU" sz="1600" dirty="0" err="1" smtClean="0"/>
              <a:t>виділяється</a:t>
            </a:r>
            <a:r>
              <a:rPr lang="ru-RU" altLang="ru-RU" sz="1600" dirty="0" smtClean="0"/>
              <a:t> </a:t>
            </a:r>
            <a:r>
              <a:rPr lang="ru-RU" altLang="ru-RU" sz="1600" dirty="0"/>
              <a:t>(</a:t>
            </a:r>
            <a:r>
              <a:rPr lang="ru-RU" altLang="ru-RU" sz="1600" dirty="0" smtClean="0"/>
              <a:t>мл/год.);</a:t>
            </a:r>
            <a:endParaRPr lang="ru-RU" altLang="ru-RU" sz="1600" dirty="0"/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1600" dirty="0"/>
              <a:t>A - </a:t>
            </a:r>
            <a:r>
              <a:rPr lang="ru-RU" altLang="ru-RU" sz="1600" dirty="0" err="1" smtClean="0"/>
              <a:t>площа</a:t>
            </a:r>
            <a:r>
              <a:rPr lang="ru-RU" altLang="ru-RU" sz="1600" dirty="0" smtClean="0"/>
              <a:t> </a:t>
            </a:r>
            <a:r>
              <a:rPr lang="ru-RU" altLang="ru-RU" sz="1600" dirty="0" err="1" smtClean="0"/>
              <a:t>мембрани</a:t>
            </a:r>
            <a:r>
              <a:rPr lang="ru-RU" altLang="ru-RU" sz="1600" dirty="0" smtClean="0"/>
              <a:t> </a:t>
            </a:r>
            <a:r>
              <a:rPr lang="ru-RU" altLang="ru-RU" sz="1600" dirty="0"/>
              <a:t>(м2);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1600" dirty="0"/>
              <a:t>L </a:t>
            </a:r>
            <a:r>
              <a:rPr lang="ru-RU" altLang="ru-RU" sz="1600" dirty="0" smtClean="0"/>
              <a:t>– </a:t>
            </a:r>
            <a:r>
              <a:rPr lang="ru-RU" altLang="ru-RU" sz="1600" dirty="0" err="1" smtClean="0"/>
              <a:t>індекс</a:t>
            </a:r>
            <a:r>
              <a:rPr lang="ru-RU" altLang="ru-RU" sz="1600" dirty="0" smtClean="0"/>
              <a:t> </a:t>
            </a:r>
            <a:r>
              <a:rPr lang="ru-RU" altLang="ru-RU" sz="1600" dirty="0" err="1" smtClean="0"/>
              <a:t>ультрафільтрації</a:t>
            </a:r>
            <a:r>
              <a:rPr lang="ru-RU" altLang="ru-RU" sz="1600" dirty="0" smtClean="0"/>
              <a:t> </a:t>
            </a:r>
            <a:r>
              <a:rPr lang="ru-RU" altLang="ru-RU" sz="1600" dirty="0"/>
              <a:t>(мл/генри*м2*мм </a:t>
            </a:r>
            <a:r>
              <a:rPr lang="ru-RU" altLang="ru-RU" sz="1600" dirty="0" err="1"/>
              <a:t>рт</a:t>
            </a:r>
            <a:r>
              <a:rPr lang="ru-RU" altLang="ru-RU" sz="1600" dirty="0"/>
              <a:t> </a:t>
            </a:r>
            <a:r>
              <a:rPr lang="ru-RU" altLang="ru-RU" sz="1600" dirty="0" err="1"/>
              <a:t>ст</a:t>
            </a:r>
            <a:r>
              <a:rPr lang="ru-RU" altLang="ru-RU" sz="1600" dirty="0" smtClean="0"/>
              <a:t>)(</a:t>
            </a:r>
            <a:r>
              <a:rPr lang="ru-RU" altLang="ru-RU" sz="1600" dirty="0" err="1" smtClean="0"/>
              <a:t>зазвичай</a:t>
            </a:r>
            <a:r>
              <a:rPr lang="ru-RU" altLang="ru-RU" sz="1600" dirty="0" smtClean="0"/>
              <a:t> </a:t>
            </a:r>
            <a:r>
              <a:rPr lang="ru-RU" altLang="ru-RU" sz="1600" dirty="0"/>
              <a:t>3 - 15);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altLang="ru-RU" sz="1600" dirty="0">
                <a:cs typeface="Tahoma" panose="020B0604030504040204" pitchFamily="34" charset="0"/>
              </a:rPr>
              <a:t>Δ</a:t>
            </a:r>
            <a:r>
              <a:rPr lang="en-US" altLang="ru-RU" sz="1600" dirty="0">
                <a:cs typeface="Tahoma" panose="020B0604030504040204" pitchFamily="34" charset="0"/>
              </a:rPr>
              <a:t>P</a:t>
            </a:r>
            <a:r>
              <a:rPr lang="ru-RU" altLang="ru-RU" sz="1600" dirty="0"/>
              <a:t>- </a:t>
            </a:r>
            <a:r>
              <a:rPr lang="ru-RU" altLang="ru-RU" sz="1600" dirty="0" err="1" smtClean="0"/>
              <a:t>різниця</a:t>
            </a:r>
            <a:r>
              <a:rPr lang="ru-RU" altLang="ru-RU" sz="1600" dirty="0" smtClean="0"/>
              <a:t> </a:t>
            </a:r>
            <a:r>
              <a:rPr lang="ru-RU" altLang="ru-RU" sz="1600" dirty="0" err="1" smtClean="0"/>
              <a:t>гідростатичного</a:t>
            </a:r>
            <a:r>
              <a:rPr lang="ru-RU" altLang="ru-RU" sz="1600" dirty="0" smtClean="0"/>
              <a:t> </a:t>
            </a:r>
            <a:r>
              <a:rPr lang="ru-RU" altLang="ru-RU" sz="1600" dirty="0" err="1" smtClean="0"/>
              <a:t>тиску</a:t>
            </a:r>
            <a:r>
              <a:rPr lang="ru-RU" altLang="ru-RU" sz="1600" dirty="0" smtClean="0"/>
              <a:t> </a:t>
            </a:r>
            <a:r>
              <a:rPr lang="ru-RU" altLang="ru-RU" sz="1600" dirty="0"/>
              <a:t>через мембрану </a:t>
            </a:r>
            <a:r>
              <a:rPr lang="ru-RU" altLang="ru-RU" sz="1600" dirty="0" smtClean="0"/>
              <a:t>(</a:t>
            </a:r>
            <a:r>
              <a:rPr lang="ru-RU" altLang="ru-RU" sz="1600" dirty="0" err="1" smtClean="0"/>
              <a:t>зазвичай</a:t>
            </a:r>
            <a:r>
              <a:rPr lang="ru-RU" altLang="ru-RU" sz="1600" dirty="0" smtClean="0"/>
              <a:t> </a:t>
            </a:r>
            <a:r>
              <a:rPr lang="ru-RU" altLang="ru-RU" sz="1600" dirty="0"/>
              <a:t>140 мм </a:t>
            </a:r>
            <a:r>
              <a:rPr lang="ru-RU" altLang="ru-RU" sz="1600" dirty="0" err="1"/>
              <a:t>рт</a:t>
            </a:r>
            <a:r>
              <a:rPr lang="ru-RU" altLang="ru-RU" sz="1600" dirty="0"/>
              <a:t> </a:t>
            </a:r>
            <a:r>
              <a:rPr lang="ru-RU" altLang="ru-RU" sz="1600" dirty="0" err="1"/>
              <a:t>ст</a:t>
            </a:r>
            <a:r>
              <a:rPr lang="ru-RU" altLang="ru-RU" sz="1600" dirty="0"/>
              <a:t>);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altLang="ru-RU" sz="1600" dirty="0">
                <a:cs typeface="Tahoma" panose="020B0604030504040204" pitchFamily="34" charset="0"/>
              </a:rPr>
              <a:t>Δ</a:t>
            </a:r>
            <a:r>
              <a:rPr lang="en-US" altLang="ru-RU" sz="1600" dirty="0">
                <a:cs typeface="Tahoma" panose="020B0604030504040204" pitchFamily="34" charset="0"/>
              </a:rPr>
              <a:t>p</a:t>
            </a:r>
            <a:r>
              <a:rPr lang="ru-RU" altLang="ru-RU" sz="1600" dirty="0"/>
              <a:t>- </a:t>
            </a:r>
            <a:r>
              <a:rPr lang="ru-RU" altLang="ru-RU" sz="1600" dirty="0" err="1" smtClean="0"/>
              <a:t>різниця</a:t>
            </a:r>
            <a:r>
              <a:rPr lang="ru-RU" altLang="ru-RU" sz="1600" dirty="0" smtClean="0"/>
              <a:t> </a:t>
            </a:r>
            <a:r>
              <a:rPr lang="ru-RU" altLang="ru-RU" sz="1600" dirty="0" err="1" smtClean="0"/>
              <a:t>осмотичного</a:t>
            </a:r>
            <a:r>
              <a:rPr lang="ru-RU" altLang="ru-RU" sz="1600" dirty="0" smtClean="0"/>
              <a:t> </a:t>
            </a:r>
            <a:r>
              <a:rPr lang="ru-RU" altLang="ru-RU" sz="1600" dirty="0" err="1" smtClean="0"/>
              <a:t>тиску</a:t>
            </a:r>
            <a:r>
              <a:rPr lang="ru-RU" altLang="ru-RU" sz="1600" dirty="0" smtClean="0"/>
              <a:t> </a:t>
            </a:r>
            <a:r>
              <a:rPr lang="ru-RU" altLang="ru-RU" sz="1600" dirty="0"/>
              <a:t>через мембрану </a:t>
            </a:r>
            <a:r>
              <a:rPr lang="ru-RU" altLang="ru-RU" sz="1600" dirty="0" smtClean="0"/>
              <a:t>(</a:t>
            </a:r>
            <a:r>
              <a:rPr lang="ru-RU" altLang="ru-RU" sz="1600" dirty="0" err="1" smtClean="0"/>
              <a:t>зазвичай</a:t>
            </a:r>
            <a:r>
              <a:rPr lang="ru-RU" altLang="ru-RU" sz="1600" dirty="0" smtClean="0"/>
              <a:t> </a:t>
            </a:r>
            <a:r>
              <a:rPr lang="ru-RU" altLang="ru-RU" sz="1600" dirty="0"/>
              <a:t>25 мм </a:t>
            </a:r>
            <a:r>
              <a:rPr lang="ru-RU" altLang="ru-RU" sz="1600" dirty="0" err="1"/>
              <a:t>рт</a:t>
            </a:r>
            <a:r>
              <a:rPr lang="ru-RU" altLang="ru-RU" sz="1600" dirty="0"/>
              <a:t> </a:t>
            </a:r>
            <a:r>
              <a:rPr lang="ru-RU" altLang="ru-RU" sz="1600" dirty="0" err="1"/>
              <a:t>ст</a:t>
            </a:r>
            <a:r>
              <a:rPr lang="ru-RU" altLang="ru-RU" sz="1600" dirty="0"/>
              <a:t>)  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altLang="ru-RU" sz="1600" dirty="0"/>
          </a:p>
        </p:txBody>
      </p:sp>
    </p:spTree>
    <p:extLst>
      <p:ext uri="{BB962C8B-B14F-4D97-AF65-F5344CB8AC3E}">
        <p14:creationId xmlns:p14="http://schemas.microsoft.com/office/powerpoint/2010/main" val="61467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79614" y="273050"/>
            <a:ext cx="8226425" cy="635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altLang="ru-RU" sz="3100" b="1" dirty="0">
                <a:solidFill>
                  <a:srgbClr val="FF0000"/>
                </a:solidFill>
              </a:rPr>
              <a:t>Структура </a:t>
            </a:r>
            <a:r>
              <a:rPr lang="ru-RU" altLang="ru-RU" sz="3100" b="1" dirty="0" err="1" smtClean="0">
                <a:solidFill>
                  <a:srgbClr val="FF0000"/>
                </a:solidFill>
              </a:rPr>
              <a:t>апарата</a:t>
            </a:r>
            <a:r>
              <a:rPr lang="ru-RU" altLang="ru-RU" sz="3100" b="1" dirty="0" smtClean="0">
                <a:solidFill>
                  <a:srgbClr val="FF0000"/>
                </a:solidFill>
              </a:rPr>
              <a:t> </a:t>
            </a:r>
            <a:r>
              <a:rPr lang="ru-RU" altLang="ru-RU" sz="3100" b="1" dirty="0">
                <a:solidFill>
                  <a:srgbClr val="FF0000"/>
                </a:solidFill>
              </a:rPr>
              <a:t>для </a:t>
            </a:r>
            <a:r>
              <a:rPr lang="ru-RU" altLang="ru-RU" sz="3100" b="1" dirty="0" err="1" smtClean="0">
                <a:solidFill>
                  <a:srgbClr val="FF0000"/>
                </a:solidFill>
              </a:rPr>
              <a:t>гемодіаліза</a:t>
            </a:r>
            <a:r>
              <a:rPr lang="ru-RU" altLang="ru-RU" sz="3100" b="1" dirty="0" smtClean="0">
                <a:solidFill>
                  <a:srgbClr val="FF0000"/>
                </a:solidFill>
              </a:rPr>
              <a:t> </a:t>
            </a:r>
            <a:r>
              <a:rPr lang="ru-RU" altLang="ru-RU" sz="2400" b="1" dirty="0">
                <a:solidFill>
                  <a:srgbClr val="FF0000"/>
                </a:solidFill>
              </a:rPr>
              <a:t/>
            </a:r>
            <a:br>
              <a:rPr lang="ru-RU" altLang="ru-RU" sz="2400" b="1" dirty="0">
                <a:solidFill>
                  <a:srgbClr val="FF0000"/>
                </a:solidFill>
              </a:rPr>
            </a:br>
            <a:endParaRPr lang="ru-RU" altLang="ru-RU" sz="2400" b="1" dirty="0">
              <a:solidFill>
                <a:srgbClr val="FF0000"/>
              </a:solidFill>
            </a:endParaRP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344" y="1340768"/>
            <a:ext cx="11737304" cy="5517231"/>
          </a:xfrm>
        </p:spPr>
        <p:txBody>
          <a:bodyPr>
            <a:normAutofit/>
          </a:bodyPr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ru-RU" altLang="ru-RU" sz="2000" dirty="0" smtClean="0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ru-RU" altLang="ru-RU" sz="2000" dirty="0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ru-RU" altLang="ru-RU" sz="2000" dirty="0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ru-RU" altLang="ru-RU" sz="2000" dirty="0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ru-RU" altLang="ru-RU" sz="2000" dirty="0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ru-RU" altLang="ru-RU" sz="2000" dirty="0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ru-RU" altLang="ru-RU" sz="2000" dirty="0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ru-RU" altLang="ru-RU" sz="2000" dirty="0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ru-RU" altLang="ru-RU" sz="2000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ru-RU" altLang="ru-RU" sz="1600" i="1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1600" i="1" dirty="0"/>
              <a:t>Мо</a:t>
            </a:r>
            <a:r>
              <a:rPr lang="ru-RU" altLang="ru-RU" sz="1600" dirty="0"/>
              <a:t> – оператор, </a:t>
            </a:r>
            <a:r>
              <a:rPr lang="en-US" altLang="ru-RU" sz="1600" i="1" dirty="0"/>
              <a:t>F </a:t>
            </a:r>
            <a:r>
              <a:rPr lang="en-US" altLang="ru-RU" sz="1000" i="1" dirty="0"/>
              <a:t>C</a:t>
            </a:r>
            <a:r>
              <a:rPr lang="ru-RU" altLang="ru-RU" sz="1000" i="1" dirty="0"/>
              <a:t>1</a:t>
            </a:r>
            <a:r>
              <a:rPr lang="ru-RU" altLang="ru-RU" sz="1600" dirty="0"/>
              <a:t>  - </a:t>
            </a:r>
            <a:r>
              <a:rPr lang="ru-RU" altLang="ru-RU" sz="1600" dirty="0" err="1" smtClean="0"/>
              <a:t>діализний</a:t>
            </a:r>
            <a:r>
              <a:rPr lang="ru-RU" altLang="ru-RU" sz="1600" dirty="0" smtClean="0"/>
              <a:t> </a:t>
            </a:r>
            <a:r>
              <a:rPr lang="ru-RU" altLang="ru-RU" sz="1600" dirty="0"/>
              <a:t>блок, </a:t>
            </a:r>
            <a:r>
              <a:rPr lang="ru-RU" altLang="ru-RU" sz="1600" i="1" dirty="0"/>
              <a:t>М</a:t>
            </a:r>
            <a:r>
              <a:rPr lang="en-US" altLang="ru-RU" sz="1600" i="1" dirty="0"/>
              <a:t>b</a:t>
            </a:r>
            <a:r>
              <a:rPr lang="ru-RU" altLang="ru-RU" sz="1600" dirty="0"/>
              <a:t>– </a:t>
            </a:r>
            <a:r>
              <a:rPr lang="ru-RU" altLang="ru-RU" sz="1600" dirty="0" err="1" smtClean="0"/>
              <a:t>організм</a:t>
            </a:r>
            <a:r>
              <a:rPr lang="ru-RU" altLang="ru-RU" sz="1600" dirty="0" smtClean="0"/>
              <a:t> </a:t>
            </a:r>
            <a:r>
              <a:rPr lang="ru-RU" altLang="ru-RU" sz="1600" dirty="0" err="1" smtClean="0"/>
              <a:t>пацієнта</a:t>
            </a:r>
            <a:r>
              <a:rPr lang="ru-RU" altLang="ru-RU" sz="1600" dirty="0"/>
              <a:t>,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ru-RU" sz="1600" i="1" dirty="0"/>
              <a:t>F </a:t>
            </a:r>
            <a:r>
              <a:rPr lang="en-US" altLang="ru-RU" sz="1000" i="1" dirty="0"/>
              <a:t>C</a:t>
            </a:r>
            <a:r>
              <a:rPr lang="ru-RU" altLang="ru-RU" sz="1000" i="1" dirty="0"/>
              <a:t>2</a:t>
            </a:r>
            <a:r>
              <a:rPr lang="ru-RU" altLang="ru-RU" sz="1600" dirty="0"/>
              <a:t> – </a:t>
            </a:r>
            <a:r>
              <a:rPr lang="ru-RU" altLang="ru-RU" sz="1600" dirty="0" err="1" smtClean="0"/>
              <a:t>перфузійний</a:t>
            </a:r>
            <a:r>
              <a:rPr lang="ru-RU" altLang="ru-RU" sz="1600" dirty="0" smtClean="0"/>
              <a:t> </a:t>
            </a:r>
            <a:r>
              <a:rPr lang="ru-RU" altLang="ru-RU" sz="1600" dirty="0"/>
              <a:t>блок, </a:t>
            </a:r>
            <a:r>
              <a:rPr lang="ru-RU" altLang="ru-RU" sz="1600" i="1" dirty="0"/>
              <a:t>F</a:t>
            </a:r>
            <a:r>
              <a:rPr lang="ru-RU" altLang="ru-RU" sz="1000" i="1" dirty="0"/>
              <a:t>C3</a:t>
            </a:r>
            <a:r>
              <a:rPr lang="ru-RU" altLang="ru-RU" sz="1600" dirty="0"/>
              <a:t>  - </a:t>
            </a:r>
            <a:r>
              <a:rPr lang="ru-RU" altLang="ru-RU" sz="1600" dirty="0" err="1" smtClean="0"/>
              <a:t>вимірювач</a:t>
            </a:r>
            <a:r>
              <a:rPr lang="ru-RU" altLang="ru-RU" sz="1600" dirty="0" smtClean="0"/>
              <a:t> </a:t>
            </a:r>
            <a:r>
              <a:rPr lang="ru-RU" altLang="ru-RU" sz="1600" dirty="0" err="1" smtClean="0"/>
              <a:t>фізіологічних</a:t>
            </a:r>
            <a:r>
              <a:rPr lang="ru-RU" altLang="ru-RU" sz="1600" dirty="0" smtClean="0"/>
              <a:t> </a:t>
            </a:r>
            <a:r>
              <a:rPr lang="ru-RU" altLang="ru-RU" sz="1600" dirty="0" err="1" smtClean="0"/>
              <a:t>параметрів</a:t>
            </a:r>
            <a:r>
              <a:rPr lang="ru-RU" altLang="ru-RU" sz="1600" dirty="0"/>
              <a:t>,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1600" i="1" dirty="0"/>
              <a:t>Fd1 </a:t>
            </a:r>
            <a:r>
              <a:rPr lang="ru-RU" altLang="ru-RU" sz="1600" dirty="0"/>
              <a:t>– </a:t>
            </a:r>
            <a:r>
              <a:rPr lang="ru-RU" altLang="ru-RU" sz="1600" dirty="0" err="1" smtClean="0"/>
              <a:t>діалізатор</a:t>
            </a:r>
            <a:r>
              <a:rPr lang="ru-RU" altLang="ru-RU" sz="1600" dirty="0"/>
              <a:t>, </a:t>
            </a:r>
            <a:r>
              <a:rPr lang="ru-RU" altLang="ru-RU" sz="1600" i="1" dirty="0"/>
              <a:t>Fd2 </a:t>
            </a:r>
            <a:r>
              <a:rPr lang="ru-RU" altLang="ru-RU" sz="1600" dirty="0"/>
              <a:t>- </a:t>
            </a:r>
            <a:r>
              <a:rPr lang="ru-RU" altLang="ru-RU" sz="1600" dirty="0" err="1" smtClean="0"/>
              <a:t>розділяючі</a:t>
            </a:r>
            <a:r>
              <a:rPr lang="ru-RU" altLang="ru-RU" sz="1600" dirty="0" smtClean="0"/>
              <a:t> </a:t>
            </a:r>
            <a:r>
              <a:rPr lang="ru-RU" altLang="ru-RU" sz="1600" dirty="0" err="1" smtClean="0"/>
              <a:t>камери</a:t>
            </a:r>
            <a:r>
              <a:rPr lang="ru-RU" altLang="ru-RU" sz="1600" dirty="0" smtClean="0"/>
              <a:t> </a:t>
            </a:r>
            <a:r>
              <a:rPr lang="ru-RU" altLang="ru-RU" sz="1600" dirty="0" err="1" smtClean="0"/>
              <a:t>магістралей</a:t>
            </a:r>
            <a:r>
              <a:rPr lang="ru-RU" altLang="ru-RU" sz="1600" dirty="0"/>
              <a:t>,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1600" i="1" dirty="0" err="1"/>
              <a:t>Кd</a:t>
            </a:r>
            <a:r>
              <a:rPr lang="ru-RU" altLang="ru-RU" sz="1600" i="1" dirty="0"/>
              <a:t> </a:t>
            </a:r>
            <a:r>
              <a:rPr lang="ru-RU" altLang="ru-RU" sz="1600" dirty="0"/>
              <a:t>- </a:t>
            </a:r>
            <a:r>
              <a:rPr lang="ru-RU" altLang="ru-RU" sz="1600" dirty="0" err="1" smtClean="0"/>
              <a:t>трубопровіди</a:t>
            </a:r>
            <a:r>
              <a:rPr lang="ru-RU" altLang="ru-RU" sz="1600" dirty="0" smtClean="0"/>
              <a:t> </a:t>
            </a:r>
            <a:r>
              <a:rPr lang="ru-RU" altLang="ru-RU" sz="1600" dirty="0" err="1" smtClean="0"/>
              <a:t>кровопроводячих</a:t>
            </a:r>
            <a:r>
              <a:rPr lang="ru-RU" altLang="ru-RU" sz="1600" dirty="0" smtClean="0"/>
              <a:t> </a:t>
            </a:r>
            <a:r>
              <a:rPr lang="ru-RU" altLang="ru-RU" sz="1600" dirty="0" err="1" smtClean="0"/>
              <a:t>магістралей</a:t>
            </a:r>
            <a:r>
              <a:rPr lang="ru-RU" altLang="ru-RU" sz="1600" dirty="0" smtClean="0"/>
              <a:t> </a:t>
            </a:r>
            <a:endParaRPr lang="ru-RU" altLang="ru-RU" sz="1600" dirty="0"/>
          </a:p>
        </p:txBody>
      </p:sp>
      <p:sp>
        <p:nvSpPr>
          <p:cNvPr id="86020" name="Rectangle 5"/>
          <p:cNvSpPr>
            <a:spLocks noChangeArrowheads="1"/>
          </p:cNvSpPr>
          <p:nvPr/>
        </p:nvSpPr>
        <p:spPr bwMode="auto">
          <a:xfrm>
            <a:off x="1524001" y="21965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graphicFrame>
        <p:nvGraphicFramePr>
          <p:cNvPr id="86021" name="Object 4"/>
          <p:cNvGraphicFramePr>
            <a:graphicFrameLocks noChangeAspect="1"/>
          </p:cNvGraphicFramePr>
          <p:nvPr/>
        </p:nvGraphicFramePr>
        <p:xfrm>
          <a:off x="1774825" y="1557339"/>
          <a:ext cx="8497888" cy="351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Рисунок" r:id="rId3" imgW="5055398" imgH="2097598" progId="Word.Picture.8">
                  <p:embed/>
                </p:oleObj>
              </mc:Choice>
              <mc:Fallback>
                <p:oleObj name="Рисунок" r:id="rId3" imgW="5055398" imgH="2097598" progId="Word.Picture.8">
                  <p:embed/>
                  <p:pic>
                    <p:nvPicPr>
                      <p:cNvPr id="86021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4825" y="1557339"/>
                        <a:ext cx="8497888" cy="3514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0500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1979614" y="273051"/>
            <a:ext cx="8226425" cy="995709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altLang="ru-RU" sz="31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Биотехнические системы  </a:t>
            </a:r>
            <a:r>
              <a:rPr lang="ru-RU" altLang="ru-RU" sz="31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экстракорпорального </a:t>
            </a:r>
            <a:r>
              <a:rPr lang="ru-RU" altLang="ru-RU" sz="31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искусственного очищения крови </a:t>
            </a:r>
            <a:r>
              <a:rPr lang="ru-RU" altLang="ru-RU" sz="2400" dirty="0"/>
              <a:t/>
            </a:r>
            <a:br>
              <a:rPr lang="ru-RU" altLang="ru-RU" sz="2400" dirty="0"/>
            </a:br>
            <a:endParaRPr lang="ru-RU" altLang="ru-RU" sz="2400" dirty="0"/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8088" y="1669181"/>
            <a:ext cx="5112568" cy="4464497"/>
          </a:xfrm>
        </p:spPr>
        <p:txBody>
          <a:bodyPr>
            <a:normAutofit/>
          </a:bodyPr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ru-RU" altLang="ru-RU" sz="2000" dirty="0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ru-RU" altLang="ru-RU" sz="2000" dirty="0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ru-RU" altLang="ru-RU" sz="2000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1600" dirty="0" smtClean="0"/>
              <a:t>ШСС</a:t>
            </a:r>
            <a:r>
              <a:rPr lang="ru-RU" altLang="ru-RU" sz="1600" dirty="0"/>
              <a:t> </a:t>
            </a:r>
            <a:r>
              <a:rPr lang="ru-RU" altLang="ru-RU" sz="1600" dirty="0" smtClean="0"/>
              <a:t>(ИСС) ‑ </a:t>
            </a:r>
            <a:r>
              <a:rPr lang="ru-RU" altLang="ru-RU" sz="1600" dirty="0" err="1" smtClean="0"/>
              <a:t>штучна</a:t>
            </a:r>
            <a:r>
              <a:rPr lang="ru-RU" altLang="ru-RU" sz="1600" dirty="0" smtClean="0"/>
              <a:t> </a:t>
            </a:r>
            <a:r>
              <a:rPr lang="ru-RU" altLang="ru-RU" sz="1600" dirty="0"/>
              <a:t>«</a:t>
            </a:r>
            <a:r>
              <a:rPr lang="ru-RU" altLang="ru-RU" sz="1600" dirty="0" err="1" smtClean="0"/>
              <a:t>серцево-судинна</a:t>
            </a:r>
            <a:r>
              <a:rPr lang="ru-RU" altLang="ru-RU" sz="1600" dirty="0" smtClean="0"/>
              <a:t> система;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1600" dirty="0" smtClean="0"/>
              <a:t>М</a:t>
            </a:r>
            <a:r>
              <a:rPr lang="ru-RU" altLang="ru-RU" sz="1600" dirty="0"/>
              <a:t> ‑ </a:t>
            </a:r>
            <a:r>
              <a:rPr lang="ru-RU" altLang="ru-RU" sz="1600" dirty="0" err="1" smtClean="0"/>
              <a:t>кровопроводячі</a:t>
            </a:r>
            <a:r>
              <a:rPr lang="ru-RU" altLang="ru-RU" sz="1600" dirty="0" smtClean="0"/>
              <a:t> </a:t>
            </a:r>
            <a:r>
              <a:rPr lang="ru-RU" altLang="ru-RU" sz="1600" dirty="0" err="1" smtClean="0"/>
              <a:t>магістралі</a:t>
            </a:r>
            <a:r>
              <a:rPr lang="ru-RU" altLang="ru-RU" sz="1600" dirty="0" smtClean="0"/>
              <a:t>;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1600" dirty="0" smtClean="0"/>
              <a:t>БП</a:t>
            </a:r>
            <a:r>
              <a:rPr lang="ru-RU" altLang="ru-RU" sz="1600" dirty="0"/>
              <a:t> ‑ блок </a:t>
            </a:r>
            <a:r>
              <a:rPr lang="ru-RU" altLang="ru-RU" sz="1600" dirty="0" err="1" smtClean="0"/>
              <a:t>перфузійний</a:t>
            </a:r>
            <a:r>
              <a:rPr lang="ru-RU" altLang="ru-RU" sz="1600" dirty="0" smtClean="0"/>
              <a:t>;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1600" dirty="0" smtClean="0"/>
              <a:t> ШО (ИО)</a:t>
            </a:r>
            <a:r>
              <a:rPr lang="ru-RU" altLang="ru-RU" sz="1600" dirty="0"/>
              <a:t> ‑ </a:t>
            </a:r>
            <a:r>
              <a:rPr lang="ru-RU" altLang="ru-RU" sz="1600" dirty="0" err="1" smtClean="0"/>
              <a:t>штучний</a:t>
            </a:r>
            <a:r>
              <a:rPr lang="ru-RU" altLang="ru-RU" sz="1600" dirty="0" smtClean="0"/>
              <a:t> орган</a:t>
            </a:r>
            <a:r>
              <a:rPr lang="ru-RU" altLang="ru-RU" sz="1600" dirty="0"/>
              <a:t>; </a:t>
            </a:r>
            <a:endParaRPr lang="ru-RU" altLang="ru-RU" sz="1600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1600" dirty="0" smtClean="0"/>
              <a:t>ВЕ (ИЭ) </a:t>
            </a:r>
            <a:r>
              <a:rPr lang="ru-RU" altLang="ru-RU" sz="1600" dirty="0"/>
              <a:t> – </a:t>
            </a:r>
            <a:r>
              <a:rPr lang="ru-RU" altLang="ru-RU" sz="1600" dirty="0" err="1" smtClean="0"/>
              <a:t>виконавчий</a:t>
            </a:r>
            <a:r>
              <a:rPr lang="ru-RU" altLang="ru-RU" sz="1600" dirty="0" smtClean="0"/>
              <a:t> </a:t>
            </a:r>
            <a:r>
              <a:rPr lang="ru-RU" altLang="ru-RU" sz="1600" dirty="0" err="1" smtClean="0"/>
              <a:t>елемент</a:t>
            </a:r>
            <a:r>
              <a:rPr lang="ru-RU" altLang="ru-RU" sz="1600" dirty="0" smtClean="0"/>
              <a:t>;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1600" dirty="0" smtClean="0"/>
              <a:t> УЕ</a:t>
            </a:r>
            <a:r>
              <a:rPr lang="ru-RU" altLang="ru-RU" sz="1600" dirty="0"/>
              <a:t> – </a:t>
            </a:r>
            <a:r>
              <a:rPr lang="ru-RU" altLang="ru-RU" sz="1600" dirty="0" err="1" smtClean="0"/>
              <a:t>управляючий</a:t>
            </a:r>
            <a:r>
              <a:rPr lang="ru-RU" altLang="ru-RU" sz="1600" dirty="0" smtClean="0"/>
              <a:t> </a:t>
            </a:r>
            <a:r>
              <a:rPr lang="ru-RU" altLang="ru-RU" sz="1600" dirty="0" err="1" smtClean="0"/>
              <a:t>елемент</a:t>
            </a:r>
            <a:r>
              <a:rPr lang="ru-RU" altLang="ru-RU" sz="1600" dirty="0" smtClean="0"/>
              <a:t> </a:t>
            </a:r>
            <a:endParaRPr lang="ru-RU" altLang="ru-RU" sz="1600" dirty="0"/>
          </a:p>
        </p:txBody>
      </p:sp>
      <p:pic>
        <p:nvPicPr>
          <p:cNvPr id="870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7" y="1844824"/>
            <a:ext cx="6048672" cy="411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1444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847528" y="188640"/>
            <a:ext cx="8226425" cy="92417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altLang="ru-RU" sz="31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Діалізні</a:t>
            </a:r>
            <a:r>
              <a:rPr lang="ru-RU" altLang="ru-RU" sz="3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апарати з </a:t>
            </a:r>
            <a:r>
              <a:rPr lang="ru-RU" altLang="ru-RU" sz="31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регенерацією</a:t>
            </a:r>
            <a:r>
              <a:rPr lang="ru-RU" altLang="ru-RU" sz="3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31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діалізата</a:t>
            </a:r>
            <a:r>
              <a:rPr lang="ru-RU" altLang="ru-RU" sz="3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2400" dirty="0">
                <a:solidFill>
                  <a:srgbClr val="FF0000"/>
                </a:solidFill>
              </a:rPr>
              <a:t/>
            </a:r>
            <a:br>
              <a:rPr lang="ru-RU" altLang="ru-RU" sz="2400" dirty="0">
                <a:solidFill>
                  <a:srgbClr val="FF0000"/>
                </a:solidFill>
              </a:rPr>
            </a:br>
            <a:endParaRPr lang="ru-RU" altLang="ru-RU" sz="2400" dirty="0">
              <a:solidFill>
                <a:srgbClr val="FF0000"/>
              </a:solidFill>
            </a:endParaRP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35960" y="1844823"/>
            <a:ext cx="6264696" cy="4679801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ru-RU" altLang="ru-RU" sz="18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1800" dirty="0" smtClean="0"/>
              <a:t>М</a:t>
            </a:r>
            <a:r>
              <a:rPr lang="ru-RU" altLang="ru-RU" sz="1800" dirty="0"/>
              <a:t> – </a:t>
            </a:r>
            <a:r>
              <a:rPr lang="ru-RU" altLang="ru-RU" sz="1800" dirty="0" err="1" smtClean="0"/>
              <a:t>кровопроводячі</a:t>
            </a:r>
            <a:r>
              <a:rPr lang="ru-RU" altLang="ru-RU" sz="1800" dirty="0" smtClean="0"/>
              <a:t> </a:t>
            </a:r>
            <a:r>
              <a:rPr lang="ru-RU" altLang="ru-RU" sz="1800" dirty="0" err="1" smtClean="0"/>
              <a:t>магістралі</a:t>
            </a:r>
            <a:r>
              <a:rPr lang="ru-RU" altLang="ru-RU" sz="1800" dirty="0" smtClean="0"/>
              <a:t>;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1800" dirty="0" smtClean="0"/>
              <a:t>Н</a:t>
            </a:r>
            <a:r>
              <a:rPr lang="ru-RU" altLang="ru-RU" sz="1800" dirty="0"/>
              <a:t> ‑ насос; </a:t>
            </a:r>
            <a:endParaRPr lang="ru-RU" altLang="ru-RU" sz="1800" dirty="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1800" dirty="0" smtClean="0"/>
              <a:t>УБП</a:t>
            </a:r>
            <a:r>
              <a:rPr lang="ru-RU" altLang="ru-RU" sz="1800" dirty="0"/>
              <a:t> – </a:t>
            </a:r>
            <a:r>
              <a:rPr lang="ru-RU" altLang="ru-RU" sz="1800" dirty="0" err="1" smtClean="0"/>
              <a:t>універсальнтий</a:t>
            </a:r>
            <a:r>
              <a:rPr lang="ru-RU" altLang="ru-RU" sz="1800" dirty="0" smtClean="0"/>
              <a:t> </a:t>
            </a:r>
            <a:r>
              <a:rPr lang="ru-RU" altLang="ru-RU" sz="1800" dirty="0" err="1" smtClean="0"/>
              <a:t>перфузійний</a:t>
            </a:r>
            <a:r>
              <a:rPr lang="ru-RU" altLang="ru-RU" sz="1800" dirty="0" smtClean="0"/>
              <a:t> </a:t>
            </a:r>
            <a:r>
              <a:rPr lang="ru-RU" altLang="ru-RU" sz="1800" dirty="0"/>
              <a:t>блок </a:t>
            </a:r>
            <a:r>
              <a:rPr lang="ru-RU" altLang="ru-RU" sz="1800" dirty="0" smtClean="0"/>
              <a:t>з </a:t>
            </a:r>
            <a:r>
              <a:rPr lang="ru-RU" altLang="ru-RU" sz="1800" dirty="0" err="1" smtClean="0"/>
              <a:t>вимірювачем</a:t>
            </a:r>
            <a:r>
              <a:rPr lang="ru-RU" altLang="ru-RU" sz="1800" dirty="0" smtClean="0"/>
              <a:t> </a:t>
            </a:r>
            <a:r>
              <a:rPr lang="ru-RU" altLang="ru-RU" sz="1800" dirty="0" err="1" smtClean="0"/>
              <a:t>тиску</a:t>
            </a:r>
            <a:r>
              <a:rPr lang="ru-RU" altLang="ru-RU" sz="1800" dirty="0" smtClean="0"/>
              <a:t>,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1800" dirty="0" smtClean="0"/>
              <a:t>УФ </a:t>
            </a:r>
            <a:r>
              <a:rPr lang="ru-RU" altLang="ru-RU" sz="1800" dirty="0"/>
              <a:t>– </a:t>
            </a:r>
            <a:r>
              <a:rPr lang="ru-RU" altLang="ru-RU" sz="1800" dirty="0" err="1" smtClean="0"/>
              <a:t>ультрафільтрат</a:t>
            </a:r>
            <a:r>
              <a:rPr lang="ru-RU" altLang="ru-RU" sz="1800" dirty="0"/>
              <a:t>, </a:t>
            </a:r>
            <a:endParaRPr lang="ru-RU" altLang="ru-RU" sz="1800" dirty="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1800" dirty="0" smtClean="0"/>
              <a:t>ГД- </a:t>
            </a:r>
            <a:r>
              <a:rPr lang="ru-RU" altLang="ru-RU" sz="1800" dirty="0" err="1" smtClean="0"/>
              <a:t>графічний</a:t>
            </a:r>
            <a:r>
              <a:rPr lang="ru-RU" altLang="ru-RU" sz="1800" dirty="0" smtClean="0"/>
              <a:t> </a:t>
            </a:r>
            <a:r>
              <a:rPr lang="ru-RU" altLang="ru-RU" sz="1800" dirty="0"/>
              <a:t>дисплей; </a:t>
            </a:r>
            <a:endParaRPr lang="ru-RU" altLang="ru-RU" sz="1800" dirty="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1800" dirty="0" smtClean="0"/>
              <a:t>БДР </a:t>
            </a:r>
            <a:r>
              <a:rPr lang="ru-RU" altLang="ru-RU" sz="1800" dirty="0"/>
              <a:t>-блок </a:t>
            </a:r>
            <a:r>
              <a:rPr lang="ru-RU" altLang="ru-RU" sz="1800" dirty="0" err="1" smtClean="0"/>
              <a:t>рециркуляції</a:t>
            </a:r>
            <a:r>
              <a:rPr lang="ru-RU" altLang="ru-RU" sz="1800" dirty="0" smtClean="0"/>
              <a:t> </a:t>
            </a:r>
            <a:r>
              <a:rPr lang="ru-RU" altLang="ru-RU" sz="1800" dirty="0" err="1" smtClean="0"/>
              <a:t>діалізата</a:t>
            </a:r>
            <a:r>
              <a:rPr lang="ru-RU" altLang="ru-RU" sz="1800" dirty="0"/>
              <a:t>; </a:t>
            </a:r>
            <a:endParaRPr lang="ru-RU" altLang="ru-RU" sz="1800" dirty="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1800" dirty="0" smtClean="0"/>
              <a:t>БРГ-блок </a:t>
            </a:r>
            <a:r>
              <a:rPr lang="ru-RU" altLang="ru-RU" sz="1800" dirty="0" err="1" smtClean="0"/>
              <a:t>регенерації</a:t>
            </a:r>
            <a:r>
              <a:rPr lang="ru-RU" altLang="ru-RU" sz="1800" dirty="0" smtClean="0"/>
              <a:t> </a:t>
            </a:r>
            <a:r>
              <a:rPr lang="ru-RU" altLang="ru-RU" sz="1800" dirty="0" err="1" smtClean="0"/>
              <a:t>діалізата</a:t>
            </a:r>
            <a:endParaRPr lang="ru-RU" altLang="ru-RU" sz="1800" dirty="0"/>
          </a:p>
        </p:txBody>
      </p:sp>
      <p:pic>
        <p:nvPicPr>
          <p:cNvPr id="8806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45" y="1844823"/>
            <a:ext cx="5184576" cy="394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-6587" y="6021288"/>
            <a:ext cx="5314083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altLang="ru-RU" dirty="0"/>
              <a:t>а ‑ РЕНАРТ-10-РГ; </a:t>
            </a:r>
            <a:r>
              <a:rPr lang="ru-RU" altLang="ru-RU" dirty="0" smtClean="0"/>
              <a:t>                      б</a:t>
            </a:r>
            <a:r>
              <a:rPr lang="ru-RU" altLang="ru-RU" dirty="0"/>
              <a:t> ‑ РЕHAPT-1000-РГ </a:t>
            </a:r>
          </a:p>
        </p:txBody>
      </p:sp>
    </p:spTree>
    <p:extLst>
      <p:ext uri="{BB962C8B-B14F-4D97-AF65-F5344CB8AC3E}">
        <p14:creationId xmlns:p14="http://schemas.microsoft.com/office/powerpoint/2010/main" val="2196405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358</Words>
  <Application>Microsoft Office PowerPoint</Application>
  <PresentationFormat>Широкоэкранный</PresentationFormat>
  <Paragraphs>76</Paragraphs>
  <Slides>12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Tahoma</vt:lpstr>
      <vt:lpstr>Wingdings</vt:lpstr>
      <vt:lpstr>Тема Office</vt:lpstr>
      <vt:lpstr>Рисунок</vt:lpstr>
      <vt:lpstr>  Одеський національний медичний університет кафедра біофізики, інформатики та медичної апаратури      Апаратура для підтримки життєдіяльності  Самосмтійна робота аспіранта за темою №4</vt:lpstr>
      <vt:lpstr>Системи для заміщення функцій органів виділення і внутрішньої секреції  </vt:lpstr>
      <vt:lpstr>Фактори, які визначають параметри гемодіализа </vt:lpstr>
      <vt:lpstr>Схема гемодіаліза </vt:lpstr>
      <vt:lpstr>Адекватність діаліза</vt:lpstr>
      <vt:lpstr>Структурна схема штучної нирки </vt:lpstr>
      <vt:lpstr>Ділізатор з плоскою мембраною</vt:lpstr>
      <vt:lpstr>Капілярний діалізатор</vt:lpstr>
      <vt:lpstr>Презентация PowerPoint</vt:lpstr>
      <vt:lpstr>Структура апарата для гемодіаліза  </vt:lpstr>
      <vt:lpstr>Биотехнические системы  экстракорпорального искусственного очищения крови  </vt:lpstr>
      <vt:lpstr>Діалізні апарати з регенерацією діалізата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Годлевський Леонід Семенович</dc:creator>
  <cp:lastModifiedBy>Годлевський Леонід Семенович</cp:lastModifiedBy>
  <cp:revision>14</cp:revision>
  <dcterms:created xsi:type="dcterms:W3CDTF">2022-02-11T08:34:28Z</dcterms:created>
  <dcterms:modified xsi:type="dcterms:W3CDTF">2022-02-11T13:42:15Z</dcterms:modified>
</cp:coreProperties>
</file>