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2" r:id="rId2"/>
    <p:sldId id="256" r:id="rId3"/>
    <p:sldId id="269" r:id="rId4"/>
    <p:sldId id="261" r:id="rId5"/>
    <p:sldId id="262" r:id="rId6"/>
    <p:sldId id="284" r:id="rId7"/>
    <p:sldId id="285" r:id="rId8"/>
    <p:sldId id="286" r:id="rId9"/>
    <p:sldId id="287" r:id="rId10"/>
    <p:sldId id="288" r:id="rId11"/>
    <p:sldId id="289" r:id="rId12"/>
    <p:sldId id="290" r:id="rId13"/>
    <p:sldId id="257" r:id="rId14"/>
    <p:sldId id="258" r:id="rId15"/>
    <p:sldId id="295" r:id="rId16"/>
    <p:sldId id="296" r:id="rId17"/>
    <p:sldId id="297" r:id="rId18"/>
    <p:sldId id="298" r:id="rId19"/>
    <p:sldId id="299" r:id="rId20"/>
    <p:sldId id="300" r:id="rId21"/>
    <p:sldId id="301" r:id="rId22"/>
    <p:sldId id="302" r:id="rId23"/>
    <p:sldId id="303" r:id="rId24"/>
    <p:sldId id="308" r:id="rId25"/>
    <p:sldId id="304" r:id="rId26"/>
    <p:sldId id="309" r:id="rId27"/>
    <p:sldId id="306" r:id="rId28"/>
    <p:sldId id="305" r:id="rId29"/>
    <p:sldId id="311" r:id="rId30"/>
    <p:sldId id="310" r:id="rId31"/>
    <p:sldId id="270" r:id="rId32"/>
    <p:sldId id="27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ru.wikipedia.org/wiki/Nature" TargetMode="External"/><Relationship Id="rId2" Type="http://schemas.openxmlformats.org/officeDocument/2006/relationships/hyperlink" Target="http://ru.wikipedia.org/wiki/%D0%A2%D0%BE%D0%BC%D0%BE%D0%B3%D1%80%D0%B0%D1%84%D0%B8%D1%8F"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cis.rit.edu/htbooks/mri/refs/ref-29.ht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4.wmf"/></Relationships>
</file>

<file path=ppt/slides/_rels/slide14.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6.wmf"/><Relationship Id="rId5" Type="http://schemas.openxmlformats.org/officeDocument/2006/relationships/oleObject" Target="../embeddings/oleObject3.bin"/><Relationship Id="rId4" Type="http://schemas.openxmlformats.org/officeDocument/2006/relationships/image" Target="../media/image15.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457200"/>
            <a:ext cx="7772400" cy="1470025"/>
          </a:xfrm>
        </p:spPr>
        <p:txBody>
          <a:bodyPr>
            <a:normAutofit/>
          </a:bodyPr>
          <a:lstStyle/>
          <a:p>
            <a:r>
              <a:rPr lang="uk-UA" sz="2000" dirty="0" smtClean="0">
                <a:solidFill>
                  <a:srgbClr val="FF0000"/>
                </a:solidFill>
              </a:rPr>
              <a:t>Одеський національний медичний університет</a:t>
            </a:r>
            <a:br>
              <a:rPr lang="uk-UA" sz="2000" dirty="0" smtClean="0">
                <a:solidFill>
                  <a:srgbClr val="FF0000"/>
                </a:solidFill>
              </a:rPr>
            </a:br>
            <a:r>
              <a:rPr lang="uk-UA" sz="2000" dirty="0" smtClean="0">
                <a:solidFill>
                  <a:srgbClr val="FF0000"/>
                </a:solidFill>
              </a:rPr>
              <a:t>кафедра біофізики, інформатики та медичної апаратури</a:t>
            </a:r>
            <a:endParaRPr lang="uk-UA" sz="2000" dirty="0">
              <a:solidFill>
                <a:srgbClr val="FF0000"/>
              </a:solidFill>
            </a:endParaRPr>
          </a:p>
        </p:txBody>
      </p:sp>
      <p:sp>
        <p:nvSpPr>
          <p:cNvPr id="3" name="Подзаголовок 2"/>
          <p:cNvSpPr>
            <a:spLocks noGrp="1"/>
          </p:cNvSpPr>
          <p:nvPr>
            <p:ph type="subTitle" idx="1"/>
          </p:nvPr>
        </p:nvSpPr>
        <p:spPr>
          <a:xfrm>
            <a:off x="1371600" y="2209800"/>
            <a:ext cx="6400800" cy="3657600"/>
          </a:xfrm>
        </p:spPr>
        <p:txBody>
          <a:bodyPr>
            <a:normAutofit/>
          </a:bodyPr>
          <a:lstStyle/>
          <a:p>
            <a:r>
              <a:rPr lang="uk-UA" b="1" dirty="0" smtClean="0">
                <a:solidFill>
                  <a:srgbClr val="FF0000"/>
                </a:solidFill>
                <a:effectLst>
                  <a:outerShdw blurRad="38100" dist="38100" dir="2700000" algn="tl">
                    <a:srgbClr val="000000">
                      <a:alpha val="43137"/>
                    </a:srgbClr>
                  </a:outerShdw>
                </a:effectLst>
              </a:rPr>
              <a:t>Самостійна робота аспірантів </a:t>
            </a:r>
            <a:r>
              <a:rPr lang="uk-UA" b="1" smtClean="0">
                <a:solidFill>
                  <a:srgbClr val="FF0000"/>
                </a:solidFill>
                <a:effectLst>
                  <a:outerShdw blurRad="38100" dist="38100" dir="2700000" algn="tl">
                    <a:srgbClr val="000000">
                      <a:alpha val="43137"/>
                    </a:srgbClr>
                  </a:outerShdw>
                </a:effectLst>
              </a:rPr>
              <a:t>за темою №10:</a:t>
            </a:r>
            <a:endParaRPr lang="uk-UA" b="1" dirty="0" smtClean="0">
              <a:solidFill>
                <a:srgbClr val="FF0000"/>
              </a:solidFill>
              <a:effectLst>
                <a:outerShdw blurRad="38100" dist="38100" dir="2700000" algn="tl">
                  <a:srgbClr val="000000">
                    <a:alpha val="43137"/>
                  </a:srgbClr>
                </a:outerShdw>
              </a:effectLst>
            </a:endParaRPr>
          </a:p>
          <a:p>
            <a:r>
              <a:rPr lang="uk-UA" b="1" dirty="0" smtClean="0">
                <a:solidFill>
                  <a:srgbClr val="FF0000"/>
                </a:solidFill>
                <a:effectLst>
                  <a:outerShdw blurRad="38100" dist="38100" dir="2700000" algn="tl">
                    <a:srgbClr val="000000">
                      <a:alpha val="43137"/>
                    </a:srgbClr>
                  </a:outerShdw>
                </a:effectLst>
              </a:rPr>
              <a:t>Апарат МРТ. Устрій, принцип та правила роботи</a:t>
            </a:r>
          </a:p>
          <a:p>
            <a:endParaRPr lang="uk-UA" b="1" dirty="0">
              <a:solidFill>
                <a:srgbClr val="FF0000"/>
              </a:solidFill>
              <a:effectLst>
                <a:outerShdw blurRad="38100" dist="38100" dir="2700000" algn="tl">
                  <a:srgbClr val="000000">
                    <a:alpha val="43137"/>
                  </a:srgbClr>
                </a:outerShdw>
              </a:effectLst>
            </a:endParaRPr>
          </a:p>
          <a:p>
            <a:r>
              <a:rPr lang="uk-UA" b="1" dirty="0" smtClean="0">
                <a:solidFill>
                  <a:srgbClr val="FF0000"/>
                </a:solidFill>
                <a:effectLst>
                  <a:outerShdw blurRad="38100" dist="38100" dir="2700000" algn="tl">
                    <a:srgbClr val="000000">
                      <a:alpha val="43137"/>
                    </a:srgbClr>
                  </a:outerShdw>
                </a:effectLst>
              </a:rPr>
              <a:t>Одеса 2021</a:t>
            </a:r>
          </a:p>
          <a:p>
            <a:endParaRPr lang="uk-UA" b="1" dirty="0">
              <a:solidFill>
                <a:srgbClr val="FF0000"/>
              </a:solidFill>
              <a:effectLst>
                <a:outerShdw blurRad="38100" dist="38100" dir="2700000" algn="tl">
                  <a:srgbClr val="000000">
                    <a:alpha val="43137"/>
                  </a:srgbClr>
                </a:outerShdw>
              </a:effectLst>
            </a:endParaRPr>
          </a:p>
          <a:p>
            <a:endParaRPr lang="uk-UA" b="1"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62628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62"/>
          </a:xfrm>
        </p:spPr>
        <p:txBody>
          <a:bodyPr>
            <a:normAutofit fontScale="90000"/>
          </a:bodyPr>
          <a:lstStyle/>
          <a:p>
            <a:r>
              <a:rPr lang="ru-RU" dirty="0" smtClean="0"/>
              <a:t/>
            </a:r>
            <a:br>
              <a:rPr lang="ru-RU" dirty="0" smtClean="0"/>
            </a:br>
            <a:r>
              <a:rPr lang="ru-RU" b="1" dirty="0"/>
              <a:t/>
            </a:r>
            <a:br>
              <a:rPr lang="ru-RU" b="1" dirty="0"/>
            </a:br>
            <a:endParaRPr lang="ru-RU" dirty="0"/>
          </a:p>
        </p:txBody>
      </p:sp>
      <p:sp>
        <p:nvSpPr>
          <p:cNvPr id="5" name="Прямоугольник 4"/>
          <p:cNvSpPr/>
          <p:nvPr/>
        </p:nvSpPr>
        <p:spPr>
          <a:xfrm>
            <a:off x="20053" y="1232166"/>
            <a:ext cx="9144000" cy="4401205"/>
          </a:xfrm>
          <a:prstGeom prst="rect">
            <a:avLst/>
          </a:prstGeom>
        </p:spPr>
        <p:txBody>
          <a:bodyPr wrap="square">
            <a:spAutoFit/>
          </a:bodyPr>
          <a:lstStyle/>
          <a:p>
            <a:r>
              <a:rPr lang="ru-RU" b="1" dirty="0"/>
              <a:t> </a:t>
            </a:r>
            <a:r>
              <a:rPr lang="ru-RU" sz="2000" b="1" dirty="0" smtClean="0"/>
              <a:t>Магнітно-резонансна </a:t>
            </a:r>
            <a:r>
              <a:rPr lang="ru-RU" sz="2000" b="1" dirty="0" err="1" smtClean="0"/>
              <a:t>томографія</a:t>
            </a:r>
            <a:r>
              <a:rPr lang="ru-RU" sz="2000" dirty="0"/>
              <a:t> ( </a:t>
            </a:r>
            <a:r>
              <a:rPr lang="ru-RU" sz="2000" dirty="0" smtClean="0"/>
              <a:t>МРТ, MRI </a:t>
            </a:r>
            <a:r>
              <a:rPr lang="ru-RU" sz="2000" dirty="0"/>
              <a:t>) — </a:t>
            </a:r>
            <a:r>
              <a:rPr lang="ru-RU" sz="2000" u="sng" dirty="0" err="1" smtClean="0">
                <a:hlinkClick r:id="rId2" tooltip="Томография"/>
              </a:rPr>
              <a:t>томографічний</a:t>
            </a:r>
            <a:r>
              <a:rPr lang="ru-RU" sz="2000" dirty="0"/>
              <a:t> метод </a:t>
            </a:r>
            <a:r>
              <a:rPr lang="ru-RU" sz="2000" dirty="0" err="1" smtClean="0"/>
              <a:t>дослідження</a:t>
            </a:r>
            <a:r>
              <a:rPr lang="ru-RU" sz="2000" dirty="0" smtClean="0"/>
              <a:t> </a:t>
            </a:r>
            <a:r>
              <a:rPr lang="ru-RU" sz="2000" dirty="0" err="1" smtClean="0"/>
              <a:t>внутрішніх</a:t>
            </a:r>
            <a:r>
              <a:rPr lang="ru-RU" sz="2000" dirty="0" smtClean="0"/>
              <a:t> </a:t>
            </a:r>
            <a:r>
              <a:rPr lang="ru-RU" sz="2000" dirty="0" err="1" smtClean="0"/>
              <a:t>органів</a:t>
            </a:r>
            <a:r>
              <a:rPr lang="ru-RU" sz="2000" dirty="0" smtClean="0"/>
              <a:t> і тканин з </a:t>
            </a:r>
            <a:r>
              <a:rPr lang="ru-RU" sz="2000" dirty="0" err="1" smtClean="0"/>
              <a:t>викоритсанням</a:t>
            </a:r>
            <a:r>
              <a:rPr lang="ru-RU" sz="2000" dirty="0" smtClean="0"/>
              <a:t> </a:t>
            </a:r>
            <a:r>
              <a:rPr lang="ru-RU" sz="2000" dirty="0" err="1" smtClean="0"/>
              <a:t>фізичного</a:t>
            </a:r>
            <a:r>
              <a:rPr lang="ru-RU" sz="2000" dirty="0" smtClean="0"/>
              <a:t> феномена ядерного </a:t>
            </a:r>
            <a:r>
              <a:rPr lang="ru-RU" sz="2000" dirty="0" err="1" smtClean="0"/>
              <a:t>магнітного</a:t>
            </a:r>
            <a:r>
              <a:rPr lang="ru-RU" sz="2000" dirty="0" smtClean="0"/>
              <a:t> резонанса. Метод оснований на </a:t>
            </a:r>
            <a:r>
              <a:rPr lang="ru-RU" sz="2000" dirty="0" err="1" smtClean="0"/>
              <a:t>вимірюванні</a:t>
            </a:r>
            <a:r>
              <a:rPr lang="ru-RU" sz="2000" dirty="0" smtClean="0"/>
              <a:t> </a:t>
            </a:r>
            <a:r>
              <a:rPr lang="ru-RU" sz="2000" dirty="0" err="1" smtClean="0"/>
              <a:t>електромагнітного</a:t>
            </a:r>
            <a:r>
              <a:rPr lang="ru-RU" sz="2000" dirty="0" smtClean="0"/>
              <a:t> </a:t>
            </a:r>
            <a:r>
              <a:rPr lang="ru-RU" sz="2000" dirty="0" err="1" smtClean="0"/>
              <a:t>відклику</a:t>
            </a:r>
            <a:r>
              <a:rPr lang="ru-RU" sz="2000" dirty="0" smtClean="0"/>
              <a:t> ядер </a:t>
            </a:r>
            <a:r>
              <a:rPr lang="ru-RU" sz="2000" dirty="0" err="1" smtClean="0"/>
              <a:t>атомів</a:t>
            </a:r>
            <a:r>
              <a:rPr lang="ru-RU" sz="2000" dirty="0" smtClean="0"/>
              <a:t> </a:t>
            </a:r>
            <a:r>
              <a:rPr lang="ru-RU" sz="2000" dirty="0" err="1" smtClean="0"/>
              <a:t>водню</a:t>
            </a:r>
            <a:r>
              <a:rPr lang="ru-RU" sz="2000" dirty="0" smtClean="0"/>
              <a:t> у </a:t>
            </a:r>
            <a:r>
              <a:rPr lang="ru-RU" sz="2000" dirty="0" err="1" smtClean="0"/>
              <a:t>відповідь</a:t>
            </a:r>
            <a:r>
              <a:rPr lang="ru-RU" sz="2000" dirty="0" smtClean="0"/>
              <a:t> на </a:t>
            </a:r>
            <a:r>
              <a:rPr lang="ru-RU" sz="2000" dirty="0" err="1" smtClean="0"/>
              <a:t>їх</a:t>
            </a:r>
            <a:r>
              <a:rPr lang="ru-RU" sz="2000" dirty="0" smtClean="0"/>
              <a:t> </a:t>
            </a:r>
            <a:r>
              <a:rPr lang="ru-RU" sz="2000" dirty="0" err="1" smtClean="0"/>
              <a:t>збудження</a:t>
            </a:r>
            <a:r>
              <a:rPr lang="ru-RU" sz="2000" dirty="0" smtClean="0"/>
              <a:t> </a:t>
            </a:r>
            <a:r>
              <a:rPr lang="ru-RU" sz="2000" dirty="0" err="1" smtClean="0"/>
              <a:t>певною</a:t>
            </a:r>
            <a:r>
              <a:rPr lang="ru-RU" sz="2000" dirty="0" smtClean="0"/>
              <a:t> </a:t>
            </a:r>
            <a:r>
              <a:rPr lang="ru-RU" sz="2000" dirty="0" err="1" smtClean="0"/>
              <a:t>комбінацією</a:t>
            </a:r>
            <a:r>
              <a:rPr lang="ru-RU" sz="2000" dirty="0" smtClean="0"/>
              <a:t> </a:t>
            </a:r>
            <a:r>
              <a:rPr lang="ru-RU" sz="2000" dirty="0" err="1" smtClean="0"/>
              <a:t>електромагнітних</a:t>
            </a:r>
            <a:r>
              <a:rPr lang="ru-RU" sz="2000" dirty="0" smtClean="0"/>
              <a:t> </a:t>
            </a:r>
            <a:r>
              <a:rPr lang="ru-RU" sz="2000" dirty="0" err="1" smtClean="0"/>
              <a:t>хвиль</a:t>
            </a:r>
            <a:r>
              <a:rPr lang="ru-RU" sz="2000" dirty="0" smtClean="0"/>
              <a:t> в </a:t>
            </a:r>
            <a:r>
              <a:rPr lang="ru-RU" sz="2000" dirty="0" err="1" smtClean="0"/>
              <a:t>постійному</a:t>
            </a:r>
            <a:r>
              <a:rPr lang="ru-RU" sz="2000" dirty="0" smtClean="0"/>
              <a:t> </a:t>
            </a:r>
            <a:r>
              <a:rPr lang="ru-RU" sz="2000" dirty="0" err="1" smtClean="0"/>
              <a:t>манітному</a:t>
            </a:r>
            <a:r>
              <a:rPr lang="ru-RU" sz="2000" dirty="0" smtClean="0"/>
              <a:t> </a:t>
            </a:r>
            <a:r>
              <a:rPr lang="ru-RU" sz="2000" dirty="0" err="1" smtClean="0"/>
              <a:t>полі</a:t>
            </a:r>
            <a:r>
              <a:rPr lang="ru-RU" sz="2000" dirty="0" smtClean="0"/>
              <a:t> </a:t>
            </a:r>
            <a:r>
              <a:rPr lang="ru-RU" sz="2000" dirty="0" err="1" smtClean="0"/>
              <a:t>високої</a:t>
            </a:r>
            <a:r>
              <a:rPr lang="ru-RU" sz="2000" dirty="0" smtClean="0"/>
              <a:t> </a:t>
            </a:r>
            <a:r>
              <a:rPr lang="ru-RU" sz="2000" dirty="0" err="1" smtClean="0"/>
              <a:t>напруженості</a:t>
            </a:r>
            <a:r>
              <a:rPr lang="ru-RU" sz="2000" dirty="0" smtClean="0"/>
              <a:t>. Метод засновано в 1973 </a:t>
            </a:r>
            <a:r>
              <a:rPr lang="ru-RU" sz="2000" dirty="0" err="1" smtClean="0"/>
              <a:t>році</a:t>
            </a:r>
            <a:r>
              <a:rPr lang="ru-RU" sz="2000" dirty="0" smtClean="0"/>
              <a:t>, коли </a:t>
            </a:r>
            <a:r>
              <a:rPr lang="ru-RU" sz="2000" dirty="0" err="1" smtClean="0"/>
              <a:t>професор</a:t>
            </a:r>
            <a:r>
              <a:rPr lang="ru-RU" sz="2000" dirty="0" smtClean="0"/>
              <a:t> Пол </a:t>
            </a:r>
            <a:r>
              <a:rPr lang="ru-RU" sz="2000" dirty="0" err="1" smtClean="0"/>
              <a:t>Лотербур</a:t>
            </a:r>
            <a:r>
              <a:rPr lang="ru-RU" sz="2000" dirty="0" smtClean="0"/>
              <a:t> </a:t>
            </a:r>
            <a:r>
              <a:rPr lang="ru-RU" sz="2000" dirty="0" err="1" smtClean="0"/>
              <a:t>надрукував</a:t>
            </a:r>
            <a:r>
              <a:rPr lang="ru-RU" sz="2000" dirty="0" smtClean="0"/>
              <a:t> в </a:t>
            </a:r>
            <a:r>
              <a:rPr lang="ru-RU" sz="2000" dirty="0" err="1" smtClean="0"/>
              <a:t>журналі</a:t>
            </a:r>
            <a:r>
              <a:rPr lang="ru-RU" sz="2000" dirty="0" smtClean="0"/>
              <a:t> </a:t>
            </a:r>
            <a:r>
              <a:rPr lang="ru-RU" sz="2000" dirty="0"/>
              <a:t> </a:t>
            </a:r>
            <a:r>
              <a:rPr lang="ru-RU" sz="2000" u="sng" dirty="0" err="1">
                <a:hlinkClick r:id="rId3" tooltip="Nature"/>
              </a:rPr>
              <a:t>Nature</a:t>
            </a:r>
            <a:r>
              <a:rPr lang="ru-RU" sz="2000" dirty="0"/>
              <a:t> </a:t>
            </a:r>
            <a:r>
              <a:rPr lang="ru-RU" sz="2000" dirty="0" err="1" smtClean="0"/>
              <a:t>статтю</a:t>
            </a:r>
            <a:r>
              <a:rPr lang="ru-RU" sz="2000" dirty="0" smtClean="0"/>
              <a:t> «</a:t>
            </a:r>
            <a:r>
              <a:rPr lang="ru-RU" sz="2000" dirty="0" err="1" smtClean="0"/>
              <a:t>Створення</a:t>
            </a:r>
            <a:r>
              <a:rPr lang="ru-RU" sz="2000" dirty="0" smtClean="0"/>
              <a:t> </a:t>
            </a:r>
            <a:r>
              <a:rPr lang="ru-RU" sz="2000" dirty="0" err="1" smtClean="0"/>
              <a:t>зображення</a:t>
            </a:r>
            <a:r>
              <a:rPr lang="ru-RU" sz="2000" dirty="0" smtClean="0"/>
              <a:t> </a:t>
            </a:r>
            <a:r>
              <a:rPr lang="ru-RU" sz="2000" dirty="0" err="1" smtClean="0"/>
              <a:t>зі</a:t>
            </a:r>
            <a:r>
              <a:rPr lang="ru-RU" sz="2000" dirty="0" smtClean="0"/>
              <a:t> </a:t>
            </a:r>
            <a:r>
              <a:rPr lang="ru-RU" sz="2000" dirty="0" err="1" smtClean="0"/>
              <a:t>допомогою</a:t>
            </a:r>
            <a:r>
              <a:rPr lang="ru-RU" sz="2000" dirty="0" smtClean="0"/>
              <a:t> </a:t>
            </a:r>
            <a:r>
              <a:rPr lang="ru-RU" sz="2000" dirty="0" err="1" smtClean="0"/>
              <a:t>індукованої</a:t>
            </a:r>
            <a:r>
              <a:rPr lang="ru-RU" sz="2000" dirty="0" smtClean="0"/>
              <a:t> </a:t>
            </a:r>
            <a:r>
              <a:rPr lang="ru-RU" sz="2000" dirty="0" err="1" smtClean="0"/>
              <a:t>локальної</a:t>
            </a:r>
            <a:r>
              <a:rPr lang="ru-RU" sz="2000" dirty="0" smtClean="0"/>
              <a:t> </a:t>
            </a:r>
            <a:r>
              <a:rPr lang="ru-RU" sz="2000" dirty="0" err="1" smtClean="0"/>
              <a:t>взаємодії</a:t>
            </a:r>
            <a:r>
              <a:rPr lang="ru-RU" sz="2000" dirty="0" smtClean="0"/>
              <a:t>; </a:t>
            </a:r>
            <a:r>
              <a:rPr lang="ru-RU" sz="2000" dirty="0" err="1" smtClean="0"/>
              <a:t>приклади</a:t>
            </a:r>
            <a:r>
              <a:rPr lang="ru-RU" sz="2000" dirty="0" smtClean="0"/>
              <a:t> на </a:t>
            </a:r>
            <a:r>
              <a:rPr lang="ru-RU" sz="2000" dirty="0" err="1" smtClean="0"/>
              <a:t>основі</a:t>
            </a:r>
            <a:r>
              <a:rPr lang="ru-RU" sz="2000" dirty="0" smtClean="0"/>
              <a:t> </a:t>
            </a:r>
            <a:r>
              <a:rPr lang="ru-RU" sz="2000" dirty="0" err="1" smtClean="0"/>
              <a:t>магнітного</a:t>
            </a:r>
            <a:r>
              <a:rPr lang="ru-RU" sz="2000" dirty="0" smtClean="0"/>
              <a:t> резонанса». </a:t>
            </a:r>
            <a:r>
              <a:rPr lang="ru-RU" sz="2000" dirty="0" err="1" smtClean="0"/>
              <a:t>Пізніше</a:t>
            </a:r>
            <a:r>
              <a:rPr lang="ru-RU" sz="2000" dirty="0" smtClean="0"/>
              <a:t> </a:t>
            </a:r>
            <a:r>
              <a:rPr lang="ru-RU" sz="2000" dirty="0" err="1" smtClean="0"/>
              <a:t>Пітер</a:t>
            </a:r>
            <a:r>
              <a:rPr lang="ru-RU" sz="2000" dirty="0" smtClean="0"/>
              <a:t> </a:t>
            </a:r>
            <a:r>
              <a:rPr lang="ru-RU" sz="2000" dirty="0" err="1" smtClean="0"/>
              <a:t>Менсфілд</a:t>
            </a:r>
            <a:r>
              <a:rPr lang="ru-RU" sz="2000" dirty="0" smtClean="0"/>
              <a:t> </a:t>
            </a:r>
            <a:r>
              <a:rPr lang="ru-RU" sz="2000" dirty="0" err="1" smtClean="0"/>
              <a:t>удосконалив</a:t>
            </a:r>
            <a:r>
              <a:rPr lang="ru-RU" sz="2000" dirty="0" smtClean="0"/>
              <a:t> </a:t>
            </a:r>
            <a:r>
              <a:rPr lang="ru-RU" sz="2000" dirty="0" err="1" smtClean="0"/>
              <a:t>математичні</a:t>
            </a:r>
            <a:r>
              <a:rPr lang="ru-RU" sz="2000" dirty="0" smtClean="0"/>
              <a:t> </a:t>
            </a:r>
            <a:r>
              <a:rPr lang="ru-RU" sz="2000" dirty="0" err="1" smtClean="0"/>
              <a:t>алгоритми</a:t>
            </a:r>
            <a:r>
              <a:rPr lang="ru-RU" sz="2000" dirty="0" smtClean="0"/>
              <a:t> </a:t>
            </a:r>
            <a:r>
              <a:rPr lang="ru-RU" sz="2000" dirty="0" err="1" smtClean="0"/>
              <a:t>отримання</a:t>
            </a:r>
            <a:r>
              <a:rPr lang="ru-RU" sz="2000" dirty="0" smtClean="0"/>
              <a:t> </a:t>
            </a:r>
            <a:r>
              <a:rPr lang="ru-RU" sz="2000" dirty="0" err="1" smtClean="0"/>
              <a:t>зображення</a:t>
            </a:r>
            <a:r>
              <a:rPr lang="ru-RU" sz="2000" dirty="0" smtClean="0"/>
              <a:t>.</a:t>
            </a:r>
          </a:p>
          <a:p>
            <a:r>
              <a:rPr lang="ru-RU" sz="2000" dirty="0" smtClean="0"/>
              <a:t>За </a:t>
            </a:r>
            <a:r>
              <a:rPr lang="ru-RU" sz="2000" dirty="0" err="1" smtClean="0"/>
              <a:t>роботи</a:t>
            </a:r>
            <a:r>
              <a:rPr lang="ru-RU" sz="2000" dirty="0" smtClean="0"/>
              <a:t> по </a:t>
            </a:r>
            <a:r>
              <a:rPr lang="ru-RU" sz="2000" dirty="0" err="1" smtClean="0"/>
              <a:t>винаходу</a:t>
            </a:r>
            <a:r>
              <a:rPr lang="ru-RU" sz="2000" dirty="0" smtClean="0"/>
              <a:t> МРТ </a:t>
            </a:r>
            <a:r>
              <a:rPr lang="ru-RU" sz="2000" dirty="0" err="1" smtClean="0"/>
              <a:t>Пітер</a:t>
            </a:r>
            <a:r>
              <a:rPr lang="ru-RU" sz="2000" dirty="0" smtClean="0"/>
              <a:t> </a:t>
            </a:r>
            <a:r>
              <a:rPr lang="ru-RU" sz="2000" dirty="0" err="1" smtClean="0"/>
              <a:t>Менсфілд</a:t>
            </a:r>
            <a:r>
              <a:rPr lang="ru-RU" sz="2000" dirty="0" smtClean="0"/>
              <a:t> та Пол </a:t>
            </a:r>
            <a:r>
              <a:rPr lang="ru-RU" sz="2000" dirty="0" err="1" smtClean="0"/>
              <a:t>Лотербур</a:t>
            </a:r>
            <a:r>
              <a:rPr lang="ru-RU" sz="2000" dirty="0" smtClean="0"/>
              <a:t> </a:t>
            </a:r>
            <a:r>
              <a:rPr lang="ru-RU" sz="2000" dirty="0" err="1" smtClean="0"/>
              <a:t>отримали</a:t>
            </a:r>
            <a:r>
              <a:rPr lang="ru-RU" sz="2000" dirty="0" smtClean="0"/>
              <a:t> </a:t>
            </a:r>
            <a:r>
              <a:rPr lang="ru-RU" sz="2000" dirty="0" err="1" smtClean="0"/>
              <a:t>Нобьелівську</a:t>
            </a:r>
            <a:r>
              <a:rPr lang="ru-RU" sz="2000" dirty="0" smtClean="0"/>
              <a:t> </a:t>
            </a:r>
            <a:r>
              <a:rPr lang="ru-RU" sz="2000" dirty="0" err="1" smtClean="0"/>
              <a:t>премію</a:t>
            </a:r>
            <a:r>
              <a:rPr lang="ru-RU" sz="2000" dirty="0" smtClean="0"/>
              <a:t> (2003 </a:t>
            </a:r>
            <a:r>
              <a:rPr lang="ru-RU" sz="2000" dirty="0" err="1" smtClean="0"/>
              <a:t>рік</a:t>
            </a:r>
            <a:r>
              <a:rPr lang="ru-RU" sz="2000" dirty="0" smtClean="0"/>
              <a:t>) в </a:t>
            </a:r>
            <a:r>
              <a:rPr lang="ru-RU" sz="2000" dirty="0" err="1" smtClean="0"/>
              <a:t>галузі</a:t>
            </a:r>
            <a:r>
              <a:rPr lang="ru-RU" sz="2000" dirty="0" smtClean="0"/>
              <a:t> </a:t>
            </a:r>
            <a:r>
              <a:rPr lang="ru-RU" sz="2000" dirty="0" err="1" smtClean="0"/>
              <a:t>медицини</a:t>
            </a:r>
            <a:r>
              <a:rPr lang="ru-RU" sz="2000" dirty="0" smtClean="0"/>
              <a:t>. У </a:t>
            </a:r>
            <a:r>
              <a:rPr lang="ru-RU" sz="2000" dirty="0" err="1" smtClean="0"/>
              <a:t>створення</a:t>
            </a:r>
            <a:r>
              <a:rPr lang="ru-RU" sz="2000" dirty="0" smtClean="0"/>
              <a:t> МРТ </a:t>
            </a:r>
            <a:r>
              <a:rPr lang="ru-RU" sz="2000" dirty="0" err="1" smtClean="0"/>
              <a:t>зробив</a:t>
            </a:r>
            <a:r>
              <a:rPr lang="ru-RU" sz="2000" dirty="0" smtClean="0"/>
              <a:t> </a:t>
            </a:r>
            <a:r>
              <a:rPr lang="ru-RU" sz="2000" dirty="0" err="1" smtClean="0"/>
              <a:t>внесок</a:t>
            </a:r>
            <a:r>
              <a:rPr lang="ru-RU" sz="2000" dirty="0" smtClean="0"/>
              <a:t> </a:t>
            </a:r>
            <a:r>
              <a:rPr lang="ru-RU" sz="2000" dirty="0" err="1" smtClean="0"/>
              <a:t>Реймонд</a:t>
            </a:r>
            <a:r>
              <a:rPr lang="ru-RU" sz="2000" dirty="0" smtClean="0"/>
              <a:t> </a:t>
            </a:r>
            <a:r>
              <a:rPr lang="ru-RU" sz="2000" dirty="0" err="1" smtClean="0"/>
              <a:t>Дамадьян</a:t>
            </a:r>
            <a:r>
              <a:rPr lang="ru-RU" sz="2000" dirty="0" smtClean="0"/>
              <a:t> – один з перших </a:t>
            </a:r>
            <a:r>
              <a:rPr lang="ru-RU" sz="2000" dirty="0" err="1" smtClean="0"/>
              <a:t>дослідників</a:t>
            </a:r>
            <a:r>
              <a:rPr lang="ru-RU" sz="2000" dirty="0" smtClean="0"/>
              <a:t> МРТ, </a:t>
            </a:r>
            <a:r>
              <a:rPr lang="ru-RU" sz="2000" dirty="0" err="1" smtClean="0"/>
              <a:t>володар</a:t>
            </a:r>
            <a:r>
              <a:rPr lang="ru-RU" sz="2000" dirty="0" smtClean="0"/>
              <a:t> патента на МРТ та автор </a:t>
            </a:r>
            <a:r>
              <a:rPr lang="ru-RU" sz="2000" dirty="0" err="1" smtClean="0"/>
              <a:t>першого</a:t>
            </a:r>
            <a:r>
              <a:rPr lang="ru-RU" sz="2000" dirty="0" smtClean="0"/>
              <a:t> </a:t>
            </a:r>
            <a:r>
              <a:rPr lang="ru-RU" sz="2000" dirty="0" err="1" smtClean="0"/>
              <a:t>комерційного</a:t>
            </a:r>
            <a:r>
              <a:rPr lang="ru-RU" sz="2000" dirty="0" smtClean="0"/>
              <a:t> МРТ сканера.</a:t>
            </a:r>
            <a:endParaRPr lang="ru-RU" sz="2000" dirty="0"/>
          </a:p>
        </p:txBody>
      </p:sp>
    </p:spTree>
    <p:extLst>
      <p:ext uri="{BB962C8B-B14F-4D97-AF65-F5344CB8AC3E}">
        <p14:creationId xmlns:p14="http://schemas.microsoft.com/office/powerpoint/2010/main" val="2107629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ru-RU" smtClean="0">
                <a:solidFill>
                  <a:srgbClr val="99FF66"/>
                </a:solidFill>
              </a:rPr>
              <a:t>МРТ томографы</a:t>
            </a:r>
          </a:p>
        </p:txBody>
      </p:sp>
      <p:sp>
        <p:nvSpPr>
          <p:cNvPr id="28675" name="Rectangle 3"/>
          <p:cNvSpPr>
            <a:spLocks noGrp="1" noChangeArrowheads="1"/>
          </p:cNvSpPr>
          <p:nvPr>
            <p:ph type="body" idx="1"/>
          </p:nvPr>
        </p:nvSpPr>
        <p:spPr/>
        <p:txBody>
          <a:bodyPr/>
          <a:lstStyle/>
          <a:p>
            <a:pPr eaLnBrk="1" hangingPunct="1">
              <a:defRPr/>
            </a:pPr>
            <a:r>
              <a:rPr lang="ru-RU" smtClean="0"/>
              <a:t> </a:t>
            </a:r>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37338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581400"/>
            <a:ext cx="49530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3025" y="1447800"/>
            <a:ext cx="3990975" cy="237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2255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www.cis.rit.edu/htbooks/mri/chap-9/images/mri9-1.gif"/>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8763000" cy="6858000"/>
          </a:xfrm>
          <a:prstGeom prst="rect">
            <a:avLst/>
          </a:prstGeom>
          <a:noFill/>
          <a:ln>
            <a:noFill/>
          </a:ln>
        </p:spPr>
      </p:pic>
    </p:spTree>
    <p:extLst>
      <p:ext uri="{BB962C8B-B14F-4D97-AF65-F5344CB8AC3E}">
        <p14:creationId xmlns:p14="http://schemas.microsoft.com/office/powerpoint/2010/main" val="4039528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063" y="28087"/>
            <a:ext cx="9144000" cy="6001643"/>
          </a:xfrm>
          <a:prstGeom prst="rect">
            <a:avLst/>
          </a:prstGeom>
        </p:spPr>
        <p:txBody>
          <a:bodyPr wrap="square">
            <a:spAutoFit/>
          </a:bodyPr>
          <a:lstStyle/>
          <a:p>
            <a:r>
              <a:rPr lang="ru-RU" sz="2400" dirty="0" err="1"/>
              <a:t>Вгорі</a:t>
            </a:r>
            <a:r>
              <a:rPr lang="ru-RU" sz="2400" dirty="0"/>
              <a:t> </a:t>
            </a:r>
            <a:r>
              <a:rPr lang="ru-RU" sz="2400" dirty="0" err="1"/>
              <a:t>схеми</a:t>
            </a:r>
            <a:r>
              <a:rPr lang="ru-RU" sz="2400" dirty="0"/>
              <a:t> </a:t>
            </a:r>
            <a:r>
              <a:rPr lang="ru-RU" sz="2400" dirty="0" err="1"/>
              <a:t>розташовані</a:t>
            </a:r>
            <a:r>
              <a:rPr lang="ru-RU" sz="2400" dirty="0"/>
              <a:t> </a:t>
            </a:r>
            <a:r>
              <a:rPr lang="ru-RU" sz="2400" dirty="0" err="1"/>
              <a:t>компоненти</a:t>
            </a:r>
            <a:r>
              <a:rPr lang="ru-RU" sz="2400" dirty="0"/>
              <a:t> томографа, </a:t>
            </a:r>
            <a:r>
              <a:rPr lang="ru-RU" sz="2400" dirty="0" err="1"/>
              <a:t>що</a:t>
            </a:r>
            <a:r>
              <a:rPr lang="ru-RU" sz="2400" dirty="0"/>
              <a:t> у </a:t>
            </a:r>
            <a:r>
              <a:rPr lang="ru-RU" sz="2400" dirty="0" err="1"/>
              <a:t>кімнаті</a:t>
            </a:r>
            <a:r>
              <a:rPr lang="ru-RU" sz="2400" dirty="0"/>
              <a:t> </a:t>
            </a:r>
            <a:r>
              <a:rPr lang="ru-RU" sz="2400" dirty="0" err="1"/>
              <a:t>сканування</a:t>
            </a:r>
            <a:r>
              <a:rPr lang="ru-RU" sz="2400" dirty="0"/>
              <a:t> </a:t>
            </a:r>
            <a:r>
              <a:rPr lang="ru-RU" sz="2400" dirty="0" err="1"/>
              <a:t>магнітно</a:t>
            </a:r>
            <a:r>
              <a:rPr lang="ru-RU" sz="2400" dirty="0"/>
              <a:t>-резонансного томографа. Поле </a:t>
            </a:r>
            <a:r>
              <a:rPr lang="en-US" sz="2400" dirty="0"/>
              <a:t>Bo, </a:t>
            </a:r>
            <a:r>
              <a:rPr lang="ru-RU" sz="2400" dirty="0" err="1"/>
              <a:t>необхідне</a:t>
            </a:r>
            <a:r>
              <a:rPr lang="ru-RU" sz="2400" dirty="0"/>
              <a:t> </a:t>
            </a:r>
            <a:r>
              <a:rPr lang="ru-RU" sz="2400" dirty="0" err="1"/>
              <a:t>процесу</a:t>
            </a:r>
            <a:r>
              <a:rPr lang="ru-RU" sz="2400" dirty="0"/>
              <a:t> </a:t>
            </a:r>
            <a:r>
              <a:rPr lang="ru-RU" sz="2400" dirty="0" err="1"/>
              <a:t>сканування</a:t>
            </a:r>
            <a:r>
              <a:rPr lang="ru-RU" sz="2400" dirty="0"/>
              <a:t>, </a:t>
            </a:r>
            <a:r>
              <a:rPr lang="ru-RU" sz="2400" dirty="0" err="1"/>
              <a:t>створюється</a:t>
            </a:r>
            <a:r>
              <a:rPr lang="ru-RU" sz="2400" dirty="0"/>
              <a:t> </a:t>
            </a:r>
            <a:r>
              <a:rPr lang="ru-RU" sz="2400" dirty="0" err="1"/>
              <a:t>магнітом</a:t>
            </a:r>
            <a:r>
              <a:rPr lang="ru-RU" sz="2400" dirty="0"/>
              <a:t> (</a:t>
            </a:r>
            <a:r>
              <a:rPr lang="en-US" sz="2400" dirty="0"/>
              <a:t>magnet). </a:t>
            </a:r>
            <a:r>
              <a:rPr lang="ru-RU" sz="2400" dirty="0"/>
              <a:t>Для </a:t>
            </a:r>
            <a:r>
              <a:rPr lang="ru-RU" sz="2400" dirty="0" err="1"/>
              <a:t>створення</a:t>
            </a:r>
            <a:r>
              <a:rPr lang="ru-RU" sz="2400" dirty="0"/>
              <a:t> </a:t>
            </a:r>
            <a:r>
              <a:rPr lang="ru-RU" sz="2400" dirty="0" err="1"/>
              <a:t>градієнта</a:t>
            </a:r>
            <a:r>
              <a:rPr lang="ru-RU" sz="2400" dirty="0"/>
              <a:t> </a:t>
            </a:r>
            <a:r>
              <a:rPr lang="en-US" sz="2400" dirty="0"/>
              <a:t>Bo </a:t>
            </a:r>
            <a:r>
              <a:rPr lang="ru-RU" sz="2400" dirty="0"/>
              <a:t>за </a:t>
            </a:r>
            <a:r>
              <a:rPr lang="ru-RU" sz="2400" dirty="0" err="1"/>
              <a:t>напрямками</a:t>
            </a:r>
            <a:r>
              <a:rPr lang="ru-RU" sz="2400" dirty="0"/>
              <a:t> </a:t>
            </a:r>
            <a:r>
              <a:rPr lang="en-US" sz="2400" dirty="0"/>
              <a:t>X, Y </a:t>
            </a:r>
            <a:r>
              <a:rPr lang="ru-RU" sz="2400" dirty="0"/>
              <a:t>і </a:t>
            </a:r>
            <a:r>
              <a:rPr lang="en-US" sz="2400" dirty="0"/>
              <a:t>Z, </a:t>
            </a:r>
            <a:r>
              <a:rPr lang="ru-RU" sz="2400" dirty="0" err="1"/>
              <a:t>всередині</a:t>
            </a:r>
            <a:r>
              <a:rPr lang="ru-RU" sz="2400" dirty="0"/>
              <a:t> </a:t>
            </a:r>
            <a:r>
              <a:rPr lang="ru-RU" sz="2400" dirty="0" err="1"/>
              <a:t>магніту</a:t>
            </a:r>
            <a:r>
              <a:rPr lang="ru-RU" sz="2400" dirty="0"/>
              <a:t> </a:t>
            </a:r>
            <a:r>
              <a:rPr lang="ru-RU" sz="2400" dirty="0" err="1"/>
              <a:t>розташовані</a:t>
            </a:r>
            <a:r>
              <a:rPr lang="ru-RU" sz="2400" dirty="0"/>
              <a:t> </a:t>
            </a:r>
            <a:r>
              <a:rPr lang="ru-RU" sz="2400" dirty="0" err="1"/>
              <a:t>градієнтні</a:t>
            </a:r>
            <a:r>
              <a:rPr lang="ru-RU" sz="2400" dirty="0"/>
              <a:t> </a:t>
            </a:r>
            <a:r>
              <a:rPr lang="ru-RU" sz="2400" dirty="0" err="1"/>
              <a:t>котушки</a:t>
            </a:r>
            <a:r>
              <a:rPr lang="ru-RU" sz="2400" dirty="0"/>
              <a:t> (</a:t>
            </a:r>
            <a:r>
              <a:rPr lang="en-US" sz="2400" dirty="0"/>
              <a:t>gradient coils). </a:t>
            </a:r>
            <a:r>
              <a:rPr lang="ru-RU" sz="2400" dirty="0" err="1"/>
              <a:t>Усередині</a:t>
            </a:r>
            <a:r>
              <a:rPr lang="ru-RU" sz="2400" dirty="0"/>
              <a:t> </a:t>
            </a:r>
            <a:r>
              <a:rPr lang="ru-RU" sz="2400" dirty="0" err="1"/>
              <a:t>градієнтних</a:t>
            </a:r>
            <a:r>
              <a:rPr lang="ru-RU" sz="2400" dirty="0"/>
              <a:t> </a:t>
            </a:r>
            <a:r>
              <a:rPr lang="ru-RU" sz="2400" dirty="0" err="1"/>
              <a:t>котушок</a:t>
            </a:r>
            <a:r>
              <a:rPr lang="ru-RU" sz="2400" dirty="0"/>
              <a:t> </a:t>
            </a:r>
            <a:r>
              <a:rPr lang="ru-RU" sz="2400" dirty="0" err="1"/>
              <a:t>знаходиться</a:t>
            </a:r>
            <a:r>
              <a:rPr lang="ru-RU" sz="2400" dirty="0"/>
              <a:t> РЧ </a:t>
            </a:r>
            <a:r>
              <a:rPr lang="ru-RU" sz="2400" dirty="0" err="1"/>
              <a:t>котушка</a:t>
            </a:r>
            <a:r>
              <a:rPr lang="ru-RU" sz="2400" dirty="0"/>
              <a:t> (</a:t>
            </a:r>
            <a:r>
              <a:rPr lang="en-US" sz="2400" dirty="0"/>
              <a:t>RF coil). </a:t>
            </a:r>
            <a:r>
              <a:rPr lang="ru-RU" sz="2400" dirty="0"/>
              <a:t>РЧ </a:t>
            </a:r>
            <a:r>
              <a:rPr lang="ru-RU" sz="2400" dirty="0" err="1"/>
              <a:t>котушка</a:t>
            </a:r>
            <a:r>
              <a:rPr lang="ru-RU" sz="2400" dirty="0"/>
              <a:t> </a:t>
            </a:r>
            <a:r>
              <a:rPr lang="ru-RU" sz="2400" dirty="0" err="1"/>
              <a:t>створює</a:t>
            </a:r>
            <a:r>
              <a:rPr lang="ru-RU" sz="2400" dirty="0"/>
              <a:t> </a:t>
            </a:r>
            <a:r>
              <a:rPr lang="ru-RU" sz="2400" dirty="0" err="1"/>
              <a:t>магнітне</a:t>
            </a:r>
            <a:r>
              <a:rPr lang="ru-RU" sz="2400" dirty="0"/>
              <a:t> поле </a:t>
            </a:r>
            <a:r>
              <a:rPr lang="en-US" sz="2400" dirty="0"/>
              <a:t>B1, </a:t>
            </a:r>
            <a:r>
              <a:rPr lang="ru-RU" sz="2400" dirty="0" err="1"/>
              <a:t>необхідне</a:t>
            </a:r>
            <a:r>
              <a:rPr lang="ru-RU" sz="2400" dirty="0"/>
              <a:t> для повороту </a:t>
            </a:r>
            <a:r>
              <a:rPr lang="ru-RU" sz="2400" dirty="0" err="1"/>
              <a:t>спинів</a:t>
            </a:r>
            <a:r>
              <a:rPr lang="ru-RU" sz="2400" dirty="0"/>
              <a:t> на 90</a:t>
            </a:r>
            <a:r>
              <a:rPr lang="en-US" sz="2400" dirty="0"/>
              <a:t>o </a:t>
            </a:r>
            <a:r>
              <a:rPr lang="ru-RU" sz="2400" dirty="0" err="1"/>
              <a:t>або</a:t>
            </a:r>
            <a:r>
              <a:rPr lang="ru-RU" sz="2400" dirty="0"/>
              <a:t> 180</a:t>
            </a:r>
            <a:r>
              <a:rPr lang="en-US" sz="2400" dirty="0"/>
              <a:t>o. </a:t>
            </a:r>
            <a:r>
              <a:rPr lang="ru-RU" sz="2400" dirty="0"/>
              <a:t>РЧ </a:t>
            </a:r>
            <a:r>
              <a:rPr lang="ru-RU" sz="2400" dirty="0" err="1"/>
              <a:t>котушка</a:t>
            </a:r>
            <a:r>
              <a:rPr lang="ru-RU" sz="2400" dirty="0"/>
              <a:t> </a:t>
            </a:r>
            <a:r>
              <a:rPr lang="ru-RU" sz="2400" dirty="0" err="1"/>
              <a:t>також</a:t>
            </a:r>
            <a:r>
              <a:rPr lang="ru-RU" sz="2400" dirty="0"/>
              <a:t> </a:t>
            </a:r>
            <a:r>
              <a:rPr lang="ru-RU" sz="2400" dirty="0" err="1"/>
              <a:t>реєструє</a:t>
            </a:r>
            <a:r>
              <a:rPr lang="ru-RU" sz="2400" dirty="0"/>
              <a:t> сигнал </a:t>
            </a:r>
            <a:r>
              <a:rPr lang="ru-RU" sz="2400" dirty="0" err="1"/>
              <a:t>від</a:t>
            </a:r>
            <a:r>
              <a:rPr lang="ru-RU" sz="2400" dirty="0"/>
              <a:t> </a:t>
            </a:r>
            <a:r>
              <a:rPr lang="ru-RU" sz="2400" dirty="0" err="1"/>
              <a:t>спинів</a:t>
            </a:r>
            <a:r>
              <a:rPr lang="ru-RU" sz="2400" dirty="0"/>
              <a:t> </a:t>
            </a:r>
            <a:r>
              <a:rPr lang="ru-RU" sz="2400" dirty="0" err="1"/>
              <a:t>усередині</a:t>
            </a:r>
            <a:r>
              <a:rPr lang="ru-RU" sz="2400" dirty="0"/>
              <a:t> </a:t>
            </a:r>
            <a:r>
              <a:rPr lang="ru-RU" sz="2400" dirty="0" err="1"/>
              <a:t>тіла</a:t>
            </a:r>
            <a:r>
              <a:rPr lang="ru-RU" sz="2400" dirty="0"/>
              <a:t>. </a:t>
            </a:r>
            <a:r>
              <a:rPr lang="ru-RU" sz="2400" dirty="0" err="1"/>
              <a:t>Пацієнт</a:t>
            </a:r>
            <a:r>
              <a:rPr lang="ru-RU" sz="2400" dirty="0"/>
              <a:t> </a:t>
            </a:r>
            <a:r>
              <a:rPr lang="ru-RU" sz="2400" dirty="0" err="1"/>
              <a:t>знаходиться</a:t>
            </a:r>
            <a:r>
              <a:rPr lang="ru-RU" sz="2400" dirty="0"/>
              <a:t> на </a:t>
            </a:r>
            <a:r>
              <a:rPr lang="ru-RU" sz="2400" dirty="0" err="1"/>
              <a:t>керованому</a:t>
            </a:r>
            <a:r>
              <a:rPr lang="ru-RU" sz="2400" dirty="0"/>
              <a:t> </a:t>
            </a:r>
            <a:r>
              <a:rPr lang="ru-RU" sz="2400" dirty="0" err="1"/>
              <a:t>комп'ютером</a:t>
            </a:r>
            <a:r>
              <a:rPr lang="ru-RU" sz="2400" dirty="0"/>
              <a:t> </a:t>
            </a:r>
            <a:r>
              <a:rPr lang="ru-RU" sz="2400" dirty="0" err="1"/>
              <a:t>столі</a:t>
            </a:r>
            <a:r>
              <a:rPr lang="ru-RU" sz="2400" dirty="0"/>
              <a:t> </a:t>
            </a:r>
            <a:r>
              <a:rPr lang="ru-RU" sz="2400" dirty="0" err="1"/>
              <a:t>пацієнта</a:t>
            </a:r>
            <a:r>
              <a:rPr lang="ru-RU" sz="2400" dirty="0"/>
              <a:t> (</a:t>
            </a:r>
            <a:r>
              <a:rPr lang="en-US" sz="2400" dirty="0"/>
              <a:t>patient table). </a:t>
            </a:r>
            <a:r>
              <a:rPr lang="ru-RU" sz="2400" dirty="0" err="1"/>
              <a:t>Точність</a:t>
            </a:r>
            <a:r>
              <a:rPr lang="ru-RU" sz="2400" dirty="0"/>
              <a:t> </a:t>
            </a:r>
            <a:r>
              <a:rPr lang="ru-RU" sz="2400" dirty="0" err="1"/>
              <a:t>встановлення</a:t>
            </a:r>
            <a:r>
              <a:rPr lang="ru-RU" sz="2400" dirty="0"/>
              <a:t> </a:t>
            </a:r>
            <a:r>
              <a:rPr lang="ru-RU" sz="2400" dirty="0" err="1"/>
              <a:t>позиції</a:t>
            </a:r>
            <a:r>
              <a:rPr lang="ru-RU" sz="2400" dirty="0"/>
              <a:t> становить 1 мм. </a:t>
            </a:r>
            <a:r>
              <a:rPr lang="ru-RU" sz="2400" dirty="0" err="1"/>
              <a:t>Кімната</a:t>
            </a:r>
            <a:r>
              <a:rPr lang="ru-RU" sz="2400" dirty="0"/>
              <a:t> </a:t>
            </a:r>
            <a:r>
              <a:rPr lang="ru-RU" sz="2400" dirty="0" err="1"/>
              <a:t>сканування</a:t>
            </a:r>
            <a:r>
              <a:rPr lang="ru-RU" sz="2400" dirty="0"/>
              <a:t> оточена </a:t>
            </a:r>
            <a:r>
              <a:rPr lang="ru-RU" sz="2400" dirty="0" err="1"/>
              <a:t>екраном</a:t>
            </a:r>
            <a:r>
              <a:rPr lang="ru-RU" sz="2400" dirty="0"/>
              <a:t> РЧ (</a:t>
            </a:r>
            <a:r>
              <a:rPr lang="en-US" sz="2400" dirty="0"/>
              <a:t>RF shield). </a:t>
            </a:r>
            <a:r>
              <a:rPr lang="ru-RU" sz="2400" dirty="0" err="1"/>
              <a:t>Екран</a:t>
            </a:r>
            <a:r>
              <a:rPr lang="ru-RU" sz="2400" dirty="0"/>
              <a:t> </a:t>
            </a:r>
            <a:r>
              <a:rPr lang="ru-RU" sz="2400" dirty="0" err="1"/>
              <a:t>попереджає</a:t>
            </a:r>
            <a:r>
              <a:rPr lang="ru-RU" sz="2400" dirty="0"/>
              <a:t> </a:t>
            </a:r>
            <a:r>
              <a:rPr lang="ru-RU" sz="2400" dirty="0" err="1"/>
              <a:t>випромінювання</a:t>
            </a:r>
            <a:r>
              <a:rPr lang="ru-RU" sz="2400" dirty="0"/>
              <a:t> РЧ </a:t>
            </a:r>
            <a:r>
              <a:rPr lang="ru-RU" sz="2400" dirty="0" err="1"/>
              <a:t>імпульсів</a:t>
            </a:r>
            <a:r>
              <a:rPr lang="ru-RU" sz="2400" dirty="0"/>
              <a:t> з великою </a:t>
            </a:r>
            <a:r>
              <a:rPr lang="ru-RU" sz="2400" dirty="0" err="1"/>
              <a:t>енергією</a:t>
            </a:r>
            <a:r>
              <a:rPr lang="ru-RU" sz="2400" dirty="0"/>
              <a:t> за </a:t>
            </a:r>
            <a:r>
              <a:rPr lang="ru-RU" sz="2400" dirty="0" err="1"/>
              <a:t>межі</a:t>
            </a:r>
            <a:r>
              <a:rPr lang="ru-RU" sz="2400" dirty="0"/>
              <a:t> </a:t>
            </a:r>
            <a:r>
              <a:rPr lang="ru-RU" sz="2400" dirty="0" err="1"/>
              <a:t>клініки</a:t>
            </a:r>
            <a:r>
              <a:rPr lang="ru-RU" sz="2400" dirty="0"/>
              <a:t>. </a:t>
            </a:r>
            <a:r>
              <a:rPr lang="ru-RU" sz="2400" dirty="0" err="1"/>
              <a:t>Він</a:t>
            </a:r>
            <a:r>
              <a:rPr lang="ru-RU" sz="2400" dirty="0"/>
              <a:t> </a:t>
            </a:r>
            <a:r>
              <a:rPr lang="ru-RU" sz="2400" dirty="0" err="1"/>
              <a:t>також</a:t>
            </a:r>
            <a:r>
              <a:rPr lang="ru-RU" sz="2400" dirty="0"/>
              <a:t> </a:t>
            </a:r>
            <a:r>
              <a:rPr lang="ru-RU" sz="2400" dirty="0" err="1"/>
              <a:t>захищає</a:t>
            </a:r>
            <a:r>
              <a:rPr lang="ru-RU" sz="2400" dirty="0"/>
              <a:t> томограф </a:t>
            </a:r>
            <a:r>
              <a:rPr lang="ru-RU" sz="2400" dirty="0" err="1"/>
              <a:t>від</a:t>
            </a:r>
            <a:r>
              <a:rPr lang="ru-RU" sz="2400" dirty="0"/>
              <a:t> </a:t>
            </a:r>
            <a:r>
              <a:rPr lang="ru-RU" sz="2400" dirty="0" err="1"/>
              <a:t>різних</a:t>
            </a:r>
            <a:r>
              <a:rPr lang="ru-RU" sz="2400" dirty="0"/>
              <a:t> РЧ </a:t>
            </a:r>
            <a:r>
              <a:rPr lang="ru-RU" sz="2400" dirty="0" err="1"/>
              <a:t>сигналів</a:t>
            </a:r>
            <a:r>
              <a:rPr lang="ru-RU" sz="2400" dirty="0"/>
              <a:t> </a:t>
            </a:r>
            <a:r>
              <a:rPr lang="ru-RU" sz="2400" dirty="0" err="1"/>
              <a:t>від</a:t>
            </a:r>
            <a:r>
              <a:rPr lang="ru-RU" sz="2400" dirty="0"/>
              <a:t> теле- та </a:t>
            </a:r>
            <a:r>
              <a:rPr lang="ru-RU" sz="2400" dirty="0" err="1"/>
              <a:t>радіостанцій</a:t>
            </a:r>
            <a:r>
              <a:rPr lang="ru-RU" sz="2400" dirty="0"/>
              <a:t>. </a:t>
            </a:r>
            <a:r>
              <a:rPr lang="ru-RU" sz="2400" dirty="0" err="1"/>
              <a:t>Деякі</a:t>
            </a:r>
            <a:r>
              <a:rPr lang="ru-RU" sz="2400" dirty="0"/>
              <a:t> </a:t>
            </a:r>
            <a:r>
              <a:rPr lang="ru-RU" sz="2400" dirty="0" err="1"/>
              <a:t>кімнати</a:t>
            </a:r>
            <a:r>
              <a:rPr lang="ru-RU" sz="2400" dirty="0"/>
              <a:t> </a:t>
            </a:r>
            <a:r>
              <a:rPr lang="ru-RU" sz="2400" dirty="0" err="1"/>
              <a:t>сканування</a:t>
            </a:r>
            <a:r>
              <a:rPr lang="ru-RU" sz="2400" dirty="0"/>
              <a:t> </a:t>
            </a:r>
            <a:r>
              <a:rPr lang="ru-RU" sz="2400" dirty="0" err="1"/>
              <a:t>оточені</a:t>
            </a:r>
            <a:r>
              <a:rPr lang="ru-RU" sz="2400" dirty="0"/>
              <a:t> </a:t>
            </a:r>
            <a:r>
              <a:rPr lang="ru-RU" sz="2400" dirty="0" err="1"/>
              <a:t>магнітним</a:t>
            </a:r>
            <a:r>
              <a:rPr lang="ru-RU" sz="2400" dirty="0"/>
              <a:t> </a:t>
            </a:r>
            <a:r>
              <a:rPr lang="ru-RU" sz="2400" dirty="0" err="1"/>
              <a:t>екраном</a:t>
            </a:r>
            <a:r>
              <a:rPr lang="ru-RU" sz="2400" dirty="0"/>
              <a:t>, </a:t>
            </a:r>
            <a:r>
              <a:rPr lang="ru-RU" sz="2400" dirty="0" err="1"/>
              <a:t>який</a:t>
            </a:r>
            <a:r>
              <a:rPr lang="ru-RU" sz="2400" dirty="0"/>
              <a:t> </a:t>
            </a:r>
            <a:r>
              <a:rPr lang="ru-RU" sz="2400" dirty="0" err="1"/>
              <a:t>попереджає</a:t>
            </a:r>
            <a:r>
              <a:rPr lang="ru-RU" sz="2400" dirty="0"/>
              <a:t> </a:t>
            </a:r>
            <a:r>
              <a:rPr lang="ru-RU" sz="2400" dirty="0" err="1"/>
              <a:t>магнітне</a:t>
            </a:r>
            <a:r>
              <a:rPr lang="ru-RU" sz="2400" dirty="0"/>
              <a:t> поле </a:t>
            </a:r>
            <a:r>
              <a:rPr lang="ru-RU" sz="2400" dirty="0" err="1"/>
              <a:t>від</a:t>
            </a:r>
            <a:r>
              <a:rPr lang="ru-RU" sz="2400" dirty="0"/>
              <a:t> </a:t>
            </a:r>
            <a:r>
              <a:rPr lang="ru-RU" sz="2400" dirty="0" err="1"/>
              <a:t>поширення</a:t>
            </a:r>
            <a:r>
              <a:rPr lang="ru-RU" sz="2400" dirty="0"/>
              <a:t> </a:t>
            </a:r>
            <a:r>
              <a:rPr lang="ru-RU" sz="2400" dirty="0" err="1"/>
              <a:t>занадто</a:t>
            </a:r>
            <a:r>
              <a:rPr lang="ru-RU" sz="2400" dirty="0"/>
              <a:t> далеко по </a:t>
            </a:r>
            <a:r>
              <a:rPr lang="ru-RU" sz="2400" dirty="0" err="1"/>
              <a:t>території</a:t>
            </a:r>
            <a:r>
              <a:rPr lang="ru-RU" sz="2400" dirty="0"/>
              <a:t> </a:t>
            </a:r>
            <a:r>
              <a:rPr lang="ru-RU" sz="2400" dirty="0" err="1"/>
              <a:t>клініки</a:t>
            </a:r>
            <a:r>
              <a:rPr lang="ru-RU" sz="2400" dirty="0"/>
              <a:t>. </a:t>
            </a:r>
            <a:r>
              <a:rPr lang="ru-RU" sz="2400" dirty="0" err="1"/>
              <a:t>Сучасні</a:t>
            </a:r>
            <a:r>
              <a:rPr lang="ru-RU" sz="2400" dirty="0"/>
              <a:t> </a:t>
            </a:r>
            <a:r>
              <a:rPr lang="ru-RU" sz="2400" dirty="0" err="1"/>
              <a:t>магніти</a:t>
            </a:r>
            <a:r>
              <a:rPr lang="ru-RU" sz="2400" dirty="0"/>
              <a:t> </a:t>
            </a:r>
            <a:r>
              <a:rPr lang="ru-RU" sz="2400" dirty="0" err="1"/>
              <a:t>мають</a:t>
            </a:r>
            <a:r>
              <a:rPr lang="ru-RU" sz="2400" dirty="0"/>
              <a:t> </a:t>
            </a:r>
            <a:r>
              <a:rPr lang="ru-RU" sz="2400" dirty="0" err="1"/>
              <a:t>магнітний</a:t>
            </a:r>
            <a:r>
              <a:rPr lang="ru-RU" sz="2400" dirty="0"/>
              <a:t> щит, </a:t>
            </a:r>
            <a:r>
              <a:rPr lang="ru-RU" sz="2400" dirty="0" err="1"/>
              <a:t>вбудований</a:t>
            </a:r>
            <a:r>
              <a:rPr lang="ru-RU" sz="2400" dirty="0"/>
              <a:t> у </a:t>
            </a:r>
            <a:r>
              <a:rPr lang="ru-RU" sz="2400" dirty="0" err="1"/>
              <a:t>магніт</a:t>
            </a:r>
            <a:r>
              <a:rPr lang="ru-RU" sz="2400" dirty="0"/>
              <a:t>.</a:t>
            </a:r>
            <a:endParaRPr lang="ru-RU" sz="2400" dirty="0"/>
          </a:p>
        </p:txBody>
      </p:sp>
    </p:spTree>
    <p:extLst>
      <p:ext uri="{BB962C8B-B14F-4D97-AF65-F5344CB8AC3E}">
        <p14:creationId xmlns:p14="http://schemas.microsoft.com/office/powerpoint/2010/main" val="3823330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143000"/>
            <a:ext cx="8991600" cy="4524315"/>
          </a:xfrm>
          <a:prstGeom prst="rect">
            <a:avLst/>
          </a:prstGeom>
        </p:spPr>
        <p:txBody>
          <a:bodyPr wrap="square">
            <a:spAutoFit/>
          </a:bodyPr>
          <a:lstStyle/>
          <a:p>
            <a:r>
              <a:rPr lang="ru-RU" dirty="0"/>
              <a:t>“</a:t>
            </a:r>
            <a:r>
              <a:rPr lang="ru-RU" dirty="0" err="1"/>
              <a:t>Серцем</a:t>
            </a:r>
            <a:r>
              <a:rPr lang="ru-RU" dirty="0"/>
              <a:t>” томографа є </a:t>
            </a:r>
            <a:r>
              <a:rPr lang="ru-RU" dirty="0" err="1"/>
              <a:t>комп'ютер</a:t>
            </a:r>
            <a:r>
              <a:rPr lang="ru-RU" dirty="0"/>
              <a:t> (</a:t>
            </a:r>
            <a:r>
              <a:rPr lang="en-US" dirty="0"/>
              <a:t>computer). </a:t>
            </a:r>
            <a:r>
              <a:rPr lang="ru-RU" dirty="0" err="1"/>
              <a:t>Він</a:t>
            </a:r>
            <a:r>
              <a:rPr lang="ru-RU" dirty="0"/>
              <a:t> </a:t>
            </a:r>
            <a:r>
              <a:rPr lang="ru-RU" dirty="0" err="1"/>
              <a:t>контролює</a:t>
            </a:r>
            <a:r>
              <a:rPr lang="ru-RU" dirty="0"/>
              <a:t> </a:t>
            </a:r>
            <a:r>
              <a:rPr lang="ru-RU" dirty="0" err="1"/>
              <a:t>усі</a:t>
            </a:r>
            <a:r>
              <a:rPr lang="ru-RU" dirty="0"/>
              <a:t> </a:t>
            </a:r>
            <a:r>
              <a:rPr lang="ru-RU" dirty="0" err="1"/>
              <a:t>компоненти</a:t>
            </a:r>
            <a:r>
              <a:rPr lang="ru-RU" dirty="0"/>
              <a:t> томографа. </a:t>
            </a:r>
            <a:r>
              <a:rPr lang="ru-RU" dirty="0" err="1"/>
              <a:t>Джерело</a:t>
            </a:r>
            <a:r>
              <a:rPr lang="ru-RU" dirty="0"/>
              <a:t> РЧ-</a:t>
            </a:r>
            <a:r>
              <a:rPr lang="ru-RU" dirty="0" err="1"/>
              <a:t>імпульсів</a:t>
            </a:r>
            <a:r>
              <a:rPr lang="ru-RU" dirty="0"/>
              <a:t> (</a:t>
            </a:r>
            <a:r>
              <a:rPr lang="en-US" dirty="0"/>
              <a:t>RF source) </a:t>
            </a:r>
            <a:r>
              <a:rPr lang="ru-RU" dirty="0"/>
              <a:t>та </a:t>
            </a:r>
            <a:r>
              <a:rPr lang="ru-RU" dirty="0" err="1"/>
              <a:t>програматор</a:t>
            </a:r>
            <a:r>
              <a:rPr lang="ru-RU" dirty="0"/>
              <a:t> </a:t>
            </a:r>
            <a:r>
              <a:rPr lang="ru-RU" dirty="0" err="1"/>
              <a:t>імпульсів</a:t>
            </a:r>
            <a:r>
              <a:rPr lang="ru-RU" dirty="0"/>
              <a:t> (</a:t>
            </a:r>
            <a:r>
              <a:rPr lang="en-US" dirty="0"/>
              <a:t>pulse programmer) </a:t>
            </a:r>
            <a:r>
              <a:rPr lang="ru-RU" dirty="0"/>
              <a:t>є РЧ компонентами, </a:t>
            </a:r>
            <a:r>
              <a:rPr lang="ru-RU" dirty="0" err="1"/>
              <a:t>що</a:t>
            </a:r>
            <a:r>
              <a:rPr lang="ru-RU" dirty="0"/>
              <a:t> </a:t>
            </a:r>
            <a:r>
              <a:rPr lang="ru-RU" dirty="0" err="1"/>
              <a:t>знаходяться</a:t>
            </a:r>
            <a:r>
              <a:rPr lang="ru-RU" dirty="0"/>
              <a:t> </a:t>
            </a:r>
            <a:r>
              <a:rPr lang="ru-RU" dirty="0" err="1"/>
              <a:t>під</a:t>
            </a:r>
            <a:r>
              <a:rPr lang="ru-RU" dirty="0"/>
              <a:t> контролем </a:t>
            </a:r>
            <a:r>
              <a:rPr lang="ru-RU" dirty="0" err="1"/>
              <a:t>комп'ютера</a:t>
            </a:r>
            <a:r>
              <a:rPr lang="ru-RU" dirty="0"/>
              <a:t>. </a:t>
            </a:r>
            <a:r>
              <a:rPr lang="ru-RU" dirty="0" err="1"/>
              <a:t>Джерело</a:t>
            </a:r>
            <a:r>
              <a:rPr lang="ru-RU" dirty="0"/>
              <a:t> </a:t>
            </a:r>
            <a:r>
              <a:rPr lang="ru-RU" dirty="0" err="1"/>
              <a:t>генерує</a:t>
            </a:r>
            <a:r>
              <a:rPr lang="ru-RU" dirty="0"/>
              <a:t> </a:t>
            </a:r>
            <a:r>
              <a:rPr lang="ru-RU" dirty="0" err="1"/>
              <a:t>синусоїду</a:t>
            </a:r>
            <a:r>
              <a:rPr lang="ru-RU" dirty="0"/>
              <a:t> </a:t>
            </a:r>
            <a:r>
              <a:rPr lang="ru-RU" dirty="0" err="1"/>
              <a:t>потрібної</a:t>
            </a:r>
            <a:r>
              <a:rPr lang="ru-RU" dirty="0"/>
              <a:t> </a:t>
            </a:r>
            <a:r>
              <a:rPr lang="ru-RU" dirty="0" err="1"/>
              <a:t>частоти</a:t>
            </a:r>
            <a:r>
              <a:rPr lang="ru-RU" dirty="0"/>
              <a:t>. </a:t>
            </a:r>
            <a:r>
              <a:rPr lang="ru-RU" dirty="0" err="1"/>
              <a:t>Програматор</a:t>
            </a:r>
            <a:r>
              <a:rPr lang="ru-RU" dirty="0"/>
              <a:t> </a:t>
            </a:r>
            <a:r>
              <a:rPr lang="ru-RU" dirty="0" err="1"/>
              <a:t>імпульсів</a:t>
            </a:r>
            <a:r>
              <a:rPr lang="ru-RU" dirty="0"/>
              <a:t> </a:t>
            </a:r>
            <a:r>
              <a:rPr lang="ru-RU" dirty="0" err="1"/>
              <a:t>надає</a:t>
            </a:r>
            <a:r>
              <a:rPr lang="ru-RU" dirty="0"/>
              <a:t> </a:t>
            </a:r>
            <a:r>
              <a:rPr lang="ru-RU" dirty="0" err="1"/>
              <a:t>їм</a:t>
            </a:r>
            <a:r>
              <a:rPr lang="ru-RU" dirty="0"/>
              <a:t> форму </a:t>
            </a:r>
            <a:r>
              <a:rPr lang="ru-RU" dirty="0" err="1"/>
              <a:t>імпульсів</a:t>
            </a:r>
            <a:r>
              <a:rPr lang="ru-RU" dirty="0"/>
              <a:t>. РЧ </a:t>
            </a:r>
            <a:r>
              <a:rPr lang="ru-RU" dirty="0" err="1"/>
              <a:t>підсилювач</a:t>
            </a:r>
            <a:r>
              <a:rPr lang="ru-RU" dirty="0"/>
              <a:t> (</a:t>
            </a:r>
            <a:r>
              <a:rPr lang="en-US" dirty="0"/>
              <a:t>RF amplifier) ​​</a:t>
            </a:r>
            <a:r>
              <a:rPr lang="ru-RU" dirty="0" err="1"/>
              <a:t>збільшує</a:t>
            </a:r>
            <a:r>
              <a:rPr lang="ru-RU" dirty="0"/>
              <a:t> </a:t>
            </a:r>
            <a:r>
              <a:rPr lang="ru-RU" dirty="0" err="1"/>
              <a:t>потужність</a:t>
            </a:r>
            <a:r>
              <a:rPr lang="ru-RU" dirty="0"/>
              <a:t> </a:t>
            </a:r>
            <a:r>
              <a:rPr lang="ru-RU" dirty="0" err="1"/>
              <a:t>імпульсів</a:t>
            </a:r>
            <a:r>
              <a:rPr lang="ru-RU" dirty="0"/>
              <a:t> </a:t>
            </a:r>
            <a:r>
              <a:rPr lang="ru-RU" dirty="0" err="1"/>
              <a:t>від</a:t>
            </a:r>
            <a:r>
              <a:rPr lang="ru-RU" dirty="0"/>
              <a:t> </a:t>
            </a:r>
            <a:r>
              <a:rPr lang="ru-RU" dirty="0" err="1"/>
              <a:t>мілліват</a:t>
            </a:r>
            <a:r>
              <a:rPr lang="ru-RU" dirty="0"/>
              <a:t> до </a:t>
            </a:r>
            <a:r>
              <a:rPr lang="ru-RU" dirty="0" err="1"/>
              <a:t>кіловат</a:t>
            </a:r>
            <a:r>
              <a:rPr lang="ru-RU" dirty="0"/>
              <a:t>. </a:t>
            </a:r>
            <a:r>
              <a:rPr lang="ru-RU" dirty="0" err="1"/>
              <a:t>Комп'ютер</a:t>
            </a:r>
            <a:r>
              <a:rPr lang="ru-RU" dirty="0"/>
              <a:t> </a:t>
            </a:r>
            <a:r>
              <a:rPr lang="ru-RU" dirty="0" err="1"/>
              <a:t>також</a:t>
            </a:r>
            <a:r>
              <a:rPr lang="ru-RU" dirty="0"/>
              <a:t> </a:t>
            </a:r>
            <a:r>
              <a:rPr lang="ru-RU" dirty="0" err="1"/>
              <a:t>управляє</a:t>
            </a:r>
            <a:r>
              <a:rPr lang="ru-RU" dirty="0"/>
              <a:t> </a:t>
            </a:r>
            <a:r>
              <a:rPr lang="ru-RU" dirty="0" err="1"/>
              <a:t>програматором</a:t>
            </a:r>
            <a:r>
              <a:rPr lang="ru-RU" dirty="0"/>
              <a:t> </a:t>
            </a:r>
            <a:r>
              <a:rPr lang="ru-RU" dirty="0" err="1"/>
              <a:t>градієнтних</a:t>
            </a:r>
            <a:r>
              <a:rPr lang="ru-RU" dirty="0"/>
              <a:t> </a:t>
            </a:r>
            <a:r>
              <a:rPr lang="ru-RU" dirty="0" err="1"/>
              <a:t>імпульсів</a:t>
            </a:r>
            <a:r>
              <a:rPr lang="ru-RU" dirty="0"/>
              <a:t> (</a:t>
            </a:r>
            <a:r>
              <a:rPr lang="en-US" dirty="0"/>
              <a:t>gradient pulse programmer), </a:t>
            </a:r>
            <a:r>
              <a:rPr lang="ru-RU" dirty="0" err="1"/>
              <a:t>який</a:t>
            </a:r>
            <a:r>
              <a:rPr lang="ru-RU" dirty="0"/>
              <a:t> </a:t>
            </a:r>
            <a:r>
              <a:rPr lang="ru-RU" dirty="0" err="1"/>
              <a:t>визначає</a:t>
            </a:r>
            <a:r>
              <a:rPr lang="ru-RU" dirty="0"/>
              <a:t> вид та </a:t>
            </a:r>
            <a:r>
              <a:rPr lang="ru-RU" dirty="0" err="1"/>
              <a:t>амплітуду</a:t>
            </a:r>
            <a:r>
              <a:rPr lang="ru-RU" dirty="0"/>
              <a:t> кожного </a:t>
            </a:r>
            <a:r>
              <a:rPr lang="ru-RU" dirty="0" err="1"/>
              <a:t>із</a:t>
            </a:r>
            <a:r>
              <a:rPr lang="ru-RU" dirty="0"/>
              <a:t> </a:t>
            </a:r>
            <a:r>
              <a:rPr lang="ru-RU" dirty="0" err="1"/>
              <a:t>трьох</a:t>
            </a:r>
            <a:r>
              <a:rPr lang="ru-RU" dirty="0"/>
              <a:t> </a:t>
            </a:r>
            <a:r>
              <a:rPr lang="ru-RU" dirty="0" err="1"/>
              <a:t>градієнтних</a:t>
            </a:r>
            <a:r>
              <a:rPr lang="ru-RU" dirty="0"/>
              <a:t> </a:t>
            </a:r>
            <a:r>
              <a:rPr lang="ru-RU" dirty="0" err="1"/>
              <a:t>полів</a:t>
            </a:r>
            <a:r>
              <a:rPr lang="ru-RU" dirty="0"/>
              <a:t>. </a:t>
            </a:r>
            <a:r>
              <a:rPr lang="ru-RU" dirty="0" err="1"/>
              <a:t>Градієнтний</a:t>
            </a:r>
            <a:r>
              <a:rPr lang="ru-RU" dirty="0"/>
              <a:t> </a:t>
            </a:r>
            <a:r>
              <a:rPr lang="ru-RU" dirty="0" err="1"/>
              <a:t>підсилювач</a:t>
            </a:r>
            <a:r>
              <a:rPr lang="ru-RU" dirty="0"/>
              <a:t> (</a:t>
            </a:r>
            <a:r>
              <a:rPr lang="en-US" dirty="0"/>
              <a:t>gradient amplifier) ​​</a:t>
            </a:r>
            <a:r>
              <a:rPr lang="ru-RU" dirty="0" err="1"/>
              <a:t>збільшує</a:t>
            </a:r>
            <a:r>
              <a:rPr lang="ru-RU" dirty="0"/>
              <a:t> </a:t>
            </a:r>
            <a:r>
              <a:rPr lang="ru-RU" dirty="0" err="1"/>
              <a:t>потужність</a:t>
            </a:r>
            <a:r>
              <a:rPr lang="ru-RU" dirty="0"/>
              <a:t> </a:t>
            </a:r>
            <a:r>
              <a:rPr lang="ru-RU" dirty="0" err="1"/>
              <a:t>градієнтних</a:t>
            </a:r>
            <a:r>
              <a:rPr lang="ru-RU" dirty="0"/>
              <a:t> </a:t>
            </a:r>
            <a:r>
              <a:rPr lang="ru-RU" dirty="0" err="1"/>
              <a:t>імпульсів</a:t>
            </a:r>
            <a:r>
              <a:rPr lang="ru-RU" dirty="0"/>
              <a:t> </a:t>
            </a:r>
            <a:r>
              <a:rPr lang="ru-RU" dirty="0" err="1"/>
              <a:t>рівня</a:t>
            </a:r>
            <a:r>
              <a:rPr lang="ru-RU" dirty="0"/>
              <a:t>, </a:t>
            </a:r>
            <a:r>
              <a:rPr lang="ru-RU" dirty="0" err="1"/>
              <a:t>достатнього</a:t>
            </a:r>
            <a:r>
              <a:rPr lang="ru-RU" dirty="0"/>
              <a:t> </a:t>
            </a:r>
            <a:r>
              <a:rPr lang="ru-RU" dirty="0" err="1"/>
              <a:t>управління</a:t>
            </a:r>
            <a:r>
              <a:rPr lang="ru-RU" dirty="0"/>
              <a:t> </a:t>
            </a:r>
            <a:r>
              <a:rPr lang="ru-RU" dirty="0" err="1"/>
              <a:t>градієнтними</a:t>
            </a:r>
            <a:r>
              <a:rPr lang="ru-RU" dirty="0"/>
              <a:t> </a:t>
            </a:r>
            <a:r>
              <a:rPr lang="ru-RU" dirty="0" err="1"/>
              <a:t>котушками</a:t>
            </a:r>
            <a:r>
              <a:rPr lang="ru-RU" dirty="0"/>
              <a:t>.</a:t>
            </a:r>
          </a:p>
          <a:p>
            <a:r>
              <a:rPr lang="ru-RU" dirty="0" err="1"/>
              <a:t>Матричний</a:t>
            </a:r>
            <a:r>
              <a:rPr lang="ru-RU" dirty="0"/>
              <a:t> </a:t>
            </a:r>
            <a:r>
              <a:rPr lang="ru-RU" dirty="0" err="1"/>
              <a:t>процесор</a:t>
            </a:r>
            <a:r>
              <a:rPr lang="ru-RU" dirty="0"/>
              <a:t> (</a:t>
            </a:r>
            <a:r>
              <a:rPr lang="en-US" dirty="0"/>
              <a:t>array processor), </a:t>
            </a:r>
            <a:r>
              <a:rPr lang="ru-RU" dirty="0" err="1"/>
              <a:t>що</a:t>
            </a:r>
            <a:r>
              <a:rPr lang="ru-RU" dirty="0"/>
              <a:t> у </a:t>
            </a:r>
            <a:r>
              <a:rPr lang="ru-RU" dirty="0" err="1"/>
              <a:t>деяких</a:t>
            </a:r>
            <a:r>
              <a:rPr lang="ru-RU" dirty="0"/>
              <a:t> </a:t>
            </a:r>
            <a:r>
              <a:rPr lang="ru-RU" dirty="0" err="1"/>
              <a:t>томографів</a:t>
            </a:r>
            <a:r>
              <a:rPr lang="ru-RU" dirty="0"/>
              <a:t> - </a:t>
            </a:r>
            <a:r>
              <a:rPr lang="ru-RU" dirty="0" err="1"/>
              <a:t>це</a:t>
            </a:r>
            <a:r>
              <a:rPr lang="ru-RU" dirty="0"/>
              <a:t> </a:t>
            </a:r>
            <a:r>
              <a:rPr lang="ru-RU" dirty="0" err="1"/>
              <a:t>пристрій</a:t>
            </a:r>
            <a:r>
              <a:rPr lang="ru-RU" dirty="0"/>
              <a:t>, </a:t>
            </a:r>
            <a:r>
              <a:rPr lang="ru-RU" dirty="0" err="1"/>
              <a:t>що</a:t>
            </a:r>
            <a:r>
              <a:rPr lang="ru-RU" dirty="0"/>
              <a:t> </a:t>
            </a:r>
            <a:r>
              <a:rPr lang="ru-RU" dirty="0" err="1"/>
              <a:t>дозволяє</a:t>
            </a:r>
            <a:r>
              <a:rPr lang="ru-RU" dirty="0"/>
              <a:t> </a:t>
            </a:r>
            <a:r>
              <a:rPr lang="ru-RU" dirty="0" err="1"/>
              <a:t>проводити</a:t>
            </a:r>
            <a:r>
              <a:rPr lang="ru-RU" dirty="0"/>
              <a:t> </a:t>
            </a:r>
            <a:r>
              <a:rPr lang="ru-RU" dirty="0" err="1"/>
              <a:t>двовимірне</a:t>
            </a:r>
            <a:r>
              <a:rPr lang="ru-RU" dirty="0"/>
              <a:t> </a:t>
            </a:r>
            <a:r>
              <a:rPr lang="ru-RU" dirty="0" err="1"/>
              <a:t>перетворення</a:t>
            </a:r>
            <a:r>
              <a:rPr lang="ru-RU" dirty="0"/>
              <a:t> </a:t>
            </a:r>
            <a:r>
              <a:rPr lang="ru-RU" dirty="0" err="1"/>
              <a:t>Фур'є</a:t>
            </a:r>
            <a:r>
              <a:rPr lang="ru-RU" dirty="0"/>
              <a:t> за </a:t>
            </a:r>
            <a:r>
              <a:rPr lang="ru-RU" dirty="0" err="1"/>
              <a:t>частки</a:t>
            </a:r>
            <a:r>
              <a:rPr lang="ru-RU" dirty="0"/>
              <a:t> </a:t>
            </a:r>
            <a:r>
              <a:rPr lang="ru-RU" dirty="0" err="1"/>
              <a:t>секунди</a:t>
            </a:r>
            <a:r>
              <a:rPr lang="ru-RU" dirty="0"/>
              <a:t>. </a:t>
            </a:r>
            <a:r>
              <a:rPr lang="ru-RU" dirty="0" err="1"/>
              <a:t>Комп'ютер</a:t>
            </a:r>
            <a:r>
              <a:rPr lang="ru-RU" dirty="0"/>
              <a:t> </a:t>
            </a:r>
            <a:r>
              <a:rPr lang="ru-RU" dirty="0" err="1"/>
              <a:t>передає</a:t>
            </a:r>
            <a:r>
              <a:rPr lang="ru-RU" dirty="0"/>
              <a:t> </a:t>
            </a:r>
            <a:r>
              <a:rPr lang="ru-RU" dirty="0" err="1"/>
              <a:t>перетворення</a:t>
            </a:r>
            <a:r>
              <a:rPr lang="ru-RU" dirty="0"/>
              <a:t> </a:t>
            </a:r>
            <a:r>
              <a:rPr lang="ru-RU" dirty="0" err="1"/>
              <a:t>Фур'є</a:t>
            </a:r>
            <a:r>
              <a:rPr lang="ru-RU" dirty="0"/>
              <a:t> </a:t>
            </a:r>
            <a:r>
              <a:rPr lang="ru-RU" dirty="0" err="1"/>
              <a:t>цього</a:t>
            </a:r>
            <a:r>
              <a:rPr lang="ru-RU" dirty="0"/>
              <a:t>, </a:t>
            </a:r>
            <a:r>
              <a:rPr lang="ru-RU" dirty="0" err="1"/>
              <a:t>швидше</a:t>
            </a:r>
            <a:r>
              <a:rPr lang="ru-RU" dirty="0"/>
              <a:t>, пристрою.</a:t>
            </a:r>
          </a:p>
          <a:p>
            <a:r>
              <a:rPr lang="ru-RU" dirty="0"/>
              <a:t>Оператор томографа </a:t>
            </a:r>
            <a:r>
              <a:rPr lang="ru-RU" dirty="0" err="1"/>
              <a:t>здійснює</a:t>
            </a:r>
            <a:r>
              <a:rPr lang="ru-RU" dirty="0"/>
              <a:t> </a:t>
            </a:r>
            <a:r>
              <a:rPr lang="ru-RU" dirty="0" err="1"/>
              <a:t>введення</a:t>
            </a:r>
            <a:r>
              <a:rPr lang="ru-RU" dirty="0"/>
              <a:t> в </a:t>
            </a:r>
            <a:r>
              <a:rPr lang="ru-RU" dirty="0" err="1"/>
              <a:t>комп'ютер</a:t>
            </a:r>
            <a:r>
              <a:rPr lang="ru-RU" dirty="0"/>
              <a:t> через консоль </a:t>
            </a:r>
            <a:r>
              <a:rPr lang="ru-RU" dirty="0" err="1"/>
              <a:t>управління</a:t>
            </a:r>
            <a:r>
              <a:rPr lang="ru-RU" dirty="0"/>
              <a:t> (</a:t>
            </a:r>
            <a:r>
              <a:rPr lang="en-US" dirty="0"/>
              <a:t>control console). </a:t>
            </a:r>
            <a:r>
              <a:rPr lang="ru-RU" dirty="0" err="1"/>
              <a:t>Послідовність</a:t>
            </a:r>
            <a:r>
              <a:rPr lang="ru-RU" dirty="0"/>
              <a:t>, </a:t>
            </a:r>
            <a:r>
              <a:rPr lang="ru-RU" dirty="0" err="1"/>
              <a:t>що</a:t>
            </a:r>
            <a:r>
              <a:rPr lang="ru-RU" dirty="0"/>
              <a:t> </a:t>
            </a:r>
            <a:r>
              <a:rPr lang="ru-RU" dirty="0" err="1"/>
              <a:t>відображає</a:t>
            </a:r>
            <a:r>
              <a:rPr lang="ru-RU" dirty="0"/>
              <a:t>, </a:t>
            </a:r>
            <a:r>
              <a:rPr lang="ru-RU" dirty="0" err="1"/>
              <a:t>вибирається</a:t>
            </a:r>
            <a:r>
              <a:rPr lang="ru-RU" dirty="0"/>
              <a:t> і </a:t>
            </a:r>
            <a:r>
              <a:rPr lang="ru-RU" dirty="0" err="1"/>
              <a:t>модифікується</a:t>
            </a:r>
            <a:r>
              <a:rPr lang="ru-RU" dirty="0"/>
              <a:t> на </a:t>
            </a:r>
            <a:r>
              <a:rPr lang="ru-RU" dirty="0" err="1"/>
              <a:t>консолі</a:t>
            </a:r>
            <a:r>
              <a:rPr lang="ru-RU" dirty="0"/>
              <a:t>. Оператор </a:t>
            </a:r>
            <a:r>
              <a:rPr lang="ru-RU" dirty="0" err="1"/>
              <a:t>може</a:t>
            </a:r>
            <a:r>
              <a:rPr lang="ru-RU" dirty="0"/>
              <a:t> </a:t>
            </a:r>
            <a:r>
              <a:rPr lang="ru-RU" dirty="0" err="1"/>
              <a:t>переглядати</a:t>
            </a:r>
            <a:r>
              <a:rPr lang="ru-RU" dirty="0"/>
              <a:t> </a:t>
            </a:r>
            <a:r>
              <a:rPr lang="ru-RU" dirty="0" err="1"/>
              <a:t>зображення</a:t>
            </a:r>
            <a:r>
              <a:rPr lang="ru-RU" dirty="0"/>
              <a:t> на </a:t>
            </a:r>
            <a:r>
              <a:rPr lang="ru-RU" dirty="0" err="1"/>
              <a:t>дисплеї</a:t>
            </a:r>
            <a:r>
              <a:rPr lang="ru-RU" dirty="0"/>
              <a:t>, </a:t>
            </a:r>
            <a:r>
              <a:rPr lang="ru-RU" dirty="0" err="1"/>
              <a:t>розташованому</a:t>
            </a:r>
            <a:r>
              <a:rPr lang="ru-RU" dirty="0"/>
              <a:t> на </a:t>
            </a:r>
            <a:r>
              <a:rPr lang="ru-RU" dirty="0" err="1"/>
              <a:t>консолі</a:t>
            </a:r>
            <a:r>
              <a:rPr lang="ru-RU" dirty="0"/>
              <a:t>, </a:t>
            </a:r>
            <a:r>
              <a:rPr lang="ru-RU" dirty="0" err="1"/>
              <a:t>або</a:t>
            </a:r>
            <a:r>
              <a:rPr lang="ru-RU" dirty="0"/>
              <a:t> </a:t>
            </a:r>
            <a:r>
              <a:rPr lang="ru-RU" dirty="0" err="1"/>
              <a:t>друкувати</a:t>
            </a:r>
            <a:r>
              <a:rPr lang="ru-RU" dirty="0"/>
              <a:t> </a:t>
            </a:r>
            <a:r>
              <a:rPr lang="ru-RU" dirty="0" err="1"/>
              <a:t>їх</a:t>
            </a:r>
            <a:r>
              <a:rPr lang="ru-RU" dirty="0"/>
              <a:t> на </a:t>
            </a:r>
            <a:r>
              <a:rPr lang="ru-RU" dirty="0" err="1"/>
              <a:t>фотопринтері</a:t>
            </a:r>
            <a:r>
              <a:rPr lang="ru-RU" dirty="0"/>
              <a:t> (</a:t>
            </a:r>
            <a:r>
              <a:rPr lang="en-US" dirty="0"/>
              <a:t>film printer).</a:t>
            </a:r>
            <a:endParaRPr lang="ru-RU" sz="2000" dirty="0"/>
          </a:p>
        </p:txBody>
      </p:sp>
    </p:spTree>
    <p:extLst>
      <p:ext uri="{BB962C8B-B14F-4D97-AF65-F5344CB8AC3E}">
        <p14:creationId xmlns:p14="http://schemas.microsoft.com/office/powerpoint/2010/main" val="9708580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49212" y="172286"/>
            <a:ext cx="9018588"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ru-RU" sz="2000" b="1" dirty="0" err="1">
                <a:latin typeface="Calibri" pitchFamily="34" charset="0"/>
                <a:ea typeface="Calibri" pitchFamily="34" charset="0"/>
                <a:cs typeface="Times New Roman" pitchFamily="18" charset="0"/>
              </a:rPr>
              <a:t>Градієнтні</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котушки</a:t>
            </a:r>
            <a:endParaRPr lang="ru-RU" sz="2000" b="1" dirty="0">
              <a:latin typeface="Calibri" pitchFamily="34" charset="0"/>
              <a:ea typeface="Calibri" pitchFamily="34" charset="0"/>
              <a:cs typeface="Times New Roman" pitchFamily="18" charset="0"/>
            </a:endParaRPr>
          </a:p>
          <a:p>
            <a:pPr lvl="0" fontAlgn="base">
              <a:spcBef>
                <a:spcPct val="0"/>
              </a:spcBef>
              <a:spcAft>
                <a:spcPct val="0"/>
              </a:spcAft>
            </a:pPr>
            <a:r>
              <a:rPr lang="ru-RU" sz="2000" b="1" dirty="0" err="1">
                <a:latin typeface="Calibri" pitchFamily="34" charset="0"/>
                <a:ea typeface="Calibri" pitchFamily="34" charset="0"/>
                <a:cs typeface="Times New Roman" pitchFamily="18" charset="0"/>
              </a:rPr>
              <a:t>Градієнтні</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котушки</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створюють</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градієнти</a:t>
            </a:r>
            <a:r>
              <a:rPr lang="ru-RU" sz="2000" b="1" dirty="0">
                <a:latin typeface="Calibri" pitchFamily="34" charset="0"/>
                <a:ea typeface="Calibri" pitchFamily="34" charset="0"/>
                <a:cs typeface="Times New Roman" pitchFamily="18" charset="0"/>
              </a:rPr>
              <a:t> у </a:t>
            </a:r>
            <a:r>
              <a:rPr lang="ru-RU" sz="2000" b="1" dirty="0" err="1">
                <a:latin typeface="Calibri" pitchFamily="34" charset="0"/>
                <a:ea typeface="Calibri" pitchFamily="34" charset="0"/>
                <a:cs typeface="Times New Roman" pitchFamily="18" charset="0"/>
              </a:rPr>
              <a:t>магнітному</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полі</a:t>
            </a:r>
            <a:r>
              <a:rPr lang="ru-RU" sz="2000" b="1" dirty="0">
                <a:latin typeface="Calibri" pitchFamily="34" charset="0"/>
                <a:ea typeface="Calibri" pitchFamily="34" charset="0"/>
                <a:cs typeface="Times New Roman" pitchFamily="18" charset="0"/>
              </a:rPr>
              <a:t> </a:t>
            </a:r>
            <a:r>
              <a:rPr lang="en-US" sz="2000" b="1" dirty="0">
                <a:latin typeface="Calibri" pitchFamily="34" charset="0"/>
                <a:ea typeface="Calibri" pitchFamily="34" charset="0"/>
                <a:cs typeface="Times New Roman" pitchFamily="18" charset="0"/>
              </a:rPr>
              <a:t>Bo.</a:t>
            </a:r>
          </a:p>
          <a:p>
            <a:pPr lvl="0" fontAlgn="base">
              <a:spcBef>
                <a:spcPct val="0"/>
              </a:spcBef>
              <a:spcAft>
                <a:spcPct val="0"/>
              </a:spcAft>
            </a:pPr>
            <a:r>
              <a:rPr lang="ru-RU" sz="2000" b="1" dirty="0" err="1">
                <a:latin typeface="Calibri" pitchFamily="34" charset="0"/>
                <a:ea typeface="Calibri" pitchFamily="34" charset="0"/>
                <a:cs typeface="Times New Roman" pitchFamily="18" charset="0"/>
              </a:rPr>
              <a:t>Ці</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котушки</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утримуються</a:t>
            </a:r>
            <a:r>
              <a:rPr lang="ru-RU" sz="2000" b="1" dirty="0">
                <a:latin typeface="Calibri" pitchFamily="34" charset="0"/>
                <a:ea typeface="Calibri" pitchFamily="34" charset="0"/>
                <a:cs typeface="Times New Roman" pitchFamily="18" charset="0"/>
              </a:rPr>
              <a:t> за </a:t>
            </a:r>
            <a:r>
              <a:rPr lang="ru-RU" sz="2000" b="1" dirty="0" err="1">
                <a:latin typeface="Calibri" pitchFamily="34" charset="0"/>
                <a:ea typeface="Calibri" pitchFamily="34" charset="0"/>
                <a:cs typeface="Times New Roman" pitchFamily="18" charset="0"/>
              </a:rPr>
              <a:t>кімнатної</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температури</a:t>
            </a:r>
            <a:r>
              <a:rPr lang="ru-RU" sz="2000" b="1" dirty="0">
                <a:latin typeface="Calibri" pitchFamily="34" charset="0"/>
                <a:ea typeface="Calibri" pitchFamily="34" charset="0"/>
                <a:cs typeface="Times New Roman" pitchFamily="18" charset="0"/>
              </a:rPr>
              <a:t>. Вони </a:t>
            </a:r>
            <a:r>
              <a:rPr lang="ru-RU" sz="2000" b="1" dirty="0" err="1">
                <a:latin typeface="Calibri" pitchFamily="34" charset="0"/>
                <a:ea typeface="Calibri" pitchFamily="34" charset="0"/>
                <a:cs typeface="Times New Roman" pitchFamily="18" charset="0"/>
              </a:rPr>
              <a:t>створюють</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необхідний</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градієнт</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завдяки</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конфігурації</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Оскільки</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найчастіше</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використовується</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надпровідний</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магніт</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із</a:t>
            </a:r>
            <a:r>
              <a:rPr lang="ru-RU" sz="2000" b="1" dirty="0">
                <a:latin typeface="Calibri" pitchFamily="34" charset="0"/>
                <a:ea typeface="Calibri" pitchFamily="34" charset="0"/>
                <a:cs typeface="Times New Roman" pitchFamily="18" charset="0"/>
              </a:rPr>
              <a:t> горизонтальною </a:t>
            </a:r>
            <a:r>
              <a:rPr lang="ru-RU" sz="2000" b="1" dirty="0" err="1">
                <a:latin typeface="Calibri" pitchFamily="34" charset="0"/>
                <a:ea typeface="Calibri" pitchFamily="34" charset="0"/>
                <a:cs typeface="Times New Roman" pitchFamily="18" charset="0"/>
              </a:rPr>
              <a:t>віссю</a:t>
            </a:r>
            <a:r>
              <a:rPr lang="ru-RU" sz="2000" b="1" dirty="0">
                <a:latin typeface="Calibri" pitchFamily="34" charset="0"/>
                <a:ea typeface="Calibri" pitchFamily="34" charset="0"/>
                <a:cs typeface="Times New Roman" pitchFamily="18" charset="0"/>
              </a:rPr>
              <a:t>, система </a:t>
            </a:r>
            <a:r>
              <a:rPr lang="ru-RU" sz="2000" b="1" dirty="0" err="1">
                <a:latin typeface="Calibri" pitchFamily="34" charset="0"/>
                <a:ea typeface="Calibri" pitchFamily="34" charset="0"/>
                <a:cs typeface="Times New Roman" pitchFamily="18" charset="0"/>
              </a:rPr>
              <a:t>градієнтних</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котушок</a:t>
            </a:r>
            <a:r>
              <a:rPr lang="ru-RU" sz="2000" b="1" dirty="0">
                <a:latin typeface="Calibri" pitchFamily="34" charset="0"/>
                <a:ea typeface="Calibri" pitchFamily="34" charset="0"/>
                <a:cs typeface="Times New Roman" pitchFamily="18" charset="0"/>
              </a:rPr>
              <a:t> буде описана </a:t>
            </a:r>
            <a:r>
              <a:rPr lang="ru-RU" sz="2000" b="1" dirty="0" err="1">
                <a:latin typeface="Calibri" pitchFamily="34" charset="0"/>
                <a:ea typeface="Calibri" pitchFamily="34" charset="0"/>
                <a:cs typeface="Times New Roman" pitchFamily="18" charset="0"/>
              </a:rPr>
              <a:t>саме</a:t>
            </a:r>
            <a:r>
              <a:rPr lang="ru-RU" sz="2000" b="1" dirty="0">
                <a:latin typeface="Calibri" pitchFamily="34" charset="0"/>
                <a:ea typeface="Calibri" pitchFamily="34" charset="0"/>
                <a:cs typeface="Times New Roman" pitchFamily="18" charset="0"/>
              </a:rPr>
              <a:t> для </a:t>
            </a:r>
            <a:r>
              <a:rPr lang="ru-RU" sz="2000" b="1" dirty="0" err="1">
                <a:latin typeface="Calibri" pitchFamily="34" charset="0"/>
                <a:ea typeface="Calibri" pitchFamily="34" charset="0"/>
                <a:cs typeface="Times New Roman" pitchFamily="18" charset="0"/>
              </a:rPr>
              <a:t>нього</a:t>
            </a:r>
            <a:r>
              <a:rPr lang="ru-RU" sz="2000" b="1" dirty="0">
                <a:latin typeface="Calibri" pitchFamily="34" charset="0"/>
                <a:ea typeface="Calibri" pitchFamily="34" charset="0"/>
                <a:cs typeface="Times New Roman" pitchFamily="18" charset="0"/>
              </a:rPr>
              <a:t>.</a:t>
            </a:r>
          </a:p>
          <a:p>
            <a:pPr lvl="0" fontAlgn="base">
              <a:spcBef>
                <a:spcPct val="0"/>
              </a:spcBef>
              <a:spcAft>
                <a:spcPct val="0"/>
              </a:spcAft>
            </a:pPr>
            <a:r>
              <a:rPr lang="ru-RU" sz="2000" b="1" dirty="0" err="1">
                <a:latin typeface="Calibri" pitchFamily="34" charset="0"/>
                <a:ea typeface="Calibri" pitchFamily="34" charset="0"/>
                <a:cs typeface="Times New Roman" pitchFamily="18" charset="0"/>
              </a:rPr>
              <a:t>Користуючись</a:t>
            </a:r>
            <a:r>
              <a:rPr lang="ru-RU" sz="2000" b="1" dirty="0">
                <a:latin typeface="Calibri" pitchFamily="34" charset="0"/>
                <a:ea typeface="Calibri" pitchFamily="34" charset="0"/>
                <a:cs typeface="Times New Roman" pitchFamily="18" charset="0"/>
              </a:rPr>
              <a:t> стандартною в </a:t>
            </a:r>
            <a:r>
              <a:rPr lang="ru-RU" sz="2000" b="1" dirty="0" err="1">
                <a:latin typeface="Calibri" pitchFamily="34" charset="0"/>
                <a:ea typeface="Calibri" pitchFamily="34" charset="0"/>
                <a:cs typeface="Times New Roman" pitchFamily="18" charset="0"/>
              </a:rPr>
              <a:t>магнітному</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резонансі</a:t>
            </a:r>
            <a:r>
              <a:rPr lang="ru-RU" sz="2000" b="1" dirty="0">
                <a:latin typeface="Calibri" pitchFamily="34" charset="0"/>
                <a:ea typeface="Calibri" pitchFamily="34" charset="0"/>
                <a:cs typeface="Times New Roman" pitchFamily="18" charset="0"/>
              </a:rPr>
              <a:t> координатною системою, </a:t>
            </a:r>
            <a:r>
              <a:rPr lang="ru-RU" sz="2000" b="1" dirty="0" err="1">
                <a:latin typeface="Calibri" pitchFamily="34" charset="0"/>
                <a:ea typeface="Calibri" pitchFamily="34" charset="0"/>
                <a:cs typeface="Times New Roman" pitchFamily="18" charset="0"/>
              </a:rPr>
              <a:t>градієнт</a:t>
            </a:r>
            <a:r>
              <a:rPr lang="ru-RU" sz="2000" b="1" dirty="0">
                <a:latin typeface="Calibri" pitchFamily="34" charset="0"/>
                <a:ea typeface="Calibri" pitchFamily="34" charset="0"/>
                <a:cs typeface="Times New Roman" pitchFamily="18" charset="0"/>
              </a:rPr>
              <a:t> </a:t>
            </a:r>
            <a:r>
              <a:rPr lang="en-US" sz="2000" b="1" dirty="0">
                <a:latin typeface="Calibri" pitchFamily="34" charset="0"/>
                <a:ea typeface="Calibri" pitchFamily="34" charset="0"/>
                <a:cs typeface="Times New Roman" pitchFamily="18" charset="0"/>
              </a:rPr>
              <a:t>Bo </a:t>
            </a:r>
            <a:r>
              <a:rPr lang="ru-RU" sz="2000" b="1" dirty="0">
                <a:latin typeface="Calibri" pitchFamily="34" charset="0"/>
                <a:ea typeface="Calibri" pitchFamily="34" charset="0"/>
                <a:cs typeface="Times New Roman" pitchFamily="18" charset="0"/>
              </a:rPr>
              <a:t>за </a:t>
            </a:r>
            <a:r>
              <a:rPr lang="ru-RU" sz="2000" b="1" dirty="0" err="1">
                <a:latin typeface="Calibri" pitchFamily="34" charset="0"/>
                <a:ea typeface="Calibri" pitchFamily="34" charset="0"/>
                <a:cs typeface="Times New Roman" pitchFamily="18" charset="0"/>
              </a:rPr>
              <a:t>напрямком</a:t>
            </a:r>
            <a:r>
              <a:rPr lang="ru-RU" sz="2000" b="1" dirty="0">
                <a:latin typeface="Calibri" pitchFamily="34" charset="0"/>
                <a:ea typeface="Calibri" pitchFamily="34" charset="0"/>
                <a:cs typeface="Times New Roman" pitchFamily="18" charset="0"/>
              </a:rPr>
              <a:t> </a:t>
            </a:r>
            <a:r>
              <a:rPr lang="en-US" sz="2000" b="1" dirty="0">
                <a:latin typeface="Calibri" pitchFamily="34" charset="0"/>
                <a:ea typeface="Calibri" pitchFamily="34" charset="0"/>
                <a:cs typeface="Times New Roman" pitchFamily="18" charset="0"/>
              </a:rPr>
              <a:t>Z </a:t>
            </a:r>
            <a:r>
              <a:rPr lang="ru-RU" sz="2000" b="1" dirty="0" err="1">
                <a:latin typeface="Calibri" pitchFamily="34" charset="0"/>
                <a:ea typeface="Calibri" pitchFamily="34" charset="0"/>
                <a:cs typeface="Times New Roman" pitchFamily="18" charset="0"/>
              </a:rPr>
              <a:t>досягається</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антигельмгольцевою</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котушкою</a:t>
            </a:r>
            <a:r>
              <a:rPr lang="ru-RU" sz="2000" b="1" dirty="0">
                <a:latin typeface="Calibri" pitchFamily="34" charset="0"/>
                <a:ea typeface="Calibri" pitchFamily="34" charset="0"/>
                <a:cs typeface="Times New Roman" pitchFamily="18" charset="0"/>
              </a:rPr>
              <a:t>. Струм проходить у </a:t>
            </a:r>
            <a:r>
              <a:rPr lang="ru-RU" sz="2000" b="1" dirty="0" err="1">
                <a:latin typeface="Calibri" pitchFamily="34" charset="0"/>
                <a:ea typeface="Calibri" pitchFamily="34" charset="0"/>
                <a:cs typeface="Times New Roman" pitchFamily="18" charset="0"/>
              </a:rPr>
              <a:t>протилежних</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напрямках</a:t>
            </a:r>
            <a:r>
              <a:rPr lang="ru-RU" sz="2000" b="1" dirty="0">
                <a:latin typeface="Calibri" pitchFamily="34" charset="0"/>
                <a:ea typeface="Calibri" pitchFamily="34" charset="0"/>
                <a:cs typeface="Times New Roman" pitchFamily="18" charset="0"/>
              </a:rPr>
              <a:t> у </a:t>
            </a:r>
            <a:r>
              <a:rPr lang="ru-RU" sz="2000" b="1" dirty="0" err="1">
                <a:latin typeface="Calibri" pitchFamily="34" charset="0"/>
                <a:ea typeface="Calibri" pitchFamily="34" charset="0"/>
                <a:cs typeface="Times New Roman" pitchFamily="18" charset="0"/>
              </a:rPr>
              <a:t>двох</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котушках</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створюючи</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градієнт</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магнітного</a:t>
            </a:r>
            <a:r>
              <a:rPr lang="ru-RU" sz="2000" b="1" dirty="0">
                <a:latin typeface="Calibri" pitchFamily="34" charset="0"/>
                <a:ea typeface="Calibri" pitchFamily="34" charset="0"/>
                <a:cs typeface="Times New Roman" pitchFamily="18" charset="0"/>
              </a:rPr>
              <a:t> поля </a:t>
            </a:r>
            <a:r>
              <a:rPr lang="ru-RU" sz="2000" b="1" dirty="0" err="1">
                <a:latin typeface="Calibri" pitchFamily="34" charset="0"/>
                <a:ea typeface="Calibri" pitchFamily="34" charset="0"/>
                <a:cs typeface="Times New Roman" pitchFamily="18" charset="0"/>
              </a:rPr>
              <a:t>між</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двома</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котушками</a:t>
            </a:r>
            <a:r>
              <a:rPr lang="ru-RU" sz="2000" b="1" dirty="0">
                <a:latin typeface="Calibri" pitchFamily="34" charset="0"/>
                <a:ea typeface="Calibri" pitchFamily="34" charset="0"/>
                <a:cs typeface="Times New Roman" pitchFamily="18" charset="0"/>
              </a:rPr>
              <a:t>. Поле </a:t>
            </a:r>
            <a:r>
              <a:rPr lang="ru-RU" sz="2000" b="1" dirty="0" err="1">
                <a:latin typeface="Calibri" pitchFamily="34" charset="0"/>
                <a:ea typeface="Calibri" pitchFamily="34" charset="0"/>
                <a:cs typeface="Times New Roman" pitchFamily="18" charset="0"/>
              </a:rPr>
              <a:t>однієї</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котушки</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додається</a:t>
            </a:r>
            <a:r>
              <a:rPr lang="ru-RU" sz="2000" b="1" dirty="0">
                <a:latin typeface="Calibri" pitchFamily="34" charset="0"/>
                <a:ea typeface="Calibri" pitchFamily="34" charset="0"/>
                <a:cs typeface="Times New Roman" pitchFamily="18" charset="0"/>
              </a:rPr>
              <a:t> до поля </a:t>
            </a:r>
            <a:r>
              <a:rPr lang="en-US" sz="2000" b="1" dirty="0">
                <a:latin typeface="Calibri" pitchFamily="34" charset="0"/>
                <a:ea typeface="Calibri" pitchFamily="34" charset="0"/>
                <a:cs typeface="Times New Roman" pitchFamily="18" charset="0"/>
              </a:rPr>
              <a:t>Bo, </a:t>
            </a:r>
            <a:r>
              <a:rPr lang="ru-RU" sz="2000" b="1" dirty="0" err="1">
                <a:latin typeface="Calibri" pitchFamily="34" charset="0"/>
                <a:ea typeface="Calibri" pitchFamily="34" charset="0"/>
                <a:cs typeface="Times New Roman" pitchFamily="18" charset="0"/>
              </a:rPr>
              <a:t>тоді</a:t>
            </a:r>
            <a:r>
              <a:rPr lang="ru-RU" sz="2000" b="1" dirty="0">
                <a:latin typeface="Calibri" pitchFamily="34" charset="0"/>
                <a:ea typeface="Calibri" pitchFamily="34" charset="0"/>
                <a:cs typeface="Times New Roman" pitchFamily="18" charset="0"/>
              </a:rPr>
              <a:t> як поле У </a:t>
            </a:r>
            <a:r>
              <a:rPr lang="ru-RU" sz="2000" b="1" dirty="0" err="1">
                <a:latin typeface="Calibri" pitchFamily="34" charset="0"/>
                <a:ea typeface="Calibri" pitchFamily="34" charset="0"/>
                <a:cs typeface="Times New Roman" pitchFamily="18" charset="0"/>
              </a:rPr>
              <a:t>центрі</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інший</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котушки</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віднімається</a:t>
            </a:r>
            <a:r>
              <a:rPr lang="ru-RU" sz="2000" b="1" dirty="0">
                <a:latin typeface="Calibri" pitchFamily="34" charset="0"/>
                <a:ea typeface="Calibri" pitchFamily="34" charset="0"/>
                <a:cs typeface="Times New Roman" pitchFamily="18" charset="0"/>
              </a:rPr>
              <a:t> </a:t>
            </a:r>
            <a:r>
              <a:rPr lang="ru-RU" sz="2000" b="1" dirty="0" err="1">
                <a:latin typeface="Calibri" pitchFamily="34" charset="0"/>
                <a:ea typeface="Calibri" pitchFamily="34" charset="0"/>
                <a:cs typeface="Times New Roman" pitchFamily="18" charset="0"/>
              </a:rPr>
              <a:t>від</a:t>
            </a:r>
            <a:r>
              <a:rPr lang="ru-RU" sz="2000" b="1" dirty="0">
                <a:latin typeface="Calibri" pitchFamily="34" charset="0"/>
                <a:ea typeface="Calibri" pitchFamily="34" charset="0"/>
                <a:cs typeface="Times New Roman" pitchFamily="18" charset="0"/>
              </a:rPr>
              <a:t> поля </a:t>
            </a:r>
            <a:r>
              <a:rPr lang="en-US" sz="2000" b="1" dirty="0">
                <a:latin typeface="Calibri" pitchFamily="34" charset="0"/>
                <a:ea typeface="Calibri" pitchFamily="34" charset="0"/>
                <a:cs typeface="Times New Roman" pitchFamily="18" charset="0"/>
              </a:rPr>
              <a:t>Bo. </a:t>
            </a:r>
            <a:r>
              <a:rPr kumimoji="0" lang="ru-RU" sz="20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ru-RU" sz="2000" b="0" i="0" u="none" strike="noStrike" cap="none" normalizeH="0" baseline="0" dirty="0" smtClean="0">
                <a:ln>
                  <a:noFill/>
                </a:ln>
                <a:solidFill>
                  <a:schemeClr val="tx1"/>
                </a:solidFill>
                <a:effectLst/>
                <a:latin typeface="Arial" pitchFamily="34" charset="0"/>
                <a:cs typeface="Arial" pitchFamily="34" charset="0"/>
              </a:rPr>
              <a:t> </a:t>
            </a:r>
          </a:p>
        </p:txBody>
      </p:sp>
      <p:pic>
        <p:nvPicPr>
          <p:cNvPr id="5" name="Рисунок 4" descr="http://www.cis.rit.edu/htbooks/mri/chap-9/images/mri9-3.gif"/>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545305"/>
            <a:ext cx="2857500" cy="3168650"/>
          </a:xfrm>
          <a:prstGeom prst="rect">
            <a:avLst/>
          </a:prstGeom>
          <a:noFill/>
          <a:ln>
            <a:noFill/>
          </a:ln>
        </p:spPr>
      </p:pic>
    </p:spTree>
    <p:extLst>
      <p:ext uri="{BB962C8B-B14F-4D97-AF65-F5344CB8AC3E}">
        <p14:creationId xmlns:p14="http://schemas.microsoft.com/office/powerpoint/2010/main" val="1391212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www.cis.rit.edu/htbooks/mri/chap-9/images/mri9-4.gif"/>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3568700" cy="3168650"/>
          </a:xfrm>
          <a:prstGeom prst="rect">
            <a:avLst/>
          </a:prstGeom>
          <a:noFill/>
          <a:ln>
            <a:noFill/>
          </a:ln>
        </p:spPr>
      </p:pic>
      <p:pic>
        <p:nvPicPr>
          <p:cNvPr id="3" name="Рисунок 2" descr="http://www.cis.rit.edu/htbooks/mri/chap-9/images/mri9-5.gif"/>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927225"/>
            <a:ext cx="3568700" cy="2667000"/>
          </a:xfrm>
          <a:prstGeom prst="rect">
            <a:avLst/>
          </a:prstGeom>
          <a:noFill/>
          <a:ln>
            <a:noFill/>
          </a:ln>
        </p:spPr>
      </p:pic>
      <p:sp>
        <p:nvSpPr>
          <p:cNvPr id="4" name="Прямоугольник 3"/>
          <p:cNvSpPr/>
          <p:nvPr/>
        </p:nvSpPr>
        <p:spPr>
          <a:xfrm>
            <a:off x="0" y="28074"/>
            <a:ext cx="9144000" cy="1015663"/>
          </a:xfrm>
          <a:prstGeom prst="rect">
            <a:avLst/>
          </a:prstGeom>
        </p:spPr>
        <p:txBody>
          <a:bodyPr wrap="square">
            <a:spAutoFit/>
          </a:bodyPr>
          <a:lstStyle/>
          <a:p>
            <a:r>
              <a:rPr lang="ru-RU" sz="2000" dirty="0" err="1"/>
              <a:t>Градієнти</a:t>
            </a:r>
            <a:r>
              <a:rPr lang="ru-RU" sz="2000" dirty="0"/>
              <a:t> </a:t>
            </a:r>
            <a:r>
              <a:rPr lang="en-US" sz="2000" dirty="0"/>
              <a:t>X </a:t>
            </a:r>
            <a:r>
              <a:rPr lang="ru-RU" sz="2000" dirty="0"/>
              <a:t>і </a:t>
            </a:r>
            <a:r>
              <a:rPr lang="en-US" sz="2000" dirty="0"/>
              <a:t>Y </a:t>
            </a:r>
            <a:r>
              <a:rPr lang="ru-RU" sz="2000" dirty="0"/>
              <a:t>у </a:t>
            </a:r>
            <a:r>
              <a:rPr lang="ru-RU" sz="2000" dirty="0" err="1"/>
              <a:t>полі</a:t>
            </a:r>
            <a:r>
              <a:rPr lang="ru-RU" sz="2000" dirty="0"/>
              <a:t> </a:t>
            </a:r>
            <a:r>
              <a:rPr lang="en-US" sz="2000" dirty="0"/>
              <a:t>Bo </a:t>
            </a:r>
            <a:r>
              <a:rPr lang="ru-RU" sz="2000" dirty="0" err="1"/>
              <a:t>створюються</a:t>
            </a:r>
            <a:r>
              <a:rPr lang="ru-RU" sz="2000" dirty="0"/>
              <a:t> парою </a:t>
            </a:r>
            <a:r>
              <a:rPr lang="ru-RU" sz="2000" dirty="0" err="1"/>
              <a:t>котушок</a:t>
            </a:r>
            <a:r>
              <a:rPr lang="ru-RU" sz="2000" dirty="0"/>
              <a:t> </a:t>
            </a:r>
            <a:r>
              <a:rPr lang="ru-RU" sz="2000" dirty="0" err="1"/>
              <a:t>мають</a:t>
            </a:r>
            <a:r>
              <a:rPr lang="ru-RU" sz="2000" dirty="0"/>
              <a:t> </a:t>
            </a:r>
            <a:r>
              <a:rPr lang="ru-RU" sz="2000" dirty="0" err="1"/>
              <a:t>вигляд</a:t>
            </a:r>
            <a:r>
              <a:rPr lang="ru-RU" sz="2000" dirty="0"/>
              <a:t> </a:t>
            </a:r>
            <a:r>
              <a:rPr lang="ru-RU" sz="2000" dirty="0" err="1"/>
              <a:t>вісімки</a:t>
            </a:r>
            <a:r>
              <a:rPr lang="ru-RU" sz="2000" dirty="0"/>
              <a:t>. </a:t>
            </a:r>
            <a:r>
              <a:rPr lang="ru-RU" sz="2000" dirty="0" err="1"/>
              <a:t>Котушки</a:t>
            </a:r>
            <a:r>
              <a:rPr lang="ru-RU" sz="2000" dirty="0"/>
              <a:t>, </a:t>
            </a:r>
            <a:r>
              <a:rPr lang="ru-RU" sz="2000" dirty="0" err="1"/>
              <a:t>що</a:t>
            </a:r>
            <a:r>
              <a:rPr lang="ru-RU" sz="2000" dirty="0"/>
              <a:t> </a:t>
            </a:r>
            <a:r>
              <a:rPr lang="ru-RU" sz="2000" dirty="0" err="1"/>
              <a:t>мають</a:t>
            </a:r>
            <a:r>
              <a:rPr lang="ru-RU" sz="2000" dirty="0"/>
              <a:t> </a:t>
            </a:r>
            <a:r>
              <a:rPr lang="ru-RU" sz="2000" dirty="0" err="1"/>
              <a:t>вигляд</a:t>
            </a:r>
            <a:r>
              <a:rPr lang="ru-RU" sz="2000" dirty="0"/>
              <a:t> </a:t>
            </a:r>
            <a:r>
              <a:rPr lang="ru-RU" sz="2000" dirty="0" err="1"/>
              <a:t>вісімки</a:t>
            </a:r>
            <a:r>
              <a:rPr lang="ru-RU" sz="2000" dirty="0"/>
              <a:t>, у </a:t>
            </a:r>
            <a:r>
              <a:rPr lang="ru-RU" sz="2000" dirty="0" err="1"/>
              <a:t>напрямку</a:t>
            </a:r>
            <a:r>
              <a:rPr lang="ru-RU" sz="2000" dirty="0"/>
              <a:t> Х </a:t>
            </a:r>
            <a:r>
              <a:rPr lang="ru-RU" sz="2000" dirty="0" err="1"/>
              <a:t>створюють</a:t>
            </a:r>
            <a:r>
              <a:rPr lang="ru-RU" sz="2000" dirty="0"/>
              <a:t> </a:t>
            </a:r>
            <a:r>
              <a:rPr lang="ru-RU" sz="2000" dirty="0" err="1"/>
              <a:t>градієнт</a:t>
            </a:r>
            <a:r>
              <a:rPr lang="ru-RU" sz="2000" dirty="0"/>
              <a:t> у </a:t>
            </a:r>
            <a:r>
              <a:rPr lang="en-US" sz="2000" dirty="0"/>
              <a:t>Bo </a:t>
            </a:r>
            <a:r>
              <a:rPr lang="ru-RU" sz="2000" dirty="0"/>
              <a:t>за </a:t>
            </a:r>
            <a:r>
              <a:rPr lang="ru-RU" sz="2000" dirty="0" err="1"/>
              <a:t>цим</a:t>
            </a:r>
            <a:r>
              <a:rPr lang="ru-RU" sz="2000" dirty="0"/>
              <a:t> </a:t>
            </a:r>
            <a:r>
              <a:rPr lang="ru-RU" sz="2000" dirty="0" err="1"/>
              <a:t>напрямом</a:t>
            </a:r>
            <a:r>
              <a:rPr lang="ru-RU" sz="2000" dirty="0"/>
              <a:t>, </a:t>
            </a:r>
            <a:r>
              <a:rPr lang="ru-RU" sz="2000" dirty="0" err="1"/>
              <a:t>завдяки</a:t>
            </a:r>
            <a:r>
              <a:rPr lang="ru-RU" sz="2000" dirty="0"/>
              <a:t> </a:t>
            </a:r>
            <a:r>
              <a:rPr lang="ru-RU" sz="2000" dirty="0" err="1"/>
              <a:t>напрямку</a:t>
            </a:r>
            <a:r>
              <a:rPr lang="ru-RU" sz="2000" dirty="0"/>
              <a:t> струму, </a:t>
            </a:r>
            <a:r>
              <a:rPr lang="ru-RU" sz="2000" dirty="0" err="1"/>
              <a:t>що</a:t>
            </a:r>
            <a:r>
              <a:rPr lang="ru-RU" sz="2000" dirty="0"/>
              <a:t> проходить через </a:t>
            </a:r>
            <a:r>
              <a:rPr lang="ru-RU" sz="2000" dirty="0" err="1"/>
              <a:t>котушки</a:t>
            </a:r>
            <a:r>
              <a:rPr lang="ru-RU" sz="2000" dirty="0"/>
              <a:t>.</a:t>
            </a:r>
            <a:endParaRPr lang="ru-RU" sz="2000" dirty="0"/>
          </a:p>
        </p:txBody>
      </p:sp>
    </p:spTree>
    <p:extLst>
      <p:ext uri="{BB962C8B-B14F-4D97-AF65-F5344CB8AC3E}">
        <p14:creationId xmlns:p14="http://schemas.microsoft.com/office/powerpoint/2010/main" val="25630522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Рисунок 40" descr="Описание: http://www.cis.rit.edu/htbooks/mri/images/ref.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8425" cy="984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0" y="-2232"/>
            <a:ext cx="8991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РЧ </a:t>
            </a:r>
            <a:r>
              <a:rPr kumimoji="0" lang="ru-RU" sz="24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котушки</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4"/>
          <p:cNvSpPr>
            <a:spLocks noChangeArrowheads="1"/>
          </p:cNvSpPr>
          <p:nvPr/>
        </p:nvSpPr>
        <p:spPr bwMode="auto">
          <a:xfrm>
            <a:off x="49212" y="1478955"/>
            <a:ext cx="91440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ru-RU"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Створюють</a:t>
            </a:r>
            <a:r>
              <a:rPr lang="ru-RU" sz="2000" dirty="0">
                <a:latin typeface="Calibri" pitchFamily="34" charset="0"/>
                <a:ea typeface="Calibri" pitchFamily="34" charset="0"/>
                <a:cs typeface="Times New Roman" pitchFamily="18" charset="0"/>
              </a:rPr>
              <a:t> поле </a:t>
            </a:r>
            <a:r>
              <a:rPr lang="en-US" sz="2000" dirty="0">
                <a:latin typeface="Calibri" pitchFamily="34" charset="0"/>
                <a:ea typeface="Calibri" pitchFamily="34" charset="0"/>
                <a:cs typeface="Times New Roman" pitchFamily="18" charset="0"/>
              </a:rPr>
              <a:t>B1, </a:t>
            </a:r>
            <a:r>
              <a:rPr lang="ru-RU" sz="2000" dirty="0">
                <a:latin typeface="Calibri" pitchFamily="34" charset="0"/>
                <a:ea typeface="Calibri" pitchFamily="34" charset="0"/>
                <a:cs typeface="Times New Roman" pitchFamily="18" charset="0"/>
              </a:rPr>
              <a:t>яке </a:t>
            </a:r>
            <a:r>
              <a:rPr lang="ru-RU" sz="2000" dirty="0" err="1">
                <a:latin typeface="Calibri" pitchFamily="34" charset="0"/>
                <a:ea typeface="Calibri" pitchFamily="34" charset="0"/>
                <a:cs typeface="Times New Roman" pitchFamily="18" charset="0"/>
              </a:rPr>
              <a:t>обертає</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сумарну</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намагніченість</a:t>
            </a:r>
            <a:r>
              <a:rPr lang="ru-RU" sz="2000" dirty="0">
                <a:latin typeface="Calibri" pitchFamily="34" charset="0"/>
                <a:ea typeface="Calibri" pitchFamily="34" charset="0"/>
                <a:cs typeface="Times New Roman" pitchFamily="18" charset="0"/>
              </a:rPr>
              <a:t> у </a:t>
            </a:r>
            <a:r>
              <a:rPr lang="ru-RU" sz="2000" dirty="0" err="1">
                <a:latin typeface="Calibri" pitchFamily="34" charset="0"/>
                <a:ea typeface="Calibri" pitchFamily="34" charset="0"/>
                <a:cs typeface="Times New Roman" pitchFamily="18" charset="0"/>
              </a:rPr>
              <a:t>імпульснійу</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послідовності</a:t>
            </a:r>
            <a:r>
              <a:rPr lang="ru-RU" sz="2000" dirty="0">
                <a:latin typeface="Calibri" pitchFamily="34" charset="0"/>
                <a:ea typeface="Calibri" pitchFamily="34" charset="0"/>
                <a:cs typeface="Times New Roman" pitchFamily="18" charset="0"/>
              </a:rPr>
              <a:t>. Вони </a:t>
            </a:r>
            <a:r>
              <a:rPr lang="ru-RU" sz="2000" dirty="0" err="1">
                <a:latin typeface="Calibri" pitchFamily="34" charset="0"/>
                <a:ea typeface="Calibri" pitchFamily="34" charset="0"/>
                <a:cs typeface="Times New Roman" pitchFamily="18" charset="0"/>
              </a:rPr>
              <a:t>також</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реєструють</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поперечну</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намагніченість</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або</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приймають</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сигнали</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від</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спінів</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відображеного</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об'єкта</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тоді</a:t>
            </a:r>
            <a:r>
              <a:rPr lang="ru-RU" sz="2000" dirty="0">
                <a:latin typeface="Calibri" pitchFamily="34" charset="0"/>
                <a:ea typeface="Calibri" pitchFamily="34" charset="0"/>
                <a:cs typeface="Times New Roman" pitchFamily="18" charset="0"/>
              </a:rPr>
              <a:t> як вона </a:t>
            </a:r>
            <a:r>
              <a:rPr lang="ru-RU" sz="2000" dirty="0" err="1">
                <a:latin typeface="Calibri" pitchFamily="34" charset="0"/>
                <a:ea typeface="Calibri" pitchFamily="34" charset="0"/>
                <a:cs typeface="Times New Roman" pitchFamily="18" charset="0"/>
              </a:rPr>
              <a:t>перебуває</a:t>
            </a:r>
            <a:r>
              <a:rPr lang="ru-RU" sz="2000" dirty="0">
                <a:latin typeface="Calibri" pitchFamily="34" charset="0"/>
                <a:ea typeface="Calibri" pitchFamily="34" charset="0"/>
                <a:cs typeface="Times New Roman" pitchFamily="18" charset="0"/>
              </a:rPr>
              <a:t> в </a:t>
            </a:r>
            <a:r>
              <a:rPr lang="ru-RU" sz="2000" dirty="0" err="1">
                <a:latin typeface="Calibri" pitchFamily="34" charset="0"/>
                <a:ea typeface="Calibri" pitchFamily="34" charset="0"/>
                <a:cs typeface="Times New Roman" pitchFamily="18" charset="0"/>
              </a:rPr>
              <a:t>процесі</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відносно</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площини</a:t>
            </a:r>
            <a:r>
              <a:rPr lang="ru-RU" sz="2000" dirty="0">
                <a:latin typeface="Calibri" pitchFamily="34" charset="0"/>
                <a:ea typeface="Calibri" pitchFamily="34" charset="0"/>
                <a:cs typeface="Times New Roman" pitchFamily="18" charset="0"/>
              </a:rPr>
              <a:t> </a:t>
            </a:r>
            <a:r>
              <a:rPr lang="en-US" sz="2000" dirty="0">
                <a:latin typeface="Calibri" pitchFamily="34" charset="0"/>
                <a:ea typeface="Calibri" pitchFamily="34" charset="0"/>
                <a:cs typeface="Times New Roman" pitchFamily="18" charset="0"/>
              </a:rPr>
              <a:t>XY. </a:t>
            </a:r>
            <a:r>
              <a:rPr lang="ru-RU" sz="2000" dirty="0">
                <a:latin typeface="Calibri" pitchFamily="34" charset="0"/>
                <a:ea typeface="Calibri" pitchFamily="34" charset="0"/>
                <a:cs typeface="Times New Roman" pitchFamily="18" charset="0"/>
              </a:rPr>
              <a:t>РЧ </a:t>
            </a:r>
            <a:r>
              <a:rPr lang="ru-RU" sz="2000" dirty="0" err="1" smtClean="0">
                <a:latin typeface="Calibri" pitchFamily="34" charset="0"/>
                <a:ea typeface="Calibri" pitchFamily="34" charset="0"/>
                <a:cs typeface="Times New Roman" pitchFamily="18" charset="0"/>
              </a:rPr>
              <a:t>котушки</a:t>
            </a:r>
            <a:r>
              <a:rPr lang="ru-RU" sz="2000" dirty="0" smtClean="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можна</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розділити</a:t>
            </a:r>
            <a:r>
              <a:rPr lang="ru-RU" sz="2000" dirty="0">
                <a:latin typeface="Calibri" pitchFamily="34" charset="0"/>
                <a:ea typeface="Calibri" pitchFamily="34" charset="0"/>
                <a:cs typeface="Times New Roman" pitchFamily="18" charset="0"/>
              </a:rPr>
              <a:t> на три </a:t>
            </a:r>
            <a:r>
              <a:rPr lang="ru-RU" sz="2000" dirty="0" err="1">
                <a:latin typeface="Calibri" pitchFamily="34" charset="0"/>
                <a:ea typeface="Calibri" pitchFamily="34" charset="0"/>
                <a:cs typeface="Times New Roman" pitchFamily="18" charset="0"/>
              </a:rPr>
              <a:t>основні</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категорії</a:t>
            </a:r>
            <a:r>
              <a:rPr lang="ru-RU" sz="2000" dirty="0">
                <a:latin typeface="Calibri" pitchFamily="34" charset="0"/>
                <a:ea typeface="Calibri" pitchFamily="34" charset="0"/>
                <a:cs typeface="Times New Roman" pitchFamily="18" charset="0"/>
              </a:rPr>
              <a:t>:</a:t>
            </a:r>
          </a:p>
          <a:p>
            <a:pPr lvl="0" fontAlgn="base">
              <a:spcBef>
                <a:spcPct val="0"/>
              </a:spcBef>
              <a:spcAft>
                <a:spcPct val="0"/>
              </a:spcAft>
            </a:pPr>
            <a:r>
              <a:rPr lang="ru-RU" sz="2000" dirty="0">
                <a:latin typeface="Calibri" pitchFamily="34" charset="0"/>
                <a:ea typeface="Calibri" pitchFamily="34" charset="0"/>
                <a:cs typeface="Times New Roman" pitchFamily="18" charset="0"/>
              </a:rPr>
              <a:t> </a:t>
            </a:r>
            <a:r>
              <a:rPr lang="ru-RU" sz="2000" dirty="0" smtClean="0">
                <a:latin typeface="Calibri" pitchFamily="34" charset="0"/>
                <a:ea typeface="Calibri" pitchFamily="34" charset="0"/>
                <a:cs typeface="Times New Roman" pitchFamily="18" charset="0"/>
              </a:rPr>
              <a:t>	-</a:t>
            </a:r>
            <a:r>
              <a:rPr lang="ru-RU" sz="2000" dirty="0" err="1" smtClean="0">
                <a:latin typeface="Calibri" pitchFamily="34" charset="0"/>
                <a:ea typeface="Calibri" pitchFamily="34" charset="0"/>
                <a:cs typeface="Times New Roman" pitchFamily="18" charset="0"/>
              </a:rPr>
              <a:t>передаюча</a:t>
            </a:r>
            <a:r>
              <a:rPr lang="ru-RU" sz="2000" dirty="0" smtClean="0">
                <a:latin typeface="Calibri" pitchFamily="34" charset="0"/>
                <a:ea typeface="Calibri" pitchFamily="34" charset="0"/>
                <a:cs typeface="Times New Roman" pitchFamily="18" charset="0"/>
              </a:rPr>
              <a:t> </a:t>
            </a:r>
            <a:r>
              <a:rPr lang="ru-RU" sz="2000" dirty="0">
                <a:latin typeface="Calibri" pitchFamily="34" charset="0"/>
                <a:ea typeface="Calibri" pitchFamily="34" charset="0"/>
                <a:cs typeface="Times New Roman" pitchFamily="18" charset="0"/>
              </a:rPr>
              <a:t>та </a:t>
            </a:r>
            <a:r>
              <a:rPr lang="ru-RU" sz="2000" dirty="0" err="1">
                <a:latin typeface="Calibri" pitchFamily="34" charset="0"/>
                <a:ea typeface="Calibri" pitchFamily="34" charset="0"/>
                <a:cs typeface="Times New Roman" pitchFamily="18" charset="0"/>
              </a:rPr>
              <a:t>приймаюча</a:t>
            </a:r>
            <a:r>
              <a:rPr lang="ru-RU" sz="2000" dirty="0">
                <a:latin typeface="Calibri" pitchFamily="34" charset="0"/>
                <a:ea typeface="Calibri" pitchFamily="34" charset="0"/>
                <a:cs typeface="Times New Roman" pitchFamily="18" charset="0"/>
              </a:rPr>
              <a:t> </a:t>
            </a:r>
            <a:r>
              <a:rPr lang="ru-RU" sz="2000" dirty="0" err="1" smtClean="0">
                <a:latin typeface="Calibri" pitchFamily="34" charset="0"/>
                <a:ea typeface="Calibri" pitchFamily="34" charset="0"/>
                <a:cs typeface="Times New Roman" pitchFamily="18" charset="0"/>
              </a:rPr>
              <a:t>котушки</a:t>
            </a:r>
            <a:r>
              <a:rPr lang="ru-RU" sz="2000" dirty="0" smtClean="0">
                <a:latin typeface="Calibri" pitchFamily="34" charset="0"/>
                <a:ea typeface="Calibri" pitchFamily="34" charset="0"/>
                <a:cs typeface="Times New Roman" pitchFamily="18" charset="0"/>
              </a:rPr>
              <a:t>;</a:t>
            </a:r>
            <a:endParaRPr lang="ru-RU" sz="2000" dirty="0">
              <a:latin typeface="Calibri" pitchFamily="34" charset="0"/>
              <a:ea typeface="Calibri" pitchFamily="34" charset="0"/>
              <a:cs typeface="Times New Roman" pitchFamily="18" charset="0"/>
            </a:endParaRPr>
          </a:p>
          <a:p>
            <a:pPr lvl="0" fontAlgn="base">
              <a:spcBef>
                <a:spcPct val="0"/>
              </a:spcBef>
              <a:spcAft>
                <a:spcPct val="0"/>
              </a:spcAft>
            </a:pPr>
            <a:r>
              <a:rPr lang="ru-RU" sz="2000" dirty="0">
                <a:latin typeface="Calibri" pitchFamily="34" charset="0"/>
                <a:ea typeface="Calibri" pitchFamily="34" charset="0"/>
                <a:cs typeface="Times New Roman" pitchFamily="18" charset="0"/>
              </a:rPr>
              <a:t> </a:t>
            </a:r>
            <a:r>
              <a:rPr lang="ru-RU" sz="2000" dirty="0" smtClean="0">
                <a:latin typeface="Calibri" pitchFamily="34" charset="0"/>
                <a:ea typeface="Calibri" pitchFamily="34" charset="0"/>
                <a:cs typeface="Times New Roman" pitchFamily="18" charset="0"/>
              </a:rPr>
              <a:t>	-</a:t>
            </a:r>
            <a:r>
              <a:rPr lang="ru-RU" sz="2000" dirty="0" err="1" smtClean="0">
                <a:latin typeface="Calibri" pitchFamily="34" charset="0"/>
                <a:ea typeface="Calibri" pitchFamily="34" charset="0"/>
                <a:cs typeface="Times New Roman" pitchFamily="18" charset="0"/>
              </a:rPr>
              <a:t>виключно</a:t>
            </a:r>
            <a:r>
              <a:rPr lang="ru-RU" sz="2000" dirty="0" smtClean="0">
                <a:latin typeface="Calibri" pitchFamily="34" charset="0"/>
                <a:ea typeface="Calibri" pitchFamily="34" charset="0"/>
                <a:cs typeface="Times New Roman" pitchFamily="18" charset="0"/>
              </a:rPr>
              <a:t> </a:t>
            </a:r>
            <a:r>
              <a:rPr lang="ru-RU" sz="2000" dirty="0" err="1" smtClean="0">
                <a:latin typeface="Calibri" pitchFamily="34" charset="0"/>
                <a:ea typeface="Calibri" pitchFamily="34" charset="0"/>
                <a:cs typeface="Times New Roman" pitchFamily="18" charset="0"/>
              </a:rPr>
              <a:t>сприймаючі</a:t>
            </a:r>
            <a:r>
              <a:rPr lang="ru-RU" sz="2000" dirty="0" smtClean="0">
                <a:latin typeface="Calibri" pitchFamily="34" charset="0"/>
                <a:ea typeface="Calibri" pitchFamily="34" charset="0"/>
                <a:cs typeface="Times New Roman" pitchFamily="18" charset="0"/>
              </a:rPr>
              <a:t> катушки;</a:t>
            </a:r>
          </a:p>
          <a:p>
            <a:pPr lvl="0" fontAlgn="base">
              <a:spcBef>
                <a:spcPct val="0"/>
              </a:spcBef>
              <a:spcAft>
                <a:spcPct val="0"/>
              </a:spcAft>
            </a:pPr>
            <a:r>
              <a:rPr lang="ru-RU" sz="2000" dirty="0" smtClean="0">
                <a:latin typeface="Calibri" pitchFamily="34" charset="0"/>
                <a:ea typeface="Calibri" pitchFamily="34" charset="0"/>
                <a:cs typeface="Times New Roman" pitchFamily="18" charset="0"/>
              </a:rPr>
              <a:t>	-</a:t>
            </a:r>
            <a:r>
              <a:rPr lang="ru-RU" sz="2000" dirty="0" err="1" smtClean="0">
                <a:latin typeface="Calibri" pitchFamily="34" charset="0"/>
                <a:ea typeface="Calibri" pitchFamily="34" charset="0"/>
                <a:cs typeface="Times New Roman" pitchFamily="18" charset="0"/>
              </a:rPr>
              <a:t>виключно</a:t>
            </a:r>
            <a:r>
              <a:rPr lang="ru-RU" sz="2000" dirty="0" smtClean="0">
                <a:latin typeface="Calibri" pitchFamily="34" charset="0"/>
                <a:ea typeface="Calibri" pitchFamily="34" charset="0"/>
                <a:cs typeface="Times New Roman" pitchFamily="18" charset="0"/>
              </a:rPr>
              <a:t> </a:t>
            </a:r>
            <a:r>
              <a:rPr lang="ru-RU" sz="2000" dirty="0" err="1" smtClean="0">
                <a:latin typeface="Calibri" pitchFamily="34" charset="0"/>
                <a:ea typeface="Calibri" pitchFamily="34" charset="0"/>
                <a:cs typeface="Times New Roman" pitchFamily="18" charset="0"/>
              </a:rPr>
              <a:t>передаючі</a:t>
            </a:r>
            <a:r>
              <a:rPr lang="ru-RU" sz="2000" dirty="0" smtClean="0">
                <a:latin typeface="Calibri" pitchFamily="34" charset="0"/>
                <a:ea typeface="Calibri" pitchFamily="34" charset="0"/>
                <a:cs typeface="Times New Roman" pitchFamily="18" charset="0"/>
              </a:rPr>
              <a:t> </a:t>
            </a:r>
            <a:r>
              <a:rPr lang="ru-RU" sz="2000" dirty="0" err="1" smtClean="0">
                <a:latin typeface="Calibri" pitchFamily="34" charset="0"/>
                <a:ea typeface="Calibri" pitchFamily="34" charset="0"/>
                <a:cs typeface="Times New Roman" pitchFamily="18" charset="0"/>
              </a:rPr>
              <a:t>котушки</a:t>
            </a:r>
            <a:r>
              <a:rPr lang="ru-RU" sz="2000" dirty="0" smtClean="0">
                <a:latin typeface="Calibri" pitchFamily="34" charset="0"/>
                <a:ea typeface="Calibri" pitchFamily="34" charset="0"/>
                <a:cs typeface="Times New Roman" pitchFamily="18" charset="0"/>
              </a:rPr>
              <a:t>.</a:t>
            </a:r>
          </a:p>
          <a:p>
            <a:pPr lvl="0" fontAlgn="base">
              <a:spcBef>
                <a:spcPct val="0"/>
              </a:spcBef>
              <a:spcAft>
                <a:spcPct val="0"/>
              </a:spcAft>
            </a:pPr>
            <a:r>
              <a:rPr lang="ru-RU" sz="2000" dirty="0">
                <a:latin typeface="Calibri" pitchFamily="34" charset="0"/>
                <a:ea typeface="Calibri" pitchFamily="34" charset="0"/>
                <a:cs typeface="Times New Roman" pitchFamily="18" charset="0"/>
              </a:rPr>
              <a:t>Є </a:t>
            </a:r>
            <a:r>
              <a:rPr lang="ru-RU" sz="2000" dirty="0" err="1">
                <a:latin typeface="Calibri" pitchFamily="34" charset="0"/>
                <a:ea typeface="Calibri" pitchFamily="34" charset="0"/>
                <a:cs typeface="Times New Roman" pitchFamily="18" charset="0"/>
              </a:rPr>
              <a:t>кілька</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різновидів</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кожної</a:t>
            </a:r>
            <a:r>
              <a:rPr lang="ru-RU" sz="2000" dirty="0">
                <a:latin typeface="Calibri" pitchFamily="34" charset="0"/>
                <a:ea typeface="Calibri" pitchFamily="34" charset="0"/>
                <a:cs typeface="Times New Roman" pitchFamily="18" charset="0"/>
              </a:rPr>
              <a:t> з </a:t>
            </a:r>
            <a:r>
              <a:rPr lang="ru-RU" sz="2000" dirty="0" err="1">
                <a:latin typeface="Calibri" pitchFamily="34" charset="0"/>
                <a:ea typeface="Calibri" pitchFamily="34" charset="0"/>
                <a:cs typeface="Times New Roman" pitchFamily="18" charset="0"/>
              </a:rPr>
              <a:t>котушок</a:t>
            </a:r>
            <a:r>
              <a:rPr lang="ru-RU" sz="2000" dirty="0">
                <a:latin typeface="Calibri" pitchFamily="34" charset="0"/>
                <a:ea typeface="Calibri" pitchFamily="34" charset="0"/>
                <a:cs typeface="Times New Roman" pitchFamily="18" charset="0"/>
              </a:rPr>
              <a:t>. РЧ </a:t>
            </a:r>
            <a:r>
              <a:rPr lang="ru-RU" sz="2000" dirty="0" err="1">
                <a:latin typeface="Calibri" pitchFamily="34" charset="0"/>
                <a:ea typeface="Calibri" pitchFamily="34" charset="0"/>
                <a:cs typeface="Times New Roman" pitchFamily="18" charset="0"/>
              </a:rPr>
              <a:t>котушку</a:t>
            </a:r>
            <a:r>
              <a:rPr lang="ru-RU" sz="2000" dirty="0">
                <a:latin typeface="Calibri" pitchFamily="34" charset="0"/>
                <a:ea typeface="Calibri" pitchFamily="34" charset="0"/>
                <a:cs typeface="Times New Roman" pitchFamily="18" charset="0"/>
              </a:rPr>
              <a:t> для </a:t>
            </a:r>
            <a:r>
              <a:rPr lang="ru-RU" sz="2000" dirty="0" err="1">
                <a:latin typeface="Calibri" pitchFamily="34" charset="0"/>
                <a:ea typeface="Calibri" pitchFamily="34" charset="0"/>
                <a:cs typeface="Times New Roman" pitchFamily="18" charset="0"/>
              </a:rPr>
              <a:t>томографії</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можна</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порівняти</a:t>
            </a:r>
            <a:r>
              <a:rPr lang="ru-RU" sz="2000" dirty="0">
                <a:latin typeface="Calibri" pitchFamily="34" charset="0"/>
                <a:ea typeface="Calibri" pitchFamily="34" charset="0"/>
                <a:cs typeface="Times New Roman" pitchFamily="18" charset="0"/>
              </a:rPr>
              <a:t> з </a:t>
            </a:r>
            <a:r>
              <a:rPr lang="ru-RU" sz="2000" dirty="0" err="1">
                <a:latin typeface="Calibri" pitchFamily="34" charset="0"/>
                <a:ea typeface="Calibri" pitchFamily="34" charset="0"/>
                <a:cs typeface="Times New Roman" pitchFamily="18" charset="0"/>
              </a:rPr>
              <a:t>обєктивом</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фотоапарата</a:t>
            </a:r>
            <a:r>
              <a:rPr lang="ru-RU" sz="2000" dirty="0">
                <a:latin typeface="Calibri" pitchFamily="34" charset="0"/>
                <a:ea typeface="Calibri" pitchFamily="34" charset="0"/>
                <a:cs typeface="Times New Roman" pitchFamily="18" charset="0"/>
              </a:rPr>
              <a:t>. Фотограф </a:t>
            </a:r>
            <a:r>
              <a:rPr lang="ru-RU" sz="2000" dirty="0" err="1">
                <a:latin typeface="Calibri" pitchFamily="34" charset="0"/>
                <a:ea typeface="Calibri" pitchFamily="34" charset="0"/>
                <a:cs typeface="Times New Roman" pitchFamily="18" charset="0"/>
              </a:rPr>
              <a:t>використовує</a:t>
            </a:r>
            <a:r>
              <a:rPr lang="ru-RU" sz="2000" dirty="0">
                <a:latin typeface="Calibri" pitchFamily="34" charset="0"/>
                <a:ea typeface="Calibri" pitchFamily="34" charset="0"/>
                <a:cs typeface="Times New Roman" pitchFamily="18" charset="0"/>
              </a:rPr>
              <a:t> одну </a:t>
            </a:r>
            <a:r>
              <a:rPr lang="ru-RU" sz="2000" dirty="0" err="1">
                <a:latin typeface="Calibri" pitchFamily="34" charset="0"/>
                <a:ea typeface="Calibri" pitchFamily="34" charset="0"/>
                <a:cs typeface="Times New Roman" pitchFamily="18" charset="0"/>
              </a:rPr>
              <a:t>лінзу</a:t>
            </a:r>
            <a:r>
              <a:rPr lang="ru-RU" sz="2000" dirty="0">
                <a:latin typeface="Calibri" pitchFamily="34" charset="0"/>
                <a:ea typeface="Calibri" pitchFamily="34" charset="0"/>
                <a:cs typeface="Times New Roman" pitchFamily="18" charset="0"/>
              </a:rPr>
              <a:t> для </a:t>
            </a:r>
            <a:r>
              <a:rPr lang="ru-RU" sz="2000" dirty="0" err="1">
                <a:latin typeface="Calibri" pitchFamily="34" charset="0"/>
                <a:ea typeface="Calibri" pitchFamily="34" charset="0"/>
                <a:cs typeface="Times New Roman" pitchFamily="18" charset="0"/>
              </a:rPr>
              <a:t>знімка</a:t>
            </a:r>
            <a:r>
              <a:rPr lang="ru-RU" sz="2000" dirty="0">
                <a:latin typeface="Calibri" pitchFamily="34" charset="0"/>
                <a:ea typeface="Calibri" pitchFamily="34" charset="0"/>
                <a:cs typeface="Times New Roman" pitchFamily="18" charset="0"/>
              </a:rPr>
              <a:t> з </a:t>
            </a:r>
            <a:r>
              <a:rPr lang="ru-RU" sz="2000" dirty="0" err="1">
                <a:latin typeface="Calibri" pitchFamily="34" charset="0"/>
                <a:ea typeface="Calibri" pitchFamily="34" charset="0"/>
                <a:cs typeface="Times New Roman" pitchFamily="18" charset="0"/>
              </a:rPr>
              <a:t>близької</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відстані</a:t>
            </a:r>
            <a:r>
              <a:rPr lang="ru-RU" sz="2000" dirty="0">
                <a:latin typeface="Calibri" pitchFamily="34" charset="0"/>
                <a:ea typeface="Calibri" pitchFamily="34" charset="0"/>
                <a:cs typeface="Times New Roman" pitchFamily="18" charset="0"/>
              </a:rPr>
              <a:t>, а </a:t>
            </a:r>
            <a:r>
              <a:rPr lang="ru-RU" sz="2000" dirty="0" err="1">
                <a:latin typeface="Calibri" pitchFamily="34" charset="0"/>
                <a:ea typeface="Calibri" pitchFamily="34" charset="0"/>
                <a:cs typeface="Times New Roman" pitchFamily="18" charset="0"/>
              </a:rPr>
              <a:t>інший</a:t>
            </a:r>
            <a:r>
              <a:rPr lang="ru-RU" sz="2000" dirty="0">
                <a:latin typeface="Calibri" pitchFamily="34" charset="0"/>
                <a:ea typeface="Calibri" pitchFamily="34" charset="0"/>
                <a:cs typeface="Times New Roman" pitchFamily="18" charset="0"/>
              </a:rPr>
              <a:t> - для широкого кута з </a:t>
            </a:r>
            <a:r>
              <a:rPr lang="ru-RU" sz="2000" dirty="0" err="1">
                <a:latin typeface="Calibri" pitchFamily="34" charset="0"/>
                <a:ea typeface="Calibri" pitchFamily="34" charset="0"/>
                <a:cs typeface="Times New Roman" pitchFamily="18" charset="0"/>
              </a:rPr>
              <a:t>великої</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відстані</a:t>
            </a:r>
            <a:r>
              <a:rPr lang="ru-RU" sz="2000" dirty="0">
                <a:latin typeface="Calibri" pitchFamily="34" charset="0"/>
                <a:ea typeface="Calibri" pitchFamily="34" charset="0"/>
                <a:cs typeface="Times New Roman" pitchFamily="18" charset="0"/>
              </a:rPr>
              <a:t>. Як хороший фотограф </a:t>
            </a:r>
            <a:r>
              <a:rPr lang="ru-RU" sz="2000" dirty="0" err="1">
                <a:latin typeface="Calibri" pitchFamily="34" charset="0"/>
                <a:ea typeface="Calibri" pitchFamily="34" charset="0"/>
                <a:cs typeface="Times New Roman" pitchFamily="18" charset="0"/>
              </a:rPr>
              <a:t>має</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декілька</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лінз</a:t>
            </a:r>
            <a:r>
              <a:rPr lang="ru-RU" sz="2000" dirty="0">
                <a:latin typeface="Calibri" pitchFamily="34" charset="0"/>
                <a:ea typeface="Calibri" pitchFamily="34" charset="0"/>
                <a:cs typeface="Times New Roman" pitchFamily="18" charset="0"/>
              </a:rPr>
              <a:t>, так і в </a:t>
            </a:r>
            <a:r>
              <a:rPr lang="ru-RU" sz="2000" dirty="0" err="1">
                <a:latin typeface="Calibri" pitchFamily="34" charset="0"/>
                <a:ea typeface="Calibri" pitchFamily="34" charset="0"/>
                <a:cs typeface="Times New Roman" pitchFamily="18" charset="0"/>
              </a:rPr>
              <a:t>хорошому</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томографічному</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офісі</a:t>
            </a:r>
            <a:r>
              <a:rPr lang="ru-RU" sz="2000" dirty="0">
                <a:latin typeface="Calibri" pitchFamily="34" charset="0"/>
                <a:ea typeface="Calibri" pitchFamily="34" charset="0"/>
                <a:cs typeface="Times New Roman" pitchFamily="18" charset="0"/>
              </a:rPr>
              <a:t> є </a:t>
            </a:r>
            <a:r>
              <a:rPr lang="ru-RU" sz="2000" dirty="0" err="1">
                <a:latin typeface="Calibri" pitchFamily="34" charset="0"/>
                <a:ea typeface="Calibri" pitchFamily="34" charset="0"/>
                <a:cs typeface="Times New Roman" pitchFamily="18" charset="0"/>
              </a:rPr>
              <a:t>кілька</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відображуючих</a:t>
            </a:r>
            <a:r>
              <a:rPr lang="ru-RU" sz="2000" dirty="0">
                <a:latin typeface="Calibri" pitchFamily="34" charset="0"/>
                <a:ea typeface="Calibri" pitchFamily="34" charset="0"/>
                <a:cs typeface="Times New Roman" pitchFamily="18" charset="0"/>
              </a:rPr>
              <a:t> </a:t>
            </a:r>
            <a:r>
              <a:rPr lang="ru-RU" sz="2000" dirty="0" err="1" smtClean="0">
                <a:latin typeface="Calibri" pitchFamily="34" charset="0"/>
                <a:ea typeface="Calibri" pitchFamily="34" charset="0"/>
                <a:cs typeface="Times New Roman" pitchFamily="18" charset="0"/>
              </a:rPr>
              <a:t>котушок</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щоб</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мати</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можливість</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впоратися</a:t>
            </a:r>
            <a:r>
              <a:rPr lang="ru-RU" sz="2000" dirty="0">
                <a:latin typeface="Calibri" pitchFamily="34" charset="0"/>
                <a:ea typeface="Calibri" pitchFamily="34" charset="0"/>
                <a:cs typeface="Times New Roman" pitchFamily="18" charset="0"/>
              </a:rPr>
              <a:t> з </a:t>
            </a:r>
            <a:r>
              <a:rPr lang="ru-RU" sz="2000" dirty="0" err="1">
                <a:latin typeface="Calibri" pitchFamily="34" charset="0"/>
                <a:ea typeface="Calibri" pitchFamily="34" charset="0"/>
                <a:cs typeface="Times New Roman" pitchFamily="18" charset="0"/>
              </a:rPr>
              <a:t>різними</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ситуаціями</a:t>
            </a:r>
            <a:r>
              <a:rPr lang="ru-RU" sz="2000" dirty="0">
                <a:latin typeface="Calibri" pitchFamily="34" charset="0"/>
                <a:ea typeface="Calibri" pitchFamily="34" charset="0"/>
                <a:cs typeface="Times New Roman" pitchFamily="18" charset="0"/>
              </a:rPr>
              <a:t> в </a:t>
            </a:r>
            <a:r>
              <a:rPr lang="ru-RU" sz="2000" dirty="0" err="1">
                <a:latin typeface="Calibri" pitchFamily="34" charset="0"/>
                <a:ea typeface="Calibri" pitchFamily="34" charset="0"/>
                <a:cs typeface="Times New Roman" pitchFamily="18" charset="0"/>
              </a:rPr>
              <a:t>томографії</a:t>
            </a:r>
            <a:r>
              <a:rPr lang="ru-RU" sz="2000" dirty="0">
                <a:latin typeface="Calibri" pitchFamily="34" charset="0"/>
                <a:ea typeface="Calibri" pitchFamily="34" charset="0"/>
                <a:cs typeface="Times New Roman" pitchFamily="18" charset="0"/>
              </a:rPr>
              <a: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3968637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016758"/>
          </a:xfrm>
          <a:prstGeom prst="rect">
            <a:avLst/>
          </a:prstGeom>
        </p:spPr>
        <p:txBody>
          <a:bodyPr wrap="square">
            <a:spAutoFit/>
          </a:bodyPr>
          <a:lstStyle/>
          <a:p>
            <a:r>
              <a:rPr lang="ru-RU" sz="2000" dirty="0" err="1">
                <a:latin typeface="Calibri" pitchFamily="34" charset="0"/>
                <a:ea typeface="Calibri" pitchFamily="34" charset="0"/>
                <a:cs typeface="Times New Roman" pitchFamily="18" charset="0"/>
              </a:rPr>
              <a:t>Котушка</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що</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відображає</a:t>
            </a:r>
            <a:r>
              <a:rPr lang="ru-RU" sz="2000" dirty="0">
                <a:latin typeface="Calibri" pitchFamily="34" charset="0"/>
                <a:ea typeface="Calibri" pitchFamily="34" charset="0"/>
                <a:cs typeface="Times New Roman" pitchFamily="18" charset="0"/>
              </a:rPr>
              <a:t>, повинна </a:t>
            </a:r>
            <a:r>
              <a:rPr lang="ru-RU" sz="2000" dirty="0" err="1">
                <a:latin typeface="Calibri" pitchFamily="34" charset="0"/>
                <a:ea typeface="Calibri" pitchFamily="34" charset="0"/>
                <a:cs typeface="Times New Roman" pitchFamily="18" charset="0"/>
              </a:rPr>
              <a:t>резонувати</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або</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ефективно</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накопичувати</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енергію</a:t>
            </a:r>
            <a:r>
              <a:rPr lang="ru-RU" sz="2000" dirty="0">
                <a:latin typeface="Calibri" pitchFamily="34" charset="0"/>
                <a:ea typeface="Calibri" pitchFamily="34" charset="0"/>
                <a:cs typeface="Times New Roman" pitchFamily="18" charset="0"/>
              </a:rPr>
              <a:t> при </a:t>
            </a:r>
            <a:r>
              <a:rPr lang="ru-RU" sz="2000" dirty="0" err="1">
                <a:latin typeface="Calibri" pitchFamily="34" charset="0"/>
                <a:ea typeface="Calibri" pitchFamily="34" charset="0"/>
                <a:cs typeface="Times New Roman" pitchFamily="18" charset="0"/>
              </a:rPr>
              <a:t>частоті</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Лармора</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Всі</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котушки</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що</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відображають</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складаються</a:t>
            </a:r>
            <a:r>
              <a:rPr lang="ru-RU" sz="2000" dirty="0">
                <a:latin typeface="Calibri" pitchFamily="34" charset="0"/>
                <a:ea typeface="Calibri" pitchFamily="34" charset="0"/>
                <a:cs typeface="Times New Roman" pitchFamily="18" charset="0"/>
              </a:rPr>
              <a:t> з </a:t>
            </a:r>
            <a:r>
              <a:rPr lang="ru-RU" sz="2000" dirty="0" err="1">
                <a:latin typeface="Calibri" pitchFamily="34" charset="0"/>
                <a:ea typeface="Calibri" pitchFamily="34" charset="0"/>
                <a:cs typeface="Times New Roman" pitchFamily="18" charset="0"/>
              </a:rPr>
              <a:t>індуктора</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індуктивних</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елементів</a:t>
            </a:r>
            <a:r>
              <a:rPr lang="ru-RU" sz="2000" dirty="0">
                <a:latin typeface="Calibri" pitchFamily="34" charset="0"/>
                <a:ea typeface="Calibri" pitchFamily="34" charset="0"/>
                <a:cs typeface="Times New Roman" pitchFamily="18" charset="0"/>
              </a:rPr>
              <a:t> і </a:t>
            </a:r>
            <a:r>
              <a:rPr lang="ru-RU" sz="2000" dirty="0" err="1">
                <a:latin typeface="Calibri" pitchFamily="34" charset="0"/>
                <a:ea typeface="Calibri" pitchFamily="34" charset="0"/>
                <a:cs typeface="Times New Roman" pitchFamily="18" charset="0"/>
              </a:rPr>
              <a:t>ємнісних</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елементів</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Резонансна</a:t>
            </a:r>
            <a:r>
              <a:rPr lang="ru-RU" sz="2000" dirty="0">
                <a:latin typeface="Calibri" pitchFamily="34" charset="0"/>
                <a:ea typeface="Calibri" pitchFamily="34" charset="0"/>
                <a:cs typeface="Times New Roman" pitchFamily="18" charset="0"/>
              </a:rPr>
              <a:t> частота РЧ </a:t>
            </a:r>
            <a:r>
              <a:rPr lang="ru-RU" sz="2000" dirty="0" err="1">
                <a:latin typeface="Calibri" pitchFamily="34" charset="0"/>
                <a:ea typeface="Calibri" pitchFamily="34" charset="0"/>
                <a:cs typeface="Times New Roman" pitchFamily="18" charset="0"/>
              </a:rPr>
              <a:t>котушки</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визначається</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індуктивністю</a:t>
            </a:r>
            <a:r>
              <a:rPr lang="ru-RU" sz="2000" dirty="0">
                <a:latin typeface="Calibri" pitchFamily="34" charset="0"/>
                <a:ea typeface="Calibri" pitchFamily="34" charset="0"/>
                <a:cs typeface="Times New Roman" pitchFamily="18" charset="0"/>
              </a:rPr>
              <a:t> (</a:t>
            </a:r>
            <a:r>
              <a:rPr lang="en-US" sz="2000" dirty="0">
                <a:latin typeface="Calibri" pitchFamily="34" charset="0"/>
                <a:ea typeface="Calibri" pitchFamily="34" charset="0"/>
                <a:cs typeface="Times New Roman" pitchFamily="18" charset="0"/>
              </a:rPr>
              <a:t>L) </a:t>
            </a:r>
            <a:r>
              <a:rPr lang="ru-RU" sz="2000" dirty="0">
                <a:latin typeface="Calibri" pitchFamily="34" charset="0"/>
                <a:ea typeface="Calibri" pitchFamily="34" charset="0"/>
                <a:cs typeface="Times New Roman" pitchFamily="18" charset="0"/>
              </a:rPr>
              <a:t>та </a:t>
            </a:r>
            <a:r>
              <a:rPr lang="ru-RU" sz="2000" dirty="0" err="1">
                <a:latin typeface="Calibri" pitchFamily="34" charset="0"/>
                <a:ea typeface="Calibri" pitchFamily="34" charset="0"/>
                <a:cs typeface="Times New Roman" pitchFamily="18" charset="0"/>
              </a:rPr>
              <a:t>ємністю</a:t>
            </a:r>
            <a:r>
              <a:rPr lang="ru-RU" sz="2000" dirty="0">
                <a:latin typeface="Calibri" pitchFamily="34" charset="0"/>
                <a:ea typeface="Calibri" pitchFamily="34" charset="0"/>
                <a:cs typeface="Times New Roman" pitchFamily="18" charset="0"/>
              </a:rPr>
              <a:t> (</a:t>
            </a:r>
            <a:r>
              <a:rPr lang="en-US" sz="2000" dirty="0">
                <a:latin typeface="Calibri" pitchFamily="34" charset="0"/>
                <a:ea typeface="Calibri" pitchFamily="34" charset="0"/>
                <a:cs typeface="Times New Roman" pitchFamily="18" charset="0"/>
              </a:rPr>
              <a:t>C) </a:t>
            </a:r>
            <a:r>
              <a:rPr lang="ru-RU" sz="2000" dirty="0" err="1">
                <a:latin typeface="Calibri" pitchFamily="34" charset="0"/>
                <a:ea typeface="Calibri" pitchFamily="34" charset="0"/>
                <a:cs typeface="Times New Roman" pitchFamily="18" charset="0"/>
              </a:rPr>
              <a:t>індуктивно-ємнісного</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ланцюга</a:t>
            </a:r>
            <a:r>
              <a:rPr lang="ru-RU" sz="2000" dirty="0">
                <a:latin typeface="Calibri" pitchFamily="34" charset="0"/>
                <a:ea typeface="Calibri" pitchFamily="34" charset="0"/>
                <a:cs typeface="Times New Roman" pitchFamily="18" charset="0"/>
              </a:rPr>
              <a:t>.</a:t>
            </a:r>
          </a:p>
          <a:p>
            <a:r>
              <a:rPr lang="ru-RU" sz="2000" dirty="0" err="1">
                <a:latin typeface="Calibri" pitchFamily="34" charset="0"/>
                <a:ea typeface="Calibri" pitchFamily="34" charset="0"/>
                <a:cs typeface="Times New Roman" pitchFamily="18" charset="0"/>
              </a:rPr>
              <a:t>Деякі</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типи</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котушок</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що</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відображають</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повинні</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налаштовуватися</a:t>
            </a:r>
            <a:r>
              <a:rPr lang="ru-RU" sz="2000" dirty="0">
                <a:latin typeface="Calibri" pitchFamily="34" charset="0"/>
                <a:ea typeface="Calibri" pitchFamily="34" charset="0"/>
                <a:cs typeface="Times New Roman" pitchFamily="18" charset="0"/>
              </a:rPr>
              <a:t> для кожного </a:t>
            </a:r>
            <a:r>
              <a:rPr lang="ru-RU" sz="2000" dirty="0" err="1">
                <a:latin typeface="Calibri" pitchFamily="34" charset="0"/>
                <a:ea typeface="Calibri" pitchFamily="34" charset="0"/>
                <a:cs typeface="Times New Roman" pitchFamily="18" charset="0"/>
              </a:rPr>
              <a:t>пацієнта</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фізичною</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зміною</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ємності</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змінного</a:t>
            </a:r>
            <a:r>
              <a:rPr lang="ru-RU" sz="2000" dirty="0">
                <a:latin typeface="Calibri" pitchFamily="34" charset="0"/>
                <a:ea typeface="Calibri" pitchFamily="34" charset="0"/>
                <a:cs typeface="Times New Roman" pitchFamily="18" charset="0"/>
              </a:rPr>
              <a:t> конденсатора. </a:t>
            </a:r>
            <a:r>
              <a:rPr lang="ru-RU" sz="2000" dirty="0" err="1">
                <a:latin typeface="Calibri" pitchFamily="34" charset="0"/>
                <a:ea typeface="Calibri" pitchFamily="34" charset="0"/>
                <a:cs typeface="Times New Roman" pitchFamily="18" charset="0"/>
              </a:rPr>
              <a:t>Іншою</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вимогою</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котушки</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що</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відображає</a:t>
            </a:r>
            <a:r>
              <a:rPr lang="ru-RU" sz="2000" dirty="0">
                <a:latin typeface="Calibri" pitchFamily="34" charset="0"/>
                <a:ea typeface="Calibri" pitchFamily="34" charset="0"/>
                <a:cs typeface="Times New Roman" pitchFamily="18" charset="0"/>
              </a:rPr>
              <a:t>, є те, </a:t>
            </a:r>
            <a:r>
              <a:rPr lang="ru-RU" sz="2000" dirty="0" err="1">
                <a:latin typeface="Calibri" pitchFamily="34" charset="0"/>
                <a:ea typeface="Calibri" pitchFamily="34" charset="0"/>
                <a:cs typeface="Times New Roman" pitchFamily="18" charset="0"/>
              </a:rPr>
              <a:t>що</a:t>
            </a:r>
            <a:r>
              <a:rPr lang="ru-RU" sz="2000" dirty="0">
                <a:latin typeface="Calibri" pitchFamily="34" charset="0"/>
                <a:ea typeface="Calibri" pitchFamily="34" charset="0"/>
                <a:cs typeface="Times New Roman" pitchFamily="18" charset="0"/>
              </a:rPr>
              <a:t> поле </a:t>
            </a:r>
            <a:r>
              <a:rPr lang="en-US" sz="2000" dirty="0">
                <a:latin typeface="Calibri" pitchFamily="34" charset="0"/>
                <a:ea typeface="Calibri" pitchFamily="34" charset="0"/>
                <a:cs typeface="Times New Roman" pitchFamily="18" charset="0"/>
              </a:rPr>
              <a:t>B1 </a:t>
            </a:r>
            <a:r>
              <a:rPr lang="ru-RU" sz="2000" dirty="0">
                <a:latin typeface="Calibri" pitchFamily="34" charset="0"/>
                <a:ea typeface="Calibri" pitchFamily="34" charset="0"/>
                <a:cs typeface="Times New Roman" pitchFamily="18" charset="0"/>
              </a:rPr>
              <a:t>повинно бути </a:t>
            </a:r>
            <a:r>
              <a:rPr lang="ru-RU" sz="2000" dirty="0" err="1">
                <a:latin typeface="Calibri" pitchFamily="34" charset="0"/>
                <a:ea typeface="Calibri" pitchFamily="34" charset="0"/>
                <a:cs typeface="Times New Roman" pitchFamily="18" charset="0"/>
              </a:rPr>
              <a:t>перпендикулярним</a:t>
            </a:r>
            <a:r>
              <a:rPr lang="ru-RU" sz="2000" dirty="0">
                <a:latin typeface="Calibri" pitchFamily="34" charset="0"/>
                <a:ea typeface="Calibri" pitchFamily="34" charset="0"/>
                <a:cs typeface="Times New Roman" pitchFamily="18" charset="0"/>
              </a:rPr>
              <a:t> </a:t>
            </a:r>
            <a:r>
              <a:rPr lang="ru-RU" sz="2000" dirty="0" err="1">
                <a:latin typeface="Calibri" pitchFamily="34" charset="0"/>
                <a:ea typeface="Calibri" pitchFamily="34" charset="0"/>
                <a:cs typeface="Times New Roman" pitchFamily="18" charset="0"/>
              </a:rPr>
              <a:t>магнітному</a:t>
            </a:r>
            <a:r>
              <a:rPr lang="ru-RU" sz="2000" dirty="0">
                <a:latin typeface="Calibri" pitchFamily="34" charset="0"/>
                <a:ea typeface="Calibri" pitchFamily="34" charset="0"/>
                <a:cs typeface="Times New Roman" pitchFamily="18" charset="0"/>
              </a:rPr>
              <a:t> полю </a:t>
            </a:r>
            <a:r>
              <a:rPr lang="en-US" sz="2000" dirty="0">
                <a:latin typeface="Calibri" pitchFamily="34" charset="0"/>
                <a:ea typeface="Calibri" pitchFamily="34" charset="0"/>
                <a:cs typeface="Times New Roman" pitchFamily="18" charset="0"/>
              </a:rPr>
              <a:t>Bo.</a:t>
            </a:r>
            <a:endParaRPr lang="ru-RU" sz="2000" dirty="0"/>
          </a:p>
          <a:p>
            <a:endParaRPr lang="ru-RU" sz="2000" dirty="0" smtClean="0"/>
          </a:p>
          <a:p>
            <a:endParaRPr lang="ru-RU" sz="2000" dirty="0"/>
          </a:p>
          <a:p>
            <a:endParaRPr lang="ru-RU" sz="2000" dirty="0" smtClean="0"/>
          </a:p>
          <a:p>
            <a:endParaRPr lang="ru-RU" sz="2000" dirty="0"/>
          </a:p>
          <a:p>
            <a:r>
              <a:rPr lang="ru-RU" sz="2000" dirty="0" err="1"/>
              <a:t>Деякі</a:t>
            </a:r>
            <a:r>
              <a:rPr lang="ru-RU" sz="2000" dirty="0"/>
              <a:t> з </a:t>
            </a:r>
            <a:r>
              <a:rPr lang="ru-RU" sz="2000" dirty="0" err="1"/>
              <a:t>найбільш</a:t>
            </a:r>
            <a:r>
              <a:rPr lang="ru-RU" sz="2000" dirty="0"/>
              <a:t> </a:t>
            </a:r>
            <a:r>
              <a:rPr lang="ru-RU" sz="2000" dirty="0" err="1"/>
              <a:t>поширених</a:t>
            </a:r>
            <a:r>
              <a:rPr lang="ru-RU" sz="2000" dirty="0"/>
              <a:t> </a:t>
            </a:r>
            <a:r>
              <a:rPr lang="ru-RU" sz="2000" dirty="0" err="1"/>
              <a:t>котушок</a:t>
            </a:r>
            <a:r>
              <a:rPr lang="ru-RU" sz="2000" dirty="0"/>
              <a:t>, </a:t>
            </a:r>
            <a:r>
              <a:rPr lang="ru-RU" sz="2000" dirty="0" err="1"/>
              <a:t>що</a:t>
            </a:r>
            <a:r>
              <a:rPr lang="ru-RU" sz="2000" dirty="0"/>
              <a:t> </a:t>
            </a:r>
            <a:r>
              <a:rPr lang="ru-RU" sz="2000" dirty="0" err="1"/>
              <a:t>відображають</a:t>
            </a:r>
            <a:r>
              <a:rPr lang="ru-RU" sz="2000" dirty="0"/>
              <a:t>, </a:t>
            </a:r>
            <a:r>
              <a:rPr lang="ru-RU" sz="2000" dirty="0" err="1"/>
              <a:t>зображені</a:t>
            </a:r>
            <a:r>
              <a:rPr lang="ru-RU" sz="2000" dirty="0"/>
              <a:t> на </a:t>
            </a:r>
            <a:r>
              <a:rPr lang="ru-RU" sz="2000" dirty="0" err="1"/>
              <a:t>малюнках</a:t>
            </a:r>
            <a:r>
              <a:rPr lang="ru-RU" sz="2000" dirty="0"/>
              <a:t>. Описано </a:t>
            </a:r>
            <a:r>
              <a:rPr lang="ru-RU" sz="2000" dirty="0" err="1"/>
              <a:t>напрямок</a:t>
            </a:r>
            <a:r>
              <a:rPr lang="ru-RU" sz="2000" dirty="0"/>
              <a:t> поля B1, метод </a:t>
            </a:r>
            <a:r>
              <a:rPr lang="ru-RU" sz="2000" dirty="0" err="1"/>
              <a:t>використання</a:t>
            </a:r>
            <a:r>
              <a:rPr lang="ru-RU" sz="2000" dirty="0"/>
              <a:t> та </a:t>
            </a:r>
            <a:r>
              <a:rPr lang="ru-RU" sz="2000" dirty="0" err="1"/>
              <a:t>застосування</a:t>
            </a:r>
            <a:r>
              <a:rPr lang="ru-RU" sz="2000" dirty="0"/>
              <a:t>.</a:t>
            </a:r>
            <a:endParaRPr lang="ru-RU" sz="2000" dirty="0"/>
          </a:p>
          <a:p>
            <a:pPr lvl="0" eaLnBrk="0" fontAlgn="base" hangingPunct="0">
              <a:spcBef>
                <a:spcPct val="0"/>
              </a:spcBef>
              <a:spcAft>
                <a:spcPct val="0"/>
              </a:spcAft>
            </a:pPr>
            <a:r>
              <a:rPr lang="ru-RU" sz="2000" dirty="0">
                <a:latin typeface="Calibri" pitchFamily="34" charset="0"/>
                <a:ea typeface="Calibri" pitchFamily="34" charset="0"/>
                <a:cs typeface="Times New Roman" pitchFamily="18" charset="0"/>
              </a:rPr>
              <a:t> </a:t>
            </a:r>
            <a:endParaRPr lang="ru-RU" sz="2000" dirty="0">
              <a:latin typeface="Arial" pitchFamily="34" charset="0"/>
              <a:cs typeface="Arial" pitchFamily="34" charset="0"/>
            </a:endParaRPr>
          </a:p>
        </p:txBody>
      </p:sp>
      <p:pic>
        <p:nvPicPr>
          <p:cNvPr id="4" name="Рисунок 3" descr="http://www.cis.rit.edu/htbooks/mri/chap-9/images/coil-eq.gif"/>
          <p:cNvPicPr/>
          <p:nvPr/>
        </p:nvPicPr>
        <p:blipFill>
          <a:blip r:embed="rId2">
            <a:extLst>
              <a:ext uri="{28A0092B-C50C-407E-A947-70E740481C1C}">
                <a14:useLocalDpi xmlns:a14="http://schemas.microsoft.com/office/drawing/2010/main" val="0"/>
              </a:ext>
            </a:extLst>
          </a:blip>
          <a:srcRect/>
          <a:stretch>
            <a:fillRect/>
          </a:stretch>
        </p:blipFill>
        <p:spPr bwMode="auto">
          <a:xfrm>
            <a:off x="3581400" y="3092645"/>
            <a:ext cx="1514475" cy="847725"/>
          </a:xfrm>
          <a:prstGeom prst="rect">
            <a:avLst/>
          </a:prstGeom>
          <a:noFill/>
          <a:ln>
            <a:noFill/>
          </a:ln>
        </p:spPr>
      </p:pic>
    </p:spTree>
    <p:extLst>
      <p:ext uri="{BB962C8B-B14F-4D97-AF65-F5344CB8AC3E}">
        <p14:creationId xmlns:p14="http://schemas.microsoft.com/office/powerpoint/2010/main" val="7853697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www.cis.rit.edu/htbooks/mri/chap-9/images/mri9-6.gif"/>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95400"/>
            <a:ext cx="3568700" cy="2857500"/>
          </a:xfrm>
          <a:prstGeom prst="rect">
            <a:avLst/>
          </a:prstGeom>
          <a:noFill/>
          <a:ln>
            <a:noFill/>
          </a:ln>
        </p:spPr>
      </p:pic>
      <p:pic>
        <p:nvPicPr>
          <p:cNvPr id="3" name="Рисунок 2" descr="http://www.cis.rit.edu/htbooks/mri/chap-9/images/mri9-7.gif"/>
          <p:cNvPicPr/>
          <p:nvPr/>
        </p:nvPicPr>
        <p:blipFill>
          <a:blip r:embed="rId3">
            <a:extLst>
              <a:ext uri="{28A0092B-C50C-407E-A947-70E740481C1C}">
                <a14:useLocalDpi xmlns:a14="http://schemas.microsoft.com/office/drawing/2010/main" val="0"/>
              </a:ext>
            </a:extLst>
          </a:blip>
          <a:srcRect/>
          <a:stretch>
            <a:fillRect/>
          </a:stretch>
        </p:blipFill>
        <p:spPr bwMode="auto">
          <a:xfrm>
            <a:off x="4531895" y="1263316"/>
            <a:ext cx="3568700" cy="2857500"/>
          </a:xfrm>
          <a:prstGeom prst="rect">
            <a:avLst/>
          </a:prstGeom>
          <a:noFill/>
          <a:ln>
            <a:noFill/>
          </a:ln>
        </p:spPr>
      </p:pic>
    </p:spTree>
    <p:extLst>
      <p:ext uri="{BB962C8B-B14F-4D97-AF65-F5344CB8AC3E}">
        <p14:creationId xmlns:p14="http://schemas.microsoft.com/office/powerpoint/2010/main" val="12507550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144000" cy="1200329"/>
          </a:xfrm>
          <a:prstGeom prst="rect">
            <a:avLst/>
          </a:prstGeom>
        </p:spPr>
        <p:txBody>
          <a:bodyPr wrap="square">
            <a:spAutoFit/>
          </a:bodyPr>
          <a:lstStyle/>
          <a:p>
            <a:r>
              <a:rPr lang="ru-RU" dirty="0"/>
              <a:t>Поверхностные катушки широко распространены, так как они являются только принимающими катушками и имеют хорошее отношение сигнал-шум для близлежащих к катушке тканей. Вот пример изображения нижнего отдела позвоночника человека, полученного </a:t>
            </a:r>
            <a:r>
              <a:rPr lang="ru-RU" dirty="0" smtClean="0"/>
              <a:t>поверхностной катушкой </a:t>
            </a:r>
            <a:endParaRPr lang="ru-RU" dirty="0"/>
          </a:p>
        </p:txBody>
      </p:sp>
      <p:pic>
        <p:nvPicPr>
          <p:cNvPr id="4" name="Рисунок 3" descr="http://www.cis.rit.edu/htbooks/mri/chap-9/images/spine.gif"/>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676400"/>
            <a:ext cx="3276599" cy="4572000"/>
          </a:xfrm>
          <a:prstGeom prst="rect">
            <a:avLst/>
          </a:prstGeom>
          <a:noFill/>
          <a:ln>
            <a:noFill/>
          </a:ln>
        </p:spPr>
      </p:pic>
      <p:pic>
        <p:nvPicPr>
          <p:cNvPr id="6" name="Рисунок 5" descr="http://www.cis.rit.edu/htbooks/mri/chap-9/images/smh-sc.gif"/>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905000"/>
            <a:ext cx="2971800" cy="3733800"/>
          </a:xfrm>
          <a:prstGeom prst="rect">
            <a:avLst/>
          </a:prstGeom>
          <a:noFill/>
          <a:ln>
            <a:noFill/>
          </a:ln>
        </p:spPr>
      </p:pic>
    </p:spTree>
    <p:extLst>
      <p:ext uri="{BB962C8B-B14F-4D97-AF65-F5344CB8AC3E}">
        <p14:creationId xmlns:p14="http://schemas.microsoft.com/office/powerpoint/2010/main" val="39627613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250825" y="260350"/>
            <a:ext cx="8497888"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ru-RU" altLang="ru-RU" sz="2800" dirty="0"/>
              <a:t>При </a:t>
            </a:r>
            <a:r>
              <a:rPr lang="ru-RU" altLang="ru-RU" sz="2800" dirty="0" err="1" smtClean="0"/>
              <a:t>включенні</a:t>
            </a:r>
            <a:r>
              <a:rPr lang="ru-RU" altLang="ru-RU" sz="2800" dirty="0" smtClean="0"/>
              <a:t> </a:t>
            </a:r>
            <a:r>
              <a:rPr lang="ru-RU" altLang="ru-RU" sz="2800" dirty="0" err="1" smtClean="0"/>
              <a:t>радіочастотного</a:t>
            </a:r>
            <a:r>
              <a:rPr lang="ru-RU" altLang="ru-RU" sz="2800" dirty="0" smtClean="0"/>
              <a:t> </a:t>
            </a:r>
            <a:r>
              <a:rPr lang="ru-RU" altLang="ru-RU" sz="2800" dirty="0"/>
              <a:t>поля вектор </a:t>
            </a:r>
            <a:r>
              <a:rPr lang="ru-RU" altLang="ru-RU" sz="2800" b="1" i="1" dirty="0"/>
              <a:t>M</a:t>
            </a:r>
            <a:r>
              <a:rPr lang="ru-RU" altLang="ru-RU" sz="2800" b="1" baseline="-25000" dirty="0"/>
              <a:t>0</a:t>
            </a:r>
            <a:r>
              <a:rPr lang="ru-RU" altLang="ru-RU" sz="2800" b="1" dirty="0"/>
              <a:t> </a:t>
            </a:r>
            <a:r>
              <a:rPr lang="ru-RU" altLang="ru-RU" sz="2800" dirty="0" err="1" smtClean="0"/>
              <a:t>відхиляється</a:t>
            </a:r>
            <a:r>
              <a:rPr lang="ru-RU" altLang="ru-RU" sz="2800" dirty="0" smtClean="0"/>
              <a:t> </a:t>
            </a:r>
            <a:r>
              <a:rPr lang="ru-RU" altLang="ru-RU" sz="2800" dirty="0" err="1" smtClean="0"/>
              <a:t>від</a:t>
            </a:r>
            <a:r>
              <a:rPr lang="ru-RU" altLang="ru-RU" sz="2800" dirty="0" smtClean="0"/>
              <a:t> </a:t>
            </a:r>
            <a:r>
              <a:rPr lang="ru-RU" altLang="ru-RU" sz="2800" dirty="0" err="1" smtClean="0"/>
              <a:t>рівноважного</a:t>
            </a:r>
            <a:r>
              <a:rPr lang="ru-RU" altLang="ru-RU" sz="2800" dirty="0" smtClean="0"/>
              <a:t> </a:t>
            </a:r>
            <a:r>
              <a:rPr lang="ru-RU" altLang="ru-RU" sz="2800" dirty="0" err="1" smtClean="0"/>
              <a:t>положення</a:t>
            </a:r>
            <a:r>
              <a:rPr lang="ru-RU" altLang="ru-RU" sz="2800" dirty="0" smtClean="0"/>
              <a:t> на кут. </a:t>
            </a:r>
          </a:p>
          <a:p>
            <a:pPr eaLnBrk="1" hangingPunct="1"/>
            <a:r>
              <a:rPr lang="ru-RU" altLang="ru-RU" sz="2800" dirty="0" err="1" smtClean="0"/>
              <a:t>Якщо</a:t>
            </a:r>
            <a:r>
              <a:rPr lang="ru-RU" altLang="ru-RU" sz="2800" dirty="0" smtClean="0"/>
              <a:t> </a:t>
            </a:r>
            <a:r>
              <a:rPr lang="ru-RU" altLang="ru-RU" sz="2800" dirty="0" err="1" smtClean="0"/>
              <a:t>постійне</a:t>
            </a:r>
            <a:r>
              <a:rPr lang="ru-RU" altLang="ru-RU" sz="2800" dirty="0" smtClean="0"/>
              <a:t> </a:t>
            </a:r>
            <a:r>
              <a:rPr lang="ru-RU" altLang="ru-RU" sz="2800" dirty="0" err="1" smtClean="0"/>
              <a:t>магнітне</a:t>
            </a:r>
            <a:r>
              <a:rPr lang="ru-RU" altLang="ru-RU" sz="2800" dirty="0" smtClean="0"/>
              <a:t> поле </a:t>
            </a:r>
            <a:r>
              <a:rPr lang="ru-RU" altLang="ru-RU" sz="2800" b="1" i="1" dirty="0" smtClean="0"/>
              <a:t>В</a:t>
            </a:r>
            <a:r>
              <a:rPr lang="ru-RU" altLang="ru-RU" sz="2800" b="1" baseline="-25000" dirty="0" smtClean="0"/>
              <a:t>0</a:t>
            </a:r>
            <a:r>
              <a:rPr lang="ru-RU" altLang="ru-RU" sz="2800" dirty="0" smtClean="0"/>
              <a:t> абсолютно </a:t>
            </a:r>
            <a:r>
              <a:rPr lang="ru-RU" altLang="ru-RU" sz="2800" dirty="0" err="1" smtClean="0"/>
              <a:t>однорідне</a:t>
            </a:r>
            <a:r>
              <a:rPr lang="ru-RU" altLang="ru-RU" sz="2800" dirty="0" smtClean="0"/>
              <a:t>, </a:t>
            </a:r>
            <a:r>
              <a:rPr lang="ru-RU" altLang="ru-RU" sz="2800" dirty="0" err="1" smtClean="0"/>
              <a:t>поведінка</a:t>
            </a:r>
            <a:r>
              <a:rPr lang="ru-RU" altLang="ru-RU" sz="2800" dirty="0" smtClean="0"/>
              <a:t> </a:t>
            </a:r>
            <a:r>
              <a:rPr lang="ru-RU" altLang="ru-RU" sz="2800" dirty="0"/>
              <a:t>вектора </a:t>
            </a:r>
            <a:r>
              <a:rPr lang="ru-RU" altLang="ru-RU" sz="2800" dirty="0" err="1" smtClean="0"/>
              <a:t>намагніченості</a:t>
            </a:r>
            <a:r>
              <a:rPr lang="ru-RU" altLang="ru-RU" sz="2800" dirty="0" smtClean="0"/>
              <a:t> </a:t>
            </a:r>
            <a:r>
              <a:rPr lang="ru-RU" altLang="ru-RU" sz="2800" b="1" i="1" dirty="0" smtClean="0"/>
              <a:t>М</a:t>
            </a:r>
            <a:r>
              <a:rPr lang="ru-RU" altLang="ru-RU" sz="2800" b="1" baseline="-25000" dirty="0" smtClean="0"/>
              <a:t>0 </a:t>
            </a:r>
            <a:r>
              <a:rPr lang="ru-RU" altLang="ru-RU" sz="2800" dirty="0" err="1" smtClean="0"/>
              <a:t>після</a:t>
            </a:r>
            <a:r>
              <a:rPr lang="ru-RU" altLang="ru-RU" sz="2800" dirty="0" smtClean="0"/>
              <a:t> </a:t>
            </a:r>
            <a:r>
              <a:rPr lang="ru-RU" altLang="ru-RU" sz="2800" dirty="0" err="1" smtClean="0"/>
              <a:t>припинення</a:t>
            </a:r>
            <a:r>
              <a:rPr lang="ru-RU" altLang="ru-RU" sz="2800" dirty="0" smtClean="0"/>
              <a:t> </a:t>
            </a:r>
            <a:r>
              <a:rPr lang="ru-RU" altLang="ru-RU" sz="2800" dirty="0" err="1" smtClean="0"/>
              <a:t>дії</a:t>
            </a:r>
            <a:r>
              <a:rPr lang="ru-RU" altLang="ru-RU" sz="2800" dirty="0" smtClean="0"/>
              <a:t> </a:t>
            </a:r>
            <a:r>
              <a:rPr lang="ru-RU" altLang="ru-RU" sz="2800" dirty="0" err="1" smtClean="0"/>
              <a:t>імпульса</a:t>
            </a:r>
            <a:r>
              <a:rPr lang="ru-RU" altLang="ru-RU" sz="2800" dirty="0" smtClean="0"/>
              <a:t> </a:t>
            </a:r>
            <a:r>
              <a:rPr lang="ru-RU" altLang="ru-RU" sz="2800" dirty="0" err="1" smtClean="0"/>
              <a:t>визначається</a:t>
            </a:r>
            <a:r>
              <a:rPr lang="ru-RU" altLang="ru-RU" sz="2800" dirty="0" smtClean="0"/>
              <a:t> </a:t>
            </a:r>
            <a:r>
              <a:rPr lang="ru-RU" altLang="ru-RU" sz="2800" dirty="0" err="1" smtClean="0"/>
              <a:t>процесами</a:t>
            </a:r>
            <a:r>
              <a:rPr lang="ru-RU" altLang="ru-RU" sz="2800" dirty="0" smtClean="0"/>
              <a:t> </a:t>
            </a:r>
            <a:r>
              <a:rPr lang="ru-RU" altLang="ru-RU" sz="2800" dirty="0" err="1" smtClean="0"/>
              <a:t>релаксації</a:t>
            </a:r>
            <a:r>
              <a:rPr lang="ru-RU" altLang="ru-RU" sz="2800" dirty="0" smtClean="0"/>
              <a:t>, </a:t>
            </a:r>
            <a:r>
              <a:rPr lang="ru-RU" altLang="ru-RU" sz="2800" dirty="0" err="1" smtClean="0"/>
              <a:t>тобто</a:t>
            </a:r>
            <a:r>
              <a:rPr lang="ru-RU" altLang="ru-RU" sz="2800" dirty="0" smtClean="0"/>
              <a:t> </a:t>
            </a:r>
            <a:r>
              <a:rPr lang="ru-RU" altLang="ru-RU" sz="2800" dirty="0" err="1" smtClean="0"/>
              <a:t>спінова</a:t>
            </a:r>
            <a:r>
              <a:rPr lang="ru-RU" altLang="ru-RU" sz="2800" dirty="0" smtClean="0"/>
              <a:t> </a:t>
            </a:r>
            <a:r>
              <a:rPr lang="ru-RU" altLang="ru-RU" sz="2800" dirty="0"/>
              <a:t>система </a:t>
            </a:r>
            <a:r>
              <a:rPr lang="ru-RU" altLang="ru-RU" sz="2800" dirty="0" err="1" smtClean="0"/>
              <a:t>повертається</a:t>
            </a:r>
            <a:r>
              <a:rPr lang="ru-RU" altLang="ru-RU" sz="2800" dirty="0" smtClean="0"/>
              <a:t> до </a:t>
            </a:r>
            <a:r>
              <a:rPr lang="ru-RU" altLang="ru-RU" sz="2800" dirty="0" err="1" smtClean="0"/>
              <a:t>рівноважного</a:t>
            </a:r>
            <a:r>
              <a:rPr lang="ru-RU" altLang="ru-RU" sz="2800" dirty="0" smtClean="0"/>
              <a:t> стану шляхом </a:t>
            </a:r>
            <a:r>
              <a:rPr lang="ru-RU" altLang="ru-RU" sz="2800" dirty="0" err="1" smtClean="0"/>
              <a:t>релаксації</a:t>
            </a:r>
            <a:r>
              <a:rPr lang="ru-RU" altLang="ru-RU" sz="2800" dirty="0" smtClean="0"/>
              <a:t> </a:t>
            </a:r>
            <a:r>
              <a:rPr lang="ru-RU" altLang="ru-RU" sz="2800" dirty="0"/>
              <a:t>(</a:t>
            </a:r>
            <a:r>
              <a:rPr lang="ru-RU" altLang="ru-RU" sz="2800" b="1" i="1" dirty="0" err="1"/>
              <a:t>M</a:t>
            </a:r>
            <a:r>
              <a:rPr lang="ru-RU" altLang="ru-RU" sz="2800" b="1" baseline="-25000" dirty="0" err="1"/>
              <a:t>z</a:t>
            </a:r>
            <a:r>
              <a:rPr lang="ru-RU" altLang="ru-RU" sz="2800" b="1" dirty="0"/>
              <a:t> </a:t>
            </a:r>
            <a:r>
              <a:rPr lang="ru-RU" altLang="ru-RU" sz="2800" i="1" dirty="0"/>
              <a:t>→ </a:t>
            </a:r>
            <a:r>
              <a:rPr lang="ru-RU" altLang="ru-RU" sz="2800" b="1" i="1" dirty="0"/>
              <a:t>M</a:t>
            </a:r>
            <a:r>
              <a:rPr lang="ru-RU" altLang="ru-RU" sz="2800" b="1" baseline="-25000" dirty="0"/>
              <a:t>0</a:t>
            </a:r>
            <a:r>
              <a:rPr lang="ru-RU" altLang="ru-RU" sz="2800" b="1" dirty="0"/>
              <a:t>, </a:t>
            </a:r>
            <a:r>
              <a:rPr lang="ru-RU" altLang="ru-RU" sz="2800" dirty="0"/>
              <a:t>а </a:t>
            </a:r>
            <a:r>
              <a:rPr lang="ru-RU" altLang="ru-RU" sz="2800" b="1" i="1" dirty="0" err="1"/>
              <a:t>M</a:t>
            </a:r>
            <a:r>
              <a:rPr lang="ru-RU" altLang="ru-RU" sz="2800" b="1" baseline="-25000" dirty="0" err="1"/>
              <a:t>x</a:t>
            </a:r>
            <a:r>
              <a:rPr lang="ru-RU" altLang="ru-RU" sz="2800" b="1" dirty="0"/>
              <a:t> </a:t>
            </a:r>
            <a:r>
              <a:rPr lang="ru-RU" altLang="ru-RU" sz="2800" dirty="0"/>
              <a:t>и </a:t>
            </a:r>
            <a:r>
              <a:rPr lang="ru-RU" altLang="ru-RU" sz="2800" b="1" dirty="0" err="1"/>
              <a:t>M</a:t>
            </a:r>
            <a:r>
              <a:rPr lang="ru-RU" altLang="ru-RU" sz="2800" b="1" baseline="-25000" dirty="0" err="1"/>
              <a:t>y</a:t>
            </a:r>
            <a:r>
              <a:rPr lang="ru-RU" altLang="ru-RU" sz="2800" b="1" dirty="0"/>
              <a:t> </a:t>
            </a:r>
            <a:r>
              <a:rPr lang="ru-RU" altLang="ru-RU" sz="2800" dirty="0"/>
              <a:t>→ 0). </a:t>
            </a:r>
          </a:p>
        </p:txBody>
      </p:sp>
      <p:graphicFrame>
        <p:nvGraphicFramePr>
          <p:cNvPr id="3075" name="Object 6"/>
          <p:cNvGraphicFramePr>
            <a:graphicFrameLocks noChangeAspect="1"/>
          </p:cNvGraphicFramePr>
          <p:nvPr>
            <p:extLst>
              <p:ext uri="{D42A27DB-BD31-4B8C-83A1-F6EECF244321}">
                <p14:modId xmlns:p14="http://schemas.microsoft.com/office/powerpoint/2010/main" val="4011465094"/>
              </p:ext>
            </p:extLst>
          </p:nvPr>
        </p:nvGraphicFramePr>
        <p:xfrm>
          <a:off x="7772400" y="685800"/>
          <a:ext cx="385762" cy="576262"/>
        </p:xfrm>
        <a:graphic>
          <a:graphicData uri="http://schemas.openxmlformats.org/presentationml/2006/ole">
            <mc:AlternateContent xmlns:mc="http://schemas.openxmlformats.org/markup-compatibility/2006">
              <mc:Choice xmlns:v="urn:schemas-microsoft-com:vml" Requires="v">
                <p:oleObj spid="_x0000_s1073" name="Equation" r:id="rId3" imgW="126725" imgH="177415" progId="Equation.3">
                  <p:embed/>
                </p:oleObj>
              </mc:Choice>
              <mc:Fallback>
                <p:oleObj name="Equation" r:id="rId3" imgW="126725" imgH="17741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685800"/>
                        <a:ext cx="38576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2998789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0" y="0"/>
            <a:ext cx="9067800"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ru-RU" altLang="ru-RU" sz="2800" dirty="0"/>
              <a:t>Блох припустив, </a:t>
            </a:r>
            <a:r>
              <a:rPr lang="ru-RU" altLang="ru-RU" sz="2800" dirty="0" err="1"/>
              <a:t>що</a:t>
            </a:r>
            <a:r>
              <a:rPr lang="ru-RU" altLang="ru-RU" sz="2800" dirty="0"/>
              <a:t> </a:t>
            </a:r>
            <a:r>
              <a:rPr lang="ru-RU" altLang="ru-RU" sz="2800" dirty="0" err="1"/>
              <a:t>релаксаційні</a:t>
            </a:r>
            <a:r>
              <a:rPr lang="ru-RU" altLang="ru-RU" sz="2800" dirty="0"/>
              <a:t> </a:t>
            </a:r>
            <a:r>
              <a:rPr lang="ru-RU" altLang="ru-RU" sz="2800" dirty="0" err="1"/>
              <a:t>процеси</a:t>
            </a:r>
            <a:r>
              <a:rPr lang="ru-RU" altLang="ru-RU" sz="2800" dirty="0"/>
              <a:t> </a:t>
            </a:r>
            <a:r>
              <a:rPr lang="ru-RU" altLang="ru-RU" sz="2800" dirty="0" err="1"/>
              <a:t>мають</a:t>
            </a:r>
            <a:r>
              <a:rPr lang="ru-RU" altLang="ru-RU" sz="2800" dirty="0"/>
              <a:t> перший порядок і </a:t>
            </a:r>
            <a:r>
              <a:rPr lang="ru-RU" altLang="ru-RU" sz="2800" dirty="0" err="1"/>
              <a:t>можуть</a:t>
            </a:r>
            <a:r>
              <a:rPr lang="ru-RU" altLang="ru-RU" sz="2800" dirty="0"/>
              <a:t> бути </a:t>
            </a:r>
            <a:r>
              <a:rPr lang="ru-RU" altLang="ru-RU" sz="2800" dirty="0" err="1"/>
              <a:t>описані</a:t>
            </a:r>
            <a:r>
              <a:rPr lang="ru-RU" altLang="ru-RU" sz="2800" dirty="0"/>
              <a:t> </a:t>
            </a:r>
            <a:r>
              <a:rPr lang="ru-RU" altLang="ru-RU" sz="2800" dirty="0" err="1"/>
              <a:t>двома</a:t>
            </a:r>
            <a:r>
              <a:rPr lang="ru-RU" altLang="ru-RU" sz="2800" dirty="0"/>
              <a:t> </a:t>
            </a:r>
            <a:r>
              <a:rPr lang="ru-RU" altLang="ru-RU" sz="2800" dirty="0" err="1"/>
              <a:t>різними</a:t>
            </a:r>
            <a:r>
              <a:rPr lang="ru-RU" altLang="ru-RU" sz="2800" dirty="0"/>
              <a:t> часами </a:t>
            </a:r>
            <a:r>
              <a:rPr lang="ru-RU" altLang="ru-RU" sz="2800" dirty="0" err="1"/>
              <a:t>релаксації</a:t>
            </a:r>
            <a:r>
              <a:rPr lang="ru-RU" altLang="ru-RU" sz="2800" dirty="0"/>
              <a:t> Т1 та </a:t>
            </a:r>
            <a:r>
              <a:rPr lang="en-US" altLang="ru-RU" sz="2800" dirty="0"/>
              <a:t>T2, </a:t>
            </a:r>
            <a:r>
              <a:rPr lang="ru-RU" altLang="ru-RU" sz="2800" dirty="0" err="1"/>
              <a:t>що</a:t>
            </a:r>
            <a:r>
              <a:rPr lang="ru-RU" altLang="ru-RU" sz="2800" dirty="0"/>
              <a:t> </a:t>
            </a:r>
            <a:r>
              <a:rPr lang="ru-RU" altLang="ru-RU" sz="2800" dirty="0" err="1"/>
              <a:t>визначаються</a:t>
            </a:r>
            <a:r>
              <a:rPr lang="ru-RU" altLang="ru-RU" sz="2800" dirty="0"/>
              <a:t> </a:t>
            </a:r>
            <a:r>
              <a:rPr lang="ru-RU" altLang="ru-RU" sz="2800" dirty="0" err="1"/>
              <a:t>рівняннями</a:t>
            </a:r>
            <a:endParaRPr lang="en-US" altLang="ru-RU" sz="2800" dirty="0"/>
          </a:p>
          <a:p>
            <a:pPr eaLnBrk="1" hangingPunct="1"/>
            <a:endParaRPr lang="en-US" altLang="ru-RU" sz="2800" dirty="0"/>
          </a:p>
          <a:p>
            <a:pPr eaLnBrk="1" hangingPunct="1"/>
            <a:endParaRPr lang="en-US" altLang="ru-RU" sz="2800" dirty="0"/>
          </a:p>
          <a:p>
            <a:pPr eaLnBrk="1" hangingPunct="1"/>
            <a:endParaRPr lang="en-US" altLang="ru-RU" sz="2800" dirty="0"/>
          </a:p>
          <a:p>
            <a:pPr eaLnBrk="1" hangingPunct="1"/>
            <a:endParaRPr lang="en-US" altLang="ru-RU" sz="2800" dirty="0"/>
          </a:p>
          <a:p>
            <a:pPr eaLnBrk="1" hangingPunct="1"/>
            <a:endParaRPr lang="ru-RU" altLang="ru-RU" sz="2800" dirty="0" smtClean="0"/>
          </a:p>
          <a:p>
            <a:pPr eaLnBrk="1" hangingPunct="1"/>
            <a:endParaRPr lang="ru-RU" altLang="ru-RU" sz="2800" dirty="0"/>
          </a:p>
          <a:p>
            <a:pPr eaLnBrk="1" hangingPunct="1"/>
            <a:endParaRPr lang="ru-RU" altLang="ru-RU" sz="2800" dirty="0" smtClean="0"/>
          </a:p>
          <a:p>
            <a:pPr eaLnBrk="1" hangingPunct="1"/>
            <a:endParaRPr lang="ru-RU" altLang="ru-RU" sz="2800" dirty="0"/>
          </a:p>
          <a:p>
            <a:r>
              <a:rPr lang="ru-RU" altLang="ru-RU" sz="2800" dirty="0"/>
              <a:t>для </a:t>
            </a:r>
            <a:r>
              <a:rPr lang="ru-RU" altLang="ru-RU" sz="2800" dirty="0" err="1"/>
              <a:t>обертової</a:t>
            </a:r>
            <a:r>
              <a:rPr lang="ru-RU" altLang="ru-RU" sz="2800" dirty="0"/>
              <a:t> </a:t>
            </a:r>
            <a:r>
              <a:rPr lang="ru-RU" altLang="ru-RU" sz="2800" dirty="0" err="1"/>
              <a:t>системи</a:t>
            </a:r>
            <a:r>
              <a:rPr lang="ru-RU" altLang="ru-RU" sz="2800" dirty="0"/>
              <a:t> координат (</a:t>
            </a:r>
            <a:r>
              <a:rPr lang="en-US" altLang="ru-RU" sz="2800" dirty="0"/>
              <a:t>X',Y', Z): </a:t>
            </a:r>
            <a:r>
              <a:rPr lang="ru-RU" altLang="ru-RU" sz="2800" dirty="0"/>
              <a:t>де </a:t>
            </a:r>
            <a:r>
              <a:rPr lang="en-US" altLang="ru-RU" sz="2800" dirty="0"/>
              <a:t>T1 - </a:t>
            </a:r>
            <a:r>
              <a:rPr lang="ru-RU" altLang="ru-RU" sz="2800" dirty="0"/>
              <a:t>час </a:t>
            </a:r>
            <a:r>
              <a:rPr lang="ru-RU" altLang="ru-RU" sz="2800" dirty="0" err="1"/>
              <a:t>спін-решіткової</a:t>
            </a:r>
            <a:r>
              <a:rPr lang="ru-RU" altLang="ru-RU" sz="2800" dirty="0"/>
              <a:t> </a:t>
            </a:r>
            <a:r>
              <a:rPr lang="ru-RU" altLang="ru-RU" sz="2800" dirty="0" err="1"/>
              <a:t>або</a:t>
            </a:r>
            <a:r>
              <a:rPr lang="ru-RU" altLang="ru-RU" sz="2800" dirty="0"/>
              <a:t> </a:t>
            </a:r>
            <a:r>
              <a:rPr lang="ru-RU" altLang="ru-RU" sz="2800" dirty="0" err="1"/>
              <a:t>поздовжньої</a:t>
            </a:r>
            <a:r>
              <a:rPr lang="ru-RU" altLang="ru-RU" sz="2800" dirty="0"/>
              <a:t> </a:t>
            </a:r>
            <a:r>
              <a:rPr lang="ru-RU" altLang="ru-RU" sz="2800" dirty="0" err="1"/>
              <a:t>релаксації</a:t>
            </a:r>
            <a:r>
              <a:rPr lang="ru-RU" altLang="ru-RU" sz="2800" dirty="0"/>
              <a:t>, а </a:t>
            </a:r>
            <a:r>
              <a:rPr lang="en-US" altLang="ru-RU" sz="2800" dirty="0"/>
              <a:t>T2 - </a:t>
            </a:r>
            <a:r>
              <a:rPr lang="ru-RU" altLang="ru-RU" sz="2800" dirty="0"/>
              <a:t>час </a:t>
            </a:r>
            <a:r>
              <a:rPr lang="ru-RU" altLang="ru-RU" sz="2800" dirty="0" err="1"/>
              <a:t>спін-спинової</a:t>
            </a:r>
            <a:r>
              <a:rPr lang="ru-RU" altLang="ru-RU" sz="2800" dirty="0"/>
              <a:t> </a:t>
            </a:r>
            <a:r>
              <a:rPr lang="ru-RU" altLang="ru-RU" sz="2800" dirty="0" err="1"/>
              <a:t>або</a:t>
            </a:r>
            <a:r>
              <a:rPr lang="ru-RU" altLang="ru-RU" sz="2800" dirty="0"/>
              <a:t> </a:t>
            </a:r>
            <a:r>
              <a:rPr lang="ru-RU" altLang="ru-RU" sz="2800" dirty="0" err="1"/>
              <a:t>поперечної</a:t>
            </a:r>
            <a:r>
              <a:rPr lang="ru-RU" altLang="ru-RU" sz="2800" dirty="0"/>
              <a:t> </a:t>
            </a:r>
            <a:r>
              <a:rPr lang="ru-RU" altLang="ru-RU" sz="2800" dirty="0" err="1"/>
              <a:t>релаксації</a:t>
            </a:r>
            <a:r>
              <a:rPr lang="ru-RU" altLang="ru-RU" sz="2800" dirty="0"/>
              <a:t>.</a:t>
            </a:r>
            <a:endParaRPr lang="ru-RU" altLang="ru-RU" sz="2800" dirty="0"/>
          </a:p>
        </p:txBody>
      </p:sp>
      <p:sp>
        <p:nvSpPr>
          <p:cNvPr id="4099"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endParaRPr lang="ru-RU" altLang="ru-RU"/>
          </a:p>
        </p:txBody>
      </p:sp>
      <p:graphicFrame>
        <p:nvGraphicFramePr>
          <p:cNvPr id="4100" name="Object 5"/>
          <p:cNvGraphicFramePr>
            <a:graphicFrameLocks noChangeAspect="1"/>
          </p:cNvGraphicFramePr>
          <p:nvPr/>
        </p:nvGraphicFramePr>
        <p:xfrm>
          <a:off x="3276600" y="2133600"/>
          <a:ext cx="3382963" cy="1198563"/>
        </p:xfrm>
        <a:graphic>
          <a:graphicData uri="http://schemas.openxmlformats.org/presentationml/2006/ole">
            <mc:AlternateContent xmlns:mc="http://schemas.openxmlformats.org/markup-compatibility/2006">
              <mc:Choice xmlns:v="urn:schemas-microsoft-com:vml" Requires="v">
                <p:oleObj spid="_x0000_s2191" name="Equation" r:id="rId3" imgW="1231366" imgH="431613" progId="Equation.3">
                  <p:embed/>
                </p:oleObj>
              </mc:Choice>
              <mc:Fallback>
                <p:oleObj name="Equation" r:id="rId3" imgW="1231366" imgH="431613"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133600"/>
                        <a:ext cx="3382963"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01"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endParaRPr lang="ru-RU" altLang="ru-RU"/>
          </a:p>
        </p:txBody>
      </p:sp>
      <p:graphicFrame>
        <p:nvGraphicFramePr>
          <p:cNvPr id="4102" name="Object 7"/>
          <p:cNvGraphicFramePr>
            <a:graphicFrameLocks noChangeAspect="1"/>
          </p:cNvGraphicFramePr>
          <p:nvPr/>
        </p:nvGraphicFramePr>
        <p:xfrm>
          <a:off x="1187450" y="3357563"/>
          <a:ext cx="2886075" cy="1335087"/>
        </p:xfrm>
        <a:graphic>
          <a:graphicData uri="http://schemas.openxmlformats.org/presentationml/2006/ole">
            <mc:AlternateContent xmlns:mc="http://schemas.openxmlformats.org/markup-compatibility/2006">
              <mc:Choice xmlns:v="urn:schemas-microsoft-com:vml" Requires="v">
                <p:oleObj spid="_x0000_s2192" name="Equation" r:id="rId5" imgW="939392" imgH="431613" progId="Equation.3">
                  <p:embed/>
                </p:oleObj>
              </mc:Choice>
              <mc:Fallback>
                <p:oleObj name="Equation" r:id="rId5" imgW="939392" imgH="431613"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3357563"/>
                        <a:ext cx="2886075"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03"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endParaRPr lang="ru-RU" altLang="ru-RU"/>
          </a:p>
        </p:txBody>
      </p:sp>
      <p:graphicFrame>
        <p:nvGraphicFramePr>
          <p:cNvPr id="4104" name="Object 9"/>
          <p:cNvGraphicFramePr>
            <a:graphicFrameLocks noChangeAspect="1"/>
          </p:cNvGraphicFramePr>
          <p:nvPr/>
        </p:nvGraphicFramePr>
        <p:xfrm>
          <a:off x="5795963" y="3357563"/>
          <a:ext cx="2725737" cy="1349375"/>
        </p:xfrm>
        <a:graphic>
          <a:graphicData uri="http://schemas.openxmlformats.org/presentationml/2006/ole">
            <mc:AlternateContent xmlns:mc="http://schemas.openxmlformats.org/markup-compatibility/2006">
              <mc:Choice xmlns:v="urn:schemas-microsoft-com:vml" Requires="v">
                <p:oleObj spid="_x0000_s2193" name="Equation" r:id="rId7" imgW="927100" imgH="457200" progId="Equation.3">
                  <p:embed/>
                </p:oleObj>
              </mc:Choice>
              <mc:Fallback>
                <p:oleObj name="Equation" r:id="rId7" imgW="92710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95963" y="3357563"/>
                        <a:ext cx="2725737"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445938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074" y="23298"/>
            <a:ext cx="9144000" cy="5940088"/>
          </a:xfrm>
          <a:prstGeom prst="rect">
            <a:avLst/>
          </a:prstGeom>
        </p:spPr>
        <p:txBody>
          <a:bodyPr wrap="square">
            <a:spAutoFit/>
          </a:bodyPr>
          <a:lstStyle/>
          <a:p>
            <a:pPr algn="ctr"/>
            <a:r>
              <a:rPr lang="ru-RU" sz="2000" b="1" dirty="0" smtClean="0"/>
              <a:t>Контраст </a:t>
            </a:r>
            <a:r>
              <a:rPr lang="ru-RU" sz="2000" b="1" dirty="0" err="1" smtClean="0"/>
              <a:t>зображення</a:t>
            </a:r>
            <a:r>
              <a:rPr lang="ru-RU" sz="2000" b="1" dirty="0"/>
              <a:t>.</a:t>
            </a:r>
            <a:endParaRPr lang="ru-RU" sz="2000" dirty="0"/>
          </a:p>
          <a:p>
            <a:r>
              <a:rPr lang="uk-UA" sz="2000" dirty="0"/>
              <a:t/>
            </a:r>
            <a:br>
              <a:rPr lang="uk-UA" sz="2000" dirty="0"/>
            </a:br>
            <a:r>
              <a:rPr lang="uk-UA" sz="2000" dirty="0"/>
              <a:t>Зображення, отримані методом МРТ, повинні мати достатній рівень контрасту, що дозволяє </a:t>
            </a:r>
            <a:r>
              <a:rPr lang="uk-UA" sz="2000" dirty="0" err="1"/>
              <a:t>візуалізувати</a:t>
            </a:r>
            <a:r>
              <a:rPr lang="uk-UA" sz="2000" dirty="0"/>
              <a:t> анатомічні структури і уловлювати відмінності між нормальними і патологічно зміненими тканинами. За відсутності відмінностей в контрасті візуалізація патологічних змін стає неможливою. </a:t>
            </a:r>
            <a:r>
              <a:rPr lang="uk-UA" sz="2000" dirty="0" smtClean="0"/>
              <a:t>Однією </a:t>
            </a:r>
            <a:r>
              <a:rPr lang="uk-UA" sz="2000" dirty="0"/>
              <a:t>з істотних переваг МРТ в порівнянні з іншими методами візуалізації внутрішніх органів </a:t>
            </a:r>
            <a:r>
              <a:rPr lang="uk-UA" sz="2000" dirty="0" smtClean="0"/>
              <a:t>є можливість </a:t>
            </a:r>
            <a:r>
              <a:rPr lang="uk-UA" sz="2000" dirty="0"/>
              <a:t>контролювати стан структур, що складаються з м'яких тканин.</a:t>
            </a:r>
          </a:p>
          <a:p>
            <a:r>
              <a:rPr lang="uk-UA" sz="2000" dirty="0"/>
              <a:t>Характеристики контрасту залежать від багатьох чинників, і важливо уявляти собі, які механізми визначають якість зображень в МРТ.</a:t>
            </a:r>
            <a:br>
              <a:rPr lang="uk-UA" sz="2000" dirty="0"/>
            </a:br>
            <a:r>
              <a:rPr lang="uk-UA" sz="2000" dirty="0"/>
              <a:t>При отриманні зображень методом МРТ в кожну групу входить декілька параметрів. Внутрішні параметри контрасту :</a:t>
            </a:r>
            <a:br>
              <a:rPr lang="uk-UA" sz="2000" dirty="0"/>
            </a:br>
            <a:r>
              <a:rPr lang="uk-UA" sz="2000" dirty="0" smtClean="0"/>
              <a:t>	-час </a:t>
            </a:r>
            <a:r>
              <a:rPr lang="uk-UA" sz="2000" dirty="0"/>
              <a:t>Т1-восстановления (Т1-контраст);</a:t>
            </a:r>
            <a:br>
              <a:rPr lang="uk-UA" sz="2000" dirty="0"/>
            </a:br>
            <a:r>
              <a:rPr lang="uk-UA" sz="2000" dirty="0" smtClean="0"/>
              <a:t>	-час </a:t>
            </a:r>
            <a:r>
              <a:rPr lang="uk-UA" sz="2000" dirty="0"/>
              <a:t>Т2-спада (Т2-контраст);</a:t>
            </a:r>
            <a:br>
              <a:rPr lang="uk-UA" sz="2000" dirty="0"/>
            </a:br>
            <a:r>
              <a:rPr lang="uk-UA" sz="2000" dirty="0" smtClean="0"/>
              <a:t>	-протонна </a:t>
            </a:r>
            <a:r>
              <a:rPr lang="uk-UA" sz="2000" dirty="0"/>
              <a:t>щільність;</a:t>
            </a:r>
            <a:br>
              <a:rPr lang="uk-UA" sz="2000" dirty="0"/>
            </a:br>
            <a:r>
              <a:rPr lang="uk-UA" sz="2000" dirty="0" smtClean="0"/>
              <a:t>	-об'ємний </a:t>
            </a:r>
            <a:r>
              <a:rPr lang="uk-UA" sz="2000" dirty="0"/>
              <a:t>потік;</a:t>
            </a:r>
            <a:br>
              <a:rPr lang="uk-UA" sz="2000" dirty="0"/>
            </a:br>
            <a:r>
              <a:rPr lang="uk-UA" sz="2000" dirty="0" smtClean="0"/>
              <a:t>	-зовнішній </a:t>
            </a:r>
            <a:r>
              <a:rPr lang="uk-UA" sz="2000" dirty="0"/>
              <a:t>коефіцієнт дифузії (ADC).</a:t>
            </a:r>
            <a:br>
              <a:rPr lang="uk-UA" sz="2000" dirty="0"/>
            </a:br>
            <a:r>
              <a:rPr lang="uk-UA" sz="2000" dirty="0"/>
              <a:t>Усі ці параметри властиві тканинам організму і не піддаються зміні.</a:t>
            </a:r>
          </a:p>
          <a:p>
            <a:endParaRPr lang="ru-RU" sz="2000" dirty="0"/>
          </a:p>
        </p:txBody>
      </p:sp>
    </p:spTree>
    <p:extLst>
      <p:ext uri="{BB962C8B-B14F-4D97-AF65-F5344CB8AC3E}">
        <p14:creationId xmlns:p14="http://schemas.microsoft.com/office/powerpoint/2010/main" val="30378604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6200"/>
            <a:ext cx="9067800" cy="4708981"/>
          </a:xfrm>
          <a:prstGeom prst="rect">
            <a:avLst/>
          </a:prstGeom>
        </p:spPr>
        <p:txBody>
          <a:bodyPr wrap="square">
            <a:spAutoFit/>
          </a:bodyPr>
          <a:lstStyle/>
          <a:p>
            <a:pPr algn="ctr"/>
            <a:r>
              <a:rPr lang="uk-UA" sz="2000" b="1" dirty="0"/>
              <a:t>Жирова  тканина і </a:t>
            </a:r>
            <a:r>
              <a:rPr lang="uk-UA" sz="2000" b="1" dirty="0" smtClean="0"/>
              <a:t>вода</a:t>
            </a:r>
          </a:p>
          <a:p>
            <a:pPr algn="just"/>
            <a:r>
              <a:rPr lang="uk-UA" sz="2000" dirty="0"/>
              <a:t/>
            </a:r>
            <a:br>
              <a:rPr lang="uk-UA" sz="2000" dirty="0"/>
            </a:br>
            <a:r>
              <a:rPr lang="uk-UA" sz="2000" dirty="0"/>
              <a:t>Молекули жиру складаються з атомів водню, пов'язаних з атомами вуглецю і кисню. Жири складаються з великих молекул, що називаються ліпідами, які тісно пов'язані один з одним, і швидкість обертання яких відносно невелика.</a:t>
            </a:r>
            <a:br>
              <a:rPr lang="uk-UA" sz="2000" dirty="0"/>
            </a:br>
            <a:r>
              <a:rPr lang="uk-UA" sz="2000" dirty="0"/>
              <a:t>Молекулі води атоми водню і кисню розташовані далеко один від одного і характеризуються досить значною швидкістю обертання. Кисень в молекулах води прагне відтягнути електрони, що знаходяться навколо </a:t>
            </a:r>
            <a:r>
              <a:rPr lang="uk-UA" sz="2000" dirty="0" err="1"/>
              <a:t>ядер</a:t>
            </a:r>
            <a:r>
              <a:rPr lang="uk-UA" sz="2000" dirty="0"/>
              <a:t> атомів водню. Це робить їх сприйнятливішими до дії основного магнітного поля.</a:t>
            </a:r>
            <a:br>
              <a:rPr lang="uk-UA" sz="2000" dirty="0"/>
            </a:br>
            <a:r>
              <a:rPr lang="uk-UA" sz="2000" dirty="0"/>
              <a:t>У жирах вуглець не відтягує електрони атомів водню. Вони залишаються в електронній хмарі, захищаючи ядро від дії магнітного поля. У молекулі води </a:t>
            </a:r>
            <a:r>
              <a:rPr lang="uk-UA" sz="2000" dirty="0" err="1"/>
              <a:t>Ларморова</a:t>
            </a:r>
            <a:r>
              <a:rPr lang="uk-UA" sz="2000" dirty="0"/>
              <a:t> частота атомів водню вища, ніж в жирах. У молекулах останніх водень </a:t>
            </a:r>
            <a:r>
              <a:rPr lang="uk-UA" sz="2000" dirty="0" err="1" smtClean="0"/>
              <a:t>релаксує</a:t>
            </a:r>
            <a:r>
              <a:rPr lang="uk-UA" sz="2000" dirty="0" smtClean="0"/>
              <a:t> </a:t>
            </a:r>
            <a:r>
              <a:rPr lang="uk-UA" sz="2000" dirty="0"/>
              <a:t>уздовж подовжньої осі і втрачає поперечну намагніченість швидше, ніж в молекулах води. У зв'язку з цим на зображеннях, отриманих методом МРТ, жир і вода </a:t>
            </a:r>
            <a:r>
              <a:rPr lang="uk-UA" sz="2000" dirty="0" smtClean="0"/>
              <a:t>виглядають по-різному.</a:t>
            </a:r>
            <a:endParaRPr lang="uk-UA" sz="2000" dirty="0"/>
          </a:p>
        </p:txBody>
      </p:sp>
    </p:spTree>
    <p:extLst>
      <p:ext uri="{BB962C8B-B14F-4D97-AF65-F5344CB8AC3E}">
        <p14:creationId xmlns:p14="http://schemas.microsoft.com/office/powerpoint/2010/main" val="27552550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940088"/>
          </a:xfrm>
          <a:prstGeom prst="rect">
            <a:avLst/>
          </a:prstGeom>
        </p:spPr>
        <p:txBody>
          <a:bodyPr wrap="square">
            <a:spAutoFit/>
          </a:bodyPr>
          <a:lstStyle/>
          <a:p>
            <a:pPr algn="ctr"/>
            <a:r>
              <a:rPr lang="ru-RU" sz="2000" b="1" dirty="0"/>
              <a:t>  </a:t>
            </a:r>
            <a:r>
              <a:rPr lang="ru-RU" sz="2000" b="1" dirty="0" smtClean="0"/>
              <a:t>Т1-відновлення </a:t>
            </a:r>
          </a:p>
          <a:p>
            <a:r>
              <a:rPr lang="uk-UA" sz="2000" dirty="0" smtClean="0"/>
              <a:t>	Т1-відновлення  </a:t>
            </a:r>
            <a:r>
              <a:rPr lang="uk-UA" sz="2000" dirty="0"/>
              <a:t>відбувається внаслідок того, що ядра віддають свою енергію в довкілля.</a:t>
            </a:r>
            <a:br>
              <a:rPr lang="uk-UA" sz="2000" dirty="0"/>
            </a:br>
            <a:r>
              <a:rPr lang="uk-UA" sz="2000" dirty="0" smtClean="0"/>
              <a:t>	Власна </a:t>
            </a:r>
            <a:r>
              <a:rPr lang="uk-UA" sz="2000" dirty="0"/>
              <a:t>енергія жирової тканини низька і вона легко поглинає гратами енергію </a:t>
            </a:r>
            <a:r>
              <a:rPr lang="uk-UA" sz="2000" dirty="0" err="1"/>
              <a:t>ядер</a:t>
            </a:r>
            <a:r>
              <a:rPr lang="uk-UA" sz="2000" dirty="0"/>
              <a:t> водню. Завдяки повільному обертанню молекул жирової тканини їх відновлення відбувається досить швидко. Це пов'язано з тим, що швидкість обертання відповідає </a:t>
            </a:r>
            <a:r>
              <a:rPr lang="uk-UA" sz="2000" dirty="0" err="1" smtClean="0"/>
              <a:t>Ларморовій</a:t>
            </a:r>
            <a:r>
              <a:rPr lang="uk-UA" sz="2000" dirty="0" smtClean="0"/>
              <a:t> </a:t>
            </a:r>
            <a:r>
              <a:rPr lang="uk-UA" sz="2000" dirty="0"/>
              <a:t>частоті і допускає ефективний обмін енергією між ядрами водню і </a:t>
            </a:r>
            <a:r>
              <a:rPr lang="uk-UA" sz="2000" dirty="0" smtClean="0"/>
              <a:t>оточуючими </a:t>
            </a:r>
            <a:r>
              <a:rPr lang="uk-UA" sz="2000" dirty="0"/>
              <a:t>молекулярними </a:t>
            </a:r>
            <a:r>
              <a:rPr lang="uk-UA" sz="2000" dirty="0" err="1" smtClean="0"/>
              <a:t>гструктурами</a:t>
            </a:r>
            <a:r>
              <a:rPr lang="uk-UA" sz="2000" dirty="0" smtClean="0"/>
              <a:t>. </a:t>
            </a:r>
            <a:r>
              <a:rPr lang="uk-UA" sz="2000" dirty="0"/>
              <a:t>Таким чином, магнітні моменти </a:t>
            </a:r>
            <a:r>
              <a:rPr lang="uk-UA" sz="2000" dirty="0" err="1"/>
              <a:t>ядер</a:t>
            </a:r>
            <a:r>
              <a:rPr lang="uk-UA" sz="2000" dirty="0"/>
              <a:t> молекул жирів здатні </a:t>
            </a:r>
            <a:r>
              <a:rPr lang="uk-UA" sz="2000" dirty="0" err="1" smtClean="0"/>
              <a:t>релаксуватись</a:t>
            </a:r>
            <a:r>
              <a:rPr lang="uk-UA" sz="2000" dirty="0" smtClean="0"/>
              <a:t> </a:t>
            </a:r>
            <a:r>
              <a:rPr lang="uk-UA" sz="2000" dirty="0"/>
              <a:t>і швидко відновлювати свою подовжню намагніченість. M0 жирів швидко орієнтується у В</a:t>
            </a:r>
            <a:r>
              <a:rPr lang="uk-UA" sz="2000" baseline="-25000" dirty="0"/>
              <a:t>0</a:t>
            </a:r>
            <a:r>
              <a:rPr lang="uk-UA" sz="2000" dirty="0"/>
              <a:t>, і час Т1 для жиру складає </a:t>
            </a:r>
            <a:r>
              <a:rPr lang="uk-UA" sz="2000" dirty="0" smtClean="0"/>
              <a:t>малу його величину.</a:t>
            </a:r>
          </a:p>
          <a:p>
            <a:r>
              <a:rPr lang="ru-RU" sz="2000" dirty="0" smtClean="0"/>
              <a:t>	</a:t>
            </a:r>
            <a:r>
              <a:rPr lang="uk-UA" sz="2000" dirty="0"/>
              <a:t>Вода  має високу внутрішню енергію, і її </a:t>
            </a:r>
            <a:r>
              <a:rPr lang="uk-UA" sz="2000" dirty="0" smtClean="0"/>
              <a:t>структура </a:t>
            </a:r>
            <a:r>
              <a:rPr lang="uk-UA" sz="2000" dirty="0"/>
              <a:t>не можуть легко поглинати енергію </a:t>
            </a:r>
            <a:r>
              <a:rPr lang="uk-UA" sz="2000" dirty="0" err="1"/>
              <a:t>ядер</a:t>
            </a:r>
            <a:r>
              <a:rPr lang="uk-UA" sz="2000" dirty="0"/>
              <a:t> водню. Висока рухливість молекул води призводить до менш ефективною Т1-релаксации за рахунок того, що швидкість їх обертання не співпадає з </a:t>
            </a:r>
            <a:r>
              <a:rPr lang="uk-UA" sz="2000" dirty="0" err="1" smtClean="0"/>
              <a:t>Ларморовою</a:t>
            </a:r>
            <a:r>
              <a:rPr lang="uk-UA" sz="2000" dirty="0" smtClean="0"/>
              <a:t> </a:t>
            </a:r>
            <a:r>
              <a:rPr lang="uk-UA" sz="2000" dirty="0"/>
              <a:t>частотою і не забезпечує ефективного обміну енергією між ядрами водню і навколишніми молекулярними </a:t>
            </a:r>
            <a:r>
              <a:rPr lang="uk-UA" sz="2000" dirty="0" smtClean="0"/>
              <a:t>структурами. </a:t>
            </a:r>
            <a:r>
              <a:rPr lang="uk-UA" sz="2000" dirty="0"/>
              <a:t>Магнітні моменти молекул води довго </a:t>
            </a:r>
            <a:r>
              <a:rPr lang="uk-UA" sz="2000" dirty="0" err="1" smtClean="0"/>
              <a:t>релаксирують</a:t>
            </a:r>
            <a:r>
              <a:rPr lang="uk-UA" sz="2000" dirty="0" smtClean="0"/>
              <a:t> </a:t>
            </a:r>
            <a:r>
              <a:rPr lang="uk-UA" sz="2000" dirty="0"/>
              <a:t>і відновлюють подовжню намагніченість. Так же довго орієнтується у В</a:t>
            </a:r>
            <a:r>
              <a:rPr lang="uk-UA" sz="2000" baseline="-25000" dirty="0"/>
              <a:t>0</a:t>
            </a:r>
            <a:r>
              <a:rPr lang="uk-UA" sz="2000" dirty="0"/>
              <a:t> їх M</a:t>
            </a:r>
            <a:r>
              <a:rPr lang="uk-UA" sz="2000" baseline="-25000" dirty="0"/>
              <a:t>0</a:t>
            </a:r>
            <a:r>
              <a:rPr lang="uk-UA" sz="2000" dirty="0"/>
              <a:t>, і тому час Т1 для води </a:t>
            </a:r>
            <a:r>
              <a:rPr lang="uk-UA" sz="2000" dirty="0" smtClean="0"/>
              <a:t>досить значний.</a:t>
            </a:r>
            <a:endParaRPr lang="uk-UA" sz="2000" dirty="0"/>
          </a:p>
        </p:txBody>
      </p:sp>
    </p:spTree>
    <p:extLst>
      <p:ext uri="{BB962C8B-B14F-4D97-AF65-F5344CB8AC3E}">
        <p14:creationId xmlns:p14="http://schemas.microsoft.com/office/powerpoint/2010/main" val="41631430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067800" cy="4247317"/>
          </a:xfrm>
          <a:prstGeom prst="rect">
            <a:avLst/>
          </a:prstGeom>
        </p:spPr>
        <p:txBody>
          <a:bodyPr wrap="square">
            <a:spAutoFit/>
          </a:bodyPr>
          <a:lstStyle/>
          <a:p>
            <a:pPr algn="ctr"/>
            <a:r>
              <a:rPr lang="ru-RU" b="1" dirty="0"/>
              <a:t>Т</a:t>
            </a:r>
            <a:r>
              <a:rPr lang="ru-RU" b="1" baseline="-25000" dirty="0"/>
              <a:t>2</a:t>
            </a:r>
            <a:r>
              <a:rPr lang="ru-RU" b="1" dirty="0"/>
              <a:t>-спад</a:t>
            </a:r>
            <a:endParaRPr lang="ru-RU" b="1" dirty="0" smtClean="0"/>
          </a:p>
          <a:p>
            <a:endParaRPr lang="ru-RU" dirty="0" smtClean="0"/>
          </a:p>
          <a:p>
            <a:r>
              <a:rPr lang="ru-RU" dirty="0" smtClean="0"/>
              <a:t>Т2-рецесія </a:t>
            </a:r>
            <a:r>
              <a:rPr lang="ru-RU" dirty="0" err="1"/>
              <a:t>відбувається</a:t>
            </a:r>
            <a:r>
              <a:rPr lang="ru-RU" dirty="0"/>
              <a:t> </a:t>
            </a:r>
            <a:r>
              <a:rPr lang="ru-RU" dirty="0" err="1"/>
              <a:t>внаслідок</a:t>
            </a:r>
            <a:r>
              <a:rPr lang="ru-RU" dirty="0"/>
              <a:t> </a:t>
            </a:r>
            <a:r>
              <a:rPr lang="ru-RU" dirty="0" err="1"/>
              <a:t>взаємодії</a:t>
            </a:r>
            <a:r>
              <a:rPr lang="ru-RU" dirty="0"/>
              <a:t> </a:t>
            </a:r>
            <a:r>
              <a:rPr lang="ru-RU" dirty="0" err="1"/>
              <a:t>магнітних</a:t>
            </a:r>
            <a:r>
              <a:rPr lang="ru-RU" dirty="0"/>
              <a:t> </a:t>
            </a:r>
            <a:r>
              <a:rPr lang="ru-RU" dirty="0" err="1"/>
              <a:t>полів</a:t>
            </a:r>
            <a:r>
              <a:rPr lang="ru-RU" dirty="0"/>
              <a:t> </a:t>
            </a:r>
            <a:r>
              <a:rPr lang="ru-RU" dirty="0" err="1"/>
              <a:t>сусідніх</a:t>
            </a:r>
            <a:r>
              <a:rPr lang="ru-RU" dirty="0"/>
              <a:t> ядер, </a:t>
            </a:r>
            <a:r>
              <a:rPr lang="ru-RU" dirty="0" err="1"/>
              <a:t>які</a:t>
            </a:r>
            <a:r>
              <a:rPr lang="ru-RU" dirty="0"/>
              <a:t>, таким чином, </a:t>
            </a:r>
            <a:r>
              <a:rPr lang="ru-RU" dirty="0" err="1"/>
              <a:t>обмінюються</a:t>
            </a:r>
            <a:r>
              <a:rPr lang="ru-RU" dirty="0"/>
              <a:t> </a:t>
            </a:r>
            <a:r>
              <a:rPr lang="ru-RU" dirty="0" err="1"/>
              <a:t>енергією</a:t>
            </a:r>
            <a:r>
              <a:rPr lang="ru-RU" dirty="0"/>
              <a:t>.</a:t>
            </a:r>
          </a:p>
          <a:p>
            <a:r>
              <a:rPr lang="ru-RU" dirty="0"/>
              <a:t> У жирах, </a:t>
            </a:r>
            <a:r>
              <a:rPr lang="ru-RU" dirty="0" err="1"/>
              <a:t>ефективний</a:t>
            </a:r>
            <a:r>
              <a:rPr lang="ru-RU" dirty="0"/>
              <a:t> </a:t>
            </a:r>
            <a:r>
              <a:rPr lang="ru-RU" dirty="0" err="1"/>
              <a:t>енергетичний</a:t>
            </a:r>
            <a:r>
              <a:rPr lang="ru-RU" dirty="0"/>
              <a:t> </a:t>
            </a:r>
            <a:r>
              <a:rPr lang="ru-RU" dirty="0" err="1"/>
              <a:t>обмін</a:t>
            </a:r>
            <a:r>
              <a:rPr lang="ru-RU" dirty="0"/>
              <a:t> </a:t>
            </a:r>
            <a:r>
              <a:rPr lang="ru-RU" dirty="0" err="1"/>
              <a:t>між</a:t>
            </a:r>
            <a:r>
              <a:rPr lang="ru-RU" dirty="0"/>
              <a:t> ядрами </a:t>
            </a:r>
            <a:r>
              <a:rPr lang="ru-RU" dirty="0" err="1"/>
              <a:t>водню</a:t>
            </a:r>
            <a:r>
              <a:rPr lang="ru-RU" dirty="0"/>
              <a:t>, </a:t>
            </a:r>
            <a:r>
              <a:rPr lang="ru-RU" dirty="0" err="1"/>
              <a:t>оскільки</a:t>
            </a:r>
            <a:r>
              <a:rPr lang="ru-RU" dirty="0"/>
              <a:t> </a:t>
            </a:r>
            <a:r>
              <a:rPr lang="ru-RU" dirty="0" err="1"/>
              <a:t>швидкість</a:t>
            </a:r>
            <a:r>
              <a:rPr lang="ru-RU" dirty="0"/>
              <a:t> </a:t>
            </a:r>
            <a:r>
              <a:rPr lang="ru-RU" dirty="0" err="1"/>
              <a:t>обертання</a:t>
            </a:r>
            <a:r>
              <a:rPr lang="ru-RU" dirty="0"/>
              <a:t> молекул </a:t>
            </a:r>
            <a:r>
              <a:rPr lang="ru-RU" dirty="0" err="1"/>
              <a:t>жирів</a:t>
            </a:r>
            <a:r>
              <a:rPr lang="ru-RU" dirty="0"/>
              <a:t> </a:t>
            </a:r>
            <a:r>
              <a:rPr lang="ru-RU" dirty="0" err="1"/>
              <a:t>близька</a:t>
            </a:r>
            <a:r>
              <a:rPr lang="ru-RU" dirty="0"/>
              <a:t> до </a:t>
            </a:r>
            <a:r>
              <a:rPr lang="ru-RU" dirty="0" err="1"/>
              <a:t>значної</a:t>
            </a:r>
            <a:r>
              <a:rPr lang="ru-RU" dirty="0"/>
              <a:t> </a:t>
            </a:r>
            <a:r>
              <a:rPr lang="ru-RU" dirty="0" err="1"/>
              <a:t>частоти</a:t>
            </a:r>
            <a:r>
              <a:rPr lang="ru-RU" dirty="0"/>
              <a:t>, і вони </a:t>
            </a:r>
            <a:r>
              <a:rPr lang="ru-RU" dirty="0" err="1"/>
              <a:t>близькі</a:t>
            </a:r>
            <a:r>
              <a:rPr lang="ru-RU" dirty="0"/>
              <a:t> один до одного. В </a:t>
            </a:r>
            <a:r>
              <a:rPr lang="ru-RU" dirty="0" err="1"/>
              <a:t>результаті</a:t>
            </a:r>
            <a:r>
              <a:rPr lang="ru-RU" dirty="0"/>
              <a:t>, </a:t>
            </a:r>
            <a:r>
              <a:rPr lang="ru-RU" dirty="0" err="1" smtClean="0"/>
              <a:t>спін</a:t>
            </a:r>
            <a:r>
              <a:rPr lang="ru-RU" dirty="0" smtClean="0"/>
              <a:t> </a:t>
            </a:r>
            <a:r>
              <a:rPr lang="ru-RU" dirty="0" err="1"/>
              <a:t>швидко</a:t>
            </a:r>
            <a:r>
              <a:rPr lang="ru-RU" dirty="0"/>
              <a:t> </a:t>
            </a:r>
            <a:r>
              <a:rPr lang="ru-RU" dirty="0" err="1" smtClean="0"/>
              <a:t>перемістився</a:t>
            </a:r>
            <a:r>
              <a:rPr lang="ru-RU" dirty="0" smtClean="0"/>
              <a:t> </a:t>
            </a:r>
            <a:r>
              <a:rPr lang="ru-RU" dirty="0"/>
              <a:t>в </a:t>
            </a:r>
            <a:r>
              <a:rPr lang="ru-RU" dirty="0" err="1"/>
              <a:t>фазі</a:t>
            </a:r>
            <a:r>
              <a:rPr lang="ru-RU" dirty="0"/>
              <a:t> і </a:t>
            </a:r>
            <a:r>
              <a:rPr lang="ru-RU" dirty="0" err="1"/>
              <a:t>втрачає</a:t>
            </a:r>
            <a:r>
              <a:rPr lang="ru-RU" dirty="0"/>
              <a:t> </a:t>
            </a:r>
            <a:r>
              <a:rPr lang="ru-RU" dirty="0" err="1"/>
              <a:t>поперечну</a:t>
            </a:r>
            <a:r>
              <a:rPr lang="ru-RU" dirty="0"/>
              <a:t> </a:t>
            </a:r>
            <a:r>
              <a:rPr lang="ru-RU" dirty="0" err="1"/>
              <a:t>намагніченість</a:t>
            </a:r>
            <a:r>
              <a:rPr lang="ru-RU" dirty="0"/>
              <a:t>, тому час </a:t>
            </a:r>
            <a:r>
              <a:rPr lang="ru-RU" dirty="0" smtClean="0"/>
              <a:t>Т</a:t>
            </a:r>
            <a:r>
              <a:rPr lang="en-US" dirty="0" smtClean="0"/>
              <a:t>2 </a:t>
            </a:r>
            <a:r>
              <a:rPr lang="ru-RU" dirty="0" err="1"/>
              <a:t>дуже</a:t>
            </a:r>
            <a:r>
              <a:rPr lang="ru-RU" dirty="0"/>
              <a:t> короткий.</a:t>
            </a:r>
          </a:p>
          <a:p>
            <a:r>
              <a:rPr lang="ru-RU" dirty="0"/>
              <a:t>У </a:t>
            </a:r>
            <a:r>
              <a:rPr lang="ru-RU" dirty="0" err="1"/>
              <a:t>воді</a:t>
            </a:r>
            <a:r>
              <a:rPr lang="ru-RU" dirty="0"/>
              <a:t>, </a:t>
            </a:r>
            <a:r>
              <a:rPr lang="ru-RU" dirty="0" err="1"/>
              <a:t>процеси</a:t>
            </a:r>
            <a:r>
              <a:rPr lang="ru-RU" dirty="0"/>
              <a:t> </a:t>
            </a:r>
            <a:r>
              <a:rPr lang="ru-RU" dirty="0" err="1"/>
              <a:t>обміну</a:t>
            </a:r>
            <a:r>
              <a:rPr lang="ru-RU" dirty="0"/>
              <a:t> </a:t>
            </a:r>
            <a:r>
              <a:rPr lang="ru-RU" dirty="0" err="1"/>
              <a:t>енергією</a:t>
            </a:r>
            <a:r>
              <a:rPr lang="ru-RU" dirty="0"/>
              <a:t> </a:t>
            </a:r>
            <a:r>
              <a:rPr lang="ru-RU" dirty="0" err="1"/>
              <a:t>витікає</a:t>
            </a:r>
            <a:r>
              <a:rPr lang="ru-RU" dirty="0"/>
              <a:t> </a:t>
            </a:r>
            <a:r>
              <a:rPr lang="ru-RU" dirty="0" err="1"/>
              <a:t>менш</a:t>
            </a:r>
            <a:r>
              <a:rPr lang="ru-RU" dirty="0"/>
              <a:t> </a:t>
            </a:r>
            <a:r>
              <a:rPr lang="ru-RU" dirty="0" err="1"/>
              <a:t>ефективно</a:t>
            </a:r>
            <a:r>
              <a:rPr lang="ru-RU" dirty="0"/>
              <a:t>, </a:t>
            </a:r>
            <a:r>
              <a:rPr lang="ru-RU" dirty="0" err="1"/>
              <a:t>ніж</a:t>
            </a:r>
            <a:r>
              <a:rPr lang="ru-RU" dirty="0"/>
              <a:t> у жирах, </a:t>
            </a:r>
            <a:r>
              <a:rPr lang="ru-RU" dirty="0" err="1"/>
              <a:t>оскільки</a:t>
            </a:r>
            <a:r>
              <a:rPr lang="ru-RU" dirty="0"/>
              <a:t> </a:t>
            </a:r>
            <a:r>
              <a:rPr lang="ru-RU" dirty="0" err="1"/>
              <a:t>швидкість</a:t>
            </a:r>
            <a:r>
              <a:rPr lang="ru-RU" dirty="0"/>
              <a:t> </a:t>
            </a:r>
            <a:r>
              <a:rPr lang="ru-RU" dirty="0" err="1"/>
              <a:t>обертання</a:t>
            </a:r>
            <a:r>
              <a:rPr lang="ru-RU" dirty="0"/>
              <a:t> молекул </a:t>
            </a:r>
            <a:r>
              <a:rPr lang="ru-RU" dirty="0" err="1"/>
              <a:t>відрізняється</a:t>
            </a:r>
            <a:r>
              <a:rPr lang="ru-RU" dirty="0"/>
              <a:t> </a:t>
            </a:r>
            <a:r>
              <a:rPr lang="ru-RU" dirty="0" err="1"/>
              <a:t>від</a:t>
            </a:r>
            <a:r>
              <a:rPr lang="ru-RU" dirty="0"/>
              <a:t> </a:t>
            </a:r>
            <a:r>
              <a:rPr lang="ru-RU" dirty="0" err="1"/>
              <a:t>частоти</a:t>
            </a:r>
            <a:r>
              <a:rPr lang="ru-RU" dirty="0"/>
              <a:t> </a:t>
            </a:r>
            <a:r>
              <a:rPr lang="ru-RU" dirty="0" err="1" smtClean="0"/>
              <a:t>значно</a:t>
            </a:r>
            <a:r>
              <a:rPr lang="ru-RU" dirty="0" smtClean="0"/>
              <a:t>, </a:t>
            </a:r>
            <a:r>
              <a:rPr lang="ru-RU" dirty="0"/>
              <a:t>і вони </a:t>
            </a:r>
            <a:r>
              <a:rPr lang="ru-RU" dirty="0" err="1"/>
              <a:t>більш</a:t>
            </a:r>
            <a:r>
              <a:rPr lang="ru-RU" dirty="0"/>
              <a:t> </a:t>
            </a:r>
            <a:r>
              <a:rPr lang="ru-RU" dirty="0" err="1" smtClean="0"/>
              <a:t>віддалені</a:t>
            </a:r>
            <a:r>
              <a:rPr lang="ru-RU" dirty="0" smtClean="0"/>
              <a:t> </a:t>
            </a:r>
            <a:r>
              <a:rPr lang="ru-RU" dirty="0"/>
              <a:t>один </a:t>
            </a:r>
            <a:r>
              <a:rPr lang="ru-RU" dirty="0" err="1"/>
              <a:t>від</a:t>
            </a:r>
            <a:r>
              <a:rPr lang="ru-RU" dirty="0"/>
              <a:t> одного. У </a:t>
            </a:r>
            <a:r>
              <a:rPr lang="ru-RU" dirty="0" err="1"/>
              <a:t>зв'язку</a:t>
            </a:r>
            <a:r>
              <a:rPr lang="ru-RU" dirty="0"/>
              <a:t> з </a:t>
            </a:r>
            <a:r>
              <a:rPr lang="ru-RU" dirty="0" err="1"/>
              <a:t>цим</a:t>
            </a:r>
            <a:r>
              <a:rPr lang="ru-RU" dirty="0"/>
              <a:t> </a:t>
            </a:r>
            <a:r>
              <a:rPr lang="ru-RU" dirty="0" err="1" smtClean="0"/>
              <a:t>спіни</a:t>
            </a:r>
            <a:r>
              <a:rPr lang="ru-RU" dirty="0" smtClean="0"/>
              <a:t> </a:t>
            </a:r>
            <a:r>
              <a:rPr lang="ru-RU" dirty="0" err="1"/>
              <a:t>повільно</a:t>
            </a:r>
            <a:r>
              <a:rPr lang="ru-RU" dirty="0"/>
              <a:t> </a:t>
            </a:r>
            <a:r>
              <a:rPr lang="ru-RU" dirty="0" err="1"/>
              <a:t>зміщуються</a:t>
            </a:r>
            <a:r>
              <a:rPr lang="ru-RU" dirty="0"/>
              <a:t> за фазою, і є </a:t>
            </a:r>
            <a:r>
              <a:rPr lang="ru-RU" dirty="0" err="1"/>
              <a:t>поступова</a:t>
            </a:r>
            <a:r>
              <a:rPr lang="ru-RU" dirty="0"/>
              <a:t> </a:t>
            </a:r>
            <a:r>
              <a:rPr lang="ru-RU" dirty="0" err="1"/>
              <a:t>втрата</a:t>
            </a:r>
            <a:r>
              <a:rPr lang="ru-RU" dirty="0"/>
              <a:t> </a:t>
            </a:r>
            <a:r>
              <a:rPr lang="ru-RU" dirty="0" err="1"/>
              <a:t>поперечної</a:t>
            </a:r>
            <a:r>
              <a:rPr lang="ru-RU" dirty="0"/>
              <a:t> </a:t>
            </a:r>
            <a:r>
              <a:rPr lang="ru-RU" dirty="0" err="1"/>
              <a:t>намагніченості</a:t>
            </a:r>
            <a:r>
              <a:rPr lang="ru-RU" dirty="0"/>
              <a:t>. </a:t>
            </a:r>
            <a:r>
              <a:rPr lang="ru-RU" dirty="0" err="1" smtClean="0"/>
              <a:t>Місце</a:t>
            </a:r>
            <a:r>
              <a:rPr lang="ru-RU" dirty="0" smtClean="0"/>
              <a:t> </a:t>
            </a:r>
            <a:r>
              <a:rPr lang="ru-RU" dirty="0"/>
              <a:t>Т2 для води </a:t>
            </a:r>
            <a:r>
              <a:rPr lang="ru-RU" dirty="0" smtClean="0"/>
              <a:t>є </a:t>
            </a:r>
            <a:r>
              <a:rPr lang="ru-RU" dirty="0" err="1" smtClean="0"/>
              <a:t>значним</a:t>
            </a:r>
            <a:r>
              <a:rPr lang="ru-RU" dirty="0" smtClean="0"/>
              <a:t>.</a:t>
            </a:r>
          </a:p>
          <a:p>
            <a:endParaRPr lang="ru-RU" dirty="0"/>
          </a:p>
          <a:p>
            <a:r>
              <a:rPr lang="ru-RU" dirty="0" err="1" smtClean="0"/>
              <a:t>Таблиця</a:t>
            </a:r>
            <a:r>
              <a:rPr lang="ru-RU" dirty="0" smtClean="0"/>
              <a:t>. Т</a:t>
            </a:r>
            <a:r>
              <a:rPr lang="ru-RU" baseline="-25000" dirty="0" smtClean="0"/>
              <a:t>1</a:t>
            </a:r>
            <a:r>
              <a:rPr lang="ru-RU" dirty="0" smtClean="0"/>
              <a:t> </a:t>
            </a:r>
            <a:r>
              <a:rPr lang="ru-RU" dirty="0"/>
              <a:t>и Т</a:t>
            </a:r>
            <a:r>
              <a:rPr lang="ru-RU" baseline="-25000" dirty="0"/>
              <a:t>2</a:t>
            </a:r>
            <a:r>
              <a:rPr lang="ru-RU" dirty="0"/>
              <a:t> </a:t>
            </a:r>
            <a:r>
              <a:rPr lang="ru-RU" dirty="0" smtClean="0"/>
              <a:t>час </a:t>
            </a:r>
            <a:r>
              <a:rPr lang="ru-RU" dirty="0" err="1" smtClean="0"/>
              <a:t>релаксації</a:t>
            </a:r>
            <a:r>
              <a:rPr lang="ru-RU" dirty="0" smtClean="0"/>
              <a:t> </a:t>
            </a:r>
            <a:r>
              <a:rPr lang="ru-RU" dirty="0"/>
              <a:t>для </a:t>
            </a:r>
            <a:r>
              <a:rPr lang="ru-RU" dirty="0" err="1" smtClean="0"/>
              <a:t>тканини</a:t>
            </a:r>
            <a:r>
              <a:rPr lang="ru-RU" dirty="0" smtClean="0"/>
              <a:t> </a:t>
            </a:r>
            <a:r>
              <a:rPr lang="ru-RU" dirty="0"/>
              <a:t>головного </a:t>
            </a:r>
            <a:r>
              <a:rPr lang="ru-RU" dirty="0" err="1" smtClean="0"/>
              <a:t>мозку</a:t>
            </a:r>
            <a:r>
              <a:rPr lang="ru-RU" dirty="0" smtClean="0"/>
              <a:t> </a:t>
            </a:r>
            <a:r>
              <a:rPr lang="ru-RU" dirty="0"/>
              <a:t>при </a:t>
            </a:r>
            <a:r>
              <a:rPr lang="ru-RU" dirty="0" err="1" smtClean="0"/>
              <a:t>індукції</a:t>
            </a:r>
            <a:r>
              <a:rPr lang="ru-RU" dirty="0" smtClean="0"/>
              <a:t> </a:t>
            </a:r>
            <a:r>
              <a:rPr lang="ru-RU" dirty="0" err="1" smtClean="0"/>
              <a:t>магнітного</a:t>
            </a:r>
            <a:r>
              <a:rPr lang="ru-RU" dirty="0" smtClean="0"/>
              <a:t> </a:t>
            </a:r>
            <a:r>
              <a:rPr lang="ru-RU" dirty="0"/>
              <a:t>поля в 1 Т.</a:t>
            </a:r>
          </a:p>
        </p:txBody>
      </p:sp>
      <p:pic>
        <p:nvPicPr>
          <p:cNvPr id="4" name="Рисунок 3"/>
          <p:cNvPicPr/>
          <p:nvPr/>
        </p:nvPicPr>
        <p:blipFill>
          <a:blip r:embed="rId2"/>
          <a:stretch>
            <a:fillRect/>
          </a:stretch>
        </p:blipFill>
        <p:spPr>
          <a:xfrm>
            <a:off x="0" y="4114800"/>
            <a:ext cx="9144000" cy="2514600"/>
          </a:xfrm>
          <a:prstGeom prst="rect">
            <a:avLst/>
          </a:prstGeom>
        </p:spPr>
      </p:pic>
    </p:spTree>
    <p:extLst>
      <p:ext uri="{BB962C8B-B14F-4D97-AF65-F5344CB8AC3E}">
        <p14:creationId xmlns:p14="http://schemas.microsoft.com/office/powerpoint/2010/main" val="8366576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042" y="39846"/>
            <a:ext cx="9067800" cy="4093428"/>
          </a:xfrm>
          <a:prstGeom prst="rect">
            <a:avLst/>
          </a:prstGeom>
        </p:spPr>
        <p:txBody>
          <a:bodyPr wrap="square">
            <a:spAutoFit/>
          </a:bodyPr>
          <a:lstStyle/>
          <a:p>
            <a:pPr algn="ctr"/>
            <a:r>
              <a:rPr lang="ru-RU" sz="2000" b="1" dirty="0" err="1" smtClean="0"/>
              <a:t>Зваженість</a:t>
            </a:r>
            <a:r>
              <a:rPr lang="ru-RU" sz="2000" b="1" dirty="0" smtClean="0"/>
              <a:t> </a:t>
            </a:r>
            <a:r>
              <a:rPr lang="ru-RU" sz="2000" b="1" dirty="0"/>
              <a:t>контраста </a:t>
            </a:r>
            <a:r>
              <a:rPr lang="ru-RU" sz="2000" b="1" dirty="0" err="1" smtClean="0"/>
              <a:t>зображення</a:t>
            </a:r>
            <a:endParaRPr lang="ru-RU" sz="2000" dirty="0"/>
          </a:p>
          <a:p>
            <a:pPr algn="just"/>
            <a:endParaRPr lang="ru-RU" sz="2000" dirty="0" smtClean="0"/>
          </a:p>
          <a:p>
            <a:pPr algn="just"/>
            <a:r>
              <a:rPr lang="ru-RU" sz="2000" dirty="0" err="1" smtClean="0"/>
              <a:t>Всі</a:t>
            </a:r>
            <a:r>
              <a:rPr lang="ru-RU" sz="2000" dirty="0" smtClean="0"/>
              <a:t> </a:t>
            </a:r>
            <a:r>
              <a:rPr lang="ru-RU" sz="2000" dirty="0" err="1"/>
              <a:t>фактори</a:t>
            </a:r>
            <a:r>
              <a:rPr lang="ru-RU" sz="2000" dirty="0"/>
              <a:t>, </a:t>
            </a:r>
            <a:r>
              <a:rPr lang="ru-RU" sz="2000" dirty="0" err="1"/>
              <a:t>які</a:t>
            </a:r>
            <a:r>
              <a:rPr lang="ru-RU" sz="2000" dirty="0"/>
              <a:t> </a:t>
            </a:r>
            <a:r>
              <a:rPr lang="ru-RU" sz="2000" dirty="0" err="1"/>
              <a:t>формують</a:t>
            </a:r>
            <a:r>
              <a:rPr lang="ru-RU" sz="2000" dirty="0"/>
              <a:t> </a:t>
            </a:r>
            <a:r>
              <a:rPr lang="ru-RU" sz="2000" dirty="0" err="1"/>
              <a:t>контрастні</a:t>
            </a:r>
            <a:r>
              <a:rPr lang="ru-RU" sz="2000" dirty="0"/>
              <a:t> </a:t>
            </a:r>
            <a:r>
              <a:rPr lang="ru-RU" sz="2000" dirty="0" err="1"/>
              <a:t>зображення</a:t>
            </a:r>
            <a:r>
              <a:rPr lang="ru-RU" sz="2000" dirty="0"/>
              <a:t>, </a:t>
            </a:r>
            <a:r>
              <a:rPr lang="ru-RU" sz="2000" dirty="0" smtClean="0"/>
              <a:t>є </a:t>
            </a:r>
            <a:r>
              <a:rPr lang="ru-RU" sz="2000" dirty="0" err="1" smtClean="0"/>
              <a:t>присутніми</a:t>
            </a:r>
            <a:r>
              <a:rPr lang="ru-RU" sz="2000" dirty="0" smtClean="0"/>
              <a:t> </a:t>
            </a:r>
            <a:r>
              <a:rPr lang="ru-RU" sz="2000" dirty="0" err="1" smtClean="0"/>
              <a:t>одночасно</a:t>
            </a:r>
            <a:r>
              <a:rPr lang="ru-RU" sz="2000" dirty="0"/>
              <a:t>, тому </a:t>
            </a:r>
            <a:r>
              <a:rPr lang="ru-RU" sz="2000" dirty="0" err="1"/>
              <a:t>дають</a:t>
            </a:r>
            <a:r>
              <a:rPr lang="ru-RU" sz="2000" dirty="0"/>
              <a:t> </a:t>
            </a:r>
            <a:r>
              <a:rPr lang="ru-RU" sz="2000" dirty="0" err="1"/>
              <a:t>зображення</a:t>
            </a:r>
            <a:r>
              <a:rPr lang="ru-RU" sz="2000" dirty="0"/>
              <a:t> з </a:t>
            </a:r>
            <a:r>
              <a:rPr lang="ru-RU" sz="2000" dirty="0" err="1"/>
              <a:t>змішаним</a:t>
            </a:r>
            <a:r>
              <a:rPr lang="ru-RU" sz="2000" dirty="0"/>
              <a:t> контрастом. </a:t>
            </a:r>
            <a:r>
              <a:rPr lang="ru-RU" sz="2000" dirty="0" err="1"/>
              <a:t>Це</a:t>
            </a:r>
            <a:r>
              <a:rPr lang="ru-RU" sz="2000" dirty="0"/>
              <a:t> </a:t>
            </a:r>
            <a:r>
              <a:rPr lang="ru-RU" sz="2000" dirty="0" err="1"/>
              <a:t>означає</a:t>
            </a:r>
            <a:r>
              <a:rPr lang="ru-RU" sz="2000" dirty="0"/>
              <a:t>, </a:t>
            </a:r>
            <a:r>
              <a:rPr lang="ru-RU" sz="2000" dirty="0" err="1"/>
              <a:t>що</a:t>
            </a:r>
            <a:r>
              <a:rPr lang="ru-RU" sz="2000" dirty="0"/>
              <a:t> при </a:t>
            </a:r>
            <a:r>
              <a:rPr lang="ru-RU" sz="2000" dirty="0" err="1"/>
              <a:t>читанні</a:t>
            </a:r>
            <a:r>
              <a:rPr lang="ru-RU" sz="2000" dirty="0"/>
              <a:t> </a:t>
            </a:r>
            <a:r>
              <a:rPr lang="ru-RU" sz="2000" dirty="0" err="1"/>
              <a:t>зображення</a:t>
            </a:r>
            <a:r>
              <a:rPr lang="ru-RU" sz="2000" dirty="0"/>
              <a:t> </a:t>
            </a:r>
            <a:r>
              <a:rPr lang="ru-RU" sz="2000" dirty="0" err="1"/>
              <a:t>дуже</a:t>
            </a:r>
            <a:r>
              <a:rPr lang="ru-RU" sz="2000" dirty="0"/>
              <a:t> </a:t>
            </a:r>
            <a:r>
              <a:rPr lang="ru-RU" sz="2000" dirty="0" err="1"/>
              <a:t>важко</a:t>
            </a:r>
            <a:r>
              <a:rPr lang="ru-RU" sz="2000" dirty="0"/>
              <a:t> </a:t>
            </a:r>
            <a:r>
              <a:rPr lang="ru-RU" sz="2000" dirty="0" err="1"/>
              <a:t>встановити</a:t>
            </a:r>
            <a:r>
              <a:rPr lang="ru-RU" sz="2000" dirty="0"/>
              <a:t> </a:t>
            </a:r>
            <a:r>
              <a:rPr lang="ru-RU" sz="2000" dirty="0" err="1"/>
              <a:t>внесок</a:t>
            </a:r>
            <a:r>
              <a:rPr lang="ru-RU" sz="2000" dirty="0"/>
              <a:t> у контраст кожному з </a:t>
            </a:r>
            <a:r>
              <a:rPr lang="ru-RU" sz="2000" dirty="0" err="1"/>
              <a:t>цих</a:t>
            </a:r>
            <a:r>
              <a:rPr lang="ru-RU" sz="2000" dirty="0"/>
              <a:t> </a:t>
            </a:r>
            <a:r>
              <a:rPr lang="ru-RU" sz="2000" dirty="0" err="1"/>
              <a:t>факторів</a:t>
            </a:r>
            <a:r>
              <a:rPr lang="ru-RU" sz="2000" dirty="0"/>
              <a:t>. </a:t>
            </a:r>
            <a:r>
              <a:rPr lang="ru-RU" sz="2000" dirty="0" err="1"/>
              <a:t>Інтерпретація</a:t>
            </a:r>
            <a:r>
              <a:rPr lang="ru-RU" sz="2000" dirty="0"/>
              <a:t> </a:t>
            </a:r>
            <a:r>
              <a:rPr lang="ru-RU" sz="2000" dirty="0" err="1"/>
              <a:t>зображень</a:t>
            </a:r>
            <a:r>
              <a:rPr lang="ru-RU" sz="2000" dirty="0"/>
              <a:t> </a:t>
            </a:r>
            <a:r>
              <a:rPr lang="ru-RU" sz="2000" dirty="0" err="1"/>
              <a:t>стає</a:t>
            </a:r>
            <a:r>
              <a:rPr lang="ru-RU" sz="2000" dirty="0"/>
              <a:t> </a:t>
            </a:r>
            <a:r>
              <a:rPr lang="ru-RU" sz="2000" dirty="0" err="1"/>
              <a:t>дуже</a:t>
            </a:r>
            <a:r>
              <a:rPr lang="ru-RU" sz="2000" dirty="0"/>
              <a:t> </a:t>
            </a:r>
            <a:r>
              <a:rPr lang="ru-RU" sz="2000" dirty="0" smtClean="0"/>
              <a:t>складною, </a:t>
            </a:r>
            <a:r>
              <a:rPr lang="ru-RU" sz="2000" dirty="0"/>
              <a:t>тому </a:t>
            </a:r>
            <a:r>
              <a:rPr lang="ru-RU" sz="2000" dirty="0" err="1"/>
              <a:t>необхідно</a:t>
            </a:r>
            <a:r>
              <a:rPr lang="ru-RU" sz="2000" dirty="0"/>
              <a:t> </a:t>
            </a:r>
            <a:r>
              <a:rPr lang="ru-RU" sz="2000" dirty="0" err="1"/>
              <a:t>зважити</a:t>
            </a:r>
            <a:r>
              <a:rPr lang="ru-RU" sz="2000" dirty="0"/>
              <a:t> </a:t>
            </a:r>
            <a:r>
              <a:rPr lang="ru-RU" sz="2000" dirty="0" err="1"/>
              <a:t>контрастність</a:t>
            </a:r>
            <a:r>
              <a:rPr lang="ru-RU" sz="2000" dirty="0"/>
              <a:t> </a:t>
            </a:r>
            <a:r>
              <a:rPr lang="ru-RU" sz="2000" dirty="0" err="1"/>
              <a:t>зображення</a:t>
            </a:r>
            <a:r>
              <a:rPr lang="ru-RU" sz="2000" dirty="0"/>
              <a:t> </a:t>
            </a:r>
            <a:r>
              <a:rPr lang="ru-RU" sz="2000" dirty="0" err="1"/>
              <a:t>відповідно</a:t>
            </a:r>
            <a:r>
              <a:rPr lang="ru-RU" sz="2000" dirty="0"/>
              <a:t> до одного з </a:t>
            </a:r>
            <a:r>
              <a:rPr lang="ru-RU" sz="2000" dirty="0" err="1"/>
              <a:t>параметрів</a:t>
            </a:r>
            <a:r>
              <a:rPr lang="ru-RU" sz="2000" dirty="0"/>
              <a:t>, </a:t>
            </a:r>
            <a:r>
              <a:rPr lang="ru-RU" sz="2000" dirty="0" smtClean="0"/>
              <a:t>без </a:t>
            </a:r>
            <a:r>
              <a:rPr lang="ru-RU" sz="2000" dirty="0" err="1" smtClean="0"/>
              <a:t>урахування</a:t>
            </a:r>
            <a:r>
              <a:rPr lang="ru-RU" sz="2000" dirty="0" smtClean="0"/>
              <a:t> </a:t>
            </a:r>
            <a:r>
              <a:rPr lang="ru-RU" sz="2000" dirty="0" err="1"/>
              <a:t>решти</a:t>
            </a:r>
            <a:r>
              <a:rPr lang="ru-RU" sz="2000" dirty="0"/>
              <a:t>. </a:t>
            </a:r>
            <a:r>
              <a:rPr lang="ru-RU" sz="2000" dirty="0" err="1"/>
              <a:t>Це</a:t>
            </a:r>
            <a:r>
              <a:rPr lang="ru-RU" sz="2000" dirty="0"/>
              <a:t> </a:t>
            </a:r>
            <a:r>
              <a:rPr lang="ru-RU" sz="2000" dirty="0" err="1"/>
              <a:t>здійснюється</a:t>
            </a:r>
            <a:r>
              <a:rPr lang="ru-RU" sz="2000" dirty="0"/>
              <a:t> на </a:t>
            </a:r>
            <a:r>
              <a:rPr lang="ru-RU" sz="2000" dirty="0" err="1"/>
              <a:t>основі</a:t>
            </a:r>
            <a:r>
              <a:rPr lang="ru-RU" sz="2000" dirty="0"/>
              <a:t> </a:t>
            </a:r>
            <a:r>
              <a:rPr lang="ru-RU" sz="2000" dirty="0" err="1"/>
              <a:t>відомих</a:t>
            </a:r>
            <a:r>
              <a:rPr lang="ru-RU" sz="2000" dirty="0"/>
              <a:t> </a:t>
            </a:r>
            <a:r>
              <a:rPr lang="ru-RU" sz="2000" dirty="0" err="1"/>
              <a:t>уявлень</a:t>
            </a:r>
            <a:r>
              <a:rPr lang="ru-RU" sz="2000" dirty="0"/>
              <a:t> про те, як </a:t>
            </a:r>
            <a:r>
              <a:rPr lang="ru-RU" sz="2000" dirty="0" err="1"/>
              <a:t>зовнішні</a:t>
            </a:r>
            <a:r>
              <a:rPr lang="ru-RU" sz="2000" dirty="0"/>
              <a:t> </a:t>
            </a:r>
            <a:r>
              <a:rPr lang="ru-RU" sz="2000" dirty="0" err="1"/>
              <a:t>контрастні</a:t>
            </a:r>
            <a:r>
              <a:rPr lang="ru-RU" sz="2000" dirty="0"/>
              <a:t> </a:t>
            </a:r>
            <a:r>
              <a:rPr lang="ru-RU" sz="2000" dirty="0" err="1"/>
              <a:t>фактори</a:t>
            </a:r>
            <a:r>
              <a:rPr lang="ru-RU" sz="2000" dirty="0"/>
              <a:t> </a:t>
            </a:r>
            <a:r>
              <a:rPr lang="ru-RU" sz="2000" dirty="0" err="1"/>
              <a:t>контролюють</a:t>
            </a:r>
            <a:r>
              <a:rPr lang="ru-RU" sz="2000" dirty="0"/>
              <a:t> </a:t>
            </a:r>
            <a:r>
              <a:rPr lang="ru-RU" sz="2000" dirty="0" err="1"/>
              <a:t>відносний</a:t>
            </a:r>
            <a:r>
              <a:rPr lang="ru-RU" sz="2000" dirty="0"/>
              <a:t> </a:t>
            </a:r>
            <a:r>
              <a:rPr lang="ru-RU" sz="2000" dirty="0" err="1"/>
              <a:t>внесок</a:t>
            </a:r>
            <a:r>
              <a:rPr lang="ru-RU" sz="2000" dirty="0"/>
              <a:t> кожного з </a:t>
            </a:r>
            <a:r>
              <a:rPr lang="ru-RU" sz="2000" dirty="0" err="1"/>
              <a:t>внутрішніх</a:t>
            </a:r>
            <a:r>
              <a:rPr lang="ru-RU" sz="2000" dirty="0"/>
              <a:t> </a:t>
            </a:r>
            <a:r>
              <a:rPr lang="ru-RU" sz="2000" dirty="0" err="1"/>
              <a:t>факторів</a:t>
            </a:r>
            <a:r>
              <a:rPr lang="ru-RU" sz="2000" dirty="0"/>
              <a:t> для </a:t>
            </a:r>
            <a:r>
              <a:rPr lang="ru-RU" sz="2000" dirty="0" err="1"/>
              <a:t>демонстрації</a:t>
            </a:r>
            <a:r>
              <a:rPr lang="ru-RU" sz="2000" dirty="0"/>
              <a:t> </a:t>
            </a:r>
            <a:r>
              <a:rPr lang="ru-RU" sz="2000" dirty="0" err="1"/>
              <a:t>суспензії</a:t>
            </a:r>
            <a:r>
              <a:rPr lang="ru-RU" sz="2000" dirty="0"/>
              <a:t> контрасту Т1, </a:t>
            </a:r>
            <a:r>
              <a:rPr lang="ru-RU" sz="2000" dirty="0" err="1"/>
              <a:t>щільності</a:t>
            </a:r>
            <a:r>
              <a:rPr lang="ru-RU" sz="2000" dirty="0"/>
              <a:t> </a:t>
            </a:r>
            <a:r>
              <a:rPr lang="ru-RU" sz="2000" dirty="0" err="1" smtClean="0"/>
              <a:t>протонів</a:t>
            </a:r>
            <a:r>
              <a:rPr lang="ru-RU" sz="2000" dirty="0" smtClean="0"/>
              <a:t>, </a:t>
            </a:r>
            <a:r>
              <a:rPr lang="ru-RU" sz="2000" dirty="0" err="1"/>
              <a:t>або</a:t>
            </a:r>
            <a:r>
              <a:rPr lang="ru-RU" sz="2000" dirty="0"/>
              <a:t> T2 для </a:t>
            </a:r>
            <a:r>
              <a:rPr lang="ru-RU" sz="2000" dirty="0" err="1"/>
              <a:t>певної</a:t>
            </a:r>
            <a:r>
              <a:rPr lang="ru-RU" sz="2000" dirty="0"/>
              <a:t> </a:t>
            </a:r>
            <a:r>
              <a:rPr lang="ru-RU" sz="2000" dirty="0" err="1"/>
              <a:t>імпульсної</a:t>
            </a:r>
            <a:r>
              <a:rPr lang="ru-RU" sz="2000" dirty="0"/>
              <a:t> </a:t>
            </a:r>
            <a:r>
              <a:rPr lang="ru-RU" sz="2000" dirty="0" err="1" smtClean="0"/>
              <a:t>послідовності</a:t>
            </a:r>
            <a:r>
              <a:rPr lang="ru-RU" sz="2000" dirty="0" smtClean="0"/>
              <a:t>. </a:t>
            </a:r>
            <a:r>
              <a:rPr lang="ru-RU" sz="2000" dirty="0"/>
              <a:t>У той же час, </a:t>
            </a:r>
            <a:r>
              <a:rPr lang="ru-RU" sz="2000" dirty="0" err="1"/>
              <a:t>зменшення</a:t>
            </a:r>
            <a:r>
              <a:rPr lang="ru-RU" sz="2000" dirty="0"/>
              <a:t> </a:t>
            </a:r>
            <a:r>
              <a:rPr lang="ru-RU" sz="2000" dirty="0" err="1"/>
              <a:t>зображення</a:t>
            </a:r>
            <a:r>
              <a:rPr lang="ru-RU" sz="2000" dirty="0"/>
              <a:t> </a:t>
            </a:r>
            <a:r>
              <a:rPr lang="ru-RU" sz="2000" dirty="0" err="1"/>
              <a:t>досягається</a:t>
            </a:r>
            <a:r>
              <a:rPr lang="ru-RU" sz="2000" dirty="0"/>
              <a:t> </a:t>
            </a:r>
            <a:r>
              <a:rPr lang="ru-RU" sz="2000" dirty="0" err="1"/>
              <a:t>завдяки</a:t>
            </a:r>
            <a:r>
              <a:rPr lang="ru-RU" sz="2000" dirty="0"/>
              <a:t> тому, </a:t>
            </a:r>
            <a:r>
              <a:rPr lang="ru-RU" sz="2000" dirty="0" err="1"/>
              <a:t>що</a:t>
            </a:r>
            <a:r>
              <a:rPr lang="ru-RU" sz="2000" dirty="0"/>
              <a:t> один </a:t>
            </a:r>
            <a:r>
              <a:rPr lang="ru-RU" sz="2000" dirty="0" err="1"/>
              <a:t>механізм</a:t>
            </a:r>
            <a:r>
              <a:rPr lang="ru-RU" sz="2000" dirty="0"/>
              <a:t> </a:t>
            </a:r>
            <a:r>
              <a:rPr lang="ru-RU" sz="2000" dirty="0" err="1"/>
              <a:t>формування</a:t>
            </a:r>
            <a:r>
              <a:rPr lang="ru-RU" sz="2000" dirty="0"/>
              <a:t> </a:t>
            </a:r>
            <a:r>
              <a:rPr lang="ru-RU" sz="2000" dirty="0" err="1"/>
              <a:t>контрастності</a:t>
            </a:r>
            <a:r>
              <a:rPr lang="ru-RU" sz="2000" dirty="0"/>
              <a:t> </a:t>
            </a:r>
            <a:r>
              <a:rPr lang="ru-RU" sz="2000" dirty="0" err="1"/>
              <a:t>переважає</a:t>
            </a:r>
            <a:r>
              <a:rPr lang="ru-RU" sz="2000" dirty="0"/>
              <a:t> над </a:t>
            </a:r>
            <a:r>
              <a:rPr lang="ru-RU" sz="2000" dirty="0" err="1"/>
              <a:t>двома</a:t>
            </a:r>
            <a:r>
              <a:rPr lang="ru-RU" sz="2000" dirty="0"/>
              <a:t> </a:t>
            </a:r>
            <a:r>
              <a:rPr lang="ru-RU" sz="2000" dirty="0" err="1"/>
              <a:t>іншими</a:t>
            </a:r>
            <a:r>
              <a:rPr lang="ru-RU" sz="2000" dirty="0"/>
              <a:t>.</a:t>
            </a:r>
          </a:p>
        </p:txBody>
      </p:sp>
    </p:spTree>
    <p:extLst>
      <p:ext uri="{BB962C8B-B14F-4D97-AF65-F5344CB8AC3E}">
        <p14:creationId xmlns:p14="http://schemas.microsoft.com/office/powerpoint/2010/main" val="23791432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063" y="76200"/>
            <a:ext cx="9144000" cy="3416320"/>
          </a:xfrm>
          <a:prstGeom prst="rect">
            <a:avLst/>
          </a:prstGeom>
        </p:spPr>
        <p:txBody>
          <a:bodyPr wrap="square">
            <a:spAutoFit/>
          </a:bodyPr>
          <a:lstStyle/>
          <a:p>
            <a:pPr algn="ctr"/>
            <a:r>
              <a:rPr lang="ru-RU" b="1" dirty="0" err="1" smtClean="0"/>
              <a:t>Зваженість</a:t>
            </a:r>
            <a:r>
              <a:rPr lang="ru-RU" b="1" dirty="0" smtClean="0"/>
              <a:t> </a:t>
            </a:r>
            <a:r>
              <a:rPr lang="ru-RU" b="1" dirty="0"/>
              <a:t>по Т</a:t>
            </a:r>
            <a:r>
              <a:rPr lang="ru-RU" b="1" baseline="-25000" dirty="0"/>
              <a:t>1</a:t>
            </a:r>
            <a:r>
              <a:rPr lang="ru-RU" b="1" dirty="0"/>
              <a:t> </a:t>
            </a:r>
            <a:endParaRPr lang="ru-RU" dirty="0"/>
          </a:p>
          <a:p>
            <a:r>
              <a:rPr lang="ru-RU" dirty="0"/>
              <a:t>Контраст </a:t>
            </a:r>
            <a:r>
              <a:rPr lang="ru-RU" dirty="0" err="1"/>
              <a:t>зображення</a:t>
            </a:r>
            <a:r>
              <a:rPr lang="ru-RU" dirty="0"/>
              <a:t>, </a:t>
            </a:r>
            <a:r>
              <a:rPr lang="ru-RU" dirty="0" smtClean="0"/>
              <a:t>при </a:t>
            </a:r>
            <a:r>
              <a:rPr lang="ru-RU" dirty="0" err="1" smtClean="0"/>
              <a:t>зваженні</a:t>
            </a:r>
            <a:r>
              <a:rPr lang="ru-RU" dirty="0" smtClean="0"/>
              <a:t> по </a:t>
            </a:r>
            <a:r>
              <a:rPr lang="en-US" dirty="0"/>
              <a:t>T1, </a:t>
            </a:r>
            <a:r>
              <a:rPr lang="ru-RU" dirty="0" err="1"/>
              <a:t>залежить</a:t>
            </a:r>
            <a:r>
              <a:rPr lang="ru-RU" dirty="0"/>
              <a:t> в основному </a:t>
            </a:r>
            <a:r>
              <a:rPr lang="ru-RU" dirty="0" err="1"/>
              <a:t>від</a:t>
            </a:r>
            <a:r>
              <a:rPr lang="ru-RU" dirty="0"/>
              <a:t> </a:t>
            </a:r>
            <a:r>
              <a:rPr lang="ru-RU" dirty="0" err="1"/>
              <a:t>відмінностей</a:t>
            </a:r>
            <a:r>
              <a:rPr lang="ru-RU" dirty="0"/>
              <a:t> у </a:t>
            </a:r>
            <a:r>
              <a:rPr lang="ru-RU" dirty="0" err="1"/>
              <a:t>часі</a:t>
            </a:r>
            <a:r>
              <a:rPr lang="ru-RU" dirty="0"/>
              <a:t> </a:t>
            </a:r>
            <a:r>
              <a:rPr lang="en-US" dirty="0"/>
              <a:t>T1 </a:t>
            </a:r>
            <a:r>
              <a:rPr lang="ru-RU" dirty="0" err="1"/>
              <a:t>між</a:t>
            </a:r>
            <a:r>
              <a:rPr lang="ru-RU" dirty="0"/>
              <a:t> жировою тканиною та водою (і </a:t>
            </a:r>
            <a:r>
              <a:rPr lang="ru-RU" dirty="0" err="1"/>
              <a:t>всіма</a:t>
            </a:r>
            <a:r>
              <a:rPr lang="ru-RU" dirty="0"/>
              <a:t> тканинами з </a:t>
            </a:r>
            <a:r>
              <a:rPr lang="ru-RU" dirty="0" err="1"/>
              <a:t>інтенсивністю</a:t>
            </a:r>
            <a:r>
              <a:rPr lang="ru-RU" dirty="0"/>
              <a:t> </a:t>
            </a:r>
            <a:r>
              <a:rPr lang="ru-RU" dirty="0" err="1"/>
              <a:t>проміжного</a:t>
            </a:r>
            <a:r>
              <a:rPr lang="ru-RU" dirty="0"/>
              <a:t> сигналу). </a:t>
            </a:r>
            <a:r>
              <a:rPr lang="ru-RU" dirty="0" err="1"/>
              <a:t>Оскільки</a:t>
            </a:r>
            <a:r>
              <a:rPr lang="ru-RU" dirty="0"/>
              <a:t> </a:t>
            </a:r>
            <a:r>
              <a:rPr lang="en-US" dirty="0"/>
              <a:t>TR </a:t>
            </a:r>
            <a:r>
              <a:rPr lang="ru-RU" dirty="0" err="1"/>
              <a:t>контролює</a:t>
            </a:r>
            <a:r>
              <a:rPr lang="ru-RU" dirty="0"/>
              <a:t> </a:t>
            </a:r>
            <a:r>
              <a:rPr lang="ru-RU" dirty="0" err="1"/>
              <a:t>повноту</a:t>
            </a:r>
            <a:r>
              <a:rPr lang="ru-RU" dirty="0"/>
              <a:t> </a:t>
            </a:r>
            <a:r>
              <a:rPr lang="ru-RU" dirty="0" err="1"/>
              <a:t>релаксації</a:t>
            </a:r>
            <a:r>
              <a:rPr lang="ru-RU" dirty="0"/>
              <a:t> кожного вектора до </a:t>
            </a:r>
            <a:r>
              <a:rPr lang="ru-RU" dirty="0" err="1"/>
              <a:t>застосування</a:t>
            </a:r>
            <a:r>
              <a:rPr lang="ru-RU" dirty="0"/>
              <a:t> </a:t>
            </a:r>
            <a:r>
              <a:rPr lang="ru-RU" dirty="0" err="1"/>
              <a:t>наступного</a:t>
            </a:r>
            <a:r>
              <a:rPr lang="ru-RU" dirty="0"/>
              <a:t> </a:t>
            </a:r>
            <a:r>
              <a:rPr lang="ru-RU" dirty="0" err="1"/>
              <a:t>імпульсу</a:t>
            </a:r>
            <a:r>
              <a:rPr lang="ru-RU" dirty="0"/>
              <a:t> </a:t>
            </a:r>
            <a:r>
              <a:rPr lang="ru-RU" dirty="0" smtClean="0"/>
              <a:t>РЧ </a:t>
            </a:r>
            <a:r>
              <a:rPr lang="ru-RU" dirty="0"/>
              <a:t>для того, </a:t>
            </a:r>
            <a:r>
              <a:rPr lang="ru-RU" dirty="0" err="1"/>
              <a:t>щоб</a:t>
            </a:r>
            <a:r>
              <a:rPr lang="ru-RU" dirty="0"/>
              <a:t> </a:t>
            </a:r>
            <a:r>
              <a:rPr lang="ru-RU" dirty="0" err="1"/>
              <a:t>отримати</a:t>
            </a:r>
            <a:r>
              <a:rPr lang="ru-RU" dirty="0"/>
              <a:t> </a:t>
            </a:r>
            <a:r>
              <a:rPr lang="ru-RU" dirty="0" err="1"/>
              <a:t>зважене</a:t>
            </a:r>
            <a:r>
              <a:rPr lang="ru-RU" dirty="0"/>
              <a:t> </a:t>
            </a:r>
            <a:r>
              <a:rPr lang="ru-RU" dirty="0" err="1"/>
              <a:t>зображення</a:t>
            </a:r>
            <a:r>
              <a:rPr lang="ru-RU" dirty="0"/>
              <a:t> </a:t>
            </a:r>
            <a:r>
              <a:rPr lang="en-US" dirty="0"/>
              <a:t>T1, TR </a:t>
            </a:r>
            <a:r>
              <a:rPr lang="ru-RU" dirty="0" err="1"/>
              <a:t>має</a:t>
            </a:r>
            <a:r>
              <a:rPr lang="ru-RU" dirty="0"/>
              <a:t> бути </a:t>
            </a:r>
            <a:r>
              <a:rPr lang="ru-RU" dirty="0" err="1" smtClean="0"/>
              <a:t>достатньо</a:t>
            </a:r>
            <a:r>
              <a:rPr lang="ru-RU" dirty="0" smtClean="0"/>
              <a:t> </a:t>
            </a:r>
            <a:r>
              <a:rPr lang="ru-RU" dirty="0"/>
              <a:t>коротким, </a:t>
            </a:r>
            <a:r>
              <a:rPr lang="ru-RU" dirty="0" err="1"/>
              <a:t>щоб</a:t>
            </a:r>
            <a:r>
              <a:rPr lang="ru-RU" dirty="0"/>
              <a:t> жир і вода не </a:t>
            </a:r>
            <a:r>
              <a:rPr lang="ru-RU" dirty="0" err="1" smtClean="0"/>
              <a:t>мали</a:t>
            </a:r>
            <a:r>
              <a:rPr lang="ru-RU" dirty="0" smtClean="0"/>
              <a:t> </a:t>
            </a:r>
            <a:r>
              <a:rPr lang="ru-RU" dirty="0"/>
              <a:t>часу </a:t>
            </a:r>
            <a:r>
              <a:rPr lang="ru-RU" dirty="0" err="1"/>
              <a:t>повернутися</a:t>
            </a:r>
            <a:r>
              <a:rPr lang="ru-RU" dirty="0"/>
              <a:t> до </a:t>
            </a:r>
            <a:r>
              <a:rPr lang="en-US" dirty="0"/>
              <a:t>B</a:t>
            </a:r>
            <a:r>
              <a:rPr lang="en-US" baseline="-25000" dirty="0"/>
              <a:t>0</a:t>
            </a:r>
            <a:r>
              <a:rPr lang="en-US" dirty="0"/>
              <a:t> </a:t>
            </a:r>
            <a:r>
              <a:rPr lang="ru-RU" dirty="0"/>
              <a:t>і </a:t>
            </a:r>
            <a:r>
              <a:rPr lang="ru-RU" dirty="0" err="1" smtClean="0"/>
              <a:t>повністю</a:t>
            </a:r>
            <a:r>
              <a:rPr lang="ru-RU" dirty="0" smtClean="0"/>
              <a:t> </a:t>
            </a:r>
            <a:r>
              <a:rPr lang="ru-RU" dirty="0" err="1" smtClean="0"/>
              <a:t>відновити</a:t>
            </a:r>
            <a:r>
              <a:rPr lang="ru-RU" dirty="0" smtClean="0"/>
              <a:t> </a:t>
            </a:r>
            <a:r>
              <a:rPr lang="ru-RU" dirty="0" err="1" smtClean="0"/>
              <a:t>їх</a:t>
            </a:r>
            <a:r>
              <a:rPr lang="ru-RU" dirty="0" smtClean="0"/>
              <a:t> </a:t>
            </a:r>
            <a:r>
              <a:rPr lang="ru-RU" dirty="0" err="1" smtClean="0"/>
              <a:t>поздовжню</a:t>
            </a:r>
            <a:r>
              <a:rPr lang="ru-RU" dirty="0" smtClean="0"/>
              <a:t> </a:t>
            </a:r>
            <a:r>
              <a:rPr lang="ru-RU" dirty="0" err="1" smtClean="0"/>
              <a:t>намагніченість</a:t>
            </a:r>
            <a:r>
              <a:rPr lang="ru-RU" dirty="0" smtClean="0"/>
              <a:t>. </a:t>
            </a:r>
            <a:r>
              <a:rPr lang="ru-RU" dirty="0"/>
              <a:t>При </a:t>
            </a:r>
            <a:r>
              <a:rPr lang="ru-RU" dirty="0" err="1"/>
              <a:t>тривалому</a:t>
            </a:r>
            <a:r>
              <a:rPr lang="ru-RU" dirty="0"/>
              <a:t> </a:t>
            </a:r>
            <a:r>
              <a:rPr lang="en-US" dirty="0" smtClean="0"/>
              <a:t>TR, </a:t>
            </a:r>
            <a:r>
              <a:rPr lang="ru-RU" dirty="0"/>
              <a:t>жир і вода </a:t>
            </a:r>
            <a:r>
              <a:rPr lang="ru-RU" dirty="0" err="1"/>
              <a:t>повертаються</a:t>
            </a:r>
            <a:r>
              <a:rPr lang="ru-RU" dirty="0"/>
              <a:t> </a:t>
            </a:r>
            <a:r>
              <a:rPr lang="ru-RU" dirty="0" smtClean="0"/>
              <a:t>до  </a:t>
            </a:r>
            <a:r>
              <a:rPr lang="en-US" dirty="0"/>
              <a:t>B</a:t>
            </a:r>
            <a:r>
              <a:rPr lang="en-US" baseline="-25000" dirty="0"/>
              <a:t>0</a:t>
            </a:r>
            <a:r>
              <a:rPr lang="en-US" dirty="0"/>
              <a:t> </a:t>
            </a:r>
            <a:r>
              <a:rPr lang="ru-RU" dirty="0"/>
              <a:t>і </a:t>
            </a:r>
            <a:r>
              <a:rPr lang="ru-RU" dirty="0" err="1"/>
              <a:t>повністю</a:t>
            </a:r>
            <a:r>
              <a:rPr lang="ru-RU" dirty="0"/>
              <a:t> </a:t>
            </a:r>
            <a:r>
              <a:rPr lang="ru-RU" dirty="0" err="1"/>
              <a:t>відновлюють</a:t>
            </a:r>
            <a:r>
              <a:rPr lang="ru-RU" dirty="0"/>
              <a:t> </a:t>
            </a:r>
            <a:r>
              <a:rPr lang="ru-RU" dirty="0" err="1"/>
              <a:t>поздовжню</a:t>
            </a:r>
            <a:r>
              <a:rPr lang="ru-RU" dirty="0"/>
              <a:t> </a:t>
            </a:r>
            <a:r>
              <a:rPr lang="ru-RU" dirty="0" err="1"/>
              <a:t>намагніченість</a:t>
            </a:r>
            <a:r>
              <a:rPr lang="ru-RU" dirty="0"/>
              <a:t>. </a:t>
            </a:r>
            <a:r>
              <a:rPr lang="ru-RU" dirty="0" err="1"/>
              <a:t>Якщо</a:t>
            </a:r>
            <a:r>
              <a:rPr lang="ru-RU" dirty="0"/>
              <a:t> </a:t>
            </a:r>
            <a:r>
              <a:rPr lang="ru-RU" dirty="0" err="1"/>
              <a:t>це</a:t>
            </a:r>
            <a:r>
              <a:rPr lang="ru-RU" dirty="0"/>
              <a:t> </a:t>
            </a:r>
            <a:r>
              <a:rPr lang="ru-RU" dirty="0" err="1" smtClean="0"/>
              <a:t>відбувається</a:t>
            </a:r>
            <a:r>
              <a:rPr lang="ru-RU" dirty="0" smtClean="0"/>
              <a:t>, </a:t>
            </a:r>
            <a:r>
              <a:rPr lang="ru-RU" dirty="0" err="1"/>
              <a:t>загальна</a:t>
            </a:r>
            <a:r>
              <a:rPr lang="ru-RU" dirty="0"/>
              <a:t> </a:t>
            </a:r>
            <a:r>
              <a:rPr lang="ru-RU" dirty="0" err="1"/>
              <a:t>релаксація</a:t>
            </a:r>
            <a:r>
              <a:rPr lang="ru-RU" dirty="0"/>
              <a:t> </a:t>
            </a:r>
            <a:r>
              <a:rPr lang="en-US" dirty="0"/>
              <a:t>T1 </a:t>
            </a:r>
            <a:r>
              <a:rPr lang="uk-UA" dirty="0" smtClean="0"/>
              <a:t>відновлюється</a:t>
            </a:r>
            <a:r>
              <a:rPr lang="ru-RU" dirty="0" smtClean="0"/>
              <a:t> </a:t>
            </a:r>
            <a:r>
              <a:rPr lang="ru-RU" dirty="0"/>
              <a:t>в </a:t>
            </a:r>
            <a:r>
              <a:rPr lang="ru-RU" dirty="0" err="1"/>
              <a:t>обох</a:t>
            </a:r>
            <a:r>
              <a:rPr lang="ru-RU" dirty="0"/>
              <a:t> </a:t>
            </a:r>
            <a:r>
              <a:rPr lang="ru-RU" dirty="0" smtClean="0"/>
              <a:t>тканинах </a:t>
            </a:r>
            <a:r>
              <a:rPr lang="ru-RU" dirty="0"/>
              <a:t>і </a:t>
            </a:r>
            <a:r>
              <a:rPr lang="ru-RU" dirty="0" err="1"/>
              <a:t>відмінності</a:t>
            </a:r>
            <a:r>
              <a:rPr lang="ru-RU" dirty="0"/>
              <a:t> </a:t>
            </a:r>
            <a:r>
              <a:rPr lang="ru-RU" dirty="0" smtClean="0"/>
              <a:t>по </a:t>
            </a:r>
            <a:r>
              <a:rPr lang="en-US" dirty="0"/>
              <a:t>T1 </a:t>
            </a:r>
            <a:r>
              <a:rPr lang="ru-RU" dirty="0"/>
              <a:t>не </a:t>
            </a:r>
            <a:r>
              <a:rPr lang="ru-RU" dirty="0" err="1"/>
              <a:t>з'являються</a:t>
            </a:r>
            <a:r>
              <a:rPr lang="ru-RU" dirty="0"/>
              <a:t> на </a:t>
            </a:r>
            <a:r>
              <a:rPr lang="ru-RU" dirty="0" err="1" smtClean="0"/>
              <a:t>зображенні</a:t>
            </a:r>
            <a:r>
              <a:rPr lang="ru-RU" dirty="0" smtClean="0"/>
              <a:t>. </a:t>
            </a:r>
          </a:p>
          <a:p>
            <a:endParaRPr lang="ru-RU" dirty="0"/>
          </a:p>
          <a:p>
            <a:endParaRPr lang="ru-RU" dirty="0" smtClean="0"/>
          </a:p>
          <a:p>
            <a:endParaRPr lang="ru-RU" dirty="0"/>
          </a:p>
        </p:txBody>
      </p:sp>
      <p:pic>
        <p:nvPicPr>
          <p:cNvPr id="3" name="Рисунок 2"/>
          <p:cNvPicPr/>
          <p:nvPr/>
        </p:nvPicPr>
        <p:blipFill>
          <a:blip r:embed="rId2"/>
          <a:stretch>
            <a:fillRect/>
          </a:stretch>
        </p:blipFill>
        <p:spPr>
          <a:xfrm>
            <a:off x="2057400" y="2895600"/>
            <a:ext cx="5410200" cy="3962400"/>
          </a:xfrm>
          <a:prstGeom prst="rect">
            <a:avLst/>
          </a:prstGeom>
        </p:spPr>
      </p:pic>
    </p:spTree>
    <p:extLst>
      <p:ext uri="{BB962C8B-B14F-4D97-AF65-F5344CB8AC3E}">
        <p14:creationId xmlns:p14="http://schemas.microsoft.com/office/powerpoint/2010/main" val="15451320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585323"/>
          </a:xfrm>
          <a:prstGeom prst="rect">
            <a:avLst/>
          </a:prstGeom>
        </p:spPr>
        <p:txBody>
          <a:bodyPr wrap="square">
            <a:spAutoFit/>
          </a:bodyPr>
          <a:lstStyle/>
          <a:p>
            <a:pPr algn="ctr"/>
            <a:r>
              <a:rPr lang="ru-RU" b="1" dirty="0" err="1" smtClean="0"/>
              <a:t>Зваженість</a:t>
            </a:r>
            <a:r>
              <a:rPr lang="ru-RU" b="1" dirty="0" smtClean="0"/>
              <a:t> </a:t>
            </a:r>
            <a:r>
              <a:rPr lang="ru-RU" b="1" dirty="0"/>
              <a:t>по Т2</a:t>
            </a:r>
            <a:endParaRPr lang="ru-RU" dirty="0"/>
          </a:p>
          <a:p>
            <a:r>
              <a:rPr lang="ru-RU" dirty="0"/>
              <a:t> </a:t>
            </a:r>
            <a:r>
              <a:rPr lang="uk-UA" dirty="0"/>
              <a:t>Контраст   </a:t>
            </a:r>
            <a:r>
              <a:rPr lang="uk-UA" dirty="0" smtClean="0"/>
              <a:t>Т2-зваженого   </a:t>
            </a:r>
            <a:r>
              <a:rPr lang="uk-UA" dirty="0"/>
              <a:t>зображення,   головним   чином,   залежить   від   відмінностей   в   часі   Т2   для   жирової   тканини   і   води   (і   усіма   тканинами   з   проміжним   сигналом).   ТІ   контролює   міра   Т2-спада,   який   повинен   завершитися   до   моменту   отримання   сигналу.   Для   отримання   </a:t>
            </a:r>
            <a:r>
              <a:rPr lang="uk-UA" dirty="0" smtClean="0"/>
              <a:t>Т2-зваженого   </a:t>
            </a:r>
            <a:r>
              <a:rPr lang="uk-UA" dirty="0"/>
              <a:t>зображення   ТІ   має   бути   досить   великим,   щоб   жирова   тканина   і   вода   мали   досить   часу   для   релаксації.   Якщо   ТІ   занадто   </a:t>
            </a:r>
            <a:r>
              <a:rPr lang="uk-UA" dirty="0" smtClean="0"/>
              <a:t>короткий,   </a:t>
            </a:r>
            <a:r>
              <a:rPr lang="uk-UA" dirty="0"/>
              <a:t>часу   для   релаксації   жиру   і   води   бракує,   і   відмінності   в   Т2   на   зображенні   не   </a:t>
            </a:r>
            <a:r>
              <a:rPr lang="uk-UA" dirty="0" smtClean="0"/>
              <a:t>проявляються.</a:t>
            </a:r>
            <a:endParaRPr lang="uk-UA" dirty="0"/>
          </a:p>
          <a:p>
            <a:endParaRPr lang="ru-RU" dirty="0"/>
          </a:p>
        </p:txBody>
      </p:sp>
      <p:pic>
        <p:nvPicPr>
          <p:cNvPr id="4" name="Рисунок 3"/>
          <p:cNvPicPr/>
          <p:nvPr/>
        </p:nvPicPr>
        <p:blipFill>
          <a:blip r:embed="rId2"/>
          <a:stretch>
            <a:fillRect/>
          </a:stretch>
        </p:blipFill>
        <p:spPr>
          <a:xfrm>
            <a:off x="1143000" y="2410326"/>
            <a:ext cx="6172200" cy="4419600"/>
          </a:xfrm>
          <a:prstGeom prst="rect">
            <a:avLst/>
          </a:prstGeom>
        </p:spPr>
      </p:pic>
    </p:spTree>
    <p:extLst>
      <p:ext uri="{BB962C8B-B14F-4D97-AF65-F5344CB8AC3E}">
        <p14:creationId xmlns:p14="http://schemas.microsoft.com/office/powerpoint/2010/main" val="27892004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524000" y="0"/>
            <a:ext cx="5257800" cy="6858000"/>
          </a:xfrm>
          <a:prstGeom prst="rect">
            <a:avLst/>
          </a:prstGeom>
        </p:spPr>
      </p:pic>
    </p:spTree>
    <p:extLst>
      <p:ext uri="{BB962C8B-B14F-4D97-AF65-F5344CB8AC3E}">
        <p14:creationId xmlns:p14="http://schemas.microsoft.com/office/powerpoint/2010/main" val="24945291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8847"/>
            <a:ext cx="8458200" cy="6494085"/>
          </a:xfrm>
          <a:prstGeom prst="rect">
            <a:avLst/>
          </a:prstGeom>
        </p:spPr>
        <p:txBody>
          <a:bodyPr wrap="square">
            <a:spAutoFit/>
          </a:bodyPr>
          <a:lstStyle/>
          <a:p>
            <a:pPr algn="just"/>
            <a:r>
              <a:rPr lang="uk-UA" b="1" dirty="0"/>
              <a:t>Імпульсні </a:t>
            </a:r>
            <a:r>
              <a:rPr lang="uk-UA" b="1" dirty="0" smtClean="0"/>
              <a:t>послідовності</a:t>
            </a:r>
          </a:p>
          <a:p>
            <a:pPr algn="just"/>
            <a:r>
              <a:rPr lang="uk-UA" b="1" dirty="0"/>
              <a:t/>
            </a:r>
            <a:br>
              <a:rPr lang="uk-UA" b="1" dirty="0"/>
            </a:br>
            <a:r>
              <a:rPr lang="uk-UA" dirty="0"/>
              <a:t>Викликана негомогенністю </a:t>
            </a:r>
            <a:r>
              <a:rPr lang="uk-UA" dirty="0" err="1"/>
              <a:t>розсинхронізація</a:t>
            </a:r>
            <a:r>
              <a:rPr lang="uk-UA" dirty="0"/>
              <a:t> призводить до швидкої втрати поперечної когерентної магнетизації, а отже і сигналу, так, що він знизиться до нуля до того моменту, як більшість тканин досягнуть Т1 або Т2-релаксации, оскільки мають для цього досить часу. Для того, щоб виміряти час релаксації і отримати зображення з достатнім контрастом, необхідно компенсувати Т2*-</a:t>
            </a:r>
            <a:r>
              <a:rPr lang="uk-UA" dirty="0" err="1"/>
              <a:t>рассинхронизацию</a:t>
            </a:r>
            <a:r>
              <a:rPr lang="uk-UA" dirty="0"/>
              <a:t> по фазі так, щоб виявилося можливим регенерувати сигнал і правильно виміряти Т1 і Т2. Це можна зробити двома способами - або використати додатковий 180° РЧ-імпульс, або скористатися градієнтом. Послідовності, що використовують імпульс для регенерації сигналу, називаються спін-луна, а що використовують градієнт - градієнтні </a:t>
            </a:r>
            <a:r>
              <a:rPr lang="uk-UA" dirty="0" err="1"/>
              <a:t>эхо-последовательности</a:t>
            </a:r>
            <a:r>
              <a:rPr lang="uk-UA" dirty="0"/>
              <a:t>.</a:t>
            </a:r>
            <a:br>
              <a:rPr lang="uk-UA" dirty="0"/>
            </a:br>
            <a:endParaRPr lang="uk-UA" dirty="0" smtClean="0"/>
          </a:p>
          <a:p>
            <a:pPr algn="just"/>
            <a:r>
              <a:rPr lang="uk-UA" b="1" dirty="0" smtClean="0"/>
              <a:t>Послідовність спінове </a:t>
            </a:r>
            <a:r>
              <a:rPr lang="uk-UA" b="1" dirty="0" err="1" smtClean="0"/>
              <a:t>ехо</a:t>
            </a:r>
            <a:endParaRPr lang="uk-UA" b="1" dirty="0" smtClean="0"/>
          </a:p>
          <a:p>
            <a:pPr algn="just"/>
            <a:endParaRPr lang="uk-UA" b="1" dirty="0" smtClean="0"/>
          </a:p>
          <a:p>
            <a:pPr algn="just"/>
            <a:r>
              <a:rPr lang="uk-UA" dirty="0" smtClean="0"/>
              <a:t>У </a:t>
            </a:r>
            <a:r>
              <a:rPr lang="uk-UA" dirty="0"/>
              <a:t>цій послідовності використовується 90° </a:t>
            </a:r>
            <a:r>
              <a:rPr lang="uk-UA" dirty="0" smtClean="0"/>
              <a:t>збуджуючий </a:t>
            </a:r>
            <a:r>
              <a:rPr lang="uk-UA" dirty="0"/>
              <a:t>імпульс, який перевертає М</a:t>
            </a:r>
            <a:r>
              <a:rPr lang="uk-UA" baseline="-25000" dirty="0"/>
              <a:t>0</a:t>
            </a:r>
            <a:r>
              <a:rPr lang="uk-UA" dirty="0"/>
              <a:t> в поперечній площині. М</a:t>
            </a:r>
            <a:r>
              <a:rPr lang="uk-UA" baseline="-25000" dirty="0"/>
              <a:t>0</a:t>
            </a:r>
            <a:r>
              <a:rPr lang="uk-UA" dirty="0"/>
              <a:t> </a:t>
            </a:r>
            <a:r>
              <a:rPr lang="uk-UA" dirty="0" err="1"/>
              <a:t>процесує</a:t>
            </a:r>
            <a:r>
              <a:rPr lang="uk-UA" dirty="0"/>
              <a:t> в поперечній </a:t>
            </a:r>
            <a:r>
              <a:rPr lang="uk-UA" dirty="0" smtClean="0"/>
              <a:t>площині. М</a:t>
            </a:r>
            <a:r>
              <a:rPr lang="uk-UA" baseline="-25000" dirty="0" smtClean="0"/>
              <a:t>0</a:t>
            </a:r>
            <a:r>
              <a:rPr lang="uk-UA" dirty="0" smtClean="0"/>
              <a:t> </a:t>
            </a:r>
            <a:r>
              <a:rPr lang="uk-UA" dirty="0" err="1"/>
              <a:t>процесує</a:t>
            </a:r>
            <a:r>
              <a:rPr lang="uk-UA" dirty="0"/>
              <a:t> в поперечній площині, індукуючи різницю потенціалів в приймальній котушці. Траєкторії </a:t>
            </a:r>
            <a:r>
              <a:rPr lang="uk-UA" dirty="0" smtClean="0"/>
              <a:t>прецесії </a:t>
            </a:r>
            <a:r>
              <a:rPr lang="uk-UA" dirty="0"/>
              <a:t>магнітних моментів </a:t>
            </a:r>
            <a:r>
              <a:rPr lang="uk-UA" dirty="0" err="1"/>
              <a:t>ядер</a:t>
            </a:r>
            <a:r>
              <a:rPr lang="uk-UA" dirty="0"/>
              <a:t>, </a:t>
            </a:r>
            <a:r>
              <a:rPr lang="uk-UA" dirty="0" err="1"/>
              <a:t>створюючих</a:t>
            </a:r>
            <a:r>
              <a:rPr lang="uk-UA" dirty="0"/>
              <a:t> М</a:t>
            </a:r>
            <a:r>
              <a:rPr lang="uk-UA" baseline="-25000" dirty="0"/>
              <a:t>0</a:t>
            </a:r>
            <a:r>
              <a:rPr lang="uk-UA" dirty="0"/>
              <a:t>, переносяться в поперечну площину. При видаленні 90° РЧ-імпульсу виникає сигнал спаду вільної індукції (FID). Негайно відбувається Т2*-</a:t>
            </a:r>
            <a:r>
              <a:rPr lang="uk-UA" dirty="0" err="1" smtClean="0"/>
              <a:t>розфазування</a:t>
            </a:r>
            <a:r>
              <a:rPr lang="uk-UA" dirty="0" smtClean="0"/>
              <a:t>, </a:t>
            </a:r>
            <a:r>
              <a:rPr lang="uk-UA" dirty="0"/>
              <a:t>і сигнал затухає. Потім для компенсації цього </a:t>
            </a:r>
            <a:r>
              <a:rPr lang="uk-UA" dirty="0" err="1"/>
              <a:t>розфазування</a:t>
            </a:r>
            <a:r>
              <a:rPr lang="uk-UA" dirty="0"/>
              <a:t> використовуються 180° РЧ-імпульсів (</a:t>
            </a:r>
            <a:r>
              <a:rPr lang="uk-UA" dirty="0" err="1"/>
              <a:t>мал</a:t>
            </a:r>
            <a:r>
              <a:rPr lang="uk-UA" dirty="0"/>
              <a:t>. 2.16).</a:t>
            </a:r>
          </a:p>
          <a:p>
            <a:endParaRPr lang="ru-RU" sz="2000" dirty="0"/>
          </a:p>
        </p:txBody>
      </p:sp>
    </p:spTree>
    <p:extLst>
      <p:ext uri="{BB962C8B-B14F-4D97-AF65-F5344CB8AC3E}">
        <p14:creationId xmlns:p14="http://schemas.microsoft.com/office/powerpoint/2010/main" val="402238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143000" y="228600"/>
            <a:ext cx="6400800" cy="5943600"/>
          </a:xfrm>
          <a:prstGeom prst="rect">
            <a:avLst/>
          </a:prstGeom>
        </p:spPr>
      </p:pic>
    </p:spTree>
    <p:extLst>
      <p:ext uri="{BB962C8B-B14F-4D97-AF65-F5344CB8AC3E}">
        <p14:creationId xmlns:p14="http://schemas.microsoft.com/office/powerpoint/2010/main" val="3473811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1116"/>
            <a:ext cx="8458200" cy="5355312"/>
          </a:xfrm>
          <a:prstGeom prst="rect">
            <a:avLst/>
          </a:prstGeom>
        </p:spPr>
        <p:txBody>
          <a:bodyPr wrap="square">
            <a:spAutoFit/>
          </a:bodyPr>
          <a:lstStyle/>
          <a:p>
            <a:pPr algn="just"/>
            <a:endParaRPr lang="uk-UA" dirty="0" smtClean="0"/>
          </a:p>
          <a:p>
            <a:pPr algn="just"/>
            <a:endParaRPr lang="uk-UA" dirty="0"/>
          </a:p>
          <a:p>
            <a:pPr algn="just"/>
            <a:endParaRPr lang="uk-UA" dirty="0" smtClean="0"/>
          </a:p>
          <a:p>
            <a:pPr algn="just"/>
            <a:r>
              <a:rPr lang="uk-UA" dirty="0" smtClean="0"/>
              <a:t>РЧ-імпульс  </a:t>
            </a:r>
            <a:r>
              <a:rPr lang="uk-UA" dirty="0"/>
              <a:t>180° має достатню енергію для того, щоб повернути М</a:t>
            </a:r>
            <a:r>
              <a:rPr lang="uk-UA" baseline="-25000" dirty="0"/>
              <a:t>0</a:t>
            </a:r>
            <a:r>
              <a:rPr lang="uk-UA" dirty="0"/>
              <a:t> на 180°.   При Т2*-</a:t>
            </a:r>
            <a:r>
              <a:rPr lang="uk-UA" dirty="0" err="1"/>
              <a:t>расфазировке</a:t>
            </a:r>
            <a:r>
              <a:rPr lang="uk-UA" dirty="0"/>
              <a:t> магнітні моменти </a:t>
            </a:r>
            <a:r>
              <a:rPr lang="uk-UA" dirty="0" err="1"/>
              <a:t>расфазируются</a:t>
            </a:r>
            <a:r>
              <a:rPr lang="uk-UA" dirty="0"/>
              <a:t> або "розпушуються" віялоподібний в поперечній площині. Тепер вони не знаходяться у фазі, т. е. у кожен момент часу займають на траєкторії </a:t>
            </a:r>
            <a:r>
              <a:rPr lang="uk-UA" dirty="0" err="1"/>
              <a:t>прецессии</a:t>
            </a:r>
            <a:r>
              <a:rPr lang="uk-UA" dirty="0"/>
              <a:t> різні положення. Магнітні моменти, які сповільнилися, формують відстаючу частину віяла (на </a:t>
            </a:r>
            <a:r>
              <a:rPr lang="uk-UA" dirty="0" err="1"/>
              <a:t>мал</a:t>
            </a:r>
            <a:r>
              <a:rPr lang="uk-UA" dirty="0"/>
              <a:t>. 2.17 показана блакитним кольором). Прискорені моменти утворюють його провідну частину (на </a:t>
            </a:r>
            <a:r>
              <a:rPr lang="uk-UA" dirty="0" err="1"/>
              <a:t>мал</a:t>
            </a:r>
            <a:r>
              <a:rPr lang="uk-UA" dirty="0"/>
              <a:t>. 2.17 показана червоним). 180° РЧ-імпульс на 180° перевертає ці індивідуальні магнітні моменти. Вони все ще знаходяться в поперечній площині, проте тепер провідну частину віяла утворюють ті моменти, які до накладення 180° РЧ-імпульсу формували його відстаючу частину. В той же час магнітні моменти, які до додатка 180° імпульсу складали провідну частину віяла, тепер представляють його відстаючу частину (як показано на нижній половині </a:t>
            </a:r>
            <a:r>
              <a:rPr lang="uk-UA" dirty="0" err="1"/>
              <a:t>мал</a:t>
            </a:r>
            <a:r>
              <a:rPr lang="uk-UA" dirty="0"/>
              <a:t>. 2.17). </a:t>
            </a:r>
            <a:r>
              <a:rPr lang="uk-UA" dirty="0" smtClean="0"/>
              <a:t>Спіни</a:t>
            </a:r>
            <a:r>
              <a:rPr lang="uk-UA" dirty="0"/>
              <a:t>, помічені червоним кольором, які до </a:t>
            </a:r>
            <a:r>
              <a:rPr lang="uk-UA" dirty="0" smtClean="0"/>
              <a:t>впливу </a:t>
            </a:r>
            <a:r>
              <a:rPr lang="uk-UA" dirty="0"/>
              <a:t>180</a:t>
            </a:r>
            <a:r>
              <a:rPr lang="uk-UA" dirty="0" smtClean="0"/>
              <a:t>° </a:t>
            </a:r>
            <a:r>
              <a:rPr lang="uk-UA" dirty="0" err="1" smtClean="0"/>
              <a:t>імпульса</a:t>
            </a:r>
            <a:r>
              <a:rPr lang="uk-UA" dirty="0" smtClean="0"/>
              <a:t> формували провідну частину віяла, тепер формують її основну частину. Спіни, які мають синій колір, які раніше формували решту віяла, після впливу </a:t>
            </a:r>
            <a:r>
              <a:rPr lang="ru-RU" dirty="0" smtClean="0"/>
              <a:t>180</a:t>
            </a:r>
            <a:r>
              <a:rPr lang="ru-RU" dirty="0"/>
              <a:t>° </a:t>
            </a:r>
            <a:r>
              <a:rPr lang="ru-RU" dirty="0" err="1" smtClean="0"/>
              <a:t>імпульса</a:t>
            </a:r>
            <a:r>
              <a:rPr lang="ru-RU" dirty="0" smtClean="0"/>
              <a:t> </a:t>
            </a:r>
            <a:r>
              <a:rPr lang="ru-RU" dirty="0" err="1" smtClean="0"/>
              <a:t>займають</a:t>
            </a:r>
            <a:r>
              <a:rPr lang="ru-RU" dirty="0" smtClean="0"/>
              <a:t> </a:t>
            </a:r>
            <a:r>
              <a:rPr lang="ru-RU" dirty="0" err="1" smtClean="0"/>
              <a:t>більшу</a:t>
            </a:r>
            <a:r>
              <a:rPr lang="ru-RU" dirty="0" smtClean="0"/>
              <a:t> </a:t>
            </a:r>
            <a:r>
              <a:rPr lang="ru-RU" dirty="0" err="1" smtClean="0"/>
              <a:t>його</a:t>
            </a:r>
            <a:r>
              <a:rPr lang="ru-RU" dirty="0" smtClean="0"/>
              <a:t> </a:t>
            </a:r>
            <a:r>
              <a:rPr lang="ru-RU" dirty="0" err="1" smtClean="0"/>
              <a:t>частину</a:t>
            </a:r>
            <a:r>
              <a:rPr lang="ru-RU" dirty="0" smtClean="0"/>
              <a:t>.</a:t>
            </a:r>
            <a:endParaRPr lang="ru-RU" dirty="0"/>
          </a:p>
          <a:p>
            <a:pPr algn="just"/>
            <a:endParaRPr lang="ru-RU" dirty="0"/>
          </a:p>
        </p:txBody>
      </p:sp>
    </p:spTree>
    <p:extLst>
      <p:ext uri="{BB962C8B-B14F-4D97-AF65-F5344CB8AC3E}">
        <p14:creationId xmlns:p14="http://schemas.microsoft.com/office/powerpoint/2010/main" val="28047398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0" y="76200"/>
            <a:ext cx="8991600" cy="6629400"/>
          </a:xfrm>
          <a:prstGeom prst="rect">
            <a:avLst/>
          </a:prstGeom>
        </p:spPr>
      </p:pic>
    </p:spTree>
    <p:extLst>
      <p:ext uri="{BB962C8B-B14F-4D97-AF65-F5344CB8AC3E}">
        <p14:creationId xmlns:p14="http://schemas.microsoft.com/office/powerpoint/2010/main" val="38892745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52400" y="76200"/>
            <a:ext cx="8077200" cy="6781800"/>
          </a:xfrm>
          <a:prstGeom prst="rect">
            <a:avLst/>
          </a:prstGeom>
        </p:spPr>
      </p:pic>
    </p:spTree>
    <p:extLst>
      <p:ext uri="{BB962C8B-B14F-4D97-AF65-F5344CB8AC3E}">
        <p14:creationId xmlns:p14="http://schemas.microsoft.com/office/powerpoint/2010/main" val="32968207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905000" y="0"/>
            <a:ext cx="5105400" cy="6858000"/>
          </a:xfrm>
          <a:prstGeom prst="rect">
            <a:avLst/>
          </a:prstGeom>
        </p:spPr>
      </p:pic>
    </p:spTree>
    <p:extLst>
      <p:ext uri="{BB962C8B-B14F-4D97-AF65-F5344CB8AC3E}">
        <p14:creationId xmlns:p14="http://schemas.microsoft.com/office/powerpoint/2010/main" val="38957258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 y="-228600"/>
            <a:ext cx="9144000" cy="6740307"/>
          </a:xfrm>
          <a:prstGeom prst="rect">
            <a:avLst/>
          </a:prstGeom>
        </p:spPr>
        <p:txBody>
          <a:bodyPr wrap="square">
            <a:spAutoFit/>
          </a:bodyPr>
          <a:lstStyle/>
          <a:p>
            <a:endParaRPr lang="uk-UA" dirty="0" smtClean="0"/>
          </a:p>
          <a:p>
            <a:r>
              <a:rPr lang="uk-UA" b="1" dirty="0" smtClean="0"/>
              <a:t>Важливе </a:t>
            </a:r>
            <a:r>
              <a:rPr lang="uk-UA" b="1" dirty="0"/>
              <a:t>положення: що таке зваженість зображення</a:t>
            </a:r>
            <a:br>
              <a:rPr lang="uk-UA" b="1" dirty="0"/>
            </a:br>
            <a:r>
              <a:rPr lang="uk-UA" dirty="0"/>
              <a:t>Поняття зваженості зображення грає фундаментальну роль в МРТ. Одно з основних правил полягає в тому, що, досліджуючи зображення анатомічної структури, слід оцінити </a:t>
            </a:r>
            <a:r>
              <a:rPr lang="uk-UA" dirty="0" smtClean="0"/>
              <a:t>вміст </a:t>
            </a:r>
            <a:r>
              <a:rPr lang="uk-UA" dirty="0"/>
              <a:t>в ній води, і за наявності відповідного інтенсивного сигналу необхідно провести зважування зображення по Т2 і отримати його при тривалому ТІ. Взагалі кажучи, якщо вода має невисокий сигнал, то, ймовірно, ми маємо справу із вже зваженим по Т1 зображенням, отриманому при короткому TR, проте залежно від досліджуваної області тіла для деяких зображень, зважених по протонній щільності, характерний темний сигнал води. Жирова тканина не може служити надійним маркером, оскільки на багатьох типах зважених зображень вона має яскравий сигнал, який залежить від використовуваної імпульсної послідовності. Щоб розібратися зі змінними, що визначають контраст зображення, розглянемо </a:t>
            </a:r>
            <a:r>
              <a:rPr lang="uk-UA" dirty="0" err="1"/>
              <a:t>мал</a:t>
            </a:r>
            <a:r>
              <a:rPr lang="uk-UA" dirty="0"/>
              <a:t>. 2.26. Це зображення отримане </a:t>
            </a:r>
            <a:r>
              <a:rPr lang="uk-UA" dirty="0" smtClean="0"/>
              <a:t>з використанням  </a:t>
            </a:r>
            <a:r>
              <a:rPr lang="uk-UA" dirty="0"/>
              <a:t>стандартної  техніки  спінової  луни  і  зважено  по  Т1.  Таким  чином,  міра  його  контрасту  залежить  від  відмінностей  в  часах  Т1-восстановления  тканин.  Контраст  співпадає  з  очікуваним  для  зображення,  отриманого  при  коротких  TR  і  ТІ,  т.  е.  з  яскравому  сигналом  від  жирової  тканини  навколо  черепа  і  від  кісткового  мозку  усередині  </a:t>
            </a:r>
            <a:r>
              <a:rPr lang="uk-UA" dirty="0" err="1"/>
              <a:t>ската</a:t>
            </a:r>
            <a:r>
              <a:rPr lang="uk-UA" dirty="0"/>
              <a:t>  черепа,  і  темним  від  води  у  складі </a:t>
            </a:r>
            <a:r>
              <a:rPr lang="uk-UA" dirty="0" smtClean="0"/>
              <a:t>цереброспінальної рідини.  </a:t>
            </a:r>
            <a:r>
              <a:rPr lang="uk-UA" dirty="0"/>
              <a:t>Проте  при  ретельнішому  розгляді  стає  ясно,  що  не  усі  області  з  яскравим  сигналом  належать  жировій  тканині,  і  не  все  з  темним  -  воді.  Наприклад,  яскрава  область  А  не  є  жировою  тканиною,  а  є  зоною  повільного  кровотоку,  розташованою  у  верхньому  </a:t>
            </a:r>
            <a:r>
              <a:rPr lang="uk-UA" dirty="0" err="1" smtClean="0"/>
              <a:t>сагитальному</a:t>
            </a:r>
            <a:r>
              <a:rPr lang="uk-UA" dirty="0" smtClean="0"/>
              <a:t>  </a:t>
            </a:r>
            <a:r>
              <a:rPr lang="uk-UA" dirty="0"/>
              <a:t>синусі.  Область  В,  що  дає  слабкий  сигнал,  містить  не  воду,  а  повітря,  що  заповнює  простір  клиновидної  пазухи.  Хоча  зображення  в  основному  зважене  по  Т1,  також  існують  такі  чинники  як  потік  і  протонна  щільність,  які  впливають </a:t>
            </a:r>
            <a:r>
              <a:rPr lang="uk-UA" dirty="0" smtClean="0"/>
              <a:t>на </a:t>
            </a:r>
            <a:r>
              <a:rPr lang="ru-RU" dirty="0" smtClean="0"/>
              <a:t>контраст</a:t>
            </a:r>
            <a:r>
              <a:rPr lang="ru-RU" dirty="0"/>
              <a:t>. </a:t>
            </a:r>
          </a:p>
        </p:txBody>
      </p:sp>
    </p:spTree>
    <p:extLst>
      <p:ext uri="{BB962C8B-B14F-4D97-AF65-F5344CB8AC3E}">
        <p14:creationId xmlns:p14="http://schemas.microsoft.com/office/powerpoint/2010/main" val="31900969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0" y="76200"/>
            <a:ext cx="8915400" cy="6781800"/>
          </a:xfrm>
          <a:prstGeom prst="rect">
            <a:avLst/>
          </a:prstGeom>
        </p:spPr>
      </p:pic>
    </p:spTree>
    <p:extLst>
      <p:ext uri="{BB962C8B-B14F-4D97-AF65-F5344CB8AC3E}">
        <p14:creationId xmlns:p14="http://schemas.microsoft.com/office/powerpoint/2010/main" val="37110280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solidFill>
            <a:srgbClr val="993300"/>
          </a:solidFill>
        </p:spPr>
        <p:txBody>
          <a:bodyPr>
            <a:normAutofit/>
          </a:bodyPr>
          <a:lstStyle/>
          <a:p>
            <a:pPr eaLnBrk="1" hangingPunct="1">
              <a:defRPr/>
            </a:pPr>
            <a:r>
              <a:rPr lang="ru-RU" sz="4000" b="1" dirty="0" err="1" smtClean="0">
                <a:solidFill>
                  <a:srgbClr val="99FF66"/>
                </a:solidFill>
                <a:latin typeface="Times New Roman" pitchFamily="18" charset="0"/>
              </a:rPr>
              <a:t>Магнітно-резонансні</a:t>
            </a:r>
            <a:r>
              <a:rPr lang="ru-RU" sz="4000" b="1" dirty="0" smtClean="0">
                <a:solidFill>
                  <a:srgbClr val="99FF66"/>
                </a:solidFill>
                <a:latin typeface="Times New Roman" pitchFamily="18" charset="0"/>
              </a:rPr>
              <a:t> </a:t>
            </a:r>
            <a:r>
              <a:rPr lang="ru-RU" sz="4000" b="1" dirty="0" err="1" smtClean="0">
                <a:solidFill>
                  <a:srgbClr val="99FF66"/>
                </a:solidFill>
                <a:latin typeface="Times New Roman" pitchFamily="18" charset="0"/>
              </a:rPr>
              <a:t>томографи</a:t>
            </a:r>
            <a:endParaRPr lang="ru-RU" sz="4000" b="1" dirty="0" smtClean="0">
              <a:solidFill>
                <a:srgbClr val="99FF66"/>
              </a:solidFill>
              <a:latin typeface="Times New Roman" pitchFamily="18" charset="0"/>
            </a:endParaRPr>
          </a:p>
        </p:txBody>
      </p:sp>
      <p:sp>
        <p:nvSpPr>
          <p:cNvPr id="29699" name="Rectangle 3"/>
          <p:cNvSpPr>
            <a:spLocks noGrp="1" noChangeArrowheads="1"/>
          </p:cNvSpPr>
          <p:nvPr>
            <p:ph type="body" idx="1"/>
          </p:nvPr>
        </p:nvSpPr>
        <p:spPr/>
        <p:txBody>
          <a:bodyPr/>
          <a:lstStyle/>
          <a:p>
            <a:pPr eaLnBrk="1" hangingPunct="1">
              <a:defRPr/>
            </a:pPr>
            <a:r>
              <a:rPr lang="ru-RU" b="1" dirty="0" err="1" smtClean="0">
                <a:latin typeface="Times New Roman" pitchFamily="18" charset="0"/>
              </a:rPr>
              <a:t>Низкопольні</a:t>
            </a:r>
            <a:r>
              <a:rPr lang="ru-RU" b="1" dirty="0" smtClean="0">
                <a:latin typeface="Times New Roman" pitchFamily="18" charset="0"/>
              </a:rPr>
              <a:t> </a:t>
            </a:r>
            <a:r>
              <a:rPr lang="ru-RU" b="1" dirty="0" smtClean="0">
                <a:latin typeface="Times New Roman" pitchFamily="18" charset="0"/>
              </a:rPr>
              <a:t>(</a:t>
            </a:r>
            <a:r>
              <a:rPr lang="ru-RU" b="1" dirty="0" err="1" smtClean="0">
                <a:latin typeface="Times New Roman" pitchFamily="18" charset="0"/>
              </a:rPr>
              <a:t>напруженість</a:t>
            </a:r>
            <a:r>
              <a:rPr lang="ru-RU" b="1" dirty="0" smtClean="0">
                <a:latin typeface="Times New Roman" pitchFamily="18" charset="0"/>
              </a:rPr>
              <a:t> </a:t>
            </a:r>
            <a:r>
              <a:rPr lang="ru-RU" b="1" dirty="0" err="1" smtClean="0">
                <a:latin typeface="Times New Roman" pitchFamily="18" charset="0"/>
              </a:rPr>
              <a:t>магнітного</a:t>
            </a:r>
            <a:r>
              <a:rPr lang="ru-RU" b="1" dirty="0" smtClean="0">
                <a:latin typeface="Times New Roman" pitchFamily="18" charset="0"/>
              </a:rPr>
              <a:t> </a:t>
            </a:r>
            <a:r>
              <a:rPr lang="ru-RU" b="1" dirty="0" smtClean="0">
                <a:latin typeface="Times New Roman" pitchFamily="18" charset="0"/>
              </a:rPr>
              <a:t>поля 0,02-0,35 Т)</a:t>
            </a:r>
          </a:p>
          <a:p>
            <a:pPr eaLnBrk="1" hangingPunct="1">
              <a:defRPr/>
            </a:pPr>
            <a:r>
              <a:rPr lang="ru-RU" b="1" dirty="0" err="1" smtClean="0">
                <a:latin typeface="Times New Roman" pitchFamily="18" charset="0"/>
              </a:rPr>
              <a:t>Среднепольні</a:t>
            </a:r>
            <a:r>
              <a:rPr lang="ru-RU" b="1" dirty="0" smtClean="0">
                <a:latin typeface="Times New Roman" pitchFamily="18" charset="0"/>
              </a:rPr>
              <a:t> </a:t>
            </a:r>
            <a:r>
              <a:rPr lang="ru-RU" b="1" dirty="0" smtClean="0">
                <a:latin typeface="Times New Roman" pitchFamily="18" charset="0"/>
              </a:rPr>
              <a:t>(</a:t>
            </a:r>
            <a:r>
              <a:rPr lang="ru-RU" b="1" dirty="0" err="1" smtClean="0">
                <a:latin typeface="Times New Roman" pitchFamily="18" charset="0"/>
              </a:rPr>
              <a:t>напруженість</a:t>
            </a:r>
            <a:r>
              <a:rPr lang="ru-RU" b="1" dirty="0" smtClean="0">
                <a:latin typeface="Times New Roman" pitchFamily="18" charset="0"/>
              </a:rPr>
              <a:t> </a:t>
            </a:r>
            <a:r>
              <a:rPr lang="ru-RU" b="1" dirty="0" err="1" smtClean="0">
                <a:latin typeface="Times New Roman" pitchFamily="18" charset="0"/>
              </a:rPr>
              <a:t>магнітного</a:t>
            </a:r>
            <a:r>
              <a:rPr lang="ru-RU" b="1" dirty="0" smtClean="0">
                <a:latin typeface="Times New Roman" pitchFamily="18" charset="0"/>
              </a:rPr>
              <a:t> </a:t>
            </a:r>
            <a:r>
              <a:rPr lang="ru-RU" b="1" dirty="0" smtClean="0">
                <a:latin typeface="Times New Roman" pitchFamily="18" charset="0"/>
              </a:rPr>
              <a:t>поля 0,35- 1,0 Т)</a:t>
            </a:r>
          </a:p>
          <a:p>
            <a:pPr eaLnBrk="1" hangingPunct="1">
              <a:defRPr/>
            </a:pPr>
            <a:r>
              <a:rPr lang="ru-RU" b="1" dirty="0" err="1" smtClean="0">
                <a:latin typeface="Times New Roman" pitchFamily="18" charset="0"/>
              </a:rPr>
              <a:t>Високопольні</a:t>
            </a:r>
            <a:r>
              <a:rPr lang="ru-RU" b="1" dirty="0" smtClean="0">
                <a:latin typeface="Times New Roman" pitchFamily="18" charset="0"/>
              </a:rPr>
              <a:t> </a:t>
            </a:r>
            <a:r>
              <a:rPr lang="ru-RU" b="1" dirty="0" smtClean="0">
                <a:latin typeface="Times New Roman" pitchFamily="18" charset="0"/>
              </a:rPr>
              <a:t>(</a:t>
            </a:r>
            <a:r>
              <a:rPr lang="ru-RU" b="1" dirty="0" err="1" smtClean="0">
                <a:latin typeface="Times New Roman" pitchFamily="18" charset="0"/>
              </a:rPr>
              <a:t>напруженість</a:t>
            </a:r>
            <a:r>
              <a:rPr lang="ru-RU" b="1" dirty="0" smtClean="0">
                <a:latin typeface="Times New Roman" pitchFamily="18" charset="0"/>
              </a:rPr>
              <a:t> </a:t>
            </a:r>
            <a:r>
              <a:rPr lang="ru-RU" b="1" dirty="0" err="1" smtClean="0">
                <a:latin typeface="Times New Roman" pitchFamily="18" charset="0"/>
              </a:rPr>
              <a:t>магнітного</a:t>
            </a:r>
            <a:r>
              <a:rPr lang="ru-RU" b="1" dirty="0" smtClean="0">
                <a:latin typeface="Times New Roman" pitchFamily="18" charset="0"/>
              </a:rPr>
              <a:t> </a:t>
            </a:r>
            <a:r>
              <a:rPr lang="ru-RU" b="1" dirty="0" smtClean="0">
                <a:latin typeface="Times New Roman" pitchFamily="18" charset="0"/>
              </a:rPr>
              <a:t>поля 1,0 Т </a:t>
            </a:r>
            <a:r>
              <a:rPr lang="ru-RU" b="1" dirty="0" smtClean="0">
                <a:latin typeface="Times New Roman" pitchFamily="18" charset="0"/>
              </a:rPr>
              <a:t>і </a:t>
            </a:r>
            <a:r>
              <a:rPr lang="ru-RU" b="1" dirty="0" err="1" smtClean="0">
                <a:latin typeface="Times New Roman" pitchFamily="18" charset="0"/>
              </a:rPr>
              <a:t>вище</a:t>
            </a:r>
            <a:r>
              <a:rPr lang="ru-RU" b="1" dirty="0" smtClean="0">
                <a:latin typeface="Times New Roman" pitchFamily="18" charset="0"/>
              </a:rPr>
              <a:t> </a:t>
            </a:r>
            <a:r>
              <a:rPr lang="ru-RU" b="1" dirty="0" smtClean="0">
                <a:latin typeface="Times New Roman" pitchFamily="18" charset="0"/>
              </a:rPr>
              <a:t>– </a:t>
            </a:r>
            <a:r>
              <a:rPr lang="ru-RU" b="1" dirty="0" smtClean="0">
                <a:latin typeface="Times New Roman" pitchFamily="18" charset="0"/>
              </a:rPr>
              <a:t>як </a:t>
            </a:r>
            <a:r>
              <a:rPr lang="ru-RU" b="1" dirty="0" smtClean="0">
                <a:latin typeface="Times New Roman" pitchFamily="18" charset="0"/>
              </a:rPr>
              <a:t>правило, </a:t>
            </a:r>
            <a:r>
              <a:rPr lang="ru-RU" b="1" dirty="0" err="1" smtClean="0">
                <a:latin typeface="Times New Roman" pitchFamily="18" charset="0"/>
              </a:rPr>
              <a:t>більше</a:t>
            </a:r>
            <a:r>
              <a:rPr lang="ru-RU" b="1" dirty="0" smtClean="0">
                <a:latin typeface="Times New Roman" pitchFamily="18" charset="0"/>
              </a:rPr>
              <a:t> </a:t>
            </a:r>
            <a:r>
              <a:rPr lang="ru-RU" b="1" dirty="0" smtClean="0">
                <a:latin typeface="Times New Roman" pitchFamily="18" charset="0"/>
              </a:rPr>
              <a:t>1,5 Т)</a:t>
            </a:r>
          </a:p>
          <a:p>
            <a:pPr eaLnBrk="1" hangingPunct="1">
              <a:defRPr/>
            </a:pPr>
            <a:endParaRPr lang="ru-RU" b="1" dirty="0" smtClean="0">
              <a:latin typeface="Times New Roman" pitchFamily="18" charset="0"/>
            </a:endParaRPr>
          </a:p>
        </p:txBody>
      </p:sp>
    </p:spTree>
    <p:extLst>
      <p:ext uri="{BB962C8B-B14F-4D97-AF65-F5344CB8AC3E}">
        <p14:creationId xmlns:p14="http://schemas.microsoft.com/office/powerpoint/2010/main" val="3942263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277813"/>
            <a:ext cx="9144000" cy="1139825"/>
          </a:xfrm>
          <a:solidFill>
            <a:srgbClr val="993300"/>
          </a:solidFill>
        </p:spPr>
        <p:txBody>
          <a:bodyPr>
            <a:normAutofit fontScale="90000"/>
          </a:bodyPr>
          <a:lstStyle/>
          <a:p>
            <a:pPr eaLnBrk="1" hangingPunct="1">
              <a:defRPr/>
            </a:pPr>
            <a:r>
              <a:rPr lang="ru-RU" sz="4000" b="1" dirty="0" err="1" smtClean="0">
                <a:solidFill>
                  <a:srgbClr val="99FF66"/>
                </a:solidFill>
                <a:latin typeface="Times New Roman" pitchFamily="18" charset="0"/>
              </a:rPr>
              <a:t>Переваги</a:t>
            </a:r>
            <a:r>
              <a:rPr lang="ru-RU" sz="4000" b="1" dirty="0" smtClean="0">
                <a:solidFill>
                  <a:srgbClr val="99FF66"/>
                </a:solidFill>
                <a:latin typeface="Times New Roman" pitchFamily="18" charset="0"/>
              </a:rPr>
              <a:t> </a:t>
            </a:r>
            <a:r>
              <a:rPr lang="ru-RU" sz="4000" b="1" dirty="0" err="1" smtClean="0">
                <a:solidFill>
                  <a:srgbClr val="99FF66"/>
                </a:solidFill>
                <a:latin typeface="Times New Roman" pitchFamily="18" charset="0"/>
              </a:rPr>
              <a:t>магнітно-резонансної</a:t>
            </a:r>
            <a:r>
              <a:rPr lang="ru-RU" sz="4000" b="1" dirty="0" smtClean="0">
                <a:solidFill>
                  <a:srgbClr val="99FF66"/>
                </a:solidFill>
                <a:latin typeface="Times New Roman" pitchFamily="18" charset="0"/>
              </a:rPr>
              <a:t> </a:t>
            </a:r>
            <a:r>
              <a:rPr lang="ru-RU" sz="4000" b="1" dirty="0" err="1" smtClean="0">
                <a:solidFill>
                  <a:srgbClr val="99FF66"/>
                </a:solidFill>
                <a:latin typeface="Times New Roman" pitchFamily="18" charset="0"/>
              </a:rPr>
              <a:t>томографії</a:t>
            </a:r>
            <a:endParaRPr lang="ru-RU" sz="4000" b="1" dirty="0" smtClean="0">
              <a:solidFill>
                <a:srgbClr val="99FF66"/>
              </a:solidFill>
              <a:latin typeface="Times New Roman" pitchFamily="18" charset="0"/>
            </a:endParaRPr>
          </a:p>
        </p:txBody>
      </p:sp>
      <p:sp>
        <p:nvSpPr>
          <p:cNvPr id="31747" name="Rectangle 3"/>
          <p:cNvSpPr>
            <a:spLocks noGrp="1" noChangeArrowheads="1"/>
          </p:cNvSpPr>
          <p:nvPr>
            <p:ph type="body" idx="1"/>
          </p:nvPr>
        </p:nvSpPr>
        <p:spPr>
          <a:xfrm>
            <a:off x="228600" y="1600200"/>
            <a:ext cx="8915400" cy="4530725"/>
          </a:xfrm>
        </p:spPr>
        <p:txBody>
          <a:bodyPr>
            <a:normAutofit/>
          </a:bodyPr>
          <a:lstStyle/>
          <a:p>
            <a:pPr>
              <a:lnSpc>
                <a:spcPct val="110000"/>
              </a:lnSpc>
              <a:defRPr/>
            </a:pPr>
            <a:r>
              <a:rPr lang="ru-RU" sz="2800" dirty="0" err="1">
                <a:latin typeface="Times New Roman" pitchFamily="18" charset="0"/>
              </a:rPr>
              <a:t>Найвища</a:t>
            </a:r>
            <a:r>
              <a:rPr lang="ru-RU" sz="2800" dirty="0">
                <a:latin typeface="Times New Roman" pitchFamily="18" charset="0"/>
              </a:rPr>
              <a:t> </a:t>
            </a:r>
            <a:r>
              <a:rPr lang="ru-RU" sz="2800" dirty="0" err="1">
                <a:latin typeface="Times New Roman" pitchFamily="18" charset="0"/>
              </a:rPr>
              <a:t>роздільна</a:t>
            </a:r>
            <a:r>
              <a:rPr lang="ru-RU" sz="2800" dirty="0">
                <a:latin typeface="Times New Roman" pitchFamily="18" charset="0"/>
              </a:rPr>
              <a:t> </a:t>
            </a:r>
            <a:r>
              <a:rPr lang="ru-RU" sz="2800" dirty="0" err="1">
                <a:latin typeface="Times New Roman" pitchFamily="18" charset="0"/>
              </a:rPr>
              <a:t>здатність</a:t>
            </a:r>
            <a:r>
              <a:rPr lang="ru-RU" sz="2800" dirty="0">
                <a:latin typeface="Times New Roman" pitchFamily="18" charset="0"/>
              </a:rPr>
              <a:t> </a:t>
            </a:r>
            <a:r>
              <a:rPr lang="ru-RU" sz="2800" dirty="0" err="1">
                <a:latin typeface="Times New Roman" pitchFamily="18" charset="0"/>
              </a:rPr>
              <a:t>серед</a:t>
            </a:r>
            <a:r>
              <a:rPr lang="ru-RU" sz="2800" dirty="0">
                <a:latin typeface="Times New Roman" pitchFamily="18" charset="0"/>
              </a:rPr>
              <a:t> </a:t>
            </a:r>
            <a:r>
              <a:rPr lang="ru-RU" sz="2800" dirty="0" err="1">
                <a:latin typeface="Times New Roman" pitchFamily="18" charset="0"/>
              </a:rPr>
              <a:t>усіх</a:t>
            </a:r>
            <a:r>
              <a:rPr lang="ru-RU" sz="2800" dirty="0">
                <a:latin typeface="Times New Roman" pitchFamily="18" charset="0"/>
              </a:rPr>
              <a:t> </a:t>
            </a:r>
            <a:r>
              <a:rPr lang="ru-RU" sz="2800" dirty="0" err="1">
                <a:latin typeface="Times New Roman" pitchFamily="18" charset="0"/>
              </a:rPr>
              <a:t>методів</a:t>
            </a:r>
            <a:r>
              <a:rPr lang="ru-RU" sz="2800" dirty="0">
                <a:latin typeface="Times New Roman" pitchFamily="18" charset="0"/>
              </a:rPr>
              <a:t> медичної </a:t>
            </a:r>
            <a:r>
              <a:rPr lang="ru-RU" sz="2800" dirty="0" err="1">
                <a:latin typeface="Times New Roman" pitchFamily="18" charset="0"/>
              </a:rPr>
              <a:t>візуалізації</a:t>
            </a:r>
            <a:endParaRPr lang="ru-RU" sz="2800" dirty="0">
              <a:latin typeface="Times New Roman" pitchFamily="18" charset="0"/>
            </a:endParaRPr>
          </a:p>
          <a:p>
            <a:pPr>
              <a:lnSpc>
                <a:spcPct val="110000"/>
              </a:lnSpc>
              <a:defRPr/>
            </a:pPr>
            <a:r>
              <a:rPr lang="ru-RU" sz="2800" dirty="0" err="1">
                <a:latin typeface="Times New Roman" pitchFamily="18" charset="0"/>
              </a:rPr>
              <a:t>Відсутність</a:t>
            </a:r>
            <a:r>
              <a:rPr lang="ru-RU" sz="2800" dirty="0">
                <a:latin typeface="Times New Roman" pitchFamily="18" charset="0"/>
              </a:rPr>
              <a:t> </a:t>
            </a:r>
            <a:r>
              <a:rPr lang="ru-RU" sz="2800" dirty="0" err="1">
                <a:latin typeface="Times New Roman" pitchFamily="18" charset="0"/>
              </a:rPr>
              <a:t>променевого</a:t>
            </a:r>
            <a:r>
              <a:rPr lang="ru-RU" sz="2800" dirty="0">
                <a:latin typeface="Times New Roman" pitchFamily="18" charset="0"/>
              </a:rPr>
              <a:t> </a:t>
            </a:r>
            <a:r>
              <a:rPr lang="ru-RU" sz="2800" dirty="0" err="1">
                <a:latin typeface="Times New Roman" pitchFamily="18" charset="0"/>
              </a:rPr>
              <a:t>навантаження</a:t>
            </a:r>
            <a:endParaRPr lang="ru-RU" sz="2800" dirty="0">
              <a:latin typeface="Times New Roman" pitchFamily="18" charset="0"/>
            </a:endParaRPr>
          </a:p>
          <a:p>
            <a:pPr>
              <a:lnSpc>
                <a:spcPct val="110000"/>
              </a:lnSpc>
              <a:defRPr/>
            </a:pPr>
            <a:r>
              <a:rPr lang="ru-RU" sz="2800" dirty="0" err="1">
                <a:latin typeface="Times New Roman" pitchFamily="18" charset="0"/>
              </a:rPr>
              <a:t>Можливість</a:t>
            </a:r>
            <a:r>
              <a:rPr lang="ru-RU" sz="2800" dirty="0">
                <a:latin typeface="Times New Roman" pitchFamily="18" charset="0"/>
              </a:rPr>
              <a:t> </a:t>
            </a:r>
            <a:r>
              <a:rPr lang="ru-RU" sz="2800" dirty="0" err="1">
                <a:latin typeface="Times New Roman" pitchFamily="18" charset="0"/>
              </a:rPr>
              <a:t>отримання</a:t>
            </a:r>
            <a:r>
              <a:rPr lang="ru-RU" sz="2800" dirty="0">
                <a:latin typeface="Times New Roman" pitchFamily="18" charset="0"/>
              </a:rPr>
              <a:t> </a:t>
            </a:r>
            <a:r>
              <a:rPr lang="ru-RU" sz="2800" dirty="0" err="1">
                <a:latin typeface="Times New Roman" pitchFamily="18" charset="0"/>
              </a:rPr>
              <a:t>первинних</a:t>
            </a:r>
            <a:r>
              <a:rPr lang="ru-RU" sz="2800" dirty="0">
                <a:latin typeface="Times New Roman" pitchFamily="18" charset="0"/>
              </a:rPr>
              <a:t> </a:t>
            </a:r>
            <a:r>
              <a:rPr lang="ru-RU" sz="2800" dirty="0" err="1">
                <a:latin typeface="Times New Roman" pitchFamily="18" charset="0"/>
              </a:rPr>
              <a:t>діагностичних</a:t>
            </a:r>
            <a:r>
              <a:rPr lang="ru-RU" sz="2800" dirty="0">
                <a:latin typeface="Times New Roman" pitchFamily="18" charset="0"/>
              </a:rPr>
              <a:t> </a:t>
            </a:r>
            <a:r>
              <a:rPr lang="ru-RU" sz="2800" dirty="0" err="1">
                <a:latin typeface="Times New Roman" pitchFamily="18" charset="0"/>
              </a:rPr>
              <a:t>зображень</a:t>
            </a:r>
            <a:r>
              <a:rPr lang="ru-RU" sz="2800" dirty="0">
                <a:latin typeface="Times New Roman" pitchFamily="18" charset="0"/>
              </a:rPr>
              <a:t> у </a:t>
            </a:r>
            <a:r>
              <a:rPr lang="ru-RU" sz="2800" dirty="0" err="1">
                <a:latin typeface="Times New Roman" pitchFamily="18" charset="0"/>
              </a:rPr>
              <a:t>різних</a:t>
            </a:r>
            <a:r>
              <a:rPr lang="ru-RU" sz="2800" dirty="0">
                <a:latin typeface="Times New Roman" pitchFamily="18" charset="0"/>
              </a:rPr>
              <a:t> </a:t>
            </a:r>
            <a:r>
              <a:rPr lang="ru-RU" sz="2800" dirty="0" err="1">
                <a:latin typeface="Times New Roman" pitchFamily="18" charset="0"/>
              </a:rPr>
              <a:t>площинах</a:t>
            </a:r>
            <a:r>
              <a:rPr lang="ru-RU" sz="2800" dirty="0">
                <a:latin typeface="Times New Roman" pitchFamily="18" charset="0"/>
              </a:rPr>
              <a:t> (</a:t>
            </a:r>
            <a:r>
              <a:rPr lang="ru-RU" sz="2800" dirty="0" err="1">
                <a:latin typeface="Times New Roman" pitchFamily="18" charset="0"/>
              </a:rPr>
              <a:t>аксіальній</a:t>
            </a:r>
            <a:r>
              <a:rPr lang="ru-RU" sz="2800" dirty="0">
                <a:latin typeface="Times New Roman" pitchFamily="18" charset="0"/>
              </a:rPr>
              <a:t>, </a:t>
            </a:r>
            <a:r>
              <a:rPr lang="ru-RU" sz="2800" dirty="0" err="1">
                <a:latin typeface="Times New Roman" pitchFamily="18" charset="0"/>
              </a:rPr>
              <a:t>фронтальній</a:t>
            </a:r>
            <a:r>
              <a:rPr lang="ru-RU" sz="2800" dirty="0">
                <a:latin typeface="Times New Roman" pitchFamily="18" charset="0"/>
              </a:rPr>
              <a:t>, </a:t>
            </a:r>
            <a:r>
              <a:rPr lang="ru-RU" sz="2800" dirty="0" err="1">
                <a:latin typeface="Times New Roman" pitchFamily="18" charset="0"/>
              </a:rPr>
              <a:t>сагітальній</a:t>
            </a:r>
            <a:r>
              <a:rPr lang="ru-RU" sz="2800" dirty="0">
                <a:latin typeface="Times New Roman" pitchFamily="18" charset="0"/>
              </a:rPr>
              <a:t> та </a:t>
            </a:r>
            <a:r>
              <a:rPr lang="ru-RU" sz="2800" dirty="0" err="1">
                <a:latin typeface="Times New Roman" pitchFamily="18" charset="0"/>
              </a:rPr>
              <a:t>ін</a:t>
            </a:r>
            <a:r>
              <a:rPr lang="ru-RU" sz="2800" dirty="0">
                <a:latin typeface="Times New Roman" pitchFamily="18" charset="0"/>
              </a:rPr>
              <a:t>.)</a:t>
            </a:r>
          </a:p>
          <a:p>
            <a:pPr>
              <a:lnSpc>
                <a:spcPct val="110000"/>
              </a:lnSpc>
              <a:defRPr/>
            </a:pPr>
            <a:r>
              <a:rPr lang="ru-RU" sz="2800" dirty="0" err="1">
                <a:latin typeface="Times New Roman" pitchFamily="18" charset="0"/>
              </a:rPr>
              <a:t>Додаткові</a:t>
            </a:r>
            <a:r>
              <a:rPr lang="ru-RU" sz="2800" dirty="0">
                <a:latin typeface="Times New Roman" pitchFamily="18" charset="0"/>
              </a:rPr>
              <a:t> </a:t>
            </a:r>
            <a:r>
              <a:rPr lang="ru-RU" sz="2800" dirty="0" err="1">
                <a:latin typeface="Times New Roman" pitchFamily="18" charset="0"/>
              </a:rPr>
              <a:t>можливості</a:t>
            </a:r>
            <a:r>
              <a:rPr lang="ru-RU" sz="2800" dirty="0">
                <a:latin typeface="Times New Roman" pitchFamily="18" charset="0"/>
              </a:rPr>
              <a:t> (МР-</a:t>
            </a:r>
            <a:r>
              <a:rPr lang="ru-RU" sz="2800" dirty="0" err="1">
                <a:latin typeface="Times New Roman" pitchFamily="18" charset="0"/>
              </a:rPr>
              <a:t>ангіографія</a:t>
            </a:r>
            <a:r>
              <a:rPr lang="ru-RU" sz="2800" dirty="0">
                <a:latin typeface="Times New Roman" pitchFamily="18" charset="0"/>
              </a:rPr>
              <a:t>, </a:t>
            </a:r>
            <a:r>
              <a:rPr lang="ru-RU" sz="2800" dirty="0" err="1">
                <a:latin typeface="Times New Roman" pitchFamily="18" charset="0"/>
              </a:rPr>
              <a:t>тривимірна</a:t>
            </a:r>
            <a:r>
              <a:rPr lang="ru-RU" sz="2800" dirty="0">
                <a:latin typeface="Times New Roman" pitchFamily="18" charset="0"/>
              </a:rPr>
              <a:t> </a:t>
            </a:r>
            <a:r>
              <a:rPr lang="ru-RU" sz="2800" dirty="0" err="1">
                <a:latin typeface="Times New Roman" pitchFamily="18" charset="0"/>
              </a:rPr>
              <a:t>реконструкція</a:t>
            </a:r>
            <a:r>
              <a:rPr lang="ru-RU" sz="2800" dirty="0">
                <a:latin typeface="Times New Roman" pitchFamily="18" charset="0"/>
              </a:rPr>
              <a:t>, МРТ з </a:t>
            </a:r>
            <a:r>
              <a:rPr lang="ru-RU" sz="2800" dirty="0" err="1">
                <a:latin typeface="Times New Roman" pitchFamily="18" charset="0"/>
              </a:rPr>
              <a:t>контрастуванням</a:t>
            </a:r>
            <a:r>
              <a:rPr lang="ru-RU" sz="2800" dirty="0">
                <a:latin typeface="Times New Roman" pitchFamily="18" charset="0"/>
              </a:rPr>
              <a:t> та </a:t>
            </a:r>
            <a:r>
              <a:rPr lang="ru-RU" sz="2800" dirty="0" err="1">
                <a:latin typeface="Times New Roman" pitchFamily="18" charset="0"/>
              </a:rPr>
              <a:t>ін</a:t>
            </a:r>
            <a:r>
              <a:rPr lang="ru-RU" sz="2800" dirty="0">
                <a:latin typeface="Times New Roman" pitchFamily="18" charset="0"/>
              </a:rPr>
              <a:t>.)</a:t>
            </a:r>
            <a:endParaRPr lang="ru-RU" sz="2800" dirty="0" smtClean="0">
              <a:latin typeface="Times New Roman" pitchFamily="18" charset="0"/>
            </a:endParaRPr>
          </a:p>
        </p:txBody>
      </p:sp>
    </p:spTree>
    <p:extLst>
      <p:ext uri="{BB962C8B-B14F-4D97-AF65-F5344CB8AC3E}">
        <p14:creationId xmlns:p14="http://schemas.microsoft.com/office/powerpoint/2010/main" val="115431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1447</TotalTime>
  <Words>1516</Words>
  <Application>Microsoft Office PowerPoint</Application>
  <PresentationFormat>Экран (4:3)</PresentationFormat>
  <Paragraphs>89</Paragraphs>
  <Slides>32</Slides>
  <Notes>0</Notes>
  <HiddenSlides>0</HiddenSlides>
  <MMClips>0</MMClips>
  <ScaleCrop>false</ScaleCrop>
  <HeadingPairs>
    <vt:vector size="8" baseType="variant">
      <vt:variant>
        <vt:lpstr>Использованные шрифты</vt:lpstr>
      </vt:variant>
      <vt:variant>
        <vt:i4>3</vt:i4>
      </vt:variant>
      <vt:variant>
        <vt:lpstr>Тема</vt:lpstr>
      </vt:variant>
      <vt:variant>
        <vt:i4>1</vt:i4>
      </vt:variant>
      <vt:variant>
        <vt:lpstr>Внедренные серверы OLE</vt:lpstr>
      </vt:variant>
      <vt:variant>
        <vt:i4>1</vt:i4>
      </vt:variant>
      <vt:variant>
        <vt:lpstr>Заголовки слайдов</vt:lpstr>
      </vt:variant>
      <vt:variant>
        <vt:i4>32</vt:i4>
      </vt:variant>
    </vt:vector>
  </HeadingPairs>
  <TitlesOfParts>
    <vt:vector size="37" baseType="lpstr">
      <vt:lpstr>Arial</vt:lpstr>
      <vt:lpstr>Calibri</vt:lpstr>
      <vt:lpstr>Times New Roman</vt:lpstr>
      <vt:lpstr>Office Theme</vt:lpstr>
      <vt:lpstr>Equation</vt:lpstr>
      <vt:lpstr>Одеський національний медичний університет кафедра біофізики, інформатики та медичної апаратури</vt:lpstr>
      <vt:lpstr>  </vt:lpstr>
      <vt:lpstr>МРТ томографы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Магнітно-резонансні томографи</vt:lpstr>
      <vt:lpstr>Переваги магнітно-резонансної томографії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6 Магнитно-резонансная томография</dc:title>
  <dc:creator>gaifulla</dc:creator>
  <cp:lastModifiedBy>Годлевський Леонід Семенович</cp:lastModifiedBy>
  <cp:revision>61</cp:revision>
  <cp:lastPrinted>2019-11-23T07:00:55Z</cp:lastPrinted>
  <dcterms:created xsi:type="dcterms:W3CDTF">2006-08-16T00:00:00Z</dcterms:created>
  <dcterms:modified xsi:type="dcterms:W3CDTF">2022-02-11T11:04:03Z</dcterms:modified>
</cp:coreProperties>
</file>