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C396B-B0AC-4FB9-B61E-43E2C2C8D157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AD4CC-FCDA-4CE4-942E-CD69BC3C0A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3836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910A9D-7736-4C35-9643-7E05CAC93F47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7202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79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35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124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460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872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5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40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77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124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042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8624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BC4895E-FCC5-49D1-AF8C-B6C7B4A4BE2C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2299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4CB34-FCB6-4F61-A756-862D79166430}" type="datetimeFigureOut">
              <a:rPr lang="uk-UA" smtClean="0"/>
              <a:t>11.02.2022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7A1CA-0202-4ED4-B552-4FB27B153E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080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64574" y="236927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Одеський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медичний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університет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кафедра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біофізики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інформатики та медичної апаратури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Методична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самостійної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аспірантів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першого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року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темою: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Автоматизоване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масштабоване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робоче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лікаря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6880" y="5655281"/>
            <a:ext cx="9144000" cy="1655762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rgbClr val="FF0000"/>
                </a:solidFill>
              </a:rPr>
              <a:t>Одеса-2021</a:t>
            </a:r>
            <a:endParaRPr lang="uk-UA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76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1524000" y="1600200"/>
            <a:ext cx="914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tIns="0" bIns="0"/>
          <a:lstStyle/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  <a:cs typeface="Arial" charset="0"/>
              </a:rPr>
              <a:t>Інтегрована електронна медична картка пацієнта та система лікарських оглядів</a:t>
            </a: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</a:pPr>
            <a:endParaRPr lang="en-US" sz="2000" dirty="0">
              <a:solidFill>
                <a:srgbClr val="333F99"/>
              </a:solidFill>
              <a:latin typeface="Arial" charset="0"/>
              <a:cs typeface="Arial" charset="0"/>
            </a:endParaRP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  <a:cs typeface="Arial" charset="0"/>
              </a:rPr>
              <a:t>Інноваційне технологічне рішення</a:t>
            </a:r>
            <a:r>
              <a:rPr lang="en-US" sz="2000" dirty="0">
                <a:solidFill>
                  <a:srgbClr val="333F99"/>
                </a:solidFill>
                <a:latin typeface="Arial" charset="0"/>
                <a:cs typeface="Arial" charset="0"/>
              </a:rPr>
              <a:t> </a:t>
            </a:r>
            <a:r>
              <a:rPr lang="uk-UA" sz="2000" dirty="0">
                <a:solidFill>
                  <a:srgbClr val="333F99"/>
                </a:solidFill>
                <a:latin typeface="Arial" charset="0"/>
                <a:cs typeface="Arial" charset="0"/>
              </a:rPr>
              <a:t>для будь-яких медичних установ</a:t>
            </a: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</a:pPr>
            <a:endParaRPr lang="en-US" sz="2000" dirty="0">
              <a:solidFill>
                <a:srgbClr val="333F99"/>
              </a:solidFill>
              <a:latin typeface="Arial" charset="0"/>
              <a:cs typeface="Arial" charset="0"/>
            </a:endParaRP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  <a:cs typeface="Arial" charset="0"/>
              </a:rPr>
              <a:t>Зручна у користуванні система</a:t>
            </a: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</a:pPr>
            <a:endParaRPr lang="en-US" sz="2000" dirty="0">
              <a:solidFill>
                <a:srgbClr val="333F99"/>
              </a:solidFill>
              <a:latin typeface="Arial" charset="0"/>
              <a:cs typeface="Arial" charset="0"/>
            </a:endParaRPr>
          </a:p>
          <a:p>
            <a:pPr marL="361950" indent="-361950">
              <a:lnSpc>
                <a:spcPct val="110000"/>
              </a:lnSpc>
              <a:spcBef>
                <a:spcPct val="60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  <a:cs typeface="Arial" charset="0"/>
              </a:rPr>
              <a:t>Забезпечення віддаленого доступу до даних, з дотриманням конфіденційності</a:t>
            </a:r>
          </a:p>
        </p:txBody>
      </p:sp>
      <p:sp>
        <p:nvSpPr>
          <p:cNvPr id="6179" name="Rectangle 2"/>
          <p:cNvSpPr>
            <a:spLocks noChangeArrowheads="1"/>
          </p:cNvSpPr>
          <p:nvPr/>
        </p:nvSpPr>
        <p:spPr bwMode="auto">
          <a:xfrm>
            <a:off x="1676400" y="61889"/>
            <a:ext cx="6629400" cy="115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Вимоги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до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автоматизованої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системи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обміну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медичними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даними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(на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прикаладі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МІС </a:t>
            </a:r>
            <a:r>
              <a:rPr lang="ru-RU" sz="2300" b="1" dirty="0">
                <a:solidFill>
                  <a:srgbClr val="FF0000"/>
                </a:solidFill>
                <a:latin typeface="Arial" charset="0"/>
              </a:rPr>
              <a:t>“Доктор </a:t>
            </a:r>
            <a:r>
              <a:rPr lang="ru-RU" sz="2300" b="1" dirty="0" err="1">
                <a:solidFill>
                  <a:srgbClr val="FF0000"/>
                </a:solidFill>
                <a:latin typeface="Arial" charset="0"/>
              </a:rPr>
              <a:t>Елекс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”)</a:t>
            </a:r>
            <a:r>
              <a:rPr lang="ru-RU" sz="2300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ru-RU" sz="2300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2"/>
          <p:cNvSpPr>
            <a:spLocks noChangeArrowheads="1"/>
          </p:cNvSpPr>
          <p:nvPr/>
        </p:nvSpPr>
        <p:spPr bwMode="auto">
          <a:xfrm>
            <a:off x="1122219" y="238860"/>
            <a:ext cx="9318566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Архітектура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обміну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медичною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інформацією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на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робочому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місці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latin typeface="Arial" charset="0"/>
              </a:rPr>
              <a:t>лікаря</a:t>
            </a:r>
            <a:r>
              <a:rPr lang="ru-RU" sz="23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smtClean="0">
                <a:solidFill>
                  <a:schemeClr val="bg1"/>
                </a:solidFill>
                <a:latin typeface="Arial" charset="0"/>
              </a:rPr>
              <a:t>ура </a:t>
            </a:r>
            <a:r>
              <a:rPr lang="ru-RU" sz="2300" dirty="0" err="1">
                <a:solidFill>
                  <a:schemeClr val="bg1"/>
                </a:solidFill>
                <a:latin typeface="Arial" charset="0"/>
              </a:rPr>
              <a:t>системи</a:t>
            </a:r>
            <a:r>
              <a:rPr lang="ru-RU" sz="2300" dirty="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151559" name="Rectangle 5"/>
          <p:cNvSpPr>
            <a:spLocks noChangeArrowheads="1"/>
          </p:cNvSpPr>
          <p:nvPr/>
        </p:nvSpPr>
        <p:spPr bwMode="auto">
          <a:xfrm>
            <a:off x="4791075" y="5334000"/>
            <a:ext cx="2590800" cy="865188"/>
          </a:xfrm>
          <a:prstGeom prst="rect">
            <a:avLst/>
          </a:prstGeom>
          <a:solidFill>
            <a:srgbClr val="F6F7FC"/>
          </a:solidFill>
          <a:ln w="19050">
            <a:solidFill>
              <a:srgbClr val="DCE1F5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60" name="Rectangle 6"/>
          <p:cNvSpPr>
            <a:spLocks noChangeArrowheads="1"/>
          </p:cNvSpPr>
          <p:nvPr/>
        </p:nvSpPr>
        <p:spPr bwMode="auto">
          <a:xfrm>
            <a:off x="4876801" y="5505450"/>
            <a:ext cx="16478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MS SQL</a:t>
            </a:r>
          </a:p>
          <a:p>
            <a:pPr algn="l"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Server 2005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61" name="Rectangle 7"/>
          <p:cNvSpPr>
            <a:spLocks noChangeArrowheads="1"/>
          </p:cNvSpPr>
          <p:nvPr/>
        </p:nvSpPr>
        <p:spPr bwMode="auto">
          <a:xfrm>
            <a:off x="7772400" y="4876800"/>
            <a:ext cx="2362200" cy="865188"/>
          </a:xfrm>
          <a:prstGeom prst="rect">
            <a:avLst/>
          </a:prstGeom>
          <a:solidFill>
            <a:srgbClr val="F6F7FC"/>
          </a:solidFill>
          <a:ln w="19050">
            <a:solidFill>
              <a:srgbClr val="DCE1F5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62" name="Rectangle 8"/>
          <p:cNvSpPr>
            <a:spLocks noChangeArrowheads="1"/>
          </p:cNvSpPr>
          <p:nvPr/>
        </p:nvSpPr>
        <p:spPr bwMode="auto">
          <a:xfrm>
            <a:off x="7772400" y="5181600"/>
            <a:ext cx="18288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IIS Web Server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63" name="Rectangle 9"/>
          <p:cNvSpPr>
            <a:spLocks noChangeArrowheads="1"/>
          </p:cNvSpPr>
          <p:nvPr/>
        </p:nvSpPr>
        <p:spPr bwMode="auto">
          <a:xfrm>
            <a:off x="3352800" y="4343400"/>
            <a:ext cx="2362200" cy="865188"/>
          </a:xfrm>
          <a:prstGeom prst="rect">
            <a:avLst/>
          </a:prstGeom>
          <a:solidFill>
            <a:srgbClr val="F6F7FC"/>
          </a:solidFill>
          <a:ln w="19050">
            <a:solidFill>
              <a:srgbClr val="DCE1F5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pic>
        <p:nvPicPr>
          <p:cNvPr id="151564" name="Picture 10" descr="Graphi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1" y="4876800"/>
            <a:ext cx="919163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1565" name="AutoShape 11"/>
          <p:cNvCxnSpPr>
            <a:cxnSpLocks noChangeShapeType="1"/>
            <a:stCxn id="151559" idx="1"/>
            <a:endCxn id="151563" idx="2"/>
          </p:cNvCxnSpPr>
          <p:nvPr/>
        </p:nvCxnSpPr>
        <p:spPr bwMode="auto">
          <a:xfrm rot="10800000">
            <a:off x="4533900" y="5218114"/>
            <a:ext cx="247650" cy="549275"/>
          </a:xfrm>
          <a:prstGeom prst="bentConnector2">
            <a:avLst/>
          </a:prstGeom>
          <a:noFill/>
          <a:ln w="38100">
            <a:solidFill>
              <a:srgbClr val="FF9900"/>
            </a:solidFill>
            <a:miter lim="800000"/>
            <a:headEnd type="arrow" w="med" len="med"/>
            <a:tailEnd type="arrow" w="med" len="med"/>
          </a:ln>
        </p:spPr>
      </p:cxnSp>
      <p:cxnSp>
        <p:nvCxnSpPr>
          <p:cNvPr id="151566" name="AutoShape 12"/>
          <p:cNvCxnSpPr>
            <a:cxnSpLocks noChangeShapeType="1"/>
            <a:endCxn id="151561" idx="2"/>
          </p:cNvCxnSpPr>
          <p:nvPr/>
        </p:nvCxnSpPr>
        <p:spPr bwMode="auto">
          <a:xfrm flipV="1">
            <a:off x="7353300" y="5751513"/>
            <a:ext cx="1600200" cy="247650"/>
          </a:xfrm>
          <a:prstGeom prst="bentConnector2">
            <a:avLst/>
          </a:prstGeom>
          <a:noFill/>
          <a:ln w="38100">
            <a:solidFill>
              <a:srgbClr val="FF9900"/>
            </a:solidFill>
            <a:miter lim="800000"/>
            <a:headEnd type="arrow" w="med" len="med"/>
            <a:tailEnd type="arrow" w="med" len="med"/>
          </a:ln>
        </p:spPr>
      </p:cxnSp>
      <p:sp>
        <p:nvSpPr>
          <p:cNvPr id="151567" name="AutoShape 13"/>
          <p:cNvSpPr>
            <a:spLocks noChangeArrowheads="1"/>
          </p:cNvSpPr>
          <p:nvPr/>
        </p:nvSpPr>
        <p:spPr bwMode="auto">
          <a:xfrm>
            <a:off x="1905000" y="3181351"/>
            <a:ext cx="2667000" cy="714375"/>
          </a:xfrm>
          <a:prstGeom prst="roundRect">
            <a:avLst>
              <a:gd name="adj" fmla="val 16667"/>
            </a:avLst>
          </a:prstGeom>
          <a:solidFill>
            <a:srgbClr val="FEEFCA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chemeClr val="hlink"/>
              </a:solidFill>
            </a:endParaRPr>
          </a:p>
        </p:txBody>
      </p:sp>
      <p:sp>
        <p:nvSpPr>
          <p:cNvPr id="151568" name="AutoShape 14"/>
          <p:cNvSpPr>
            <a:spLocks noChangeArrowheads="1"/>
          </p:cNvSpPr>
          <p:nvPr/>
        </p:nvSpPr>
        <p:spPr bwMode="auto">
          <a:xfrm>
            <a:off x="5381625" y="3114676"/>
            <a:ext cx="2286000" cy="714375"/>
          </a:xfrm>
          <a:prstGeom prst="roundRect">
            <a:avLst>
              <a:gd name="adj" fmla="val 16667"/>
            </a:avLst>
          </a:prstGeom>
          <a:solidFill>
            <a:srgbClr val="FEEFCA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chemeClr val="hlink"/>
              </a:solidFill>
            </a:endParaRPr>
          </a:p>
        </p:txBody>
      </p:sp>
      <p:sp>
        <p:nvSpPr>
          <p:cNvPr id="151569" name="AutoShape 15"/>
          <p:cNvSpPr>
            <a:spLocks noChangeArrowheads="1"/>
          </p:cNvSpPr>
          <p:nvPr/>
        </p:nvSpPr>
        <p:spPr bwMode="auto">
          <a:xfrm>
            <a:off x="4572001" y="2057401"/>
            <a:ext cx="2867025" cy="714375"/>
          </a:xfrm>
          <a:prstGeom prst="roundRect">
            <a:avLst>
              <a:gd name="adj" fmla="val 16667"/>
            </a:avLst>
          </a:prstGeom>
          <a:solidFill>
            <a:srgbClr val="FEEFCA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70" name="AutoShape 16"/>
          <p:cNvSpPr>
            <a:spLocks noChangeArrowheads="1"/>
          </p:cNvSpPr>
          <p:nvPr/>
        </p:nvSpPr>
        <p:spPr bwMode="auto">
          <a:xfrm>
            <a:off x="8153400" y="3533776"/>
            <a:ext cx="2057400" cy="714375"/>
          </a:xfrm>
          <a:prstGeom prst="roundRect">
            <a:avLst>
              <a:gd name="adj" fmla="val 16667"/>
            </a:avLst>
          </a:prstGeom>
          <a:solidFill>
            <a:srgbClr val="FEEFCA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71" name="Rectangle 17"/>
          <p:cNvSpPr>
            <a:spLocks noChangeArrowheads="1"/>
          </p:cNvSpPr>
          <p:nvPr/>
        </p:nvSpPr>
        <p:spPr bwMode="auto">
          <a:xfrm>
            <a:off x="5591176" y="2162175"/>
            <a:ext cx="18192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Windows Forms</a:t>
            </a:r>
            <a:endParaRPr lang="ru-RU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Client 1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72" name="Rectangle 18"/>
          <p:cNvSpPr>
            <a:spLocks noChangeArrowheads="1"/>
          </p:cNvSpPr>
          <p:nvPr/>
        </p:nvSpPr>
        <p:spPr bwMode="auto">
          <a:xfrm>
            <a:off x="2619375" y="3267075"/>
            <a:ext cx="18859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Windows Forms</a:t>
            </a:r>
            <a:endParaRPr lang="ru-RU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Client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73" name="Rectangle 19"/>
          <p:cNvSpPr>
            <a:spLocks noChangeArrowheads="1"/>
          </p:cNvSpPr>
          <p:nvPr/>
        </p:nvSpPr>
        <p:spPr bwMode="auto">
          <a:xfrm>
            <a:off x="6124576" y="3190875"/>
            <a:ext cx="14573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ASP Net</a:t>
            </a:r>
            <a:endParaRPr lang="ru-RU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Web Client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74" name="Rectangle 20"/>
          <p:cNvSpPr>
            <a:spLocks noChangeArrowheads="1"/>
          </p:cNvSpPr>
          <p:nvPr/>
        </p:nvSpPr>
        <p:spPr bwMode="auto">
          <a:xfrm>
            <a:off x="8791575" y="3609975"/>
            <a:ext cx="1295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Pocket P</a:t>
            </a:r>
            <a:r>
              <a:rPr lang="ru-RU" sz="1600">
                <a:solidFill>
                  <a:srgbClr val="333F99"/>
                </a:solidFill>
                <a:latin typeface="Arial" charset="0"/>
              </a:rPr>
              <a:t>С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Client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75" name="AutoShape 21"/>
          <p:cNvSpPr>
            <a:spLocks noChangeArrowheads="1"/>
          </p:cNvSpPr>
          <p:nvPr/>
        </p:nvSpPr>
        <p:spPr bwMode="auto">
          <a:xfrm>
            <a:off x="8001001" y="1981200"/>
            <a:ext cx="2085975" cy="838200"/>
          </a:xfrm>
          <a:prstGeom prst="roundRect">
            <a:avLst>
              <a:gd name="adj" fmla="val 16667"/>
            </a:avLst>
          </a:prstGeom>
          <a:solidFill>
            <a:srgbClr val="F0F2FA"/>
          </a:solidFill>
          <a:ln w="9525">
            <a:solidFill>
              <a:srgbClr val="ABB6E7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76" name="Rectangle 22"/>
          <p:cNvSpPr>
            <a:spLocks noChangeArrowheads="1"/>
          </p:cNvSpPr>
          <p:nvPr/>
        </p:nvSpPr>
        <p:spPr bwMode="auto">
          <a:xfrm>
            <a:off x="8105775" y="2124075"/>
            <a:ext cx="114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Medical </a:t>
            </a:r>
            <a:endParaRPr lang="ru-RU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Device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sp>
        <p:nvSpPr>
          <p:cNvPr id="151577" name="AutoShape 23"/>
          <p:cNvSpPr>
            <a:spLocks noChangeArrowheads="1"/>
          </p:cNvSpPr>
          <p:nvPr/>
        </p:nvSpPr>
        <p:spPr bwMode="auto">
          <a:xfrm>
            <a:off x="2219326" y="1476375"/>
            <a:ext cx="2085975" cy="838200"/>
          </a:xfrm>
          <a:prstGeom prst="roundRect">
            <a:avLst>
              <a:gd name="adj" fmla="val 16667"/>
            </a:avLst>
          </a:prstGeom>
          <a:solidFill>
            <a:srgbClr val="F0F2FA"/>
          </a:solidFill>
          <a:ln w="9525">
            <a:solidFill>
              <a:srgbClr val="ABB6E7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Arial" charset="0"/>
            </a:endParaRPr>
          </a:p>
        </p:txBody>
      </p:sp>
      <p:sp>
        <p:nvSpPr>
          <p:cNvPr id="151578" name="Rectangle 24"/>
          <p:cNvSpPr>
            <a:spLocks noChangeArrowheads="1"/>
          </p:cNvSpPr>
          <p:nvPr/>
        </p:nvSpPr>
        <p:spPr bwMode="auto">
          <a:xfrm>
            <a:off x="3000375" y="1533526"/>
            <a:ext cx="12001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Medical</a:t>
            </a:r>
            <a:endParaRPr lang="ru-RU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Device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000">
                <a:solidFill>
                  <a:srgbClr val="333F99"/>
                </a:solidFill>
                <a:latin typeface="Arial" charset="0"/>
              </a:rPr>
              <a:t>Ultrasonic</a:t>
            </a:r>
            <a:endParaRPr lang="uk-UA" sz="1000">
              <a:solidFill>
                <a:srgbClr val="333F99"/>
              </a:solidFill>
              <a:latin typeface="Arial" charset="0"/>
            </a:endParaRPr>
          </a:p>
        </p:txBody>
      </p:sp>
      <p:cxnSp>
        <p:nvCxnSpPr>
          <p:cNvPr id="151579" name="AutoShape 25"/>
          <p:cNvCxnSpPr>
            <a:cxnSpLocks noChangeShapeType="1"/>
          </p:cNvCxnSpPr>
          <p:nvPr/>
        </p:nvCxnSpPr>
        <p:spPr bwMode="auto">
          <a:xfrm rot="10800000">
            <a:off x="2838451" y="3952876"/>
            <a:ext cx="409575" cy="701675"/>
          </a:xfrm>
          <a:prstGeom prst="bentConnector2">
            <a:avLst/>
          </a:prstGeom>
          <a:noFill/>
          <a:ln w="38100">
            <a:solidFill>
              <a:srgbClr val="FF9900"/>
            </a:solidFill>
            <a:miter lim="800000"/>
            <a:headEnd type="arrow" w="med" len="med"/>
            <a:tailEnd type="arrow" w="med" len="med"/>
          </a:ln>
        </p:spPr>
      </p:cxnSp>
      <p:cxnSp>
        <p:nvCxnSpPr>
          <p:cNvPr id="151580" name="AutoShape 26"/>
          <p:cNvCxnSpPr>
            <a:cxnSpLocks noChangeShapeType="1"/>
          </p:cNvCxnSpPr>
          <p:nvPr/>
        </p:nvCxnSpPr>
        <p:spPr bwMode="auto">
          <a:xfrm flipV="1">
            <a:off x="5791200" y="4267200"/>
            <a:ext cx="3543300" cy="304800"/>
          </a:xfrm>
          <a:prstGeom prst="bentConnector2">
            <a:avLst/>
          </a:prstGeom>
          <a:noFill/>
          <a:ln w="38100">
            <a:solidFill>
              <a:srgbClr val="FF9900"/>
            </a:solidFill>
            <a:miter lim="800000"/>
            <a:headEnd type="arrow" w="med" len="med"/>
            <a:tailEnd type="arrow" w="med" len="med"/>
          </a:ln>
        </p:spPr>
      </p:cxnSp>
      <p:sp>
        <p:nvSpPr>
          <p:cNvPr id="151581" name="Line 27"/>
          <p:cNvSpPr>
            <a:spLocks noChangeShapeType="1"/>
          </p:cNvSpPr>
          <p:nvPr/>
        </p:nvSpPr>
        <p:spPr bwMode="auto">
          <a:xfrm flipV="1">
            <a:off x="4876800" y="2819400"/>
            <a:ext cx="0" cy="1447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582" name="Line 28"/>
          <p:cNvSpPr>
            <a:spLocks noChangeShapeType="1"/>
          </p:cNvSpPr>
          <p:nvPr/>
        </p:nvSpPr>
        <p:spPr bwMode="auto">
          <a:xfrm flipV="1">
            <a:off x="5562600" y="3819525"/>
            <a:ext cx="0" cy="51435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51583" name="AutoShape 29"/>
          <p:cNvCxnSpPr>
            <a:cxnSpLocks noChangeShapeType="1"/>
            <a:endCxn id="151577" idx="2"/>
          </p:cNvCxnSpPr>
          <p:nvPr/>
        </p:nvCxnSpPr>
        <p:spPr bwMode="auto">
          <a:xfrm rot="10800000">
            <a:off x="3262313" y="2314575"/>
            <a:ext cx="1262062" cy="368300"/>
          </a:xfrm>
          <a:prstGeom prst="bentConnector2">
            <a:avLst/>
          </a:prstGeom>
          <a:noFill/>
          <a:ln w="38100">
            <a:solidFill>
              <a:srgbClr val="FF9900"/>
            </a:solidFill>
            <a:miter lim="800000"/>
            <a:headEnd type="arrow" w="med" len="med"/>
            <a:tailEnd type="arrow" w="med" len="med"/>
          </a:ln>
        </p:spPr>
      </p:cxnSp>
      <p:sp>
        <p:nvSpPr>
          <p:cNvPr id="151584" name="Line 30"/>
          <p:cNvSpPr>
            <a:spLocks noChangeShapeType="1"/>
          </p:cNvSpPr>
          <p:nvPr/>
        </p:nvSpPr>
        <p:spPr bwMode="auto">
          <a:xfrm flipV="1">
            <a:off x="7486650" y="2428875"/>
            <a:ext cx="51435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1585" name="Picture 31" descr="Graphi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1" y="4686300"/>
            <a:ext cx="739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86" name="Picture 32" descr="Graphi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76601" y="4267200"/>
            <a:ext cx="7651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87" name="Rectangle 33"/>
          <p:cNvSpPr>
            <a:spLocks noChangeArrowheads="1"/>
          </p:cNvSpPr>
          <p:nvPr/>
        </p:nvSpPr>
        <p:spPr bwMode="auto">
          <a:xfrm>
            <a:off x="3990975" y="4514850"/>
            <a:ext cx="16764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333F99"/>
                </a:solidFill>
                <a:latin typeface="Arial" charset="0"/>
              </a:rPr>
              <a:t>IIS Web Server</a:t>
            </a:r>
            <a:endParaRPr lang="uk-UA" sz="1600">
              <a:solidFill>
                <a:srgbClr val="333F99"/>
              </a:solidFill>
              <a:latin typeface="Arial" charset="0"/>
            </a:endParaRPr>
          </a:p>
        </p:txBody>
      </p:sp>
      <p:pic>
        <p:nvPicPr>
          <p:cNvPr id="151588" name="Picture 34" descr="Sonoace-99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1226" y="1219200"/>
            <a:ext cx="9620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89" name="Picture 35" descr="Sonoace3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20201" y="1981200"/>
            <a:ext cx="1108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0" name="Picture 36" descr="Untitled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9914" y="3333750"/>
            <a:ext cx="5730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1" name="Picture 37" descr="ICO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31242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2" name="Picture 38" descr="hope cop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1" y="3048000"/>
            <a:ext cx="88582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3" name="Picture 39" descr="hope cop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1" y="1941514"/>
            <a:ext cx="8858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4" name="Picture 4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01800" y="3200400"/>
            <a:ext cx="8382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51595" name="Picture 4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62488" y="2109788"/>
            <a:ext cx="8382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0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1676399" y="238860"/>
            <a:ext cx="8465127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Підключення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циврового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діагностичного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обладнання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до медичної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інформаційної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системи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лікаря</a:t>
            </a:r>
            <a:endParaRPr lang="ru-RU" sz="2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58726" name="Group 6"/>
          <p:cNvGrpSpPr>
            <a:grpSpLocks/>
          </p:cNvGrpSpPr>
          <p:nvPr/>
        </p:nvGrpSpPr>
        <p:grpSpPr bwMode="auto">
          <a:xfrm>
            <a:off x="1524000" y="6172200"/>
            <a:ext cx="1295400" cy="685800"/>
            <a:chOff x="0" y="3888"/>
            <a:chExt cx="816" cy="432"/>
          </a:xfrm>
        </p:grpSpPr>
        <p:sp>
          <p:nvSpPr>
            <p:cNvPr id="158727" name="Rectangle 7"/>
            <p:cNvSpPr>
              <a:spLocks noChangeArrowheads="1"/>
            </p:cNvSpPr>
            <p:nvPr/>
          </p:nvSpPr>
          <p:spPr bwMode="auto">
            <a:xfrm>
              <a:off x="0" y="3888"/>
              <a:ext cx="816" cy="43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58728" name="Picture 8" descr="Micrsoft-Gold-Partn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8" y="3942"/>
              <a:ext cx="624" cy="282"/>
            </a:xfrm>
            <a:prstGeom prst="rect">
              <a:avLst/>
            </a:prstGeom>
            <a:noFill/>
          </p:spPr>
        </p:pic>
      </p:grpSp>
      <p:pic>
        <p:nvPicPr>
          <p:cNvPr id="158729" name="Picture 9" descr="Scheme_20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066801"/>
            <a:ext cx="7467600" cy="5184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915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1676400" y="184740"/>
            <a:ext cx="6781800" cy="9417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Функціональні</a:t>
            </a: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можливості</a:t>
            </a: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автоматизації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робочого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місця</a:t>
            </a:r>
            <a:r>
              <a:rPr lang="ru-RU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лікаря</a:t>
            </a:r>
            <a:r>
              <a:rPr lang="en-US" sz="2300" dirty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sz="2300" dirty="0">
                <a:solidFill>
                  <a:srgbClr val="FF0000"/>
                </a:solidFill>
                <a:latin typeface="Arial" charset="0"/>
              </a:rPr>
            </a:br>
            <a:endParaRPr lang="ru-RU" sz="23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1790700" y="1512889"/>
            <a:ext cx="76581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спрощений пошук та оперативне отримання інформації; </a:t>
            </a: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</a:pPr>
            <a:endParaRPr lang="uk-UA" sz="2000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швидке введення даних огляду на основі шаблонів; </a:t>
            </a: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</a:pPr>
            <a:endParaRPr lang="uk-UA" sz="2000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створення розкладів роботи медичного закладу; </a:t>
            </a: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</a:pPr>
            <a:endParaRPr lang="uk-UA" sz="2000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робота з діагностичним обладнанням; </a:t>
            </a: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</a:pPr>
            <a:endParaRPr lang="uk-UA" sz="2000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отримання аналітичних і статистичних даних про клініки; </a:t>
            </a: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</a:pPr>
            <a:endParaRPr lang="uk-UA" sz="2000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45000"/>
              </a:spcBef>
              <a:buClr>
                <a:srgbClr val="FF9900"/>
              </a:buClr>
              <a:buFontTx/>
              <a:buChar char="•"/>
            </a:pPr>
            <a:r>
              <a:rPr lang="uk-UA" sz="2000" dirty="0">
                <a:solidFill>
                  <a:srgbClr val="333F99"/>
                </a:solidFill>
                <a:latin typeface="Arial" charset="0"/>
              </a:rPr>
              <a:t>робота в режимі телекомунікаційної системи</a:t>
            </a:r>
            <a:r>
              <a:rPr lang="ru-RU" sz="2000" dirty="0">
                <a:solidFill>
                  <a:srgbClr val="333F99"/>
                </a:solidFill>
                <a:latin typeface="Arial" charset="0"/>
              </a:rPr>
              <a:t> </a:t>
            </a:r>
            <a:endParaRPr lang="uk-UA" sz="2000" dirty="0">
              <a:solidFill>
                <a:srgbClr val="333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ChangeArrowheads="1"/>
          </p:cNvSpPr>
          <p:nvPr/>
        </p:nvSpPr>
        <p:spPr bwMode="auto">
          <a:xfrm>
            <a:off x="4041372" y="433615"/>
            <a:ext cx="5943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АРМ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лікаря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повинно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включати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297987" name="Picture 2" descr="D:\Охматдет в фотографиях\Адміністраці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19100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988" name="Group 3"/>
          <p:cNvGrpSpPr>
            <a:grpSpLocks/>
          </p:cNvGrpSpPr>
          <p:nvPr/>
        </p:nvGrpSpPr>
        <p:grpSpPr bwMode="auto">
          <a:xfrm>
            <a:off x="1676400" y="152400"/>
            <a:ext cx="990600" cy="990600"/>
            <a:chOff x="1370" y="1776"/>
            <a:chExt cx="9180" cy="9319"/>
          </a:xfrm>
        </p:grpSpPr>
        <p:sp>
          <p:nvSpPr>
            <p:cNvPr id="297989" name="Freeform 4"/>
            <p:cNvSpPr>
              <a:spLocks/>
            </p:cNvSpPr>
            <p:nvPr/>
          </p:nvSpPr>
          <p:spPr bwMode="auto">
            <a:xfrm>
              <a:off x="2174" y="2592"/>
              <a:ext cx="7593" cy="7697"/>
            </a:xfrm>
            <a:custGeom>
              <a:avLst/>
              <a:gdLst>
                <a:gd name="T0" fmla="*/ 7593 w 7593"/>
                <a:gd name="T1" fmla="*/ 1862 h 7697"/>
                <a:gd name="T2" fmla="*/ 7593 w 7593"/>
                <a:gd name="T3" fmla="*/ 5836 h 7697"/>
                <a:gd name="T4" fmla="*/ 5759 w 7593"/>
                <a:gd name="T5" fmla="*/ 5836 h 7697"/>
                <a:gd name="T6" fmla="*/ 5759 w 7593"/>
                <a:gd name="T7" fmla="*/ 7697 h 7697"/>
                <a:gd name="T8" fmla="*/ 1834 w 7593"/>
                <a:gd name="T9" fmla="*/ 7697 h 7697"/>
                <a:gd name="T10" fmla="*/ 1834 w 7593"/>
                <a:gd name="T11" fmla="*/ 5836 h 7697"/>
                <a:gd name="T12" fmla="*/ 0 w 7593"/>
                <a:gd name="T13" fmla="*/ 5836 h 7697"/>
                <a:gd name="T14" fmla="*/ 0 w 7593"/>
                <a:gd name="T15" fmla="*/ 1862 h 7697"/>
                <a:gd name="T16" fmla="*/ 1834 w 7593"/>
                <a:gd name="T17" fmla="*/ 1862 h 7697"/>
                <a:gd name="T18" fmla="*/ 1834 w 7593"/>
                <a:gd name="T19" fmla="*/ 0 h 7697"/>
                <a:gd name="T20" fmla="*/ 5759 w 7593"/>
                <a:gd name="T21" fmla="*/ 0 h 7697"/>
                <a:gd name="T22" fmla="*/ 5759 w 7593"/>
                <a:gd name="T23" fmla="*/ 1862 h 7697"/>
                <a:gd name="T24" fmla="*/ 7593 w 7593"/>
                <a:gd name="T25" fmla="*/ 1862 h 76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593"/>
                <a:gd name="T40" fmla="*/ 0 h 7697"/>
                <a:gd name="T41" fmla="*/ 7593 w 7593"/>
                <a:gd name="T42" fmla="*/ 7697 h 76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593" h="7697">
                  <a:moveTo>
                    <a:pt x="7593" y="1862"/>
                  </a:moveTo>
                  <a:lnTo>
                    <a:pt x="7593" y="5836"/>
                  </a:lnTo>
                  <a:lnTo>
                    <a:pt x="5759" y="5836"/>
                  </a:lnTo>
                  <a:lnTo>
                    <a:pt x="5759" y="7697"/>
                  </a:lnTo>
                  <a:lnTo>
                    <a:pt x="1834" y="7697"/>
                  </a:lnTo>
                  <a:lnTo>
                    <a:pt x="1834" y="5836"/>
                  </a:lnTo>
                  <a:lnTo>
                    <a:pt x="0" y="5836"/>
                  </a:lnTo>
                  <a:lnTo>
                    <a:pt x="0" y="1862"/>
                  </a:lnTo>
                  <a:lnTo>
                    <a:pt x="1834" y="1862"/>
                  </a:lnTo>
                  <a:lnTo>
                    <a:pt x="1834" y="0"/>
                  </a:lnTo>
                  <a:lnTo>
                    <a:pt x="5759" y="0"/>
                  </a:lnTo>
                  <a:lnTo>
                    <a:pt x="5759" y="1862"/>
                  </a:lnTo>
                  <a:lnTo>
                    <a:pt x="7593" y="186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0" name="Freeform 5"/>
            <p:cNvSpPr>
              <a:spLocks/>
            </p:cNvSpPr>
            <p:nvPr/>
          </p:nvSpPr>
          <p:spPr bwMode="auto">
            <a:xfrm>
              <a:off x="1370" y="6436"/>
              <a:ext cx="4590" cy="4659"/>
            </a:xfrm>
            <a:custGeom>
              <a:avLst/>
              <a:gdLst>
                <a:gd name="T0" fmla="*/ 11 w 4590"/>
                <a:gd name="T1" fmla="*/ 239 h 4659"/>
                <a:gd name="T2" fmla="*/ 53 w 4590"/>
                <a:gd name="T3" fmla="*/ 707 h 4659"/>
                <a:gd name="T4" fmla="*/ 150 w 4590"/>
                <a:gd name="T5" fmla="*/ 1164 h 4659"/>
                <a:gd name="T6" fmla="*/ 279 w 4590"/>
                <a:gd name="T7" fmla="*/ 1600 h 4659"/>
                <a:gd name="T8" fmla="*/ 461 w 4590"/>
                <a:gd name="T9" fmla="*/ 2014 h 4659"/>
                <a:gd name="T10" fmla="*/ 665 w 4590"/>
                <a:gd name="T11" fmla="*/ 2416 h 4659"/>
                <a:gd name="T12" fmla="*/ 911 w 4590"/>
                <a:gd name="T13" fmla="*/ 2787 h 4659"/>
                <a:gd name="T14" fmla="*/ 1201 w 4590"/>
                <a:gd name="T15" fmla="*/ 3124 h 4659"/>
                <a:gd name="T16" fmla="*/ 1512 w 4590"/>
                <a:gd name="T17" fmla="*/ 3440 h 4659"/>
                <a:gd name="T18" fmla="*/ 1844 w 4590"/>
                <a:gd name="T19" fmla="*/ 3734 h 4659"/>
                <a:gd name="T20" fmla="*/ 2209 w 4590"/>
                <a:gd name="T21" fmla="*/ 3984 h 4659"/>
                <a:gd name="T22" fmla="*/ 2606 w 4590"/>
                <a:gd name="T23" fmla="*/ 4191 h 4659"/>
                <a:gd name="T24" fmla="*/ 3013 w 4590"/>
                <a:gd name="T25" fmla="*/ 4376 h 4659"/>
                <a:gd name="T26" fmla="*/ 3442 w 4590"/>
                <a:gd name="T27" fmla="*/ 4507 h 4659"/>
                <a:gd name="T28" fmla="*/ 3893 w 4590"/>
                <a:gd name="T29" fmla="*/ 4605 h 4659"/>
                <a:gd name="T30" fmla="*/ 4354 w 4590"/>
                <a:gd name="T31" fmla="*/ 4648 h 4659"/>
                <a:gd name="T32" fmla="*/ 4590 w 4590"/>
                <a:gd name="T33" fmla="*/ 4474 h 4659"/>
                <a:gd name="T34" fmla="*/ 4139 w 4590"/>
                <a:gd name="T35" fmla="*/ 4452 h 4659"/>
                <a:gd name="T36" fmla="*/ 3700 w 4590"/>
                <a:gd name="T37" fmla="*/ 4387 h 4659"/>
                <a:gd name="T38" fmla="*/ 3281 w 4590"/>
                <a:gd name="T39" fmla="*/ 4278 h 4659"/>
                <a:gd name="T40" fmla="*/ 2874 w 4590"/>
                <a:gd name="T41" fmla="*/ 4126 h 4659"/>
                <a:gd name="T42" fmla="*/ 2488 w 4590"/>
                <a:gd name="T43" fmla="*/ 3930 h 4659"/>
                <a:gd name="T44" fmla="*/ 2123 w 4590"/>
                <a:gd name="T45" fmla="*/ 3712 h 4659"/>
                <a:gd name="T46" fmla="*/ 1791 w 4590"/>
                <a:gd name="T47" fmla="*/ 3451 h 4659"/>
                <a:gd name="T48" fmla="*/ 1469 w 4590"/>
                <a:gd name="T49" fmla="*/ 3168 h 4659"/>
                <a:gd name="T50" fmla="*/ 1190 w 4590"/>
                <a:gd name="T51" fmla="*/ 2841 h 4659"/>
                <a:gd name="T52" fmla="*/ 933 w 4590"/>
                <a:gd name="T53" fmla="*/ 2503 h 4659"/>
                <a:gd name="T54" fmla="*/ 718 w 4590"/>
                <a:gd name="T55" fmla="*/ 2133 h 4659"/>
                <a:gd name="T56" fmla="*/ 525 w 4590"/>
                <a:gd name="T57" fmla="*/ 1741 h 4659"/>
                <a:gd name="T58" fmla="*/ 375 w 4590"/>
                <a:gd name="T59" fmla="*/ 1328 h 4659"/>
                <a:gd name="T60" fmla="*/ 268 w 4590"/>
                <a:gd name="T61" fmla="*/ 903 h 4659"/>
                <a:gd name="T62" fmla="*/ 204 w 4590"/>
                <a:gd name="T63" fmla="*/ 457 h 4659"/>
                <a:gd name="T64" fmla="*/ 182 w 4590"/>
                <a:gd name="T65" fmla="*/ 0 h 46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0"/>
                <a:gd name="T100" fmla="*/ 0 h 4659"/>
                <a:gd name="T101" fmla="*/ 4590 w 4590"/>
                <a:gd name="T102" fmla="*/ 4659 h 46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0" h="4659">
                  <a:moveTo>
                    <a:pt x="0" y="0"/>
                  </a:moveTo>
                  <a:lnTo>
                    <a:pt x="11" y="239"/>
                  </a:lnTo>
                  <a:lnTo>
                    <a:pt x="21" y="479"/>
                  </a:lnTo>
                  <a:lnTo>
                    <a:pt x="53" y="707"/>
                  </a:lnTo>
                  <a:lnTo>
                    <a:pt x="96" y="936"/>
                  </a:lnTo>
                  <a:lnTo>
                    <a:pt x="150" y="1164"/>
                  </a:lnTo>
                  <a:lnTo>
                    <a:pt x="214" y="1382"/>
                  </a:lnTo>
                  <a:lnTo>
                    <a:pt x="279" y="1600"/>
                  </a:lnTo>
                  <a:lnTo>
                    <a:pt x="364" y="1807"/>
                  </a:lnTo>
                  <a:lnTo>
                    <a:pt x="461" y="2014"/>
                  </a:lnTo>
                  <a:lnTo>
                    <a:pt x="557" y="2220"/>
                  </a:lnTo>
                  <a:lnTo>
                    <a:pt x="665" y="2416"/>
                  </a:lnTo>
                  <a:lnTo>
                    <a:pt x="783" y="2601"/>
                  </a:lnTo>
                  <a:lnTo>
                    <a:pt x="911" y="2787"/>
                  </a:lnTo>
                  <a:lnTo>
                    <a:pt x="1051" y="2961"/>
                  </a:lnTo>
                  <a:lnTo>
                    <a:pt x="1201" y="3124"/>
                  </a:lnTo>
                  <a:lnTo>
                    <a:pt x="1351" y="3287"/>
                  </a:lnTo>
                  <a:lnTo>
                    <a:pt x="1512" y="3440"/>
                  </a:lnTo>
                  <a:lnTo>
                    <a:pt x="1673" y="3592"/>
                  </a:lnTo>
                  <a:lnTo>
                    <a:pt x="1844" y="3734"/>
                  </a:lnTo>
                  <a:lnTo>
                    <a:pt x="2027" y="3864"/>
                  </a:lnTo>
                  <a:lnTo>
                    <a:pt x="2209" y="3984"/>
                  </a:lnTo>
                  <a:lnTo>
                    <a:pt x="2402" y="4093"/>
                  </a:lnTo>
                  <a:lnTo>
                    <a:pt x="2606" y="4191"/>
                  </a:lnTo>
                  <a:lnTo>
                    <a:pt x="2809" y="4289"/>
                  </a:lnTo>
                  <a:lnTo>
                    <a:pt x="3013" y="4376"/>
                  </a:lnTo>
                  <a:lnTo>
                    <a:pt x="3228" y="4441"/>
                  </a:lnTo>
                  <a:lnTo>
                    <a:pt x="3442" y="4507"/>
                  </a:lnTo>
                  <a:lnTo>
                    <a:pt x="3667" y="4561"/>
                  </a:lnTo>
                  <a:lnTo>
                    <a:pt x="3893" y="4605"/>
                  </a:lnTo>
                  <a:lnTo>
                    <a:pt x="4118" y="4637"/>
                  </a:lnTo>
                  <a:lnTo>
                    <a:pt x="4354" y="4648"/>
                  </a:lnTo>
                  <a:lnTo>
                    <a:pt x="4590" y="4659"/>
                  </a:lnTo>
                  <a:lnTo>
                    <a:pt x="4590" y="4474"/>
                  </a:lnTo>
                  <a:lnTo>
                    <a:pt x="4364" y="4474"/>
                  </a:lnTo>
                  <a:lnTo>
                    <a:pt x="4139" y="4452"/>
                  </a:lnTo>
                  <a:lnTo>
                    <a:pt x="3914" y="4420"/>
                  </a:lnTo>
                  <a:lnTo>
                    <a:pt x="3700" y="4387"/>
                  </a:lnTo>
                  <a:lnTo>
                    <a:pt x="3485" y="4332"/>
                  </a:lnTo>
                  <a:lnTo>
                    <a:pt x="3281" y="4278"/>
                  </a:lnTo>
                  <a:lnTo>
                    <a:pt x="3078" y="4202"/>
                  </a:lnTo>
                  <a:lnTo>
                    <a:pt x="2874" y="4126"/>
                  </a:lnTo>
                  <a:lnTo>
                    <a:pt x="2681" y="4039"/>
                  </a:lnTo>
                  <a:lnTo>
                    <a:pt x="2488" y="3930"/>
                  </a:lnTo>
                  <a:lnTo>
                    <a:pt x="2305" y="3832"/>
                  </a:lnTo>
                  <a:lnTo>
                    <a:pt x="2123" y="3712"/>
                  </a:lnTo>
                  <a:lnTo>
                    <a:pt x="1952" y="3581"/>
                  </a:lnTo>
                  <a:lnTo>
                    <a:pt x="1791" y="3451"/>
                  </a:lnTo>
                  <a:lnTo>
                    <a:pt x="1630" y="3309"/>
                  </a:lnTo>
                  <a:lnTo>
                    <a:pt x="1469" y="3168"/>
                  </a:lnTo>
                  <a:lnTo>
                    <a:pt x="1330" y="3004"/>
                  </a:lnTo>
                  <a:lnTo>
                    <a:pt x="1190" y="2841"/>
                  </a:lnTo>
                  <a:lnTo>
                    <a:pt x="1061" y="2678"/>
                  </a:lnTo>
                  <a:lnTo>
                    <a:pt x="933" y="2503"/>
                  </a:lnTo>
                  <a:lnTo>
                    <a:pt x="815" y="2318"/>
                  </a:lnTo>
                  <a:lnTo>
                    <a:pt x="718" y="2133"/>
                  </a:lnTo>
                  <a:lnTo>
                    <a:pt x="611" y="1937"/>
                  </a:lnTo>
                  <a:lnTo>
                    <a:pt x="525" y="1741"/>
                  </a:lnTo>
                  <a:lnTo>
                    <a:pt x="450" y="1535"/>
                  </a:lnTo>
                  <a:lnTo>
                    <a:pt x="375" y="1328"/>
                  </a:lnTo>
                  <a:lnTo>
                    <a:pt x="322" y="1121"/>
                  </a:lnTo>
                  <a:lnTo>
                    <a:pt x="268" y="903"/>
                  </a:lnTo>
                  <a:lnTo>
                    <a:pt x="236" y="685"/>
                  </a:lnTo>
                  <a:lnTo>
                    <a:pt x="204" y="457"/>
                  </a:lnTo>
                  <a:lnTo>
                    <a:pt x="182" y="228"/>
                  </a:lnTo>
                  <a:lnTo>
                    <a:pt x="1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1" name="Freeform 6"/>
            <p:cNvSpPr>
              <a:spLocks/>
            </p:cNvSpPr>
            <p:nvPr/>
          </p:nvSpPr>
          <p:spPr bwMode="auto">
            <a:xfrm>
              <a:off x="1370" y="1776"/>
              <a:ext cx="4590" cy="4660"/>
            </a:xfrm>
            <a:custGeom>
              <a:avLst/>
              <a:gdLst>
                <a:gd name="T0" fmla="*/ 4354 w 4590"/>
                <a:gd name="T1" fmla="*/ 11 h 4660"/>
                <a:gd name="T2" fmla="*/ 3893 w 4590"/>
                <a:gd name="T3" fmla="*/ 54 h 4660"/>
                <a:gd name="T4" fmla="*/ 3442 w 4590"/>
                <a:gd name="T5" fmla="*/ 152 h 4660"/>
                <a:gd name="T6" fmla="*/ 3013 w 4590"/>
                <a:gd name="T7" fmla="*/ 283 h 4660"/>
                <a:gd name="T8" fmla="*/ 2606 w 4590"/>
                <a:gd name="T9" fmla="*/ 468 h 4660"/>
                <a:gd name="T10" fmla="*/ 2209 w 4590"/>
                <a:gd name="T11" fmla="*/ 675 h 4660"/>
                <a:gd name="T12" fmla="*/ 1844 w 4590"/>
                <a:gd name="T13" fmla="*/ 925 h 4660"/>
                <a:gd name="T14" fmla="*/ 1512 w 4590"/>
                <a:gd name="T15" fmla="*/ 1219 h 4660"/>
                <a:gd name="T16" fmla="*/ 1201 w 4590"/>
                <a:gd name="T17" fmla="*/ 1535 h 4660"/>
                <a:gd name="T18" fmla="*/ 911 w 4590"/>
                <a:gd name="T19" fmla="*/ 1872 h 4660"/>
                <a:gd name="T20" fmla="*/ 665 w 4590"/>
                <a:gd name="T21" fmla="*/ 2243 h 4660"/>
                <a:gd name="T22" fmla="*/ 461 w 4590"/>
                <a:gd name="T23" fmla="*/ 2645 h 4660"/>
                <a:gd name="T24" fmla="*/ 279 w 4590"/>
                <a:gd name="T25" fmla="*/ 3059 h 4660"/>
                <a:gd name="T26" fmla="*/ 150 w 4590"/>
                <a:gd name="T27" fmla="*/ 3495 h 4660"/>
                <a:gd name="T28" fmla="*/ 53 w 4590"/>
                <a:gd name="T29" fmla="*/ 3952 h 4660"/>
                <a:gd name="T30" fmla="*/ 11 w 4590"/>
                <a:gd name="T31" fmla="*/ 4420 h 4660"/>
                <a:gd name="T32" fmla="*/ 182 w 4590"/>
                <a:gd name="T33" fmla="*/ 4660 h 4660"/>
                <a:gd name="T34" fmla="*/ 204 w 4590"/>
                <a:gd name="T35" fmla="*/ 4202 h 4660"/>
                <a:gd name="T36" fmla="*/ 268 w 4590"/>
                <a:gd name="T37" fmla="*/ 3756 h 4660"/>
                <a:gd name="T38" fmla="*/ 375 w 4590"/>
                <a:gd name="T39" fmla="*/ 3331 h 4660"/>
                <a:gd name="T40" fmla="*/ 525 w 4590"/>
                <a:gd name="T41" fmla="*/ 2918 h 4660"/>
                <a:gd name="T42" fmla="*/ 718 w 4590"/>
                <a:gd name="T43" fmla="*/ 2526 h 4660"/>
                <a:gd name="T44" fmla="*/ 933 w 4590"/>
                <a:gd name="T45" fmla="*/ 2156 h 4660"/>
                <a:gd name="T46" fmla="*/ 1190 w 4590"/>
                <a:gd name="T47" fmla="*/ 1818 h 4660"/>
                <a:gd name="T48" fmla="*/ 1469 w 4590"/>
                <a:gd name="T49" fmla="*/ 1491 h 4660"/>
                <a:gd name="T50" fmla="*/ 1791 w 4590"/>
                <a:gd name="T51" fmla="*/ 1208 h 4660"/>
                <a:gd name="T52" fmla="*/ 2123 w 4590"/>
                <a:gd name="T53" fmla="*/ 947 h 4660"/>
                <a:gd name="T54" fmla="*/ 2488 w 4590"/>
                <a:gd name="T55" fmla="*/ 729 h 4660"/>
                <a:gd name="T56" fmla="*/ 2874 w 4590"/>
                <a:gd name="T57" fmla="*/ 533 h 4660"/>
                <a:gd name="T58" fmla="*/ 3281 w 4590"/>
                <a:gd name="T59" fmla="*/ 381 h 4660"/>
                <a:gd name="T60" fmla="*/ 3700 w 4590"/>
                <a:gd name="T61" fmla="*/ 272 h 4660"/>
                <a:gd name="T62" fmla="*/ 4139 w 4590"/>
                <a:gd name="T63" fmla="*/ 207 h 4660"/>
                <a:gd name="T64" fmla="*/ 4590 w 4590"/>
                <a:gd name="T65" fmla="*/ 185 h 46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0"/>
                <a:gd name="T100" fmla="*/ 0 h 4660"/>
                <a:gd name="T101" fmla="*/ 4590 w 4590"/>
                <a:gd name="T102" fmla="*/ 4660 h 46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0" h="4660">
                  <a:moveTo>
                    <a:pt x="4590" y="0"/>
                  </a:moveTo>
                  <a:lnTo>
                    <a:pt x="4354" y="11"/>
                  </a:lnTo>
                  <a:lnTo>
                    <a:pt x="4118" y="22"/>
                  </a:lnTo>
                  <a:lnTo>
                    <a:pt x="3893" y="54"/>
                  </a:lnTo>
                  <a:lnTo>
                    <a:pt x="3667" y="98"/>
                  </a:lnTo>
                  <a:lnTo>
                    <a:pt x="3442" y="152"/>
                  </a:lnTo>
                  <a:lnTo>
                    <a:pt x="3228" y="218"/>
                  </a:lnTo>
                  <a:lnTo>
                    <a:pt x="3013" y="283"/>
                  </a:lnTo>
                  <a:lnTo>
                    <a:pt x="2809" y="370"/>
                  </a:lnTo>
                  <a:lnTo>
                    <a:pt x="2606" y="468"/>
                  </a:lnTo>
                  <a:lnTo>
                    <a:pt x="2402" y="566"/>
                  </a:lnTo>
                  <a:lnTo>
                    <a:pt x="2209" y="675"/>
                  </a:lnTo>
                  <a:lnTo>
                    <a:pt x="2027" y="795"/>
                  </a:lnTo>
                  <a:lnTo>
                    <a:pt x="1844" y="925"/>
                  </a:lnTo>
                  <a:lnTo>
                    <a:pt x="1673" y="1067"/>
                  </a:lnTo>
                  <a:lnTo>
                    <a:pt x="1512" y="1219"/>
                  </a:lnTo>
                  <a:lnTo>
                    <a:pt x="1351" y="1372"/>
                  </a:lnTo>
                  <a:lnTo>
                    <a:pt x="1201" y="1535"/>
                  </a:lnTo>
                  <a:lnTo>
                    <a:pt x="1051" y="1698"/>
                  </a:lnTo>
                  <a:lnTo>
                    <a:pt x="911" y="1872"/>
                  </a:lnTo>
                  <a:lnTo>
                    <a:pt x="783" y="2058"/>
                  </a:lnTo>
                  <a:lnTo>
                    <a:pt x="665" y="2243"/>
                  </a:lnTo>
                  <a:lnTo>
                    <a:pt x="557" y="2439"/>
                  </a:lnTo>
                  <a:lnTo>
                    <a:pt x="461" y="2645"/>
                  </a:lnTo>
                  <a:lnTo>
                    <a:pt x="364" y="2852"/>
                  </a:lnTo>
                  <a:lnTo>
                    <a:pt x="279" y="3059"/>
                  </a:lnTo>
                  <a:lnTo>
                    <a:pt x="214" y="3277"/>
                  </a:lnTo>
                  <a:lnTo>
                    <a:pt x="150" y="3495"/>
                  </a:lnTo>
                  <a:lnTo>
                    <a:pt x="96" y="3723"/>
                  </a:lnTo>
                  <a:lnTo>
                    <a:pt x="53" y="3952"/>
                  </a:lnTo>
                  <a:lnTo>
                    <a:pt x="21" y="4180"/>
                  </a:lnTo>
                  <a:lnTo>
                    <a:pt x="11" y="4420"/>
                  </a:lnTo>
                  <a:lnTo>
                    <a:pt x="0" y="4660"/>
                  </a:lnTo>
                  <a:lnTo>
                    <a:pt x="182" y="4660"/>
                  </a:lnTo>
                  <a:lnTo>
                    <a:pt x="182" y="4431"/>
                  </a:lnTo>
                  <a:lnTo>
                    <a:pt x="204" y="4202"/>
                  </a:lnTo>
                  <a:lnTo>
                    <a:pt x="236" y="3974"/>
                  </a:lnTo>
                  <a:lnTo>
                    <a:pt x="268" y="3756"/>
                  </a:lnTo>
                  <a:lnTo>
                    <a:pt x="322" y="3538"/>
                  </a:lnTo>
                  <a:lnTo>
                    <a:pt x="375" y="3331"/>
                  </a:lnTo>
                  <a:lnTo>
                    <a:pt x="450" y="3124"/>
                  </a:lnTo>
                  <a:lnTo>
                    <a:pt x="525" y="2918"/>
                  </a:lnTo>
                  <a:lnTo>
                    <a:pt x="611" y="2722"/>
                  </a:lnTo>
                  <a:lnTo>
                    <a:pt x="718" y="2526"/>
                  </a:lnTo>
                  <a:lnTo>
                    <a:pt x="815" y="2341"/>
                  </a:lnTo>
                  <a:lnTo>
                    <a:pt x="933" y="2156"/>
                  </a:lnTo>
                  <a:lnTo>
                    <a:pt x="1061" y="1981"/>
                  </a:lnTo>
                  <a:lnTo>
                    <a:pt x="1190" y="1818"/>
                  </a:lnTo>
                  <a:lnTo>
                    <a:pt x="1330" y="1655"/>
                  </a:lnTo>
                  <a:lnTo>
                    <a:pt x="1469" y="1491"/>
                  </a:lnTo>
                  <a:lnTo>
                    <a:pt x="1630" y="1350"/>
                  </a:lnTo>
                  <a:lnTo>
                    <a:pt x="1791" y="1208"/>
                  </a:lnTo>
                  <a:lnTo>
                    <a:pt x="1952" y="1078"/>
                  </a:lnTo>
                  <a:lnTo>
                    <a:pt x="2123" y="947"/>
                  </a:lnTo>
                  <a:lnTo>
                    <a:pt x="2305" y="827"/>
                  </a:lnTo>
                  <a:lnTo>
                    <a:pt x="2488" y="729"/>
                  </a:lnTo>
                  <a:lnTo>
                    <a:pt x="2681" y="621"/>
                  </a:lnTo>
                  <a:lnTo>
                    <a:pt x="2874" y="533"/>
                  </a:lnTo>
                  <a:lnTo>
                    <a:pt x="3078" y="457"/>
                  </a:lnTo>
                  <a:lnTo>
                    <a:pt x="3281" y="381"/>
                  </a:lnTo>
                  <a:lnTo>
                    <a:pt x="3485" y="327"/>
                  </a:lnTo>
                  <a:lnTo>
                    <a:pt x="3700" y="272"/>
                  </a:lnTo>
                  <a:lnTo>
                    <a:pt x="3914" y="239"/>
                  </a:lnTo>
                  <a:lnTo>
                    <a:pt x="4139" y="207"/>
                  </a:lnTo>
                  <a:lnTo>
                    <a:pt x="4364" y="185"/>
                  </a:lnTo>
                  <a:lnTo>
                    <a:pt x="4590" y="185"/>
                  </a:lnTo>
                  <a:lnTo>
                    <a:pt x="459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2" name="Freeform 7"/>
            <p:cNvSpPr>
              <a:spLocks/>
            </p:cNvSpPr>
            <p:nvPr/>
          </p:nvSpPr>
          <p:spPr bwMode="auto">
            <a:xfrm>
              <a:off x="5960" y="1776"/>
              <a:ext cx="4590" cy="4660"/>
            </a:xfrm>
            <a:custGeom>
              <a:avLst/>
              <a:gdLst>
                <a:gd name="T0" fmla="*/ 4579 w 4590"/>
                <a:gd name="T1" fmla="*/ 4420 h 4660"/>
                <a:gd name="T2" fmla="*/ 4536 w 4590"/>
                <a:gd name="T3" fmla="*/ 3952 h 4660"/>
                <a:gd name="T4" fmla="*/ 4439 w 4590"/>
                <a:gd name="T5" fmla="*/ 3495 h 4660"/>
                <a:gd name="T6" fmla="*/ 4311 w 4590"/>
                <a:gd name="T7" fmla="*/ 3059 h 4660"/>
                <a:gd name="T8" fmla="*/ 4128 w 4590"/>
                <a:gd name="T9" fmla="*/ 2645 h 4660"/>
                <a:gd name="T10" fmla="*/ 3925 w 4590"/>
                <a:gd name="T11" fmla="*/ 2243 h 4660"/>
                <a:gd name="T12" fmla="*/ 3678 w 4590"/>
                <a:gd name="T13" fmla="*/ 1872 h 4660"/>
                <a:gd name="T14" fmla="*/ 3388 w 4590"/>
                <a:gd name="T15" fmla="*/ 1535 h 4660"/>
                <a:gd name="T16" fmla="*/ 3077 w 4590"/>
                <a:gd name="T17" fmla="*/ 1219 h 4660"/>
                <a:gd name="T18" fmla="*/ 2745 w 4590"/>
                <a:gd name="T19" fmla="*/ 925 h 4660"/>
                <a:gd name="T20" fmla="*/ 2380 w 4590"/>
                <a:gd name="T21" fmla="*/ 675 h 4660"/>
                <a:gd name="T22" fmla="*/ 1984 w 4590"/>
                <a:gd name="T23" fmla="*/ 468 h 4660"/>
                <a:gd name="T24" fmla="*/ 1576 w 4590"/>
                <a:gd name="T25" fmla="*/ 283 h 4660"/>
                <a:gd name="T26" fmla="*/ 1147 w 4590"/>
                <a:gd name="T27" fmla="*/ 152 h 4660"/>
                <a:gd name="T28" fmla="*/ 697 w 4590"/>
                <a:gd name="T29" fmla="*/ 54 h 4660"/>
                <a:gd name="T30" fmla="*/ 236 w 4590"/>
                <a:gd name="T31" fmla="*/ 11 h 4660"/>
                <a:gd name="T32" fmla="*/ 0 w 4590"/>
                <a:gd name="T33" fmla="*/ 185 h 4660"/>
                <a:gd name="T34" fmla="*/ 450 w 4590"/>
                <a:gd name="T35" fmla="*/ 207 h 4660"/>
                <a:gd name="T36" fmla="*/ 890 w 4590"/>
                <a:gd name="T37" fmla="*/ 272 h 4660"/>
                <a:gd name="T38" fmla="*/ 1308 w 4590"/>
                <a:gd name="T39" fmla="*/ 381 h 4660"/>
                <a:gd name="T40" fmla="*/ 1716 w 4590"/>
                <a:gd name="T41" fmla="*/ 533 h 4660"/>
                <a:gd name="T42" fmla="*/ 2102 w 4590"/>
                <a:gd name="T43" fmla="*/ 729 h 4660"/>
                <a:gd name="T44" fmla="*/ 2466 w 4590"/>
                <a:gd name="T45" fmla="*/ 947 h 4660"/>
                <a:gd name="T46" fmla="*/ 2799 w 4590"/>
                <a:gd name="T47" fmla="*/ 1208 h 4660"/>
                <a:gd name="T48" fmla="*/ 3120 w 4590"/>
                <a:gd name="T49" fmla="*/ 1491 h 4660"/>
                <a:gd name="T50" fmla="*/ 3399 w 4590"/>
                <a:gd name="T51" fmla="*/ 1818 h 4660"/>
                <a:gd name="T52" fmla="*/ 3657 w 4590"/>
                <a:gd name="T53" fmla="*/ 2156 h 4660"/>
                <a:gd name="T54" fmla="*/ 3871 w 4590"/>
                <a:gd name="T55" fmla="*/ 2526 h 4660"/>
                <a:gd name="T56" fmla="*/ 4064 w 4590"/>
                <a:gd name="T57" fmla="*/ 2918 h 4660"/>
                <a:gd name="T58" fmla="*/ 4214 w 4590"/>
                <a:gd name="T59" fmla="*/ 3331 h 4660"/>
                <a:gd name="T60" fmla="*/ 4321 w 4590"/>
                <a:gd name="T61" fmla="*/ 3756 h 4660"/>
                <a:gd name="T62" fmla="*/ 4386 w 4590"/>
                <a:gd name="T63" fmla="*/ 4202 h 4660"/>
                <a:gd name="T64" fmla="*/ 4407 w 4590"/>
                <a:gd name="T65" fmla="*/ 4660 h 46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0"/>
                <a:gd name="T100" fmla="*/ 0 h 4660"/>
                <a:gd name="T101" fmla="*/ 4590 w 4590"/>
                <a:gd name="T102" fmla="*/ 4660 h 46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0" h="4660">
                  <a:moveTo>
                    <a:pt x="4590" y="4660"/>
                  </a:moveTo>
                  <a:lnTo>
                    <a:pt x="4579" y="4420"/>
                  </a:lnTo>
                  <a:lnTo>
                    <a:pt x="4568" y="4180"/>
                  </a:lnTo>
                  <a:lnTo>
                    <a:pt x="4536" y="3952"/>
                  </a:lnTo>
                  <a:lnTo>
                    <a:pt x="4493" y="3723"/>
                  </a:lnTo>
                  <a:lnTo>
                    <a:pt x="4439" y="3495"/>
                  </a:lnTo>
                  <a:lnTo>
                    <a:pt x="4375" y="3277"/>
                  </a:lnTo>
                  <a:lnTo>
                    <a:pt x="4311" y="3059"/>
                  </a:lnTo>
                  <a:lnTo>
                    <a:pt x="4225" y="2852"/>
                  </a:lnTo>
                  <a:lnTo>
                    <a:pt x="4128" y="2645"/>
                  </a:lnTo>
                  <a:lnTo>
                    <a:pt x="4032" y="2439"/>
                  </a:lnTo>
                  <a:lnTo>
                    <a:pt x="3925" y="2243"/>
                  </a:lnTo>
                  <a:lnTo>
                    <a:pt x="3807" y="2058"/>
                  </a:lnTo>
                  <a:lnTo>
                    <a:pt x="3678" y="1872"/>
                  </a:lnTo>
                  <a:lnTo>
                    <a:pt x="3539" y="1698"/>
                  </a:lnTo>
                  <a:lnTo>
                    <a:pt x="3388" y="1535"/>
                  </a:lnTo>
                  <a:lnTo>
                    <a:pt x="3238" y="1372"/>
                  </a:lnTo>
                  <a:lnTo>
                    <a:pt x="3077" y="1219"/>
                  </a:lnTo>
                  <a:lnTo>
                    <a:pt x="2917" y="1067"/>
                  </a:lnTo>
                  <a:lnTo>
                    <a:pt x="2745" y="925"/>
                  </a:lnTo>
                  <a:lnTo>
                    <a:pt x="2563" y="795"/>
                  </a:lnTo>
                  <a:lnTo>
                    <a:pt x="2380" y="675"/>
                  </a:lnTo>
                  <a:lnTo>
                    <a:pt x="2187" y="566"/>
                  </a:lnTo>
                  <a:lnTo>
                    <a:pt x="1984" y="468"/>
                  </a:lnTo>
                  <a:lnTo>
                    <a:pt x="1780" y="370"/>
                  </a:lnTo>
                  <a:lnTo>
                    <a:pt x="1576" y="283"/>
                  </a:lnTo>
                  <a:lnTo>
                    <a:pt x="1362" y="218"/>
                  </a:lnTo>
                  <a:lnTo>
                    <a:pt x="1147" y="152"/>
                  </a:lnTo>
                  <a:lnTo>
                    <a:pt x="922" y="98"/>
                  </a:lnTo>
                  <a:lnTo>
                    <a:pt x="697" y="54"/>
                  </a:lnTo>
                  <a:lnTo>
                    <a:pt x="472" y="22"/>
                  </a:lnTo>
                  <a:lnTo>
                    <a:pt x="236" y="11"/>
                  </a:lnTo>
                  <a:lnTo>
                    <a:pt x="0" y="0"/>
                  </a:lnTo>
                  <a:lnTo>
                    <a:pt x="0" y="185"/>
                  </a:lnTo>
                  <a:lnTo>
                    <a:pt x="225" y="185"/>
                  </a:lnTo>
                  <a:lnTo>
                    <a:pt x="450" y="207"/>
                  </a:lnTo>
                  <a:lnTo>
                    <a:pt x="675" y="239"/>
                  </a:lnTo>
                  <a:lnTo>
                    <a:pt x="890" y="272"/>
                  </a:lnTo>
                  <a:lnTo>
                    <a:pt x="1104" y="327"/>
                  </a:lnTo>
                  <a:lnTo>
                    <a:pt x="1308" y="381"/>
                  </a:lnTo>
                  <a:lnTo>
                    <a:pt x="1512" y="457"/>
                  </a:lnTo>
                  <a:lnTo>
                    <a:pt x="1716" y="533"/>
                  </a:lnTo>
                  <a:lnTo>
                    <a:pt x="1909" y="621"/>
                  </a:lnTo>
                  <a:lnTo>
                    <a:pt x="2102" y="729"/>
                  </a:lnTo>
                  <a:lnTo>
                    <a:pt x="2284" y="827"/>
                  </a:lnTo>
                  <a:lnTo>
                    <a:pt x="2466" y="947"/>
                  </a:lnTo>
                  <a:lnTo>
                    <a:pt x="2638" y="1078"/>
                  </a:lnTo>
                  <a:lnTo>
                    <a:pt x="2799" y="1208"/>
                  </a:lnTo>
                  <a:lnTo>
                    <a:pt x="2960" y="1350"/>
                  </a:lnTo>
                  <a:lnTo>
                    <a:pt x="3120" y="1491"/>
                  </a:lnTo>
                  <a:lnTo>
                    <a:pt x="3260" y="1655"/>
                  </a:lnTo>
                  <a:lnTo>
                    <a:pt x="3399" y="1818"/>
                  </a:lnTo>
                  <a:lnTo>
                    <a:pt x="3528" y="1981"/>
                  </a:lnTo>
                  <a:lnTo>
                    <a:pt x="3657" y="2156"/>
                  </a:lnTo>
                  <a:lnTo>
                    <a:pt x="3775" y="2341"/>
                  </a:lnTo>
                  <a:lnTo>
                    <a:pt x="3871" y="2526"/>
                  </a:lnTo>
                  <a:lnTo>
                    <a:pt x="3978" y="2722"/>
                  </a:lnTo>
                  <a:lnTo>
                    <a:pt x="4064" y="2918"/>
                  </a:lnTo>
                  <a:lnTo>
                    <a:pt x="4139" y="3124"/>
                  </a:lnTo>
                  <a:lnTo>
                    <a:pt x="4214" y="3331"/>
                  </a:lnTo>
                  <a:lnTo>
                    <a:pt x="4268" y="3538"/>
                  </a:lnTo>
                  <a:lnTo>
                    <a:pt x="4321" y="3756"/>
                  </a:lnTo>
                  <a:lnTo>
                    <a:pt x="4354" y="3974"/>
                  </a:lnTo>
                  <a:lnTo>
                    <a:pt x="4386" y="4202"/>
                  </a:lnTo>
                  <a:lnTo>
                    <a:pt x="4407" y="4431"/>
                  </a:lnTo>
                  <a:lnTo>
                    <a:pt x="4407" y="4660"/>
                  </a:lnTo>
                  <a:lnTo>
                    <a:pt x="4590" y="466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3" name="Freeform 8"/>
            <p:cNvSpPr>
              <a:spLocks/>
            </p:cNvSpPr>
            <p:nvPr/>
          </p:nvSpPr>
          <p:spPr bwMode="auto">
            <a:xfrm>
              <a:off x="5960" y="6436"/>
              <a:ext cx="4590" cy="4659"/>
            </a:xfrm>
            <a:custGeom>
              <a:avLst/>
              <a:gdLst>
                <a:gd name="T0" fmla="*/ 236 w 4590"/>
                <a:gd name="T1" fmla="*/ 4648 h 4659"/>
                <a:gd name="T2" fmla="*/ 697 w 4590"/>
                <a:gd name="T3" fmla="*/ 4605 h 4659"/>
                <a:gd name="T4" fmla="*/ 1147 w 4590"/>
                <a:gd name="T5" fmla="*/ 4507 h 4659"/>
                <a:gd name="T6" fmla="*/ 1576 w 4590"/>
                <a:gd name="T7" fmla="*/ 4376 h 4659"/>
                <a:gd name="T8" fmla="*/ 1984 w 4590"/>
                <a:gd name="T9" fmla="*/ 4191 h 4659"/>
                <a:gd name="T10" fmla="*/ 2380 w 4590"/>
                <a:gd name="T11" fmla="*/ 3984 h 4659"/>
                <a:gd name="T12" fmla="*/ 2745 w 4590"/>
                <a:gd name="T13" fmla="*/ 3734 h 4659"/>
                <a:gd name="T14" fmla="*/ 3077 w 4590"/>
                <a:gd name="T15" fmla="*/ 3440 h 4659"/>
                <a:gd name="T16" fmla="*/ 3388 w 4590"/>
                <a:gd name="T17" fmla="*/ 3124 h 4659"/>
                <a:gd name="T18" fmla="*/ 3678 w 4590"/>
                <a:gd name="T19" fmla="*/ 2787 h 4659"/>
                <a:gd name="T20" fmla="*/ 3925 w 4590"/>
                <a:gd name="T21" fmla="*/ 2416 h 4659"/>
                <a:gd name="T22" fmla="*/ 4128 w 4590"/>
                <a:gd name="T23" fmla="*/ 2014 h 4659"/>
                <a:gd name="T24" fmla="*/ 4311 w 4590"/>
                <a:gd name="T25" fmla="*/ 1600 h 4659"/>
                <a:gd name="T26" fmla="*/ 4439 w 4590"/>
                <a:gd name="T27" fmla="*/ 1164 h 4659"/>
                <a:gd name="T28" fmla="*/ 4536 w 4590"/>
                <a:gd name="T29" fmla="*/ 707 h 4659"/>
                <a:gd name="T30" fmla="*/ 4579 w 4590"/>
                <a:gd name="T31" fmla="*/ 239 h 4659"/>
                <a:gd name="T32" fmla="*/ 4407 w 4590"/>
                <a:gd name="T33" fmla="*/ 0 h 4659"/>
                <a:gd name="T34" fmla="*/ 4386 w 4590"/>
                <a:gd name="T35" fmla="*/ 457 h 4659"/>
                <a:gd name="T36" fmla="*/ 4321 w 4590"/>
                <a:gd name="T37" fmla="*/ 903 h 4659"/>
                <a:gd name="T38" fmla="*/ 4214 w 4590"/>
                <a:gd name="T39" fmla="*/ 1328 h 4659"/>
                <a:gd name="T40" fmla="*/ 4064 w 4590"/>
                <a:gd name="T41" fmla="*/ 1741 h 4659"/>
                <a:gd name="T42" fmla="*/ 3871 w 4590"/>
                <a:gd name="T43" fmla="*/ 2133 h 4659"/>
                <a:gd name="T44" fmla="*/ 3657 w 4590"/>
                <a:gd name="T45" fmla="*/ 2503 h 4659"/>
                <a:gd name="T46" fmla="*/ 3399 w 4590"/>
                <a:gd name="T47" fmla="*/ 2841 h 4659"/>
                <a:gd name="T48" fmla="*/ 3120 w 4590"/>
                <a:gd name="T49" fmla="*/ 3168 h 4659"/>
                <a:gd name="T50" fmla="*/ 2799 w 4590"/>
                <a:gd name="T51" fmla="*/ 3451 h 4659"/>
                <a:gd name="T52" fmla="*/ 2466 w 4590"/>
                <a:gd name="T53" fmla="*/ 3712 h 4659"/>
                <a:gd name="T54" fmla="*/ 2102 w 4590"/>
                <a:gd name="T55" fmla="*/ 3930 h 4659"/>
                <a:gd name="T56" fmla="*/ 1716 w 4590"/>
                <a:gd name="T57" fmla="*/ 4126 h 4659"/>
                <a:gd name="T58" fmla="*/ 1308 w 4590"/>
                <a:gd name="T59" fmla="*/ 4278 h 4659"/>
                <a:gd name="T60" fmla="*/ 890 w 4590"/>
                <a:gd name="T61" fmla="*/ 4387 h 4659"/>
                <a:gd name="T62" fmla="*/ 450 w 4590"/>
                <a:gd name="T63" fmla="*/ 4452 h 4659"/>
                <a:gd name="T64" fmla="*/ 0 w 4590"/>
                <a:gd name="T65" fmla="*/ 4474 h 46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0"/>
                <a:gd name="T100" fmla="*/ 0 h 4659"/>
                <a:gd name="T101" fmla="*/ 4590 w 4590"/>
                <a:gd name="T102" fmla="*/ 4659 h 46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0" h="4659">
                  <a:moveTo>
                    <a:pt x="0" y="4659"/>
                  </a:moveTo>
                  <a:lnTo>
                    <a:pt x="236" y="4648"/>
                  </a:lnTo>
                  <a:lnTo>
                    <a:pt x="472" y="4637"/>
                  </a:lnTo>
                  <a:lnTo>
                    <a:pt x="697" y="4605"/>
                  </a:lnTo>
                  <a:lnTo>
                    <a:pt x="922" y="4561"/>
                  </a:lnTo>
                  <a:lnTo>
                    <a:pt x="1147" y="4507"/>
                  </a:lnTo>
                  <a:lnTo>
                    <a:pt x="1362" y="4441"/>
                  </a:lnTo>
                  <a:lnTo>
                    <a:pt x="1576" y="4376"/>
                  </a:lnTo>
                  <a:lnTo>
                    <a:pt x="1780" y="4289"/>
                  </a:lnTo>
                  <a:lnTo>
                    <a:pt x="1984" y="4191"/>
                  </a:lnTo>
                  <a:lnTo>
                    <a:pt x="2187" y="4093"/>
                  </a:lnTo>
                  <a:lnTo>
                    <a:pt x="2380" y="3984"/>
                  </a:lnTo>
                  <a:lnTo>
                    <a:pt x="2563" y="3864"/>
                  </a:lnTo>
                  <a:lnTo>
                    <a:pt x="2745" y="3734"/>
                  </a:lnTo>
                  <a:lnTo>
                    <a:pt x="2917" y="3592"/>
                  </a:lnTo>
                  <a:lnTo>
                    <a:pt x="3077" y="3440"/>
                  </a:lnTo>
                  <a:lnTo>
                    <a:pt x="3238" y="3287"/>
                  </a:lnTo>
                  <a:lnTo>
                    <a:pt x="3388" y="3124"/>
                  </a:lnTo>
                  <a:lnTo>
                    <a:pt x="3539" y="2961"/>
                  </a:lnTo>
                  <a:lnTo>
                    <a:pt x="3678" y="2787"/>
                  </a:lnTo>
                  <a:lnTo>
                    <a:pt x="3807" y="2601"/>
                  </a:lnTo>
                  <a:lnTo>
                    <a:pt x="3925" y="2416"/>
                  </a:lnTo>
                  <a:lnTo>
                    <a:pt x="4032" y="2220"/>
                  </a:lnTo>
                  <a:lnTo>
                    <a:pt x="4128" y="2014"/>
                  </a:lnTo>
                  <a:lnTo>
                    <a:pt x="4225" y="1807"/>
                  </a:lnTo>
                  <a:lnTo>
                    <a:pt x="4311" y="1600"/>
                  </a:lnTo>
                  <a:lnTo>
                    <a:pt x="4375" y="1382"/>
                  </a:lnTo>
                  <a:lnTo>
                    <a:pt x="4439" y="1164"/>
                  </a:lnTo>
                  <a:lnTo>
                    <a:pt x="4493" y="936"/>
                  </a:lnTo>
                  <a:lnTo>
                    <a:pt x="4536" y="707"/>
                  </a:lnTo>
                  <a:lnTo>
                    <a:pt x="4568" y="479"/>
                  </a:lnTo>
                  <a:lnTo>
                    <a:pt x="4579" y="239"/>
                  </a:lnTo>
                  <a:lnTo>
                    <a:pt x="4590" y="0"/>
                  </a:lnTo>
                  <a:lnTo>
                    <a:pt x="4407" y="0"/>
                  </a:lnTo>
                  <a:lnTo>
                    <a:pt x="4407" y="228"/>
                  </a:lnTo>
                  <a:lnTo>
                    <a:pt x="4386" y="457"/>
                  </a:lnTo>
                  <a:lnTo>
                    <a:pt x="4354" y="685"/>
                  </a:lnTo>
                  <a:lnTo>
                    <a:pt x="4321" y="903"/>
                  </a:lnTo>
                  <a:lnTo>
                    <a:pt x="4268" y="1121"/>
                  </a:lnTo>
                  <a:lnTo>
                    <a:pt x="4214" y="1328"/>
                  </a:lnTo>
                  <a:lnTo>
                    <a:pt x="4139" y="1535"/>
                  </a:lnTo>
                  <a:lnTo>
                    <a:pt x="4064" y="1741"/>
                  </a:lnTo>
                  <a:lnTo>
                    <a:pt x="3978" y="1937"/>
                  </a:lnTo>
                  <a:lnTo>
                    <a:pt x="3871" y="2133"/>
                  </a:lnTo>
                  <a:lnTo>
                    <a:pt x="3775" y="2318"/>
                  </a:lnTo>
                  <a:lnTo>
                    <a:pt x="3657" y="2503"/>
                  </a:lnTo>
                  <a:lnTo>
                    <a:pt x="3528" y="2678"/>
                  </a:lnTo>
                  <a:lnTo>
                    <a:pt x="3399" y="2841"/>
                  </a:lnTo>
                  <a:lnTo>
                    <a:pt x="3260" y="3004"/>
                  </a:lnTo>
                  <a:lnTo>
                    <a:pt x="3120" y="3168"/>
                  </a:lnTo>
                  <a:lnTo>
                    <a:pt x="2960" y="3309"/>
                  </a:lnTo>
                  <a:lnTo>
                    <a:pt x="2799" y="3451"/>
                  </a:lnTo>
                  <a:lnTo>
                    <a:pt x="2638" y="3581"/>
                  </a:lnTo>
                  <a:lnTo>
                    <a:pt x="2466" y="3712"/>
                  </a:lnTo>
                  <a:lnTo>
                    <a:pt x="2284" y="3832"/>
                  </a:lnTo>
                  <a:lnTo>
                    <a:pt x="2102" y="3930"/>
                  </a:lnTo>
                  <a:lnTo>
                    <a:pt x="1909" y="4039"/>
                  </a:lnTo>
                  <a:lnTo>
                    <a:pt x="1716" y="4126"/>
                  </a:lnTo>
                  <a:lnTo>
                    <a:pt x="1512" y="4202"/>
                  </a:lnTo>
                  <a:lnTo>
                    <a:pt x="1308" y="4278"/>
                  </a:lnTo>
                  <a:lnTo>
                    <a:pt x="1104" y="4332"/>
                  </a:lnTo>
                  <a:lnTo>
                    <a:pt x="890" y="4387"/>
                  </a:lnTo>
                  <a:lnTo>
                    <a:pt x="675" y="4420"/>
                  </a:lnTo>
                  <a:lnTo>
                    <a:pt x="450" y="4452"/>
                  </a:lnTo>
                  <a:lnTo>
                    <a:pt x="225" y="4474"/>
                  </a:lnTo>
                  <a:lnTo>
                    <a:pt x="0" y="4474"/>
                  </a:lnTo>
                  <a:lnTo>
                    <a:pt x="0" y="465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4" name="Freeform 9"/>
            <p:cNvSpPr>
              <a:spLocks/>
            </p:cNvSpPr>
            <p:nvPr/>
          </p:nvSpPr>
          <p:spPr bwMode="auto">
            <a:xfrm>
              <a:off x="3579" y="4019"/>
              <a:ext cx="4761" cy="4833"/>
            </a:xfrm>
            <a:custGeom>
              <a:avLst/>
              <a:gdLst>
                <a:gd name="T0" fmla="*/ 2134 w 4761"/>
                <a:gd name="T1" fmla="*/ 4822 h 4833"/>
                <a:gd name="T2" fmla="*/ 1791 w 4761"/>
                <a:gd name="T3" fmla="*/ 4757 h 4833"/>
                <a:gd name="T4" fmla="*/ 1458 w 4761"/>
                <a:gd name="T5" fmla="*/ 4637 h 4833"/>
                <a:gd name="T6" fmla="*/ 1147 w 4761"/>
                <a:gd name="T7" fmla="*/ 4485 h 4833"/>
                <a:gd name="T8" fmla="*/ 869 w 4761"/>
                <a:gd name="T9" fmla="*/ 4278 h 4833"/>
                <a:gd name="T10" fmla="*/ 622 w 4761"/>
                <a:gd name="T11" fmla="*/ 4039 h 4833"/>
                <a:gd name="T12" fmla="*/ 407 w 4761"/>
                <a:gd name="T13" fmla="*/ 3766 h 4833"/>
                <a:gd name="T14" fmla="*/ 236 w 4761"/>
                <a:gd name="T15" fmla="*/ 3462 h 4833"/>
                <a:gd name="T16" fmla="*/ 107 w 4761"/>
                <a:gd name="T17" fmla="*/ 3135 h 4833"/>
                <a:gd name="T18" fmla="*/ 32 w 4761"/>
                <a:gd name="T19" fmla="*/ 2787 h 4833"/>
                <a:gd name="T20" fmla="*/ 0 w 4761"/>
                <a:gd name="T21" fmla="*/ 2417 h 4833"/>
                <a:gd name="T22" fmla="*/ 32 w 4761"/>
                <a:gd name="T23" fmla="*/ 2046 h 4833"/>
                <a:gd name="T24" fmla="*/ 107 w 4761"/>
                <a:gd name="T25" fmla="*/ 1698 h 4833"/>
                <a:gd name="T26" fmla="*/ 236 w 4761"/>
                <a:gd name="T27" fmla="*/ 1371 h 4833"/>
                <a:gd name="T28" fmla="*/ 407 w 4761"/>
                <a:gd name="T29" fmla="*/ 1067 h 4833"/>
                <a:gd name="T30" fmla="*/ 622 w 4761"/>
                <a:gd name="T31" fmla="*/ 794 h 4833"/>
                <a:gd name="T32" fmla="*/ 869 w 4761"/>
                <a:gd name="T33" fmla="*/ 555 h 4833"/>
                <a:gd name="T34" fmla="*/ 1147 w 4761"/>
                <a:gd name="T35" fmla="*/ 348 h 4833"/>
                <a:gd name="T36" fmla="*/ 1458 w 4761"/>
                <a:gd name="T37" fmla="*/ 185 h 4833"/>
                <a:gd name="T38" fmla="*/ 1791 w 4761"/>
                <a:gd name="T39" fmla="*/ 76 h 4833"/>
                <a:gd name="T40" fmla="*/ 2134 w 4761"/>
                <a:gd name="T41" fmla="*/ 11 h 4833"/>
                <a:gd name="T42" fmla="*/ 2509 w 4761"/>
                <a:gd name="T43" fmla="*/ 0 h 4833"/>
                <a:gd name="T44" fmla="*/ 2863 w 4761"/>
                <a:gd name="T45" fmla="*/ 43 h 4833"/>
                <a:gd name="T46" fmla="*/ 3196 w 4761"/>
                <a:gd name="T47" fmla="*/ 141 h 4833"/>
                <a:gd name="T48" fmla="*/ 3517 w 4761"/>
                <a:gd name="T49" fmla="*/ 294 h 4833"/>
                <a:gd name="T50" fmla="*/ 3807 w 4761"/>
                <a:gd name="T51" fmla="*/ 479 h 4833"/>
                <a:gd name="T52" fmla="*/ 4064 w 4761"/>
                <a:gd name="T53" fmla="*/ 707 h 4833"/>
                <a:gd name="T54" fmla="*/ 4290 w 4761"/>
                <a:gd name="T55" fmla="*/ 969 h 4833"/>
                <a:gd name="T56" fmla="*/ 4472 w 4761"/>
                <a:gd name="T57" fmla="*/ 1263 h 4833"/>
                <a:gd name="T58" fmla="*/ 4622 w 4761"/>
                <a:gd name="T59" fmla="*/ 1589 h 4833"/>
                <a:gd name="T60" fmla="*/ 4719 w 4761"/>
                <a:gd name="T61" fmla="*/ 1927 h 4833"/>
                <a:gd name="T62" fmla="*/ 4761 w 4761"/>
                <a:gd name="T63" fmla="*/ 2286 h 4833"/>
                <a:gd name="T64" fmla="*/ 4751 w 4761"/>
                <a:gd name="T65" fmla="*/ 2656 h 4833"/>
                <a:gd name="T66" fmla="*/ 4686 w 4761"/>
                <a:gd name="T67" fmla="*/ 3015 h 4833"/>
                <a:gd name="T68" fmla="*/ 4579 w 4761"/>
                <a:gd name="T69" fmla="*/ 3353 h 4833"/>
                <a:gd name="T70" fmla="*/ 4418 w 4761"/>
                <a:gd name="T71" fmla="*/ 3668 h 4833"/>
                <a:gd name="T72" fmla="*/ 4215 w 4761"/>
                <a:gd name="T73" fmla="*/ 3952 h 4833"/>
                <a:gd name="T74" fmla="*/ 3979 w 4761"/>
                <a:gd name="T75" fmla="*/ 4202 h 4833"/>
                <a:gd name="T76" fmla="*/ 3710 w 4761"/>
                <a:gd name="T77" fmla="*/ 4420 h 4833"/>
                <a:gd name="T78" fmla="*/ 3410 w 4761"/>
                <a:gd name="T79" fmla="*/ 4594 h 4833"/>
                <a:gd name="T80" fmla="*/ 3088 w 4761"/>
                <a:gd name="T81" fmla="*/ 4725 h 4833"/>
                <a:gd name="T82" fmla="*/ 2745 w 4761"/>
                <a:gd name="T83" fmla="*/ 4801 h 4833"/>
                <a:gd name="T84" fmla="*/ 2381 w 4761"/>
                <a:gd name="T85" fmla="*/ 4833 h 48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61"/>
                <a:gd name="T130" fmla="*/ 0 h 4833"/>
                <a:gd name="T131" fmla="*/ 4761 w 4761"/>
                <a:gd name="T132" fmla="*/ 4833 h 48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61" h="4833">
                  <a:moveTo>
                    <a:pt x="2381" y="4833"/>
                  </a:moveTo>
                  <a:lnTo>
                    <a:pt x="2263" y="4833"/>
                  </a:lnTo>
                  <a:lnTo>
                    <a:pt x="2134" y="4822"/>
                  </a:lnTo>
                  <a:lnTo>
                    <a:pt x="2016" y="4801"/>
                  </a:lnTo>
                  <a:lnTo>
                    <a:pt x="1898" y="4779"/>
                  </a:lnTo>
                  <a:lnTo>
                    <a:pt x="1791" y="4757"/>
                  </a:lnTo>
                  <a:lnTo>
                    <a:pt x="1673" y="4725"/>
                  </a:lnTo>
                  <a:lnTo>
                    <a:pt x="1566" y="4681"/>
                  </a:lnTo>
                  <a:lnTo>
                    <a:pt x="1458" y="4637"/>
                  </a:lnTo>
                  <a:lnTo>
                    <a:pt x="1351" y="4594"/>
                  </a:lnTo>
                  <a:lnTo>
                    <a:pt x="1244" y="4539"/>
                  </a:lnTo>
                  <a:lnTo>
                    <a:pt x="1147" y="4485"/>
                  </a:lnTo>
                  <a:lnTo>
                    <a:pt x="1051" y="4420"/>
                  </a:lnTo>
                  <a:lnTo>
                    <a:pt x="954" y="4354"/>
                  </a:lnTo>
                  <a:lnTo>
                    <a:pt x="869" y="4278"/>
                  </a:lnTo>
                  <a:lnTo>
                    <a:pt x="783" y="4202"/>
                  </a:lnTo>
                  <a:lnTo>
                    <a:pt x="697" y="4126"/>
                  </a:lnTo>
                  <a:lnTo>
                    <a:pt x="622" y="4039"/>
                  </a:lnTo>
                  <a:lnTo>
                    <a:pt x="547" y="3952"/>
                  </a:lnTo>
                  <a:lnTo>
                    <a:pt x="472" y="3864"/>
                  </a:lnTo>
                  <a:lnTo>
                    <a:pt x="407" y="3766"/>
                  </a:lnTo>
                  <a:lnTo>
                    <a:pt x="343" y="3668"/>
                  </a:lnTo>
                  <a:lnTo>
                    <a:pt x="289" y="3571"/>
                  </a:lnTo>
                  <a:lnTo>
                    <a:pt x="236" y="3462"/>
                  </a:lnTo>
                  <a:lnTo>
                    <a:pt x="182" y="3353"/>
                  </a:lnTo>
                  <a:lnTo>
                    <a:pt x="150" y="3244"/>
                  </a:lnTo>
                  <a:lnTo>
                    <a:pt x="107" y="3135"/>
                  </a:lnTo>
                  <a:lnTo>
                    <a:pt x="75" y="3015"/>
                  </a:lnTo>
                  <a:lnTo>
                    <a:pt x="54" y="2906"/>
                  </a:lnTo>
                  <a:lnTo>
                    <a:pt x="32" y="2787"/>
                  </a:lnTo>
                  <a:lnTo>
                    <a:pt x="11" y="2656"/>
                  </a:lnTo>
                  <a:lnTo>
                    <a:pt x="0" y="2536"/>
                  </a:lnTo>
                  <a:lnTo>
                    <a:pt x="0" y="2417"/>
                  </a:lnTo>
                  <a:lnTo>
                    <a:pt x="0" y="2286"/>
                  </a:lnTo>
                  <a:lnTo>
                    <a:pt x="11" y="2166"/>
                  </a:lnTo>
                  <a:lnTo>
                    <a:pt x="32" y="2046"/>
                  </a:lnTo>
                  <a:lnTo>
                    <a:pt x="54" y="1927"/>
                  </a:lnTo>
                  <a:lnTo>
                    <a:pt x="75" y="1807"/>
                  </a:lnTo>
                  <a:lnTo>
                    <a:pt x="107" y="1698"/>
                  </a:lnTo>
                  <a:lnTo>
                    <a:pt x="150" y="1589"/>
                  </a:lnTo>
                  <a:lnTo>
                    <a:pt x="182" y="1480"/>
                  </a:lnTo>
                  <a:lnTo>
                    <a:pt x="236" y="1371"/>
                  </a:lnTo>
                  <a:lnTo>
                    <a:pt x="289" y="1263"/>
                  </a:lnTo>
                  <a:lnTo>
                    <a:pt x="343" y="1165"/>
                  </a:lnTo>
                  <a:lnTo>
                    <a:pt x="407" y="1067"/>
                  </a:lnTo>
                  <a:lnTo>
                    <a:pt x="472" y="969"/>
                  </a:lnTo>
                  <a:lnTo>
                    <a:pt x="547" y="881"/>
                  </a:lnTo>
                  <a:lnTo>
                    <a:pt x="622" y="794"/>
                  </a:lnTo>
                  <a:lnTo>
                    <a:pt x="697" y="707"/>
                  </a:lnTo>
                  <a:lnTo>
                    <a:pt x="783" y="631"/>
                  </a:lnTo>
                  <a:lnTo>
                    <a:pt x="869" y="555"/>
                  </a:lnTo>
                  <a:lnTo>
                    <a:pt x="954" y="479"/>
                  </a:lnTo>
                  <a:lnTo>
                    <a:pt x="1051" y="413"/>
                  </a:lnTo>
                  <a:lnTo>
                    <a:pt x="1147" y="348"/>
                  </a:lnTo>
                  <a:lnTo>
                    <a:pt x="1244" y="294"/>
                  </a:lnTo>
                  <a:lnTo>
                    <a:pt x="1351" y="239"/>
                  </a:lnTo>
                  <a:lnTo>
                    <a:pt x="1458" y="185"/>
                  </a:lnTo>
                  <a:lnTo>
                    <a:pt x="1566" y="141"/>
                  </a:lnTo>
                  <a:lnTo>
                    <a:pt x="1673" y="109"/>
                  </a:lnTo>
                  <a:lnTo>
                    <a:pt x="1791" y="76"/>
                  </a:lnTo>
                  <a:lnTo>
                    <a:pt x="1898" y="43"/>
                  </a:lnTo>
                  <a:lnTo>
                    <a:pt x="2016" y="21"/>
                  </a:lnTo>
                  <a:lnTo>
                    <a:pt x="2134" y="11"/>
                  </a:lnTo>
                  <a:lnTo>
                    <a:pt x="2263" y="0"/>
                  </a:lnTo>
                  <a:lnTo>
                    <a:pt x="2381" y="0"/>
                  </a:lnTo>
                  <a:lnTo>
                    <a:pt x="2509" y="0"/>
                  </a:lnTo>
                  <a:lnTo>
                    <a:pt x="2627" y="11"/>
                  </a:lnTo>
                  <a:lnTo>
                    <a:pt x="2745" y="21"/>
                  </a:lnTo>
                  <a:lnTo>
                    <a:pt x="2863" y="43"/>
                  </a:lnTo>
                  <a:lnTo>
                    <a:pt x="2981" y="76"/>
                  </a:lnTo>
                  <a:lnTo>
                    <a:pt x="3088" y="109"/>
                  </a:lnTo>
                  <a:lnTo>
                    <a:pt x="3196" y="141"/>
                  </a:lnTo>
                  <a:lnTo>
                    <a:pt x="3303" y="185"/>
                  </a:lnTo>
                  <a:lnTo>
                    <a:pt x="3410" y="239"/>
                  </a:lnTo>
                  <a:lnTo>
                    <a:pt x="3517" y="294"/>
                  </a:lnTo>
                  <a:lnTo>
                    <a:pt x="3614" y="348"/>
                  </a:lnTo>
                  <a:lnTo>
                    <a:pt x="3710" y="413"/>
                  </a:lnTo>
                  <a:lnTo>
                    <a:pt x="3807" y="479"/>
                  </a:lnTo>
                  <a:lnTo>
                    <a:pt x="3893" y="555"/>
                  </a:lnTo>
                  <a:lnTo>
                    <a:pt x="3979" y="631"/>
                  </a:lnTo>
                  <a:lnTo>
                    <a:pt x="4064" y="707"/>
                  </a:lnTo>
                  <a:lnTo>
                    <a:pt x="4139" y="794"/>
                  </a:lnTo>
                  <a:lnTo>
                    <a:pt x="4215" y="881"/>
                  </a:lnTo>
                  <a:lnTo>
                    <a:pt x="4290" y="969"/>
                  </a:lnTo>
                  <a:lnTo>
                    <a:pt x="4354" y="1067"/>
                  </a:lnTo>
                  <a:lnTo>
                    <a:pt x="4418" y="1165"/>
                  </a:lnTo>
                  <a:lnTo>
                    <a:pt x="4472" y="1263"/>
                  </a:lnTo>
                  <a:lnTo>
                    <a:pt x="4525" y="1371"/>
                  </a:lnTo>
                  <a:lnTo>
                    <a:pt x="4579" y="1480"/>
                  </a:lnTo>
                  <a:lnTo>
                    <a:pt x="4622" y="1589"/>
                  </a:lnTo>
                  <a:lnTo>
                    <a:pt x="4654" y="1698"/>
                  </a:lnTo>
                  <a:lnTo>
                    <a:pt x="4686" y="1807"/>
                  </a:lnTo>
                  <a:lnTo>
                    <a:pt x="4719" y="1927"/>
                  </a:lnTo>
                  <a:lnTo>
                    <a:pt x="4740" y="2046"/>
                  </a:lnTo>
                  <a:lnTo>
                    <a:pt x="4751" y="2166"/>
                  </a:lnTo>
                  <a:lnTo>
                    <a:pt x="4761" y="2286"/>
                  </a:lnTo>
                  <a:lnTo>
                    <a:pt x="4761" y="2417"/>
                  </a:lnTo>
                  <a:lnTo>
                    <a:pt x="4761" y="2536"/>
                  </a:lnTo>
                  <a:lnTo>
                    <a:pt x="4751" y="2656"/>
                  </a:lnTo>
                  <a:lnTo>
                    <a:pt x="4740" y="2787"/>
                  </a:lnTo>
                  <a:lnTo>
                    <a:pt x="4719" y="2906"/>
                  </a:lnTo>
                  <a:lnTo>
                    <a:pt x="4686" y="3015"/>
                  </a:lnTo>
                  <a:lnTo>
                    <a:pt x="4654" y="3135"/>
                  </a:lnTo>
                  <a:lnTo>
                    <a:pt x="4622" y="3244"/>
                  </a:lnTo>
                  <a:lnTo>
                    <a:pt x="4579" y="3353"/>
                  </a:lnTo>
                  <a:lnTo>
                    <a:pt x="4525" y="3462"/>
                  </a:lnTo>
                  <a:lnTo>
                    <a:pt x="4472" y="3571"/>
                  </a:lnTo>
                  <a:lnTo>
                    <a:pt x="4418" y="3668"/>
                  </a:lnTo>
                  <a:lnTo>
                    <a:pt x="4354" y="3766"/>
                  </a:lnTo>
                  <a:lnTo>
                    <a:pt x="4290" y="3864"/>
                  </a:lnTo>
                  <a:lnTo>
                    <a:pt x="4215" y="3952"/>
                  </a:lnTo>
                  <a:lnTo>
                    <a:pt x="4139" y="4039"/>
                  </a:lnTo>
                  <a:lnTo>
                    <a:pt x="4064" y="4126"/>
                  </a:lnTo>
                  <a:lnTo>
                    <a:pt x="3979" y="4202"/>
                  </a:lnTo>
                  <a:lnTo>
                    <a:pt x="3893" y="4278"/>
                  </a:lnTo>
                  <a:lnTo>
                    <a:pt x="3807" y="4354"/>
                  </a:lnTo>
                  <a:lnTo>
                    <a:pt x="3710" y="4420"/>
                  </a:lnTo>
                  <a:lnTo>
                    <a:pt x="3614" y="4485"/>
                  </a:lnTo>
                  <a:lnTo>
                    <a:pt x="3517" y="4539"/>
                  </a:lnTo>
                  <a:lnTo>
                    <a:pt x="3410" y="4594"/>
                  </a:lnTo>
                  <a:lnTo>
                    <a:pt x="3303" y="4637"/>
                  </a:lnTo>
                  <a:lnTo>
                    <a:pt x="3196" y="4681"/>
                  </a:lnTo>
                  <a:lnTo>
                    <a:pt x="3088" y="4725"/>
                  </a:lnTo>
                  <a:lnTo>
                    <a:pt x="2981" y="4757"/>
                  </a:lnTo>
                  <a:lnTo>
                    <a:pt x="2863" y="4779"/>
                  </a:lnTo>
                  <a:lnTo>
                    <a:pt x="2745" y="4801"/>
                  </a:lnTo>
                  <a:lnTo>
                    <a:pt x="2627" y="4822"/>
                  </a:lnTo>
                  <a:lnTo>
                    <a:pt x="2509" y="4833"/>
                  </a:lnTo>
                  <a:lnTo>
                    <a:pt x="2381" y="48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5" name="Freeform 10"/>
            <p:cNvSpPr>
              <a:spLocks/>
            </p:cNvSpPr>
            <p:nvPr/>
          </p:nvSpPr>
          <p:spPr bwMode="auto">
            <a:xfrm>
              <a:off x="4308" y="2625"/>
              <a:ext cx="1609" cy="1688"/>
            </a:xfrm>
            <a:custGeom>
              <a:avLst/>
              <a:gdLst>
                <a:gd name="T0" fmla="*/ 1191 w 1609"/>
                <a:gd name="T1" fmla="*/ 653 h 1688"/>
                <a:gd name="T2" fmla="*/ 697 w 1609"/>
                <a:gd name="T3" fmla="*/ 904 h 1688"/>
                <a:gd name="T4" fmla="*/ 32 w 1609"/>
                <a:gd name="T5" fmla="*/ 1557 h 1688"/>
                <a:gd name="T6" fmla="*/ 11 w 1609"/>
                <a:gd name="T7" fmla="*/ 1579 h 1688"/>
                <a:gd name="T8" fmla="*/ 0 w 1609"/>
                <a:gd name="T9" fmla="*/ 1600 h 1688"/>
                <a:gd name="T10" fmla="*/ 0 w 1609"/>
                <a:gd name="T11" fmla="*/ 1622 h 1688"/>
                <a:gd name="T12" fmla="*/ 0 w 1609"/>
                <a:gd name="T13" fmla="*/ 1644 h 1688"/>
                <a:gd name="T14" fmla="*/ 11 w 1609"/>
                <a:gd name="T15" fmla="*/ 1666 h 1688"/>
                <a:gd name="T16" fmla="*/ 22 w 1609"/>
                <a:gd name="T17" fmla="*/ 1677 h 1688"/>
                <a:gd name="T18" fmla="*/ 32 w 1609"/>
                <a:gd name="T19" fmla="*/ 1688 h 1688"/>
                <a:gd name="T20" fmla="*/ 54 w 1609"/>
                <a:gd name="T21" fmla="*/ 1688 h 1688"/>
                <a:gd name="T22" fmla="*/ 75 w 1609"/>
                <a:gd name="T23" fmla="*/ 1688 h 1688"/>
                <a:gd name="T24" fmla="*/ 97 w 1609"/>
                <a:gd name="T25" fmla="*/ 1677 h 1688"/>
                <a:gd name="T26" fmla="*/ 118 w 1609"/>
                <a:gd name="T27" fmla="*/ 1677 h 1688"/>
                <a:gd name="T28" fmla="*/ 129 w 1609"/>
                <a:gd name="T29" fmla="*/ 1666 h 1688"/>
                <a:gd name="T30" fmla="*/ 804 w 1609"/>
                <a:gd name="T31" fmla="*/ 1209 h 1688"/>
                <a:gd name="T32" fmla="*/ 804 w 1609"/>
                <a:gd name="T33" fmla="*/ 1274 h 1688"/>
                <a:gd name="T34" fmla="*/ 590 w 1609"/>
                <a:gd name="T35" fmla="*/ 1448 h 1688"/>
                <a:gd name="T36" fmla="*/ 579 w 1609"/>
                <a:gd name="T37" fmla="*/ 1470 h 1688"/>
                <a:gd name="T38" fmla="*/ 579 w 1609"/>
                <a:gd name="T39" fmla="*/ 1492 h 1688"/>
                <a:gd name="T40" fmla="*/ 579 w 1609"/>
                <a:gd name="T41" fmla="*/ 1513 h 1688"/>
                <a:gd name="T42" fmla="*/ 590 w 1609"/>
                <a:gd name="T43" fmla="*/ 1524 h 1688"/>
                <a:gd name="T44" fmla="*/ 611 w 1609"/>
                <a:gd name="T45" fmla="*/ 1535 h 1688"/>
                <a:gd name="T46" fmla="*/ 633 w 1609"/>
                <a:gd name="T47" fmla="*/ 1546 h 1688"/>
                <a:gd name="T48" fmla="*/ 654 w 1609"/>
                <a:gd name="T49" fmla="*/ 1546 h 1688"/>
                <a:gd name="T50" fmla="*/ 676 w 1609"/>
                <a:gd name="T51" fmla="*/ 1546 h 1688"/>
                <a:gd name="T52" fmla="*/ 1416 w 1609"/>
                <a:gd name="T53" fmla="*/ 1317 h 1688"/>
                <a:gd name="T54" fmla="*/ 1426 w 1609"/>
                <a:gd name="T55" fmla="*/ 1296 h 1688"/>
                <a:gd name="T56" fmla="*/ 1448 w 1609"/>
                <a:gd name="T57" fmla="*/ 1285 h 1688"/>
                <a:gd name="T58" fmla="*/ 1459 w 1609"/>
                <a:gd name="T59" fmla="*/ 1274 h 1688"/>
                <a:gd name="T60" fmla="*/ 1469 w 1609"/>
                <a:gd name="T61" fmla="*/ 1252 h 1688"/>
                <a:gd name="T62" fmla="*/ 1480 w 1609"/>
                <a:gd name="T63" fmla="*/ 1230 h 1688"/>
                <a:gd name="T64" fmla="*/ 1491 w 1609"/>
                <a:gd name="T65" fmla="*/ 1219 h 1688"/>
                <a:gd name="T66" fmla="*/ 1502 w 1609"/>
                <a:gd name="T67" fmla="*/ 1198 h 1688"/>
                <a:gd name="T68" fmla="*/ 1512 w 1609"/>
                <a:gd name="T69" fmla="*/ 1176 h 1688"/>
                <a:gd name="T70" fmla="*/ 1523 w 1609"/>
                <a:gd name="T71" fmla="*/ 1154 h 1688"/>
                <a:gd name="T72" fmla="*/ 1523 w 1609"/>
                <a:gd name="T73" fmla="*/ 1132 h 1688"/>
                <a:gd name="T74" fmla="*/ 1534 w 1609"/>
                <a:gd name="T75" fmla="*/ 1111 h 1688"/>
                <a:gd name="T76" fmla="*/ 1534 w 1609"/>
                <a:gd name="T77" fmla="*/ 1089 h 1688"/>
                <a:gd name="T78" fmla="*/ 1544 w 1609"/>
                <a:gd name="T79" fmla="*/ 1067 h 1688"/>
                <a:gd name="T80" fmla="*/ 1544 w 1609"/>
                <a:gd name="T81" fmla="*/ 1045 h 1688"/>
                <a:gd name="T82" fmla="*/ 1544 w 1609"/>
                <a:gd name="T83" fmla="*/ 1013 h 1688"/>
                <a:gd name="T84" fmla="*/ 1555 w 1609"/>
                <a:gd name="T85" fmla="*/ 991 h 1688"/>
                <a:gd name="T86" fmla="*/ 1609 w 1609"/>
                <a:gd name="T87" fmla="*/ 0 h 168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09"/>
                <a:gd name="T133" fmla="*/ 0 h 1688"/>
                <a:gd name="T134" fmla="*/ 1609 w 1609"/>
                <a:gd name="T135" fmla="*/ 1688 h 168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09" h="1688">
                  <a:moveTo>
                    <a:pt x="1137" y="0"/>
                  </a:moveTo>
                  <a:lnTo>
                    <a:pt x="1191" y="653"/>
                  </a:lnTo>
                  <a:lnTo>
                    <a:pt x="1137" y="751"/>
                  </a:lnTo>
                  <a:lnTo>
                    <a:pt x="697" y="904"/>
                  </a:lnTo>
                  <a:lnTo>
                    <a:pt x="279" y="1209"/>
                  </a:lnTo>
                  <a:lnTo>
                    <a:pt x="32" y="1557"/>
                  </a:lnTo>
                  <a:lnTo>
                    <a:pt x="22" y="1568"/>
                  </a:lnTo>
                  <a:lnTo>
                    <a:pt x="11" y="1579"/>
                  </a:lnTo>
                  <a:lnTo>
                    <a:pt x="11" y="1590"/>
                  </a:lnTo>
                  <a:lnTo>
                    <a:pt x="0" y="1600"/>
                  </a:lnTo>
                  <a:lnTo>
                    <a:pt x="0" y="1611"/>
                  </a:lnTo>
                  <a:lnTo>
                    <a:pt x="0" y="1622"/>
                  </a:lnTo>
                  <a:lnTo>
                    <a:pt x="0" y="1633"/>
                  </a:lnTo>
                  <a:lnTo>
                    <a:pt x="0" y="1644"/>
                  </a:lnTo>
                  <a:lnTo>
                    <a:pt x="0" y="1655"/>
                  </a:lnTo>
                  <a:lnTo>
                    <a:pt x="11" y="1666"/>
                  </a:lnTo>
                  <a:lnTo>
                    <a:pt x="11" y="1677"/>
                  </a:lnTo>
                  <a:lnTo>
                    <a:pt x="22" y="1677"/>
                  </a:lnTo>
                  <a:lnTo>
                    <a:pt x="32" y="1677"/>
                  </a:lnTo>
                  <a:lnTo>
                    <a:pt x="32" y="1688"/>
                  </a:lnTo>
                  <a:lnTo>
                    <a:pt x="43" y="1688"/>
                  </a:lnTo>
                  <a:lnTo>
                    <a:pt x="54" y="1688"/>
                  </a:lnTo>
                  <a:lnTo>
                    <a:pt x="65" y="1688"/>
                  </a:lnTo>
                  <a:lnTo>
                    <a:pt x="75" y="1688"/>
                  </a:lnTo>
                  <a:lnTo>
                    <a:pt x="86" y="1688"/>
                  </a:lnTo>
                  <a:lnTo>
                    <a:pt x="97" y="1677"/>
                  </a:lnTo>
                  <a:lnTo>
                    <a:pt x="107" y="1677"/>
                  </a:lnTo>
                  <a:lnTo>
                    <a:pt x="118" y="1677"/>
                  </a:lnTo>
                  <a:lnTo>
                    <a:pt x="118" y="1666"/>
                  </a:lnTo>
                  <a:lnTo>
                    <a:pt x="129" y="1666"/>
                  </a:lnTo>
                  <a:lnTo>
                    <a:pt x="451" y="1383"/>
                  </a:lnTo>
                  <a:lnTo>
                    <a:pt x="804" y="1209"/>
                  </a:lnTo>
                  <a:lnTo>
                    <a:pt x="1040" y="1198"/>
                  </a:lnTo>
                  <a:lnTo>
                    <a:pt x="804" y="1274"/>
                  </a:lnTo>
                  <a:lnTo>
                    <a:pt x="590" y="1437"/>
                  </a:lnTo>
                  <a:lnTo>
                    <a:pt x="590" y="1448"/>
                  </a:lnTo>
                  <a:lnTo>
                    <a:pt x="579" y="1459"/>
                  </a:lnTo>
                  <a:lnTo>
                    <a:pt x="579" y="1470"/>
                  </a:lnTo>
                  <a:lnTo>
                    <a:pt x="579" y="1481"/>
                  </a:lnTo>
                  <a:lnTo>
                    <a:pt x="579" y="1492"/>
                  </a:lnTo>
                  <a:lnTo>
                    <a:pt x="579" y="1503"/>
                  </a:lnTo>
                  <a:lnTo>
                    <a:pt x="579" y="1513"/>
                  </a:lnTo>
                  <a:lnTo>
                    <a:pt x="579" y="1524"/>
                  </a:lnTo>
                  <a:lnTo>
                    <a:pt x="590" y="1524"/>
                  </a:lnTo>
                  <a:lnTo>
                    <a:pt x="601" y="1535"/>
                  </a:lnTo>
                  <a:lnTo>
                    <a:pt x="611" y="1535"/>
                  </a:lnTo>
                  <a:lnTo>
                    <a:pt x="622" y="1546"/>
                  </a:lnTo>
                  <a:lnTo>
                    <a:pt x="633" y="1546"/>
                  </a:lnTo>
                  <a:lnTo>
                    <a:pt x="644" y="1546"/>
                  </a:lnTo>
                  <a:lnTo>
                    <a:pt x="654" y="1546"/>
                  </a:lnTo>
                  <a:lnTo>
                    <a:pt x="665" y="1546"/>
                  </a:lnTo>
                  <a:lnTo>
                    <a:pt x="676" y="1546"/>
                  </a:lnTo>
                  <a:lnTo>
                    <a:pt x="1030" y="1405"/>
                  </a:lnTo>
                  <a:lnTo>
                    <a:pt x="1416" y="1317"/>
                  </a:lnTo>
                  <a:lnTo>
                    <a:pt x="1426" y="1307"/>
                  </a:lnTo>
                  <a:lnTo>
                    <a:pt x="1426" y="1296"/>
                  </a:lnTo>
                  <a:lnTo>
                    <a:pt x="1437" y="1296"/>
                  </a:lnTo>
                  <a:lnTo>
                    <a:pt x="1448" y="1285"/>
                  </a:lnTo>
                  <a:lnTo>
                    <a:pt x="1448" y="1274"/>
                  </a:lnTo>
                  <a:lnTo>
                    <a:pt x="1459" y="1274"/>
                  </a:lnTo>
                  <a:lnTo>
                    <a:pt x="1459" y="1263"/>
                  </a:lnTo>
                  <a:lnTo>
                    <a:pt x="1469" y="1252"/>
                  </a:lnTo>
                  <a:lnTo>
                    <a:pt x="1480" y="1241"/>
                  </a:lnTo>
                  <a:lnTo>
                    <a:pt x="1480" y="1230"/>
                  </a:lnTo>
                  <a:lnTo>
                    <a:pt x="1491" y="1230"/>
                  </a:lnTo>
                  <a:lnTo>
                    <a:pt x="1491" y="1219"/>
                  </a:lnTo>
                  <a:lnTo>
                    <a:pt x="1491" y="1209"/>
                  </a:lnTo>
                  <a:lnTo>
                    <a:pt x="1502" y="1198"/>
                  </a:lnTo>
                  <a:lnTo>
                    <a:pt x="1502" y="1187"/>
                  </a:lnTo>
                  <a:lnTo>
                    <a:pt x="1512" y="1176"/>
                  </a:lnTo>
                  <a:lnTo>
                    <a:pt x="1512" y="1165"/>
                  </a:lnTo>
                  <a:lnTo>
                    <a:pt x="1523" y="1154"/>
                  </a:lnTo>
                  <a:lnTo>
                    <a:pt x="1523" y="1143"/>
                  </a:lnTo>
                  <a:lnTo>
                    <a:pt x="1523" y="1132"/>
                  </a:lnTo>
                  <a:lnTo>
                    <a:pt x="1523" y="1121"/>
                  </a:lnTo>
                  <a:lnTo>
                    <a:pt x="1534" y="1111"/>
                  </a:lnTo>
                  <a:lnTo>
                    <a:pt x="1534" y="1100"/>
                  </a:lnTo>
                  <a:lnTo>
                    <a:pt x="1534" y="1089"/>
                  </a:lnTo>
                  <a:lnTo>
                    <a:pt x="1544" y="1078"/>
                  </a:lnTo>
                  <a:lnTo>
                    <a:pt x="1544" y="1067"/>
                  </a:lnTo>
                  <a:lnTo>
                    <a:pt x="1544" y="1056"/>
                  </a:lnTo>
                  <a:lnTo>
                    <a:pt x="1544" y="1045"/>
                  </a:lnTo>
                  <a:lnTo>
                    <a:pt x="1544" y="1034"/>
                  </a:lnTo>
                  <a:lnTo>
                    <a:pt x="1544" y="1013"/>
                  </a:lnTo>
                  <a:lnTo>
                    <a:pt x="1555" y="1002"/>
                  </a:lnTo>
                  <a:lnTo>
                    <a:pt x="1555" y="991"/>
                  </a:lnTo>
                  <a:lnTo>
                    <a:pt x="1555" y="784"/>
                  </a:lnTo>
                  <a:lnTo>
                    <a:pt x="1609" y="0"/>
                  </a:lnTo>
                  <a:lnTo>
                    <a:pt x="113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6" name="Freeform 11"/>
            <p:cNvSpPr>
              <a:spLocks/>
            </p:cNvSpPr>
            <p:nvPr/>
          </p:nvSpPr>
          <p:spPr bwMode="auto">
            <a:xfrm>
              <a:off x="5423" y="2625"/>
              <a:ext cx="97" cy="664"/>
            </a:xfrm>
            <a:custGeom>
              <a:avLst/>
              <a:gdLst>
                <a:gd name="T0" fmla="*/ 97 w 97"/>
                <a:gd name="T1" fmla="*/ 664 h 664"/>
                <a:gd name="T2" fmla="*/ 97 w 97"/>
                <a:gd name="T3" fmla="*/ 653 h 664"/>
                <a:gd name="T4" fmla="*/ 43 w 97"/>
                <a:gd name="T5" fmla="*/ 0 h 664"/>
                <a:gd name="T6" fmla="*/ 0 w 97"/>
                <a:gd name="T7" fmla="*/ 0 h 664"/>
                <a:gd name="T8" fmla="*/ 54 w 97"/>
                <a:gd name="T9" fmla="*/ 653 h 664"/>
                <a:gd name="T10" fmla="*/ 54 w 97"/>
                <a:gd name="T11" fmla="*/ 642 h 664"/>
                <a:gd name="T12" fmla="*/ 97 w 97"/>
                <a:gd name="T13" fmla="*/ 664 h 6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664"/>
                <a:gd name="T23" fmla="*/ 97 w 97"/>
                <a:gd name="T24" fmla="*/ 664 h 6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664">
                  <a:moveTo>
                    <a:pt x="97" y="664"/>
                  </a:moveTo>
                  <a:lnTo>
                    <a:pt x="97" y="65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54" y="653"/>
                  </a:lnTo>
                  <a:lnTo>
                    <a:pt x="54" y="642"/>
                  </a:lnTo>
                  <a:lnTo>
                    <a:pt x="97" y="66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7" name="Freeform 12"/>
            <p:cNvSpPr>
              <a:spLocks/>
            </p:cNvSpPr>
            <p:nvPr/>
          </p:nvSpPr>
          <p:spPr bwMode="auto">
            <a:xfrm>
              <a:off x="5423" y="3267"/>
              <a:ext cx="97" cy="131"/>
            </a:xfrm>
            <a:custGeom>
              <a:avLst/>
              <a:gdLst>
                <a:gd name="T0" fmla="*/ 33 w 97"/>
                <a:gd name="T1" fmla="*/ 131 h 131"/>
                <a:gd name="T2" fmla="*/ 43 w 97"/>
                <a:gd name="T3" fmla="*/ 120 h 131"/>
                <a:gd name="T4" fmla="*/ 97 w 97"/>
                <a:gd name="T5" fmla="*/ 22 h 131"/>
                <a:gd name="T6" fmla="*/ 54 w 97"/>
                <a:gd name="T7" fmla="*/ 0 h 131"/>
                <a:gd name="T8" fmla="*/ 0 w 97"/>
                <a:gd name="T9" fmla="*/ 98 h 131"/>
                <a:gd name="T10" fmla="*/ 11 w 97"/>
                <a:gd name="T11" fmla="*/ 88 h 131"/>
                <a:gd name="T12" fmla="*/ 33 w 97"/>
                <a:gd name="T13" fmla="*/ 131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31"/>
                <a:gd name="T23" fmla="*/ 97 w 9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31">
                  <a:moveTo>
                    <a:pt x="33" y="131"/>
                  </a:moveTo>
                  <a:lnTo>
                    <a:pt x="43" y="120"/>
                  </a:lnTo>
                  <a:lnTo>
                    <a:pt x="97" y="22"/>
                  </a:lnTo>
                  <a:lnTo>
                    <a:pt x="54" y="0"/>
                  </a:lnTo>
                  <a:lnTo>
                    <a:pt x="0" y="98"/>
                  </a:lnTo>
                  <a:lnTo>
                    <a:pt x="11" y="88"/>
                  </a:lnTo>
                  <a:lnTo>
                    <a:pt x="33" y="13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8" name="Freeform 13"/>
            <p:cNvSpPr>
              <a:spLocks/>
            </p:cNvSpPr>
            <p:nvPr/>
          </p:nvSpPr>
          <p:spPr bwMode="auto">
            <a:xfrm>
              <a:off x="4995" y="3355"/>
              <a:ext cx="461" cy="196"/>
            </a:xfrm>
            <a:custGeom>
              <a:avLst/>
              <a:gdLst>
                <a:gd name="T0" fmla="*/ 21 w 461"/>
                <a:gd name="T1" fmla="*/ 196 h 196"/>
                <a:gd name="T2" fmla="*/ 461 w 461"/>
                <a:gd name="T3" fmla="*/ 43 h 196"/>
                <a:gd name="T4" fmla="*/ 439 w 461"/>
                <a:gd name="T5" fmla="*/ 0 h 196"/>
                <a:gd name="T6" fmla="*/ 0 w 461"/>
                <a:gd name="T7" fmla="*/ 152 h 196"/>
                <a:gd name="T8" fmla="*/ 21 w 461"/>
                <a:gd name="T9" fmla="*/ 196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1"/>
                <a:gd name="T16" fmla="*/ 0 h 196"/>
                <a:gd name="T17" fmla="*/ 461 w 461"/>
                <a:gd name="T18" fmla="*/ 196 h 1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1" h="196">
                  <a:moveTo>
                    <a:pt x="21" y="196"/>
                  </a:moveTo>
                  <a:lnTo>
                    <a:pt x="461" y="43"/>
                  </a:lnTo>
                  <a:lnTo>
                    <a:pt x="439" y="0"/>
                  </a:lnTo>
                  <a:lnTo>
                    <a:pt x="0" y="152"/>
                  </a:lnTo>
                  <a:lnTo>
                    <a:pt x="21" y="19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7999" name="Freeform 14"/>
            <p:cNvSpPr>
              <a:spLocks/>
            </p:cNvSpPr>
            <p:nvPr/>
          </p:nvSpPr>
          <p:spPr bwMode="auto">
            <a:xfrm>
              <a:off x="4576" y="3507"/>
              <a:ext cx="440" cy="348"/>
            </a:xfrm>
            <a:custGeom>
              <a:avLst/>
              <a:gdLst>
                <a:gd name="T0" fmla="*/ 32 w 440"/>
                <a:gd name="T1" fmla="*/ 337 h 348"/>
                <a:gd name="T2" fmla="*/ 32 w 440"/>
                <a:gd name="T3" fmla="*/ 348 h 348"/>
                <a:gd name="T4" fmla="*/ 440 w 440"/>
                <a:gd name="T5" fmla="*/ 44 h 348"/>
                <a:gd name="T6" fmla="*/ 419 w 440"/>
                <a:gd name="T7" fmla="*/ 0 h 348"/>
                <a:gd name="T8" fmla="*/ 0 w 440"/>
                <a:gd name="T9" fmla="*/ 305 h 348"/>
                <a:gd name="T10" fmla="*/ 0 w 440"/>
                <a:gd name="T11" fmla="*/ 316 h 348"/>
                <a:gd name="T12" fmla="*/ 32 w 440"/>
                <a:gd name="T13" fmla="*/ 337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0"/>
                <a:gd name="T22" fmla="*/ 0 h 348"/>
                <a:gd name="T23" fmla="*/ 440 w 440"/>
                <a:gd name="T24" fmla="*/ 348 h 3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0" h="348">
                  <a:moveTo>
                    <a:pt x="32" y="337"/>
                  </a:moveTo>
                  <a:lnTo>
                    <a:pt x="32" y="348"/>
                  </a:lnTo>
                  <a:lnTo>
                    <a:pt x="440" y="44"/>
                  </a:lnTo>
                  <a:lnTo>
                    <a:pt x="419" y="0"/>
                  </a:lnTo>
                  <a:lnTo>
                    <a:pt x="0" y="305"/>
                  </a:lnTo>
                  <a:lnTo>
                    <a:pt x="0" y="316"/>
                  </a:lnTo>
                  <a:lnTo>
                    <a:pt x="32" y="3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0" name="Freeform 15"/>
            <p:cNvSpPr>
              <a:spLocks/>
            </p:cNvSpPr>
            <p:nvPr/>
          </p:nvSpPr>
          <p:spPr bwMode="auto">
            <a:xfrm>
              <a:off x="4319" y="3823"/>
              <a:ext cx="289" cy="370"/>
            </a:xfrm>
            <a:custGeom>
              <a:avLst/>
              <a:gdLst>
                <a:gd name="T0" fmla="*/ 32 w 289"/>
                <a:gd name="T1" fmla="*/ 370 h 370"/>
                <a:gd name="T2" fmla="*/ 289 w 289"/>
                <a:gd name="T3" fmla="*/ 21 h 370"/>
                <a:gd name="T4" fmla="*/ 257 w 289"/>
                <a:gd name="T5" fmla="*/ 0 h 370"/>
                <a:gd name="T6" fmla="*/ 0 w 289"/>
                <a:gd name="T7" fmla="*/ 348 h 370"/>
                <a:gd name="T8" fmla="*/ 32 w 289"/>
                <a:gd name="T9" fmla="*/ 37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9"/>
                <a:gd name="T16" fmla="*/ 0 h 370"/>
                <a:gd name="T17" fmla="*/ 289 w 289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9" h="370">
                  <a:moveTo>
                    <a:pt x="32" y="370"/>
                  </a:moveTo>
                  <a:lnTo>
                    <a:pt x="289" y="21"/>
                  </a:lnTo>
                  <a:lnTo>
                    <a:pt x="257" y="0"/>
                  </a:lnTo>
                  <a:lnTo>
                    <a:pt x="0" y="348"/>
                  </a:lnTo>
                  <a:lnTo>
                    <a:pt x="32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1" name="Freeform 16"/>
            <p:cNvSpPr>
              <a:spLocks/>
            </p:cNvSpPr>
            <p:nvPr/>
          </p:nvSpPr>
          <p:spPr bwMode="auto">
            <a:xfrm>
              <a:off x="4287" y="4171"/>
              <a:ext cx="171" cy="163"/>
            </a:xfrm>
            <a:custGeom>
              <a:avLst/>
              <a:gdLst>
                <a:gd name="T0" fmla="*/ 139 w 171"/>
                <a:gd name="T1" fmla="*/ 98 h 163"/>
                <a:gd name="T2" fmla="*/ 139 w 171"/>
                <a:gd name="T3" fmla="*/ 109 h 163"/>
                <a:gd name="T4" fmla="*/ 128 w 171"/>
                <a:gd name="T5" fmla="*/ 109 h 163"/>
                <a:gd name="T6" fmla="*/ 118 w 171"/>
                <a:gd name="T7" fmla="*/ 109 h 163"/>
                <a:gd name="T8" fmla="*/ 107 w 171"/>
                <a:gd name="T9" fmla="*/ 109 h 163"/>
                <a:gd name="T10" fmla="*/ 107 w 171"/>
                <a:gd name="T11" fmla="*/ 120 h 163"/>
                <a:gd name="T12" fmla="*/ 96 w 171"/>
                <a:gd name="T13" fmla="*/ 120 h 163"/>
                <a:gd name="T14" fmla="*/ 86 w 171"/>
                <a:gd name="T15" fmla="*/ 120 h 163"/>
                <a:gd name="T16" fmla="*/ 75 w 171"/>
                <a:gd name="T17" fmla="*/ 120 h 163"/>
                <a:gd name="T18" fmla="*/ 64 w 171"/>
                <a:gd name="T19" fmla="*/ 120 h 163"/>
                <a:gd name="T20" fmla="*/ 64 w 171"/>
                <a:gd name="T21" fmla="*/ 109 h 163"/>
                <a:gd name="T22" fmla="*/ 53 w 171"/>
                <a:gd name="T23" fmla="*/ 109 h 163"/>
                <a:gd name="T24" fmla="*/ 43 w 171"/>
                <a:gd name="T25" fmla="*/ 98 h 163"/>
                <a:gd name="T26" fmla="*/ 43 w 171"/>
                <a:gd name="T27" fmla="*/ 87 h 163"/>
                <a:gd name="T28" fmla="*/ 43 w 171"/>
                <a:gd name="T29" fmla="*/ 76 h 163"/>
                <a:gd name="T30" fmla="*/ 43 w 171"/>
                <a:gd name="T31" fmla="*/ 65 h 163"/>
                <a:gd name="T32" fmla="*/ 53 w 171"/>
                <a:gd name="T33" fmla="*/ 54 h 163"/>
                <a:gd name="T34" fmla="*/ 53 w 171"/>
                <a:gd name="T35" fmla="*/ 44 h 163"/>
                <a:gd name="T36" fmla="*/ 64 w 171"/>
                <a:gd name="T37" fmla="*/ 33 h 163"/>
                <a:gd name="T38" fmla="*/ 64 w 171"/>
                <a:gd name="T39" fmla="*/ 22 h 163"/>
                <a:gd name="T40" fmla="*/ 32 w 171"/>
                <a:gd name="T41" fmla="*/ 0 h 163"/>
                <a:gd name="T42" fmla="*/ 21 w 171"/>
                <a:gd name="T43" fmla="*/ 11 h 163"/>
                <a:gd name="T44" fmla="*/ 21 w 171"/>
                <a:gd name="T45" fmla="*/ 22 h 163"/>
                <a:gd name="T46" fmla="*/ 10 w 171"/>
                <a:gd name="T47" fmla="*/ 33 h 163"/>
                <a:gd name="T48" fmla="*/ 10 w 171"/>
                <a:gd name="T49" fmla="*/ 44 h 163"/>
                <a:gd name="T50" fmla="*/ 0 w 171"/>
                <a:gd name="T51" fmla="*/ 54 h 163"/>
                <a:gd name="T52" fmla="*/ 0 w 171"/>
                <a:gd name="T53" fmla="*/ 65 h 163"/>
                <a:gd name="T54" fmla="*/ 0 w 171"/>
                <a:gd name="T55" fmla="*/ 76 h 163"/>
                <a:gd name="T56" fmla="*/ 0 w 171"/>
                <a:gd name="T57" fmla="*/ 87 h 163"/>
                <a:gd name="T58" fmla="*/ 0 w 171"/>
                <a:gd name="T59" fmla="*/ 98 h 163"/>
                <a:gd name="T60" fmla="*/ 0 w 171"/>
                <a:gd name="T61" fmla="*/ 109 h 163"/>
                <a:gd name="T62" fmla="*/ 0 w 171"/>
                <a:gd name="T63" fmla="*/ 120 h 163"/>
                <a:gd name="T64" fmla="*/ 10 w 171"/>
                <a:gd name="T65" fmla="*/ 120 h 163"/>
                <a:gd name="T66" fmla="*/ 10 w 171"/>
                <a:gd name="T67" fmla="*/ 131 h 163"/>
                <a:gd name="T68" fmla="*/ 10 w 171"/>
                <a:gd name="T69" fmla="*/ 142 h 163"/>
                <a:gd name="T70" fmla="*/ 21 w 171"/>
                <a:gd name="T71" fmla="*/ 142 h 163"/>
                <a:gd name="T72" fmla="*/ 32 w 171"/>
                <a:gd name="T73" fmla="*/ 152 h 163"/>
                <a:gd name="T74" fmla="*/ 43 w 171"/>
                <a:gd name="T75" fmla="*/ 152 h 163"/>
                <a:gd name="T76" fmla="*/ 53 w 171"/>
                <a:gd name="T77" fmla="*/ 163 h 163"/>
                <a:gd name="T78" fmla="*/ 64 w 171"/>
                <a:gd name="T79" fmla="*/ 163 h 163"/>
                <a:gd name="T80" fmla="*/ 75 w 171"/>
                <a:gd name="T81" fmla="*/ 163 h 163"/>
                <a:gd name="T82" fmla="*/ 86 w 171"/>
                <a:gd name="T83" fmla="*/ 163 h 163"/>
                <a:gd name="T84" fmla="*/ 96 w 171"/>
                <a:gd name="T85" fmla="*/ 163 h 163"/>
                <a:gd name="T86" fmla="*/ 107 w 171"/>
                <a:gd name="T87" fmla="*/ 163 h 163"/>
                <a:gd name="T88" fmla="*/ 118 w 171"/>
                <a:gd name="T89" fmla="*/ 163 h 163"/>
                <a:gd name="T90" fmla="*/ 128 w 171"/>
                <a:gd name="T91" fmla="*/ 163 h 163"/>
                <a:gd name="T92" fmla="*/ 139 w 171"/>
                <a:gd name="T93" fmla="*/ 152 h 163"/>
                <a:gd name="T94" fmla="*/ 150 w 171"/>
                <a:gd name="T95" fmla="*/ 142 h 163"/>
                <a:gd name="T96" fmla="*/ 161 w 171"/>
                <a:gd name="T97" fmla="*/ 142 h 163"/>
                <a:gd name="T98" fmla="*/ 171 w 171"/>
                <a:gd name="T99" fmla="*/ 142 h 163"/>
                <a:gd name="T100" fmla="*/ 139 w 171"/>
                <a:gd name="T101" fmla="*/ 98 h 16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163"/>
                <a:gd name="T155" fmla="*/ 171 w 171"/>
                <a:gd name="T156" fmla="*/ 163 h 16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163">
                  <a:moveTo>
                    <a:pt x="139" y="98"/>
                  </a:moveTo>
                  <a:lnTo>
                    <a:pt x="139" y="109"/>
                  </a:lnTo>
                  <a:lnTo>
                    <a:pt x="128" y="109"/>
                  </a:lnTo>
                  <a:lnTo>
                    <a:pt x="118" y="109"/>
                  </a:lnTo>
                  <a:lnTo>
                    <a:pt x="107" y="109"/>
                  </a:lnTo>
                  <a:lnTo>
                    <a:pt x="107" y="120"/>
                  </a:lnTo>
                  <a:lnTo>
                    <a:pt x="96" y="120"/>
                  </a:lnTo>
                  <a:lnTo>
                    <a:pt x="86" y="120"/>
                  </a:lnTo>
                  <a:lnTo>
                    <a:pt x="75" y="120"/>
                  </a:lnTo>
                  <a:lnTo>
                    <a:pt x="64" y="120"/>
                  </a:lnTo>
                  <a:lnTo>
                    <a:pt x="64" y="109"/>
                  </a:lnTo>
                  <a:lnTo>
                    <a:pt x="53" y="109"/>
                  </a:lnTo>
                  <a:lnTo>
                    <a:pt x="43" y="98"/>
                  </a:lnTo>
                  <a:lnTo>
                    <a:pt x="43" y="87"/>
                  </a:lnTo>
                  <a:lnTo>
                    <a:pt x="43" y="76"/>
                  </a:lnTo>
                  <a:lnTo>
                    <a:pt x="43" y="65"/>
                  </a:lnTo>
                  <a:lnTo>
                    <a:pt x="53" y="54"/>
                  </a:lnTo>
                  <a:lnTo>
                    <a:pt x="53" y="44"/>
                  </a:lnTo>
                  <a:lnTo>
                    <a:pt x="64" y="33"/>
                  </a:lnTo>
                  <a:lnTo>
                    <a:pt x="64" y="22"/>
                  </a:lnTo>
                  <a:lnTo>
                    <a:pt x="32" y="0"/>
                  </a:lnTo>
                  <a:lnTo>
                    <a:pt x="21" y="11"/>
                  </a:lnTo>
                  <a:lnTo>
                    <a:pt x="21" y="22"/>
                  </a:lnTo>
                  <a:lnTo>
                    <a:pt x="10" y="33"/>
                  </a:lnTo>
                  <a:lnTo>
                    <a:pt x="10" y="44"/>
                  </a:lnTo>
                  <a:lnTo>
                    <a:pt x="0" y="54"/>
                  </a:lnTo>
                  <a:lnTo>
                    <a:pt x="0" y="65"/>
                  </a:lnTo>
                  <a:lnTo>
                    <a:pt x="0" y="76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10" y="120"/>
                  </a:lnTo>
                  <a:lnTo>
                    <a:pt x="10" y="131"/>
                  </a:lnTo>
                  <a:lnTo>
                    <a:pt x="10" y="142"/>
                  </a:lnTo>
                  <a:lnTo>
                    <a:pt x="21" y="142"/>
                  </a:lnTo>
                  <a:lnTo>
                    <a:pt x="32" y="152"/>
                  </a:lnTo>
                  <a:lnTo>
                    <a:pt x="43" y="152"/>
                  </a:lnTo>
                  <a:lnTo>
                    <a:pt x="53" y="163"/>
                  </a:lnTo>
                  <a:lnTo>
                    <a:pt x="64" y="163"/>
                  </a:lnTo>
                  <a:lnTo>
                    <a:pt x="75" y="163"/>
                  </a:lnTo>
                  <a:lnTo>
                    <a:pt x="86" y="163"/>
                  </a:lnTo>
                  <a:lnTo>
                    <a:pt x="96" y="163"/>
                  </a:lnTo>
                  <a:lnTo>
                    <a:pt x="107" y="163"/>
                  </a:lnTo>
                  <a:lnTo>
                    <a:pt x="118" y="163"/>
                  </a:lnTo>
                  <a:lnTo>
                    <a:pt x="128" y="163"/>
                  </a:lnTo>
                  <a:lnTo>
                    <a:pt x="139" y="152"/>
                  </a:lnTo>
                  <a:lnTo>
                    <a:pt x="150" y="142"/>
                  </a:lnTo>
                  <a:lnTo>
                    <a:pt x="161" y="142"/>
                  </a:lnTo>
                  <a:lnTo>
                    <a:pt x="171" y="142"/>
                  </a:lnTo>
                  <a:lnTo>
                    <a:pt x="139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2" name="Freeform 17"/>
            <p:cNvSpPr>
              <a:spLocks/>
            </p:cNvSpPr>
            <p:nvPr/>
          </p:nvSpPr>
          <p:spPr bwMode="auto">
            <a:xfrm>
              <a:off x="4426" y="3986"/>
              <a:ext cx="354" cy="327"/>
            </a:xfrm>
            <a:custGeom>
              <a:avLst/>
              <a:gdLst>
                <a:gd name="T0" fmla="*/ 322 w 354"/>
                <a:gd name="T1" fmla="*/ 0 h 327"/>
                <a:gd name="T2" fmla="*/ 0 w 354"/>
                <a:gd name="T3" fmla="*/ 283 h 327"/>
                <a:gd name="T4" fmla="*/ 32 w 354"/>
                <a:gd name="T5" fmla="*/ 327 h 327"/>
                <a:gd name="T6" fmla="*/ 354 w 354"/>
                <a:gd name="T7" fmla="*/ 33 h 327"/>
                <a:gd name="T8" fmla="*/ 343 w 354"/>
                <a:gd name="T9" fmla="*/ 44 h 327"/>
                <a:gd name="T10" fmla="*/ 322 w 354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"/>
                <a:gd name="T19" fmla="*/ 0 h 327"/>
                <a:gd name="T20" fmla="*/ 354 w 354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" h="327">
                  <a:moveTo>
                    <a:pt x="322" y="0"/>
                  </a:moveTo>
                  <a:lnTo>
                    <a:pt x="0" y="283"/>
                  </a:lnTo>
                  <a:lnTo>
                    <a:pt x="32" y="327"/>
                  </a:lnTo>
                  <a:lnTo>
                    <a:pt x="354" y="33"/>
                  </a:lnTo>
                  <a:lnTo>
                    <a:pt x="343" y="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3" name="Freeform 18"/>
            <p:cNvSpPr>
              <a:spLocks/>
            </p:cNvSpPr>
            <p:nvPr/>
          </p:nvSpPr>
          <p:spPr bwMode="auto">
            <a:xfrm>
              <a:off x="4748" y="3812"/>
              <a:ext cx="375" cy="218"/>
            </a:xfrm>
            <a:custGeom>
              <a:avLst/>
              <a:gdLst>
                <a:gd name="T0" fmla="*/ 364 w 375"/>
                <a:gd name="T1" fmla="*/ 0 h 218"/>
                <a:gd name="T2" fmla="*/ 354 w 375"/>
                <a:gd name="T3" fmla="*/ 0 h 218"/>
                <a:gd name="T4" fmla="*/ 0 w 375"/>
                <a:gd name="T5" fmla="*/ 174 h 218"/>
                <a:gd name="T6" fmla="*/ 21 w 375"/>
                <a:gd name="T7" fmla="*/ 218 h 218"/>
                <a:gd name="T8" fmla="*/ 375 w 375"/>
                <a:gd name="T9" fmla="*/ 43 h 218"/>
                <a:gd name="T10" fmla="*/ 364 w 375"/>
                <a:gd name="T11" fmla="*/ 43 h 218"/>
                <a:gd name="T12" fmla="*/ 364 w 375"/>
                <a:gd name="T13" fmla="*/ 0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"/>
                <a:gd name="T22" fmla="*/ 0 h 218"/>
                <a:gd name="T23" fmla="*/ 375 w 375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" h="218">
                  <a:moveTo>
                    <a:pt x="364" y="0"/>
                  </a:moveTo>
                  <a:lnTo>
                    <a:pt x="354" y="0"/>
                  </a:lnTo>
                  <a:lnTo>
                    <a:pt x="0" y="174"/>
                  </a:lnTo>
                  <a:lnTo>
                    <a:pt x="21" y="218"/>
                  </a:lnTo>
                  <a:lnTo>
                    <a:pt x="375" y="43"/>
                  </a:lnTo>
                  <a:lnTo>
                    <a:pt x="364" y="43"/>
                  </a:lnTo>
                  <a:lnTo>
                    <a:pt x="364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4" name="Freeform 19"/>
            <p:cNvSpPr>
              <a:spLocks/>
            </p:cNvSpPr>
            <p:nvPr/>
          </p:nvSpPr>
          <p:spPr bwMode="auto">
            <a:xfrm>
              <a:off x="5112" y="3790"/>
              <a:ext cx="236" cy="65"/>
            </a:xfrm>
            <a:custGeom>
              <a:avLst/>
              <a:gdLst>
                <a:gd name="T0" fmla="*/ 236 w 236"/>
                <a:gd name="T1" fmla="*/ 54 h 65"/>
                <a:gd name="T2" fmla="*/ 236 w 236"/>
                <a:gd name="T3" fmla="*/ 0 h 65"/>
                <a:gd name="T4" fmla="*/ 0 w 236"/>
                <a:gd name="T5" fmla="*/ 22 h 65"/>
                <a:gd name="T6" fmla="*/ 0 w 236"/>
                <a:gd name="T7" fmla="*/ 65 h 65"/>
                <a:gd name="T8" fmla="*/ 236 w 236"/>
                <a:gd name="T9" fmla="*/ 54 h 65"/>
                <a:gd name="T10" fmla="*/ 226 w 236"/>
                <a:gd name="T11" fmla="*/ 0 h 65"/>
                <a:gd name="T12" fmla="*/ 236 w 236"/>
                <a:gd name="T13" fmla="*/ 54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6"/>
                <a:gd name="T22" fmla="*/ 0 h 65"/>
                <a:gd name="T23" fmla="*/ 236 w 236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6" h="65">
                  <a:moveTo>
                    <a:pt x="236" y="54"/>
                  </a:moveTo>
                  <a:lnTo>
                    <a:pt x="236" y="0"/>
                  </a:lnTo>
                  <a:lnTo>
                    <a:pt x="0" y="22"/>
                  </a:lnTo>
                  <a:lnTo>
                    <a:pt x="0" y="65"/>
                  </a:lnTo>
                  <a:lnTo>
                    <a:pt x="236" y="54"/>
                  </a:lnTo>
                  <a:lnTo>
                    <a:pt x="226" y="0"/>
                  </a:lnTo>
                  <a:lnTo>
                    <a:pt x="236" y="5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5" name="Freeform 20"/>
            <p:cNvSpPr>
              <a:spLocks/>
            </p:cNvSpPr>
            <p:nvPr/>
          </p:nvSpPr>
          <p:spPr bwMode="auto">
            <a:xfrm>
              <a:off x="5091" y="3790"/>
              <a:ext cx="257" cy="131"/>
            </a:xfrm>
            <a:custGeom>
              <a:avLst/>
              <a:gdLst>
                <a:gd name="T0" fmla="*/ 32 w 257"/>
                <a:gd name="T1" fmla="*/ 131 h 131"/>
                <a:gd name="T2" fmla="*/ 21 w 257"/>
                <a:gd name="T3" fmla="*/ 131 h 131"/>
                <a:gd name="T4" fmla="*/ 257 w 257"/>
                <a:gd name="T5" fmla="*/ 54 h 131"/>
                <a:gd name="T6" fmla="*/ 247 w 257"/>
                <a:gd name="T7" fmla="*/ 0 h 131"/>
                <a:gd name="T8" fmla="*/ 11 w 257"/>
                <a:gd name="T9" fmla="*/ 87 h 131"/>
                <a:gd name="T10" fmla="*/ 0 w 257"/>
                <a:gd name="T11" fmla="*/ 98 h 131"/>
                <a:gd name="T12" fmla="*/ 32 w 257"/>
                <a:gd name="T13" fmla="*/ 131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"/>
                <a:gd name="T22" fmla="*/ 0 h 131"/>
                <a:gd name="T23" fmla="*/ 257 w 25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" h="131">
                  <a:moveTo>
                    <a:pt x="32" y="131"/>
                  </a:moveTo>
                  <a:lnTo>
                    <a:pt x="21" y="131"/>
                  </a:lnTo>
                  <a:lnTo>
                    <a:pt x="257" y="54"/>
                  </a:lnTo>
                  <a:lnTo>
                    <a:pt x="247" y="0"/>
                  </a:lnTo>
                  <a:lnTo>
                    <a:pt x="11" y="87"/>
                  </a:lnTo>
                  <a:lnTo>
                    <a:pt x="0" y="98"/>
                  </a:lnTo>
                  <a:lnTo>
                    <a:pt x="32" y="13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6" name="Freeform 21"/>
            <p:cNvSpPr>
              <a:spLocks/>
            </p:cNvSpPr>
            <p:nvPr/>
          </p:nvSpPr>
          <p:spPr bwMode="auto">
            <a:xfrm>
              <a:off x="4877" y="3888"/>
              <a:ext cx="246" cy="196"/>
            </a:xfrm>
            <a:custGeom>
              <a:avLst/>
              <a:gdLst>
                <a:gd name="T0" fmla="*/ 42 w 246"/>
                <a:gd name="T1" fmla="*/ 185 h 196"/>
                <a:gd name="T2" fmla="*/ 42 w 246"/>
                <a:gd name="T3" fmla="*/ 196 h 196"/>
                <a:gd name="T4" fmla="*/ 246 w 246"/>
                <a:gd name="T5" fmla="*/ 33 h 196"/>
                <a:gd name="T6" fmla="*/ 214 w 246"/>
                <a:gd name="T7" fmla="*/ 0 h 196"/>
                <a:gd name="T8" fmla="*/ 10 w 246"/>
                <a:gd name="T9" fmla="*/ 152 h 196"/>
                <a:gd name="T10" fmla="*/ 0 w 246"/>
                <a:gd name="T11" fmla="*/ 163 h 196"/>
                <a:gd name="T12" fmla="*/ 42 w 246"/>
                <a:gd name="T13" fmla="*/ 185 h 1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6"/>
                <a:gd name="T22" fmla="*/ 0 h 196"/>
                <a:gd name="T23" fmla="*/ 246 w 246"/>
                <a:gd name="T24" fmla="*/ 196 h 1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6" h="196">
                  <a:moveTo>
                    <a:pt x="42" y="185"/>
                  </a:moveTo>
                  <a:lnTo>
                    <a:pt x="42" y="196"/>
                  </a:lnTo>
                  <a:lnTo>
                    <a:pt x="246" y="33"/>
                  </a:lnTo>
                  <a:lnTo>
                    <a:pt x="214" y="0"/>
                  </a:lnTo>
                  <a:lnTo>
                    <a:pt x="10" y="152"/>
                  </a:lnTo>
                  <a:lnTo>
                    <a:pt x="0" y="163"/>
                  </a:lnTo>
                  <a:lnTo>
                    <a:pt x="42" y="18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7" name="Freeform 22"/>
            <p:cNvSpPr>
              <a:spLocks/>
            </p:cNvSpPr>
            <p:nvPr/>
          </p:nvSpPr>
          <p:spPr bwMode="auto">
            <a:xfrm>
              <a:off x="4855" y="4051"/>
              <a:ext cx="140" cy="142"/>
            </a:xfrm>
            <a:custGeom>
              <a:avLst/>
              <a:gdLst>
                <a:gd name="T0" fmla="*/ 118 w 140"/>
                <a:gd name="T1" fmla="*/ 98 h 142"/>
                <a:gd name="T2" fmla="*/ 129 w 140"/>
                <a:gd name="T3" fmla="*/ 98 h 142"/>
                <a:gd name="T4" fmla="*/ 118 w 140"/>
                <a:gd name="T5" fmla="*/ 98 h 142"/>
                <a:gd name="T6" fmla="*/ 107 w 140"/>
                <a:gd name="T7" fmla="*/ 98 h 142"/>
                <a:gd name="T8" fmla="*/ 97 w 140"/>
                <a:gd name="T9" fmla="*/ 98 h 142"/>
                <a:gd name="T10" fmla="*/ 86 w 140"/>
                <a:gd name="T11" fmla="*/ 98 h 142"/>
                <a:gd name="T12" fmla="*/ 86 w 140"/>
                <a:gd name="T13" fmla="*/ 87 h 142"/>
                <a:gd name="T14" fmla="*/ 75 w 140"/>
                <a:gd name="T15" fmla="*/ 87 h 142"/>
                <a:gd name="T16" fmla="*/ 64 w 140"/>
                <a:gd name="T17" fmla="*/ 87 h 142"/>
                <a:gd name="T18" fmla="*/ 54 w 140"/>
                <a:gd name="T19" fmla="*/ 87 h 142"/>
                <a:gd name="T20" fmla="*/ 54 w 140"/>
                <a:gd name="T21" fmla="*/ 77 h 142"/>
                <a:gd name="T22" fmla="*/ 54 w 140"/>
                <a:gd name="T23" fmla="*/ 66 h 142"/>
                <a:gd name="T24" fmla="*/ 54 w 140"/>
                <a:gd name="T25" fmla="*/ 55 h 142"/>
                <a:gd name="T26" fmla="*/ 54 w 140"/>
                <a:gd name="T27" fmla="*/ 44 h 142"/>
                <a:gd name="T28" fmla="*/ 64 w 140"/>
                <a:gd name="T29" fmla="*/ 33 h 142"/>
                <a:gd name="T30" fmla="*/ 64 w 140"/>
                <a:gd name="T31" fmla="*/ 22 h 142"/>
                <a:gd name="T32" fmla="*/ 22 w 140"/>
                <a:gd name="T33" fmla="*/ 0 h 142"/>
                <a:gd name="T34" fmla="*/ 22 w 140"/>
                <a:gd name="T35" fmla="*/ 11 h 142"/>
                <a:gd name="T36" fmla="*/ 11 w 140"/>
                <a:gd name="T37" fmla="*/ 22 h 142"/>
                <a:gd name="T38" fmla="*/ 11 w 140"/>
                <a:gd name="T39" fmla="*/ 33 h 142"/>
                <a:gd name="T40" fmla="*/ 11 w 140"/>
                <a:gd name="T41" fmla="*/ 44 h 142"/>
                <a:gd name="T42" fmla="*/ 0 w 140"/>
                <a:gd name="T43" fmla="*/ 55 h 142"/>
                <a:gd name="T44" fmla="*/ 0 w 140"/>
                <a:gd name="T45" fmla="*/ 66 h 142"/>
                <a:gd name="T46" fmla="*/ 0 w 140"/>
                <a:gd name="T47" fmla="*/ 77 h 142"/>
                <a:gd name="T48" fmla="*/ 11 w 140"/>
                <a:gd name="T49" fmla="*/ 87 h 142"/>
                <a:gd name="T50" fmla="*/ 11 w 140"/>
                <a:gd name="T51" fmla="*/ 98 h 142"/>
                <a:gd name="T52" fmla="*/ 22 w 140"/>
                <a:gd name="T53" fmla="*/ 109 h 142"/>
                <a:gd name="T54" fmla="*/ 22 w 140"/>
                <a:gd name="T55" fmla="*/ 120 h 142"/>
                <a:gd name="T56" fmla="*/ 32 w 140"/>
                <a:gd name="T57" fmla="*/ 120 h 142"/>
                <a:gd name="T58" fmla="*/ 32 w 140"/>
                <a:gd name="T59" fmla="*/ 131 h 142"/>
                <a:gd name="T60" fmla="*/ 43 w 140"/>
                <a:gd name="T61" fmla="*/ 131 h 142"/>
                <a:gd name="T62" fmla="*/ 54 w 140"/>
                <a:gd name="T63" fmla="*/ 131 h 142"/>
                <a:gd name="T64" fmla="*/ 64 w 140"/>
                <a:gd name="T65" fmla="*/ 131 h 142"/>
                <a:gd name="T66" fmla="*/ 64 w 140"/>
                <a:gd name="T67" fmla="*/ 142 h 142"/>
                <a:gd name="T68" fmla="*/ 75 w 140"/>
                <a:gd name="T69" fmla="*/ 142 h 142"/>
                <a:gd name="T70" fmla="*/ 86 w 140"/>
                <a:gd name="T71" fmla="*/ 142 h 142"/>
                <a:gd name="T72" fmla="*/ 97 w 140"/>
                <a:gd name="T73" fmla="*/ 142 h 142"/>
                <a:gd name="T74" fmla="*/ 107 w 140"/>
                <a:gd name="T75" fmla="*/ 142 h 142"/>
                <a:gd name="T76" fmla="*/ 118 w 140"/>
                <a:gd name="T77" fmla="*/ 142 h 142"/>
                <a:gd name="T78" fmla="*/ 129 w 140"/>
                <a:gd name="T79" fmla="*/ 142 h 142"/>
                <a:gd name="T80" fmla="*/ 140 w 140"/>
                <a:gd name="T81" fmla="*/ 142 h 142"/>
                <a:gd name="T82" fmla="*/ 118 w 140"/>
                <a:gd name="T83" fmla="*/ 98 h 1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0"/>
                <a:gd name="T127" fmla="*/ 0 h 142"/>
                <a:gd name="T128" fmla="*/ 140 w 140"/>
                <a:gd name="T129" fmla="*/ 142 h 1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0" h="142">
                  <a:moveTo>
                    <a:pt x="118" y="98"/>
                  </a:moveTo>
                  <a:lnTo>
                    <a:pt x="129" y="98"/>
                  </a:lnTo>
                  <a:lnTo>
                    <a:pt x="118" y="98"/>
                  </a:lnTo>
                  <a:lnTo>
                    <a:pt x="107" y="98"/>
                  </a:lnTo>
                  <a:lnTo>
                    <a:pt x="97" y="98"/>
                  </a:lnTo>
                  <a:lnTo>
                    <a:pt x="86" y="98"/>
                  </a:lnTo>
                  <a:lnTo>
                    <a:pt x="86" y="87"/>
                  </a:lnTo>
                  <a:lnTo>
                    <a:pt x="75" y="87"/>
                  </a:lnTo>
                  <a:lnTo>
                    <a:pt x="64" y="87"/>
                  </a:lnTo>
                  <a:lnTo>
                    <a:pt x="54" y="87"/>
                  </a:lnTo>
                  <a:lnTo>
                    <a:pt x="54" y="77"/>
                  </a:lnTo>
                  <a:lnTo>
                    <a:pt x="54" y="66"/>
                  </a:lnTo>
                  <a:lnTo>
                    <a:pt x="54" y="55"/>
                  </a:lnTo>
                  <a:lnTo>
                    <a:pt x="54" y="44"/>
                  </a:lnTo>
                  <a:lnTo>
                    <a:pt x="64" y="33"/>
                  </a:lnTo>
                  <a:lnTo>
                    <a:pt x="64" y="22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11" y="22"/>
                  </a:lnTo>
                  <a:lnTo>
                    <a:pt x="11" y="33"/>
                  </a:lnTo>
                  <a:lnTo>
                    <a:pt x="11" y="44"/>
                  </a:lnTo>
                  <a:lnTo>
                    <a:pt x="0" y="55"/>
                  </a:lnTo>
                  <a:lnTo>
                    <a:pt x="0" y="66"/>
                  </a:lnTo>
                  <a:lnTo>
                    <a:pt x="0" y="77"/>
                  </a:lnTo>
                  <a:lnTo>
                    <a:pt x="11" y="87"/>
                  </a:lnTo>
                  <a:lnTo>
                    <a:pt x="11" y="98"/>
                  </a:lnTo>
                  <a:lnTo>
                    <a:pt x="22" y="109"/>
                  </a:lnTo>
                  <a:lnTo>
                    <a:pt x="22" y="120"/>
                  </a:lnTo>
                  <a:lnTo>
                    <a:pt x="32" y="120"/>
                  </a:lnTo>
                  <a:lnTo>
                    <a:pt x="32" y="131"/>
                  </a:lnTo>
                  <a:lnTo>
                    <a:pt x="43" y="131"/>
                  </a:lnTo>
                  <a:lnTo>
                    <a:pt x="54" y="131"/>
                  </a:lnTo>
                  <a:lnTo>
                    <a:pt x="64" y="131"/>
                  </a:lnTo>
                  <a:lnTo>
                    <a:pt x="64" y="142"/>
                  </a:lnTo>
                  <a:lnTo>
                    <a:pt x="75" y="142"/>
                  </a:lnTo>
                  <a:lnTo>
                    <a:pt x="86" y="142"/>
                  </a:lnTo>
                  <a:lnTo>
                    <a:pt x="97" y="142"/>
                  </a:lnTo>
                  <a:lnTo>
                    <a:pt x="107" y="142"/>
                  </a:lnTo>
                  <a:lnTo>
                    <a:pt x="118" y="142"/>
                  </a:lnTo>
                  <a:lnTo>
                    <a:pt x="129" y="142"/>
                  </a:lnTo>
                  <a:lnTo>
                    <a:pt x="140" y="142"/>
                  </a:lnTo>
                  <a:lnTo>
                    <a:pt x="118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8" name="Freeform 23"/>
            <p:cNvSpPr>
              <a:spLocks/>
            </p:cNvSpPr>
            <p:nvPr/>
          </p:nvSpPr>
          <p:spPr bwMode="auto">
            <a:xfrm>
              <a:off x="4973" y="4008"/>
              <a:ext cx="375" cy="185"/>
            </a:xfrm>
            <a:custGeom>
              <a:avLst/>
              <a:gdLst>
                <a:gd name="T0" fmla="*/ 365 w 375"/>
                <a:gd name="T1" fmla="*/ 0 h 185"/>
                <a:gd name="T2" fmla="*/ 354 w 375"/>
                <a:gd name="T3" fmla="*/ 0 h 185"/>
                <a:gd name="T4" fmla="*/ 0 w 375"/>
                <a:gd name="T5" fmla="*/ 141 h 185"/>
                <a:gd name="T6" fmla="*/ 22 w 375"/>
                <a:gd name="T7" fmla="*/ 185 h 185"/>
                <a:gd name="T8" fmla="*/ 375 w 375"/>
                <a:gd name="T9" fmla="*/ 43 h 185"/>
                <a:gd name="T10" fmla="*/ 365 w 375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5"/>
                <a:gd name="T19" fmla="*/ 0 h 185"/>
                <a:gd name="T20" fmla="*/ 375 w 375"/>
                <a:gd name="T21" fmla="*/ 185 h 1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5" h="185">
                  <a:moveTo>
                    <a:pt x="365" y="0"/>
                  </a:moveTo>
                  <a:lnTo>
                    <a:pt x="354" y="0"/>
                  </a:lnTo>
                  <a:lnTo>
                    <a:pt x="0" y="141"/>
                  </a:lnTo>
                  <a:lnTo>
                    <a:pt x="22" y="185"/>
                  </a:lnTo>
                  <a:lnTo>
                    <a:pt x="375" y="4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09" name="Freeform 24"/>
            <p:cNvSpPr>
              <a:spLocks/>
            </p:cNvSpPr>
            <p:nvPr/>
          </p:nvSpPr>
          <p:spPr bwMode="auto">
            <a:xfrm>
              <a:off x="5338" y="3921"/>
              <a:ext cx="407" cy="130"/>
            </a:xfrm>
            <a:custGeom>
              <a:avLst/>
              <a:gdLst>
                <a:gd name="T0" fmla="*/ 375 w 407"/>
                <a:gd name="T1" fmla="*/ 0 h 130"/>
                <a:gd name="T2" fmla="*/ 386 w 407"/>
                <a:gd name="T3" fmla="*/ 0 h 130"/>
                <a:gd name="T4" fmla="*/ 0 w 407"/>
                <a:gd name="T5" fmla="*/ 87 h 130"/>
                <a:gd name="T6" fmla="*/ 10 w 407"/>
                <a:gd name="T7" fmla="*/ 130 h 130"/>
                <a:gd name="T8" fmla="*/ 396 w 407"/>
                <a:gd name="T9" fmla="*/ 43 h 130"/>
                <a:gd name="T10" fmla="*/ 407 w 407"/>
                <a:gd name="T11" fmla="*/ 32 h 130"/>
                <a:gd name="T12" fmla="*/ 375 w 407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"/>
                <a:gd name="T22" fmla="*/ 0 h 130"/>
                <a:gd name="T23" fmla="*/ 407 w 407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" h="130">
                  <a:moveTo>
                    <a:pt x="375" y="0"/>
                  </a:moveTo>
                  <a:lnTo>
                    <a:pt x="386" y="0"/>
                  </a:lnTo>
                  <a:lnTo>
                    <a:pt x="0" y="87"/>
                  </a:lnTo>
                  <a:lnTo>
                    <a:pt x="10" y="130"/>
                  </a:lnTo>
                  <a:lnTo>
                    <a:pt x="396" y="43"/>
                  </a:lnTo>
                  <a:lnTo>
                    <a:pt x="407" y="32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0" name="Freeform 25"/>
            <p:cNvSpPr>
              <a:spLocks/>
            </p:cNvSpPr>
            <p:nvPr/>
          </p:nvSpPr>
          <p:spPr bwMode="auto">
            <a:xfrm>
              <a:off x="5713" y="3616"/>
              <a:ext cx="172" cy="337"/>
            </a:xfrm>
            <a:custGeom>
              <a:avLst/>
              <a:gdLst>
                <a:gd name="T0" fmla="*/ 118 w 172"/>
                <a:gd name="T1" fmla="*/ 11 h 337"/>
                <a:gd name="T2" fmla="*/ 118 w 172"/>
                <a:gd name="T3" fmla="*/ 32 h 337"/>
                <a:gd name="T4" fmla="*/ 118 w 172"/>
                <a:gd name="T5" fmla="*/ 65 h 337"/>
                <a:gd name="T6" fmla="*/ 107 w 172"/>
                <a:gd name="T7" fmla="*/ 87 h 337"/>
                <a:gd name="T8" fmla="*/ 107 w 172"/>
                <a:gd name="T9" fmla="*/ 109 h 337"/>
                <a:gd name="T10" fmla="*/ 97 w 172"/>
                <a:gd name="T11" fmla="*/ 130 h 337"/>
                <a:gd name="T12" fmla="*/ 97 w 172"/>
                <a:gd name="T13" fmla="*/ 152 h 337"/>
                <a:gd name="T14" fmla="*/ 86 w 172"/>
                <a:gd name="T15" fmla="*/ 174 h 337"/>
                <a:gd name="T16" fmla="*/ 75 w 172"/>
                <a:gd name="T17" fmla="*/ 196 h 337"/>
                <a:gd name="T18" fmla="*/ 64 w 172"/>
                <a:gd name="T19" fmla="*/ 218 h 337"/>
                <a:gd name="T20" fmla="*/ 54 w 172"/>
                <a:gd name="T21" fmla="*/ 228 h 337"/>
                <a:gd name="T22" fmla="*/ 43 w 172"/>
                <a:gd name="T23" fmla="*/ 250 h 337"/>
                <a:gd name="T24" fmla="*/ 32 w 172"/>
                <a:gd name="T25" fmla="*/ 261 h 337"/>
                <a:gd name="T26" fmla="*/ 21 w 172"/>
                <a:gd name="T27" fmla="*/ 283 h 337"/>
                <a:gd name="T28" fmla="*/ 11 w 172"/>
                <a:gd name="T29" fmla="*/ 294 h 337"/>
                <a:gd name="T30" fmla="*/ 32 w 172"/>
                <a:gd name="T31" fmla="*/ 337 h 337"/>
                <a:gd name="T32" fmla="*/ 54 w 172"/>
                <a:gd name="T33" fmla="*/ 316 h 337"/>
                <a:gd name="T34" fmla="*/ 64 w 172"/>
                <a:gd name="T35" fmla="*/ 305 h 337"/>
                <a:gd name="T36" fmla="*/ 75 w 172"/>
                <a:gd name="T37" fmla="*/ 283 h 337"/>
                <a:gd name="T38" fmla="*/ 86 w 172"/>
                <a:gd name="T39" fmla="*/ 261 h 337"/>
                <a:gd name="T40" fmla="*/ 97 w 172"/>
                <a:gd name="T41" fmla="*/ 250 h 337"/>
                <a:gd name="T42" fmla="*/ 107 w 172"/>
                <a:gd name="T43" fmla="*/ 228 h 337"/>
                <a:gd name="T44" fmla="*/ 118 w 172"/>
                <a:gd name="T45" fmla="*/ 207 h 337"/>
                <a:gd name="T46" fmla="*/ 129 w 172"/>
                <a:gd name="T47" fmla="*/ 185 h 337"/>
                <a:gd name="T48" fmla="*/ 139 w 172"/>
                <a:gd name="T49" fmla="*/ 163 h 337"/>
                <a:gd name="T50" fmla="*/ 150 w 172"/>
                <a:gd name="T51" fmla="*/ 141 h 337"/>
                <a:gd name="T52" fmla="*/ 150 w 172"/>
                <a:gd name="T53" fmla="*/ 120 h 337"/>
                <a:gd name="T54" fmla="*/ 161 w 172"/>
                <a:gd name="T55" fmla="*/ 98 h 337"/>
                <a:gd name="T56" fmla="*/ 161 w 172"/>
                <a:gd name="T57" fmla="*/ 65 h 337"/>
                <a:gd name="T58" fmla="*/ 161 w 172"/>
                <a:gd name="T59" fmla="*/ 43 h 337"/>
                <a:gd name="T60" fmla="*/ 172 w 172"/>
                <a:gd name="T61" fmla="*/ 11 h 337"/>
                <a:gd name="T62" fmla="*/ 118 w 172"/>
                <a:gd name="T63" fmla="*/ 0 h 3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2"/>
                <a:gd name="T97" fmla="*/ 0 h 337"/>
                <a:gd name="T98" fmla="*/ 172 w 172"/>
                <a:gd name="T99" fmla="*/ 337 h 3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2" h="337">
                  <a:moveTo>
                    <a:pt x="118" y="0"/>
                  </a:moveTo>
                  <a:lnTo>
                    <a:pt x="118" y="11"/>
                  </a:lnTo>
                  <a:lnTo>
                    <a:pt x="118" y="22"/>
                  </a:lnTo>
                  <a:lnTo>
                    <a:pt x="118" y="32"/>
                  </a:lnTo>
                  <a:lnTo>
                    <a:pt x="118" y="54"/>
                  </a:lnTo>
                  <a:lnTo>
                    <a:pt x="118" y="65"/>
                  </a:lnTo>
                  <a:lnTo>
                    <a:pt x="118" y="76"/>
                  </a:lnTo>
                  <a:lnTo>
                    <a:pt x="107" y="87"/>
                  </a:lnTo>
                  <a:lnTo>
                    <a:pt x="107" y="98"/>
                  </a:lnTo>
                  <a:lnTo>
                    <a:pt x="107" y="109"/>
                  </a:lnTo>
                  <a:lnTo>
                    <a:pt x="107" y="120"/>
                  </a:lnTo>
                  <a:lnTo>
                    <a:pt x="97" y="130"/>
                  </a:lnTo>
                  <a:lnTo>
                    <a:pt x="97" y="141"/>
                  </a:lnTo>
                  <a:lnTo>
                    <a:pt x="97" y="152"/>
                  </a:lnTo>
                  <a:lnTo>
                    <a:pt x="86" y="163"/>
                  </a:lnTo>
                  <a:lnTo>
                    <a:pt x="86" y="174"/>
                  </a:lnTo>
                  <a:lnTo>
                    <a:pt x="75" y="185"/>
                  </a:lnTo>
                  <a:lnTo>
                    <a:pt x="75" y="196"/>
                  </a:lnTo>
                  <a:lnTo>
                    <a:pt x="75" y="207"/>
                  </a:lnTo>
                  <a:lnTo>
                    <a:pt x="64" y="218"/>
                  </a:lnTo>
                  <a:lnTo>
                    <a:pt x="64" y="228"/>
                  </a:lnTo>
                  <a:lnTo>
                    <a:pt x="54" y="228"/>
                  </a:lnTo>
                  <a:lnTo>
                    <a:pt x="54" y="239"/>
                  </a:lnTo>
                  <a:lnTo>
                    <a:pt x="43" y="250"/>
                  </a:lnTo>
                  <a:lnTo>
                    <a:pt x="43" y="261"/>
                  </a:lnTo>
                  <a:lnTo>
                    <a:pt x="32" y="261"/>
                  </a:lnTo>
                  <a:lnTo>
                    <a:pt x="32" y="272"/>
                  </a:lnTo>
                  <a:lnTo>
                    <a:pt x="21" y="283"/>
                  </a:lnTo>
                  <a:lnTo>
                    <a:pt x="11" y="283"/>
                  </a:lnTo>
                  <a:lnTo>
                    <a:pt x="11" y="294"/>
                  </a:lnTo>
                  <a:lnTo>
                    <a:pt x="0" y="305"/>
                  </a:lnTo>
                  <a:lnTo>
                    <a:pt x="32" y="337"/>
                  </a:lnTo>
                  <a:lnTo>
                    <a:pt x="43" y="326"/>
                  </a:lnTo>
                  <a:lnTo>
                    <a:pt x="54" y="316"/>
                  </a:lnTo>
                  <a:lnTo>
                    <a:pt x="54" y="305"/>
                  </a:lnTo>
                  <a:lnTo>
                    <a:pt x="64" y="305"/>
                  </a:lnTo>
                  <a:lnTo>
                    <a:pt x="75" y="294"/>
                  </a:lnTo>
                  <a:lnTo>
                    <a:pt x="75" y="283"/>
                  </a:lnTo>
                  <a:lnTo>
                    <a:pt x="86" y="272"/>
                  </a:lnTo>
                  <a:lnTo>
                    <a:pt x="86" y="261"/>
                  </a:lnTo>
                  <a:lnTo>
                    <a:pt x="97" y="261"/>
                  </a:lnTo>
                  <a:lnTo>
                    <a:pt x="97" y="250"/>
                  </a:lnTo>
                  <a:lnTo>
                    <a:pt x="107" y="239"/>
                  </a:lnTo>
                  <a:lnTo>
                    <a:pt x="107" y="228"/>
                  </a:lnTo>
                  <a:lnTo>
                    <a:pt x="118" y="218"/>
                  </a:lnTo>
                  <a:lnTo>
                    <a:pt x="118" y="207"/>
                  </a:lnTo>
                  <a:lnTo>
                    <a:pt x="129" y="196"/>
                  </a:lnTo>
                  <a:lnTo>
                    <a:pt x="129" y="185"/>
                  </a:lnTo>
                  <a:lnTo>
                    <a:pt x="139" y="174"/>
                  </a:lnTo>
                  <a:lnTo>
                    <a:pt x="139" y="163"/>
                  </a:lnTo>
                  <a:lnTo>
                    <a:pt x="139" y="152"/>
                  </a:lnTo>
                  <a:lnTo>
                    <a:pt x="150" y="141"/>
                  </a:lnTo>
                  <a:lnTo>
                    <a:pt x="150" y="130"/>
                  </a:lnTo>
                  <a:lnTo>
                    <a:pt x="150" y="120"/>
                  </a:lnTo>
                  <a:lnTo>
                    <a:pt x="150" y="109"/>
                  </a:lnTo>
                  <a:lnTo>
                    <a:pt x="161" y="98"/>
                  </a:lnTo>
                  <a:lnTo>
                    <a:pt x="161" y="76"/>
                  </a:lnTo>
                  <a:lnTo>
                    <a:pt x="161" y="65"/>
                  </a:lnTo>
                  <a:lnTo>
                    <a:pt x="161" y="54"/>
                  </a:lnTo>
                  <a:lnTo>
                    <a:pt x="161" y="43"/>
                  </a:lnTo>
                  <a:lnTo>
                    <a:pt x="172" y="32"/>
                  </a:lnTo>
                  <a:lnTo>
                    <a:pt x="172" y="11"/>
                  </a:lnTo>
                  <a:lnTo>
                    <a:pt x="172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1" name="Freeform 26"/>
            <p:cNvSpPr>
              <a:spLocks/>
            </p:cNvSpPr>
            <p:nvPr/>
          </p:nvSpPr>
          <p:spPr bwMode="auto">
            <a:xfrm>
              <a:off x="5831" y="3409"/>
              <a:ext cx="54" cy="207"/>
            </a:xfrm>
            <a:custGeom>
              <a:avLst/>
              <a:gdLst>
                <a:gd name="T0" fmla="*/ 11 w 54"/>
                <a:gd name="T1" fmla="*/ 0 h 207"/>
                <a:gd name="T2" fmla="*/ 0 w 54"/>
                <a:gd name="T3" fmla="*/ 0 h 207"/>
                <a:gd name="T4" fmla="*/ 0 w 54"/>
                <a:gd name="T5" fmla="*/ 207 h 207"/>
                <a:gd name="T6" fmla="*/ 54 w 54"/>
                <a:gd name="T7" fmla="*/ 207 h 207"/>
                <a:gd name="T8" fmla="*/ 54 w 54"/>
                <a:gd name="T9" fmla="*/ 0 h 207"/>
                <a:gd name="T10" fmla="*/ 11 w 54"/>
                <a:gd name="T11" fmla="*/ 0 h 2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"/>
                <a:gd name="T19" fmla="*/ 0 h 207"/>
                <a:gd name="T20" fmla="*/ 54 w 54"/>
                <a:gd name="T21" fmla="*/ 207 h 2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" h="207">
                  <a:moveTo>
                    <a:pt x="11" y="0"/>
                  </a:moveTo>
                  <a:lnTo>
                    <a:pt x="0" y="0"/>
                  </a:lnTo>
                  <a:lnTo>
                    <a:pt x="0" y="207"/>
                  </a:lnTo>
                  <a:lnTo>
                    <a:pt x="54" y="207"/>
                  </a:lnTo>
                  <a:lnTo>
                    <a:pt x="54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2" name="Freeform 27"/>
            <p:cNvSpPr>
              <a:spLocks/>
            </p:cNvSpPr>
            <p:nvPr/>
          </p:nvSpPr>
          <p:spPr bwMode="auto">
            <a:xfrm>
              <a:off x="5842" y="2603"/>
              <a:ext cx="96" cy="806"/>
            </a:xfrm>
            <a:custGeom>
              <a:avLst/>
              <a:gdLst>
                <a:gd name="T0" fmla="*/ 75 w 96"/>
                <a:gd name="T1" fmla="*/ 44 h 806"/>
                <a:gd name="T2" fmla="*/ 53 w 96"/>
                <a:gd name="T3" fmla="*/ 22 h 806"/>
                <a:gd name="T4" fmla="*/ 0 w 96"/>
                <a:gd name="T5" fmla="*/ 806 h 806"/>
                <a:gd name="T6" fmla="*/ 43 w 96"/>
                <a:gd name="T7" fmla="*/ 806 h 806"/>
                <a:gd name="T8" fmla="*/ 96 w 96"/>
                <a:gd name="T9" fmla="*/ 22 h 806"/>
                <a:gd name="T10" fmla="*/ 75 w 96"/>
                <a:gd name="T11" fmla="*/ 0 h 806"/>
                <a:gd name="T12" fmla="*/ 96 w 96"/>
                <a:gd name="T13" fmla="*/ 22 h 806"/>
                <a:gd name="T14" fmla="*/ 96 w 96"/>
                <a:gd name="T15" fmla="*/ 0 h 806"/>
                <a:gd name="T16" fmla="*/ 75 w 96"/>
                <a:gd name="T17" fmla="*/ 0 h 806"/>
                <a:gd name="T18" fmla="*/ 75 w 96"/>
                <a:gd name="T19" fmla="*/ 44 h 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6"/>
                <a:gd name="T31" fmla="*/ 0 h 806"/>
                <a:gd name="T32" fmla="*/ 96 w 96"/>
                <a:gd name="T33" fmla="*/ 806 h 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6" h="806">
                  <a:moveTo>
                    <a:pt x="75" y="44"/>
                  </a:moveTo>
                  <a:lnTo>
                    <a:pt x="53" y="22"/>
                  </a:lnTo>
                  <a:lnTo>
                    <a:pt x="0" y="806"/>
                  </a:lnTo>
                  <a:lnTo>
                    <a:pt x="43" y="806"/>
                  </a:lnTo>
                  <a:lnTo>
                    <a:pt x="96" y="22"/>
                  </a:lnTo>
                  <a:lnTo>
                    <a:pt x="75" y="0"/>
                  </a:lnTo>
                  <a:lnTo>
                    <a:pt x="96" y="22"/>
                  </a:lnTo>
                  <a:lnTo>
                    <a:pt x="96" y="0"/>
                  </a:lnTo>
                  <a:lnTo>
                    <a:pt x="75" y="0"/>
                  </a:lnTo>
                  <a:lnTo>
                    <a:pt x="75" y="4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3" name="Freeform 28"/>
            <p:cNvSpPr>
              <a:spLocks/>
            </p:cNvSpPr>
            <p:nvPr/>
          </p:nvSpPr>
          <p:spPr bwMode="auto">
            <a:xfrm>
              <a:off x="5423" y="2603"/>
              <a:ext cx="494" cy="44"/>
            </a:xfrm>
            <a:custGeom>
              <a:avLst/>
              <a:gdLst>
                <a:gd name="T0" fmla="*/ 43 w 494"/>
                <a:gd name="T1" fmla="*/ 22 h 44"/>
                <a:gd name="T2" fmla="*/ 22 w 494"/>
                <a:gd name="T3" fmla="*/ 44 h 44"/>
                <a:gd name="T4" fmla="*/ 494 w 494"/>
                <a:gd name="T5" fmla="*/ 44 h 44"/>
                <a:gd name="T6" fmla="*/ 494 w 494"/>
                <a:gd name="T7" fmla="*/ 0 h 44"/>
                <a:gd name="T8" fmla="*/ 22 w 494"/>
                <a:gd name="T9" fmla="*/ 0 h 44"/>
                <a:gd name="T10" fmla="*/ 0 w 494"/>
                <a:gd name="T11" fmla="*/ 22 h 44"/>
                <a:gd name="T12" fmla="*/ 22 w 494"/>
                <a:gd name="T13" fmla="*/ 0 h 44"/>
                <a:gd name="T14" fmla="*/ 0 w 494"/>
                <a:gd name="T15" fmla="*/ 0 h 44"/>
                <a:gd name="T16" fmla="*/ 0 w 494"/>
                <a:gd name="T17" fmla="*/ 22 h 44"/>
                <a:gd name="T18" fmla="*/ 43 w 494"/>
                <a:gd name="T19" fmla="*/ 22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4"/>
                <a:gd name="T31" fmla="*/ 0 h 44"/>
                <a:gd name="T32" fmla="*/ 494 w 49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4" h="44">
                  <a:moveTo>
                    <a:pt x="43" y="22"/>
                  </a:moveTo>
                  <a:lnTo>
                    <a:pt x="22" y="44"/>
                  </a:lnTo>
                  <a:lnTo>
                    <a:pt x="494" y="44"/>
                  </a:lnTo>
                  <a:lnTo>
                    <a:pt x="494" y="0"/>
                  </a:lnTo>
                  <a:lnTo>
                    <a:pt x="22" y="0"/>
                  </a:lnTo>
                  <a:lnTo>
                    <a:pt x="0" y="22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43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4" name="Freeform 29"/>
            <p:cNvSpPr>
              <a:spLocks/>
            </p:cNvSpPr>
            <p:nvPr/>
          </p:nvSpPr>
          <p:spPr bwMode="auto">
            <a:xfrm>
              <a:off x="6003" y="2625"/>
              <a:ext cx="1608" cy="1688"/>
            </a:xfrm>
            <a:custGeom>
              <a:avLst/>
              <a:gdLst>
                <a:gd name="T0" fmla="*/ 418 w 1608"/>
                <a:gd name="T1" fmla="*/ 653 h 1688"/>
                <a:gd name="T2" fmla="*/ 911 w 1608"/>
                <a:gd name="T3" fmla="*/ 904 h 1688"/>
                <a:gd name="T4" fmla="*/ 1576 w 1608"/>
                <a:gd name="T5" fmla="*/ 1557 h 1688"/>
                <a:gd name="T6" fmla="*/ 1597 w 1608"/>
                <a:gd name="T7" fmla="*/ 1579 h 1688"/>
                <a:gd name="T8" fmla="*/ 1608 w 1608"/>
                <a:gd name="T9" fmla="*/ 1600 h 1688"/>
                <a:gd name="T10" fmla="*/ 1608 w 1608"/>
                <a:gd name="T11" fmla="*/ 1622 h 1688"/>
                <a:gd name="T12" fmla="*/ 1608 w 1608"/>
                <a:gd name="T13" fmla="*/ 1644 h 1688"/>
                <a:gd name="T14" fmla="*/ 1597 w 1608"/>
                <a:gd name="T15" fmla="*/ 1655 h 1688"/>
                <a:gd name="T16" fmla="*/ 1587 w 1608"/>
                <a:gd name="T17" fmla="*/ 1677 h 1688"/>
                <a:gd name="T18" fmla="*/ 1576 w 1608"/>
                <a:gd name="T19" fmla="*/ 1688 h 1688"/>
                <a:gd name="T20" fmla="*/ 1555 w 1608"/>
                <a:gd name="T21" fmla="*/ 1688 h 1688"/>
                <a:gd name="T22" fmla="*/ 1533 w 1608"/>
                <a:gd name="T23" fmla="*/ 1688 h 1688"/>
                <a:gd name="T24" fmla="*/ 1512 w 1608"/>
                <a:gd name="T25" fmla="*/ 1677 h 1688"/>
                <a:gd name="T26" fmla="*/ 1490 w 1608"/>
                <a:gd name="T27" fmla="*/ 1677 h 1688"/>
                <a:gd name="T28" fmla="*/ 1158 w 1608"/>
                <a:gd name="T29" fmla="*/ 1383 h 1688"/>
                <a:gd name="T30" fmla="*/ 568 w 1608"/>
                <a:gd name="T31" fmla="*/ 1198 h 1688"/>
                <a:gd name="T32" fmla="*/ 1018 w 1608"/>
                <a:gd name="T33" fmla="*/ 1437 h 1688"/>
                <a:gd name="T34" fmla="*/ 1029 w 1608"/>
                <a:gd name="T35" fmla="*/ 1459 h 1688"/>
                <a:gd name="T36" fmla="*/ 1029 w 1608"/>
                <a:gd name="T37" fmla="*/ 1481 h 1688"/>
                <a:gd name="T38" fmla="*/ 1029 w 1608"/>
                <a:gd name="T39" fmla="*/ 1503 h 1688"/>
                <a:gd name="T40" fmla="*/ 1029 w 1608"/>
                <a:gd name="T41" fmla="*/ 1524 h 1688"/>
                <a:gd name="T42" fmla="*/ 1008 w 1608"/>
                <a:gd name="T43" fmla="*/ 1535 h 1688"/>
                <a:gd name="T44" fmla="*/ 986 w 1608"/>
                <a:gd name="T45" fmla="*/ 1546 h 1688"/>
                <a:gd name="T46" fmla="*/ 965 w 1608"/>
                <a:gd name="T47" fmla="*/ 1546 h 1688"/>
                <a:gd name="T48" fmla="*/ 943 w 1608"/>
                <a:gd name="T49" fmla="*/ 1546 h 1688"/>
                <a:gd name="T50" fmla="*/ 579 w 1608"/>
                <a:gd name="T51" fmla="*/ 1405 h 1688"/>
                <a:gd name="T52" fmla="*/ 182 w 1608"/>
                <a:gd name="T53" fmla="*/ 1307 h 1688"/>
                <a:gd name="T54" fmla="*/ 171 w 1608"/>
                <a:gd name="T55" fmla="*/ 1296 h 1688"/>
                <a:gd name="T56" fmla="*/ 160 w 1608"/>
                <a:gd name="T57" fmla="*/ 1274 h 1688"/>
                <a:gd name="T58" fmla="*/ 150 w 1608"/>
                <a:gd name="T59" fmla="*/ 1263 h 1688"/>
                <a:gd name="T60" fmla="*/ 128 w 1608"/>
                <a:gd name="T61" fmla="*/ 1241 h 1688"/>
                <a:gd name="T62" fmla="*/ 118 w 1608"/>
                <a:gd name="T63" fmla="*/ 1230 h 1688"/>
                <a:gd name="T64" fmla="*/ 107 w 1608"/>
                <a:gd name="T65" fmla="*/ 1209 h 1688"/>
                <a:gd name="T66" fmla="*/ 107 w 1608"/>
                <a:gd name="T67" fmla="*/ 1187 h 1688"/>
                <a:gd name="T68" fmla="*/ 96 w 1608"/>
                <a:gd name="T69" fmla="*/ 1165 h 1688"/>
                <a:gd name="T70" fmla="*/ 85 w 1608"/>
                <a:gd name="T71" fmla="*/ 1143 h 1688"/>
                <a:gd name="T72" fmla="*/ 75 w 1608"/>
                <a:gd name="T73" fmla="*/ 1121 h 1688"/>
                <a:gd name="T74" fmla="*/ 75 w 1608"/>
                <a:gd name="T75" fmla="*/ 1100 h 1688"/>
                <a:gd name="T76" fmla="*/ 64 w 1608"/>
                <a:gd name="T77" fmla="*/ 1078 h 1688"/>
                <a:gd name="T78" fmla="*/ 64 w 1608"/>
                <a:gd name="T79" fmla="*/ 1056 h 1688"/>
                <a:gd name="T80" fmla="*/ 64 w 1608"/>
                <a:gd name="T81" fmla="*/ 1034 h 1688"/>
                <a:gd name="T82" fmla="*/ 53 w 1608"/>
                <a:gd name="T83" fmla="*/ 1002 h 1688"/>
                <a:gd name="T84" fmla="*/ 53 w 1608"/>
                <a:gd name="T85" fmla="*/ 784 h 1688"/>
                <a:gd name="T86" fmla="*/ 471 w 1608"/>
                <a:gd name="T87" fmla="*/ 0 h 168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08"/>
                <a:gd name="T133" fmla="*/ 0 h 1688"/>
                <a:gd name="T134" fmla="*/ 1608 w 1608"/>
                <a:gd name="T135" fmla="*/ 1688 h 168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08" h="1688">
                  <a:moveTo>
                    <a:pt x="471" y="0"/>
                  </a:moveTo>
                  <a:lnTo>
                    <a:pt x="418" y="653"/>
                  </a:lnTo>
                  <a:lnTo>
                    <a:pt x="471" y="751"/>
                  </a:lnTo>
                  <a:lnTo>
                    <a:pt x="911" y="904"/>
                  </a:lnTo>
                  <a:lnTo>
                    <a:pt x="1329" y="1209"/>
                  </a:lnTo>
                  <a:lnTo>
                    <a:pt x="1576" y="1557"/>
                  </a:lnTo>
                  <a:lnTo>
                    <a:pt x="1587" y="1568"/>
                  </a:lnTo>
                  <a:lnTo>
                    <a:pt x="1597" y="1579"/>
                  </a:lnTo>
                  <a:lnTo>
                    <a:pt x="1597" y="1590"/>
                  </a:lnTo>
                  <a:lnTo>
                    <a:pt x="1608" y="1600"/>
                  </a:lnTo>
                  <a:lnTo>
                    <a:pt x="1608" y="1611"/>
                  </a:lnTo>
                  <a:lnTo>
                    <a:pt x="1608" y="1622"/>
                  </a:lnTo>
                  <a:lnTo>
                    <a:pt x="1608" y="1633"/>
                  </a:lnTo>
                  <a:lnTo>
                    <a:pt x="1608" y="1644"/>
                  </a:lnTo>
                  <a:lnTo>
                    <a:pt x="1608" y="1655"/>
                  </a:lnTo>
                  <a:lnTo>
                    <a:pt x="1597" y="1655"/>
                  </a:lnTo>
                  <a:lnTo>
                    <a:pt x="1597" y="1666"/>
                  </a:lnTo>
                  <a:lnTo>
                    <a:pt x="1587" y="1677"/>
                  </a:lnTo>
                  <a:lnTo>
                    <a:pt x="1576" y="1677"/>
                  </a:lnTo>
                  <a:lnTo>
                    <a:pt x="1576" y="1688"/>
                  </a:lnTo>
                  <a:lnTo>
                    <a:pt x="1565" y="1688"/>
                  </a:lnTo>
                  <a:lnTo>
                    <a:pt x="1555" y="1688"/>
                  </a:lnTo>
                  <a:lnTo>
                    <a:pt x="1544" y="1688"/>
                  </a:lnTo>
                  <a:lnTo>
                    <a:pt x="1533" y="1688"/>
                  </a:lnTo>
                  <a:lnTo>
                    <a:pt x="1522" y="1688"/>
                  </a:lnTo>
                  <a:lnTo>
                    <a:pt x="1512" y="1677"/>
                  </a:lnTo>
                  <a:lnTo>
                    <a:pt x="1501" y="1677"/>
                  </a:lnTo>
                  <a:lnTo>
                    <a:pt x="1490" y="1677"/>
                  </a:lnTo>
                  <a:lnTo>
                    <a:pt x="1480" y="1666"/>
                  </a:lnTo>
                  <a:lnTo>
                    <a:pt x="1158" y="1383"/>
                  </a:lnTo>
                  <a:lnTo>
                    <a:pt x="804" y="1209"/>
                  </a:lnTo>
                  <a:lnTo>
                    <a:pt x="568" y="1198"/>
                  </a:lnTo>
                  <a:lnTo>
                    <a:pt x="804" y="1274"/>
                  </a:lnTo>
                  <a:lnTo>
                    <a:pt x="1018" y="1437"/>
                  </a:lnTo>
                  <a:lnTo>
                    <a:pt x="1018" y="1448"/>
                  </a:lnTo>
                  <a:lnTo>
                    <a:pt x="1029" y="1459"/>
                  </a:lnTo>
                  <a:lnTo>
                    <a:pt x="1029" y="1470"/>
                  </a:lnTo>
                  <a:lnTo>
                    <a:pt x="1029" y="1481"/>
                  </a:lnTo>
                  <a:lnTo>
                    <a:pt x="1029" y="1492"/>
                  </a:lnTo>
                  <a:lnTo>
                    <a:pt x="1029" y="1503"/>
                  </a:lnTo>
                  <a:lnTo>
                    <a:pt x="1029" y="1513"/>
                  </a:lnTo>
                  <a:lnTo>
                    <a:pt x="1029" y="1524"/>
                  </a:lnTo>
                  <a:lnTo>
                    <a:pt x="1018" y="1524"/>
                  </a:lnTo>
                  <a:lnTo>
                    <a:pt x="1008" y="1535"/>
                  </a:lnTo>
                  <a:lnTo>
                    <a:pt x="997" y="1535"/>
                  </a:lnTo>
                  <a:lnTo>
                    <a:pt x="986" y="1546"/>
                  </a:lnTo>
                  <a:lnTo>
                    <a:pt x="975" y="1546"/>
                  </a:lnTo>
                  <a:lnTo>
                    <a:pt x="965" y="1546"/>
                  </a:lnTo>
                  <a:lnTo>
                    <a:pt x="954" y="1546"/>
                  </a:lnTo>
                  <a:lnTo>
                    <a:pt x="943" y="1546"/>
                  </a:lnTo>
                  <a:lnTo>
                    <a:pt x="933" y="1546"/>
                  </a:lnTo>
                  <a:lnTo>
                    <a:pt x="579" y="1405"/>
                  </a:lnTo>
                  <a:lnTo>
                    <a:pt x="193" y="1317"/>
                  </a:lnTo>
                  <a:lnTo>
                    <a:pt x="182" y="1307"/>
                  </a:lnTo>
                  <a:lnTo>
                    <a:pt x="182" y="1296"/>
                  </a:lnTo>
                  <a:lnTo>
                    <a:pt x="171" y="1296"/>
                  </a:lnTo>
                  <a:lnTo>
                    <a:pt x="160" y="1285"/>
                  </a:lnTo>
                  <a:lnTo>
                    <a:pt x="160" y="1274"/>
                  </a:lnTo>
                  <a:lnTo>
                    <a:pt x="150" y="1274"/>
                  </a:lnTo>
                  <a:lnTo>
                    <a:pt x="150" y="1263"/>
                  </a:lnTo>
                  <a:lnTo>
                    <a:pt x="139" y="1252"/>
                  </a:lnTo>
                  <a:lnTo>
                    <a:pt x="128" y="1241"/>
                  </a:lnTo>
                  <a:lnTo>
                    <a:pt x="128" y="1230"/>
                  </a:lnTo>
                  <a:lnTo>
                    <a:pt x="118" y="1230"/>
                  </a:lnTo>
                  <a:lnTo>
                    <a:pt x="118" y="1219"/>
                  </a:lnTo>
                  <a:lnTo>
                    <a:pt x="107" y="1209"/>
                  </a:lnTo>
                  <a:lnTo>
                    <a:pt x="107" y="1198"/>
                  </a:lnTo>
                  <a:lnTo>
                    <a:pt x="107" y="1187"/>
                  </a:lnTo>
                  <a:lnTo>
                    <a:pt x="96" y="1176"/>
                  </a:lnTo>
                  <a:lnTo>
                    <a:pt x="96" y="1165"/>
                  </a:lnTo>
                  <a:lnTo>
                    <a:pt x="85" y="1154"/>
                  </a:lnTo>
                  <a:lnTo>
                    <a:pt x="85" y="1143"/>
                  </a:lnTo>
                  <a:lnTo>
                    <a:pt x="85" y="1132"/>
                  </a:lnTo>
                  <a:lnTo>
                    <a:pt x="75" y="1121"/>
                  </a:lnTo>
                  <a:lnTo>
                    <a:pt x="75" y="1111"/>
                  </a:lnTo>
                  <a:lnTo>
                    <a:pt x="75" y="1100"/>
                  </a:lnTo>
                  <a:lnTo>
                    <a:pt x="75" y="1089"/>
                  </a:lnTo>
                  <a:lnTo>
                    <a:pt x="64" y="1078"/>
                  </a:lnTo>
                  <a:lnTo>
                    <a:pt x="64" y="1067"/>
                  </a:lnTo>
                  <a:lnTo>
                    <a:pt x="64" y="1056"/>
                  </a:lnTo>
                  <a:lnTo>
                    <a:pt x="64" y="1045"/>
                  </a:lnTo>
                  <a:lnTo>
                    <a:pt x="64" y="1034"/>
                  </a:lnTo>
                  <a:lnTo>
                    <a:pt x="64" y="1013"/>
                  </a:lnTo>
                  <a:lnTo>
                    <a:pt x="53" y="1002"/>
                  </a:lnTo>
                  <a:lnTo>
                    <a:pt x="53" y="991"/>
                  </a:lnTo>
                  <a:lnTo>
                    <a:pt x="53" y="784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5" name="Freeform 30"/>
            <p:cNvSpPr>
              <a:spLocks/>
            </p:cNvSpPr>
            <p:nvPr/>
          </p:nvSpPr>
          <p:spPr bwMode="auto">
            <a:xfrm>
              <a:off x="6399" y="2625"/>
              <a:ext cx="97" cy="664"/>
            </a:xfrm>
            <a:custGeom>
              <a:avLst/>
              <a:gdLst>
                <a:gd name="T0" fmla="*/ 0 w 97"/>
                <a:gd name="T1" fmla="*/ 664 h 664"/>
                <a:gd name="T2" fmla="*/ 0 w 97"/>
                <a:gd name="T3" fmla="*/ 653 h 664"/>
                <a:gd name="T4" fmla="*/ 54 w 97"/>
                <a:gd name="T5" fmla="*/ 0 h 664"/>
                <a:gd name="T6" fmla="*/ 97 w 97"/>
                <a:gd name="T7" fmla="*/ 0 h 664"/>
                <a:gd name="T8" fmla="*/ 43 w 97"/>
                <a:gd name="T9" fmla="*/ 653 h 664"/>
                <a:gd name="T10" fmla="*/ 43 w 97"/>
                <a:gd name="T11" fmla="*/ 642 h 664"/>
                <a:gd name="T12" fmla="*/ 0 w 97"/>
                <a:gd name="T13" fmla="*/ 664 h 6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664"/>
                <a:gd name="T23" fmla="*/ 97 w 97"/>
                <a:gd name="T24" fmla="*/ 664 h 6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664">
                  <a:moveTo>
                    <a:pt x="0" y="664"/>
                  </a:moveTo>
                  <a:lnTo>
                    <a:pt x="0" y="653"/>
                  </a:lnTo>
                  <a:lnTo>
                    <a:pt x="54" y="0"/>
                  </a:lnTo>
                  <a:lnTo>
                    <a:pt x="97" y="0"/>
                  </a:lnTo>
                  <a:lnTo>
                    <a:pt x="43" y="653"/>
                  </a:lnTo>
                  <a:lnTo>
                    <a:pt x="43" y="642"/>
                  </a:lnTo>
                  <a:lnTo>
                    <a:pt x="0" y="66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6" name="Freeform 31"/>
            <p:cNvSpPr>
              <a:spLocks/>
            </p:cNvSpPr>
            <p:nvPr/>
          </p:nvSpPr>
          <p:spPr bwMode="auto">
            <a:xfrm>
              <a:off x="6399" y="3267"/>
              <a:ext cx="97" cy="131"/>
            </a:xfrm>
            <a:custGeom>
              <a:avLst/>
              <a:gdLst>
                <a:gd name="T0" fmla="*/ 65 w 97"/>
                <a:gd name="T1" fmla="*/ 131 h 131"/>
                <a:gd name="T2" fmla="*/ 54 w 97"/>
                <a:gd name="T3" fmla="*/ 120 h 131"/>
                <a:gd name="T4" fmla="*/ 0 w 97"/>
                <a:gd name="T5" fmla="*/ 22 h 131"/>
                <a:gd name="T6" fmla="*/ 43 w 97"/>
                <a:gd name="T7" fmla="*/ 0 h 131"/>
                <a:gd name="T8" fmla="*/ 97 w 97"/>
                <a:gd name="T9" fmla="*/ 98 h 131"/>
                <a:gd name="T10" fmla="*/ 86 w 97"/>
                <a:gd name="T11" fmla="*/ 88 h 131"/>
                <a:gd name="T12" fmla="*/ 65 w 97"/>
                <a:gd name="T13" fmla="*/ 131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31"/>
                <a:gd name="T23" fmla="*/ 97 w 9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31">
                  <a:moveTo>
                    <a:pt x="65" y="131"/>
                  </a:moveTo>
                  <a:lnTo>
                    <a:pt x="54" y="120"/>
                  </a:lnTo>
                  <a:lnTo>
                    <a:pt x="0" y="22"/>
                  </a:lnTo>
                  <a:lnTo>
                    <a:pt x="43" y="0"/>
                  </a:lnTo>
                  <a:lnTo>
                    <a:pt x="97" y="98"/>
                  </a:lnTo>
                  <a:lnTo>
                    <a:pt x="86" y="88"/>
                  </a:lnTo>
                  <a:lnTo>
                    <a:pt x="65" y="13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7" name="Freeform 32"/>
            <p:cNvSpPr>
              <a:spLocks/>
            </p:cNvSpPr>
            <p:nvPr/>
          </p:nvSpPr>
          <p:spPr bwMode="auto">
            <a:xfrm>
              <a:off x="6464" y="3355"/>
              <a:ext cx="461" cy="196"/>
            </a:xfrm>
            <a:custGeom>
              <a:avLst/>
              <a:gdLst>
                <a:gd name="T0" fmla="*/ 439 w 461"/>
                <a:gd name="T1" fmla="*/ 196 h 196"/>
                <a:gd name="T2" fmla="*/ 0 w 461"/>
                <a:gd name="T3" fmla="*/ 43 h 196"/>
                <a:gd name="T4" fmla="*/ 21 w 461"/>
                <a:gd name="T5" fmla="*/ 0 h 196"/>
                <a:gd name="T6" fmla="*/ 461 w 461"/>
                <a:gd name="T7" fmla="*/ 152 h 196"/>
                <a:gd name="T8" fmla="*/ 439 w 461"/>
                <a:gd name="T9" fmla="*/ 196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1"/>
                <a:gd name="T16" fmla="*/ 0 h 196"/>
                <a:gd name="T17" fmla="*/ 461 w 461"/>
                <a:gd name="T18" fmla="*/ 196 h 1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1" h="196">
                  <a:moveTo>
                    <a:pt x="439" y="196"/>
                  </a:moveTo>
                  <a:lnTo>
                    <a:pt x="0" y="43"/>
                  </a:lnTo>
                  <a:lnTo>
                    <a:pt x="21" y="0"/>
                  </a:lnTo>
                  <a:lnTo>
                    <a:pt x="461" y="152"/>
                  </a:lnTo>
                  <a:lnTo>
                    <a:pt x="439" y="19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8" name="Freeform 33"/>
            <p:cNvSpPr>
              <a:spLocks/>
            </p:cNvSpPr>
            <p:nvPr/>
          </p:nvSpPr>
          <p:spPr bwMode="auto">
            <a:xfrm>
              <a:off x="6903" y="3507"/>
              <a:ext cx="440" cy="348"/>
            </a:xfrm>
            <a:custGeom>
              <a:avLst/>
              <a:gdLst>
                <a:gd name="T0" fmla="*/ 408 w 440"/>
                <a:gd name="T1" fmla="*/ 337 h 348"/>
                <a:gd name="T2" fmla="*/ 408 w 440"/>
                <a:gd name="T3" fmla="*/ 348 h 348"/>
                <a:gd name="T4" fmla="*/ 0 w 440"/>
                <a:gd name="T5" fmla="*/ 44 h 348"/>
                <a:gd name="T6" fmla="*/ 22 w 440"/>
                <a:gd name="T7" fmla="*/ 0 h 348"/>
                <a:gd name="T8" fmla="*/ 440 w 440"/>
                <a:gd name="T9" fmla="*/ 305 h 348"/>
                <a:gd name="T10" fmla="*/ 440 w 440"/>
                <a:gd name="T11" fmla="*/ 316 h 348"/>
                <a:gd name="T12" fmla="*/ 408 w 440"/>
                <a:gd name="T13" fmla="*/ 337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0"/>
                <a:gd name="T22" fmla="*/ 0 h 348"/>
                <a:gd name="T23" fmla="*/ 440 w 440"/>
                <a:gd name="T24" fmla="*/ 348 h 3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0" h="348">
                  <a:moveTo>
                    <a:pt x="408" y="337"/>
                  </a:moveTo>
                  <a:lnTo>
                    <a:pt x="408" y="348"/>
                  </a:lnTo>
                  <a:lnTo>
                    <a:pt x="0" y="44"/>
                  </a:lnTo>
                  <a:lnTo>
                    <a:pt x="22" y="0"/>
                  </a:lnTo>
                  <a:lnTo>
                    <a:pt x="440" y="305"/>
                  </a:lnTo>
                  <a:lnTo>
                    <a:pt x="440" y="316"/>
                  </a:lnTo>
                  <a:lnTo>
                    <a:pt x="408" y="3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19" name="Freeform 34"/>
            <p:cNvSpPr>
              <a:spLocks/>
            </p:cNvSpPr>
            <p:nvPr/>
          </p:nvSpPr>
          <p:spPr bwMode="auto">
            <a:xfrm>
              <a:off x="7311" y="3823"/>
              <a:ext cx="289" cy="370"/>
            </a:xfrm>
            <a:custGeom>
              <a:avLst/>
              <a:gdLst>
                <a:gd name="T0" fmla="*/ 257 w 289"/>
                <a:gd name="T1" fmla="*/ 370 h 370"/>
                <a:gd name="T2" fmla="*/ 0 w 289"/>
                <a:gd name="T3" fmla="*/ 21 h 370"/>
                <a:gd name="T4" fmla="*/ 32 w 289"/>
                <a:gd name="T5" fmla="*/ 0 h 370"/>
                <a:gd name="T6" fmla="*/ 289 w 289"/>
                <a:gd name="T7" fmla="*/ 348 h 370"/>
                <a:gd name="T8" fmla="*/ 257 w 289"/>
                <a:gd name="T9" fmla="*/ 37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9"/>
                <a:gd name="T16" fmla="*/ 0 h 370"/>
                <a:gd name="T17" fmla="*/ 289 w 289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9" h="370">
                  <a:moveTo>
                    <a:pt x="257" y="370"/>
                  </a:moveTo>
                  <a:lnTo>
                    <a:pt x="0" y="21"/>
                  </a:lnTo>
                  <a:lnTo>
                    <a:pt x="32" y="0"/>
                  </a:lnTo>
                  <a:lnTo>
                    <a:pt x="289" y="348"/>
                  </a:lnTo>
                  <a:lnTo>
                    <a:pt x="257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0" name="Freeform 35"/>
            <p:cNvSpPr>
              <a:spLocks/>
            </p:cNvSpPr>
            <p:nvPr/>
          </p:nvSpPr>
          <p:spPr bwMode="auto">
            <a:xfrm>
              <a:off x="7461" y="4171"/>
              <a:ext cx="172" cy="163"/>
            </a:xfrm>
            <a:custGeom>
              <a:avLst/>
              <a:gdLst>
                <a:gd name="T0" fmla="*/ 32 w 172"/>
                <a:gd name="T1" fmla="*/ 98 h 163"/>
                <a:gd name="T2" fmla="*/ 32 w 172"/>
                <a:gd name="T3" fmla="*/ 109 h 163"/>
                <a:gd name="T4" fmla="*/ 43 w 172"/>
                <a:gd name="T5" fmla="*/ 109 h 163"/>
                <a:gd name="T6" fmla="*/ 54 w 172"/>
                <a:gd name="T7" fmla="*/ 109 h 163"/>
                <a:gd name="T8" fmla="*/ 64 w 172"/>
                <a:gd name="T9" fmla="*/ 109 h 163"/>
                <a:gd name="T10" fmla="*/ 64 w 172"/>
                <a:gd name="T11" fmla="*/ 120 h 163"/>
                <a:gd name="T12" fmla="*/ 75 w 172"/>
                <a:gd name="T13" fmla="*/ 120 h 163"/>
                <a:gd name="T14" fmla="*/ 86 w 172"/>
                <a:gd name="T15" fmla="*/ 120 h 163"/>
                <a:gd name="T16" fmla="*/ 97 w 172"/>
                <a:gd name="T17" fmla="*/ 120 h 163"/>
                <a:gd name="T18" fmla="*/ 107 w 172"/>
                <a:gd name="T19" fmla="*/ 120 h 163"/>
                <a:gd name="T20" fmla="*/ 107 w 172"/>
                <a:gd name="T21" fmla="*/ 109 h 163"/>
                <a:gd name="T22" fmla="*/ 118 w 172"/>
                <a:gd name="T23" fmla="*/ 109 h 163"/>
                <a:gd name="T24" fmla="*/ 129 w 172"/>
                <a:gd name="T25" fmla="*/ 98 h 163"/>
                <a:gd name="T26" fmla="*/ 129 w 172"/>
                <a:gd name="T27" fmla="*/ 87 h 163"/>
                <a:gd name="T28" fmla="*/ 129 w 172"/>
                <a:gd name="T29" fmla="*/ 76 h 163"/>
                <a:gd name="T30" fmla="*/ 129 w 172"/>
                <a:gd name="T31" fmla="*/ 65 h 163"/>
                <a:gd name="T32" fmla="*/ 118 w 172"/>
                <a:gd name="T33" fmla="*/ 54 h 163"/>
                <a:gd name="T34" fmla="*/ 118 w 172"/>
                <a:gd name="T35" fmla="*/ 44 h 163"/>
                <a:gd name="T36" fmla="*/ 107 w 172"/>
                <a:gd name="T37" fmla="*/ 33 h 163"/>
                <a:gd name="T38" fmla="*/ 107 w 172"/>
                <a:gd name="T39" fmla="*/ 22 h 163"/>
                <a:gd name="T40" fmla="*/ 139 w 172"/>
                <a:gd name="T41" fmla="*/ 0 h 163"/>
                <a:gd name="T42" fmla="*/ 150 w 172"/>
                <a:gd name="T43" fmla="*/ 11 h 163"/>
                <a:gd name="T44" fmla="*/ 150 w 172"/>
                <a:gd name="T45" fmla="*/ 22 h 163"/>
                <a:gd name="T46" fmla="*/ 161 w 172"/>
                <a:gd name="T47" fmla="*/ 33 h 163"/>
                <a:gd name="T48" fmla="*/ 161 w 172"/>
                <a:gd name="T49" fmla="*/ 44 h 163"/>
                <a:gd name="T50" fmla="*/ 172 w 172"/>
                <a:gd name="T51" fmla="*/ 54 h 163"/>
                <a:gd name="T52" fmla="*/ 172 w 172"/>
                <a:gd name="T53" fmla="*/ 65 h 163"/>
                <a:gd name="T54" fmla="*/ 172 w 172"/>
                <a:gd name="T55" fmla="*/ 76 h 163"/>
                <a:gd name="T56" fmla="*/ 172 w 172"/>
                <a:gd name="T57" fmla="*/ 87 h 163"/>
                <a:gd name="T58" fmla="*/ 172 w 172"/>
                <a:gd name="T59" fmla="*/ 98 h 163"/>
                <a:gd name="T60" fmla="*/ 172 w 172"/>
                <a:gd name="T61" fmla="*/ 109 h 163"/>
                <a:gd name="T62" fmla="*/ 172 w 172"/>
                <a:gd name="T63" fmla="*/ 120 h 163"/>
                <a:gd name="T64" fmla="*/ 161 w 172"/>
                <a:gd name="T65" fmla="*/ 120 h 163"/>
                <a:gd name="T66" fmla="*/ 161 w 172"/>
                <a:gd name="T67" fmla="*/ 131 h 163"/>
                <a:gd name="T68" fmla="*/ 150 w 172"/>
                <a:gd name="T69" fmla="*/ 142 h 163"/>
                <a:gd name="T70" fmla="*/ 139 w 172"/>
                <a:gd name="T71" fmla="*/ 152 h 163"/>
                <a:gd name="T72" fmla="*/ 129 w 172"/>
                <a:gd name="T73" fmla="*/ 152 h 163"/>
                <a:gd name="T74" fmla="*/ 118 w 172"/>
                <a:gd name="T75" fmla="*/ 163 h 163"/>
                <a:gd name="T76" fmla="*/ 107 w 172"/>
                <a:gd name="T77" fmla="*/ 163 h 163"/>
                <a:gd name="T78" fmla="*/ 97 w 172"/>
                <a:gd name="T79" fmla="*/ 163 h 163"/>
                <a:gd name="T80" fmla="*/ 86 w 172"/>
                <a:gd name="T81" fmla="*/ 163 h 163"/>
                <a:gd name="T82" fmla="*/ 75 w 172"/>
                <a:gd name="T83" fmla="*/ 163 h 163"/>
                <a:gd name="T84" fmla="*/ 64 w 172"/>
                <a:gd name="T85" fmla="*/ 163 h 163"/>
                <a:gd name="T86" fmla="*/ 54 w 172"/>
                <a:gd name="T87" fmla="*/ 163 h 163"/>
                <a:gd name="T88" fmla="*/ 43 w 172"/>
                <a:gd name="T89" fmla="*/ 163 h 163"/>
                <a:gd name="T90" fmla="*/ 32 w 172"/>
                <a:gd name="T91" fmla="*/ 152 h 163"/>
                <a:gd name="T92" fmla="*/ 22 w 172"/>
                <a:gd name="T93" fmla="*/ 152 h 163"/>
                <a:gd name="T94" fmla="*/ 22 w 172"/>
                <a:gd name="T95" fmla="*/ 142 h 163"/>
                <a:gd name="T96" fmla="*/ 11 w 172"/>
                <a:gd name="T97" fmla="*/ 142 h 163"/>
                <a:gd name="T98" fmla="*/ 0 w 172"/>
                <a:gd name="T99" fmla="*/ 142 h 163"/>
                <a:gd name="T100" fmla="*/ 32 w 172"/>
                <a:gd name="T101" fmla="*/ 98 h 16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"/>
                <a:gd name="T154" fmla="*/ 0 h 163"/>
                <a:gd name="T155" fmla="*/ 172 w 172"/>
                <a:gd name="T156" fmla="*/ 163 h 16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" h="163">
                  <a:moveTo>
                    <a:pt x="32" y="98"/>
                  </a:moveTo>
                  <a:lnTo>
                    <a:pt x="32" y="109"/>
                  </a:lnTo>
                  <a:lnTo>
                    <a:pt x="43" y="109"/>
                  </a:lnTo>
                  <a:lnTo>
                    <a:pt x="54" y="109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75" y="120"/>
                  </a:lnTo>
                  <a:lnTo>
                    <a:pt x="86" y="120"/>
                  </a:lnTo>
                  <a:lnTo>
                    <a:pt x="97" y="120"/>
                  </a:lnTo>
                  <a:lnTo>
                    <a:pt x="107" y="120"/>
                  </a:lnTo>
                  <a:lnTo>
                    <a:pt x="107" y="109"/>
                  </a:lnTo>
                  <a:lnTo>
                    <a:pt x="118" y="109"/>
                  </a:lnTo>
                  <a:lnTo>
                    <a:pt x="129" y="98"/>
                  </a:lnTo>
                  <a:lnTo>
                    <a:pt x="129" y="87"/>
                  </a:lnTo>
                  <a:lnTo>
                    <a:pt x="129" y="76"/>
                  </a:lnTo>
                  <a:lnTo>
                    <a:pt x="129" y="65"/>
                  </a:lnTo>
                  <a:lnTo>
                    <a:pt x="118" y="54"/>
                  </a:lnTo>
                  <a:lnTo>
                    <a:pt x="118" y="44"/>
                  </a:lnTo>
                  <a:lnTo>
                    <a:pt x="107" y="33"/>
                  </a:lnTo>
                  <a:lnTo>
                    <a:pt x="107" y="22"/>
                  </a:lnTo>
                  <a:lnTo>
                    <a:pt x="139" y="0"/>
                  </a:lnTo>
                  <a:lnTo>
                    <a:pt x="150" y="11"/>
                  </a:lnTo>
                  <a:lnTo>
                    <a:pt x="150" y="22"/>
                  </a:lnTo>
                  <a:lnTo>
                    <a:pt x="161" y="33"/>
                  </a:lnTo>
                  <a:lnTo>
                    <a:pt x="161" y="44"/>
                  </a:lnTo>
                  <a:lnTo>
                    <a:pt x="172" y="54"/>
                  </a:lnTo>
                  <a:lnTo>
                    <a:pt x="172" y="65"/>
                  </a:lnTo>
                  <a:lnTo>
                    <a:pt x="172" y="76"/>
                  </a:lnTo>
                  <a:lnTo>
                    <a:pt x="172" y="87"/>
                  </a:lnTo>
                  <a:lnTo>
                    <a:pt x="172" y="98"/>
                  </a:lnTo>
                  <a:lnTo>
                    <a:pt x="172" y="109"/>
                  </a:lnTo>
                  <a:lnTo>
                    <a:pt x="172" y="120"/>
                  </a:lnTo>
                  <a:lnTo>
                    <a:pt x="161" y="120"/>
                  </a:lnTo>
                  <a:lnTo>
                    <a:pt x="161" y="131"/>
                  </a:lnTo>
                  <a:lnTo>
                    <a:pt x="150" y="142"/>
                  </a:lnTo>
                  <a:lnTo>
                    <a:pt x="139" y="152"/>
                  </a:lnTo>
                  <a:lnTo>
                    <a:pt x="129" y="152"/>
                  </a:lnTo>
                  <a:lnTo>
                    <a:pt x="118" y="163"/>
                  </a:lnTo>
                  <a:lnTo>
                    <a:pt x="107" y="163"/>
                  </a:lnTo>
                  <a:lnTo>
                    <a:pt x="97" y="163"/>
                  </a:lnTo>
                  <a:lnTo>
                    <a:pt x="86" y="163"/>
                  </a:lnTo>
                  <a:lnTo>
                    <a:pt x="75" y="163"/>
                  </a:lnTo>
                  <a:lnTo>
                    <a:pt x="64" y="163"/>
                  </a:lnTo>
                  <a:lnTo>
                    <a:pt x="54" y="163"/>
                  </a:lnTo>
                  <a:lnTo>
                    <a:pt x="43" y="163"/>
                  </a:lnTo>
                  <a:lnTo>
                    <a:pt x="32" y="152"/>
                  </a:lnTo>
                  <a:lnTo>
                    <a:pt x="22" y="152"/>
                  </a:lnTo>
                  <a:lnTo>
                    <a:pt x="22" y="142"/>
                  </a:lnTo>
                  <a:lnTo>
                    <a:pt x="11" y="142"/>
                  </a:lnTo>
                  <a:lnTo>
                    <a:pt x="0" y="142"/>
                  </a:lnTo>
                  <a:lnTo>
                    <a:pt x="32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1" name="Freeform 36"/>
            <p:cNvSpPr>
              <a:spLocks/>
            </p:cNvSpPr>
            <p:nvPr/>
          </p:nvSpPr>
          <p:spPr bwMode="auto">
            <a:xfrm>
              <a:off x="7139" y="3986"/>
              <a:ext cx="354" cy="327"/>
            </a:xfrm>
            <a:custGeom>
              <a:avLst/>
              <a:gdLst>
                <a:gd name="T0" fmla="*/ 33 w 354"/>
                <a:gd name="T1" fmla="*/ 0 h 327"/>
                <a:gd name="T2" fmla="*/ 354 w 354"/>
                <a:gd name="T3" fmla="*/ 283 h 327"/>
                <a:gd name="T4" fmla="*/ 322 w 354"/>
                <a:gd name="T5" fmla="*/ 327 h 327"/>
                <a:gd name="T6" fmla="*/ 0 w 354"/>
                <a:gd name="T7" fmla="*/ 33 h 327"/>
                <a:gd name="T8" fmla="*/ 11 w 354"/>
                <a:gd name="T9" fmla="*/ 44 h 327"/>
                <a:gd name="T10" fmla="*/ 33 w 354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"/>
                <a:gd name="T19" fmla="*/ 0 h 327"/>
                <a:gd name="T20" fmla="*/ 354 w 354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" h="327">
                  <a:moveTo>
                    <a:pt x="33" y="0"/>
                  </a:moveTo>
                  <a:lnTo>
                    <a:pt x="354" y="283"/>
                  </a:lnTo>
                  <a:lnTo>
                    <a:pt x="322" y="327"/>
                  </a:lnTo>
                  <a:lnTo>
                    <a:pt x="0" y="33"/>
                  </a:lnTo>
                  <a:lnTo>
                    <a:pt x="11" y="4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2" name="Freeform 37"/>
            <p:cNvSpPr>
              <a:spLocks/>
            </p:cNvSpPr>
            <p:nvPr/>
          </p:nvSpPr>
          <p:spPr bwMode="auto">
            <a:xfrm>
              <a:off x="6796" y="3812"/>
              <a:ext cx="376" cy="218"/>
            </a:xfrm>
            <a:custGeom>
              <a:avLst/>
              <a:gdLst>
                <a:gd name="T0" fmla="*/ 11 w 376"/>
                <a:gd name="T1" fmla="*/ 0 h 218"/>
                <a:gd name="T2" fmla="*/ 22 w 376"/>
                <a:gd name="T3" fmla="*/ 0 h 218"/>
                <a:gd name="T4" fmla="*/ 376 w 376"/>
                <a:gd name="T5" fmla="*/ 174 h 218"/>
                <a:gd name="T6" fmla="*/ 354 w 376"/>
                <a:gd name="T7" fmla="*/ 218 h 218"/>
                <a:gd name="T8" fmla="*/ 0 w 376"/>
                <a:gd name="T9" fmla="*/ 43 h 218"/>
                <a:gd name="T10" fmla="*/ 11 w 376"/>
                <a:gd name="T11" fmla="*/ 0 h 2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6"/>
                <a:gd name="T19" fmla="*/ 0 h 218"/>
                <a:gd name="T20" fmla="*/ 376 w 376"/>
                <a:gd name="T21" fmla="*/ 218 h 2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6" h="218">
                  <a:moveTo>
                    <a:pt x="11" y="0"/>
                  </a:moveTo>
                  <a:lnTo>
                    <a:pt x="22" y="0"/>
                  </a:lnTo>
                  <a:lnTo>
                    <a:pt x="376" y="174"/>
                  </a:lnTo>
                  <a:lnTo>
                    <a:pt x="354" y="218"/>
                  </a:lnTo>
                  <a:lnTo>
                    <a:pt x="0" y="4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3" name="Freeform 38"/>
            <p:cNvSpPr>
              <a:spLocks/>
            </p:cNvSpPr>
            <p:nvPr/>
          </p:nvSpPr>
          <p:spPr bwMode="auto">
            <a:xfrm>
              <a:off x="6571" y="3790"/>
              <a:ext cx="236" cy="65"/>
            </a:xfrm>
            <a:custGeom>
              <a:avLst/>
              <a:gdLst>
                <a:gd name="T0" fmla="*/ 0 w 236"/>
                <a:gd name="T1" fmla="*/ 54 h 65"/>
                <a:gd name="T2" fmla="*/ 0 w 236"/>
                <a:gd name="T3" fmla="*/ 0 h 65"/>
                <a:gd name="T4" fmla="*/ 236 w 236"/>
                <a:gd name="T5" fmla="*/ 22 h 65"/>
                <a:gd name="T6" fmla="*/ 225 w 236"/>
                <a:gd name="T7" fmla="*/ 65 h 65"/>
                <a:gd name="T8" fmla="*/ 0 w 236"/>
                <a:gd name="T9" fmla="*/ 54 h 65"/>
                <a:gd name="T10" fmla="*/ 11 w 236"/>
                <a:gd name="T11" fmla="*/ 0 h 65"/>
                <a:gd name="T12" fmla="*/ 0 w 236"/>
                <a:gd name="T13" fmla="*/ 54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6"/>
                <a:gd name="T22" fmla="*/ 0 h 65"/>
                <a:gd name="T23" fmla="*/ 236 w 236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6" h="65">
                  <a:moveTo>
                    <a:pt x="0" y="54"/>
                  </a:moveTo>
                  <a:lnTo>
                    <a:pt x="0" y="0"/>
                  </a:lnTo>
                  <a:lnTo>
                    <a:pt x="236" y="22"/>
                  </a:lnTo>
                  <a:lnTo>
                    <a:pt x="225" y="65"/>
                  </a:lnTo>
                  <a:lnTo>
                    <a:pt x="0" y="54"/>
                  </a:lnTo>
                  <a:lnTo>
                    <a:pt x="11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4" name="Freeform 39"/>
            <p:cNvSpPr>
              <a:spLocks/>
            </p:cNvSpPr>
            <p:nvPr/>
          </p:nvSpPr>
          <p:spPr bwMode="auto">
            <a:xfrm>
              <a:off x="6571" y="3790"/>
              <a:ext cx="257" cy="131"/>
            </a:xfrm>
            <a:custGeom>
              <a:avLst/>
              <a:gdLst>
                <a:gd name="T0" fmla="*/ 225 w 257"/>
                <a:gd name="T1" fmla="*/ 131 h 131"/>
                <a:gd name="T2" fmla="*/ 236 w 257"/>
                <a:gd name="T3" fmla="*/ 131 h 131"/>
                <a:gd name="T4" fmla="*/ 0 w 257"/>
                <a:gd name="T5" fmla="*/ 54 h 131"/>
                <a:gd name="T6" fmla="*/ 11 w 257"/>
                <a:gd name="T7" fmla="*/ 0 h 131"/>
                <a:gd name="T8" fmla="*/ 247 w 257"/>
                <a:gd name="T9" fmla="*/ 87 h 131"/>
                <a:gd name="T10" fmla="*/ 257 w 257"/>
                <a:gd name="T11" fmla="*/ 98 h 131"/>
                <a:gd name="T12" fmla="*/ 225 w 257"/>
                <a:gd name="T13" fmla="*/ 131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"/>
                <a:gd name="T22" fmla="*/ 0 h 131"/>
                <a:gd name="T23" fmla="*/ 257 w 25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" h="131">
                  <a:moveTo>
                    <a:pt x="225" y="131"/>
                  </a:moveTo>
                  <a:lnTo>
                    <a:pt x="236" y="131"/>
                  </a:lnTo>
                  <a:lnTo>
                    <a:pt x="0" y="54"/>
                  </a:lnTo>
                  <a:lnTo>
                    <a:pt x="11" y="0"/>
                  </a:lnTo>
                  <a:lnTo>
                    <a:pt x="247" y="87"/>
                  </a:lnTo>
                  <a:lnTo>
                    <a:pt x="257" y="98"/>
                  </a:lnTo>
                  <a:lnTo>
                    <a:pt x="225" y="13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5" name="Freeform 40"/>
            <p:cNvSpPr>
              <a:spLocks/>
            </p:cNvSpPr>
            <p:nvPr/>
          </p:nvSpPr>
          <p:spPr bwMode="auto">
            <a:xfrm>
              <a:off x="6796" y="3888"/>
              <a:ext cx="247" cy="196"/>
            </a:xfrm>
            <a:custGeom>
              <a:avLst/>
              <a:gdLst>
                <a:gd name="T0" fmla="*/ 204 w 247"/>
                <a:gd name="T1" fmla="*/ 185 h 196"/>
                <a:gd name="T2" fmla="*/ 204 w 247"/>
                <a:gd name="T3" fmla="*/ 196 h 196"/>
                <a:gd name="T4" fmla="*/ 0 w 247"/>
                <a:gd name="T5" fmla="*/ 33 h 196"/>
                <a:gd name="T6" fmla="*/ 32 w 247"/>
                <a:gd name="T7" fmla="*/ 0 h 196"/>
                <a:gd name="T8" fmla="*/ 236 w 247"/>
                <a:gd name="T9" fmla="*/ 152 h 196"/>
                <a:gd name="T10" fmla="*/ 247 w 247"/>
                <a:gd name="T11" fmla="*/ 163 h 196"/>
                <a:gd name="T12" fmla="*/ 204 w 247"/>
                <a:gd name="T13" fmla="*/ 185 h 1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"/>
                <a:gd name="T22" fmla="*/ 0 h 196"/>
                <a:gd name="T23" fmla="*/ 247 w 247"/>
                <a:gd name="T24" fmla="*/ 196 h 1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" h="196">
                  <a:moveTo>
                    <a:pt x="204" y="185"/>
                  </a:moveTo>
                  <a:lnTo>
                    <a:pt x="204" y="196"/>
                  </a:lnTo>
                  <a:lnTo>
                    <a:pt x="0" y="33"/>
                  </a:lnTo>
                  <a:lnTo>
                    <a:pt x="32" y="0"/>
                  </a:lnTo>
                  <a:lnTo>
                    <a:pt x="236" y="152"/>
                  </a:lnTo>
                  <a:lnTo>
                    <a:pt x="247" y="163"/>
                  </a:lnTo>
                  <a:lnTo>
                    <a:pt x="204" y="18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6" name="Freeform 41"/>
            <p:cNvSpPr>
              <a:spLocks/>
            </p:cNvSpPr>
            <p:nvPr/>
          </p:nvSpPr>
          <p:spPr bwMode="auto">
            <a:xfrm>
              <a:off x="6925" y="4051"/>
              <a:ext cx="139" cy="142"/>
            </a:xfrm>
            <a:custGeom>
              <a:avLst/>
              <a:gdLst>
                <a:gd name="T0" fmla="*/ 21 w 139"/>
                <a:gd name="T1" fmla="*/ 98 h 142"/>
                <a:gd name="T2" fmla="*/ 11 w 139"/>
                <a:gd name="T3" fmla="*/ 98 h 142"/>
                <a:gd name="T4" fmla="*/ 21 w 139"/>
                <a:gd name="T5" fmla="*/ 98 h 142"/>
                <a:gd name="T6" fmla="*/ 32 w 139"/>
                <a:gd name="T7" fmla="*/ 98 h 142"/>
                <a:gd name="T8" fmla="*/ 43 w 139"/>
                <a:gd name="T9" fmla="*/ 98 h 142"/>
                <a:gd name="T10" fmla="*/ 53 w 139"/>
                <a:gd name="T11" fmla="*/ 98 h 142"/>
                <a:gd name="T12" fmla="*/ 53 w 139"/>
                <a:gd name="T13" fmla="*/ 87 h 142"/>
                <a:gd name="T14" fmla="*/ 64 w 139"/>
                <a:gd name="T15" fmla="*/ 87 h 142"/>
                <a:gd name="T16" fmla="*/ 75 w 139"/>
                <a:gd name="T17" fmla="*/ 87 h 142"/>
                <a:gd name="T18" fmla="*/ 86 w 139"/>
                <a:gd name="T19" fmla="*/ 87 h 142"/>
                <a:gd name="T20" fmla="*/ 86 w 139"/>
                <a:gd name="T21" fmla="*/ 77 h 142"/>
                <a:gd name="T22" fmla="*/ 86 w 139"/>
                <a:gd name="T23" fmla="*/ 66 h 142"/>
                <a:gd name="T24" fmla="*/ 86 w 139"/>
                <a:gd name="T25" fmla="*/ 55 h 142"/>
                <a:gd name="T26" fmla="*/ 86 w 139"/>
                <a:gd name="T27" fmla="*/ 44 h 142"/>
                <a:gd name="T28" fmla="*/ 75 w 139"/>
                <a:gd name="T29" fmla="*/ 33 h 142"/>
                <a:gd name="T30" fmla="*/ 75 w 139"/>
                <a:gd name="T31" fmla="*/ 22 h 142"/>
                <a:gd name="T32" fmla="*/ 118 w 139"/>
                <a:gd name="T33" fmla="*/ 0 h 142"/>
                <a:gd name="T34" fmla="*/ 118 w 139"/>
                <a:gd name="T35" fmla="*/ 11 h 142"/>
                <a:gd name="T36" fmla="*/ 129 w 139"/>
                <a:gd name="T37" fmla="*/ 22 h 142"/>
                <a:gd name="T38" fmla="*/ 129 w 139"/>
                <a:gd name="T39" fmla="*/ 33 h 142"/>
                <a:gd name="T40" fmla="*/ 129 w 139"/>
                <a:gd name="T41" fmla="*/ 44 h 142"/>
                <a:gd name="T42" fmla="*/ 129 w 139"/>
                <a:gd name="T43" fmla="*/ 55 h 142"/>
                <a:gd name="T44" fmla="*/ 139 w 139"/>
                <a:gd name="T45" fmla="*/ 66 h 142"/>
                <a:gd name="T46" fmla="*/ 139 w 139"/>
                <a:gd name="T47" fmla="*/ 77 h 142"/>
                <a:gd name="T48" fmla="*/ 129 w 139"/>
                <a:gd name="T49" fmla="*/ 87 h 142"/>
                <a:gd name="T50" fmla="*/ 129 w 139"/>
                <a:gd name="T51" fmla="*/ 98 h 142"/>
                <a:gd name="T52" fmla="*/ 118 w 139"/>
                <a:gd name="T53" fmla="*/ 109 h 142"/>
                <a:gd name="T54" fmla="*/ 118 w 139"/>
                <a:gd name="T55" fmla="*/ 120 h 142"/>
                <a:gd name="T56" fmla="*/ 107 w 139"/>
                <a:gd name="T57" fmla="*/ 120 h 142"/>
                <a:gd name="T58" fmla="*/ 96 w 139"/>
                <a:gd name="T59" fmla="*/ 131 h 142"/>
                <a:gd name="T60" fmla="*/ 86 w 139"/>
                <a:gd name="T61" fmla="*/ 131 h 142"/>
                <a:gd name="T62" fmla="*/ 75 w 139"/>
                <a:gd name="T63" fmla="*/ 131 h 142"/>
                <a:gd name="T64" fmla="*/ 75 w 139"/>
                <a:gd name="T65" fmla="*/ 142 h 142"/>
                <a:gd name="T66" fmla="*/ 64 w 139"/>
                <a:gd name="T67" fmla="*/ 142 h 142"/>
                <a:gd name="T68" fmla="*/ 53 w 139"/>
                <a:gd name="T69" fmla="*/ 142 h 142"/>
                <a:gd name="T70" fmla="*/ 43 w 139"/>
                <a:gd name="T71" fmla="*/ 142 h 142"/>
                <a:gd name="T72" fmla="*/ 32 w 139"/>
                <a:gd name="T73" fmla="*/ 142 h 142"/>
                <a:gd name="T74" fmla="*/ 21 w 139"/>
                <a:gd name="T75" fmla="*/ 142 h 142"/>
                <a:gd name="T76" fmla="*/ 11 w 139"/>
                <a:gd name="T77" fmla="*/ 142 h 142"/>
                <a:gd name="T78" fmla="*/ 0 w 139"/>
                <a:gd name="T79" fmla="*/ 142 h 142"/>
                <a:gd name="T80" fmla="*/ 21 w 139"/>
                <a:gd name="T81" fmla="*/ 98 h 1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9"/>
                <a:gd name="T124" fmla="*/ 0 h 142"/>
                <a:gd name="T125" fmla="*/ 139 w 139"/>
                <a:gd name="T126" fmla="*/ 142 h 1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9" h="142">
                  <a:moveTo>
                    <a:pt x="21" y="98"/>
                  </a:moveTo>
                  <a:lnTo>
                    <a:pt x="11" y="98"/>
                  </a:lnTo>
                  <a:lnTo>
                    <a:pt x="21" y="98"/>
                  </a:lnTo>
                  <a:lnTo>
                    <a:pt x="32" y="98"/>
                  </a:lnTo>
                  <a:lnTo>
                    <a:pt x="43" y="98"/>
                  </a:lnTo>
                  <a:lnTo>
                    <a:pt x="53" y="98"/>
                  </a:lnTo>
                  <a:lnTo>
                    <a:pt x="53" y="87"/>
                  </a:lnTo>
                  <a:lnTo>
                    <a:pt x="64" y="87"/>
                  </a:lnTo>
                  <a:lnTo>
                    <a:pt x="75" y="87"/>
                  </a:lnTo>
                  <a:lnTo>
                    <a:pt x="86" y="87"/>
                  </a:lnTo>
                  <a:lnTo>
                    <a:pt x="86" y="77"/>
                  </a:lnTo>
                  <a:lnTo>
                    <a:pt x="86" y="66"/>
                  </a:lnTo>
                  <a:lnTo>
                    <a:pt x="86" y="55"/>
                  </a:lnTo>
                  <a:lnTo>
                    <a:pt x="86" y="44"/>
                  </a:lnTo>
                  <a:lnTo>
                    <a:pt x="75" y="33"/>
                  </a:lnTo>
                  <a:lnTo>
                    <a:pt x="75" y="22"/>
                  </a:lnTo>
                  <a:lnTo>
                    <a:pt x="118" y="0"/>
                  </a:lnTo>
                  <a:lnTo>
                    <a:pt x="118" y="11"/>
                  </a:lnTo>
                  <a:lnTo>
                    <a:pt x="129" y="22"/>
                  </a:lnTo>
                  <a:lnTo>
                    <a:pt x="129" y="33"/>
                  </a:lnTo>
                  <a:lnTo>
                    <a:pt x="129" y="44"/>
                  </a:lnTo>
                  <a:lnTo>
                    <a:pt x="129" y="55"/>
                  </a:lnTo>
                  <a:lnTo>
                    <a:pt x="139" y="66"/>
                  </a:lnTo>
                  <a:lnTo>
                    <a:pt x="139" y="77"/>
                  </a:lnTo>
                  <a:lnTo>
                    <a:pt x="129" y="87"/>
                  </a:lnTo>
                  <a:lnTo>
                    <a:pt x="129" y="98"/>
                  </a:lnTo>
                  <a:lnTo>
                    <a:pt x="118" y="109"/>
                  </a:lnTo>
                  <a:lnTo>
                    <a:pt x="118" y="120"/>
                  </a:lnTo>
                  <a:lnTo>
                    <a:pt x="107" y="120"/>
                  </a:lnTo>
                  <a:lnTo>
                    <a:pt x="96" y="131"/>
                  </a:lnTo>
                  <a:lnTo>
                    <a:pt x="86" y="131"/>
                  </a:lnTo>
                  <a:lnTo>
                    <a:pt x="75" y="131"/>
                  </a:lnTo>
                  <a:lnTo>
                    <a:pt x="75" y="142"/>
                  </a:lnTo>
                  <a:lnTo>
                    <a:pt x="64" y="142"/>
                  </a:lnTo>
                  <a:lnTo>
                    <a:pt x="53" y="142"/>
                  </a:lnTo>
                  <a:lnTo>
                    <a:pt x="43" y="142"/>
                  </a:lnTo>
                  <a:lnTo>
                    <a:pt x="32" y="142"/>
                  </a:lnTo>
                  <a:lnTo>
                    <a:pt x="21" y="142"/>
                  </a:lnTo>
                  <a:lnTo>
                    <a:pt x="11" y="142"/>
                  </a:lnTo>
                  <a:lnTo>
                    <a:pt x="0" y="142"/>
                  </a:lnTo>
                  <a:lnTo>
                    <a:pt x="21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7" name="Freeform 42"/>
            <p:cNvSpPr>
              <a:spLocks/>
            </p:cNvSpPr>
            <p:nvPr/>
          </p:nvSpPr>
          <p:spPr bwMode="auto">
            <a:xfrm>
              <a:off x="6571" y="4008"/>
              <a:ext cx="375" cy="185"/>
            </a:xfrm>
            <a:custGeom>
              <a:avLst/>
              <a:gdLst>
                <a:gd name="T0" fmla="*/ 11 w 375"/>
                <a:gd name="T1" fmla="*/ 0 h 185"/>
                <a:gd name="T2" fmla="*/ 21 w 375"/>
                <a:gd name="T3" fmla="*/ 0 h 185"/>
                <a:gd name="T4" fmla="*/ 375 w 375"/>
                <a:gd name="T5" fmla="*/ 141 h 185"/>
                <a:gd name="T6" fmla="*/ 354 w 375"/>
                <a:gd name="T7" fmla="*/ 185 h 185"/>
                <a:gd name="T8" fmla="*/ 0 w 375"/>
                <a:gd name="T9" fmla="*/ 43 h 185"/>
                <a:gd name="T10" fmla="*/ 11 w 375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5"/>
                <a:gd name="T19" fmla="*/ 0 h 185"/>
                <a:gd name="T20" fmla="*/ 375 w 375"/>
                <a:gd name="T21" fmla="*/ 185 h 1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5" h="185">
                  <a:moveTo>
                    <a:pt x="11" y="0"/>
                  </a:moveTo>
                  <a:lnTo>
                    <a:pt x="21" y="0"/>
                  </a:lnTo>
                  <a:lnTo>
                    <a:pt x="375" y="141"/>
                  </a:lnTo>
                  <a:lnTo>
                    <a:pt x="354" y="185"/>
                  </a:lnTo>
                  <a:lnTo>
                    <a:pt x="0" y="4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8" name="Freeform 43"/>
            <p:cNvSpPr>
              <a:spLocks/>
            </p:cNvSpPr>
            <p:nvPr/>
          </p:nvSpPr>
          <p:spPr bwMode="auto">
            <a:xfrm>
              <a:off x="6174" y="3921"/>
              <a:ext cx="408" cy="130"/>
            </a:xfrm>
            <a:custGeom>
              <a:avLst/>
              <a:gdLst>
                <a:gd name="T0" fmla="*/ 32 w 408"/>
                <a:gd name="T1" fmla="*/ 0 h 130"/>
                <a:gd name="T2" fmla="*/ 22 w 408"/>
                <a:gd name="T3" fmla="*/ 0 h 130"/>
                <a:gd name="T4" fmla="*/ 408 w 408"/>
                <a:gd name="T5" fmla="*/ 87 h 130"/>
                <a:gd name="T6" fmla="*/ 397 w 408"/>
                <a:gd name="T7" fmla="*/ 130 h 130"/>
                <a:gd name="T8" fmla="*/ 11 w 408"/>
                <a:gd name="T9" fmla="*/ 43 h 130"/>
                <a:gd name="T10" fmla="*/ 0 w 408"/>
                <a:gd name="T11" fmla="*/ 32 h 130"/>
                <a:gd name="T12" fmla="*/ 32 w 408"/>
                <a:gd name="T13" fmla="*/ 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8"/>
                <a:gd name="T22" fmla="*/ 0 h 130"/>
                <a:gd name="T23" fmla="*/ 408 w 408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8" h="130">
                  <a:moveTo>
                    <a:pt x="32" y="0"/>
                  </a:moveTo>
                  <a:lnTo>
                    <a:pt x="22" y="0"/>
                  </a:lnTo>
                  <a:lnTo>
                    <a:pt x="408" y="87"/>
                  </a:lnTo>
                  <a:lnTo>
                    <a:pt x="397" y="130"/>
                  </a:lnTo>
                  <a:lnTo>
                    <a:pt x="11" y="43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29" name="Freeform 44"/>
            <p:cNvSpPr>
              <a:spLocks/>
            </p:cNvSpPr>
            <p:nvPr/>
          </p:nvSpPr>
          <p:spPr bwMode="auto">
            <a:xfrm>
              <a:off x="6035" y="3616"/>
              <a:ext cx="171" cy="337"/>
            </a:xfrm>
            <a:custGeom>
              <a:avLst/>
              <a:gdLst>
                <a:gd name="T0" fmla="*/ 43 w 171"/>
                <a:gd name="T1" fmla="*/ 0 h 337"/>
                <a:gd name="T2" fmla="*/ 53 w 171"/>
                <a:gd name="T3" fmla="*/ 22 h 337"/>
                <a:gd name="T4" fmla="*/ 53 w 171"/>
                <a:gd name="T5" fmla="*/ 54 h 337"/>
                <a:gd name="T6" fmla="*/ 53 w 171"/>
                <a:gd name="T7" fmla="*/ 76 h 337"/>
                <a:gd name="T8" fmla="*/ 64 w 171"/>
                <a:gd name="T9" fmla="*/ 98 h 337"/>
                <a:gd name="T10" fmla="*/ 64 w 171"/>
                <a:gd name="T11" fmla="*/ 120 h 337"/>
                <a:gd name="T12" fmla="*/ 75 w 171"/>
                <a:gd name="T13" fmla="*/ 141 h 337"/>
                <a:gd name="T14" fmla="*/ 75 w 171"/>
                <a:gd name="T15" fmla="*/ 163 h 337"/>
                <a:gd name="T16" fmla="*/ 96 w 171"/>
                <a:gd name="T17" fmla="*/ 185 h 337"/>
                <a:gd name="T18" fmla="*/ 96 w 171"/>
                <a:gd name="T19" fmla="*/ 207 h 337"/>
                <a:gd name="T20" fmla="*/ 107 w 171"/>
                <a:gd name="T21" fmla="*/ 228 h 337"/>
                <a:gd name="T22" fmla="*/ 118 w 171"/>
                <a:gd name="T23" fmla="*/ 239 h 337"/>
                <a:gd name="T24" fmla="*/ 128 w 171"/>
                <a:gd name="T25" fmla="*/ 261 h 337"/>
                <a:gd name="T26" fmla="*/ 139 w 171"/>
                <a:gd name="T27" fmla="*/ 272 h 337"/>
                <a:gd name="T28" fmla="*/ 161 w 171"/>
                <a:gd name="T29" fmla="*/ 294 h 337"/>
                <a:gd name="T30" fmla="*/ 139 w 171"/>
                <a:gd name="T31" fmla="*/ 337 h 337"/>
                <a:gd name="T32" fmla="*/ 118 w 171"/>
                <a:gd name="T33" fmla="*/ 316 h 337"/>
                <a:gd name="T34" fmla="*/ 107 w 171"/>
                <a:gd name="T35" fmla="*/ 305 h 337"/>
                <a:gd name="T36" fmla="*/ 96 w 171"/>
                <a:gd name="T37" fmla="*/ 283 h 337"/>
                <a:gd name="T38" fmla="*/ 86 w 171"/>
                <a:gd name="T39" fmla="*/ 261 h 337"/>
                <a:gd name="T40" fmla="*/ 75 w 171"/>
                <a:gd name="T41" fmla="*/ 250 h 337"/>
                <a:gd name="T42" fmla="*/ 64 w 171"/>
                <a:gd name="T43" fmla="*/ 228 h 337"/>
                <a:gd name="T44" fmla="*/ 53 w 171"/>
                <a:gd name="T45" fmla="*/ 207 h 337"/>
                <a:gd name="T46" fmla="*/ 43 w 171"/>
                <a:gd name="T47" fmla="*/ 185 h 337"/>
                <a:gd name="T48" fmla="*/ 32 w 171"/>
                <a:gd name="T49" fmla="*/ 163 h 337"/>
                <a:gd name="T50" fmla="*/ 21 w 171"/>
                <a:gd name="T51" fmla="*/ 141 h 337"/>
                <a:gd name="T52" fmla="*/ 21 w 171"/>
                <a:gd name="T53" fmla="*/ 120 h 337"/>
                <a:gd name="T54" fmla="*/ 10 w 171"/>
                <a:gd name="T55" fmla="*/ 98 h 337"/>
                <a:gd name="T56" fmla="*/ 10 w 171"/>
                <a:gd name="T57" fmla="*/ 65 h 337"/>
                <a:gd name="T58" fmla="*/ 10 w 171"/>
                <a:gd name="T59" fmla="*/ 43 h 337"/>
                <a:gd name="T60" fmla="*/ 0 w 171"/>
                <a:gd name="T61" fmla="*/ 11 h 337"/>
                <a:gd name="T62" fmla="*/ 53 w 171"/>
                <a:gd name="T63" fmla="*/ 0 h 3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1"/>
                <a:gd name="T97" fmla="*/ 0 h 337"/>
                <a:gd name="T98" fmla="*/ 171 w 171"/>
                <a:gd name="T99" fmla="*/ 337 h 3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1" h="337">
                  <a:moveTo>
                    <a:pt x="53" y="0"/>
                  </a:moveTo>
                  <a:lnTo>
                    <a:pt x="43" y="0"/>
                  </a:lnTo>
                  <a:lnTo>
                    <a:pt x="53" y="11"/>
                  </a:lnTo>
                  <a:lnTo>
                    <a:pt x="53" y="22"/>
                  </a:lnTo>
                  <a:lnTo>
                    <a:pt x="53" y="32"/>
                  </a:lnTo>
                  <a:lnTo>
                    <a:pt x="53" y="54"/>
                  </a:lnTo>
                  <a:lnTo>
                    <a:pt x="53" y="65"/>
                  </a:lnTo>
                  <a:lnTo>
                    <a:pt x="53" y="76"/>
                  </a:lnTo>
                  <a:lnTo>
                    <a:pt x="64" y="87"/>
                  </a:lnTo>
                  <a:lnTo>
                    <a:pt x="64" y="98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75" y="130"/>
                  </a:lnTo>
                  <a:lnTo>
                    <a:pt x="75" y="141"/>
                  </a:lnTo>
                  <a:lnTo>
                    <a:pt x="75" y="152"/>
                  </a:lnTo>
                  <a:lnTo>
                    <a:pt x="75" y="163"/>
                  </a:lnTo>
                  <a:lnTo>
                    <a:pt x="86" y="174"/>
                  </a:lnTo>
                  <a:lnTo>
                    <a:pt x="96" y="185"/>
                  </a:lnTo>
                  <a:lnTo>
                    <a:pt x="96" y="196"/>
                  </a:lnTo>
                  <a:lnTo>
                    <a:pt x="96" y="207"/>
                  </a:lnTo>
                  <a:lnTo>
                    <a:pt x="107" y="218"/>
                  </a:lnTo>
                  <a:lnTo>
                    <a:pt x="107" y="228"/>
                  </a:lnTo>
                  <a:lnTo>
                    <a:pt x="118" y="228"/>
                  </a:lnTo>
                  <a:lnTo>
                    <a:pt x="118" y="239"/>
                  </a:lnTo>
                  <a:lnTo>
                    <a:pt x="128" y="250"/>
                  </a:lnTo>
                  <a:lnTo>
                    <a:pt x="128" y="261"/>
                  </a:lnTo>
                  <a:lnTo>
                    <a:pt x="139" y="261"/>
                  </a:lnTo>
                  <a:lnTo>
                    <a:pt x="139" y="272"/>
                  </a:lnTo>
                  <a:lnTo>
                    <a:pt x="150" y="283"/>
                  </a:lnTo>
                  <a:lnTo>
                    <a:pt x="161" y="294"/>
                  </a:lnTo>
                  <a:lnTo>
                    <a:pt x="171" y="305"/>
                  </a:lnTo>
                  <a:lnTo>
                    <a:pt x="139" y="337"/>
                  </a:lnTo>
                  <a:lnTo>
                    <a:pt x="128" y="326"/>
                  </a:lnTo>
                  <a:lnTo>
                    <a:pt x="118" y="316"/>
                  </a:lnTo>
                  <a:lnTo>
                    <a:pt x="118" y="305"/>
                  </a:lnTo>
                  <a:lnTo>
                    <a:pt x="107" y="305"/>
                  </a:lnTo>
                  <a:lnTo>
                    <a:pt x="96" y="294"/>
                  </a:lnTo>
                  <a:lnTo>
                    <a:pt x="96" y="283"/>
                  </a:lnTo>
                  <a:lnTo>
                    <a:pt x="86" y="272"/>
                  </a:lnTo>
                  <a:lnTo>
                    <a:pt x="86" y="261"/>
                  </a:lnTo>
                  <a:lnTo>
                    <a:pt x="75" y="261"/>
                  </a:lnTo>
                  <a:lnTo>
                    <a:pt x="75" y="250"/>
                  </a:lnTo>
                  <a:lnTo>
                    <a:pt x="64" y="239"/>
                  </a:lnTo>
                  <a:lnTo>
                    <a:pt x="64" y="228"/>
                  </a:lnTo>
                  <a:lnTo>
                    <a:pt x="53" y="218"/>
                  </a:lnTo>
                  <a:lnTo>
                    <a:pt x="53" y="207"/>
                  </a:lnTo>
                  <a:lnTo>
                    <a:pt x="43" y="196"/>
                  </a:lnTo>
                  <a:lnTo>
                    <a:pt x="43" y="185"/>
                  </a:lnTo>
                  <a:lnTo>
                    <a:pt x="32" y="174"/>
                  </a:lnTo>
                  <a:lnTo>
                    <a:pt x="32" y="163"/>
                  </a:lnTo>
                  <a:lnTo>
                    <a:pt x="32" y="152"/>
                  </a:lnTo>
                  <a:lnTo>
                    <a:pt x="21" y="141"/>
                  </a:lnTo>
                  <a:lnTo>
                    <a:pt x="21" y="130"/>
                  </a:lnTo>
                  <a:lnTo>
                    <a:pt x="21" y="120"/>
                  </a:lnTo>
                  <a:lnTo>
                    <a:pt x="21" y="109"/>
                  </a:lnTo>
                  <a:lnTo>
                    <a:pt x="10" y="98"/>
                  </a:lnTo>
                  <a:lnTo>
                    <a:pt x="10" y="76"/>
                  </a:lnTo>
                  <a:lnTo>
                    <a:pt x="10" y="65"/>
                  </a:lnTo>
                  <a:lnTo>
                    <a:pt x="10" y="54"/>
                  </a:lnTo>
                  <a:lnTo>
                    <a:pt x="10" y="43"/>
                  </a:lnTo>
                  <a:lnTo>
                    <a:pt x="0" y="32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0" name="Freeform 45"/>
            <p:cNvSpPr>
              <a:spLocks/>
            </p:cNvSpPr>
            <p:nvPr/>
          </p:nvSpPr>
          <p:spPr bwMode="auto">
            <a:xfrm>
              <a:off x="6035" y="3409"/>
              <a:ext cx="53" cy="207"/>
            </a:xfrm>
            <a:custGeom>
              <a:avLst/>
              <a:gdLst>
                <a:gd name="T0" fmla="*/ 43 w 53"/>
                <a:gd name="T1" fmla="*/ 0 h 207"/>
                <a:gd name="T2" fmla="*/ 53 w 53"/>
                <a:gd name="T3" fmla="*/ 207 h 207"/>
                <a:gd name="T4" fmla="*/ 0 w 53"/>
                <a:gd name="T5" fmla="*/ 207 h 207"/>
                <a:gd name="T6" fmla="*/ 0 w 53"/>
                <a:gd name="T7" fmla="*/ 0 h 207"/>
                <a:gd name="T8" fmla="*/ 43 w 53"/>
                <a:gd name="T9" fmla="*/ 0 h 2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07"/>
                <a:gd name="T17" fmla="*/ 53 w 53"/>
                <a:gd name="T18" fmla="*/ 207 h 2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07">
                  <a:moveTo>
                    <a:pt x="43" y="0"/>
                  </a:moveTo>
                  <a:lnTo>
                    <a:pt x="53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1" name="Freeform 46"/>
            <p:cNvSpPr>
              <a:spLocks/>
            </p:cNvSpPr>
            <p:nvPr/>
          </p:nvSpPr>
          <p:spPr bwMode="auto">
            <a:xfrm>
              <a:off x="5981" y="2603"/>
              <a:ext cx="97" cy="806"/>
            </a:xfrm>
            <a:custGeom>
              <a:avLst/>
              <a:gdLst>
                <a:gd name="T0" fmla="*/ 22 w 97"/>
                <a:gd name="T1" fmla="*/ 44 h 806"/>
                <a:gd name="T2" fmla="*/ 43 w 97"/>
                <a:gd name="T3" fmla="*/ 22 h 806"/>
                <a:gd name="T4" fmla="*/ 97 w 97"/>
                <a:gd name="T5" fmla="*/ 806 h 806"/>
                <a:gd name="T6" fmla="*/ 54 w 97"/>
                <a:gd name="T7" fmla="*/ 806 h 806"/>
                <a:gd name="T8" fmla="*/ 0 w 97"/>
                <a:gd name="T9" fmla="*/ 22 h 806"/>
                <a:gd name="T10" fmla="*/ 22 w 97"/>
                <a:gd name="T11" fmla="*/ 0 h 806"/>
                <a:gd name="T12" fmla="*/ 0 w 97"/>
                <a:gd name="T13" fmla="*/ 22 h 806"/>
                <a:gd name="T14" fmla="*/ 0 w 97"/>
                <a:gd name="T15" fmla="*/ 0 h 806"/>
                <a:gd name="T16" fmla="*/ 22 w 97"/>
                <a:gd name="T17" fmla="*/ 0 h 806"/>
                <a:gd name="T18" fmla="*/ 22 w 97"/>
                <a:gd name="T19" fmla="*/ 44 h 8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806"/>
                <a:gd name="T32" fmla="*/ 97 w 97"/>
                <a:gd name="T33" fmla="*/ 806 h 8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806">
                  <a:moveTo>
                    <a:pt x="22" y="44"/>
                  </a:moveTo>
                  <a:lnTo>
                    <a:pt x="43" y="22"/>
                  </a:lnTo>
                  <a:lnTo>
                    <a:pt x="97" y="806"/>
                  </a:lnTo>
                  <a:lnTo>
                    <a:pt x="54" y="806"/>
                  </a:lnTo>
                  <a:lnTo>
                    <a:pt x="0" y="22"/>
                  </a:lnTo>
                  <a:lnTo>
                    <a:pt x="22" y="0"/>
                  </a:lnTo>
                  <a:lnTo>
                    <a:pt x="0" y="2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2" name="Freeform 47"/>
            <p:cNvSpPr>
              <a:spLocks/>
            </p:cNvSpPr>
            <p:nvPr/>
          </p:nvSpPr>
          <p:spPr bwMode="auto">
            <a:xfrm>
              <a:off x="6003" y="2603"/>
              <a:ext cx="493" cy="44"/>
            </a:xfrm>
            <a:custGeom>
              <a:avLst/>
              <a:gdLst>
                <a:gd name="T0" fmla="*/ 450 w 493"/>
                <a:gd name="T1" fmla="*/ 22 h 44"/>
                <a:gd name="T2" fmla="*/ 471 w 493"/>
                <a:gd name="T3" fmla="*/ 44 h 44"/>
                <a:gd name="T4" fmla="*/ 0 w 493"/>
                <a:gd name="T5" fmla="*/ 44 h 44"/>
                <a:gd name="T6" fmla="*/ 0 w 493"/>
                <a:gd name="T7" fmla="*/ 0 h 44"/>
                <a:gd name="T8" fmla="*/ 471 w 493"/>
                <a:gd name="T9" fmla="*/ 0 h 44"/>
                <a:gd name="T10" fmla="*/ 493 w 493"/>
                <a:gd name="T11" fmla="*/ 22 h 44"/>
                <a:gd name="T12" fmla="*/ 471 w 493"/>
                <a:gd name="T13" fmla="*/ 0 h 44"/>
                <a:gd name="T14" fmla="*/ 493 w 493"/>
                <a:gd name="T15" fmla="*/ 0 h 44"/>
                <a:gd name="T16" fmla="*/ 493 w 493"/>
                <a:gd name="T17" fmla="*/ 22 h 44"/>
                <a:gd name="T18" fmla="*/ 450 w 493"/>
                <a:gd name="T19" fmla="*/ 22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3"/>
                <a:gd name="T31" fmla="*/ 0 h 44"/>
                <a:gd name="T32" fmla="*/ 493 w 493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3" h="44">
                  <a:moveTo>
                    <a:pt x="450" y="22"/>
                  </a:moveTo>
                  <a:lnTo>
                    <a:pt x="471" y="44"/>
                  </a:lnTo>
                  <a:lnTo>
                    <a:pt x="0" y="44"/>
                  </a:lnTo>
                  <a:lnTo>
                    <a:pt x="0" y="0"/>
                  </a:lnTo>
                  <a:lnTo>
                    <a:pt x="471" y="0"/>
                  </a:lnTo>
                  <a:lnTo>
                    <a:pt x="493" y="22"/>
                  </a:lnTo>
                  <a:lnTo>
                    <a:pt x="471" y="0"/>
                  </a:lnTo>
                  <a:lnTo>
                    <a:pt x="493" y="0"/>
                  </a:lnTo>
                  <a:lnTo>
                    <a:pt x="493" y="22"/>
                  </a:lnTo>
                  <a:lnTo>
                    <a:pt x="450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3" name="Freeform 48"/>
            <p:cNvSpPr>
              <a:spLocks/>
            </p:cNvSpPr>
            <p:nvPr/>
          </p:nvSpPr>
          <p:spPr bwMode="auto">
            <a:xfrm>
              <a:off x="8051" y="4759"/>
              <a:ext cx="1641" cy="1633"/>
            </a:xfrm>
            <a:custGeom>
              <a:avLst/>
              <a:gdLst>
                <a:gd name="T0" fmla="*/ 1019 w 1641"/>
                <a:gd name="T1" fmla="*/ 1208 h 1633"/>
                <a:gd name="T2" fmla="*/ 772 w 1641"/>
                <a:gd name="T3" fmla="*/ 708 h 1633"/>
                <a:gd name="T4" fmla="*/ 129 w 1641"/>
                <a:gd name="T5" fmla="*/ 33 h 1633"/>
                <a:gd name="T6" fmla="*/ 118 w 1641"/>
                <a:gd name="T7" fmla="*/ 11 h 1633"/>
                <a:gd name="T8" fmla="*/ 96 w 1641"/>
                <a:gd name="T9" fmla="*/ 11 h 1633"/>
                <a:gd name="T10" fmla="*/ 75 w 1641"/>
                <a:gd name="T11" fmla="*/ 0 h 1633"/>
                <a:gd name="T12" fmla="*/ 53 w 1641"/>
                <a:gd name="T13" fmla="*/ 0 h 1633"/>
                <a:gd name="T14" fmla="*/ 32 w 1641"/>
                <a:gd name="T15" fmla="*/ 0 h 1633"/>
                <a:gd name="T16" fmla="*/ 11 w 1641"/>
                <a:gd name="T17" fmla="*/ 22 h 1633"/>
                <a:gd name="T18" fmla="*/ 0 w 1641"/>
                <a:gd name="T19" fmla="*/ 43 h 1633"/>
                <a:gd name="T20" fmla="*/ 0 w 1641"/>
                <a:gd name="T21" fmla="*/ 65 h 1633"/>
                <a:gd name="T22" fmla="*/ 11 w 1641"/>
                <a:gd name="T23" fmla="*/ 87 h 1633"/>
                <a:gd name="T24" fmla="*/ 11 w 1641"/>
                <a:gd name="T25" fmla="*/ 109 h 1633"/>
                <a:gd name="T26" fmla="*/ 21 w 1641"/>
                <a:gd name="T27" fmla="*/ 120 h 1633"/>
                <a:gd name="T28" fmla="*/ 311 w 1641"/>
                <a:gd name="T29" fmla="*/ 457 h 1633"/>
                <a:gd name="T30" fmla="*/ 493 w 1641"/>
                <a:gd name="T31" fmla="*/ 1056 h 1633"/>
                <a:gd name="T32" fmla="*/ 247 w 1641"/>
                <a:gd name="T33" fmla="*/ 599 h 1633"/>
                <a:gd name="T34" fmla="*/ 225 w 1641"/>
                <a:gd name="T35" fmla="*/ 588 h 1633"/>
                <a:gd name="T36" fmla="*/ 204 w 1641"/>
                <a:gd name="T37" fmla="*/ 588 h 1633"/>
                <a:gd name="T38" fmla="*/ 182 w 1641"/>
                <a:gd name="T39" fmla="*/ 588 h 1633"/>
                <a:gd name="T40" fmla="*/ 161 w 1641"/>
                <a:gd name="T41" fmla="*/ 599 h 1633"/>
                <a:gd name="T42" fmla="*/ 150 w 1641"/>
                <a:gd name="T43" fmla="*/ 610 h 1633"/>
                <a:gd name="T44" fmla="*/ 150 w 1641"/>
                <a:gd name="T45" fmla="*/ 631 h 1633"/>
                <a:gd name="T46" fmla="*/ 139 w 1641"/>
                <a:gd name="T47" fmla="*/ 653 h 1633"/>
                <a:gd name="T48" fmla="*/ 139 w 1641"/>
                <a:gd name="T49" fmla="*/ 675 h 1633"/>
                <a:gd name="T50" fmla="*/ 279 w 1641"/>
                <a:gd name="T51" fmla="*/ 1045 h 1633"/>
                <a:gd name="T52" fmla="*/ 375 w 1641"/>
                <a:gd name="T53" fmla="*/ 1448 h 1633"/>
                <a:gd name="T54" fmla="*/ 397 w 1641"/>
                <a:gd name="T55" fmla="*/ 1459 h 1633"/>
                <a:gd name="T56" fmla="*/ 407 w 1641"/>
                <a:gd name="T57" fmla="*/ 1470 h 1633"/>
                <a:gd name="T58" fmla="*/ 429 w 1641"/>
                <a:gd name="T59" fmla="*/ 1491 h 1633"/>
                <a:gd name="T60" fmla="*/ 450 w 1641"/>
                <a:gd name="T61" fmla="*/ 1502 h 1633"/>
                <a:gd name="T62" fmla="*/ 472 w 1641"/>
                <a:gd name="T63" fmla="*/ 1513 h 1633"/>
                <a:gd name="T64" fmla="*/ 493 w 1641"/>
                <a:gd name="T65" fmla="*/ 1524 h 1633"/>
                <a:gd name="T66" fmla="*/ 515 w 1641"/>
                <a:gd name="T67" fmla="*/ 1535 h 1633"/>
                <a:gd name="T68" fmla="*/ 536 w 1641"/>
                <a:gd name="T69" fmla="*/ 1546 h 1633"/>
                <a:gd name="T70" fmla="*/ 558 w 1641"/>
                <a:gd name="T71" fmla="*/ 1546 h 1633"/>
                <a:gd name="T72" fmla="*/ 579 w 1641"/>
                <a:gd name="T73" fmla="*/ 1557 h 1633"/>
                <a:gd name="T74" fmla="*/ 600 w 1641"/>
                <a:gd name="T75" fmla="*/ 1568 h 1633"/>
                <a:gd name="T76" fmla="*/ 622 w 1641"/>
                <a:gd name="T77" fmla="*/ 1568 h 1633"/>
                <a:gd name="T78" fmla="*/ 654 w 1641"/>
                <a:gd name="T79" fmla="*/ 1568 h 1633"/>
                <a:gd name="T80" fmla="*/ 675 w 1641"/>
                <a:gd name="T81" fmla="*/ 1579 h 1633"/>
                <a:gd name="T82" fmla="*/ 890 w 1641"/>
                <a:gd name="T83" fmla="*/ 1579 h 1633"/>
                <a:gd name="T84" fmla="*/ 1641 w 1641"/>
                <a:gd name="T85" fmla="*/ 1154 h 16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41"/>
                <a:gd name="T130" fmla="*/ 0 h 1633"/>
                <a:gd name="T131" fmla="*/ 1641 w 1641"/>
                <a:gd name="T132" fmla="*/ 1633 h 16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41" h="1633">
                  <a:moveTo>
                    <a:pt x="1641" y="1154"/>
                  </a:moveTo>
                  <a:lnTo>
                    <a:pt x="1019" y="1208"/>
                  </a:lnTo>
                  <a:lnTo>
                    <a:pt x="922" y="1154"/>
                  </a:lnTo>
                  <a:lnTo>
                    <a:pt x="772" y="708"/>
                  </a:lnTo>
                  <a:lnTo>
                    <a:pt x="472" y="283"/>
                  </a:lnTo>
                  <a:lnTo>
                    <a:pt x="129" y="33"/>
                  </a:lnTo>
                  <a:lnTo>
                    <a:pt x="118" y="22"/>
                  </a:lnTo>
                  <a:lnTo>
                    <a:pt x="118" y="11"/>
                  </a:lnTo>
                  <a:lnTo>
                    <a:pt x="107" y="11"/>
                  </a:lnTo>
                  <a:lnTo>
                    <a:pt x="96" y="11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4" y="0"/>
                  </a:lnTo>
                  <a:lnTo>
                    <a:pt x="53" y="0"/>
                  </a:lnTo>
                  <a:lnTo>
                    <a:pt x="43" y="0"/>
                  </a:lnTo>
                  <a:lnTo>
                    <a:pt x="32" y="0"/>
                  </a:lnTo>
                  <a:lnTo>
                    <a:pt x="21" y="11"/>
                  </a:lnTo>
                  <a:lnTo>
                    <a:pt x="11" y="22"/>
                  </a:lnTo>
                  <a:lnTo>
                    <a:pt x="11" y="33"/>
                  </a:lnTo>
                  <a:lnTo>
                    <a:pt x="0" y="43"/>
                  </a:lnTo>
                  <a:lnTo>
                    <a:pt x="0" y="54"/>
                  </a:lnTo>
                  <a:lnTo>
                    <a:pt x="0" y="65"/>
                  </a:lnTo>
                  <a:lnTo>
                    <a:pt x="0" y="76"/>
                  </a:lnTo>
                  <a:lnTo>
                    <a:pt x="11" y="87"/>
                  </a:lnTo>
                  <a:lnTo>
                    <a:pt x="11" y="98"/>
                  </a:lnTo>
                  <a:lnTo>
                    <a:pt x="11" y="109"/>
                  </a:lnTo>
                  <a:lnTo>
                    <a:pt x="11" y="120"/>
                  </a:lnTo>
                  <a:lnTo>
                    <a:pt x="21" y="120"/>
                  </a:lnTo>
                  <a:lnTo>
                    <a:pt x="21" y="131"/>
                  </a:lnTo>
                  <a:lnTo>
                    <a:pt x="311" y="457"/>
                  </a:lnTo>
                  <a:lnTo>
                    <a:pt x="472" y="816"/>
                  </a:lnTo>
                  <a:lnTo>
                    <a:pt x="493" y="1056"/>
                  </a:lnTo>
                  <a:lnTo>
                    <a:pt x="407" y="816"/>
                  </a:lnTo>
                  <a:lnTo>
                    <a:pt x="247" y="599"/>
                  </a:lnTo>
                  <a:lnTo>
                    <a:pt x="236" y="599"/>
                  </a:lnTo>
                  <a:lnTo>
                    <a:pt x="225" y="588"/>
                  </a:lnTo>
                  <a:lnTo>
                    <a:pt x="214" y="588"/>
                  </a:lnTo>
                  <a:lnTo>
                    <a:pt x="204" y="588"/>
                  </a:lnTo>
                  <a:lnTo>
                    <a:pt x="193" y="588"/>
                  </a:lnTo>
                  <a:lnTo>
                    <a:pt x="182" y="588"/>
                  </a:lnTo>
                  <a:lnTo>
                    <a:pt x="171" y="588"/>
                  </a:lnTo>
                  <a:lnTo>
                    <a:pt x="161" y="599"/>
                  </a:lnTo>
                  <a:lnTo>
                    <a:pt x="161" y="610"/>
                  </a:lnTo>
                  <a:lnTo>
                    <a:pt x="150" y="610"/>
                  </a:lnTo>
                  <a:lnTo>
                    <a:pt x="150" y="620"/>
                  </a:lnTo>
                  <a:lnTo>
                    <a:pt x="150" y="631"/>
                  </a:lnTo>
                  <a:lnTo>
                    <a:pt x="150" y="642"/>
                  </a:lnTo>
                  <a:lnTo>
                    <a:pt x="139" y="653"/>
                  </a:lnTo>
                  <a:lnTo>
                    <a:pt x="139" y="664"/>
                  </a:lnTo>
                  <a:lnTo>
                    <a:pt x="139" y="675"/>
                  </a:lnTo>
                  <a:lnTo>
                    <a:pt x="139" y="686"/>
                  </a:lnTo>
                  <a:lnTo>
                    <a:pt x="279" y="1045"/>
                  </a:lnTo>
                  <a:lnTo>
                    <a:pt x="375" y="1437"/>
                  </a:lnTo>
                  <a:lnTo>
                    <a:pt x="375" y="1448"/>
                  </a:lnTo>
                  <a:lnTo>
                    <a:pt x="386" y="1448"/>
                  </a:lnTo>
                  <a:lnTo>
                    <a:pt x="397" y="1459"/>
                  </a:lnTo>
                  <a:lnTo>
                    <a:pt x="397" y="1470"/>
                  </a:lnTo>
                  <a:lnTo>
                    <a:pt x="407" y="1470"/>
                  </a:lnTo>
                  <a:lnTo>
                    <a:pt x="418" y="1481"/>
                  </a:lnTo>
                  <a:lnTo>
                    <a:pt x="429" y="1491"/>
                  </a:lnTo>
                  <a:lnTo>
                    <a:pt x="440" y="1502"/>
                  </a:lnTo>
                  <a:lnTo>
                    <a:pt x="450" y="1502"/>
                  </a:lnTo>
                  <a:lnTo>
                    <a:pt x="461" y="1513"/>
                  </a:lnTo>
                  <a:lnTo>
                    <a:pt x="472" y="1513"/>
                  </a:lnTo>
                  <a:lnTo>
                    <a:pt x="482" y="1524"/>
                  </a:lnTo>
                  <a:lnTo>
                    <a:pt x="493" y="1524"/>
                  </a:lnTo>
                  <a:lnTo>
                    <a:pt x="504" y="1535"/>
                  </a:lnTo>
                  <a:lnTo>
                    <a:pt x="515" y="1535"/>
                  </a:lnTo>
                  <a:lnTo>
                    <a:pt x="525" y="1546"/>
                  </a:lnTo>
                  <a:lnTo>
                    <a:pt x="536" y="1546"/>
                  </a:lnTo>
                  <a:lnTo>
                    <a:pt x="547" y="1546"/>
                  </a:lnTo>
                  <a:lnTo>
                    <a:pt x="558" y="1546"/>
                  </a:lnTo>
                  <a:lnTo>
                    <a:pt x="568" y="1557"/>
                  </a:lnTo>
                  <a:lnTo>
                    <a:pt x="579" y="1557"/>
                  </a:lnTo>
                  <a:lnTo>
                    <a:pt x="590" y="1557"/>
                  </a:lnTo>
                  <a:lnTo>
                    <a:pt x="600" y="1568"/>
                  </a:lnTo>
                  <a:lnTo>
                    <a:pt x="611" y="1568"/>
                  </a:lnTo>
                  <a:lnTo>
                    <a:pt x="622" y="1568"/>
                  </a:lnTo>
                  <a:lnTo>
                    <a:pt x="633" y="1568"/>
                  </a:lnTo>
                  <a:lnTo>
                    <a:pt x="654" y="1568"/>
                  </a:lnTo>
                  <a:lnTo>
                    <a:pt x="665" y="1568"/>
                  </a:lnTo>
                  <a:lnTo>
                    <a:pt x="675" y="1579"/>
                  </a:lnTo>
                  <a:lnTo>
                    <a:pt x="686" y="1579"/>
                  </a:lnTo>
                  <a:lnTo>
                    <a:pt x="890" y="1579"/>
                  </a:lnTo>
                  <a:lnTo>
                    <a:pt x="1641" y="1633"/>
                  </a:lnTo>
                  <a:lnTo>
                    <a:pt x="1641" y="115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4" name="Freeform 49"/>
            <p:cNvSpPr>
              <a:spLocks/>
            </p:cNvSpPr>
            <p:nvPr/>
          </p:nvSpPr>
          <p:spPr bwMode="auto">
            <a:xfrm>
              <a:off x="9059" y="5891"/>
              <a:ext cx="643" cy="98"/>
            </a:xfrm>
            <a:custGeom>
              <a:avLst/>
              <a:gdLst>
                <a:gd name="T0" fmla="*/ 0 w 643"/>
                <a:gd name="T1" fmla="*/ 98 h 98"/>
                <a:gd name="T2" fmla="*/ 11 w 643"/>
                <a:gd name="T3" fmla="*/ 98 h 98"/>
                <a:gd name="T4" fmla="*/ 643 w 643"/>
                <a:gd name="T5" fmla="*/ 44 h 98"/>
                <a:gd name="T6" fmla="*/ 633 w 643"/>
                <a:gd name="T7" fmla="*/ 0 h 98"/>
                <a:gd name="T8" fmla="*/ 11 w 643"/>
                <a:gd name="T9" fmla="*/ 55 h 98"/>
                <a:gd name="T10" fmla="*/ 21 w 643"/>
                <a:gd name="T11" fmla="*/ 55 h 98"/>
                <a:gd name="T12" fmla="*/ 0 w 643"/>
                <a:gd name="T13" fmla="*/ 98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98"/>
                <a:gd name="T23" fmla="*/ 643 w 643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98">
                  <a:moveTo>
                    <a:pt x="0" y="98"/>
                  </a:moveTo>
                  <a:lnTo>
                    <a:pt x="11" y="98"/>
                  </a:lnTo>
                  <a:lnTo>
                    <a:pt x="643" y="44"/>
                  </a:lnTo>
                  <a:lnTo>
                    <a:pt x="633" y="0"/>
                  </a:lnTo>
                  <a:lnTo>
                    <a:pt x="11" y="55"/>
                  </a:lnTo>
                  <a:lnTo>
                    <a:pt x="21" y="55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5" name="Freeform 50"/>
            <p:cNvSpPr>
              <a:spLocks/>
            </p:cNvSpPr>
            <p:nvPr/>
          </p:nvSpPr>
          <p:spPr bwMode="auto">
            <a:xfrm>
              <a:off x="8952" y="5891"/>
              <a:ext cx="128" cy="98"/>
            </a:xfrm>
            <a:custGeom>
              <a:avLst/>
              <a:gdLst>
                <a:gd name="T0" fmla="*/ 0 w 128"/>
                <a:gd name="T1" fmla="*/ 33 h 98"/>
                <a:gd name="T2" fmla="*/ 10 w 128"/>
                <a:gd name="T3" fmla="*/ 44 h 98"/>
                <a:gd name="T4" fmla="*/ 107 w 128"/>
                <a:gd name="T5" fmla="*/ 98 h 98"/>
                <a:gd name="T6" fmla="*/ 128 w 128"/>
                <a:gd name="T7" fmla="*/ 55 h 98"/>
                <a:gd name="T8" fmla="*/ 32 w 128"/>
                <a:gd name="T9" fmla="*/ 0 h 98"/>
                <a:gd name="T10" fmla="*/ 43 w 128"/>
                <a:gd name="T11" fmla="*/ 11 h 98"/>
                <a:gd name="T12" fmla="*/ 0 w 128"/>
                <a:gd name="T13" fmla="*/ 33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8"/>
                <a:gd name="T22" fmla="*/ 0 h 98"/>
                <a:gd name="T23" fmla="*/ 128 w 128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8" h="98">
                  <a:moveTo>
                    <a:pt x="0" y="33"/>
                  </a:moveTo>
                  <a:lnTo>
                    <a:pt x="10" y="44"/>
                  </a:lnTo>
                  <a:lnTo>
                    <a:pt x="107" y="98"/>
                  </a:lnTo>
                  <a:lnTo>
                    <a:pt x="128" y="55"/>
                  </a:lnTo>
                  <a:lnTo>
                    <a:pt x="32" y="0"/>
                  </a:lnTo>
                  <a:lnTo>
                    <a:pt x="43" y="11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6" name="Freeform 51"/>
            <p:cNvSpPr>
              <a:spLocks/>
            </p:cNvSpPr>
            <p:nvPr/>
          </p:nvSpPr>
          <p:spPr bwMode="auto">
            <a:xfrm>
              <a:off x="8802" y="5456"/>
              <a:ext cx="193" cy="468"/>
            </a:xfrm>
            <a:custGeom>
              <a:avLst/>
              <a:gdLst>
                <a:gd name="T0" fmla="*/ 0 w 193"/>
                <a:gd name="T1" fmla="*/ 21 h 468"/>
                <a:gd name="T2" fmla="*/ 150 w 193"/>
                <a:gd name="T3" fmla="*/ 468 h 468"/>
                <a:gd name="T4" fmla="*/ 193 w 193"/>
                <a:gd name="T5" fmla="*/ 446 h 468"/>
                <a:gd name="T6" fmla="*/ 42 w 193"/>
                <a:gd name="T7" fmla="*/ 0 h 468"/>
                <a:gd name="T8" fmla="*/ 0 w 193"/>
                <a:gd name="T9" fmla="*/ 21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468"/>
                <a:gd name="T17" fmla="*/ 193 w 193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468">
                  <a:moveTo>
                    <a:pt x="0" y="21"/>
                  </a:moveTo>
                  <a:lnTo>
                    <a:pt x="150" y="468"/>
                  </a:lnTo>
                  <a:lnTo>
                    <a:pt x="193" y="446"/>
                  </a:lnTo>
                  <a:lnTo>
                    <a:pt x="42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7" name="Freeform 52"/>
            <p:cNvSpPr>
              <a:spLocks/>
            </p:cNvSpPr>
            <p:nvPr/>
          </p:nvSpPr>
          <p:spPr bwMode="auto">
            <a:xfrm>
              <a:off x="8501" y="5031"/>
              <a:ext cx="343" cy="446"/>
            </a:xfrm>
            <a:custGeom>
              <a:avLst/>
              <a:gdLst>
                <a:gd name="T0" fmla="*/ 11 w 343"/>
                <a:gd name="T1" fmla="*/ 33 h 446"/>
                <a:gd name="T2" fmla="*/ 0 w 343"/>
                <a:gd name="T3" fmla="*/ 33 h 446"/>
                <a:gd name="T4" fmla="*/ 301 w 343"/>
                <a:gd name="T5" fmla="*/ 446 h 446"/>
                <a:gd name="T6" fmla="*/ 343 w 343"/>
                <a:gd name="T7" fmla="*/ 425 h 446"/>
                <a:gd name="T8" fmla="*/ 43 w 343"/>
                <a:gd name="T9" fmla="*/ 0 h 446"/>
                <a:gd name="T10" fmla="*/ 32 w 343"/>
                <a:gd name="T11" fmla="*/ 0 h 446"/>
                <a:gd name="T12" fmla="*/ 11 w 343"/>
                <a:gd name="T13" fmla="*/ 33 h 4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3"/>
                <a:gd name="T22" fmla="*/ 0 h 446"/>
                <a:gd name="T23" fmla="*/ 343 w 343"/>
                <a:gd name="T24" fmla="*/ 446 h 4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3" h="446">
                  <a:moveTo>
                    <a:pt x="11" y="33"/>
                  </a:moveTo>
                  <a:lnTo>
                    <a:pt x="0" y="33"/>
                  </a:lnTo>
                  <a:lnTo>
                    <a:pt x="301" y="446"/>
                  </a:lnTo>
                  <a:lnTo>
                    <a:pt x="343" y="425"/>
                  </a:lnTo>
                  <a:lnTo>
                    <a:pt x="43" y="0"/>
                  </a:lnTo>
                  <a:lnTo>
                    <a:pt x="32" y="0"/>
                  </a:lnTo>
                  <a:lnTo>
                    <a:pt x="11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8" name="Freeform 53"/>
            <p:cNvSpPr>
              <a:spLocks/>
            </p:cNvSpPr>
            <p:nvPr/>
          </p:nvSpPr>
          <p:spPr bwMode="auto">
            <a:xfrm>
              <a:off x="8169" y="4770"/>
              <a:ext cx="364" cy="294"/>
            </a:xfrm>
            <a:custGeom>
              <a:avLst/>
              <a:gdLst>
                <a:gd name="T0" fmla="*/ 0 w 364"/>
                <a:gd name="T1" fmla="*/ 32 h 294"/>
                <a:gd name="T2" fmla="*/ 343 w 364"/>
                <a:gd name="T3" fmla="*/ 294 h 294"/>
                <a:gd name="T4" fmla="*/ 364 w 364"/>
                <a:gd name="T5" fmla="*/ 261 h 294"/>
                <a:gd name="T6" fmla="*/ 32 w 364"/>
                <a:gd name="T7" fmla="*/ 0 h 294"/>
                <a:gd name="T8" fmla="*/ 0 w 364"/>
                <a:gd name="T9" fmla="*/ 32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4"/>
                <a:gd name="T16" fmla="*/ 0 h 294"/>
                <a:gd name="T17" fmla="*/ 364 w 364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4" h="294">
                  <a:moveTo>
                    <a:pt x="0" y="32"/>
                  </a:moveTo>
                  <a:lnTo>
                    <a:pt x="343" y="294"/>
                  </a:lnTo>
                  <a:lnTo>
                    <a:pt x="364" y="261"/>
                  </a:lnTo>
                  <a:lnTo>
                    <a:pt x="32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39" name="Freeform 54"/>
            <p:cNvSpPr>
              <a:spLocks/>
            </p:cNvSpPr>
            <p:nvPr/>
          </p:nvSpPr>
          <p:spPr bwMode="auto">
            <a:xfrm>
              <a:off x="8029" y="4737"/>
              <a:ext cx="172" cy="174"/>
            </a:xfrm>
            <a:custGeom>
              <a:avLst/>
              <a:gdLst>
                <a:gd name="T0" fmla="*/ 65 w 172"/>
                <a:gd name="T1" fmla="*/ 142 h 174"/>
                <a:gd name="T2" fmla="*/ 54 w 172"/>
                <a:gd name="T3" fmla="*/ 131 h 174"/>
                <a:gd name="T4" fmla="*/ 54 w 172"/>
                <a:gd name="T5" fmla="*/ 120 h 174"/>
                <a:gd name="T6" fmla="*/ 54 w 172"/>
                <a:gd name="T7" fmla="*/ 109 h 174"/>
                <a:gd name="T8" fmla="*/ 54 w 172"/>
                <a:gd name="T9" fmla="*/ 98 h 174"/>
                <a:gd name="T10" fmla="*/ 43 w 172"/>
                <a:gd name="T11" fmla="*/ 87 h 174"/>
                <a:gd name="T12" fmla="*/ 43 w 172"/>
                <a:gd name="T13" fmla="*/ 76 h 174"/>
                <a:gd name="T14" fmla="*/ 54 w 172"/>
                <a:gd name="T15" fmla="*/ 76 h 174"/>
                <a:gd name="T16" fmla="*/ 54 w 172"/>
                <a:gd name="T17" fmla="*/ 65 h 174"/>
                <a:gd name="T18" fmla="*/ 54 w 172"/>
                <a:gd name="T19" fmla="*/ 55 h 174"/>
                <a:gd name="T20" fmla="*/ 65 w 172"/>
                <a:gd name="T21" fmla="*/ 55 h 174"/>
                <a:gd name="T22" fmla="*/ 65 w 172"/>
                <a:gd name="T23" fmla="*/ 44 h 174"/>
                <a:gd name="T24" fmla="*/ 75 w 172"/>
                <a:gd name="T25" fmla="*/ 44 h 174"/>
                <a:gd name="T26" fmla="*/ 86 w 172"/>
                <a:gd name="T27" fmla="*/ 44 h 174"/>
                <a:gd name="T28" fmla="*/ 97 w 172"/>
                <a:gd name="T29" fmla="*/ 44 h 174"/>
                <a:gd name="T30" fmla="*/ 108 w 172"/>
                <a:gd name="T31" fmla="*/ 55 h 174"/>
                <a:gd name="T32" fmla="*/ 118 w 172"/>
                <a:gd name="T33" fmla="*/ 55 h 174"/>
                <a:gd name="T34" fmla="*/ 129 w 172"/>
                <a:gd name="T35" fmla="*/ 55 h 174"/>
                <a:gd name="T36" fmla="*/ 129 w 172"/>
                <a:gd name="T37" fmla="*/ 65 h 174"/>
                <a:gd name="T38" fmla="*/ 140 w 172"/>
                <a:gd name="T39" fmla="*/ 65 h 174"/>
                <a:gd name="T40" fmla="*/ 172 w 172"/>
                <a:gd name="T41" fmla="*/ 33 h 174"/>
                <a:gd name="T42" fmla="*/ 161 w 172"/>
                <a:gd name="T43" fmla="*/ 22 h 174"/>
                <a:gd name="T44" fmla="*/ 151 w 172"/>
                <a:gd name="T45" fmla="*/ 22 h 174"/>
                <a:gd name="T46" fmla="*/ 140 w 172"/>
                <a:gd name="T47" fmla="*/ 11 h 174"/>
                <a:gd name="T48" fmla="*/ 129 w 172"/>
                <a:gd name="T49" fmla="*/ 11 h 174"/>
                <a:gd name="T50" fmla="*/ 118 w 172"/>
                <a:gd name="T51" fmla="*/ 0 h 174"/>
                <a:gd name="T52" fmla="*/ 108 w 172"/>
                <a:gd name="T53" fmla="*/ 0 h 174"/>
                <a:gd name="T54" fmla="*/ 97 w 172"/>
                <a:gd name="T55" fmla="*/ 0 h 174"/>
                <a:gd name="T56" fmla="*/ 86 w 172"/>
                <a:gd name="T57" fmla="*/ 0 h 174"/>
                <a:gd name="T58" fmla="*/ 75 w 172"/>
                <a:gd name="T59" fmla="*/ 0 h 174"/>
                <a:gd name="T60" fmla="*/ 65 w 172"/>
                <a:gd name="T61" fmla="*/ 0 h 174"/>
                <a:gd name="T62" fmla="*/ 54 w 172"/>
                <a:gd name="T63" fmla="*/ 0 h 174"/>
                <a:gd name="T64" fmla="*/ 43 w 172"/>
                <a:gd name="T65" fmla="*/ 11 h 174"/>
                <a:gd name="T66" fmla="*/ 33 w 172"/>
                <a:gd name="T67" fmla="*/ 11 h 174"/>
                <a:gd name="T68" fmla="*/ 22 w 172"/>
                <a:gd name="T69" fmla="*/ 22 h 174"/>
                <a:gd name="T70" fmla="*/ 22 w 172"/>
                <a:gd name="T71" fmla="*/ 33 h 174"/>
                <a:gd name="T72" fmla="*/ 11 w 172"/>
                <a:gd name="T73" fmla="*/ 33 h 174"/>
                <a:gd name="T74" fmla="*/ 11 w 172"/>
                <a:gd name="T75" fmla="*/ 44 h 174"/>
                <a:gd name="T76" fmla="*/ 11 w 172"/>
                <a:gd name="T77" fmla="*/ 55 h 174"/>
                <a:gd name="T78" fmla="*/ 0 w 172"/>
                <a:gd name="T79" fmla="*/ 65 h 174"/>
                <a:gd name="T80" fmla="*/ 0 w 172"/>
                <a:gd name="T81" fmla="*/ 76 h 174"/>
                <a:gd name="T82" fmla="*/ 0 w 172"/>
                <a:gd name="T83" fmla="*/ 87 h 174"/>
                <a:gd name="T84" fmla="*/ 0 w 172"/>
                <a:gd name="T85" fmla="*/ 98 h 174"/>
                <a:gd name="T86" fmla="*/ 0 w 172"/>
                <a:gd name="T87" fmla="*/ 109 h 174"/>
                <a:gd name="T88" fmla="*/ 0 w 172"/>
                <a:gd name="T89" fmla="*/ 120 h 174"/>
                <a:gd name="T90" fmla="*/ 11 w 172"/>
                <a:gd name="T91" fmla="*/ 131 h 174"/>
                <a:gd name="T92" fmla="*/ 11 w 172"/>
                <a:gd name="T93" fmla="*/ 142 h 174"/>
                <a:gd name="T94" fmla="*/ 22 w 172"/>
                <a:gd name="T95" fmla="*/ 153 h 174"/>
                <a:gd name="T96" fmla="*/ 22 w 172"/>
                <a:gd name="T97" fmla="*/ 163 h 174"/>
                <a:gd name="T98" fmla="*/ 33 w 172"/>
                <a:gd name="T99" fmla="*/ 174 h 174"/>
                <a:gd name="T100" fmla="*/ 65 w 172"/>
                <a:gd name="T101" fmla="*/ 142 h 17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"/>
                <a:gd name="T154" fmla="*/ 0 h 174"/>
                <a:gd name="T155" fmla="*/ 172 w 172"/>
                <a:gd name="T156" fmla="*/ 174 h 17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" h="174">
                  <a:moveTo>
                    <a:pt x="65" y="142"/>
                  </a:moveTo>
                  <a:lnTo>
                    <a:pt x="54" y="131"/>
                  </a:lnTo>
                  <a:lnTo>
                    <a:pt x="54" y="120"/>
                  </a:lnTo>
                  <a:lnTo>
                    <a:pt x="54" y="109"/>
                  </a:lnTo>
                  <a:lnTo>
                    <a:pt x="54" y="98"/>
                  </a:lnTo>
                  <a:lnTo>
                    <a:pt x="43" y="87"/>
                  </a:lnTo>
                  <a:lnTo>
                    <a:pt x="43" y="76"/>
                  </a:lnTo>
                  <a:lnTo>
                    <a:pt x="54" y="76"/>
                  </a:lnTo>
                  <a:lnTo>
                    <a:pt x="54" y="65"/>
                  </a:lnTo>
                  <a:lnTo>
                    <a:pt x="54" y="55"/>
                  </a:lnTo>
                  <a:lnTo>
                    <a:pt x="65" y="55"/>
                  </a:lnTo>
                  <a:lnTo>
                    <a:pt x="65" y="44"/>
                  </a:lnTo>
                  <a:lnTo>
                    <a:pt x="75" y="44"/>
                  </a:lnTo>
                  <a:lnTo>
                    <a:pt x="86" y="44"/>
                  </a:lnTo>
                  <a:lnTo>
                    <a:pt x="97" y="44"/>
                  </a:lnTo>
                  <a:lnTo>
                    <a:pt x="108" y="55"/>
                  </a:lnTo>
                  <a:lnTo>
                    <a:pt x="118" y="55"/>
                  </a:lnTo>
                  <a:lnTo>
                    <a:pt x="129" y="55"/>
                  </a:lnTo>
                  <a:lnTo>
                    <a:pt x="129" y="65"/>
                  </a:lnTo>
                  <a:lnTo>
                    <a:pt x="140" y="65"/>
                  </a:lnTo>
                  <a:lnTo>
                    <a:pt x="172" y="33"/>
                  </a:lnTo>
                  <a:lnTo>
                    <a:pt x="161" y="22"/>
                  </a:lnTo>
                  <a:lnTo>
                    <a:pt x="151" y="22"/>
                  </a:lnTo>
                  <a:lnTo>
                    <a:pt x="140" y="11"/>
                  </a:lnTo>
                  <a:lnTo>
                    <a:pt x="129" y="11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97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43" y="11"/>
                  </a:lnTo>
                  <a:lnTo>
                    <a:pt x="33" y="11"/>
                  </a:lnTo>
                  <a:lnTo>
                    <a:pt x="22" y="22"/>
                  </a:lnTo>
                  <a:lnTo>
                    <a:pt x="22" y="33"/>
                  </a:lnTo>
                  <a:lnTo>
                    <a:pt x="11" y="33"/>
                  </a:lnTo>
                  <a:lnTo>
                    <a:pt x="11" y="44"/>
                  </a:lnTo>
                  <a:lnTo>
                    <a:pt x="11" y="55"/>
                  </a:lnTo>
                  <a:lnTo>
                    <a:pt x="0" y="65"/>
                  </a:lnTo>
                  <a:lnTo>
                    <a:pt x="0" y="76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11" y="131"/>
                  </a:lnTo>
                  <a:lnTo>
                    <a:pt x="11" y="142"/>
                  </a:lnTo>
                  <a:lnTo>
                    <a:pt x="22" y="153"/>
                  </a:lnTo>
                  <a:lnTo>
                    <a:pt x="22" y="163"/>
                  </a:lnTo>
                  <a:lnTo>
                    <a:pt x="33" y="174"/>
                  </a:lnTo>
                  <a:lnTo>
                    <a:pt x="65" y="14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0" name="Freeform 55"/>
            <p:cNvSpPr>
              <a:spLocks/>
            </p:cNvSpPr>
            <p:nvPr/>
          </p:nvSpPr>
          <p:spPr bwMode="auto">
            <a:xfrm>
              <a:off x="8062" y="4879"/>
              <a:ext cx="321" cy="359"/>
            </a:xfrm>
            <a:custGeom>
              <a:avLst/>
              <a:gdLst>
                <a:gd name="T0" fmla="*/ 321 w 321"/>
                <a:gd name="T1" fmla="*/ 326 h 359"/>
                <a:gd name="T2" fmla="*/ 311 w 321"/>
                <a:gd name="T3" fmla="*/ 326 h 359"/>
                <a:gd name="T4" fmla="*/ 32 w 321"/>
                <a:gd name="T5" fmla="*/ 0 h 359"/>
                <a:gd name="T6" fmla="*/ 0 w 321"/>
                <a:gd name="T7" fmla="*/ 32 h 359"/>
                <a:gd name="T8" fmla="*/ 278 w 321"/>
                <a:gd name="T9" fmla="*/ 359 h 359"/>
                <a:gd name="T10" fmla="*/ 278 w 321"/>
                <a:gd name="T11" fmla="*/ 348 h 359"/>
                <a:gd name="T12" fmla="*/ 321 w 321"/>
                <a:gd name="T13" fmla="*/ 326 h 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1"/>
                <a:gd name="T22" fmla="*/ 0 h 359"/>
                <a:gd name="T23" fmla="*/ 321 w 321"/>
                <a:gd name="T24" fmla="*/ 359 h 3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1" h="359">
                  <a:moveTo>
                    <a:pt x="321" y="326"/>
                  </a:moveTo>
                  <a:lnTo>
                    <a:pt x="311" y="326"/>
                  </a:lnTo>
                  <a:lnTo>
                    <a:pt x="32" y="0"/>
                  </a:lnTo>
                  <a:lnTo>
                    <a:pt x="0" y="32"/>
                  </a:lnTo>
                  <a:lnTo>
                    <a:pt x="278" y="359"/>
                  </a:lnTo>
                  <a:lnTo>
                    <a:pt x="278" y="348"/>
                  </a:lnTo>
                  <a:lnTo>
                    <a:pt x="321" y="3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1" name="Freeform 56"/>
            <p:cNvSpPr>
              <a:spLocks/>
            </p:cNvSpPr>
            <p:nvPr/>
          </p:nvSpPr>
          <p:spPr bwMode="auto">
            <a:xfrm>
              <a:off x="8340" y="5205"/>
              <a:ext cx="204" cy="381"/>
            </a:xfrm>
            <a:custGeom>
              <a:avLst/>
              <a:gdLst>
                <a:gd name="T0" fmla="*/ 204 w 204"/>
                <a:gd name="T1" fmla="*/ 370 h 381"/>
                <a:gd name="T2" fmla="*/ 204 w 204"/>
                <a:gd name="T3" fmla="*/ 360 h 381"/>
                <a:gd name="T4" fmla="*/ 43 w 204"/>
                <a:gd name="T5" fmla="*/ 0 h 381"/>
                <a:gd name="T6" fmla="*/ 0 w 204"/>
                <a:gd name="T7" fmla="*/ 22 h 381"/>
                <a:gd name="T8" fmla="*/ 161 w 204"/>
                <a:gd name="T9" fmla="*/ 381 h 381"/>
                <a:gd name="T10" fmla="*/ 161 w 204"/>
                <a:gd name="T11" fmla="*/ 370 h 381"/>
                <a:gd name="T12" fmla="*/ 204 w 204"/>
                <a:gd name="T13" fmla="*/ 370 h 3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4"/>
                <a:gd name="T22" fmla="*/ 0 h 381"/>
                <a:gd name="T23" fmla="*/ 204 w 204"/>
                <a:gd name="T24" fmla="*/ 381 h 3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4" h="381">
                  <a:moveTo>
                    <a:pt x="204" y="370"/>
                  </a:moveTo>
                  <a:lnTo>
                    <a:pt x="204" y="360"/>
                  </a:lnTo>
                  <a:lnTo>
                    <a:pt x="43" y="0"/>
                  </a:lnTo>
                  <a:lnTo>
                    <a:pt x="0" y="22"/>
                  </a:lnTo>
                  <a:lnTo>
                    <a:pt x="161" y="381"/>
                  </a:lnTo>
                  <a:lnTo>
                    <a:pt x="161" y="370"/>
                  </a:lnTo>
                  <a:lnTo>
                    <a:pt x="204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2" name="Freeform 57"/>
            <p:cNvSpPr>
              <a:spLocks/>
            </p:cNvSpPr>
            <p:nvPr/>
          </p:nvSpPr>
          <p:spPr bwMode="auto">
            <a:xfrm>
              <a:off x="8501" y="5575"/>
              <a:ext cx="65" cy="240"/>
            </a:xfrm>
            <a:custGeom>
              <a:avLst/>
              <a:gdLst>
                <a:gd name="T0" fmla="*/ 22 w 65"/>
                <a:gd name="T1" fmla="*/ 240 h 240"/>
                <a:gd name="T2" fmla="*/ 65 w 65"/>
                <a:gd name="T3" fmla="*/ 240 h 240"/>
                <a:gd name="T4" fmla="*/ 43 w 65"/>
                <a:gd name="T5" fmla="*/ 0 h 240"/>
                <a:gd name="T6" fmla="*/ 0 w 65"/>
                <a:gd name="T7" fmla="*/ 0 h 240"/>
                <a:gd name="T8" fmla="*/ 22 w 65"/>
                <a:gd name="T9" fmla="*/ 240 h 240"/>
                <a:gd name="T10" fmla="*/ 65 w 65"/>
                <a:gd name="T11" fmla="*/ 229 h 240"/>
                <a:gd name="T12" fmla="*/ 22 w 65"/>
                <a:gd name="T13" fmla="*/ 240 h 2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240"/>
                <a:gd name="T23" fmla="*/ 65 w 65"/>
                <a:gd name="T24" fmla="*/ 240 h 2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240">
                  <a:moveTo>
                    <a:pt x="22" y="240"/>
                  </a:moveTo>
                  <a:lnTo>
                    <a:pt x="65" y="240"/>
                  </a:lnTo>
                  <a:lnTo>
                    <a:pt x="43" y="0"/>
                  </a:lnTo>
                  <a:lnTo>
                    <a:pt x="0" y="0"/>
                  </a:lnTo>
                  <a:lnTo>
                    <a:pt x="22" y="240"/>
                  </a:lnTo>
                  <a:lnTo>
                    <a:pt x="65" y="229"/>
                  </a:lnTo>
                  <a:lnTo>
                    <a:pt x="22" y="2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3" name="Freeform 58"/>
            <p:cNvSpPr>
              <a:spLocks/>
            </p:cNvSpPr>
            <p:nvPr/>
          </p:nvSpPr>
          <p:spPr bwMode="auto">
            <a:xfrm>
              <a:off x="8437" y="5554"/>
              <a:ext cx="129" cy="261"/>
            </a:xfrm>
            <a:custGeom>
              <a:avLst/>
              <a:gdLst>
                <a:gd name="T0" fmla="*/ 0 w 129"/>
                <a:gd name="T1" fmla="*/ 32 h 261"/>
                <a:gd name="T2" fmla="*/ 0 w 129"/>
                <a:gd name="T3" fmla="*/ 21 h 261"/>
                <a:gd name="T4" fmla="*/ 86 w 129"/>
                <a:gd name="T5" fmla="*/ 261 h 261"/>
                <a:gd name="T6" fmla="*/ 129 w 129"/>
                <a:gd name="T7" fmla="*/ 250 h 261"/>
                <a:gd name="T8" fmla="*/ 43 w 129"/>
                <a:gd name="T9" fmla="*/ 11 h 261"/>
                <a:gd name="T10" fmla="*/ 43 w 129"/>
                <a:gd name="T11" fmla="*/ 0 h 261"/>
                <a:gd name="T12" fmla="*/ 0 w 129"/>
                <a:gd name="T13" fmla="*/ 32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261"/>
                <a:gd name="T23" fmla="*/ 129 w 129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261">
                  <a:moveTo>
                    <a:pt x="0" y="32"/>
                  </a:moveTo>
                  <a:lnTo>
                    <a:pt x="0" y="21"/>
                  </a:lnTo>
                  <a:lnTo>
                    <a:pt x="86" y="261"/>
                  </a:lnTo>
                  <a:lnTo>
                    <a:pt x="129" y="250"/>
                  </a:lnTo>
                  <a:lnTo>
                    <a:pt x="43" y="11"/>
                  </a:lnTo>
                  <a:lnTo>
                    <a:pt x="43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4" name="Freeform 59"/>
            <p:cNvSpPr>
              <a:spLocks/>
            </p:cNvSpPr>
            <p:nvPr/>
          </p:nvSpPr>
          <p:spPr bwMode="auto">
            <a:xfrm>
              <a:off x="8287" y="5336"/>
              <a:ext cx="193" cy="250"/>
            </a:xfrm>
            <a:custGeom>
              <a:avLst/>
              <a:gdLst>
                <a:gd name="T0" fmla="*/ 0 w 193"/>
                <a:gd name="T1" fmla="*/ 43 h 250"/>
                <a:gd name="T2" fmla="*/ 150 w 193"/>
                <a:gd name="T3" fmla="*/ 250 h 250"/>
                <a:gd name="T4" fmla="*/ 193 w 193"/>
                <a:gd name="T5" fmla="*/ 218 h 250"/>
                <a:gd name="T6" fmla="*/ 32 w 193"/>
                <a:gd name="T7" fmla="*/ 11 h 250"/>
                <a:gd name="T8" fmla="*/ 21 w 193"/>
                <a:gd name="T9" fmla="*/ 0 h 250"/>
                <a:gd name="T10" fmla="*/ 0 w 193"/>
                <a:gd name="T11" fmla="*/ 43 h 2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250"/>
                <a:gd name="T20" fmla="*/ 193 w 193"/>
                <a:gd name="T21" fmla="*/ 250 h 2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250">
                  <a:moveTo>
                    <a:pt x="0" y="43"/>
                  </a:moveTo>
                  <a:lnTo>
                    <a:pt x="150" y="250"/>
                  </a:lnTo>
                  <a:lnTo>
                    <a:pt x="193" y="218"/>
                  </a:lnTo>
                  <a:lnTo>
                    <a:pt x="32" y="11"/>
                  </a:lnTo>
                  <a:lnTo>
                    <a:pt x="21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5" name="Freeform 60"/>
            <p:cNvSpPr>
              <a:spLocks/>
            </p:cNvSpPr>
            <p:nvPr/>
          </p:nvSpPr>
          <p:spPr bwMode="auto">
            <a:xfrm>
              <a:off x="8169" y="5314"/>
              <a:ext cx="139" cy="142"/>
            </a:xfrm>
            <a:custGeom>
              <a:avLst/>
              <a:gdLst>
                <a:gd name="T0" fmla="*/ 43 w 139"/>
                <a:gd name="T1" fmla="*/ 120 h 142"/>
                <a:gd name="T2" fmla="*/ 53 w 139"/>
                <a:gd name="T3" fmla="*/ 131 h 142"/>
                <a:gd name="T4" fmla="*/ 53 w 139"/>
                <a:gd name="T5" fmla="*/ 120 h 142"/>
                <a:gd name="T6" fmla="*/ 53 w 139"/>
                <a:gd name="T7" fmla="*/ 109 h 142"/>
                <a:gd name="T8" fmla="*/ 53 w 139"/>
                <a:gd name="T9" fmla="*/ 98 h 142"/>
                <a:gd name="T10" fmla="*/ 53 w 139"/>
                <a:gd name="T11" fmla="*/ 87 h 142"/>
                <a:gd name="T12" fmla="*/ 53 w 139"/>
                <a:gd name="T13" fmla="*/ 76 h 142"/>
                <a:gd name="T14" fmla="*/ 53 w 139"/>
                <a:gd name="T15" fmla="*/ 65 h 142"/>
                <a:gd name="T16" fmla="*/ 64 w 139"/>
                <a:gd name="T17" fmla="*/ 55 h 142"/>
                <a:gd name="T18" fmla="*/ 75 w 139"/>
                <a:gd name="T19" fmla="*/ 55 h 142"/>
                <a:gd name="T20" fmla="*/ 86 w 139"/>
                <a:gd name="T21" fmla="*/ 55 h 142"/>
                <a:gd name="T22" fmla="*/ 96 w 139"/>
                <a:gd name="T23" fmla="*/ 55 h 142"/>
                <a:gd name="T24" fmla="*/ 107 w 139"/>
                <a:gd name="T25" fmla="*/ 65 h 142"/>
                <a:gd name="T26" fmla="*/ 118 w 139"/>
                <a:gd name="T27" fmla="*/ 65 h 142"/>
                <a:gd name="T28" fmla="*/ 139 w 139"/>
                <a:gd name="T29" fmla="*/ 22 h 142"/>
                <a:gd name="T30" fmla="*/ 129 w 139"/>
                <a:gd name="T31" fmla="*/ 22 h 142"/>
                <a:gd name="T32" fmla="*/ 118 w 139"/>
                <a:gd name="T33" fmla="*/ 11 h 142"/>
                <a:gd name="T34" fmla="*/ 107 w 139"/>
                <a:gd name="T35" fmla="*/ 11 h 142"/>
                <a:gd name="T36" fmla="*/ 96 w 139"/>
                <a:gd name="T37" fmla="*/ 11 h 142"/>
                <a:gd name="T38" fmla="*/ 86 w 139"/>
                <a:gd name="T39" fmla="*/ 0 h 142"/>
                <a:gd name="T40" fmla="*/ 75 w 139"/>
                <a:gd name="T41" fmla="*/ 0 h 142"/>
                <a:gd name="T42" fmla="*/ 64 w 139"/>
                <a:gd name="T43" fmla="*/ 0 h 142"/>
                <a:gd name="T44" fmla="*/ 64 w 139"/>
                <a:gd name="T45" fmla="*/ 11 h 142"/>
                <a:gd name="T46" fmla="*/ 53 w 139"/>
                <a:gd name="T47" fmla="*/ 11 h 142"/>
                <a:gd name="T48" fmla="*/ 43 w 139"/>
                <a:gd name="T49" fmla="*/ 11 h 142"/>
                <a:gd name="T50" fmla="*/ 32 w 139"/>
                <a:gd name="T51" fmla="*/ 22 h 142"/>
                <a:gd name="T52" fmla="*/ 21 w 139"/>
                <a:gd name="T53" fmla="*/ 22 h 142"/>
                <a:gd name="T54" fmla="*/ 21 w 139"/>
                <a:gd name="T55" fmla="*/ 33 h 142"/>
                <a:gd name="T56" fmla="*/ 11 w 139"/>
                <a:gd name="T57" fmla="*/ 44 h 142"/>
                <a:gd name="T58" fmla="*/ 11 w 139"/>
                <a:gd name="T59" fmla="*/ 55 h 142"/>
                <a:gd name="T60" fmla="*/ 11 w 139"/>
                <a:gd name="T61" fmla="*/ 65 h 142"/>
                <a:gd name="T62" fmla="*/ 0 w 139"/>
                <a:gd name="T63" fmla="*/ 76 h 142"/>
                <a:gd name="T64" fmla="*/ 0 w 139"/>
                <a:gd name="T65" fmla="*/ 87 h 142"/>
                <a:gd name="T66" fmla="*/ 0 w 139"/>
                <a:gd name="T67" fmla="*/ 98 h 142"/>
                <a:gd name="T68" fmla="*/ 0 w 139"/>
                <a:gd name="T69" fmla="*/ 109 h 142"/>
                <a:gd name="T70" fmla="*/ 0 w 139"/>
                <a:gd name="T71" fmla="*/ 120 h 142"/>
                <a:gd name="T72" fmla="*/ 0 w 139"/>
                <a:gd name="T73" fmla="*/ 131 h 142"/>
                <a:gd name="T74" fmla="*/ 0 w 139"/>
                <a:gd name="T75" fmla="*/ 142 h 142"/>
                <a:gd name="T76" fmla="*/ 43 w 139"/>
                <a:gd name="T77" fmla="*/ 120 h 1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9"/>
                <a:gd name="T118" fmla="*/ 0 h 142"/>
                <a:gd name="T119" fmla="*/ 139 w 139"/>
                <a:gd name="T120" fmla="*/ 142 h 1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9" h="142">
                  <a:moveTo>
                    <a:pt x="43" y="120"/>
                  </a:moveTo>
                  <a:lnTo>
                    <a:pt x="53" y="131"/>
                  </a:lnTo>
                  <a:lnTo>
                    <a:pt x="53" y="120"/>
                  </a:lnTo>
                  <a:lnTo>
                    <a:pt x="53" y="109"/>
                  </a:lnTo>
                  <a:lnTo>
                    <a:pt x="53" y="98"/>
                  </a:lnTo>
                  <a:lnTo>
                    <a:pt x="53" y="87"/>
                  </a:lnTo>
                  <a:lnTo>
                    <a:pt x="53" y="76"/>
                  </a:lnTo>
                  <a:lnTo>
                    <a:pt x="53" y="65"/>
                  </a:lnTo>
                  <a:lnTo>
                    <a:pt x="64" y="55"/>
                  </a:lnTo>
                  <a:lnTo>
                    <a:pt x="75" y="55"/>
                  </a:lnTo>
                  <a:lnTo>
                    <a:pt x="86" y="55"/>
                  </a:lnTo>
                  <a:lnTo>
                    <a:pt x="96" y="55"/>
                  </a:lnTo>
                  <a:lnTo>
                    <a:pt x="107" y="65"/>
                  </a:lnTo>
                  <a:lnTo>
                    <a:pt x="118" y="65"/>
                  </a:lnTo>
                  <a:lnTo>
                    <a:pt x="139" y="22"/>
                  </a:lnTo>
                  <a:lnTo>
                    <a:pt x="129" y="22"/>
                  </a:lnTo>
                  <a:lnTo>
                    <a:pt x="118" y="11"/>
                  </a:lnTo>
                  <a:lnTo>
                    <a:pt x="107" y="11"/>
                  </a:lnTo>
                  <a:lnTo>
                    <a:pt x="96" y="11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4" y="0"/>
                  </a:lnTo>
                  <a:lnTo>
                    <a:pt x="64" y="11"/>
                  </a:lnTo>
                  <a:lnTo>
                    <a:pt x="53" y="11"/>
                  </a:lnTo>
                  <a:lnTo>
                    <a:pt x="43" y="11"/>
                  </a:lnTo>
                  <a:lnTo>
                    <a:pt x="32" y="22"/>
                  </a:lnTo>
                  <a:lnTo>
                    <a:pt x="21" y="22"/>
                  </a:lnTo>
                  <a:lnTo>
                    <a:pt x="21" y="33"/>
                  </a:lnTo>
                  <a:lnTo>
                    <a:pt x="11" y="44"/>
                  </a:lnTo>
                  <a:lnTo>
                    <a:pt x="11" y="55"/>
                  </a:lnTo>
                  <a:lnTo>
                    <a:pt x="11" y="65"/>
                  </a:lnTo>
                  <a:lnTo>
                    <a:pt x="0" y="76"/>
                  </a:lnTo>
                  <a:lnTo>
                    <a:pt x="0" y="87"/>
                  </a:lnTo>
                  <a:lnTo>
                    <a:pt x="0" y="98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31"/>
                  </a:lnTo>
                  <a:lnTo>
                    <a:pt x="0" y="142"/>
                  </a:lnTo>
                  <a:lnTo>
                    <a:pt x="43" y="1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6" name="Freeform 61"/>
            <p:cNvSpPr>
              <a:spLocks/>
            </p:cNvSpPr>
            <p:nvPr/>
          </p:nvSpPr>
          <p:spPr bwMode="auto">
            <a:xfrm>
              <a:off x="8169" y="5434"/>
              <a:ext cx="193" cy="381"/>
            </a:xfrm>
            <a:custGeom>
              <a:avLst/>
              <a:gdLst>
                <a:gd name="T0" fmla="*/ 193 w 193"/>
                <a:gd name="T1" fmla="*/ 370 h 381"/>
                <a:gd name="T2" fmla="*/ 182 w 193"/>
                <a:gd name="T3" fmla="*/ 359 h 381"/>
                <a:gd name="T4" fmla="*/ 43 w 193"/>
                <a:gd name="T5" fmla="*/ 0 h 381"/>
                <a:gd name="T6" fmla="*/ 0 w 193"/>
                <a:gd name="T7" fmla="*/ 22 h 381"/>
                <a:gd name="T8" fmla="*/ 139 w 193"/>
                <a:gd name="T9" fmla="*/ 381 h 381"/>
                <a:gd name="T10" fmla="*/ 193 w 193"/>
                <a:gd name="T11" fmla="*/ 370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381"/>
                <a:gd name="T20" fmla="*/ 193 w 193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381">
                  <a:moveTo>
                    <a:pt x="193" y="370"/>
                  </a:moveTo>
                  <a:lnTo>
                    <a:pt x="182" y="359"/>
                  </a:lnTo>
                  <a:lnTo>
                    <a:pt x="43" y="0"/>
                  </a:lnTo>
                  <a:lnTo>
                    <a:pt x="0" y="22"/>
                  </a:lnTo>
                  <a:lnTo>
                    <a:pt x="139" y="381"/>
                  </a:lnTo>
                  <a:lnTo>
                    <a:pt x="193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7" name="Freeform 62"/>
            <p:cNvSpPr>
              <a:spLocks/>
            </p:cNvSpPr>
            <p:nvPr/>
          </p:nvSpPr>
          <p:spPr bwMode="auto">
            <a:xfrm>
              <a:off x="8308" y="5804"/>
              <a:ext cx="140" cy="414"/>
            </a:xfrm>
            <a:custGeom>
              <a:avLst/>
              <a:gdLst>
                <a:gd name="T0" fmla="*/ 129 w 140"/>
                <a:gd name="T1" fmla="*/ 381 h 414"/>
                <a:gd name="T2" fmla="*/ 140 w 140"/>
                <a:gd name="T3" fmla="*/ 392 h 414"/>
                <a:gd name="T4" fmla="*/ 54 w 140"/>
                <a:gd name="T5" fmla="*/ 0 h 414"/>
                <a:gd name="T6" fmla="*/ 0 w 140"/>
                <a:gd name="T7" fmla="*/ 11 h 414"/>
                <a:gd name="T8" fmla="*/ 86 w 140"/>
                <a:gd name="T9" fmla="*/ 403 h 414"/>
                <a:gd name="T10" fmla="*/ 97 w 140"/>
                <a:gd name="T11" fmla="*/ 414 h 414"/>
                <a:gd name="T12" fmla="*/ 129 w 140"/>
                <a:gd name="T13" fmla="*/ 381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"/>
                <a:gd name="T22" fmla="*/ 0 h 414"/>
                <a:gd name="T23" fmla="*/ 140 w 140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" h="414">
                  <a:moveTo>
                    <a:pt x="129" y="381"/>
                  </a:moveTo>
                  <a:lnTo>
                    <a:pt x="140" y="392"/>
                  </a:lnTo>
                  <a:lnTo>
                    <a:pt x="54" y="0"/>
                  </a:lnTo>
                  <a:lnTo>
                    <a:pt x="0" y="11"/>
                  </a:lnTo>
                  <a:lnTo>
                    <a:pt x="86" y="403"/>
                  </a:lnTo>
                  <a:lnTo>
                    <a:pt x="97" y="414"/>
                  </a:lnTo>
                  <a:lnTo>
                    <a:pt x="129" y="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8" name="Freeform 63"/>
            <p:cNvSpPr>
              <a:spLocks/>
            </p:cNvSpPr>
            <p:nvPr/>
          </p:nvSpPr>
          <p:spPr bwMode="auto">
            <a:xfrm>
              <a:off x="8405" y="6185"/>
              <a:ext cx="332" cy="174"/>
            </a:xfrm>
            <a:custGeom>
              <a:avLst/>
              <a:gdLst>
                <a:gd name="T0" fmla="*/ 321 w 332"/>
                <a:gd name="T1" fmla="*/ 120 h 174"/>
                <a:gd name="T2" fmla="*/ 300 w 332"/>
                <a:gd name="T3" fmla="*/ 120 h 174"/>
                <a:gd name="T4" fmla="*/ 279 w 332"/>
                <a:gd name="T5" fmla="*/ 120 h 174"/>
                <a:gd name="T6" fmla="*/ 257 w 332"/>
                <a:gd name="T7" fmla="*/ 109 h 174"/>
                <a:gd name="T8" fmla="*/ 225 w 332"/>
                <a:gd name="T9" fmla="*/ 109 h 174"/>
                <a:gd name="T10" fmla="*/ 204 w 332"/>
                <a:gd name="T11" fmla="*/ 98 h 174"/>
                <a:gd name="T12" fmla="*/ 182 w 332"/>
                <a:gd name="T13" fmla="*/ 87 h 174"/>
                <a:gd name="T14" fmla="*/ 161 w 332"/>
                <a:gd name="T15" fmla="*/ 87 h 174"/>
                <a:gd name="T16" fmla="*/ 139 w 332"/>
                <a:gd name="T17" fmla="*/ 76 h 174"/>
                <a:gd name="T18" fmla="*/ 118 w 332"/>
                <a:gd name="T19" fmla="*/ 65 h 174"/>
                <a:gd name="T20" fmla="*/ 96 w 332"/>
                <a:gd name="T21" fmla="*/ 55 h 174"/>
                <a:gd name="T22" fmla="*/ 75 w 332"/>
                <a:gd name="T23" fmla="*/ 33 h 174"/>
                <a:gd name="T24" fmla="*/ 64 w 332"/>
                <a:gd name="T25" fmla="*/ 22 h 174"/>
                <a:gd name="T26" fmla="*/ 43 w 332"/>
                <a:gd name="T27" fmla="*/ 11 h 174"/>
                <a:gd name="T28" fmla="*/ 32 w 332"/>
                <a:gd name="T29" fmla="*/ 0 h 174"/>
                <a:gd name="T30" fmla="*/ 10 w 332"/>
                <a:gd name="T31" fmla="*/ 33 h 174"/>
                <a:gd name="T32" fmla="*/ 21 w 332"/>
                <a:gd name="T33" fmla="*/ 55 h 174"/>
                <a:gd name="T34" fmla="*/ 43 w 332"/>
                <a:gd name="T35" fmla="*/ 65 h 174"/>
                <a:gd name="T36" fmla="*/ 53 w 332"/>
                <a:gd name="T37" fmla="*/ 76 h 174"/>
                <a:gd name="T38" fmla="*/ 75 w 332"/>
                <a:gd name="T39" fmla="*/ 87 h 174"/>
                <a:gd name="T40" fmla="*/ 96 w 332"/>
                <a:gd name="T41" fmla="*/ 98 h 174"/>
                <a:gd name="T42" fmla="*/ 107 w 332"/>
                <a:gd name="T43" fmla="*/ 109 h 174"/>
                <a:gd name="T44" fmla="*/ 128 w 332"/>
                <a:gd name="T45" fmla="*/ 120 h 174"/>
                <a:gd name="T46" fmla="*/ 150 w 332"/>
                <a:gd name="T47" fmla="*/ 131 h 174"/>
                <a:gd name="T48" fmla="*/ 171 w 332"/>
                <a:gd name="T49" fmla="*/ 142 h 174"/>
                <a:gd name="T50" fmla="*/ 193 w 332"/>
                <a:gd name="T51" fmla="*/ 153 h 174"/>
                <a:gd name="T52" fmla="*/ 214 w 332"/>
                <a:gd name="T53" fmla="*/ 153 h 174"/>
                <a:gd name="T54" fmla="*/ 246 w 332"/>
                <a:gd name="T55" fmla="*/ 163 h 174"/>
                <a:gd name="T56" fmla="*/ 268 w 332"/>
                <a:gd name="T57" fmla="*/ 163 h 174"/>
                <a:gd name="T58" fmla="*/ 289 w 332"/>
                <a:gd name="T59" fmla="*/ 163 h 174"/>
                <a:gd name="T60" fmla="*/ 321 w 332"/>
                <a:gd name="T61" fmla="*/ 174 h 174"/>
                <a:gd name="T62" fmla="*/ 332 w 332"/>
                <a:gd name="T63" fmla="*/ 120 h 1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32"/>
                <a:gd name="T97" fmla="*/ 0 h 174"/>
                <a:gd name="T98" fmla="*/ 332 w 332"/>
                <a:gd name="T99" fmla="*/ 174 h 1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32" h="174">
                  <a:moveTo>
                    <a:pt x="332" y="120"/>
                  </a:moveTo>
                  <a:lnTo>
                    <a:pt x="321" y="120"/>
                  </a:lnTo>
                  <a:lnTo>
                    <a:pt x="311" y="120"/>
                  </a:lnTo>
                  <a:lnTo>
                    <a:pt x="300" y="120"/>
                  </a:lnTo>
                  <a:lnTo>
                    <a:pt x="289" y="120"/>
                  </a:lnTo>
                  <a:lnTo>
                    <a:pt x="279" y="120"/>
                  </a:lnTo>
                  <a:lnTo>
                    <a:pt x="268" y="120"/>
                  </a:lnTo>
                  <a:lnTo>
                    <a:pt x="257" y="109"/>
                  </a:lnTo>
                  <a:lnTo>
                    <a:pt x="236" y="109"/>
                  </a:lnTo>
                  <a:lnTo>
                    <a:pt x="225" y="109"/>
                  </a:lnTo>
                  <a:lnTo>
                    <a:pt x="214" y="109"/>
                  </a:lnTo>
                  <a:lnTo>
                    <a:pt x="204" y="98"/>
                  </a:lnTo>
                  <a:lnTo>
                    <a:pt x="193" y="98"/>
                  </a:lnTo>
                  <a:lnTo>
                    <a:pt x="182" y="87"/>
                  </a:lnTo>
                  <a:lnTo>
                    <a:pt x="171" y="87"/>
                  </a:lnTo>
                  <a:lnTo>
                    <a:pt x="161" y="87"/>
                  </a:lnTo>
                  <a:lnTo>
                    <a:pt x="150" y="76"/>
                  </a:lnTo>
                  <a:lnTo>
                    <a:pt x="139" y="76"/>
                  </a:lnTo>
                  <a:lnTo>
                    <a:pt x="128" y="76"/>
                  </a:lnTo>
                  <a:lnTo>
                    <a:pt x="118" y="65"/>
                  </a:lnTo>
                  <a:lnTo>
                    <a:pt x="107" y="55"/>
                  </a:lnTo>
                  <a:lnTo>
                    <a:pt x="96" y="55"/>
                  </a:lnTo>
                  <a:lnTo>
                    <a:pt x="86" y="44"/>
                  </a:lnTo>
                  <a:lnTo>
                    <a:pt x="75" y="33"/>
                  </a:lnTo>
                  <a:lnTo>
                    <a:pt x="64" y="33"/>
                  </a:lnTo>
                  <a:lnTo>
                    <a:pt x="64" y="22"/>
                  </a:lnTo>
                  <a:lnTo>
                    <a:pt x="53" y="11"/>
                  </a:lnTo>
                  <a:lnTo>
                    <a:pt x="43" y="11"/>
                  </a:lnTo>
                  <a:lnTo>
                    <a:pt x="43" y="0"/>
                  </a:lnTo>
                  <a:lnTo>
                    <a:pt x="32" y="0"/>
                  </a:lnTo>
                  <a:lnTo>
                    <a:pt x="0" y="33"/>
                  </a:lnTo>
                  <a:lnTo>
                    <a:pt x="10" y="33"/>
                  </a:lnTo>
                  <a:lnTo>
                    <a:pt x="10" y="44"/>
                  </a:lnTo>
                  <a:lnTo>
                    <a:pt x="21" y="55"/>
                  </a:lnTo>
                  <a:lnTo>
                    <a:pt x="32" y="55"/>
                  </a:lnTo>
                  <a:lnTo>
                    <a:pt x="43" y="65"/>
                  </a:lnTo>
                  <a:lnTo>
                    <a:pt x="43" y="76"/>
                  </a:lnTo>
                  <a:lnTo>
                    <a:pt x="53" y="76"/>
                  </a:lnTo>
                  <a:lnTo>
                    <a:pt x="64" y="87"/>
                  </a:lnTo>
                  <a:lnTo>
                    <a:pt x="75" y="87"/>
                  </a:lnTo>
                  <a:lnTo>
                    <a:pt x="86" y="98"/>
                  </a:lnTo>
                  <a:lnTo>
                    <a:pt x="96" y="98"/>
                  </a:lnTo>
                  <a:lnTo>
                    <a:pt x="96" y="109"/>
                  </a:lnTo>
                  <a:lnTo>
                    <a:pt x="107" y="109"/>
                  </a:lnTo>
                  <a:lnTo>
                    <a:pt x="118" y="120"/>
                  </a:lnTo>
                  <a:lnTo>
                    <a:pt x="128" y="120"/>
                  </a:lnTo>
                  <a:lnTo>
                    <a:pt x="139" y="131"/>
                  </a:lnTo>
                  <a:lnTo>
                    <a:pt x="150" y="131"/>
                  </a:lnTo>
                  <a:lnTo>
                    <a:pt x="161" y="142"/>
                  </a:lnTo>
                  <a:lnTo>
                    <a:pt x="171" y="142"/>
                  </a:lnTo>
                  <a:lnTo>
                    <a:pt x="182" y="142"/>
                  </a:lnTo>
                  <a:lnTo>
                    <a:pt x="193" y="153"/>
                  </a:lnTo>
                  <a:lnTo>
                    <a:pt x="204" y="153"/>
                  </a:lnTo>
                  <a:lnTo>
                    <a:pt x="214" y="153"/>
                  </a:lnTo>
                  <a:lnTo>
                    <a:pt x="236" y="153"/>
                  </a:lnTo>
                  <a:lnTo>
                    <a:pt x="246" y="163"/>
                  </a:lnTo>
                  <a:lnTo>
                    <a:pt x="257" y="163"/>
                  </a:lnTo>
                  <a:lnTo>
                    <a:pt x="268" y="163"/>
                  </a:lnTo>
                  <a:lnTo>
                    <a:pt x="279" y="163"/>
                  </a:lnTo>
                  <a:lnTo>
                    <a:pt x="289" y="163"/>
                  </a:lnTo>
                  <a:lnTo>
                    <a:pt x="311" y="174"/>
                  </a:lnTo>
                  <a:lnTo>
                    <a:pt x="321" y="174"/>
                  </a:lnTo>
                  <a:lnTo>
                    <a:pt x="332" y="174"/>
                  </a:lnTo>
                  <a:lnTo>
                    <a:pt x="332" y="1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49" name="Freeform 64"/>
            <p:cNvSpPr>
              <a:spLocks/>
            </p:cNvSpPr>
            <p:nvPr/>
          </p:nvSpPr>
          <p:spPr bwMode="auto">
            <a:xfrm>
              <a:off x="8737" y="6305"/>
              <a:ext cx="204" cy="54"/>
            </a:xfrm>
            <a:custGeom>
              <a:avLst/>
              <a:gdLst>
                <a:gd name="T0" fmla="*/ 204 w 204"/>
                <a:gd name="T1" fmla="*/ 11 h 54"/>
                <a:gd name="T2" fmla="*/ 204 w 204"/>
                <a:gd name="T3" fmla="*/ 0 h 54"/>
                <a:gd name="T4" fmla="*/ 0 w 204"/>
                <a:gd name="T5" fmla="*/ 0 h 54"/>
                <a:gd name="T6" fmla="*/ 0 w 204"/>
                <a:gd name="T7" fmla="*/ 54 h 54"/>
                <a:gd name="T8" fmla="*/ 204 w 204"/>
                <a:gd name="T9" fmla="*/ 54 h 54"/>
                <a:gd name="T10" fmla="*/ 204 w 204"/>
                <a:gd name="T11" fmla="*/ 11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4"/>
                <a:gd name="T19" fmla="*/ 0 h 54"/>
                <a:gd name="T20" fmla="*/ 204 w 204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4" h="54">
                  <a:moveTo>
                    <a:pt x="204" y="11"/>
                  </a:moveTo>
                  <a:lnTo>
                    <a:pt x="204" y="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204" y="54"/>
                  </a:lnTo>
                  <a:lnTo>
                    <a:pt x="204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0" name="Freeform 65"/>
            <p:cNvSpPr>
              <a:spLocks/>
            </p:cNvSpPr>
            <p:nvPr/>
          </p:nvSpPr>
          <p:spPr bwMode="auto">
            <a:xfrm>
              <a:off x="8941" y="6316"/>
              <a:ext cx="772" cy="98"/>
            </a:xfrm>
            <a:custGeom>
              <a:avLst/>
              <a:gdLst>
                <a:gd name="T0" fmla="*/ 729 w 772"/>
                <a:gd name="T1" fmla="*/ 76 h 98"/>
                <a:gd name="T2" fmla="*/ 751 w 772"/>
                <a:gd name="T3" fmla="*/ 54 h 98"/>
                <a:gd name="T4" fmla="*/ 0 w 772"/>
                <a:gd name="T5" fmla="*/ 0 h 98"/>
                <a:gd name="T6" fmla="*/ 0 w 772"/>
                <a:gd name="T7" fmla="*/ 43 h 98"/>
                <a:gd name="T8" fmla="*/ 751 w 772"/>
                <a:gd name="T9" fmla="*/ 98 h 98"/>
                <a:gd name="T10" fmla="*/ 772 w 772"/>
                <a:gd name="T11" fmla="*/ 76 h 98"/>
                <a:gd name="T12" fmla="*/ 751 w 772"/>
                <a:gd name="T13" fmla="*/ 98 h 98"/>
                <a:gd name="T14" fmla="*/ 772 w 772"/>
                <a:gd name="T15" fmla="*/ 98 h 98"/>
                <a:gd name="T16" fmla="*/ 772 w 772"/>
                <a:gd name="T17" fmla="*/ 76 h 98"/>
                <a:gd name="T18" fmla="*/ 729 w 772"/>
                <a:gd name="T19" fmla="*/ 76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2"/>
                <a:gd name="T31" fmla="*/ 0 h 98"/>
                <a:gd name="T32" fmla="*/ 772 w 772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2" h="98">
                  <a:moveTo>
                    <a:pt x="729" y="76"/>
                  </a:moveTo>
                  <a:lnTo>
                    <a:pt x="751" y="54"/>
                  </a:lnTo>
                  <a:lnTo>
                    <a:pt x="0" y="0"/>
                  </a:lnTo>
                  <a:lnTo>
                    <a:pt x="0" y="43"/>
                  </a:lnTo>
                  <a:lnTo>
                    <a:pt x="751" y="98"/>
                  </a:lnTo>
                  <a:lnTo>
                    <a:pt x="772" y="76"/>
                  </a:lnTo>
                  <a:lnTo>
                    <a:pt x="751" y="98"/>
                  </a:lnTo>
                  <a:lnTo>
                    <a:pt x="772" y="98"/>
                  </a:lnTo>
                  <a:lnTo>
                    <a:pt x="772" y="76"/>
                  </a:lnTo>
                  <a:lnTo>
                    <a:pt x="729" y="7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1" name="Freeform 66"/>
            <p:cNvSpPr>
              <a:spLocks/>
            </p:cNvSpPr>
            <p:nvPr/>
          </p:nvSpPr>
          <p:spPr bwMode="auto">
            <a:xfrm>
              <a:off x="9670" y="5891"/>
              <a:ext cx="54" cy="501"/>
            </a:xfrm>
            <a:custGeom>
              <a:avLst/>
              <a:gdLst>
                <a:gd name="T0" fmla="*/ 32 w 54"/>
                <a:gd name="T1" fmla="*/ 44 h 501"/>
                <a:gd name="T2" fmla="*/ 0 w 54"/>
                <a:gd name="T3" fmla="*/ 22 h 501"/>
                <a:gd name="T4" fmla="*/ 0 w 54"/>
                <a:gd name="T5" fmla="*/ 501 h 501"/>
                <a:gd name="T6" fmla="*/ 43 w 54"/>
                <a:gd name="T7" fmla="*/ 501 h 501"/>
                <a:gd name="T8" fmla="*/ 54 w 54"/>
                <a:gd name="T9" fmla="*/ 22 h 501"/>
                <a:gd name="T10" fmla="*/ 22 w 54"/>
                <a:gd name="T11" fmla="*/ 0 h 501"/>
                <a:gd name="T12" fmla="*/ 54 w 54"/>
                <a:gd name="T13" fmla="*/ 22 h 501"/>
                <a:gd name="T14" fmla="*/ 54 w 54"/>
                <a:gd name="T15" fmla="*/ 0 h 501"/>
                <a:gd name="T16" fmla="*/ 22 w 54"/>
                <a:gd name="T17" fmla="*/ 0 h 501"/>
                <a:gd name="T18" fmla="*/ 32 w 54"/>
                <a:gd name="T19" fmla="*/ 44 h 5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"/>
                <a:gd name="T31" fmla="*/ 0 h 501"/>
                <a:gd name="T32" fmla="*/ 54 w 54"/>
                <a:gd name="T33" fmla="*/ 501 h 5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" h="501">
                  <a:moveTo>
                    <a:pt x="32" y="44"/>
                  </a:moveTo>
                  <a:lnTo>
                    <a:pt x="0" y="22"/>
                  </a:lnTo>
                  <a:lnTo>
                    <a:pt x="0" y="501"/>
                  </a:lnTo>
                  <a:lnTo>
                    <a:pt x="43" y="501"/>
                  </a:lnTo>
                  <a:lnTo>
                    <a:pt x="54" y="22"/>
                  </a:lnTo>
                  <a:lnTo>
                    <a:pt x="22" y="0"/>
                  </a:lnTo>
                  <a:lnTo>
                    <a:pt x="54" y="22"/>
                  </a:lnTo>
                  <a:lnTo>
                    <a:pt x="54" y="0"/>
                  </a:lnTo>
                  <a:lnTo>
                    <a:pt x="22" y="0"/>
                  </a:lnTo>
                  <a:lnTo>
                    <a:pt x="32" y="4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2" name="Freeform 67"/>
            <p:cNvSpPr>
              <a:spLocks/>
            </p:cNvSpPr>
            <p:nvPr/>
          </p:nvSpPr>
          <p:spPr bwMode="auto">
            <a:xfrm>
              <a:off x="8051" y="6479"/>
              <a:ext cx="1641" cy="1633"/>
            </a:xfrm>
            <a:custGeom>
              <a:avLst/>
              <a:gdLst>
                <a:gd name="T0" fmla="*/ 1019 w 1641"/>
                <a:gd name="T1" fmla="*/ 425 h 1633"/>
                <a:gd name="T2" fmla="*/ 772 w 1641"/>
                <a:gd name="T3" fmla="*/ 925 h 1633"/>
                <a:gd name="T4" fmla="*/ 129 w 1641"/>
                <a:gd name="T5" fmla="*/ 1600 h 1633"/>
                <a:gd name="T6" fmla="*/ 118 w 1641"/>
                <a:gd name="T7" fmla="*/ 1622 h 1633"/>
                <a:gd name="T8" fmla="*/ 96 w 1641"/>
                <a:gd name="T9" fmla="*/ 1622 h 1633"/>
                <a:gd name="T10" fmla="*/ 75 w 1641"/>
                <a:gd name="T11" fmla="*/ 1633 h 1633"/>
                <a:gd name="T12" fmla="*/ 53 w 1641"/>
                <a:gd name="T13" fmla="*/ 1633 h 1633"/>
                <a:gd name="T14" fmla="*/ 32 w 1641"/>
                <a:gd name="T15" fmla="*/ 1633 h 1633"/>
                <a:gd name="T16" fmla="*/ 21 w 1641"/>
                <a:gd name="T17" fmla="*/ 1622 h 1633"/>
                <a:gd name="T18" fmla="*/ 11 w 1641"/>
                <a:gd name="T19" fmla="*/ 1611 h 1633"/>
                <a:gd name="T20" fmla="*/ 0 w 1641"/>
                <a:gd name="T21" fmla="*/ 1590 h 1633"/>
                <a:gd name="T22" fmla="*/ 0 w 1641"/>
                <a:gd name="T23" fmla="*/ 1568 h 1633"/>
                <a:gd name="T24" fmla="*/ 0 w 1641"/>
                <a:gd name="T25" fmla="*/ 1546 h 1633"/>
                <a:gd name="T26" fmla="*/ 11 w 1641"/>
                <a:gd name="T27" fmla="*/ 1535 h 1633"/>
                <a:gd name="T28" fmla="*/ 11 w 1641"/>
                <a:gd name="T29" fmla="*/ 1513 h 1633"/>
                <a:gd name="T30" fmla="*/ 311 w 1641"/>
                <a:gd name="T31" fmla="*/ 1176 h 1633"/>
                <a:gd name="T32" fmla="*/ 493 w 1641"/>
                <a:gd name="T33" fmla="*/ 577 h 1633"/>
                <a:gd name="T34" fmla="*/ 247 w 1641"/>
                <a:gd name="T35" fmla="*/ 1034 h 1633"/>
                <a:gd name="T36" fmla="*/ 225 w 1641"/>
                <a:gd name="T37" fmla="*/ 1045 h 1633"/>
                <a:gd name="T38" fmla="*/ 204 w 1641"/>
                <a:gd name="T39" fmla="*/ 1045 h 1633"/>
                <a:gd name="T40" fmla="*/ 182 w 1641"/>
                <a:gd name="T41" fmla="*/ 1045 h 1633"/>
                <a:gd name="T42" fmla="*/ 161 w 1641"/>
                <a:gd name="T43" fmla="*/ 1034 h 1633"/>
                <a:gd name="T44" fmla="*/ 150 w 1641"/>
                <a:gd name="T45" fmla="*/ 1023 h 1633"/>
                <a:gd name="T46" fmla="*/ 150 w 1641"/>
                <a:gd name="T47" fmla="*/ 1002 h 1633"/>
                <a:gd name="T48" fmla="*/ 139 w 1641"/>
                <a:gd name="T49" fmla="*/ 980 h 1633"/>
                <a:gd name="T50" fmla="*/ 139 w 1641"/>
                <a:gd name="T51" fmla="*/ 958 h 1633"/>
                <a:gd name="T52" fmla="*/ 279 w 1641"/>
                <a:gd name="T53" fmla="*/ 588 h 1633"/>
                <a:gd name="T54" fmla="*/ 375 w 1641"/>
                <a:gd name="T55" fmla="*/ 185 h 1633"/>
                <a:gd name="T56" fmla="*/ 397 w 1641"/>
                <a:gd name="T57" fmla="*/ 174 h 1633"/>
                <a:gd name="T58" fmla="*/ 407 w 1641"/>
                <a:gd name="T59" fmla="*/ 163 h 1633"/>
                <a:gd name="T60" fmla="*/ 429 w 1641"/>
                <a:gd name="T61" fmla="*/ 142 h 1633"/>
                <a:gd name="T62" fmla="*/ 450 w 1641"/>
                <a:gd name="T63" fmla="*/ 131 h 1633"/>
                <a:gd name="T64" fmla="*/ 472 w 1641"/>
                <a:gd name="T65" fmla="*/ 109 h 1633"/>
                <a:gd name="T66" fmla="*/ 493 w 1641"/>
                <a:gd name="T67" fmla="*/ 109 h 1633"/>
                <a:gd name="T68" fmla="*/ 515 w 1641"/>
                <a:gd name="T69" fmla="*/ 98 h 1633"/>
                <a:gd name="T70" fmla="*/ 536 w 1641"/>
                <a:gd name="T71" fmla="*/ 87 h 1633"/>
                <a:gd name="T72" fmla="*/ 558 w 1641"/>
                <a:gd name="T73" fmla="*/ 76 h 1633"/>
                <a:gd name="T74" fmla="*/ 579 w 1641"/>
                <a:gd name="T75" fmla="*/ 76 h 1633"/>
                <a:gd name="T76" fmla="*/ 600 w 1641"/>
                <a:gd name="T77" fmla="*/ 65 h 1633"/>
                <a:gd name="T78" fmla="*/ 622 w 1641"/>
                <a:gd name="T79" fmla="*/ 65 h 1633"/>
                <a:gd name="T80" fmla="*/ 654 w 1641"/>
                <a:gd name="T81" fmla="*/ 65 h 1633"/>
                <a:gd name="T82" fmla="*/ 675 w 1641"/>
                <a:gd name="T83" fmla="*/ 54 h 1633"/>
                <a:gd name="T84" fmla="*/ 890 w 1641"/>
                <a:gd name="T85" fmla="*/ 54 h 1633"/>
                <a:gd name="T86" fmla="*/ 1641 w 1641"/>
                <a:gd name="T87" fmla="*/ 479 h 163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41"/>
                <a:gd name="T133" fmla="*/ 0 h 1633"/>
                <a:gd name="T134" fmla="*/ 1641 w 1641"/>
                <a:gd name="T135" fmla="*/ 1633 h 163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41" h="1633">
                  <a:moveTo>
                    <a:pt x="1641" y="479"/>
                  </a:moveTo>
                  <a:lnTo>
                    <a:pt x="1019" y="425"/>
                  </a:lnTo>
                  <a:lnTo>
                    <a:pt x="922" y="479"/>
                  </a:lnTo>
                  <a:lnTo>
                    <a:pt x="772" y="925"/>
                  </a:lnTo>
                  <a:lnTo>
                    <a:pt x="472" y="1350"/>
                  </a:lnTo>
                  <a:lnTo>
                    <a:pt x="129" y="1600"/>
                  </a:lnTo>
                  <a:lnTo>
                    <a:pt x="118" y="1611"/>
                  </a:lnTo>
                  <a:lnTo>
                    <a:pt x="118" y="1622"/>
                  </a:lnTo>
                  <a:lnTo>
                    <a:pt x="107" y="1622"/>
                  </a:lnTo>
                  <a:lnTo>
                    <a:pt x="96" y="1622"/>
                  </a:lnTo>
                  <a:lnTo>
                    <a:pt x="86" y="1633"/>
                  </a:lnTo>
                  <a:lnTo>
                    <a:pt x="75" y="1633"/>
                  </a:lnTo>
                  <a:lnTo>
                    <a:pt x="64" y="1633"/>
                  </a:lnTo>
                  <a:lnTo>
                    <a:pt x="53" y="1633"/>
                  </a:lnTo>
                  <a:lnTo>
                    <a:pt x="43" y="1633"/>
                  </a:lnTo>
                  <a:lnTo>
                    <a:pt x="32" y="1633"/>
                  </a:lnTo>
                  <a:lnTo>
                    <a:pt x="32" y="1622"/>
                  </a:lnTo>
                  <a:lnTo>
                    <a:pt x="21" y="1622"/>
                  </a:lnTo>
                  <a:lnTo>
                    <a:pt x="21" y="1611"/>
                  </a:lnTo>
                  <a:lnTo>
                    <a:pt x="11" y="1611"/>
                  </a:lnTo>
                  <a:lnTo>
                    <a:pt x="11" y="1600"/>
                  </a:lnTo>
                  <a:lnTo>
                    <a:pt x="0" y="1590"/>
                  </a:lnTo>
                  <a:lnTo>
                    <a:pt x="0" y="1579"/>
                  </a:lnTo>
                  <a:lnTo>
                    <a:pt x="0" y="1568"/>
                  </a:lnTo>
                  <a:lnTo>
                    <a:pt x="0" y="1557"/>
                  </a:lnTo>
                  <a:lnTo>
                    <a:pt x="0" y="1546"/>
                  </a:lnTo>
                  <a:lnTo>
                    <a:pt x="11" y="1546"/>
                  </a:lnTo>
                  <a:lnTo>
                    <a:pt x="11" y="1535"/>
                  </a:lnTo>
                  <a:lnTo>
                    <a:pt x="11" y="1524"/>
                  </a:lnTo>
                  <a:lnTo>
                    <a:pt x="11" y="1513"/>
                  </a:lnTo>
                  <a:lnTo>
                    <a:pt x="21" y="1502"/>
                  </a:lnTo>
                  <a:lnTo>
                    <a:pt x="311" y="1176"/>
                  </a:lnTo>
                  <a:lnTo>
                    <a:pt x="472" y="817"/>
                  </a:lnTo>
                  <a:lnTo>
                    <a:pt x="493" y="577"/>
                  </a:lnTo>
                  <a:lnTo>
                    <a:pt x="407" y="817"/>
                  </a:lnTo>
                  <a:lnTo>
                    <a:pt x="247" y="1034"/>
                  </a:lnTo>
                  <a:lnTo>
                    <a:pt x="236" y="1034"/>
                  </a:lnTo>
                  <a:lnTo>
                    <a:pt x="225" y="1045"/>
                  </a:lnTo>
                  <a:lnTo>
                    <a:pt x="214" y="1045"/>
                  </a:lnTo>
                  <a:lnTo>
                    <a:pt x="204" y="1045"/>
                  </a:lnTo>
                  <a:lnTo>
                    <a:pt x="193" y="1045"/>
                  </a:lnTo>
                  <a:lnTo>
                    <a:pt x="182" y="1045"/>
                  </a:lnTo>
                  <a:lnTo>
                    <a:pt x="171" y="1045"/>
                  </a:lnTo>
                  <a:lnTo>
                    <a:pt x="161" y="1034"/>
                  </a:lnTo>
                  <a:lnTo>
                    <a:pt x="161" y="1023"/>
                  </a:lnTo>
                  <a:lnTo>
                    <a:pt x="150" y="1023"/>
                  </a:lnTo>
                  <a:lnTo>
                    <a:pt x="150" y="1013"/>
                  </a:lnTo>
                  <a:lnTo>
                    <a:pt x="150" y="1002"/>
                  </a:lnTo>
                  <a:lnTo>
                    <a:pt x="150" y="991"/>
                  </a:lnTo>
                  <a:lnTo>
                    <a:pt x="139" y="980"/>
                  </a:lnTo>
                  <a:lnTo>
                    <a:pt x="139" y="969"/>
                  </a:lnTo>
                  <a:lnTo>
                    <a:pt x="139" y="958"/>
                  </a:lnTo>
                  <a:lnTo>
                    <a:pt x="139" y="947"/>
                  </a:lnTo>
                  <a:lnTo>
                    <a:pt x="279" y="588"/>
                  </a:lnTo>
                  <a:lnTo>
                    <a:pt x="375" y="196"/>
                  </a:lnTo>
                  <a:lnTo>
                    <a:pt x="375" y="185"/>
                  </a:lnTo>
                  <a:lnTo>
                    <a:pt x="386" y="185"/>
                  </a:lnTo>
                  <a:lnTo>
                    <a:pt x="397" y="174"/>
                  </a:lnTo>
                  <a:lnTo>
                    <a:pt x="397" y="163"/>
                  </a:lnTo>
                  <a:lnTo>
                    <a:pt x="407" y="163"/>
                  </a:lnTo>
                  <a:lnTo>
                    <a:pt x="418" y="152"/>
                  </a:lnTo>
                  <a:lnTo>
                    <a:pt x="429" y="142"/>
                  </a:lnTo>
                  <a:lnTo>
                    <a:pt x="440" y="131"/>
                  </a:lnTo>
                  <a:lnTo>
                    <a:pt x="450" y="131"/>
                  </a:lnTo>
                  <a:lnTo>
                    <a:pt x="461" y="120"/>
                  </a:lnTo>
                  <a:lnTo>
                    <a:pt x="472" y="109"/>
                  </a:lnTo>
                  <a:lnTo>
                    <a:pt x="482" y="109"/>
                  </a:lnTo>
                  <a:lnTo>
                    <a:pt x="493" y="109"/>
                  </a:lnTo>
                  <a:lnTo>
                    <a:pt x="504" y="98"/>
                  </a:lnTo>
                  <a:lnTo>
                    <a:pt x="515" y="98"/>
                  </a:lnTo>
                  <a:lnTo>
                    <a:pt x="525" y="87"/>
                  </a:lnTo>
                  <a:lnTo>
                    <a:pt x="536" y="87"/>
                  </a:lnTo>
                  <a:lnTo>
                    <a:pt x="547" y="87"/>
                  </a:lnTo>
                  <a:lnTo>
                    <a:pt x="558" y="76"/>
                  </a:lnTo>
                  <a:lnTo>
                    <a:pt x="568" y="76"/>
                  </a:lnTo>
                  <a:lnTo>
                    <a:pt x="579" y="76"/>
                  </a:lnTo>
                  <a:lnTo>
                    <a:pt x="590" y="76"/>
                  </a:lnTo>
                  <a:lnTo>
                    <a:pt x="600" y="65"/>
                  </a:lnTo>
                  <a:lnTo>
                    <a:pt x="611" y="65"/>
                  </a:lnTo>
                  <a:lnTo>
                    <a:pt x="622" y="65"/>
                  </a:lnTo>
                  <a:lnTo>
                    <a:pt x="633" y="65"/>
                  </a:lnTo>
                  <a:lnTo>
                    <a:pt x="654" y="65"/>
                  </a:lnTo>
                  <a:lnTo>
                    <a:pt x="665" y="65"/>
                  </a:lnTo>
                  <a:lnTo>
                    <a:pt x="675" y="54"/>
                  </a:lnTo>
                  <a:lnTo>
                    <a:pt x="686" y="54"/>
                  </a:lnTo>
                  <a:lnTo>
                    <a:pt x="890" y="54"/>
                  </a:lnTo>
                  <a:lnTo>
                    <a:pt x="1641" y="0"/>
                  </a:lnTo>
                  <a:lnTo>
                    <a:pt x="1641" y="4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3" name="Freeform 68"/>
            <p:cNvSpPr>
              <a:spLocks/>
            </p:cNvSpPr>
            <p:nvPr/>
          </p:nvSpPr>
          <p:spPr bwMode="auto">
            <a:xfrm>
              <a:off x="9059" y="6882"/>
              <a:ext cx="643" cy="98"/>
            </a:xfrm>
            <a:custGeom>
              <a:avLst/>
              <a:gdLst>
                <a:gd name="T0" fmla="*/ 0 w 643"/>
                <a:gd name="T1" fmla="*/ 0 h 98"/>
                <a:gd name="T2" fmla="*/ 11 w 643"/>
                <a:gd name="T3" fmla="*/ 0 h 98"/>
                <a:gd name="T4" fmla="*/ 643 w 643"/>
                <a:gd name="T5" fmla="*/ 54 h 98"/>
                <a:gd name="T6" fmla="*/ 633 w 643"/>
                <a:gd name="T7" fmla="*/ 98 h 98"/>
                <a:gd name="T8" fmla="*/ 11 w 643"/>
                <a:gd name="T9" fmla="*/ 43 h 98"/>
                <a:gd name="T10" fmla="*/ 21 w 643"/>
                <a:gd name="T11" fmla="*/ 43 h 98"/>
                <a:gd name="T12" fmla="*/ 0 w 643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98"/>
                <a:gd name="T23" fmla="*/ 643 w 643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98">
                  <a:moveTo>
                    <a:pt x="0" y="0"/>
                  </a:moveTo>
                  <a:lnTo>
                    <a:pt x="11" y="0"/>
                  </a:lnTo>
                  <a:lnTo>
                    <a:pt x="643" y="54"/>
                  </a:lnTo>
                  <a:lnTo>
                    <a:pt x="633" y="98"/>
                  </a:lnTo>
                  <a:lnTo>
                    <a:pt x="11" y="43"/>
                  </a:lnTo>
                  <a:lnTo>
                    <a:pt x="21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4" name="Freeform 69"/>
            <p:cNvSpPr>
              <a:spLocks/>
            </p:cNvSpPr>
            <p:nvPr/>
          </p:nvSpPr>
          <p:spPr bwMode="auto">
            <a:xfrm>
              <a:off x="8952" y="6882"/>
              <a:ext cx="128" cy="98"/>
            </a:xfrm>
            <a:custGeom>
              <a:avLst/>
              <a:gdLst>
                <a:gd name="T0" fmla="*/ 0 w 128"/>
                <a:gd name="T1" fmla="*/ 65 h 98"/>
                <a:gd name="T2" fmla="*/ 10 w 128"/>
                <a:gd name="T3" fmla="*/ 54 h 98"/>
                <a:gd name="T4" fmla="*/ 107 w 128"/>
                <a:gd name="T5" fmla="*/ 0 h 98"/>
                <a:gd name="T6" fmla="*/ 128 w 128"/>
                <a:gd name="T7" fmla="*/ 43 h 98"/>
                <a:gd name="T8" fmla="*/ 32 w 128"/>
                <a:gd name="T9" fmla="*/ 98 h 98"/>
                <a:gd name="T10" fmla="*/ 43 w 128"/>
                <a:gd name="T11" fmla="*/ 87 h 98"/>
                <a:gd name="T12" fmla="*/ 0 w 128"/>
                <a:gd name="T13" fmla="*/ 65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8"/>
                <a:gd name="T22" fmla="*/ 0 h 98"/>
                <a:gd name="T23" fmla="*/ 128 w 128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8" h="98">
                  <a:moveTo>
                    <a:pt x="0" y="65"/>
                  </a:moveTo>
                  <a:lnTo>
                    <a:pt x="10" y="54"/>
                  </a:lnTo>
                  <a:lnTo>
                    <a:pt x="107" y="0"/>
                  </a:lnTo>
                  <a:lnTo>
                    <a:pt x="128" y="43"/>
                  </a:lnTo>
                  <a:lnTo>
                    <a:pt x="32" y="98"/>
                  </a:lnTo>
                  <a:lnTo>
                    <a:pt x="43" y="8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5" name="Freeform 70"/>
            <p:cNvSpPr>
              <a:spLocks/>
            </p:cNvSpPr>
            <p:nvPr/>
          </p:nvSpPr>
          <p:spPr bwMode="auto">
            <a:xfrm>
              <a:off x="8802" y="6947"/>
              <a:ext cx="193" cy="468"/>
            </a:xfrm>
            <a:custGeom>
              <a:avLst/>
              <a:gdLst>
                <a:gd name="T0" fmla="*/ 0 w 193"/>
                <a:gd name="T1" fmla="*/ 447 h 468"/>
                <a:gd name="T2" fmla="*/ 150 w 193"/>
                <a:gd name="T3" fmla="*/ 0 h 468"/>
                <a:gd name="T4" fmla="*/ 193 w 193"/>
                <a:gd name="T5" fmla="*/ 22 h 468"/>
                <a:gd name="T6" fmla="*/ 42 w 193"/>
                <a:gd name="T7" fmla="*/ 468 h 468"/>
                <a:gd name="T8" fmla="*/ 0 w 193"/>
                <a:gd name="T9" fmla="*/ 447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468"/>
                <a:gd name="T17" fmla="*/ 193 w 193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468">
                  <a:moveTo>
                    <a:pt x="0" y="447"/>
                  </a:moveTo>
                  <a:lnTo>
                    <a:pt x="150" y="0"/>
                  </a:lnTo>
                  <a:lnTo>
                    <a:pt x="193" y="22"/>
                  </a:lnTo>
                  <a:lnTo>
                    <a:pt x="42" y="468"/>
                  </a:lnTo>
                  <a:lnTo>
                    <a:pt x="0" y="4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6" name="Freeform 71"/>
            <p:cNvSpPr>
              <a:spLocks/>
            </p:cNvSpPr>
            <p:nvPr/>
          </p:nvSpPr>
          <p:spPr bwMode="auto">
            <a:xfrm>
              <a:off x="8501" y="7394"/>
              <a:ext cx="343" cy="446"/>
            </a:xfrm>
            <a:custGeom>
              <a:avLst/>
              <a:gdLst>
                <a:gd name="T0" fmla="*/ 11 w 343"/>
                <a:gd name="T1" fmla="*/ 413 h 446"/>
                <a:gd name="T2" fmla="*/ 0 w 343"/>
                <a:gd name="T3" fmla="*/ 413 h 446"/>
                <a:gd name="T4" fmla="*/ 301 w 343"/>
                <a:gd name="T5" fmla="*/ 0 h 446"/>
                <a:gd name="T6" fmla="*/ 343 w 343"/>
                <a:gd name="T7" fmla="*/ 21 h 446"/>
                <a:gd name="T8" fmla="*/ 43 w 343"/>
                <a:gd name="T9" fmla="*/ 446 h 446"/>
                <a:gd name="T10" fmla="*/ 32 w 343"/>
                <a:gd name="T11" fmla="*/ 446 h 446"/>
                <a:gd name="T12" fmla="*/ 11 w 343"/>
                <a:gd name="T13" fmla="*/ 413 h 4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3"/>
                <a:gd name="T22" fmla="*/ 0 h 446"/>
                <a:gd name="T23" fmla="*/ 343 w 343"/>
                <a:gd name="T24" fmla="*/ 446 h 4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3" h="446">
                  <a:moveTo>
                    <a:pt x="11" y="413"/>
                  </a:moveTo>
                  <a:lnTo>
                    <a:pt x="0" y="413"/>
                  </a:lnTo>
                  <a:lnTo>
                    <a:pt x="301" y="0"/>
                  </a:lnTo>
                  <a:lnTo>
                    <a:pt x="343" y="21"/>
                  </a:lnTo>
                  <a:lnTo>
                    <a:pt x="43" y="446"/>
                  </a:lnTo>
                  <a:lnTo>
                    <a:pt x="32" y="446"/>
                  </a:lnTo>
                  <a:lnTo>
                    <a:pt x="11" y="41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7" name="Freeform 72"/>
            <p:cNvSpPr>
              <a:spLocks/>
            </p:cNvSpPr>
            <p:nvPr/>
          </p:nvSpPr>
          <p:spPr bwMode="auto">
            <a:xfrm>
              <a:off x="8169" y="7807"/>
              <a:ext cx="364" cy="294"/>
            </a:xfrm>
            <a:custGeom>
              <a:avLst/>
              <a:gdLst>
                <a:gd name="T0" fmla="*/ 0 w 364"/>
                <a:gd name="T1" fmla="*/ 262 h 294"/>
                <a:gd name="T2" fmla="*/ 343 w 364"/>
                <a:gd name="T3" fmla="*/ 0 h 294"/>
                <a:gd name="T4" fmla="*/ 364 w 364"/>
                <a:gd name="T5" fmla="*/ 33 h 294"/>
                <a:gd name="T6" fmla="*/ 32 w 364"/>
                <a:gd name="T7" fmla="*/ 294 h 294"/>
                <a:gd name="T8" fmla="*/ 0 w 364"/>
                <a:gd name="T9" fmla="*/ 262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4"/>
                <a:gd name="T16" fmla="*/ 0 h 294"/>
                <a:gd name="T17" fmla="*/ 364 w 364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4" h="294">
                  <a:moveTo>
                    <a:pt x="0" y="262"/>
                  </a:moveTo>
                  <a:lnTo>
                    <a:pt x="343" y="0"/>
                  </a:lnTo>
                  <a:lnTo>
                    <a:pt x="364" y="33"/>
                  </a:lnTo>
                  <a:lnTo>
                    <a:pt x="32" y="294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8" name="Freeform 73"/>
            <p:cNvSpPr>
              <a:spLocks/>
            </p:cNvSpPr>
            <p:nvPr/>
          </p:nvSpPr>
          <p:spPr bwMode="auto">
            <a:xfrm>
              <a:off x="8029" y="7960"/>
              <a:ext cx="172" cy="174"/>
            </a:xfrm>
            <a:custGeom>
              <a:avLst/>
              <a:gdLst>
                <a:gd name="T0" fmla="*/ 65 w 172"/>
                <a:gd name="T1" fmla="*/ 32 h 174"/>
                <a:gd name="T2" fmla="*/ 54 w 172"/>
                <a:gd name="T3" fmla="*/ 43 h 174"/>
                <a:gd name="T4" fmla="*/ 54 w 172"/>
                <a:gd name="T5" fmla="*/ 54 h 174"/>
                <a:gd name="T6" fmla="*/ 54 w 172"/>
                <a:gd name="T7" fmla="*/ 65 h 174"/>
                <a:gd name="T8" fmla="*/ 54 w 172"/>
                <a:gd name="T9" fmla="*/ 76 h 174"/>
                <a:gd name="T10" fmla="*/ 43 w 172"/>
                <a:gd name="T11" fmla="*/ 87 h 174"/>
                <a:gd name="T12" fmla="*/ 43 w 172"/>
                <a:gd name="T13" fmla="*/ 98 h 174"/>
                <a:gd name="T14" fmla="*/ 54 w 172"/>
                <a:gd name="T15" fmla="*/ 98 h 174"/>
                <a:gd name="T16" fmla="*/ 54 w 172"/>
                <a:gd name="T17" fmla="*/ 109 h 174"/>
                <a:gd name="T18" fmla="*/ 54 w 172"/>
                <a:gd name="T19" fmla="*/ 119 h 174"/>
                <a:gd name="T20" fmla="*/ 65 w 172"/>
                <a:gd name="T21" fmla="*/ 119 h 174"/>
                <a:gd name="T22" fmla="*/ 65 w 172"/>
                <a:gd name="T23" fmla="*/ 130 h 174"/>
                <a:gd name="T24" fmla="*/ 75 w 172"/>
                <a:gd name="T25" fmla="*/ 130 h 174"/>
                <a:gd name="T26" fmla="*/ 86 w 172"/>
                <a:gd name="T27" fmla="*/ 130 h 174"/>
                <a:gd name="T28" fmla="*/ 97 w 172"/>
                <a:gd name="T29" fmla="*/ 130 h 174"/>
                <a:gd name="T30" fmla="*/ 108 w 172"/>
                <a:gd name="T31" fmla="*/ 119 h 174"/>
                <a:gd name="T32" fmla="*/ 118 w 172"/>
                <a:gd name="T33" fmla="*/ 119 h 174"/>
                <a:gd name="T34" fmla="*/ 129 w 172"/>
                <a:gd name="T35" fmla="*/ 119 h 174"/>
                <a:gd name="T36" fmla="*/ 129 w 172"/>
                <a:gd name="T37" fmla="*/ 109 h 174"/>
                <a:gd name="T38" fmla="*/ 140 w 172"/>
                <a:gd name="T39" fmla="*/ 109 h 174"/>
                <a:gd name="T40" fmla="*/ 172 w 172"/>
                <a:gd name="T41" fmla="*/ 141 h 174"/>
                <a:gd name="T42" fmla="*/ 161 w 172"/>
                <a:gd name="T43" fmla="*/ 152 h 174"/>
                <a:gd name="T44" fmla="*/ 151 w 172"/>
                <a:gd name="T45" fmla="*/ 152 h 174"/>
                <a:gd name="T46" fmla="*/ 140 w 172"/>
                <a:gd name="T47" fmla="*/ 163 h 174"/>
                <a:gd name="T48" fmla="*/ 129 w 172"/>
                <a:gd name="T49" fmla="*/ 163 h 174"/>
                <a:gd name="T50" fmla="*/ 118 w 172"/>
                <a:gd name="T51" fmla="*/ 174 h 174"/>
                <a:gd name="T52" fmla="*/ 108 w 172"/>
                <a:gd name="T53" fmla="*/ 174 h 174"/>
                <a:gd name="T54" fmla="*/ 97 w 172"/>
                <a:gd name="T55" fmla="*/ 174 h 174"/>
                <a:gd name="T56" fmla="*/ 86 w 172"/>
                <a:gd name="T57" fmla="*/ 174 h 174"/>
                <a:gd name="T58" fmla="*/ 75 w 172"/>
                <a:gd name="T59" fmla="*/ 174 h 174"/>
                <a:gd name="T60" fmla="*/ 65 w 172"/>
                <a:gd name="T61" fmla="*/ 174 h 174"/>
                <a:gd name="T62" fmla="*/ 54 w 172"/>
                <a:gd name="T63" fmla="*/ 174 h 174"/>
                <a:gd name="T64" fmla="*/ 43 w 172"/>
                <a:gd name="T65" fmla="*/ 163 h 174"/>
                <a:gd name="T66" fmla="*/ 33 w 172"/>
                <a:gd name="T67" fmla="*/ 163 h 174"/>
                <a:gd name="T68" fmla="*/ 33 w 172"/>
                <a:gd name="T69" fmla="*/ 152 h 174"/>
                <a:gd name="T70" fmla="*/ 22 w 172"/>
                <a:gd name="T71" fmla="*/ 152 h 174"/>
                <a:gd name="T72" fmla="*/ 22 w 172"/>
                <a:gd name="T73" fmla="*/ 141 h 174"/>
                <a:gd name="T74" fmla="*/ 11 w 172"/>
                <a:gd name="T75" fmla="*/ 141 h 174"/>
                <a:gd name="T76" fmla="*/ 11 w 172"/>
                <a:gd name="T77" fmla="*/ 130 h 174"/>
                <a:gd name="T78" fmla="*/ 11 w 172"/>
                <a:gd name="T79" fmla="*/ 119 h 174"/>
                <a:gd name="T80" fmla="*/ 0 w 172"/>
                <a:gd name="T81" fmla="*/ 109 h 174"/>
                <a:gd name="T82" fmla="*/ 0 w 172"/>
                <a:gd name="T83" fmla="*/ 98 h 174"/>
                <a:gd name="T84" fmla="*/ 0 w 172"/>
                <a:gd name="T85" fmla="*/ 87 h 174"/>
                <a:gd name="T86" fmla="*/ 0 w 172"/>
                <a:gd name="T87" fmla="*/ 76 h 174"/>
                <a:gd name="T88" fmla="*/ 0 w 172"/>
                <a:gd name="T89" fmla="*/ 65 h 174"/>
                <a:gd name="T90" fmla="*/ 0 w 172"/>
                <a:gd name="T91" fmla="*/ 54 h 174"/>
                <a:gd name="T92" fmla="*/ 11 w 172"/>
                <a:gd name="T93" fmla="*/ 43 h 174"/>
                <a:gd name="T94" fmla="*/ 11 w 172"/>
                <a:gd name="T95" fmla="*/ 32 h 174"/>
                <a:gd name="T96" fmla="*/ 11 w 172"/>
                <a:gd name="T97" fmla="*/ 21 h 174"/>
                <a:gd name="T98" fmla="*/ 22 w 172"/>
                <a:gd name="T99" fmla="*/ 21 h 174"/>
                <a:gd name="T100" fmla="*/ 22 w 172"/>
                <a:gd name="T101" fmla="*/ 11 h 174"/>
                <a:gd name="T102" fmla="*/ 33 w 172"/>
                <a:gd name="T103" fmla="*/ 0 h 174"/>
                <a:gd name="T104" fmla="*/ 65 w 172"/>
                <a:gd name="T105" fmla="*/ 32 h 1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2"/>
                <a:gd name="T160" fmla="*/ 0 h 174"/>
                <a:gd name="T161" fmla="*/ 172 w 172"/>
                <a:gd name="T162" fmla="*/ 174 h 17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2" h="174">
                  <a:moveTo>
                    <a:pt x="65" y="32"/>
                  </a:moveTo>
                  <a:lnTo>
                    <a:pt x="54" y="43"/>
                  </a:lnTo>
                  <a:lnTo>
                    <a:pt x="54" y="54"/>
                  </a:lnTo>
                  <a:lnTo>
                    <a:pt x="54" y="65"/>
                  </a:lnTo>
                  <a:lnTo>
                    <a:pt x="54" y="76"/>
                  </a:lnTo>
                  <a:lnTo>
                    <a:pt x="43" y="87"/>
                  </a:lnTo>
                  <a:lnTo>
                    <a:pt x="43" y="98"/>
                  </a:lnTo>
                  <a:lnTo>
                    <a:pt x="54" y="98"/>
                  </a:lnTo>
                  <a:lnTo>
                    <a:pt x="54" y="109"/>
                  </a:lnTo>
                  <a:lnTo>
                    <a:pt x="54" y="119"/>
                  </a:lnTo>
                  <a:lnTo>
                    <a:pt x="65" y="119"/>
                  </a:lnTo>
                  <a:lnTo>
                    <a:pt x="65" y="130"/>
                  </a:lnTo>
                  <a:lnTo>
                    <a:pt x="75" y="130"/>
                  </a:lnTo>
                  <a:lnTo>
                    <a:pt x="86" y="130"/>
                  </a:lnTo>
                  <a:lnTo>
                    <a:pt x="97" y="130"/>
                  </a:lnTo>
                  <a:lnTo>
                    <a:pt x="108" y="119"/>
                  </a:lnTo>
                  <a:lnTo>
                    <a:pt x="118" y="119"/>
                  </a:lnTo>
                  <a:lnTo>
                    <a:pt x="129" y="119"/>
                  </a:lnTo>
                  <a:lnTo>
                    <a:pt x="129" y="109"/>
                  </a:lnTo>
                  <a:lnTo>
                    <a:pt x="140" y="109"/>
                  </a:lnTo>
                  <a:lnTo>
                    <a:pt x="172" y="141"/>
                  </a:lnTo>
                  <a:lnTo>
                    <a:pt x="161" y="152"/>
                  </a:lnTo>
                  <a:lnTo>
                    <a:pt x="151" y="152"/>
                  </a:lnTo>
                  <a:lnTo>
                    <a:pt x="140" y="163"/>
                  </a:lnTo>
                  <a:lnTo>
                    <a:pt x="129" y="163"/>
                  </a:lnTo>
                  <a:lnTo>
                    <a:pt x="118" y="174"/>
                  </a:lnTo>
                  <a:lnTo>
                    <a:pt x="108" y="174"/>
                  </a:lnTo>
                  <a:lnTo>
                    <a:pt x="97" y="174"/>
                  </a:lnTo>
                  <a:lnTo>
                    <a:pt x="86" y="174"/>
                  </a:lnTo>
                  <a:lnTo>
                    <a:pt x="75" y="174"/>
                  </a:lnTo>
                  <a:lnTo>
                    <a:pt x="65" y="174"/>
                  </a:lnTo>
                  <a:lnTo>
                    <a:pt x="54" y="174"/>
                  </a:lnTo>
                  <a:lnTo>
                    <a:pt x="43" y="163"/>
                  </a:lnTo>
                  <a:lnTo>
                    <a:pt x="33" y="163"/>
                  </a:lnTo>
                  <a:lnTo>
                    <a:pt x="33" y="152"/>
                  </a:lnTo>
                  <a:lnTo>
                    <a:pt x="22" y="152"/>
                  </a:lnTo>
                  <a:lnTo>
                    <a:pt x="22" y="141"/>
                  </a:lnTo>
                  <a:lnTo>
                    <a:pt x="11" y="141"/>
                  </a:lnTo>
                  <a:lnTo>
                    <a:pt x="11" y="130"/>
                  </a:lnTo>
                  <a:lnTo>
                    <a:pt x="11" y="11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0" y="87"/>
                  </a:lnTo>
                  <a:lnTo>
                    <a:pt x="0" y="76"/>
                  </a:lnTo>
                  <a:lnTo>
                    <a:pt x="0" y="65"/>
                  </a:lnTo>
                  <a:lnTo>
                    <a:pt x="0" y="54"/>
                  </a:lnTo>
                  <a:lnTo>
                    <a:pt x="11" y="43"/>
                  </a:lnTo>
                  <a:lnTo>
                    <a:pt x="11" y="32"/>
                  </a:lnTo>
                  <a:lnTo>
                    <a:pt x="11" y="21"/>
                  </a:lnTo>
                  <a:lnTo>
                    <a:pt x="22" y="21"/>
                  </a:lnTo>
                  <a:lnTo>
                    <a:pt x="22" y="11"/>
                  </a:lnTo>
                  <a:lnTo>
                    <a:pt x="33" y="0"/>
                  </a:lnTo>
                  <a:lnTo>
                    <a:pt x="65" y="3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59" name="Freeform 74"/>
            <p:cNvSpPr>
              <a:spLocks/>
            </p:cNvSpPr>
            <p:nvPr/>
          </p:nvSpPr>
          <p:spPr bwMode="auto">
            <a:xfrm>
              <a:off x="8062" y="7633"/>
              <a:ext cx="321" cy="359"/>
            </a:xfrm>
            <a:custGeom>
              <a:avLst/>
              <a:gdLst>
                <a:gd name="T0" fmla="*/ 321 w 321"/>
                <a:gd name="T1" fmla="*/ 33 h 359"/>
                <a:gd name="T2" fmla="*/ 311 w 321"/>
                <a:gd name="T3" fmla="*/ 33 h 359"/>
                <a:gd name="T4" fmla="*/ 32 w 321"/>
                <a:gd name="T5" fmla="*/ 359 h 359"/>
                <a:gd name="T6" fmla="*/ 0 w 321"/>
                <a:gd name="T7" fmla="*/ 327 h 359"/>
                <a:gd name="T8" fmla="*/ 278 w 321"/>
                <a:gd name="T9" fmla="*/ 0 h 359"/>
                <a:gd name="T10" fmla="*/ 278 w 321"/>
                <a:gd name="T11" fmla="*/ 11 h 359"/>
                <a:gd name="T12" fmla="*/ 321 w 321"/>
                <a:gd name="T13" fmla="*/ 33 h 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1"/>
                <a:gd name="T22" fmla="*/ 0 h 359"/>
                <a:gd name="T23" fmla="*/ 321 w 321"/>
                <a:gd name="T24" fmla="*/ 359 h 3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1" h="359">
                  <a:moveTo>
                    <a:pt x="321" y="33"/>
                  </a:moveTo>
                  <a:lnTo>
                    <a:pt x="311" y="33"/>
                  </a:lnTo>
                  <a:lnTo>
                    <a:pt x="32" y="359"/>
                  </a:lnTo>
                  <a:lnTo>
                    <a:pt x="0" y="327"/>
                  </a:lnTo>
                  <a:lnTo>
                    <a:pt x="278" y="0"/>
                  </a:lnTo>
                  <a:lnTo>
                    <a:pt x="278" y="11"/>
                  </a:lnTo>
                  <a:lnTo>
                    <a:pt x="321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0" name="Freeform 75"/>
            <p:cNvSpPr>
              <a:spLocks/>
            </p:cNvSpPr>
            <p:nvPr/>
          </p:nvSpPr>
          <p:spPr bwMode="auto">
            <a:xfrm>
              <a:off x="8340" y="7285"/>
              <a:ext cx="204" cy="381"/>
            </a:xfrm>
            <a:custGeom>
              <a:avLst/>
              <a:gdLst>
                <a:gd name="T0" fmla="*/ 204 w 204"/>
                <a:gd name="T1" fmla="*/ 11 h 381"/>
                <a:gd name="T2" fmla="*/ 204 w 204"/>
                <a:gd name="T3" fmla="*/ 21 h 381"/>
                <a:gd name="T4" fmla="*/ 43 w 204"/>
                <a:gd name="T5" fmla="*/ 381 h 381"/>
                <a:gd name="T6" fmla="*/ 0 w 204"/>
                <a:gd name="T7" fmla="*/ 359 h 381"/>
                <a:gd name="T8" fmla="*/ 161 w 204"/>
                <a:gd name="T9" fmla="*/ 0 h 381"/>
                <a:gd name="T10" fmla="*/ 204 w 204"/>
                <a:gd name="T11" fmla="*/ 11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4"/>
                <a:gd name="T19" fmla="*/ 0 h 381"/>
                <a:gd name="T20" fmla="*/ 204 w 204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4" h="381">
                  <a:moveTo>
                    <a:pt x="204" y="11"/>
                  </a:moveTo>
                  <a:lnTo>
                    <a:pt x="204" y="21"/>
                  </a:lnTo>
                  <a:lnTo>
                    <a:pt x="43" y="381"/>
                  </a:lnTo>
                  <a:lnTo>
                    <a:pt x="0" y="359"/>
                  </a:lnTo>
                  <a:lnTo>
                    <a:pt x="161" y="0"/>
                  </a:lnTo>
                  <a:lnTo>
                    <a:pt x="204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1" name="Freeform 76"/>
            <p:cNvSpPr>
              <a:spLocks/>
            </p:cNvSpPr>
            <p:nvPr/>
          </p:nvSpPr>
          <p:spPr bwMode="auto">
            <a:xfrm>
              <a:off x="8501" y="7056"/>
              <a:ext cx="65" cy="240"/>
            </a:xfrm>
            <a:custGeom>
              <a:avLst/>
              <a:gdLst>
                <a:gd name="T0" fmla="*/ 22 w 65"/>
                <a:gd name="T1" fmla="*/ 0 h 240"/>
                <a:gd name="T2" fmla="*/ 65 w 65"/>
                <a:gd name="T3" fmla="*/ 0 h 240"/>
                <a:gd name="T4" fmla="*/ 43 w 65"/>
                <a:gd name="T5" fmla="*/ 240 h 240"/>
                <a:gd name="T6" fmla="*/ 0 w 65"/>
                <a:gd name="T7" fmla="*/ 229 h 240"/>
                <a:gd name="T8" fmla="*/ 22 w 65"/>
                <a:gd name="T9" fmla="*/ 0 h 240"/>
                <a:gd name="T10" fmla="*/ 65 w 65"/>
                <a:gd name="T11" fmla="*/ 11 h 240"/>
                <a:gd name="T12" fmla="*/ 22 w 65"/>
                <a:gd name="T13" fmla="*/ 0 h 2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240"/>
                <a:gd name="T23" fmla="*/ 65 w 65"/>
                <a:gd name="T24" fmla="*/ 240 h 2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240">
                  <a:moveTo>
                    <a:pt x="22" y="0"/>
                  </a:moveTo>
                  <a:lnTo>
                    <a:pt x="65" y="0"/>
                  </a:lnTo>
                  <a:lnTo>
                    <a:pt x="43" y="240"/>
                  </a:lnTo>
                  <a:lnTo>
                    <a:pt x="0" y="229"/>
                  </a:lnTo>
                  <a:lnTo>
                    <a:pt x="22" y="0"/>
                  </a:lnTo>
                  <a:lnTo>
                    <a:pt x="65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2" name="Freeform 77"/>
            <p:cNvSpPr>
              <a:spLocks/>
            </p:cNvSpPr>
            <p:nvPr/>
          </p:nvSpPr>
          <p:spPr bwMode="auto">
            <a:xfrm>
              <a:off x="8437" y="7056"/>
              <a:ext cx="129" cy="261"/>
            </a:xfrm>
            <a:custGeom>
              <a:avLst/>
              <a:gdLst>
                <a:gd name="T0" fmla="*/ 0 w 129"/>
                <a:gd name="T1" fmla="*/ 229 h 261"/>
                <a:gd name="T2" fmla="*/ 0 w 129"/>
                <a:gd name="T3" fmla="*/ 240 h 261"/>
                <a:gd name="T4" fmla="*/ 86 w 129"/>
                <a:gd name="T5" fmla="*/ 0 h 261"/>
                <a:gd name="T6" fmla="*/ 129 w 129"/>
                <a:gd name="T7" fmla="*/ 11 h 261"/>
                <a:gd name="T8" fmla="*/ 43 w 129"/>
                <a:gd name="T9" fmla="*/ 250 h 261"/>
                <a:gd name="T10" fmla="*/ 43 w 129"/>
                <a:gd name="T11" fmla="*/ 261 h 261"/>
                <a:gd name="T12" fmla="*/ 0 w 129"/>
                <a:gd name="T13" fmla="*/ 229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261"/>
                <a:gd name="T23" fmla="*/ 129 w 129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261">
                  <a:moveTo>
                    <a:pt x="0" y="229"/>
                  </a:moveTo>
                  <a:lnTo>
                    <a:pt x="0" y="240"/>
                  </a:lnTo>
                  <a:lnTo>
                    <a:pt x="86" y="0"/>
                  </a:lnTo>
                  <a:lnTo>
                    <a:pt x="129" y="11"/>
                  </a:lnTo>
                  <a:lnTo>
                    <a:pt x="43" y="250"/>
                  </a:lnTo>
                  <a:lnTo>
                    <a:pt x="43" y="261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3" name="Freeform 78"/>
            <p:cNvSpPr>
              <a:spLocks/>
            </p:cNvSpPr>
            <p:nvPr/>
          </p:nvSpPr>
          <p:spPr bwMode="auto">
            <a:xfrm>
              <a:off x="8287" y="7285"/>
              <a:ext cx="193" cy="250"/>
            </a:xfrm>
            <a:custGeom>
              <a:avLst/>
              <a:gdLst>
                <a:gd name="T0" fmla="*/ 0 w 193"/>
                <a:gd name="T1" fmla="*/ 207 h 250"/>
                <a:gd name="T2" fmla="*/ 150 w 193"/>
                <a:gd name="T3" fmla="*/ 0 h 250"/>
                <a:gd name="T4" fmla="*/ 193 w 193"/>
                <a:gd name="T5" fmla="*/ 32 h 250"/>
                <a:gd name="T6" fmla="*/ 32 w 193"/>
                <a:gd name="T7" fmla="*/ 239 h 250"/>
                <a:gd name="T8" fmla="*/ 21 w 193"/>
                <a:gd name="T9" fmla="*/ 250 h 250"/>
                <a:gd name="T10" fmla="*/ 0 w 193"/>
                <a:gd name="T11" fmla="*/ 207 h 2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250"/>
                <a:gd name="T20" fmla="*/ 193 w 193"/>
                <a:gd name="T21" fmla="*/ 250 h 2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250">
                  <a:moveTo>
                    <a:pt x="0" y="207"/>
                  </a:moveTo>
                  <a:lnTo>
                    <a:pt x="150" y="0"/>
                  </a:lnTo>
                  <a:lnTo>
                    <a:pt x="193" y="32"/>
                  </a:lnTo>
                  <a:lnTo>
                    <a:pt x="32" y="239"/>
                  </a:lnTo>
                  <a:lnTo>
                    <a:pt x="21" y="250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4" name="Freeform 79"/>
            <p:cNvSpPr>
              <a:spLocks/>
            </p:cNvSpPr>
            <p:nvPr/>
          </p:nvSpPr>
          <p:spPr bwMode="auto">
            <a:xfrm>
              <a:off x="8169" y="7415"/>
              <a:ext cx="139" cy="142"/>
            </a:xfrm>
            <a:custGeom>
              <a:avLst/>
              <a:gdLst>
                <a:gd name="T0" fmla="*/ 43 w 139"/>
                <a:gd name="T1" fmla="*/ 22 h 142"/>
                <a:gd name="T2" fmla="*/ 53 w 139"/>
                <a:gd name="T3" fmla="*/ 11 h 142"/>
                <a:gd name="T4" fmla="*/ 53 w 139"/>
                <a:gd name="T5" fmla="*/ 22 h 142"/>
                <a:gd name="T6" fmla="*/ 53 w 139"/>
                <a:gd name="T7" fmla="*/ 33 h 142"/>
                <a:gd name="T8" fmla="*/ 53 w 139"/>
                <a:gd name="T9" fmla="*/ 44 h 142"/>
                <a:gd name="T10" fmla="*/ 53 w 139"/>
                <a:gd name="T11" fmla="*/ 55 h 142"/>
                <a:gd name="T12" fmla="*/ 53 w 139"/>
                <a:gd name="T13" fmla="*/ 66 h 142"/>
                <a:gd name="T14" fmla="*/ 53 w 139"/>
                <a:gd name="T15" fmla="*/ 77 h 142"/>
                <a:gd name="T16" fmla="*/ 64 w 139"/>
                <a:gd name="T17" fmla="*/ 87 h 142"/>
                <a:gd name="T18" fmla="*/ 75 w 139"/>
                <a:gd name="T19" fmla="*/ 87 h 142"/>
                <a:gd name="T20" fmla="*/ 86 w 139"/>
                <a:gd name="T21" fmla="*/ 87 h 142"/>
                <a:gd name="T22" fmla="*/ 96 w 139"/>
                <a:gd name="T23" fmla="*/ 87 h 142"/>
                <a:gd name="T24" fmla="*/ 107 w 139"/>
                <a:gd name="T25" fmla="*/ 77 h 142"/>
                <a:gd name="T26" fmla="*/ 118 w 139"/>
                <a:gd name="T27" fmla="*/ 77 h 142"/>
                <a:gd name="T28" fmla="*/ 139 w 139"/>
                <a:gd name="T29" fmla="*/ 120 h 142"/>
                <a:gd name="T30" fmla="*/ 129 w 139"/>
                <a:gd name="T31" fmla="*/ 120 h 142"/>
                <a:gd name="T32" fmla="*/ 118 w 139"/>
                <a:gd name="T33" fmla="*/ 131 h 142"/>
                <a:gd name="T34" fmla="*/ 107 w 139"/>
                <a:gd name="T35" fmla="*/ 131 h 142"/>
                <a:gd name="T36" fmla="*/ 96 w 139"/>
                <a:gd name="T37" fmla="*/ 131 h 142"/>
                <a:gd name="T38" fmla="*/ 86 w 139"/>
                <a:gd name="T39" fmla="*/ 131 h 142"/>
                <a:gd name="T40" fmla="*/ 86 w 139"/>
                <a:gd name="T41" fmla="*/ 142 h 142"/>
                <a:gd name="T42" fmla="*/ 75 w 139"/>
                <a:gd name="T43" fmla="*/ 142 h 142"/>
                <a:gd name="T44" fmla="*/ 64 w 139"/>
                <a:gd name="T45" fmla="*/ 142 h 142"/>
                <a:gd name="T46" fmla="*/ 64 w 139"/>
                <a:gd name="T47" fmla="*/ 131 h 142"/>
                <a:gd name="T48" fmla="*/ 53 w 139"/>
                <a:gd name="T49" fmla="*/ 131 h 142"/>
                <a:gd name="T50" fmla="*/ 43 w 139"/>
                <a:gd name="T51" fmla="*/ 131 h 142"/>
                <a:gd name="T52" fmla="*/ 32 w 139"/>
                <a:gd name="T53" fmla="*/ 120 h 142"/>
                <a:gd name="T54" fmla="*/ 21 w 139"/>
                <a:gd name="T55" fmla="*/ 120 h 142"/>
                <a:gd name="T56" fmla="*/ 21 w 139"/>
                <a:gd name="T57" fmla="*/ 109 h 142"/>
                <a:gd name="T58" fmla="*/ 21 w 139"/>
                <a:gd name="T59" fmla="*/ 98 h 142"/>
                <a:gd name="T60" fmla="*/ 11 w 139"/>
                <a:gd name="T61" fmla="*/ 98 h 142"/>
                <a:gd name="T62" fmla="*/ 11 w 139"/>
                <a:gd name="T63" fmla="*/ 87 h 142"/>
                <a:gd name="T64" fmla="*/ 11 w 139"/>
                <a:gd name="T65" fmla="*/ 77 h 142"/>
                <a:gd name="T66" fmla="*/ 0 w 139"/>
                <a:gd name="T67" fmla="*/ 66 h 142"/>
                <a:gd name="T68" fmla="*/ 0 w 139"/>
                <a:gd name="T69" fmla="*/ 55 h 142"/>
                <a:gd name="T70" fmla="*/ 0 w 139"/>
                <a:gd name="T71" fmla="*/ 44 h 142"/>
                <a:gd name="T72" fmla="*/ 0 w 139"/>
                <a:gd name="T73" fmla="*/ 33 h 142"/>
                <a:gd name="T74" fmla="*/ 0 w 139"/>
                <a:gd name="T75" fmla="*/ 22 h 142"/>
                <a:gd name="T76" fmla="*/ 0 w 139"/>
                <a:gd name="T77" fmla="*/ 11 h 142"/>
                <a:gd name="T78" fmla="*/ 0 w 139"/>
                <a:gd name="T79" fmla="*/ 0 h 142"/>
                <a:gd name="T80" fmla="*/ 43 w 139"/>
                <a:gd name="T81" fmla="*/ 22 h 1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9"/>
                <a:gd name="T124" fmla="*/ 0 h 142"/>
                <a:gd name="T125" fmla="*/ 139 w 139"/>
                <a:gd name="T126" fmla="*/ 142 h 1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9" h="142">
                  <a:moveTo>
                    <a:pt x="43" y="22"/>
                  </a:moveTo>
                  <a:lnTo>
                    <a:pt x="53" y="11"/>
                  </a:lnTo>
                  <a:lnTo>
                    <a:pt x="53" y="22"/>
                  </a:lnTo>
                  <a:lnTo>
                    <a:pt x="53" y="33"/>
                  </a:lnTo>
                  <a:lnTo>
                    <a:pt x="53" y="44"/>
                  </a:lnTo>
                  <a:lnTo>
                    <a:pt x="53" y="55"/>
                  </a:lnTo>
                  <a:lnTo>
                    <a:pt x="53" y="66"/>
                  </a:lnTo>
                  <a:lnTo>
                    <a:pt x="53" y="77"/>
                  </a:lnTo>
                  <a:lnTo>
                    <a:pt x="64" y="87"/>
                  </a:lnTo>
                  <a:lnTo>
                    <a:pt x="75" y="87"/>
                  </a:lnTo>
                  <a:lnTo>
                    <a:pt x="86" y="87"/>
                  </a:lnTo>
                  <a:lnTo>
                    <a:pt x="96" y="87"/>
                  </a:lnTo>
                  <a:lnTo>
                    <a:pt x="107" y="77"/>
                  </a:lnTo>
                  <a:lnTo>
                    <a:pt x="118" y="77"/>
                  </a:lnTo>
                  <a:lnTo>
                    <a:pt x="139" y="120"/>
                  </a:lnTo>
                  <a:lnTo>
                    <a:pt x="129" y="120"/>
                  </a:lnTo>
                  <a:lnTo>
                    <a:pt x="118" y="131"/>
                  </a:lnTo>
                  <a:lnTo>
                    <a:pt x="107" y="131"/>
                  </a:lnTo>
                  <a:lnTo>
                    <a:pt x="96" y="131"/>
                  </a:lnTo>
                  <a:lnTo>
                    <a:pt x="86" y="131"/>
                  </a:lnTo>
                  <a:lnTo>
                    <a:pt x="86" y="142"/>
                  </a:lnTo>
                  <a:lnTo>
                    <a:pt x="75" y="142"/>
                  </a:lnTo>
                  <a:lnTo>
                    <a:pt x="64" y="142"/>
                  </a:lnTo>
                  <a:lnTo>
                    <a:pt x="64" y="131"/>
                  </a:lnTo>
                  <a:lnTo>
                    <a:pt x="53" y="131"/>
                  </a:lnTo>
                  <a:lnTo>
                    <a:pt x="43" y="131"/>
                  </a:lnTo>
                  <a:lnTo>
                    <a:pt x="32" y="120"/>
                  </a:lnTo>
                  <a:lnTo>
                    <a:pt x="21" y="120"/>
                  </a:lnTo>
                  <a:lnTo>
                    <a:pt x="21" y="109"/>
                  </a:lnTo>
                  <a:lnTo>
                    <a:pt x="21" y="98"/>
                  </a:lnTo>
                  <a:lnTo>
                    <a:pt x="11" y="98"/>
                  </a:lnTo>
                  <a:lnTo>
                    <a:pt x="11" y="87"/>
                  </a:lnTo>
                  <a:lnTo>
                    <a:pt x="11" y="77"/>
                  </a:lnTo>
                  <a:lnTo>
                    <a:pt x="0" y="66"/>
                  </a:lnTo>
                  <a:lnTo>
                    <a:pt x="0" y="55"/>
                  </a:lnTo>
                  <a:lnTo>
                    <a:pt x="0" y="44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0" y="0"/>
                  </a:lnTo>
                  <a:lnTo>
                    <a:pt x="43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5" name="Freeform 80"/>
            <p:cNvSpPr>
              <a:spLocks/>
            </p:cNvSpPr>
            <p:nvPr/>
          </p:nvSpPr>
          <p:spPr bwMode="auto">
            <a:xfrm>
              <a:off x="8169" y="7056"/>
              <a:ext cx="193" cy="381"/>
            </a:xfrm>
            <a:custGeom>
              <a:avLst/>
              <a:gdLst>
                <a:gd name="T0" fmla="*/ 193 w 193"/>
                <a:gd name="T1" fmla="*/ 11 h 381"/>
                <a:gd name="T2" fmla="*/ 182 w 193"/>
                <a:gd name="T3" fmla="*/ 22 h 381"/>
                <a:gd name="T4" fmla="*/ 43 w 193"/>
                <a:gd name="T5" fmla="*/ 381 h 381"/>
                <a:gd name="T6" fmla="*/ 0 w 193"/>
                <a:gd name="T7" fmla="*/ 359 h 381"/>
                <a:gd name="T8" fmla="*/ 139 w 193"/>
                <a:gd name="T9" fmla="*/ 0 h 381"/>
                <a:gd name="T10" fmla="*/ 193 w 193"/>
                <a:gd name="T11" fmla="*/ 11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381"/>
                <a:gd name="T20" fmla="*/ 193 w 193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381">
                  <a:moveTo>
                    <a:pt x="193" y="11"/>
                  </a:moveTo>
                  <a:lnTo>
                    <a:pt x="182" y="22"/>
                  </a:lnTo>
                  <a:lnTo>
                    <a:pt x="43" y="381"/>
                  </a:lnTo>
                  <a:lnTo>
                    <a:pt x="0" y="359"/>
                  </a:lnTo>
                  <a:lnTo>
                    <a:pt x="139" y="0"/>
                  </a:lnTo>
                  <a:lnTo>
                    <a:pt x="193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6" name="Freeform 81"/>
            <p:cNvSpPr>
              <a:spLocks/>
            </p:cNvSpPr>
            <p:nvPr/>
          </p:nvSpPr>
          <p:spPr bwMode="auto">
            <a:xfrm>
              <a:off x="8308" y="6653"/>
              <a:ext cx="140" cy="414"/>
            </a:xfrm>
            <a:custGeom>
              <a:avLst/>
              <a:gdLst>
                <a:gd name="T0" fmla="*/ 129 w 140"/>
                <a:gd name="T1" fmla="*/ 33 h 414"/>
                <a:gd name="T2" fmla="*/ 140 w 140"/>
                <a:gd name="T3" fmla="*/ 22 h 414"/>
                <a:gd name="T4" fmla="*/ 54 w 140"/>
                <a:gd name="T5" fmla="*/ 414 h 414"/>
                <a:gd name="T6" fmla="*/ 0 w 140"/>
                <a:gd name="T7" fmla="*/ 403 h 414"/>
                <a:gd name="T8" fmla="*/ 86 w 140"/>
                <a:gd name="T9" fmla="*/ 11 h 414"/>
                <a:gd name="T10" fmla="*/ 97 w 140"/>
                <a:gd name="T11" fmla="*/ 0 h 414"/>
                <a:gd name="T12" fmla="*/ 129 w 140"/>
                <a:gd name="T13" fmla="*/ 33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0"/>
                <a:gd name="T22" fmla="*/ 0 h 414"/>
                <a:gd name="T23" fmla="*/ 140 w 140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0" h="414">
                  <a:moveTo>
                    <a:pt x="129" y="33"/>
                  </a:moveTo>
                  <a:lnTo>
                    <a:pt x="140" y="22"/>
                  </a:lnTo>
                  <a:lnTo>
                    <a:pt x="54" y="414"/>
                  </a:lnTo>
                  <a:lnTo>
                    <a:pt x="0" y="403"/>
                  </a:lnTo>
                  <a:lnTo>
                    <a:pt x="86" y="11"/>
                  </a:lnTo>
                  <a:lnTo>
                    <a:pt x="97" y="0"/>
                  </a:lnTo>
                  <a:lnTo>
                    <a:pt x="129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7" name="Freeform 82"/>
            <p:cNvSpPr>
              <a:spLocks/>
            </p:cNvSpPr>
            <p:nvPr/>
          </p:nvSpPr>
          <p:spPr bwMode="auto">
            <a:xfrm>
              <a:off x="8405" y="6512"/>
              <a:ext cx="332" cy="174"/>
            </a:xfrm>
            <a:custGeom>
              <a:avLst/>
              <a:gdLst>
                <a:gd name="T0" fmla="*/ 332 w 332"/>
                <a:gd name="T1" fmla="*/ 43 h 174"/>
                <a:gd name="T2" fmla="*/ 311 w 332"/>
                <a:gd name="T3" fmla="*/ 54 h 174"/>
                <a:gd name="T4" fmla="*/ 289 w 332"/>
                <a:gd name="T5" fmla="*/ 54 h 174"/>
                <a:gd name="T6" fmla="*/ 268 w 332"/>
                <a:gd name="T7" fmla="*/ 54 h 174"/>
                <a:gd name="T8" fmla="*/ 236 w 332"/>
                <a:gd name="T9" fmla="*/ 65 h 174"/>
                <a:gd name="T10" fmla="*/ 214 w 332"/>
                <a:gd name="T11" fmla="*/ 65 h 174"/>
                <a:gd name="T12" fmla="*/ 193 w 332"/>
                <a:gd name="T13" fmla="*/ 76 h 174"/>
                <a:gd name="T14" fmla="*/ 171 w 332"/>
                <a:gd name="T15" fmla="*/ 87 h 174"/>
                <a:gd name="T16" fmla="*/ 150 w 332"/>
                <a:gd name="T17" fmla="*/ 98 h 174"/>
                <a:gd name="T18" fmla="*/ 128 w 332"/>
                <a:gd name="T19" fmla="*/ 98 h 174"/>
                <a:gd name="T20" fmla="*/ 107 w 332"/>
                <a:gd name="T21" fmla="*/ 119 h 174"/>
                <a:gd name="T22" fmla="*/ 86 w 332"/>
                <a:gd name="T23" fmla="*/ 130 h 174"/>
                <a:gd name="T24" fmla="*/ 64 w 332"/>
                <a:gd name="T25" fmla="*/ 141 h 174"/>
                <a:gd name="T26" fmla="*/ 53 w 332"/>
                <a:gd name="T27" fmla="*/ 152 h 174"/>
                <a:gd name="T28" fmla="*/ 43 w 332"/>
                <a:gd name="T29" fmla="*/ 174 h 174"/>
                <a:gd name="T30" fmla="*/ 0 w 332"/>
                <a:gd name="T31" fmla="*/ 141 h 174"/>
                <a:gd name="T32" fmla="*/ 10 w 332"/>
                <a:gd name="T33" fmla="*/ 130 h 174"/>
                <a:gd name="T34" fmla="*/ 32 w 332"/>
                <a:gd name="T35" fmla="*/ 119 h 174"/>
                <a:gd name="T36" fmla="*/ 43 w 332"/>
                <a:gd name="T37" fmla="*/ 98 h 174"/>
                <a:gd name="T38" fmla="*/ 64 w 332"/>
                <a:gd name="T39" fmla="*/ 87 h 174"/>
                <a:gd name="T40" fmla="*/ 86 w 332"/>
                <a:gd name="T41" fmla="*/ 76 h 174"/>
                <a:gd name="T42" fmla="*/ 96 w 332"/>
                <a:gd name="T43" fmla="*/ 65 h 174"/>
                <a:gd name="T44" fmla="*/ 118 w 332"/>
                <a:gd name="T45" fmla="*/ 54 h 174"/>
                <a:gd name="T46" fmla="*/ 139 w 332"/>
                <a:gd name="T47" fmla="*/ 43 h 174"/>
                <a:gd name="T48" fmla="*/ 161 w 332"/>
                <a:gd name="T49" fmla="*/ 32 h 174"/>
                <a:gd name="T50" fmla="*/ 182 w 332"/>
                <a:gd name="T51" fmla="*/ 32 h 174"/>
                <a:gd name="T52" fmla="*/ 204 w 332"/>
                <a:gd name="T53" fmla="*/ 21 h 174"/>
                <a:gd name="T54" fmla="*/ 236 w 332"/>
                <a:gd name="T55" fmla="*/ 21 h 174"/>
                <a:gd name="T56" fmla="*/ 257 w 332"/>
                <a:gd name="T57" fmla="*/ 11 h 174"/>
                <a:gd name="T58" fmla="*/ 279 w 332"/>
                <a:gd name="T59" fmla="*/ 11 h 174"/>
                <a:gd name="T60" fmla="*/ 311 w 332"/>
                <a:gd name="T61" fmla="*/ 0 h 174"/>
                <a:gd name="T62" fmla="*/ 332 w 332"/>
                <a:gd name="T63" fmla="*/ 0 h 1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32"/>
                <a:gd name="T97" fmla="*/ 0 h 174"/>
                <a:gd name="T98" fmla="*/ 332 w 332"/>
                <a:gd name="T99" fmla="*/ 174 h 1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32" h="174">
                  <a:moveTo>
                    <a:pt x="332" y="54"/>
                  </a:moveTo>
                  <a:lnTo>
                    <a:pt x="332" y="43"/>
                  </a:lnTo>
                  <a:lnTo>
                    <a:pt x="321" y="54"/>
                  </a:lnTo>
                  <a:lnTo>
                    <a:pt x="311" y="54"/>
                  </a:lnTo>
                  <a:lnTo>
                    <a:pt x="300" y="54"/>
                  </a:lnTo>
                  <a:lnTo>
                    <a:pt x="289" y="54"/>
                  </a:lnTo>
                  <a:lnTo>
                    <a:pt x="279" y="54"/>
                  </a:lnTo>
                  <a:lnTo>
                    <a:pt x="268" y="54"/>
                  </a:lnTo>
                  <a:lnTo>
                    <a:pt x="257" y="65"/>
                  </a:lnTo>
                  <a:lnTo>
                    <a:pt x="236" y="65"/>
                  </a:lnTo>
                  <a:lnTo>
                    <a:pt x="225" y="65"/>
                  </a:lnTo>
                  <a:lnTo>
                    <a:pt x="214" y="65"/>
                  </a:lnTo>
                  <a:lnTo>
                    <a:pt x="204" y="76"/>
                  </a:lnTo>
                  <a:lnTo>
                    <a:pt x="193" y="76"/>
                  </a:lnTo>
                  <a:lnTo>
                    <a:pt x="182" y="76"/>
                  </a:lnTo>
                  <a:lnTo>
                    <a:pt x="171" y="87"/>
                  </a:lnTo>
                  <a:lnTo>
                    <a:pt x="161" y="87"/>
                  </a:lnTo>
                  <a:lnTo>
                    <a:pt x="150" y="98"/>
                  </a:lnTo>
                  <a:lnTo>
                    <a:pt x="139" y="98"/>
                  </a:lnTo>
                  <a:lnTo>
                    <a:pt x="128" y="98"/>
                  </a:lnTo>
                  <a:lnTo>
                    <a:pt x="118" y="109"/>
                  </a:lnTo>
                  <a:lnTo>
                    <a:pt x="107" y="119"/>
                  </a:lnTo>
                  <a:lnTo>
                    <a:pt x="96" y="119"/>
                  </a:lnTo>
                  <a:lnTo>
                    <a:pt x="86" y="130"/>
                  </a:lnTo>
                  <a:lnTo>
                    <a:pt x="75" y="141"/>
                  </a:lnTo>
                  <a:lnTo>
                    <a:pt x="64" y="141"/>
                  </a:lnTo>
                  <a:lnTo>
                    <a:pt x="64" y="152"/>
                  </a:lnTo>
                  <a:lnTo>
                    <a:pt x="53" y="152"/>
                  </a:lnTo>
                  <a:lnTo>
                    <a:pt x="43" y="163"/>
                  </a:lnTo>
                  <a:lnTo>
                    <a:pt x="43" y="174"/>
                  </a:lnTo>
                  <a:lnTo>
                    <a:pt x="32" y="174"/>
                  </a:lnTo>
                  <a:lnTo>
                    <a:pt x="0" y="141"/>
                  </a:lnTo>
                  <a:lnTo>
                    <a:pt x="10" y="141"/>
                  </a:lnTo>
                  <a:lnTo>
                    <a:pt x="10" y="130"/>
                  </a:lnTo>
                  <a:lnTo>
                    <a:pt x="21" y="119"/>
                  </a:lnTo>
                  <a:lnTo>
                    <a:pt x="32" y="119"/>
                  </a:lnTo>
                  <a:lnTo>
                    <a:pt x="43" y="109"/>
                  </a:lnTo>
                  <a:lnTo>
                    <a:pt x="43" y="98"/>
                  </a:lnTo>
                  <a:lnTo>
                    <a:pt x="53" y="98"/>
                  </a:lnTo>
                  <a:lnTo>
                    <a:pt x="64" y="87"/>
                  </a:lnTo>
                  <a:lnTo>
                    <a:pt x="75" y="87"/>
                  </a:lnTo>
                  <a:lnTo>
                    <a:pt x="86" y="76"/>
                  </a:lnTo>
                  <a:lnTo>
                    <a:pt x="96" y="76"/>
                  </a:lnTo>
                  <a:lnTo>
                    <a:pt x="96" y="65"/>
                  </a:lnTo>
                  <a:lnTo>
                    <a:pt x="107" y="65"/>
                  </a:lnTo>
                  <a:lnTo>
                    <a:pt x="118" y="54"/>
                  </a:lnTo>
                  <a:lnTo>
                    <a:pt x="128" y="54"/>
                  </a:lnTo>
                  <a:lnTo>
                    <a:pt x="139" y="43"/>
                  </a:lnTo>
                  <a:lnTo>
                    <a:pt x="150" y="43"/>
                  </a:lnTo>
                  <a:lnTo>
                    <a:pt x="161" y="32"/>
                  </a:lnTo>
                  <a:lnTo>
                    <a:pt x="171" y="32"/>
                  </a:lnTo>
                  <a:lnTo>
                    <a:pt x="182" y="32"/>
                  </a:lnTo>
                  <a:lnTo>
                    <a:pt x="193" y="21"/>
                  </a:lnTo>
                  <a:lnTo>
                    <a:pt x="204" y="21"/>
                  </a:lnTo>
                  <a:lnTo>
                    <a:pt x="214" y="21"/>
                  </a:lnTo>
                  <a:lnTo>
                    <a:pt x="236" y="21"/>
                  </a:lnTo>
                  <a:lnTo>
                    <a:pt x="246" y="11"/>
                  </a:lnTo>
                  <a:lnTo>
                    <a:pt x="257" y="11"/>
                  </a:lnTo>
                  <a:lnTo>
                    <a:pt x="268" y="11"/>
                  </a:lnTo>
                  <a:lnTo>
                    <a:pt x="279" y="11"/>
                  </a:lnTo>
                  <a:lnTo>
                    <a:pt x="289" y="11"/>
                  </a:lnTo>
                  <a:lnTo>
                    <a:pt x="311" y="0"/>
                  </a:lnTo>
                  <a:lnTo>
                    <a:pt x="321" y="0"/>
                  </a:lnTo>
                  <a:lnTo>
                    <a:pt x="332" y="0"/>
                  </a:lnTo>
                  <a:lnTo>
                    <a:pt x="332" y="5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8" name="Freeform 83"/>
            <p:cNvSpPr>
              <a:spLocks/>
            </p:cNvSpPr>
            <p:nvPr/>
          </p:nvSpPr>
          <p:spPr bwMode="auto">
            <a:xfrm>
              <a:off x="8737" y="6512"/>
              <a:ext cx="204" cy="54"/>
            </a:xfrm>
            <a:custGeom>
              <a:avLst/>
              <a:gdLst>
                <a:gd name="T0" fmla="*/ 204 w 204"/>
                <a:gd name="T1" fmla="*/ 43 h 54"/>
                <a:gd name="T2" fmla="*/ 0 w 204"/>
                <a:gd name="T3" fmla="*/ 54 h 54"/>
                <a:gd name="T4" fmla="*/ 0 w 204"/>
                <a:gd name="T5" fmla="*/ 0 h 54"/>
                <a:gd name="T6" fmla="*/ 204 w 204"/>
                <a:gd name="T7" fmla="*/ 0 h 54"/>
                <a:gd name="T8" fmla="*/ 204 w 204"/>
                <a:gd name="T9" fmla="*/ 43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54"/>
                <a:gd name="T17" fmla="*/ 204 w 204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54">
                  <a:moveTo>
                    <a:pt x="204" y="43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04" y="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69" name="Freeform 84"/>
            <p:cNvSpPr>
              <a:spLocks/>
            </p:cNvSpPr>
            <p:nvPr/>
          </p:nvSpPr>
          <p:spPr bwMode="auto">
            <a:xfrm>
              <a:off x="8941" y="6457"/>
              <a:ext cx="772" cy="98"/>
            </a:xfrm>
            <a:custGeom>
              <a:avLst/>
              <a:gdLst>
                <a:gd name="T0" fmla="*/ 729 w 772"/>
                <a:gd name="T1" fmla="*/ 22 h 98"/>
                <a:gd name="T2" fmla="*/ 751 w 772"/>
                <a:gd name="T3" fmla="*/ 44 h 98"/>
                <a:gd name="T4" fmla="*/ 0 w 772"/>
                <a:gd name="T5" fmla="*/ 98 h 98"/>
                <a:gd name="T6" fmla="*/ 0 w 772"/>
                <a:gd name="T7" fmla="*/ 55 h 98"/>
                <a:gd name="T8" fmla="*/ 751 w 772"/>
                <a:gd name="T9" fmla="*/ 0 h 98"/>
                <a:gd name="T10" fmla="*/ 772 w 772"/>
                <a:gd name="T11" fmla="*/ 22 h 98"/>
                <a:gd name="T12" fmla="*/ 751 w 772"/>
                <a:gd name="T13" fmla="*/ 0 h 98"/>
                <a:gd name="T14" fmla="*/ 772 w 772"/>
                <a:gd name="T15" fmla="*/ 0 h 98"/>
                <a:gd name="T16" fmla="*/ 772 w 772"/>
                <a:gd name="T17" fmla="*/ 22 h 98"/>
                <a:gd name="T18" fmla="*/ 729 w 772"/>
                <a:gd name="T19" fmla="*/ 22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2"/>
                <a:gd name="T31" fmla="*/ 0 h 98"/>
                <a:gd name="T32" fmla="*/ 772 w 772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2" h="98">
                  <a:moveTo>
                    <a:pt x="729" y="22"/>
                  </a:moveTo>
                  <a:lnTo>
                    <a:pt x="751" y="44"/>
                  </a:lnTo>
                  <a:lnTo>
                    <a:pt x="0" y="98"/>
                  </a:lnTo>
                  <a:lnTo>
                    <a:pt x="0" y="55"/>
                  </a:lnTo>
                  <a:lnTo>
                    <a:pt x="751" y="0"/>
                  </a:lnTo>
                  <a:lnTo>
                    <a:pt x="772" y="22"/>
                  </a:lnTo>
                  <a:lnTo>
                    <a:pt x="751" y="0"/>
                  </a:lnTo>
                  <a:lnTo>
                    <a:pt x="772" y="0"/>
                  </a:lnTo>
                  <a:lnTo>
                    <a:pt x="772" y="22"/>
                  </a:lnTo>
                  <a:lnTo>
                    <a:pt x="729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0" name="Freeform 85"/>
            <p:cNvSpPr>
              <a:spLocks/>
            </p:cNvSpPr>
            <p:nvPr/>
          </p:nvSpPr>
          <p:spPr bwMode="auto">
            <a:xfrm>
              <a:off x="9670" y="6479"/>
              <a:ext cx="54" cy="501"/>
            </a:xfrm>
            <a:custGeom>
              <a:avLst/>
              <a:gdLst>
                <a:gd name="T0" fmla="*/ 32 w 54"/>
                <a:gd name="T1" fmla="*/ 457 h 501"/>
                <a:gd name="T2" fmla="*/ 0 w 54"/>
                <a:gd name="T3" fmla="*/ 479 h 501"/>
                <a:gd name="T4" fmla="*/ 0 w 54"/>
                <a:gd name="T5" fmla="*/ 0 h 501"/>
                <a:gd name="T6" fmla="*/ 43 w 54"/>
                <a:gd name="T7" fmla="*/ 0 h 501"/>
                <a:gd name="T8" fmla="*/ 54 w 54"/>
                <a:gd name="T9" fmla="*/ 479 h 501"/>
                <a:gd name="T10" fmla="*/ 22 w 54"/>
                <a:gd name="T11" fmla="*/ 501 h 501"/>
                <a:gd name="T12" fmla="*/ 54 w 54"/>
                <a:gd name="T13" fmla="*/ 479 h 501"/>
                <a:gd name="T14" fmla="*/ 54 w 54"/>
                <a:gd name="T15" fmla="*/ 501 h 501"/>
                <a:gd name="T16" fmla="*/ 22 w 54"/>
                <a:gd name="T17" fmla="*/ 501 h 501"/>
                <a:gd name="T18" fmla="*/ 32 w 54"/>
                <a:gd name="T19" fmla="*/ 457 h 5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"/>
                <a:gd name="T31" fmla="*/ 0 h 501"/>
                <a:gd name="T32" fmla="*/ 54 w 54"/>
                <a:gd name="T33" fmla="*/ 501 h 5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" h="501">
                  <a:moveTo>
                    <a:pt x="32" y="457"/>
                  </a:moveTo>
                  <a:lnTo>
                    <a:pt x="0" y="479"/>
                  </a:lnTo>
                  <a:lnTo>
                    <a:pt x="0" y="0"/>
                  </a:lnTo>
                  <a:lnTo>
                    <a:pt x="43" y="0"/>
                  </a:lnTo>
                  <a:lnTo>
                    <a:pt x="54" y="479"/>
                  </a:lnTo>
                  <a:lnTo>
                    <a:pt x="22" y="501"/>
                  </a:lnTo>
                  <a:lnTo>
                    <a:pt x="54" y="479"/>
                  </a:lnTo>
                  <a:lnTo>
                    <a:pt x="54" y="501"/>
                  </a:lnTo>
                  <a:lnTo>
                    <a:pt x="22" y="501"/>
                  </a:lnTo>
                  <a:lnTo>
                    <a:pt x="32" y="45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1" name="Freeform 86"/>
            <p:cNvSpPr>
              <a:spLocks/>
            </p:cNvSpPr>
            <p:nvPr/>
          </p:nvSpPr>
          <p:spPr bwMode="auto">
            <a:xfrm>
              <a:off x="6013" y="8558"/>
              <a:ext cx="1598" cy="1666"/>
            </a:xfrm>
            <a:custGeom>
              <a:avLst/>
              <a:gdLst>
                <a:gd name="T0" fmla="*/ 408 w 1598"/>
                <a:gd name="T1" fmla="*/ 1035 h 1666"/>
                <a:gd name="T2" fmla="*/ 901 w 1598"/>
                <a:gd name="T3" fmla="*/ 784 h 1666"/>
                <a:gd name="T4" fmla="*/ 1577 w 1598"/>
                <a:gd name="T5" fmla="*/ 131 h 1666"/>
                <a:gd name="T6" fmla="*/ 1587 w 1598"/>
                <a:gd name="T7" fmla="*/ 109 h 1666"/>
                <a:gd name="T8" fmla="*/ 1598 w 1598"/>
                <a:gd name="T9" fmla="*/ 98 h 1666"/>
                <a:gd name="T10" fmla="*/ 1598 w 1598"/>
                <a:gd name="T11" fmla="*/ 77 h 1666"/>
                <a:gd name="T12" fmla="*/ 1598 w 1598"/>
                <a:gd name="T13" fmla="*/ 55 h 1666"/>
                <a:gd name="T14" fmla="*/ 1598 w 1598"/>
                <a:gd name="T15" fmla="*/ 33 h 1666"/>
                <a:gd name="T16" fmla="*/ 1587 w 1598"/>
                <a:gd name="T17" fmla="*/ 22 h 1666"/>
                <a:gd name="T18" fmla="*/ 1577 w 1598"/>
                <a:gd name="T19" fmla="*/ 11 h 1666"/>
                <a:gd name="T20" fmla="*/ 1566 w 1598"/>
                <a:gd name="T21" fmla="*/ 0 h 1666"/>
                <a:gd name="T22" fmla="*/ 1545 w 1598"/>
                <a:gd name="T23" fmla="*/ 0 h 1666"/>
                <a:gd name="T24" fmla="*/ 1523 w 1598"/>
                <a:gd name="T25" fmla="*/ 0 h 1666"/>
                <a:gd name="T26" fmla="*/ 1502 w 1598"/>
                <a:gd name="T27" fmla="*/ 11 h 1666"/>
                <a:gd name="T28" fmla="*/ 1480 w 1598"/>
                <a:gd name="T29" fmla="*/ 11 h 1666"/>
                <a:gd name="T30" fmla="*/ 1148 w 1598"/>
                <a:gd name="T31" fmla="*/ 305 h 1666"/>
                <a:gd name="T32" fmla="*/ 569 w 1598"/>
                <a:gd name="T33" fmla="*/ 490 h 1666"/>
                <a:gd name="T34" fmla="*/ 1008 w 1598"/>
                <a:gd name="T35" fmla="*/ 251 h 1666"/>
                <a:gd name="T36" fmla="*/ 1019 w 1598"/>
                <a:gd name="T37" fmla="*/ 240 h 1666"/>
                <a:gd name="T38" fmla="*/ 1019 w 1598"/>
                <a:gd name="T39" fmla="*/ 218 h 1666"/>
                <a:gd name="T40" fmla="*/ 1030 w 1598"/>
                <a:gd name="T41" fmla="*/ 196 h 1666"/>
                <a:gd name="T42" fmla="*/ 1030 w 1598"/>
                <a:gd name="T43" fmla="*/ 175 h 1666"/>
                <a:gd name="T44" fmla="*/ 1019 w 1598"/>
                <a:gd name="T45" fmla="*/ 164 h 1666"/>
                <a:gd name="T46" fmla="*/ 1008 w 1598"/>
                <a:gd name="T47" fmla="*/ 153 h 1666"/>
                <a:gd name="T48" fmla="*/ 987 w 1598"/>
                <a:gd name="T49" fmla="*/ 153 h 1666"/>
                <a:gd name="T50" fmla="*/ 965 w 1598"/>
                <a:gd name="T51" fmla="*/ 142 h 1666"/>
                <a:gd name="T52" fmla="*/ 944 w 1598"/>
                <a:gd name="T53" fmla="*/ 142 h 1666"/>
                <a:gd name="T54" fmla="*/ 923 w 1598"/>
                <a:gd name="T55" fmla="*/ 142 h 1666"/>
                <a:gd name="T56" fmla="*/ 183 w 1598"/>
                <a:gd name="T57" fmla="*/ 371 h 1666"/>
                <a:gd name="T58" fmla="*/ 172 w 1598"/>
                <a:gd name="T59" fmla="*/ 392 h 1666"/>
                <a:gd name="T60" fmla="*/ 161 w 1598"/>
                <a:gd name="T61" fmla="*/ 403 h 1666"/>
                <a:gd name="T62" fmla="*/ 140 w 1598"/>
                <a:gd name="T63" fmla="*/ 414 h 1666"/>
                <a:gd name="T64" fmla="*/ 129 w 1598"/>
                <a:gd name="T65" fmla="*/ 436 h 1666"/>
                <a:gd name="T66" fmla="*/ 118 w 1598"/>
                <a:gd name="T67" fmla="*/ 447 h 1666"/>
                <a:gd name="T68" fmla="*/ 108 w 1598"/>
                <a:gd name="T69" fmla="*/ 469 h 1666"/>
                <a:gd name="T70" fmla="*/ 97 w 1598"/>
                <a:gd name="T71" fmla="*/ 490 h 1666"/>
                <a:gd name="T72" fmla="*/ 97 w 1598"/>
                <a:gd name="T73" fmla="*/ 512 h 1666"/>
                <a:gd name="T74" fmla="*/ 86 w 1598"/>
                <a:gd name="T75" fmla="*/ 534 h 1666"/>
                <a:gd name="T76" fmla="*/ 75 w 1598"/>
                <a:gd name="T77" fmla="*/ 556 h 1666"/>
                <a:gd name="T78" fmla="*/ 65 w 1598"/>
                <a:gd name="T79" fmla="*/ 577 h 1666"/>
                <a:gd name="T80" fmla="*/ 65 w 1598"/>
                <a:gd name="T81" fmla="*/ 599 h 1666"/>
                <a:gd name="T82" fmla="*/ 65 w 1598"/>
                <a:gd name="T83" fmla="*/ 621 h 1666"/>
                <a:gd name="T84" fmla="*/ 54 w 1598"/>
                <a:gd name="T85" fmla="*/ 643 h 1666"/>
                <a:gd name="T86" fmla="*/ 54 w 1598"/>
                <a:gd name="T87" fmla="*/ 665 h 1666"/>
                <a:gd name="T88" fmla="*/ 54 w 1598"/>
                <a:gd name="T89" fmla="*/ 697 h 1666"/>
                <a:gd name="T90" fmla="*/ 0 w 1598"/>
                <a:gd name="T91" fmla="*/ 1666 h 16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98"/>
                <a:gd name="T139" fmla="*/ 0 h 1666"/>
                <a:gd name="T140" fmla="*/ 1598 w 1598"/>
                <a:gd name="T141" fmla="*/ 1666 h 16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98" h="1666">
                  <a:moveTo>
                    <a:pt x="461" y="1666"/>
                  </a:moveTo>
                  <a:lnTo>
                    <a:pt x="408" y="1035"/>
                  </a:lnTo>
                  <a:lnTo>
                    <a:pt x="461" y="937"/>
                  </a:lnTo>
                  <a:lnTo>
                    <a:pt x="901" y="784"/>
                  </a:lnTo>
                  <a:lnTo>
                    <a:pt x="1319" y="479"/>
                  </a:lnTo>
                  <a:lnTo>
                    <a:pt x="1577" y="131"/>
                  </a:lnTo>
                  <a:lnTo>
                    <a:pt x="1577" y="120"/>
                  </a:lnTo>
                  <a:lnTo>
                    <a:pt x="1587" y="109"/>
                  </a:lnTo>
                  <a:lnTo>
                    <a:pt x="1587" y="98"/>
                  </a:lnTo>
                  <a:lnTo>
                    <a:pt x="1598" y="98"/>
                  </a:lnTo>
                  <a:lnTo>
                    <a:pt x="1598" y="88"/>
                  </a:lnTo>
                  <a:lnTo>
                    <a:pt x="1598" y="77"/>
                  </a:lnTo>
                  <a:lnTo>
                    <a:pt x="1598" y="66"/>
                  </a:lnTo>
                  <a:lnTo>
                    <a:pt x="1598" y="55"/>
                  </a:lnTo>
                  <a:lnTo>
                    <a:pt x="1598" y="44"/>
                  </a:lnTo>
                  <a:lnTo>
                    <a:pt x="1598" y="33"/>
                  </a:lnTo>
                  <a:lnTo>
                    <a:pt x="1598" y="22"/>
                  </a:lnTo>
                  <a:lnTo>
                    <a:pt x="1587" y="22"/>
                  </a:lnTo>
                  <a:lnTo>
                    <a:pt x="1587" y="11"/>
                  </a:lnTo>
                  <a:lnTo>
                    <a:pt x="1577" y="11"/>
                  </a:lnTo>
                  <a:lnTo>
                    <a:pt x="1566" y="11"/>
                  </a:lnTo>
                  <a:lnTo>
                    <a:pt x="1566" y="0"/>
                  </a:lnTo>
                  <a:lnTo>
                    <a:pt x="1555" y="0"/>
                  </a:lnTo>
                  <a:lnTo>
                    <a:pt x="1545" y="0"/>
                  </a:lnTo>
                  <a:lnTo>
                    <a:pt x="1534" y="0"/>
                  </a:lnTo>
                  <a:lnTo>
                    <a:pt x="1523" y="0"/>
                  </a:lnTo>
                  <a:lnTo>
                    <a:pt x="1512" y="0"/>
                  </a:lnTo>
                  <a:lnTo>
                    <a:pt x="1502" y="11"/>
                  </a:lnTo>
                  <a:lnTo>
                    <a:pt x="1491" y="11"/>
                  </a:lnTo>
                  <a:lnTo>
                    <a:pt x="1480" y="11"/>
                  </a:lnTo>
                  <a:lnTo>
                    <a:pt x="1470" y="22"/>
                  </a:lnTo>
                  <a:lnTo>
                    <a:pt x="1148" y="305"/>
                  </a:lnTo>
                  <a:lnTo>
                    <a:pt x="794" y="479"/>
                  </a:lnTo>
                  <a:lnTo>
                    <a:pt x="569" y="490"/>
                  </a:lnTo>
                  <a:lnTo>
                    <a:pt x="805" y="414"/>
                  </a:lnTo>
                  <a:lnTo>
                    <a:pt x="1008" y="251"/>
                  </a:lnTo>
                  <a:lnTo>
                    <a:pt x="1008" y="240"/>
                  </a:lnTo>
                  <a:lnTo>
                    <a:pt x="1019" y="240"/>
                  </a:lnTo>
                  <a:lnTo>
                    <a:pt x="1019" y="229"/>
                  </a:lnTo>
                  <a:lnTo>
                    <a:pt x="1019" y="218"/>
                  </a:lnTo>
                  <a:lnTo>
                    <a:pt x="1030" y="207"/>
                  </a:lnTo>
                  <a:lnTo>
                    <a:pt x="1030" y="196"/>
                  </a:lnTo>
                  <a:lnTo>
                    <a:pt x="1030" y="186"/>
                  </a:lnTo>
                  <a:lnTo>
                    <a:pt x="1030" y="175"/>
                  </a:lnTo>
                  <a:lnTo>
                    <a:pt x="1019" y="175"/>
                  </a:lnTo>
                  <a:lnTo>
                    <a:pt x="1019" y="164"/>
                  </a:lnTo>
                  <a:lnTo>
                    <a:pt x="1008" y="164"/>
                  </a:lnTo>
                  <a:lnTo>
                    <a:pt x="1008" y="153"/>
                  </a:lnTo>
                  <a:lnTo>
                    <a:pt x="998" y="153"/>
                  </a:lnTo>
                  <a:lnTo>
                    <a:pt x="987" y="153"/>
                  </a:lnTo>
                  <a:lnTo>
                    <a:pt x="976" y="142"/>
                  </a:lnTo>
                  <a:lnTo>
                    <a:pt x="965" y="142"/>
                  </a:lnTo>
                  <a:lnTo>
                    <a:pt x="955" y="142"/>
                  </a:lnTo>
                  <a:lnTo>
                    <a:pt x="944" y="142"/>
                  </a:lnTo>
                  <a:lnTo>
                    <a:pt x="933" y="142"/>
                  </a:lnTo>
                  <a:lnTo>
                    <a:pt x="923" y="142"/>
                  </a:lnTo>
                  <a:lnTo>
                    <a:pt x="569" y="283"/>
                  </a:lnTo>
                  <a:lnTo>
                    <a:pt x="183" y="371"/>
                  </a:lnTo>
                  <a:lnTo>
                    <a:pt x="183" y="381"/>
                  </a:lnTo>
                  <a:lnTo>
                    <a:pt x="172" y="392"/>
                  </a:lnTo>
                  <a:lnTo>
                    <a:pt x="161" y="392"/>
                  </a:lnTo>
                  <a:lnTo>
                    <a:pt x="161" y="403"/>
                  </a:lnTo>
                  <a:lnTo>
                    <a:pt x="150" y="414"/>
                  </a:lnTo>
                  <a:lnTo>
                    <a:pt x="140" y="414"/>
                  </a:lnTo>
                  <a:lnTo>
                    <a:pt x="140" y="425"/>
                  </a:lnTo>
                  <a:lnTo>
                    <a:pt x="129" y="436"/>
                  </a:lnTo>
                  <a:lnTo>
                    <a:pt x="129" y="447"/>
                  </a:lnTo>
                  <a:lnTo>
                    <a:pt x="118" y="447"/>
                  </a:lnTo>
                  <a:lnTo>
                    <a:pt x="118" y="458"/>
                  </a:lnTo>
                  <a:lnTo>
                    <a:pt x="108" y="469"/>
                  </a:lnTo>
                  <a:lnTo>
                    <a:pt x="108" y="479"/>
                  </a:lnTo>
                  <a:lnTo>
                    <a:pt x="97" y="490"/>
                  </a:lnTo>
                  <a:lnTo>
                    <a:pt x="97" y="501"/>
                  </a:lnTo>
                  <a:lnTo>
                    <a:pt x="97" y="512"/>
                  </a:lnTo>
                  <a:lnTo>
                    <a:pt x="86" y="523"/>
                  </a:lnTo>
                  <a:lnTo>
                    <a:pt x="86" y="534"/>
                  </a:lnTo>
                  <a:lnTo>
                    <a:pt x="75" y="545"/>
                  </a:lnTo>
                  <a:lnTo>
                    <a:pt x="75" y="556"/>
                  </a:lnTo>
                  <a:lnTo>
                    <a:pt x="75" y="567"/>
                  </a:lnTo>
                  <a:lnTo>
                    <a:pt x="65" y="577"/>
                  </a:lnTo>
                  <a:lnTo>
                    <a:pt x="65" y="588"/>
                  </a:lnTo>
                  <a:lnTo>
                    <a:pt x="65" y="599"/>
                  </a:lnTo>
                  <a:lnTo>
                    <a:pt x="65" y="610"/>
                  </a:lnTo>
                  <a:lnTo>
                    <a:pt x="65" y="621"/>
                  </a:lnTo>
                  <a:lnTo>
                    <a:pt x="54" y="632"/>
                  </a:lnTo>
                  <a:lnTo>
                    <a:pt x="54" y="643"/>
                  </a:lnTo>
                  <a:lnTo>
                    <a:pt x="54" y="654"/>
                  </a:lnTo>
                  <a:lnTo>
                    <a:pt x="54" y="665"/>
                  </a:lnTo>
                  <a:lnTo>
                    <a:pt x="54" y="686"/>
                  </a:lnTo>
                  <a:lnTo>
                    <a:pt x="54" y="697"/>
                  </a:lnTo>
                  <a:lnTo>
                    <a:pt x="54" y="904"/>
                  </a:lnTo>
                  <a:lnTo>
                    <a:pt x="0" y="1666"/>
                  </a:lnTo>
                  <a:lnTo>
                    <a:pt x="461" y="16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2" name="Freeform 87"/>
            <p:cNvSpPr>
              <a:spLocks/>
            </p:cNvSpPr>
            <p:nvPr/>
          </p:nvSpPr>
          <p:spPr bwMode="auto">
            <a:xfrm>
              <a:off x="6399" y="9582"/>
              <a:ext cx="97" cy="642"/>
            </a:xfrm>
            <a:custGeom>
              <a:avLst/>
              <a:gdLst>
                <a:gd name="T0" fmla="*/ 0 w 97"/>
                <a:gd name="T1" fmla="*/ 0 h 642"/>
                <a:gd name="T2" fmla="*/ 0 w 97"/>
                <a:gd name="T3" fmla="*/ 11 h 642"/>
                <a:gd name="T4" fmla="*/ 54 w 97"/>
                <a:gd name="T5" fmla="*/ 642 h 642"/>
                <a:gd name="T6" fmla="*/ 97 w 97"/>
                <a:gd name="T7" fmla="*/ 642 h 642"/>
                <a:gd name="T8" fmla="*/ 43 w 97"/>
                <a:gd name="T9" fmla="*/ 11 h 642"/>
                <a:gd name="T10" fmla="*/ 43 w 97"/>
                <a:gd name="T11" fmla="*/ 22 h 642"/>
                <a:gd name="T12" fmla="*/ 0 w 97"/>
                <a:gd name="T13" fmla="*/ 0 h 6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642"/>
                <a:gd name="T23" fmla="*/ 97 w 97"/>
                <a:gd name="T24" fmla="*/ 642 h 6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642">
                  <a:moveTo>
                    <a:pt x="0" y="0"/>
                  </a:moveTo>
                  <a:lnTo>
                    <a:pt x="0" y="11"/>
                  </a:lnTo>
                  <a:lnTo>
                    <a:pt x="54" y="642"/>
                  </a:lnTo>
                  <a:lnTo>
                    <a:pt x="97" y="642"/>
                  </a:lnTo>
                  <a:lnTo>
                    <a:pt x="43" y="11"/>
                  </a:lnTo>
                  <a:lnTo>
                    <a:pt x="43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3" name="Freeform 88"/>
            <p:cNvSpPr>
              <a:spLocks/>
            </p:cNvSpPr>
            <p:nvPr/>
          </p:nvSpPr>
          <p:spPr bwMode="auto">
            <a:xfrm>
              <a:off x="6399" y="9473"/>
              <a:ext cx="97" cy="131"/>
            </a:xfrm>
            <a:custGeom>
              <a:avLst/>
              <a:gdLst>
                <a:gd name="T0" fmla="*/ 75 w 97"/>
                <a:gd name="T1" fmla="*/ 0 h 131"/>
                <a:gd name="T2" fmla="*/ 54 w 97"/>
                <a:gd name="T3" fmla="*/ 11 h 131"/>
                <a:gd name="T4" fmla="*/ 0 w 97"/>
                <a:gd name="T5" fmla="*/ 109 h 131"/>
                <a:gd name="T6" fmla="*/ 43 w 97"/>
                <a:gd name="T7" fmla="*/ 131 h 131"/>
                <a:gd name="T8" fmla="*/ 97 w 97"/>
                <a:gd name="T9" fmla="*/ 33 h 131"/>
                <a:gd name="T10" fmla="*/ 86 w 97"/>
                <a:gd name="T11" fmla="*/ 43 h 131"/>
                <a:gd name="T12" fmla="*/ 75 w 97"/>
                <a:gd name="T13" fmla="*/ 0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31"/>
                <a:gd name="T23" fmla="*/ 97 w 9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31">
                  <a:moveTo>
                    <a:pt x="75" y="0"/>
                  </a:moveTo>
                  <a:lnTo>
                    <a:pt x="54" y="11"/>
                  </a:lnTo>
                  <a:lnTo>
                    <a:pt x="0" y="109"/>
                  </a:lnTo>
                  <a:lnTo>
                    <a:pt x="43" y="131"/>
                  </a:lnTo>
                  <a:lnTo>
                    <a:pt x="97" y="33"/>
                  </a:lnTo>
                  <a:lnTo>
                    <a:pt x="86" y="4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4" name="Freeform 89"/>
            <p:cNvSpPr>
              <a:spLocks/>
            </p:cNvSpPr>
            <p:nvPr/>
          </p:nvSpPr>
          <p:spPr bwMode="auto">
            <a:xfrm>
              <a:off x="6474" y="9321"/>
              <a:ext cx="462" cy="195"/>
            </a:xfrm>
            <a:custGeom>
              <a:avLst/>
              <a:gdLst>
                <a:gd name="T0" fmla="*/ 429 w 462"/>
                <a:gd name="T1" fmla="*/ 0 h 195"/>
                <a:gd name="T2" fmla="*/ 440 w 462"/>
                <a:gd name="T3" fmla="*/ 0 h 195"/>
                <a:gd name="T4" fmla="*/ 0 w 462"/>
                <a:gd name="T5" fmla="*/ 152 h 195"/>
                <a:gd name="T6" fmla="*/ 11 w 462"/>
                <a:gd name="T7" fmla="*/ 195 h 195"/>
                <a:gd name="T8" fmla="*/ 451 w 462"/>
                <a:gd name="T9" fmla="*/ 43 h 195"/>
                <a:gd name="T10" fmla="*/ 462 w 462"/>
                <a:gd name="T11" fmla="*/ 43 h 195"/>
                <a:gd name="T12" fmla="*/ 429 w 462"/>
                <a:gd name="T13" fmla="*/ 0 h 1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2"/>
                <a:gd name="T22" fmla="*/ 0 h 195"/>
                <a:gd name="T23" fmla="*/ 462 w 462"/>
                <a:gd name="T24" fmla="*/ 195 h 1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2" h="195">
                  <a:moveTo>
                    <a:pt x="429" y="0"/>
                  </a:moveTo>
                  <a:lnTo>
                    <a:pt x="440" y="0"/>
                  </a:lnTo>
                  <a:lnTo>
                    <a:pt x="0" y="152"/>
                  </a:lnTo>
                  <a:lnTo>
                    <a:pt x="11" y="195"/>
                  </a:lnTo>
                  <a:lnTo>
                    <a:pt x="451" y="43"/>
                  </a:lnTo>
                  <a:lnTo>
                    <a:pt x="462" y="43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5" name="Freeform 90"/>
            <p:cNvSpPr>
              <a:spLocks/>
            </p:cNvSpPr>
            <p:nvPr/>
          </p:nvSpPr>
          <p:spPr bwMode="auto">
            <a:xfrm>
              <a:off x="6903" y="9016"/>
              <a:ext cx="451" cy="348"/>
            </a:xfrm>
            <a:custGeom>
              <a:avLst/>
              <a:gdLst>
                <a:gd name="T0" fmla="*/ 408 w 451"/>
                <a:gd name="T1" fmla="*/ 11 h 348"/>
                <a:gd name="T2" fmla="*/ 419 w 451"/>
                <a:gd name="T3" fmla="*/ 0 h 348"/>
                <a:gd name="T4" fmla="*/ 0 w 451"/>
                <a:gd name="T5" fmla="*/ 305 h 348"/>
                <a:gd name="T6" fmla="*/ 33 w 451"/>
                <a:gd name="T7" fmla="*/ 348 h 348"/>
                <a:gd name="T8" fmla="*/ 440 w 451"/>
                <a:gd name="T9" fmla="*/ 43 h 348"/>
                <a:gd name="T10" fmla="*/ 451 w 451"/>
                <a:gd name="T11" fmla="*/ 32 h 348"/>
                <a:gd name="T12" fmla="*/ 408 w 451"/>
                <a:gd name="T13" fmla="*/ 11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1"/>
                <a:gd name="T22" fmla="*/ 0 h 348"/>
                <a:gd name="T23" fmla="*/ 451 w 451"/>
                <a:gd name="T24" fmla="*/ 348 h 3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1" h="348">
                  <a:moveTo>
                    <a:pt x="408" y="11"/>
                  </a:moveTo>
                  <a:lnTo>
                    <a:pt x="419" y="0"/>
                  </a:lnTo>
                  <a:lnTo>
                    <a:pt x="0" y="305"/>
                  </a:lnTo>
                  <a:lnTo>
                    <a:pt x="33" y="348"/>
                  </a:lnTo>
                  <a:lnTo>
                    <a:pt x="440" y="43"/>
                  </a:lnTo>
                  <a:lnTo>
                    <a:pt x="451" y="32"/>
                  </a:lnTo>
                  <a:lnTo>
                    <a:pt x="408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6" name="Freeform 91"/>
            <p:cNvSpPr>
              <a:spLocks/>
            </p:cNvSpPr>
            <p:nvPr/>
          </p:nvSpPr>
          <p:spPr bwMode="auto">
            <a:xfrm>
              <a:off x="7311" y="8678"/>
              <a:ext cx="289" cy="370"/>
            </a:xfrm>
            <a:custGeom>
              <a:avLst/>
              <a:gdLst>
                <a:gd name="T0" fmla="*/ 257 w 289"/>
                <a:gd name="T1" fmla="*/ 0 h 370"/>
                <a:gd name="T2" fmla="*/ 0 w 289"/>
                <a:gd name="T3" fmla="*/ 349 h 370"/>
                <a:gd name="T4" fmla="*/ 43 w 289"/>
                <a:gd name="T5" fmla="*/ 370 h 370"/>
                <a:gd name="T6" fmla="*/ 289 w 289"/>
                <a:gd name="T7" fmla="*/ 22 h 370"/>
                <a:gd name="T8" fmla="*/ 257 w 289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9"/>
                <a:gd name="T16" fmla="*/ 0 h 370"/>
                <a:gd name="T17" fmla="*/ 289 w 289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9" h="370">
                  <a:moveTo>
                    <a:pt x="257" y="0"/>
                  </a:moveTo>
                  <a:lnTo>
                    <a:pt x="0" y="349"/>
                  </a:lnTo>
                  <a:lnTo>
                    <a:pt x="43" y="370"/>
                  </a:lnTo>
                  <a:lnTo>
                    <a:pt x="289" y="22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7" name="Freeform 92"/>
            <p:cNvSpPr>
              <a:spLocks/>
            </p:cNvSpPr>
            <p:nvPr/>
          </p:nvSpPr>
          <p:spPr bwMode="auto">
            <a:xfrm>
              <a:off x="7472" y="8537"/>
              <a:ext cx="171" cy="163"/>
            </a:xfrm>
            <a:custGeom>
              <a:avLst/>
              <a:gdLst>
                <a:gd name="T0" fmla="*/ 21 w 171"/>
                <a:gd name="T1" fmla="*/ 65 h 163"/>
                <a:gd name="T2" fmla="*/ 32 w 171"/>
                <a:gd name="T3" fmla="*/ 54 h 163"/>
                <a:gd name="T4" fmla="*/ 43 w 171"/>
                <a:gd name="T5" fmla="*/ 54 h 163"/>
                <a:gd name="T6" fmla="*/ 53 w 171"/>
                <a:gd name="T7" fmla="*/ 54 h 163"/>
                <a:gd name="T8" fmla="*/ 64 w 171"/>
                <a:gd name="T9" fmla="*/ 43 h 163"/>
                <a:gd name="T10" fmla="*/ 75 w 171"/>
                <a:gd name="T11" fmla="*/ 43 h 163"/>
                <a:gd name="T12" fmla="*/ 86 w 171"/>
                <a:gd name="T13" fmla="*/ 43 h 163"/>
                <a:gd name="T14" fmla="*/ 96 w 171"/>
                <a:gd name="T15" fmla="*/ 43 h 163"/>
                <a:gd name="T16" fmla="*/ 107 w 171"/>
                <a:gd name="T17" fmla="*/ 54 h 163"/>
                <a:gd name="T18" fmla="*/ 118 w 171"/>
                <a:gd name="T19" fmla="*/ 54 h 163"/>
                <a:gd name="T20" fmla="*/ 118 w 171"/>
                <a:gd name="T21" fmla="*/ 65 h 163"/>
                <a:gd name="T22" fmla="*/ 118 w 171"/>
                <a:gd name="T23" fmla="*/ 76 h 163"/>
                <a:gd name="T24" fmla="*/ 118 w 171"/>
                <a:gd name="T25" fmla="*/ 87 h 163"/>
                <a:gd name="T26" fmla="*/ 118 w 171"/>
                <a:gd name="T27" fmla="*/ 98 h 163"/>
                <a:gd name="T28" fmla="*/ 118 w 171"/>
                <a:gd name="T29" fmla="*/ 109 h 163"/>
                <a:gd name="T30" fmla="*/ 107 w 171"/>
                <a:gd name="T31" fmla="*/ 109 h 163"/>
                <a:gd name="T32" fmla="*/ 107 w 171"/>
                <a:gd name="T33" fmla="*/ 119 h 163"/>
                <a:gd name="T34" fmla="*/ 96 w 171"/>
                <a:gd name="T35" fmla="*/ 130 h 163"/>
                <a:gd name="T36" fmla="*/ 96 w 171"/>
                <a:gd name="T37" fmla="*/ 141 h 163"/>
                <a:gd name="T38" fmla="*/ 128 w 171"/>
                <a:gd name="T39" fmla="*/ 163 h 163"/>
                <a:gd name="T40" fmla="*/ 139 w 171"/>
                <a:gd name="T41" fmla="*/ 152 h 163"/>
                <a:gd name="T42" fmla="*/ 150 w 171"/>
                <a:gd name="T43" fmla="*/ 141 h 163"/>
                <a:gd name="T44" fmla="*/ 150 w 171"/>
                <a:gd name="T45" fmla="*/ 130 h 163"/>
                <a:gd name="T46" fmla="*/ 161 w 171"/>
                <a:gd name="T47" fmla="*/ 119 h 163"/>
                <a:gd name="T48" fmla="*/ 161 w 171"/>
                <a:gd name="T49" fmla="*/ 109 h 163"/>
                <a:gd name="T50" fmla="*/ 161 w 171"/>
                <a:gd name="T51" fmla="*/ 98 h 163"/>
                <a:gd name="T52" fmla="*/ 171 w 171"/>
                <a:gd name="T53" fmla="*/ 87 h 163"/>
                <a:gd name="T54" fmla="*/ 171 w 171"/>
                <a:gd name="T55" fmla="*/ 76 h 163"/>
                <a:gd name="T56" fmla="*/ 161 w 171"/>
                <a:gd name="T57" fmla="*/ 65 h 163"/>
                <a:gd name="T58" fmla="*/ 161 w 171"/>
                <a:gd name="T59" fmla="*/ 54 h 163"/>
                <a:gd name="T60" fmla="*/ 161 w 171"/>
                <a:gd name="T61" fmla="*/ 43 h 163"/>
                <a:gd name="T62" fmla="*/ 150 w 171"/>
                <a:gd name="T63" fmla="*/ 32 h 163"/>
                <a:gd name="T64" fmla="*/ 150 w 171"/>
                <a:gd name="T65" fmla="*/ 21 h 163"/>
                <a:gd name="T66" fmla="*/ 139 w 171"/>
                <a:gd name="T67" fmla="*/ 21 h 163"/>
                <a:gd name="T68" fmla="*/ 139 w 171"/>
                <a:gd name="T69" fmla="*/ 11 h 163"/>
                <a:gd name="T70" fmla="*/ 128 w 171"/>
                <a:gd name="T71" fmla="*/ 11 h 163"/>
                <a:gd name="T72" fmla="*/ 118 w 171"/>
                <a:gd name="T73" fmla="*/ 11 h 163"/>
                <a:gd name="T74" fmla="*/ 107 w 171"/>
                <a:gd name="T75" fmla="*/ 0 h 163"/>
                <a:gd name="T76" fmla="*/ 96 w 171"/>
                <a:gd name="T77" fmla="*/ 0 h 163"/>
                <a:gd name="T78" fmla="*/ 86 w 171"/>
                <a:gd name="T79" fmla="*/ 0 h 163"/>
                <a:gd name="T80" fmla="*/ 75 w 171"/>
                <a:gd name="T81" fmla="*/ 0 h 163"/>
                <a:gd name="T82" fmla="*/ 64 w 171"/>
                <a:gd name="T83" fmla="*/ 0 h 163"/>
                <a:gd name="T84" fmla="*/ 53 w 171"/>
                <a:gd name="T85" fmla="*/ 0 h 163"/>
                <a:gd name="T86" fmla="*/ 43 w 171"/>
                <a:gd name="T87" fmla="*/ 0 h 163"/>
                <a:gd name="T88" fmla="*/ 32 w 171"/>
                <a:gd name="T89" fmla="*/ 11 h 163"/>
                <a:gd name="T90" fmla="*/ 21 w 171"/>
                <a:gd name="T91" fmla="*/ 11 h 163"/>
                <a:gd name="T92" fmla="*/ 11 w 171"/>
                <a:gd name="T93" fmla="*/ 21 h 163"/>
                <a:gd name="T94" fmla="*/ 0 w 171"/>
                <a:gd name="T95" fmla="*/ 21 h 163"/>
                <a:gd name="T96" fmla="*/ 21 w 171"/>
                <a:gd name="T97" fmla="*/ 65 h 16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71"/>
                <a:gd name="T148" fmla="*/ 0 h 163"/>
                <a:gd name="T149" fmla="*/ 171 w 171"/>
                <a:gd name="T150" fmla="*/ 163 h 16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71" h="163">
                  <a:moveTo>
                    <a:pt x="21" y="65"/>
                  </a:moveTo>
                  <a:lnTo>
                    <a:pt x="32" y="54"/>
                  </a:lnTo>
                  <a:lnTo>
                    <a:pt x="43" y="54"/>
                  </a:lnTo>
                  <a:lnTo>
                    <a:pt x="53" y="54"/>
                  </a:lnTo>
                  <a:lnTo>
                    <a:pt x="64" y="43"/>
                  </a:lnTo>
                  <a:lnTo>
                    <a:pt x="75" y="43"/>
                  </a:lnTo>
                  <a:lnTo>
                    <a:pt x="86" y="43"/>
                  </a:lnTo>
                  <a:lnTo>
                    <a:pt x="96" y="43"/>
                  </a:lnTo>
                  <a:lnTo>
                    <a:pt x="107" y="54"/>
                  </a:lnTo>
                  <a:lnTo>
                    <a:pt x="118" y="54"/>
                  </a:lnTo>
                  <a:lnTo>
                    <a:pt x="118" y="65"/>
                  </a:lnTo>
                  <a:lnTo>
                    <a:pt x="118" y="76"/>
                  </a:lnTo>
                  <a:lnTo>
                    <a:pt x="118" y="87"/>
                  </a:lnTo>
                  <a:lnTo>
                    <a:pt x="118" y="98"/>
                  </a:lnTo>
                  <a:lnTo>
                    <a:pt x="118" y="109"/>
                  </a:lnTo>
                  <a:lnTo>
                    <a:pt x="107" y="109"/>
                  </a:lnTo>
                  <a:lnTo>
                    <a:pt x="107" y="119"/>
                  </a:lnTo>
                  <a:lnTo>
                    <a:pt x="96" y="130"/>
                  </a:lnTo>
                  <a:lnTo>
                    <a:pt x="96" y="141"/>
                  </a:lnTo>
                  <a:lnTo>
                    <a:pt x="128" y="163"/>
                  </a:lnTo>
                  <a:lnTo>
                    <a:pt x="139" y="152"/>
                  </a:lnTo>
                  <a:lnTo>
                    <a:pt x="150" y="141"/>
                  </a:lnTo>
                  <a:lnTo>
                    <a:pt x="150" y="130"/>
                  </a:lnTo>
                  <a:lnTo>
                    <a:pt x="161" y="119"/>
                  </a:lnTo>
                  <a:lnTo>
                    <a:pt x="161" y="109"/>
                  </a:lnTo>
                  <a:lnTo>
                    <a:pt x="161" y="98"/>
                  </a:lnTo>
                  <a:lnTo>
                    <a:pt x="171" y="87"/>
                  </a:lnTo>
                  <a:lnTo>
                    <a:pt x="171" y="76"/>
                  </a:lnTo>
                  <a:lnTo>
                    <a:pt x="161" y="65"/>
                  </a:lnTo>
                  <a:lnTo>
                    <a:pt x="161" y="54"/>
                  </a:lnTo>
                  <a:lnTo>
                    <a:pt x="161" y="43"/>
                  </a:lnTo>
                  <a:lnTo>
                    <a:pt x="150" y="32"/>
                  </a:lnTo>
                  <a:lnTo>
                    <a:pt x="150" y="21"/>
                  </a:lnTo>
                  <a:lnTo>
                    <a:pt x="139" y="21"/>
                  </a:lnTo>
                  <a:lnTo>
                    <a:pt x="139" y="11"/>
                  </a:lnTo>
                  <a:lnTo>
                    <a:pt x="128" y="11"/>
                  </a:lnTo>
                  <a:lnTo>
                    <a:pt x="118" y="11"/>
                  </a:lnTo>
                  <a:lnTo>
                    <a:pt x="107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4" y="0"/>
                  </a:lnTo>
                  <a:lnTo>
                    <a:pt x="53" y="0"/>
                  </a:lnTo>
                  <a:lnTo>
                    <a:pt x="43" y="0"/>
                  </a:lnTo>
                  <a:lnTo>
                    <a:pt x="32" y="11"/>
                  </a:lnTo>
                  <a:lnTo>
                    <a:pt x="21" y="1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21" y="6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8" name="Freeform 93"/>
            <p:cNvSpPr>
              <a:spLocks/>
            </p:cNvSpPr>
            <p:nvPr/>
          </p:nvSpPr>
          <p:spPr bwMode="auto">
            <a:xfrm>
              <a:off x="7150" y="8558"/>
              <a:ext cx="343" cy="327"/>
            </a:xfrm>
            <a:custGeom>
              <a:avLst/>
              <a:gdLst>
                <a:gd name="T0" fmla="*/ 22 w 343"/>
                <a:gd name="T1" fmla="*/ 327 h 327"/>
                <a:gd name="T2" fmla="*/ 343 w 343"/>
                <a:gd name="T3" fmla="*/ 44 h 327"/>
                <a:gd name="T4" fmla="*/ 322 w 343"/>
                <a:gd name="T5" fmla="*/ 0 h 327"/>
                <a:gd name="T6" fmla="*/ 0 w 343"/>
                <a:gd name="T7" fmla="*/ 294 h 327"/>
                <a:gd name="T8" fmla="*/ 0 w 343"/>
                <a:gd name="T9" fmla="*/ 283 h 327"/>
                <a:gd name="T10" fmla="*/ 22 w 343"/>
                <a:gd name="T11" fmla="*/ 327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3"/>
                <a:gd name="T19" fmla="*/ 0 h 327"/>
                <a:gd name="T20" fmla="*/ 343 w 343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3" h="327">
                  <a:moveTo>
                    <a:pt x="22" y="327"/>
                  </a:moveTo>
                  <a:lnTo>
                    <a:pt x="343" y="44"/>
                  </a:lnTo>
                  <a:lnTo>
                    <a:pt x="322" y="0"/>
                  </a:lnTo>
                  <a:lnTo>
                    <a:pt x="0" y="294"/>
                  </a:lnTo>
                  <a:lnTo>
                    <a:pt x="0" y="283"/>
                  </a:lnTo>
                  <a:lnTo>
                    <a:pt x="22" y="32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79" name="Freeform 94"/>
            <p:cNvSpPr>
              <a:spLocks/>
            </p:cNvSpPr>
            <p:nvPr/>
          </p:nvSpPr>
          <p:spPr bwMode="auto">
            <a:xfrm>
              <a:off x="6796" y="8841"/>
              <a:ext cx="376" cy="218"/>
            </a:xfrm>
            <a:custGeom>
              <a:avLst/>
              <a:gdLst>
                <a:gd name="T0" fmla="*/ 11 w 376"/>
                <a:gd name="T1" fmla="*/ 218 h 218"/>
                <a:gd name="T2" fmla="*/ 22 w 376"/>
                <a:gd name="T3" fmla="*/ 218 h 218"/>
                <a:gd name="T4" fmla="*/ 376 w 376"/>
                <a:gd name="T5" fmla="*/ 44 h 218"/>
                <a:gd name="T6" fmla="*/ 354 w 376"/>
                <a:gd name="T7" fmla="*/ 0 h 218"/>
                <a:gd name="T8" fmla="*/ 0 w 376"/>
                <a:gd name="T9" fmla="*/ 175 h 218"/>
                <a:gd name="T10" fmla="*/ 11 w 376"/>
                <a:gd name="T11" fmla="*/ 175 h 218"/>
                <a:gd name="T12" fmla="*/ 11 w 376"/>
                <a:gd name="T13" fmla="*/ 21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6"/>
                <a:gd name="T22" fmla="*/ 0 h 218"/>
                <a:gd name="T23" fmla="*/ 376 w 376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6" h="218">
                  <a:moveTo>
                    <a:pt x="11" y="218"/>
                  </a:moveTo>
                  <a:lnTo>
                    <a:pt x="22" y="218"/>
                  </a:lnTo>
                  <a:lnTo>
                    <a:pt x="376" y="44"/>
                  </a:lnTo>
                  <a:lnTo>
                    <a:pt x="354" y="0"/>
                  </a:lnTo>
                  <a:lnTo>
                    <a:pt x="0" y="175"/>
                  </a:lnTo>
                  <a:lnTo>
                    <a:pt x="11" y="175"/>
                  </a:lnTo>
                  <a:lnTo>
                    <a:pt x="11" y="2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0" name="Freeform 95"/>
            <p:cNvSpPr>
              <a:spLocks/>
            </p:cNvSpPr>
            <p:nvPr/>
          </p:nvSpPr>
          <p:spPr bwMode="auto">
            <a:xfrm>
              <a:off x="6571" y="9016"/>
              <a:ext cx="236" cy="65"/>
            </a:xfrm>
            <a:custGeom>
              <a:avLst/>
              <a:gdLst>
                <a:gd name="T0" fmla="*/ 0 w 236"/>
                <a:gd name="T1" fmla="*/ 11 h 65"/>
                <a:gd name="T2" fmla="*/ 11 w 236"/>
                <a:gd name="T3" fmla="*/ 65 h 65"/>
                <a:gd name="T4" fmla="*/ 236 w 236"/>
                <a:gd name="T5" fmla="*/ 43 h 65"/>
                <a:gd name="T6" fmla="*/ 236 w 236"/>
                <a:gd name="T7" fmla="*/ 0 h 65"/>
                <a:gd name="T8" fmla="*/ 0 w 236"/>
                <a:gd name="T9" fmla="*/ 11 h 65"/>
                <a:gd name="T10" fmla="*/ 11 w 236"/>
                <a:gd name="T11" fmla="*/ 54 h 65"/>
                <a:gd name="T12" fmla="*/ 0 w 236"/>
                <a:gd name="T13" fmla="*/ 11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6"/>
                <a:gd name="T22" fmla="*/ 0 h 65"/>
                <a:gd name="T23" fmla="*/ 236 w 236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6" h="65">
                  <a:moveTo>
                    <a:pt x="0" y="11"/>
                  </a:moveTo>
                  <a:lnTo>
                    <a:pt x="11" y="65"/>
                  </a:lnTo>
                  <a:lnTo>
                    <a:pt x="236" y="43"/>
                  </a:lnTo>
                  <a:lnTo>
                    <a:pt x="236" y="0"/>
                  </a:lnTo>
                  <a:lnTo>
                    <a:pt x="0" y="11"/>
                  </a:lnTo>
                  <a:lnTo>
                    <a:pt x="11" y="54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1" name="Freeform 96"/>
            <p:cNvSpPr>
              <a:spLocks/>
            </p:cNvSpPr>
            <p:nvPr/>
          </p:nvSpPr>
          <p:spPr bwMode="auto">
            <a:xfrm>
              <a:off x="6571" y="8950"/>
              <a:ext cx="257" cy="120"/>
            </a:xfrm>
            <a:custGeom>
              <a:avLst/>
              <a:gdLst>
                <a:gd name="T0" fmla="*/ 225 w 257"/>
                <a:gd name="T1" fmla="*/ 0 h 120"/>
                <a:gd name="T2" fmla="*/ 236 w 257"/>
                <a:gd name="T3" fmla="*/ 0 h 120"/>
                <a:gd name="T4" fmla="*/ 0 w 257"/>
                <a:gd name="T5" fmla="*/ 77 h 120"/>
                <a:gd name="T6" fmla="*/ 11 w 257"/>
                <a:gd name="T7" fmla="*/ 120 h 120"/>
                <a:gd name="T8" fmla="*/ 247 w 257"/>
                <a:gd name="T9" fmla="*/ 44 h 120"/>
                <a:gd name="T10" fmla="*/ 257 w 257"/>
                <a:gd name="T11" fmla="*/ 33 h 120"/>
                <a:gd name="T12" fmla="*/ 225 w 257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"/>
                <a:gd name="T22" fmla="*/ 0 h 120"/>
                <a:gd name="T23" fmla="*/ 257 w 257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" h="120">
                  <a:moveTo>
                    <a:pt x="225" y="0"/>
                  </a:moveTo>
                  <a:lnTo>
                    <a:pt x="236" y="0"/>
                  </a:lnTo>
                  <a:lnTo>
                    <a:pt x="0" y="77"/>
                  </a:lnTo>
                  <a:lnTo>
                    <a:pt x="11" y="120"/>
                  </a:lnTo>
                  <a:lnTo>
                    <a:pt x="247" y="44"/>
                  </a:lnTo>
                  <a:lnTo>
                    <a:pt x="257" y="33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2" name="Freeform 97"/>
            <p:cNvSpPr>
              <a:spLocks/>
            </p:cNvSpPr>
            <p:nvPr/>
          </p:nvSpPr>
          <p:spPr bwMode="auto">
            <a:xfrm>
              <a:off x="6796" y="8787"/>
              <a:ext cx="247" cy="196"/>
            </a:xfrm>
            <a:custGeom>
              <a:avLst/>
              <a:gdLst>
                <a:gd name="T0" fmla="*/ 204 w 247"/>
                <a:gd name="T1" fmla="*/ 11 h 196"/>
                <a:gd name="T2" fmla="*/ 215 w 247"/>
                <a:gd name="T3" fmla="*/ 0 h 196"/>
                <a:gd name="T4" fmla="*/ 0 w 247"/>
                <a:gd name="T5" fmla="*/ 163 h 196"/>
                <a:gd name="T6" fmla="*/ 32 w 247"/>
                <a:gd name="T7" fmla="*/ 196 h 196"/>
                <a:gd name="T8" fmla="*/ 236 w 247"/>
                <a:gd name="T9" fmla="*/ 44 h 196"/>
                <a:gd name="T10" fmla="*/ 247 w 247"/>
                <a:gd name="T11" fmla="*/ 33 h 196"/>
                <a:gd name="T12" fmla="*/ 204 w 247"/>
                <a:gd name="T13" fmla="*/ 11 h 1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"/>
                <a:gd name="T22" fmla="*/ 0 h 196"/>
                <a:gd name="T23" fmla="*/ 247 w 247"/>
                <a:gd name="T24" fmla="*/ 196 h 1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" h="196">
                  <a:moveTo>
                    <a:pt x="204" y="11"/>
                  </a:moveTo>
                  <a:lnTo>
                    <a:pt x="215" y="0"/>
                  </a:lnTo>
                  <a:lnTo>
                    <a:pt x="0" y="163"/>
                  </a:lnTo>
                  <a:lnTo>
                    <a:pt x="32" y="196"/>
                  </a:lnTo>
                  <a:lnTo>
                    <a:pt x="236" y="44"/>
                  </a:lnTo>
                  <a:lnTo>
                    <a:pt x="247" y="33"/>
                  </a:lnTo>
                  <a:lnTo>
                    <a:pt x="204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3" name="Freeform 98"/>
            <p:cNvSpPr>
              <a:spLocks/>
            </p:cNvSpPr>
            <p:nvPr/>
          </p:nvSpPr>
          <p:spPr bwMode="auto">
            <a:xfrm>
              <a:off x="6936" y="8678"/>
              <a:ext cx="128" cy="142"/>
            </a:xfrm>
            <a:custGeom>
              <a:avLst/>
              <a:gdLst>
                <a:gd name="T0" fmla="*/ 10 w 128"/>
                <a:gd name="T1" fmla="*/ 44 h 142"/>
                <a:gd name="T2" fmla="*/ 0 w 128"/>
                <a:gd name="T3" fmla="*/ 44 h 142"/>
                <a:gd name="T4" fmla="*/ 10 w 128"/>
                <a:gd name="T5" fmla="*/ 44 h 142"/>
                <a:gd name="T6" fmla="*/ 21 w 128"/>
                <a:gd name="T7" fmla="*/ 44 h 142"/>
                <a:gd name="T8" fmla="*/ 32 w 128"/>
                <a:gd name="T9" fmla="*/ 44 h 142"/>
                <a:gd name="T10" fmla="*/ 42 w 128"/>
                <a:gd name="T11" fmla="*/ 44 h 142"/>
                <a:gd name="T12" fmla="*/ 53 w 128"/>
                <a:gd name="T13" fmla="*/ 44 h 142"/>
                <a:gd name="T14" fmla="*/ 53 w 128"/>
                <a:gd name="T15" fmla="*/ 55 h 142"/>
                <a:gd name="T16" fmla="*/ 64 w 128"/>
                <a:gd name="T17" fmla="*/ 55 h 142"/>
                <a:gd name="T18" fmla="*/ 75 w 128"/>
                <a:gd name="T19" fmla="*/ 55 h 142"/>
                <a:gd name="T20" fmla="*/ 75 w 128"/>
                <a:gd name="T21" fmla="*/ 66 h 142"/>
                <a:gd name="T22" fmla="*/ 85 w 128"/>
                <a:gd name="T23" fmla="*/ 66 h 142"/>
                <a:gd name="T24" fmla="*/ 85 w 128"/>
                <a:gd name="T25" fmla="*/ 76 h 142"/>
                <a:gd name="T26" fmla="*/ 75 w 128"/>
                <a:gd name="T27" fmla="*/ 76 h 142"/>
                <a:gd name="T28" fmla="*/ 75 w 128"/>
                <a:gd name="T29" fmla="*/ 87 h 142"/>
                <a:gd name="T30" fmla="*/ 75 w 128"/>
                <a:gd name="T31" fmla="*/ 98 h 142"/>
                <a:gd name="T32" fmla="*/ 75 w 128"/>
                <a:gd name="T33" fmla="*/ 109 h 142"/>
                <a:gd name="T34" fmla="*/ 64 w 128"/>
                <a:gd name="T35" fmla="*/ 109 h 142"/>
                <a:gd name="T36" fmla="*/ 64 w 128"/>
                <a:gd name="T37" fmla="*/ 120 h 142"/>
                <a:gd name="T38" fmla="*/ 107 w 128"/>
                <a:gd name="T39" fmla="*/ 142 h 142"/>
                <a:gd name="T40" fmla="*/ 107 w 128"/>
                <a:gd name="T41" fmla="*/ 131 h 142"/>
                <a:gd name="T42" fmla="*/ 118 w 128"/>
                <a:gd name="T43" fmla="*/ 120 h 142"/>
                <a:gd name="T44" fmla="*/ 118 w 128"/>
                <a:gd name="T45" fmla="*/ 109 h 142"/>
                <a:gd name="T46" fmla="*/ 118 w 128"/>
                <a:gd name="T47" fmla="*/ 98 h 142"/>
                <a:gd name="T48" fmla="*/ 128 w 128"/>
                <a:gd name="T49" fmla="*/ 98 h 142"/>
                <a:gd name="T50" fmla="*/ 128 w 128"/>
                <a:gd name="T51" fmla="*/ 87 h 142"/>
                <a:gd name="T52" fmla="*/ 128 w 128"/>
                <a:gd name="T53" fmla="*/ 76 h 142"/>
                <a:gd name="T54" fmla="*/ 128 w 128"/>
                <a:gd name="T55" fmla="*/ 66 h 142"/>
                <a:gd name="T56" fmla="*/ 128 w 128"/>
                <a:gd name="T57" fmla="*/ 55 h 142"/>
                <a:gd name="T58" fmla="*/ 118 w 128"/>
                <a:gd name="T59" fmla="*/ 44 h 142"/>
                <a:gd name="T60" fmla="*/ 118 w 128"/>
                <a:gd name="T61" fmla="*/ 33 h 142"/>
                <a:gd name="T62" fmla="*/ 107 w 128"/>
                <a:gd name="T63" fmla="*/ 22 h 142"/>
                <a:gd name="T64" fmla="*/ 96 w 128"/>
                <a:gd name="T65" fmla="*/ 22 h 142"/>
                <a:gd name="T66" fmla="*/ 96 w 128"/>
                <a:gd name="T67" fmla="*/ 11 h 142"/>
                <a:gd name="T68" fmla="*/ 85 w 128"/>
                <a:gd name="T69" fmla="*/ 11 h 142"/>
                <a:gd name="T70" fmla="*/ 75 w 128"/>
                <a:gd name="T71" fmla="*/ 11 h 142"/>
                <a:gd name="T72" fmla="*/ 75 w 128"/>
                <a:gd name="T73" fmla="*/ 0 h 142"/>
                <a:gd name="T74" fmla="*/ 64 w 128"/>
                <a:gd name="T75" fmla="*/ 0 h 142"/>
                <a:gd name="T76" fmla="*/ 53 w 128"/>
                <a:gd name="T77" fmla="*/ 0 h 142"/>
                <a:gd name="T78" fmla="*/ 42 w 128"/>
                <a:gd name="T79" fmla="*/ 0 h 142"/>
                <a:gd name="T80" fmla="*/ 32 w 128"/>
                <a:gd name="T81" fmla="*/ 0 h 142"/>
                <a:gd name="T82" fmla="*/ 21 w 128"/>
                <a:gd name="T83" fmla="*/ 0 h 142"/>
                <a:gd name="T84" fmla="*/ 10 w 128"/>
                <a:gd name="T85" fmla="*/ 0 h 142"/>
                <a:gd name="T86" fmla="*/ 0 w 128"/>
                <a:gd name="T87" fmla="*/ 0 h 142"/>
                <a:gd name="T88" fmla="*/ 10 w 128"/>
                <a:gd name="T89" fmla="*/ 44 h 1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8"/>
                <a:gd name="T136" fmla="*/ 0 h 142"/>
                <a:gd name="T137" fmla="*/ 128 w 128"/>
                <a:gd name="T138" fmla="*/ 142 h 1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8" h="142">
                  <a:moveTo>
                    <a:pt x="10" y="44"/>
                  </a:moveTo>
                  <a:lnTo>
                    <a:pt x="0" y="44"/>
                  </a:lnTo>
                  <a:lnTo>
                    <a:pt x="10" y="44"/>
                  </a:lnTo>
                  <a:lnTo>
                    <a:pt x="21" y="44"/>
                  </a:lnTo>
                  <a:lnTo>
                    <a:pt x="32" y="44"/>
                  </a:lnTo>
                  <a:lnTo>
                    <a:pt x="42" y="44"/>
                  </a:lnTo>
                  <a:lnTo>
                    <a:pt x="53" y="44"/>
                  </a:lnTo>
                  <a:lnTo>
                    <a:pt x="53" y="55"/>
                  </a:lnTo>
                  <a:lnTo>
                    <a:pt x="64" y="55"/>
                  </a:lnTo>
                  <a:lnTo>
                    <a:pt x="75" y="55"/>
                  </a:lnTo>
                  <a:lnTo>
                    <a:pt x="75" y="66"/>
                  </a:lnTo>
                  <a:lnTo>
                    <a:pt x="85" y="66"/>
                  </a:lnTo>
                  <a:lnTo>
                    <a:pt x="85" y="76"/>
                  </a:lnTo>
                  <a:lnTo>
                    <a:pt x="75" y="76"/>
                  </a:lnTo>
                  <a:lnTo>
                    <a:pt x="75" y="87"/>
                  </a:lnTo>
                  <a:lnTo>
                    <a:pt x="75" y="98"/>
                  </a:lnTo>
                  <a:lnTo>
                    <a:pt x="75" y="109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107" y="142"/>
                  </a:lnTo>
                  <a:lnTo>
                    <a:pt x="107" y="131"/>
                  </a:lnTo>
                  <a:lnTo>
                    <a:pt x="118" y="120"/>
                  </a:lnTo>
                  <a:lnTo>
                    <a:pt x="118" y="109"/>
                  </a:lnTo>
                  <a:lnTo>
                    <a:pt x="118" y="98"/>
                  </a:lnTo>
                  <a:lnTo>
                    <a:pt x="128" y="98"/>
                  </a:lnTo>
                  <a:lnTo>
                    <a:pt x="128" y="87"/>
                  </a:lnTo>
                  <a:lnTo>
                    <a:pt x="128" y="76"/>
                  </a:lnTo>
                  <a:lnTo>
                    <a:pt x="128" y="66"/>
                  </a:lnTo>
                  <a:lnTo>
                    <a:pt x="128" y="55"/>
                  </a:lnTo>
                  <a:lnTo>
                    <a:pt x="118" y="44"/>
                  </a:lnTo>
                  <a:lnTo>
                    <a:pt x="118" y="33"/>
                  </a:lnTo>
                  <a:lnTo>
                    <a:pt x="107" y="22"/>
                  </a:lnTo>
                  <a:lnTo>
                    <a:pt x="96" y="22"/>
                  </a:lnTo>
                  <a:lnTo>
                    <a:pt x="96" y="11"/>
                  </a:lnTo>
                  <a:lnTo>
                    <a:pt x="85" y="11"/>
                  </a:lnTo>
                  <a:lnTo>
                    <a:pt x="75" y="11"/>
                  </a:lnTo>
                  <a:lnTo>
                    <a:pt x="75" y="0"/>
                  </a:lnTo>
                  <a:lnTo>
                    <a:pt x="64" y="0"/>
                  </a:lnTo>
                  <a:lnTo>
                    <a:pt x="53" y="0"/>
                  </a:lnTo>
                  <a:lnTo>
                    <a:pt x="42" y="0"/>
                  </a:lnTo>
                  <a:lnTo>
                    <a:pt x="32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4" name="Freeform 99"/>
            <p:cNvSpPr>
              <a:spLocks/>
            </p:cNvSpPr>
            <p:nvPr/>
          </p:nvSpPr>
          <p:spPr bwMode="auto">
            <a:xfrm>
              <a:off x="6571" y="8678"/>
              <a:ext cx="375" cy="185"/>
            </a:xfrm>
            <a:custGeom>
              <a:avLst/>
              <a:gdLst>
                <a:gd name="T0" fmla="*/ 21 w 375"/>
                <a:gd name="T1" fmla="*/ 185 h 185"/>
                <a:gd name="T2" fmla="*/ 375 w 375"/>
                <a:gd name="T3" fmla="*/ 44 h 185"/>
                <a:gd name="T4" fmla="*/ 365 w 375"/>
                <a:gd name="T5" fmla="*/ 0 h 185"/>
                <a:gd name="T6" fmla="*/ 0 w 375"/>
                <a:gd name="T7" fmla="*/ 142 h 185"/>
                <a:gd name="T8" fmla="*/ 11 w 375"/>
                <a:gd name="T9" fmla="*/ 142 h 185"/>
                <a:gd name="T10" fmla="*/ 21 w 375"/>
                <a:gd name="T11" fmla="*/ 185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5"/>
                <a:gd name="T19" fmla="*/ 0 h 185"/>
                <a:gd name="T20" fmla="*/ 375 w 375"/>
                <a:gd name="T21" fmla="*/ 185 h 1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5" h="185">
                  <a:moveTo>
                    <a:pt x="21" y="185"/>
                  </a:moveTo>
                  <a:lnTo>
                    <a:pt x="375" y="44"/>
                  </a:lnTo>
                  <a:lnTo>
                    <a:pt x="365" y="0"/>
                  </a:lnTo>
                  <a:lnTo>
                    <a:pt x="0" y="142"/>
                  </a:lnTo>
                  <a:lnTo>
                    <a:pt x="11" y="142"/>
                  </a:lnTo>
                  <a:lnTo>
                    <a:pt x="21" y="18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5" name="Freeform 100"/>
            <p:cNvSpPr>
              <a:spLocks/>
            </p:cNvSpPr>
            <p:nvPr/>
          </p:nvSpPr>
          <p:spPr bwMode="auto">
            <a:xfrm>
              <a:off x="6185" y="8820"/>
              <a:ext cx="407" cy="130"/>
            </a:xfrm>
            <a:custGeom>
              <a:avLst/>
              <a:gdLst>
                <a:gd name="T0" fmla="*/ 32 w 407"/>
                <a:gd name="T1" fmla="*/ 130 h 130"/>
                <a:gd name="T2" fmla="*/ 21 w 407"/>
                <a:gd name="T3" fmla="*/ 130 h 130"/>
                <a:gd name="T4" fmla="*/ 407 w 407"/>
                <a:gd name="T5" fmla="*/ 43 h 130"/>
                <a:gd name="T6" fmla="*/ 397 w 407"/>
                <a:gd name="T7" fmla="*/ 0 h 130"/>
                <a:gd name="T8" fmla="*/ 11 w 407"/>
                <a:gd name="T9" fmla="*/ 87 h 130"/>
                <a:gd name="T10" fmla="*/ 0 w 407"/>
                <a:gd name="T11" fmla="*/ 98 h 130"/>
                <a:gd name="T12" fmla="*/ 32 w 407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"/>
                <a:gd name="T22" fmla="*/ 0 h 130"/>
                <a:gd name="T23" fmla="*/ 407 w 407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" h="130">
                  <a:moveTo>
                    <a:pt x="32" y="130"/>
                  </a:moveTo>
                  <a:lnTo>
                    <a:pt x="21" y="130"/>
                  </a:lnTo>
                  <a:lnTo>
                    <a:pt x="407" y="43"/>
                  </a:lnTo>
                  <a:lnTo>
                    <a:pt x="397" y="0"/>
                  </a:lnTo>
                  <a:lnTo>
                    <a:pt x="11" y="87"/>
                  </a:lnTo>
                  <a:lnTo>
                    <a:pt x="0" y="98"/>
                  </a:lnTo>
                  <a:lnTo>
                    <a:pt x="32" y="13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6" name="Freeform 101"/>
            <p:cNvSpPr>
              <a:spLocks/>
            </p:cNvSpPr>
            <p:nvPr/>
          </p:nvSpPr>
          <p:spPr bwMode="auto">
            <a:xfrm>
              <a:off x="6035" y="8918"/>
              <a:ext cx="182" cy="337"/>
            </a:xfrm>
            <a:custGeom>
              <a:avLst/>
              <a:gdLst>
                <a:gd name="T0" fmla="*/ 53 w 182"/>
                <a:gd name="T1" fmla="*/ 337 h 337"/>
                <a:gd name="T2" fmla="*/ 53 w 182"/>
                <a:gd name="T3" fmla="*/ 326 h 337"/>
                <a:gd name="T4" fmla="*/ 53 w 182"/>
                <a:gd name="T5" fmla="*/ 315 h 337"/>
                <a:gd name="T6" fmla="*/ 53 w 182"/>
                <a:gd name="T7" fmla="*/ 305 h 337"/>
                <a:gd name="T8" fmla="*/ 53 w 182"/>
                <a:gd name="T9" fmla="*/ 283 h 337"/>
                <a:gd name="T10" fmla="*/ 53 w 182"/>
                <a:gd name="T11" fmla="*/ 272 h 337"/>
                <a:gd name="T12" fmla="*/ 64 w 182"/>
                <a:gd name="T13" fmla="*/ 261 h 337"/>
                <a:gd name="T14" fmla="*/ 64 w 182"/>
                <a:gd name="T15" fmla="*/ 250 h 337"/>
                <a:gd name="T16" fmla="*/ 64 w 182"/>
                <a:gd name="T17" fmla="*/ 239 h 337"/>
                <a:gd name="T18" fmla="*/ 64 w 182"/>
                <a:gd name="T19" fmla="*/ 228 h 337"/>
                <a:gd name="T20" fmla="*/ 75 w 182"/>
                <a:gd name="T21" fmla="*/ 217 h 337"/>
                <a:gd name="T22" fmla="*/ 75 w 182"/>
                <a:gd name="T23" fmla="*/ 207 h 337"/>
                <a:gd name="T24" fmla="*/ 75 w 182"/>
                <a:gd name="T25" fmla="*/ 196 h 337"/>
                <a:gd name="T26" fmla="*/ 75 w 182"/>
                <a:gd name="T27" fmla="*/ 185 h 337"/>
                <a:gd name="T28" fmla="*/ 86 w 182"/>
                <a:gd name="T29" fmla="*/ 174 h 337"/>
                <a:gd name="T30" fmla="*/ 86 w 182"/>
                <a:gd name="T31" fmla="*/ 163 h 337"/>
                <a:gd name="T32" fmla="*/ 96 w 182"/>
                <a:gd name="T33" fmla="*/ 152 h 337"/>
                <a:gd name="T34" fmla="*/ 96 w 182"/>
                <a:gd name="T35" fmla="*/ 141 h 337"/>
                <a:gd name="T36" fmla="*/ 107 w 182"/>
                <a:gd name="T37" fmla="*/ 130 h 337"/>
                <a:gd name="T38" fmla="*/ 107 w 182"/>
                <a:gd name="T39" fmla="*/ 119 h 337"/>
                <a:gd name="T40" fmla="*/ 118 w 182"/>
                <a:gd name="T41" fmla="*/ 109 h 337"/>
                <a:gd name="T42" fmla="*/ 128 w 182"/>
                <a:gd name="T43" fmla="*/ 98 h 337"/>
                <a:gd name="T44" fmla="*/ 128 w 182"/>
                <a:gd name="T45" fmla="*/ 87 h 337"/>
                <a:gd name="T46" fmla="*/ 139 w 182"/>
                <a:gd name="T47" fmla="*/ 76 h 337"/>
                <a:gd name="T48" fmla="*/ 150 w 182"/>
                <a:gd name="T49" fmla="*/ 65 h 337"/>
                <a:gd name="T50" fmla="*/ 150 w 182"/>
                <a:gd name="T51" fmla="*/ 54 h 337"/>
                <a:gd name="T52" fmla="*/ 161 w 182"/>
                <a:gd name="T53" fmla="*/ 54 h 337"/>
                <a:gd name="T54" fmla="*/ 161 w 182"/>
                <a:gd name="T55" fmla="*/ 43 h 337"/>
                <a:gd name="T56" fmla="*/ 171 w 182"/>
                <a:gd name="T57" fmla="*/ 32 h 337"/>
                <a:gd name="T58" fmla="*/ 182 w 182"/>
                <a:gd name="T59" fmla="*/ 32 h 337"/>
                <a:gd name="T60" fmla="*/ 150 w 182"/>
                <a:gd name="T61" fmla="*/ 0 h 337"/>
                <a:gd name="T62" fmla="*/ 139 w 182"/>
                <a:gd name="T63" fmla="*/ 0 h 337"/>
                <a:gd name="T64" fmla="*/ 128 w 182"/>
                <a:gd name="T65" fmla="*/ 11 h 337"/>
                <a:gd name="T66" fmla="*/ 128 w 182"/>
                <a:gd name="T67" fmla="*/ 21 h 337"/>
                <a:gd name="T68" fmla="*/ 118 w 182"/>
                <a:gd name="T69" fmla="*/ 21 h 337"/>
                <a:gd name="T70" fmla="*/ 107 w 182"/>
                <a:gd name="T71" fmla="*/ 32 h 337"/>
                <a:gd name="T72" fmla="*/ 107 w 182"/>
                <a:gd name="T73" fmla="*/ 43 h 337"/>
                <a:gd name="T74" fmla="*/ 96 w 182"/>
                <a:gd name="T75" fmla="*/ 54 h 337"/>
                <a:gd name="T76" fmla="*/ 86 w 182"/>
                <a:gd name="T77" fmla="*/ 65 h 337"/>
                <a:gd name="T78" fmla="*/ 75 w 182"/>
                <a:gd name="T79" fmla="*/ 76 h 337"/>
                <a:gd name="T80" fmla="*/ 75 w 182"/>
                <a:gd name="T81" fmla="*/ 87 h 337"/>
                <a:gd name="T82" fmla="*/ 64 w 182"/>
                <a:gd name="T83" fmla="*/ 98 h 337"/>
                <a:gd name="T84" fmla="*/ 64 w 182"/>
                <a:gd name="T85" fmla="*/ 109 h 337"/>
                <a:gd name="T86" fmla="*/ 53 w 182"/>
                <a:gd name="T87" fmla="*/ 119 h 337"/>
                <a:gd name="T88" fmla="*/ 53 w 182"/>
                <a:gd name="T89" fmla="*/ 130 h 337"/>
                <a:gd name="T90" fmla="*/ 53 w 182"/>
                <a:gd name="T91" fmla="*/ 141 h 337"/>
                <a:gd name="T92" fmla="*/ 43 w 182"/>
                <a:gd name="T93" fmla="*/ 152 h 337"/>
                <a:gd name="T94" fmla="*/ 43 w 182"/>
                <a:gd name="T95" fmla="*/ 163 h 337"/>
                <a:gd name="T96" fmla="*/ 32 w 182"/>
                <a:gd name="T97" fmla="*/ 174 h 337"/>
                <a:gd name="T98" fmla="*/ 32 w 182"/>
                <a:gd name="T99" fmla="*/ 185 h 337"/>
                <a:gd name="T100" fmla="*/ 32 w 182"/>
                <a:gd name="T101" fmla="*/ 196 h 337"/>
                <a:gd name="T102" fmla="*/ 21 w 182"/>
                <a:gd name="T103" fmla="*/ 207 h 337"/>
                <a:gd name="T104" fmla="*/ 21 w 182"/>
                <a:gd name="T105" fmla="*/ 217 h 337"/>
                <a:gd name="T106" fmla="*/ 21 w 182"/>
                <a:gd name="T107" fmla="*/ 228 h 337"/>
                <a:gd name="T108" fmla="*/ 21 w 182"/>
                <a:gd name="T109" fmla="*/ 239 h 337"/>
                <a:gd name="T110" fmla="*/ 10 w 182"/>
                <a:gd name="T111" fmla="*/ 250 h 337"/>
                <a:gd name="T112" fmla="*/ 10 w 182"/>
                <a:gd name="T113" fmla="*/ 272 h 337"/>
                <a:gd name="T114" fmla="*/ 10 w 182"/>
                <a:gd name="T115" fmla="*/ 283 h 337"/>
                <a:gd name="T116" fmla="*/ 10 w 182"/>
                <a:gd name="T117" fmla="*/ 294 h 337"/>
                <a:gd name="T118" fmla="*/ 10 w 182"/>
                <a:gd name="T119" fmla="*/ 305 h 337"/>
                <a:gd name="T120" fmla="*/ 10 w 182"/>
                <a:gd name="T121" fmla="*/ 315 h 337"/>
                <a:gd name="T122" fmla="*/ 0 w 182"/>
                <a:gd name="T123" fmla="*/ 337 h 337"/>
                <a:gd name="T124" fmla="*/ 53 w 182"/>
                <a:gd name="T125" fmla="*/ 337 h 33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2"/>
                <a:gd name="T190" fmla="*/ 0 h 337"/>
                <a:gd name="T191" fmla="*/ 182 w 182"/>
                <a:gd name="T192" fmla="*/ 337 h 33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2" h="337">
                  <a:moveTo>
                    <a:pt x="53" y="337"/>
                  </a:moveTo>
                  <a:lnTo>
                    <a:pt x="53" y="326"/>
                  </a:lnTo>
                  <a:lnTo>
                    <a:pt x="53" y="315"/>
                  </a:lnTo>
                  <a:lnTo>
                    <a:pt x="53" y="305"/>
                  </a:lnTo>
                  <a:lnTo>
                    <a:pt x="53" y="283"/>
                  </a:lnTo>
                  <a:lnTo>
                    <a:pt x="53" y="272"/>
                  </a:lnTo>
                  <a:lnTo>
                    <a:pt x="64" y="261"/>
                  </a:lnTo>
                  <a:lnTo>
                    <a:pt x="64" y="250"/>
                  </a:lnTo>
                  <a:lnTo>
                    <a:pt x="64" y="239"/>
                  </a:lnTo>
                  <a:lnTo>
                    <a:pt x="64" y="228"/>
                  </a:lnTo>
                  <a:lnTo>
                    <a:pt x="75" y="217"/>
                  </a:lnTo>
                  <a:lnTo>
                    <a:pt x="75" y="207"/>
                  </a:lnTo>
                  <a:lnTo>
                    <a:pt x="75" y="196"/>
                  </a:lnTo>
                  <a:lnTo>
                    <a:pt x="75" y="185"/>
                  </a:lnTo>
                  <a:lnTo>
                    <a:pt x="86" y="174"/>
                  </a:lnTo>
                  <a:lnTo>
                    <a:pt x="86" y="163"/>
                  </a:lnTo>
                  <a:lnTo>
                    <a:pt x="96" y="152"/>
                  </a:lnTo>
                  <a:lnTo>
                    <a:pt x="96" y="141"/>
                  </a:lnTo>
                  <a:lnTo>
                    <a:pt x="107" y="130"/>
                  </a:lnTo>
                  <a:lnTo>
                    <a:pt x="107" y="119"/>
                  </a:lnTo>
                  <a:lnTo>
                    <a:pt x="118" y="109"/>
                  </a:lnTo>
                  <a:lnTo>
                    <a:pt x="128" y="98"/>
                  </a:lnTo>
                  <a:lnTo>
                    <a:pt x="128" y="87"/>
                  </a:lnTo>
                  <a:lnTo>
                    <a:pt x="139" y="76"/>
                  </a:lnTo>
                  <a:lnTo>
                    <a:pt x="150" y="65"/>
                  </a:lnTo>
                  <a:lnTo>
                    <a:pt x="150" y="54"/>
                  </a:lnTo>
                  <a:lnTo>
                    <a:pt x="161" y="54"/>
                  </a:lnTo>
                  <a:lnTo>
                    <a:pt x="161" y="43"/>
                  </a:lnTo>
                  <a:lnTo>
                    <a:pt x="171" y="32"/>
                  </a:lnTo>
                  <a:lnTo>
                    <a:pt x="182" y="32"/>
                  </a:lnTo>
                  <a:lnTo>
                    <a:pt x="150" y="0"/>
                  </a:lnTo>
                  <a:lnTo>
                    <a:pt x="139" y="0"/>
                  </a:lnTo>
                  <a:lnTo>
                    <a:pt x="128" y="11"/>
                  </a:lnTo>
                  <a:lnTo>
                    <a:pt x="128" y="21"/>
                  </a:lnTo>
                  <a:lnTo>
                    <a:pt x="118" y="21"/>
                  </a:lnTo>
                  <a:lnTo>
                    <a:pt x="107" y="32"/>
                  </a:lnTo>
                  <a:lnTo>
                    <a:pt x="107" y="43"/>
                  </a:lnTo>
                  <a:lnTo>
                    <a:pt x="96" y="54"/>
                  </a:lnTo>
                  <a:lnTo>
                    <a:pt x="86" y="65"/>
                  </a:lnTo>
                  <a:lnTo>
                    <a:pt x="75" y="76"/>
                  </a:lnTo>
                  <a:lnTo>
                    <a:pt x="75" y="87"/>
                  </a:lnTo>
                  <a:lnTo>
                    <a:pt x="64" y="98"/>
                  </a:lnTo>
                  <a:lnTo>
                    <a:pt x="64" y="109"/>
                  </a:lnTo>
                  <a:lnTo>
                    <a:pt x="53" y="119"/>
                  </a:lnTo>
                  <a:lnTo>
                    <a:pt x="53" y="130"/>
                  </a:lnTo>
                  <a:lnTo>
                    <a:pt x="53" y="141"/>
                  </a:lnTo>
                  <a:lnTo>
                    <a:pt x="43" y="152"/>
                  </a:lnTo>
                  <a:lnTo>
                    <a:pt x="43" y="163"/>
                  </a:lnTo>
                  <a:lnTo>
                    <a:pt x="32" y="174"/>
                  </a:lnTo>
                  <a:lnTo>
                    <a:pt x="32" y="185"/>
                  </a:lnTo>
                  <a:lnTo>
                    <a:pt x="32" y="196"/>
                  </a:lnTo>
                  <a:lnTo>
                    <a:pt x="21" y="207"/>
                  </a:lnTo>
                  <a:lnTo>
                    <a:pt x="21" y="217"/>
                  </a:lnTo>
                  <a:lnTo>
                    <a:pt x="21" y="228"/>
                  </a:lnTo>
                  <a:lnTo>
                    <a:pt x="21" y="239"/>
                  </a:lnTo>
                  <a:lnTo>
                    <a:pt x="10" y="250"/>
                  </a:lnTo>
                  <a:lnTo>
                    <a:pt x="10" y="272"/>
                  </a:lnTo>
                  <a:lnTo>
                    <a:pt x="10" y="283"/>
                  </a:lnTo>
                  <a:lnTo>
                    <a:pt x="10" y="294"/>
                  </a:lnTo>
                  <a:lnTo>
                    <a:pt x="10" y="305"/>
                  </a:lnTo>
                  <a:lnTo>
                    <a:pt x="10" y="315"/>
                  </a:lnTo>
                  <a:lnTo>
                    <a:pt x="0" y="337"/>
                  </a:lnTo>
                  <a:lnTo>
                    <a:pt x="53" y="3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7" name="Rectangle 102"/>
            <p:cNvSpPr>
              <a:spLocks noChangeArrowheads="1"/>
            </p:cNvSpPr>
            <p:nvPr/>
          </p:nvSpPr>
          <p:spPr bwMode="auto">
            <a:xfrm>
              <a:off x="6035" y="9255"/>
              <a:ext cx="53" cy="207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8" name="Freeform 103"/>
            <p:cNvSpPr>
              <a:spLocks/>
            </p:cNvSpPr>
            <p:nvPr/>
          </p:nvSpPr>
          <p:spPr bwMode="auto">
            <a:xfrm>
              <a:off x="5981" y="9462"/>
              <a:ext cx="107" cy="784"/>
            </a:xfrm>
            <a:custGeom>
              <a:avLst/>
              <a:gdLst>
                <a:gd name="T0" fmla="*/ 32 w 107"/>
                <a:gd name="T1" fmla="*/ 740 h 784"/>
                <a:gd name="T2" fmla="*/ 54 w 107"/>
                <a:gd name="T3" fmla="*/ 762 h 784"/>
                <a:gd name="T4" fmla="*/ 107 w 107"/>
                <a:gd name="T5" fmla="*/ 0 h 784"/>
                <a:gd name="T6" fmla="*/ 54 w 107"/>
                <a:gd name="T7" fmla="*/ 0 h 784"/>
                <a:gd name="T8" fmla="*/ 0 w 107"/>
                <a:gd name="T9" fmla="*/ 762 h 784"/>
                <a:gd name="T10" fmla="*/ 32 w 107"/>
                <a:gd name="T11" fmla="*/ 784 h 784"/>
                <a:gd name="T12" fmla="*/ 0 w 107"/>
                <a:gd name="T13" fmla="*/ 762 h 784"/>
                <a:gd name="T14" fmla="*/ 0 w 107"/>
                <a:gd name="T15" fmla="*/ 784 h 784"/>
                <a:gd name="T16" fmla="*/ 32 w 107"/>
                <a:gd name="T17" fmla="*/ 784 h 784"/>
                <a:gd name="T18" fmla="*/ 32 w 107"/>
                <a:gd name="T19" fmla="*/ 740 h 7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7"/>
                <a:gd name="T31" fmla="*/ 0 h 784"/>
                <a:gd name="T32" fmla="*/ 107 w 107"/>
                <a:gd name="T33" fmla="*/ 784 h 7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7" h="784">
                  <a:moveTo>
                    <a:pt x="32" y="740"/>
                  </a:moveTo>
                  <a:lnTo>
                    <a:pt x="54" y="762"/>
                  </a:lnTo>
                  <a:lnTo>
                    <a:pt x="107" y="0"/>
                  </a:lnTo>
                  <a:lnTo>
                    <a:pt x="54" y="0"/>
                  </a:lnTo>
                  <a:lnTo>
                    <a:pt x="0" y="762"/>
                  </a:lnTo>
                  <a:lnTo>
                    <a:pt x="32" y="784"/>
                  </a:lnTo>
                  <a:lnTo>
                    <a:pt x="0" y="762"/>
                  </a:lnTo>
                  <a:lnTo>
                    <a:pt x="0" y="784"/>
                  </a:lnTo>
                  <a:lnTo>
                    <a:pt x="32" y="784"/>
                  </a:lnTo>
                  <a:lnTo>
                    <a:pt x="32" y="7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89" name="Freeform 104"/>
            <p:cNvSpPr>
              <a:spLocks/>
            </p:cNvSpPr>
            <p:nvPr/>
          </p:nvSpPr>
          <p:spPr bwMode="auto">
            <a:xfrm>
              <a:off x="6013" y="10202"/>
              <a:ext cx="483" cy="44"/>
            </a:xfrm>
            <a:custGeom>
              <a:avLst/>
              <a:gdLst>
                <a:gd name="T0" fmla="*/ 440 w 483"/>
                <a:gd name="T1" fmla="*/ 22 h 44"/>
                <a:gd name="T2" fmla="*/ 461 w 483"/>
                <a:gd name="T3" fmla="*/ 0 h 44"/>
                <a:gd name="T4" fmla="*/ 0 w 483"/>
                <a:gd name="T5" fmla="*/ 0 h 44"/>
                <a:gd name="T6" fmla="*/ 0 w 483"/>
                <a:gd name="T7" fmla="*/ 44 h 44"/>
                <a:gd name="T8" fmla="*/ 461 w 483"/>
                <a:gd name="T9" fmla="*/ 44 h 44"/>
                <a:gd name="T10" fmla="*/ 483 w 483"/>
                <a:gd name="T11" fmla="*/ 22 h 44"/>
                <a:gd name="T12" fmla="*/ 461 w 483"/>
                <a:gd name="T13" fmla="*/ 44 h 44"/>
                <a:gd name="T14" fmla="*/ 483 w 483"/>
                <a:gd name="T15" fmla="*/ 44 h 44"/>
                <a:gd name="T16" fmla="*/ 483 w 483"/>
                <a:gd name="T17" fmla="*/ 22 h 44"/>
                <a:gd name="T18" fmla="*/ 440 w 483"/>
                <a:gd name="T19" fmla="*/ 22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83"/>
                <a:gd name="T31" fmla="*/ 0 h 44"/>
                <a:gd name="T32" fmla="*/ 483 w 483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83" h="44">
                  <a:moveTo>
                    <a:pt x="440" y="22"/>
                  </a:moveTo>
                  <a:lnTo>
                    <a:pt x="461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461" y="44"/>
                  </a:lnTo>
                  <a:lnTo>
                    <a:pt x="483" y="22"/>
                  </a:lnTo>
                  <a:lnTo>
                    <a:pt x="461" y="44"/>
                  </a:lnTo>
                  <a:lnTo>
                    <a:pt x="483" y="44"/>
                  </a:lnTo>
                  <a:lnTo>
                    <a:pt x="483" y="22"/>
                  </a:lnTo>
                  <a:lnTo>
                    <a:pt x="440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0" name="Freeform 105"/>
            <p:cNvSpPr>
              <a:spLocks/>
            </p:cNvSpPr>
            <p:nvPr/>
          </p:nvSpPr>
          <p:spPr bwMode="auto">
            <a:xfrm>
              <a:off x="4308" y="8558"/>
              <a:ext cx="1609" cy="1666"/>
            </a:xfrm>
            <a:custGeom>
              <a:avLst/>
              <a:gdLst>
                <a:gd name="T0" fmla="*/ 1191 w 1609"/>
                <a:gd name="T1" fmla="*/ 1035 h 1666"/>
                <a:gd name="T2" fmla="*/ 697 w 1609"/>
                <a:gd name="T3" fmla="*/ 784 h 1666"/>
                <a:gd name="T4" fmla="*/ 32 w 1609"/>
                <a:gd name="T5" fmla="*/ 131 h 1666"/>
                <a:gd name="T6" fmla="*/ 11 w 1609"/>
                <a:gd name="T7" fmla="*/ 109 h 1666"/>
                <a:gd name="T8" fmla="*/ 0 w 1609"/>
                <a:gd name="T9" fmla="*/ 88 h 1666"/>
                <a:gd name="T10" fmla="*/ 0 w 1609"/>
                <a:gd name="T11" fmla="*/ 66 h 1666"/>
                <a:gd name="T12" fmla="*/ 0 w 1609"/>
                <a:gd name="T13" fmla="*/ 44 h 1666"/>
                <a:gd name="T14" fmla="*/ 11 w 1609"/>
                <a:gd name="T15" fmla="*/ 22 h 1666"/>
                <a:gd name="T16" fmla="*/ 22 w 1609"/>
                <a:gd name="T17" fmla="*/ 11 h 1666"/>
                <a:gd name="T18" fmla="*/ 32 w 1609"/>
                <a:gd name="T19" fmla="*/ 0 h 1666"/>
                <a:gd name="T20" fmla="*/ 54 w 1609"/>
                <a:gd name="T21" fmla="*/ 0 h 1666"/>
                <a:gd name="T22" fmla="*/ 75 w 1609"/>
                <a:gd name="T23" fmla="*/ 0 h 1666"/>
                <a:gd name="T24" fmla="*/ 97 w 1609"/>
                <a:gd name="T25" fmla="*/ 11 h 1666"/>
                <a:gd name="T26" fmla="*/ 118 w 1609"/>
                <a:gd name="T27" fmla="*/ 11 h 1666"/>
                <a:gd name="T28" fmla="*/ 451 w 1609"/>
                <a:gd name="T29" fmla="*/ 305 h 1666"/>
                <a:gd name="T30" fmla="*/ 1040 w 1609"/>
                <a:gd name="T31" fmla="*/ 490 h 1666"/>
                <a:gd name="T32" fmla="*/ 590 w 1609"/>
                <a:gd name="T33" fmla="*/ 251 h 1666"/>
                <a:gd name="T34" fmla="*/ 579 w 1609"/>
                <a:gd name="T35" fmla="*/ 229 h 1666"/>
                <a:gd name="T36" fmla="*/ 579 w 1609"/>
                <a:gd name="T37" fmla="*/ 207 h 1666"/>
                <a:gd name="T38" fmla="*/ 579 w 1609"/>
                <a:gd name="T39" fmla="*/ 186 h 1666"/>
                <a:gd name="T40" fmla="*/ 579 w 1609"/>
                <a:gd name="T41" fmla="*/ 164 h 1666"/>
                <a:gd name="T42" fmla="*/ 590 w 1609"/>
                <a:gd name="T43" fmla="*/ 153 h 1666"/>
                <a:gd name="T44" fmla="*/ 611 w 1609"/>
                <a:gd name="T45" fmla="*/ 153 h 1666"/>
                <a:gd name="T46" fmla="*/ 633 w 1609"/>
                <a:gd name="T47" fmla="*/ 142 h 1666"/>
                <a:gd name="T48" fmla="*/ 654 w 1609"/>
                <a:gd name="T49" fmla="*/ 142 h 1666"/>
                <a:gd name="T50" fmla="*/ 676 w 1609"/>
                <a:gd name="T51" fmla="*/ 142 h 1666"/>
                <a:gd name="T52" fmla="*/ 1416 w 1609"/>
                <a:gd name="T53" fmla="*/ 371 h 1666"/>
                <a:gd name="T54" fmla="*/ 1426 w 1609"/>
                <a:gd name="T55" fmla="*/ 392 h 1666"/>
                <a:gd name="T56" fmla="*/ 1448 w 1609"/>
                <a:gd name="T57" fmla="*/ 403 h 1666"/>
                <a:gd name="T58" fmla="*/ 1459 w 1609"/>
                <a:gd name="T59" fmla="*/ 414 h 1666"/>
                <a:gd name="T60" fmla="*/ 1469 w 1609"/>
                <a:gd name="T61" fmla="*/ 436 h 1666"/>
                <a:gd name="T62" fmla="*/ 1491 w 1609"/>
                <a:gd name="T63" fmla="*/ 458 h 1666"/>
                <a:gd name="T64" fmla="*/ 1491 w 1609"/>
                <a:gd name="T65" fmla="*/ 479 h 1666"/>
                <a:gd name="T66" fmla="*/ 1502 w 1609"/>
                <a:gd name="T67" fmla="*/ 501 h 1666"/>
                <a:gd name="T68" fmla="*/ 1512 w 1609"/>
                <a:gd name="T69" fmla="*/ 523 h 1666"/>
                <a:gd name="T70" fmla="*/ 1523 w 1609"/>
                <a:gd name="T71" fmla="*/ 545 h 1666"/>
                <a:gd name="T72" fmla="*/ 1523 w 1609"/>
                <a:gd name="T73" fmla="*/ 567 h 1666"/>
                <a:gd name="T74" fmla="*/ 1534 w 1609"/>
                <a:gd name="T75" fmla="*/ 588 h 1666"/>
                <a:gd name="T76" fmla="*/ 1544 w 1609"/>
                <a:gd name="T77" fmla="*/ 610 h 1666"/>
                <a:gd name="T78" fmla="*/ 1544 w 1609"/>
                <a:gd name="T79" fmla="*/ 632 h 1666"/>
                <a:gd name="T80" fmla="*/ 1544 w 1609"/>
                <a:gd name="T81" fmla="*/ 654 h 1666"/>
                <a:gd name="T82" fmla="*/ 1555 w 1609"/>
                <a:gd name="T83" fmla="*/ 686 h 1666"/>
                <a:gd name="T84" fmla="*/ 1555 w 1609"/>
                <a:gd name="T85" fmla="*/ 904 h 1666"/>
                <a:gd name="T86" fmla="*/ 1137 w 1609"/>
                <a:gd name="T87" fmla="*/ 1666 h 16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09"/>
                <a:gd name="T133" fmla="*/ 0 h 1666"/>
                <a:gd name="T134" fmla="*/ 1609 w 1609"/>
                <a:gd name="T135" fmla="*/ 1666 h 166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09" h="1666">
                  <a:moveTo>
                    <a:pt x="1137" y="1666"/>
                  </a:moveTo>
                  <a:lnTo>
                    <a:pt x="1191" y="1035"/>
                  </a:lnTo>
                  <a:lnTo>
                    <a:pt x="1137" y="937"/>
                  </a:lnTo>
                  <a:lnTo>
                    <a:pt x="697" y="784"/>
                  </a:lnTo>
                  <a:lnTo>
                    <a:pt x="279" y="479"/>
                  </a:lnTo>
                  <a:lnTo>
                    <a:pt x="32" y="131"/>
                  </a:lnTo>
                  <a:lnTo>
                    <a:pt x="22" y="120"/>
                  </a:lnTo>
                  <a:lnTo>
                    <a:pt x="11" y="109"/>
                  </a:lnTo>
                  <a:lnTo>
                    <a:pt x="11" y="98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0" y="66"/>
                  </a:lnTo>
                  <a:lnTo>
                    <a:pt x="0" y="55"/>
                  </a:lnTo>
                  <a:lnTo>
                    <a:pt x="0" y="44"/>
                  </a:lnTo>
                  <a:lnTo>
                    <a:pt x="0" y="33"/>
                  </a:lnTo>
                  <a:lnTo>
                    <a:pt x="11" y="22"/>
                  </a:lnTo>
                  <a:lnTo>
                    <a:pt x="11" y="11"/>
                  </a:lnTo>
                  <a:lnTo>
                    <a:pt x="22" y="11"/>
                  </a:lnTo>
                  <a:lnTo>
                    <a:pt x="32" y="11"/>
                  </a:lnTo>
                  <a:lnTo>
                    <a:pt x="32" y="0"/>
                  </a:lnTo>
                  <a:lnTo>
                    <a:pt x="43" y="0"/>
                  </a:lnTo>
                  <a:lnTo>
                    <a:pt x="54" y="0"/>
                  </a:lnTo>
                  <a:lnTo>
                    <a:pt x="65" y="0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7" y="11"/>
                  </a:lnTo>
                  <a:lnTo>
                    <a:pt x="107" y="11"/>
                  </a:lnTo>
                  <a:lnTo>
                    <a:pt x="118" y="11"/>
                  </a:lnTo>
                  <a:lnTo>
                    <a:pt x="129" y="22"/>
                  </a:lnTo>
                  <a:lnTo>
                    <a:pt x="451" y="305"/>
                  </a:lnTo>
                  <a:lnTo>
                    <a:pt x="804" y="479"/>
                  </a:lnTo>
                  <a:lnTo>
                    <a:pt x="1040" y="490"/>
                  </a:lnTo>
                  <a:lnTo>
                    <a:pt x="804" y="414"/>
                  </a:lnTo>
                  <a:lnTo>
                    <a:pt x="590" y="251"/>
                  </a:lnTo>
                  <a:lnTo>
                    <a:pt x="590" y="240"/>
                  </a:lnTo>
                  <a:lnTo>
                    <a:pt x="579" y="229"/>
                  </a:lnTo>
                  <a:lnTo>
                    <a:pt x="579" y="218"/>
                  </a:lnTo>
                  <a:lnTo>
                    <a:pt x="579" y="207"/>
                  </a:lnTo>
                  <a:lnTo>
                    <a:pt x="579" y="196"/>
                  </a:lnTo>
                  <a:lnTo>
                    <a:pt x="579" y="186"/>
                  </a:lnTo>
                  <a:lnTo>
                    <a:pt x="579" y="175"/>
                  </a:lnTo>
                  <a:lnTo>
                    <a:pt x="579" y="164"/>
                  </a:lnTo>
                  <a:lnTo>
                    <a:pt x="590" y="164"/>
                  </a:lnTo>
                  <a:lnTo>
                    <a:pt x="590" y="153"/>
                  </a:lnTo>
                  <a:lnTo>
                    <a:pt x="601" y="153"/>
                  </a:lnTo>
                  <a:lnTo>
                    <a:pt x="611" y="153"/>
                  </a:lnTo>
                  <a:lnTo>
                    <a:pt x="622" y="142"/>
                  </a:lnTo>
                  <a:lnTo>
                    <a:pt x="633" y="142"/>
                  </a:lnTo>
                  <a:lnTo>
                    <a:pt x="644" y="142"/>
                  </a:lnTo>
                  <a:lnTo>
                    <a:pt x="654" y="142"/>
                  </a:lnTo>
                  <a:lnTo>
                    <a:pt x="665" y="142"/>
                  </a:lnTo>
                  <a:lnTo>
                    <a:pt x="676" y="142"/>
                  </a:lnTo>
                  <a:lnTo>
                    <a:pt x="1030" y="283"/>
                  </a:lnTo>
                  <a:lnTo>
                    <a:pt x="1416" y="371"/>
                  </a:lnTo>
                  <a:lnTo>
                    <a:pt x="1426" y="381"/>
                  </a:lnTo>
                  <a:lnTo>
                    <a:pt x="1426" y="392"/>
                  </a:lnTo>
                  <a:lnTo>
                    <a:pt x="1437" y="392"/>
                  </a:lnTo>
                  <a:lnTo>
                    <a:pt x="1448" y="403"/>
                  </a:lnTo>
                  <a:lnTo>
                    <a:pt x="1448" y="414"/>
                  </a:lnTo>
                  <a:lnTo>
                    <a:pt x="1459" y="414"/>
                  </a:lnTo>
                  <a:lnTo>
                    <a:pt x="1459" y="425"/>
                  </a:lnTo>
                  <a:lnTo>
                    <a:pt x="1469" y="436"/>
                  </a:lnTo>
                  <a:lnTo>
                    <a:pt x="1480" y="447"/>
                  </a:lnTo>
                  <a:lnTo>
                    <a:pt x="1491" y="458"/>
                  </a:lnTo>
                  <a:lnTo>
                    <a:pt x="1491" y="469"/>
                  </a:lnTo>
                  <a:lnTo>
                    <a:pt x="1491" y="479"/>
                  </a:lnTo>
                  <a:lnTo>
                    <a:pt x="1502" y="490"/>
                  </a:lnTo>
                  <a:lnTo>
                    <a:pt x="1502" y="501"/>
                  </a:lnTo>
                  <a:lnTo>
                    <a:pt x="1512" y="512"/>
                  </a:lnTo>
                  <a:lnTo>
                    <a:pt x="1512" y="523"/>
                  </a:lnTo>
                  <a:lnTo>
                    <a:pt x="1523" y="534"/>
                  </a:lnTo>
                  <a:lnTo>
                    <a:pt x="1523" y="545"/>
                  </a:lnTo>
                  <a:lnTo>
                    <a:pt x="1523" y="556"/>
                  </a:lnTo>
                  <a:lnTo>
                    <a:pt x="1523" y="567"/>
                  </a:lnTo>
                  <a:lnTo>
                    <a:pt x="1534" y="577"/>
                  </a:lnTo>
                  <a:lnTo>
                    <a:pt x="1534" y="588"/>
                  </a:lnTo>
                  <a:lnTo>
                    <a:pt x="1534" y="599"/>
                  </a:lnTo>
                  <a:lnTo>
                    <a:pt x="1544" y="610"/>
                  </a:lnTo>
                  <a:lnTo>
                    <a:pt x="1544" y="621"/>
                  </a:lnTo>
                  <a:lnTo>
                    <a:pt x="1544" y="632"/>
                  </a:lnTo>
                  <a:lnTo>
                    <a:pt x="1544" y="643"/>
                  </a:lnTo>
                  <a:lnTo>
                    <a:pt x="1544" y="654"/>
                  </a:lnTo>
                  <a:lnTo>
                    <a:pt x="1544" y="665"/>
                  </a:lnTo>
                  <a:lnTo>
                    <a:pt x="1555" y="686"/>
                  </a:lnTo>
                  <a:lnTo>
                    <a:pt x="1555" y="697"/>
                  </a:lnTo>
                  <a:lnTo>
                    <a:pt x="1555" y="904"/>
                  </a:lnTo>
                  <a:lnTo>
                    <a:pt x="1609" y="1666"/>
                  </a:lnTo>
                  <a:lnTo>
                    <a:pt x="1137" y="16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1" name="Freeform 106"/>
            <p:cNvSpPr>
              <a:spLocks/>
            </p:cNvSpPr>
            <p:nvPr/>
          </p:nvSpPr>
          <p:spPr bwMode="auto">
            <a:xfrm>
              <a:off x="5423" y="9582"/>
              <a:ext cx="97" cy="642"/>
            </a:xfrm>
            <a:custGeom>
              <a:avLst/>
              <a:gdLst>
                <a:gd name="T0" fmla="*/ 97 w 97"/>
                <a:gd name="T1" fmla="*/ 0 h 642"/>
                <a:gd name="T2" fmla="*/ 97 w 97"/>
                <a:gd name="T3" fmla="*/ 11 h 642"/>
                <a:gd name="T4" fmla="*/ 43 w 97"/>
                <a:gd name="T5" fmla="*/ 642 h 642"/>
                <a:gd name="T6" fmla="*/ 0 w 97"/>
                <a:gd name="T7" fmla="*/ 642 h 642"/>
                <a:gd name="T8" fmla="*/ 54 w 97"/>
                <a:gd name="T9" fmla="*/ 11 h 642"/>
                <a:gd name="T10" fmla="*/ 54 w 97"/>
                <a:gd name="T11" fmla="*/ 22 h 642"/>
                <a:gd name="T12" fmla="*/ 97 w 97"/>
                <a:gd name="T13" fmla="*/ 0 h 6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642"/>
                <a:gd name="T23" fmla="*/ 97 w 97"/>
                <a:gd name="T24" fmla="*/ 642 h 6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642">
                  <a:moveTo>
                    <a:pt x="97" y="0"/>
                  </a:moveTo>
                  <a:lnTo>
                    <a:pt x="97" y="11"/>
                  </a:lnTo>
                  <a:lnTo>
                    <a:pt x="43" y="642"/>
                  </a:lnTo>
                  <a:lnTo>
                    <a:pt x="0" y="642"/>
                  </a:lnTo>
                  <a:lnTo>
                    <a:pt x="54" y="11"/>
                  </a:lnTo>
                  <a:lnTo>
                    <a:pt x="54" y="2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2" name="Freeform 107"/>
            <p:cNvSpPr>
              <a:spLocks/>
            </p:cNvSpPr>
            <p:nvPr/>
          </p:nvSpPr>
          <p:spPr bwMode="auto">
            <a:xfrm>
              <a:off x="5423" y="9473"/>
              <a:ext cx="97" cy="131"/>
            </a:xfrm>
            <a:custGeom>
              <a:avLst/>
              <a:gdLst>
                <a:gd name="T0" fmla="*/ 33 w 97"/>
                <a:gd name="T1" fmla="*/ 0 h 131"/>
                <a:gd name="T2" fmla="*/ 43 w 97"/>
                <a:gd name="T3" fmla="*/ 11 h 131"/>
                <a:gd name="T4" fmla="*/ 97 w 97"/>
                <a:gd name="T5" fmla="*/ 109 h 131"/>
                <a:gd name="T6" fmla="*/ 54 w 97"/>
                <a:gd name="T7" fmla="*/ 131 h 131"/>
                <a:gd name="T8" fmla="*/ 0 w 97"/>
                <a:gd name="T9" fmla="*/ 33 h 131"/>
                <a:gd name="T10" fmla="*/ 11 w 97"/>
                <a:gd name="T11" fmla="*/ 43 h 131"/>
                <a:gd name="T12" fmla="*/ 33 w 97"/>
                <a:gd name="T13" fmla="*/ 0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31"/>
                <a:gd name="T23" fmla="*/ 97 w 97"/>
                <a:gd name="T24" fmla="*/ 131 h 1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31">
                  <a:moveTo>
                    <a:pt x="33" y="0"/>
                  </a:moveTo>
                  <a:lnTo>
                    <a:pt x="43" y="11"/>
                  </a:lnTo>
                  <a:lnTo>
                    <a:pt x="97" y="109"/>
                  </a:lnTo>
                  <a:lnTo>
                    <a:pt x="54" y="131"/>
                  </a:lnTo>
                  <a:lnTo>
                    <a:pt x="0" y="33"/>
                  </a:lnTo>
                  <a:lnTo>
                    <a:pt x="11" y="4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3" name="Freeform 108"/>
            <p:cNvSpPr>
              <a:spLocks/>
            </p:cNvSpPr>
            <p:nvPr/>
          </p:nvSpPr>
          <p:spPr bwMode="auto">
            <a:xfrm>
              <a:off x="4995" y="9321"/>
              <a:ext cx="461" cy="195"/>
            </a:xfrm>
            <a:custGeom>
              <a:avLst/>
              <a:gdLst>
                <a:gd name="T0" fmla="*/ 21 w 461"/>
                <a:gd name="T1" fmla="*/ 0 h 195"/>
                <a:gd name="T2" fmla="*/ 461 w 461"/>
                <a:gd name="T3" fmla="*/ 152 h 195"/>
                <a:gd name="T4" fmla="*/ 439 w 461"/>
                <a:gd name="T5" fmla="*/ 195 h 195"/>
                <a:gd name="T6" fmla="*/ 0 w 461"/>
                <a:gd name="T7" fmla="*/ 43 h 195"/>
                <a:gd name="T8" fmla="*/ 21 w 461"/>
                <a:gd name="T9" fmla="*/ 0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1"/>
                <a:gd name="T16" fmla="*/ 0 h 195"/>
                <a:gd name="T17" fmla="*/ 461 w 461"/>
                <a:gd name="T18" fmla="*/ 195 h 1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1" h="195">
                  <a:moveTo>
                    <a:pt x="21" y="0"/>
                  </a:moveTo>
                  <a:lnTo>
                    <a:pt x="461" y="152"/>
                  </a:lnTo>
                  <a:lnTo>
                    <a:pt x="439" y="195"/>
                  </a:lnTo>
                  <a:lnTo>
                    <a:pt x="0" y="4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4" name="Freeform 109"/>
            <p:cNvSpPr>
              <a:spLocks/>
            </p:cNvSpPr>
            <p:nvPr/>
          </p:nvSpPr>
          <p:spPr bwMode="auto">
            <a:xfrm>
              <a:off x="4576" y="9016"/>
              <a:ext cx="440" cy="348"/>
            </a:xfrm>
            <a:custGeom>
              <a:avLst/>
              <a:gdLst>
                <a:gd name="T0" fmla="*/ 32 w 440"/>
                <a:gd name="T1" fmla="*/ 11 h 348"/>
                <a:gd name="T2" fmla="*/ 32 w 440"/>
                <a:gd name="T3" fmla="*/ 0 h 348"/>
                <a:gd name="T4" fmla="*/ 440 w 440"/>
                <a:gd name="T5" fmla="*/ 305 h 348"/>
                <a:gd name="T6" fmla="*/ 419 w 440"/>
                <a:gd name="T7" fmla="*/ 348 h 348"/>
                <a:gd name="T8" fmla="*/ 0 w 440"/>
                <a:gd name="T9" fmla="*/ 43 h 348"/>
                <a:gd name="T10" fmla="*/ 0 w 440"/>
                <a:gd name="T11" fmla="*/ 32 h 348"/>
                <a:gd name="T12" fmla="*/ 32 w 440"/>
                <a:gd name="T13" fmla="*/ 11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0"/>
                <a:gd name="T22" fmla="*/ 0 h 348"/>
                <a:gd name="T23" fmla="*/ 440 w 440"/>
                <a:gd name="T24" fmla="*/ 348 h 3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0" h="348">
                  <a:moveTo>
                    <a:pt x="32" y="11"/>
                  </a:moveTo>
                  <a:lnTo>
                    <a:pt x="32" y="0"/>
                  </a:lnTo>
                  <a:lnTo>
                    <a:pt x="440" y="305"/>
                  </a:lnTo>
                  <a:lnTo>
                    <a:pt x="419" y="348"/>
                  </a:lnTo>
                  <a:lnTo>
                    <a:pt x="0" y="43"/>
                  </a:lnTo>
                  <a:lnTo>
                    <a:pt x="0" y="32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5" name="Freeform 110"/>
            <p:cNvSpPr>
              <a:spLocks/>
            </p:cNvSpPr>
            <p:nvPr/>
          </p:nvSpPr>
          <p:spPr bwMode="auto">
            <a:xfrm>
              <a:off x="4319" y="8678"/>
              <a:ext cx="289" cy="370"/>
            </a:xfrm>
            <a:custGeom>
              <a:avLst/>
              <a:gdLst>
                <a:gd name="T0" fmla="*/ 32 w 289"/>
                <a:gd name="T1" fmla="*/ 0 h 370"/>
                <a:gd name="T2" fmla="*/ 289 w 289"/>
                <a:gd name="T3" fmla="*/ 349 h 370"/>
                <a:gd name="T4" fmla="*/ 257 w 289"/>
                <a:gd name="T5" fmla="*/ 370 h 370"/>
                <a:gd name="T6" fmla="*/ 0 w 289"/>
                <a:gd name="T7" fmla="*/ 22 h 370"/>
                <a:gd name="T8" fmla="*/ 32 w 289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9"/>
                <a:gd name="T16" fmla="*/ 0 h 370"/>
                <a:gd name="T17" fmla="*/ 289 w 289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9" h="370">
                  <a:moveTo>
                    <a:pt x="32" y="0"/>
                  </a:moveTo>
                  <a:lnTo>
                    <a:pt x="289" y="349"/>
                  </a:lnTo>
                  <a:lnTo>
                    <a:pt x="257" y="370"/>
                  </a:lnTo>
                  <a:lnTo>
                    <a:pt x="0" y="2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6" name="Freeform 111"/>
            <p:cNvSpPr>
              <a:spLocks/>
            </p:cNvSpPr>
            <p:nvPr/>
          </p:nvSpPr>
          <p:spPr bwMode="auto">
            <a:xfrm>
              <a:off x="4287" y="8537"/>
              <a:ext cx="171" cy="163"/>
            </a:xfrm>
            <a:custGeom>
              <a:avLst/>
              <a:gdLst>
                <a:gd name="T0" fmla="*/ 139 w 171"/>
                <a:gd name="T1" fmla="*/ 65 h 163"/>
                <a:gd name="T2" fmla="*/ 139 w 171"/>
                <a:gd name="T3" fmla="*/ 54 h 163"/>
                <a:gd name="T4" fmla="*/ 128 w 171"/>
                <a:gd name="T5" fmla="*/ 54 h 163"/>
                <a:gd name="T6" fmla="*/ 118 w 171"/>
                <a:gd name="T7" fmla="*/ 54 h 163"/>
                <a:gd name="T8" fmla="*/ 107 w 171"/>
                <a:gd name="T9" fmla="*/ 54 h 163"/>
                <a:gd name="T10" fmla="*/ 107 w 171"/>
                <a:gd name="T11" fmla="*/ 43 h 163"/>
                <a:gd name="T12" fmla="*/ 96 w 171"/>
                <a:gd name="T13" fmla="*/ 43 h 163"/>
                <a:gd name="T14" fmla="*/ 86 w 171"/>
                <a:gd name="T15" fmla="*/ 43 h 163"/>
                <a:gd name="T16" fmla="*/ 75 w 171"/>
                <a:gd name="T17" fmla="*/ 43 h 163"/>
                <a:gd name="T18" fmla="*/ 64 w 171"/>
                <a:gd name="T19" fmla="*/ 43 h 163"/>
                <a:gd name="T20" fmla="*/ 64 w 171"/>
                <a:gd name="T21" fmla="*/ 54 h 163"/>
                <a:gd name="T22" fmla="*/ 53 w 171"/>
                <a:gd name="T23" fmla="*/ 54 h 163"/>
                <a:gd name="T24" fmla="*/ 43 w 171"/>
                <a:gd name="T25" fmla="*/ 65 h 163"/>
                <a:gd name="T26" fmla="*/ 43 w 171"/>
                <a:gd name="T27" fmla="*/ 76 h 163"/>
                <a:gd name="T28" fmla="*/ 43 w 171"/>
                <a:gd name="T29" fmla="*/ 87 h 163"/>
                <a:gd name="T30" fmla="*/ 43 w 171"/>
                <a:gd name="T31" fmla="*/ 98 h 163"/>
                <a:gd name="T32" fmla="*/ 53 w 171"/>
                <a:gd name="T33" fmla="*/ 109 h 163"/>
                <a:gd name="T34" fmla="*/ 53 w 171"/>
                <a:gd name="T35" fmla="*/ 119 h 163"/>
                <a:gd name="T36" fmla="*/ 64 w 171"/>
                <a:gd name="T37" fmla="*/ 130 h 163"/>
                <a:gd name="T38" fmla="*/ 64 w 171"/>
                <a:gd name="T39" fmla="*/ 141 h 163"/>
                <a:gd name="T40" fmla="*/ 32 w 171"/>
                <a:gd name="T41" fmla="*/ 163 h 163"/>
                <a:gd name="T42" fmla="*/ 21 w 171"/>
                <a:gd name="T43" fmla="*/ 152 h 163"/>
                <a:gd name="T44" fmla="*/ 21 w 171"/>
                <a:gd name="T45" fmla="*/ 141 h 163"/>
                <a:gd name="T46" fmla="*/ 10 w 171"/>
                <a:gd name="T47" fmla="*/ 130 h 163"/>
                <a:gd name="T48" fmla="*/ 10 w 171"/>
                <a:gd name="T49" fmla="*/ 119 h 163"/>
                <a:gd name="T50" fmla="*/ 0 w 171"/>
                <a:gd name="T51" fmla="*/ 109 h 163"/>
                <a:gd name="T52" fmla="*/ 0 w 171"/>
                <a:gd name="T53" fmla="*/ 98 h 163"/>
                <a:gd name="T54" fmla="*/ 0 w 171"/>
                <a:gd name="T55" fmla="*/ 87 h 163"/>
                <a:gd name="T56" fmla="*/ 0 w 171"/>
                <a:gd name="T57" fmla="*/ 76 h 163"/>
                <a:gd name="T58" fmla="*/ 0 w 171"/>
                <a:gd name="T59" fmla="*/ 65 h 163"/>
                <a:gd name="T60" fmla="*/ 0 w 171"/>
                <a:gd name="T61" fmla="*/ 54 h 163"/>
                <a:gd name="T62" fmla="*/ 0 w 171"/>
                <a:gd name="T63" fmla="*/ 43 h 163"/>
                <a:gd name="T64" fmla="*/ 10 w 171"/>
                <a:gd name="T65" fmla="*/ 43 h 163"/>
                <a:gd name="T66" fmla="*/ 10 w 171"/>
                <a:gd name="T67" fmla="*/ 32 h 163"/>
                <a:gd name="T68" fmla="*/ 10 w 171"/>
                <a:gd name="T69" fmla="*/ 21 h 163"/>
                <a:gd name="T70" fmla="*/ 21 w 171"/>
                <a:gd name="T71" fmla="*/ 21 h 163"/>
                <a:gd name="T72" fmla="*/ 32 w 171"/>
                <a:gd name="T73" fmla="*/ 11 h 163"/>
                <a:gd name="T74" fmla="*/ 43 w 171"/>
                <a:gd name="T75" fmla="*/ 11 h 163"/>
                <a:gd name="T76" fmla="*/ 53 w 171"/>
                <a:gd name="T77" fmla="*/ 0 h 163"/>
                <a:gd name="T78" fmla="*/ 64 w 171"/>
                <a:gd name="T79" fmla="*/ 0 h 163"/>
                <a:gd name="T80" fmla="*/ 75 w 171"/>
                <a:gd name="T81" fmla="*/ 0 h 163"/>
                <a:gd name="T82" fmla="*/ 86 w 171"/>
                <a:gd name="T83" fmla="*/ 0 h 163"/>
                <a:gd name="T84" fmla="*/ 96 w 171"/>
                <a:gd name="T85" fmla="*/ 0 h 163"/>
                <a:gd name="T86" fmla="*/ 107 w 171"/>
                <a:gd name="T87" fmla="*/ 0 h 163"/>
                <a:gd name="T88" fmla="*/ 118 w 171"/>
                <a:gd name="T89" fmla="*/ 0 h 163"/>
                <a:gd name="T90" fmla="*/ 128 w 171"/>
                <a:gd name="T91" fmla="*/ 0 h 163"/>
                <a:gd name="T92" fmla="*/ 139 w 171"/>
                <a:gd name="T93" fmla="*/ 11 h 163"/>
                <a:gd name="T94" fmla="*/ 150 w 171"/>
                <a:gd name="T95" fmla="*/ 21 h 163"/>
                <a:gd name="T96" fmla="*/ 161 w 171"/>
                <a:gd name="T97" fmla="*/ 21 h 163"/>
                <a:gd name="T98" fmla="*/ 171 w 171"/>
                <a:gd name="T99" fmla="*/ 21 h 163"/>
                <a:gd name="T100" fmla="*/ 139 w 171"/>
                <a:gd name="T101" fmla="*/ 65 h 16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163"/>
                <a:gd name="T155" fmla="*/ 171 w 171"/>
                <a:gd name="T156" fmla="*/ 163 h 16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163">
                  <a:moveTo>
                    <a:pt x="139" y="65"/>
                  </a:moveTo>
                  <a:lnTo>
                    <a:pt x="139" y="54"/>
                  </a:lnTo>
                  <a:lnTo>
                    <a:pt x="128" y="54"/>
                  </a:lnTo>
                  <a:lnTo>
                    <a:pt x="118" y="54"/>
                  </a:lnTo>
                  <a:lnTo>
                    <a:pt x="107" y="54"/>
                  </a:lnTo>
                  <a:lnTo>
                    <a:pt x="107" y="43"/>
                  </a:lnTo>
                  <a:lnTo>
                    <a:pt x="96" y="43"/>
                  </a:lnTo>
                  <a:lnTo>
                    <a:pt x="86" y="43"/>
                  </a:lnTo>
                  <a:lnTo>
                    <a:pt x="75" y="43"/>
                  </a:lnTo>
                  <a:lnTo>
                    <a:pt x="64" y="43"/>
                  </a:lnTo>
                  <a:lnTo>
                    <a:pt x="64" y="54"/>
                  </a:lnTo>
                  <a:lnTo>
                    <a:pt x="53" y="54"/>
                  </a:lnTo>
                  <a:lnTo>
                    <a:pt x="43" y="65"/>
                  </a:lnTo>
                  <a:lnTo>
                    <a:pt x="43" y="76"/>
                  </a:lnTo>
                  <a:lnTo>
                    <a:pt x="43" y="87"/>
                  </a:lnTo>
                  <a:lnTo>
                    <a:pt x="43" y="98"/>
                  </a:lnTo>
                  <a:lnTo>
                    <a:pt x="53" y="109"/>
                  </a:lnTo>
                  <a:lnTo>
                    <a:pt x="53" y="119"/>
                  </a:lnTo>
                  <a:lnTo>
                    <a:pt x="64" y="130"/>
                  </a:lnTo>
                  <a:lnTo>
                    <a:pt x="64" y="141"/>
                  </a:lnTo>
                  <a:lnTo>
                    <a:pt x="32" y="163"/>
                  </a:lnTo>
                  <a:lnTo>
                    <a:pt x="21" y="152"/>
                  </a:lnTo>
                  <a:lnTo>
                    <a:pt x="21" y="141"/>
                  </a:lnTo>
                  <a:lnTo>
                    <a:pt x="10" y="130"/>
                  </a:lnTo>
                  <a:lnTo>
                    <a:pt x="10" y="11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0" y="87"/>
                  </a:lnTo>
                  <a:lnTo>
                    <a:pt x="0" y="76"/>
                  </a:lnTo>
                  <a:lnTo>
                    <a:pt x="0" y="65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10" y="43"/>
                  </a:lnTo>
                  <a:lnTo>
                    <a:pt x="10" y="32"/>
                  </a:lnTo>
                  <a:lnTo>
                    <a:pt x="10" y="21"/>
                  </a:lnTo>
                  <a:lnTo>
                    <a:pt x="21" y="21"/>
                  </a:lnTo>
                  <a:lnTo>
                    <a:pt x="32" y="11"/>
                  </a:lnTo>
                  <a:lnTo>
                    <a:pt x="43" y="11"/>
                  </a:lnTo>
                  <a:lnTo>
                    <a:pt x="53" y="0"/>
                  </a:lnTo>
                  <a:lnTo>
                    <a:pt x="64" y="0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107" y="0"/>
                  </a:lnTo>
                  <a:lnTo>
                    <a:pt x="118" y="0"/>
                  </a:lnTo>
                  <a:lnTo>
                    <a:pt x="128" y="0"/>
                  </a:lnTo>
                  <a:lnTo>
                    <a:pt x="139" y="11"/>
                  </a:lnTo>
                  <a:lnTo>
                    <a:pt x="150" y="21"/>
                  </a:lnTo>
                  <a:lnTo>
                    <a:pt x="161" y="21"/>
                  </a:lnTo>
                  <a:lnTo>
                    <a:pt x="171" y="21"/>
                  </a:lnTo>
                  <a:lnTo>
                    <a:pt x="139" y="6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7" name="Freeform 112"/>
            <p:cNvSpPr>
              <a:spLocks/>
            </p:cNvSpPr>
            <p:nvPr/>
          </p:nvSpPr>
          <p:spPr bwMode="auto">
            <a:xfrm>
              <a:off x="4426" y="8558"/>
              <a:ext cx="354" cy="327"/>
            </a:xfrm>
            <a:custGeom>
              <a:avLst/>
              <a:gdLst>
                <a:gd name="T0" fmla="*/ 322 w 354"/>
                <a:gd name="T1" fmla="*/ 327 h 327"/>
                <a:gd name="T2" fmla="*/ 0 w 354"/>
                <a:gd name="T3" fmla="*/ 44 h 327"/>
                <a:gd name="T4" fmla="*/ 32 w 354"/>
                <a:gd name="T5" fmla="*/ 0 h 327"/>
                <a:gd name="T6" fmla="*/ 354 w 354"/>
                <a:gd name="T7" fmla="*/ 294 h 327"/>
                <a:gd name="T8" fmla="*/ 343 w 354"/>
                <a:gd name="T9" fmla="*/ 283 h 327"/>
                <a:gd name="T10" fmla="*/ 322 w 354"/>
                <a:gd name="T11" fmla="*/ 327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"/>
                <a:gd name="T19" fmla="*/ 0 h 327"/>
                <a:gd name="T20" fmla="*/ 354 w 354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" h="327">
                  <a:moveTo>
                    <a:pt x="322" y="327"/>
                  </a:moveTo>
                  <a:lnTo>
                    <a:pt x="0" y="44"/>
                  </a:lnTo>
                  <a:lnTo>
                    <a:pt x="32" y="0"/>
                  </a:lnTo>
                  <a:lnTo>
                    <a:pt x="354" y="294"/>
                  </a:lnTo>
                  <a:lnTo>
                    <a:pt x="343" y="283"/>
                  </a:lnTo>
                  <a:lnTo>
                    <a:pt x="322" y="32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8" name="Freeform 113"/>
            <p:cNvSpPr>
              <a:spLocks/>
            </p:cNvSpPr>
            <p:nvPr/>
          </p:nvSpPr>
          <p:spPr bwMode="auto">
            <a:xfrm>
              <a:off x="4748" y="8841"/>
              <a:ext cx="375" cy="218"/>
            </a:xfrm>
            <a:custGeom>
              <a:avLst/>
              <a:gdLst>
                <a:gd name="T0" fmla="*/ 364 w 375"/>
                <a:gd name="T1" fmla="*/ 218 h 218"/>
                <a:gd name="T2" fmla="*/ 354 w 375"/>
                <a:gd name="T3" fmla="*/ 218 h 218"/>
                <a:gd name="T4" fmla="*/ 0 w 375"/>
                <a:gd name="T5" fmla="*/ 44 h 218"/>
                <a:gd name="T6" fmla="*/ 21 w 375"/>
                <a:gd name="T7" fmla="*/ 0 h 218"/>
                <a:gd name="T8" fmla="*/ 375 w 375"/>
                <a:gd name="T9" fmla="*/ 175 h 218"/>
                <a:gd name="T10" fmla="*/ 364 w 375"/>
                <a:gd name="T11" fmla="*/ 175 h 218"/>
                <a:gd name="T12" fmla="*/ 364 w 375"/>
                <a:gd name="T13" fmla="*/ 21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"/>
                <a:gd name="T22" fmla="*/ 0 h 218"/>
                <a:gd name="T23" fmla="*/ 375 w 375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" h="218">
                  <a:moveTo>
                    <a:pt x="364" y="218"/>
                  </a:moveTo>
                  <a:lnTo>
                    <a:pt x="354" y="218"/>
                  </a:lnTo>
                  <a:lnTo>
                    <a:pt x="0" y="44"/>
                  </a:lnTo>
                  <a:lnTo>
                    <a:pt x="21" y="0"/>
                  </a:lnTo>
                  <a:lnTo>
                    <a:pt x="375" y="175"/>
                  </a:lnTo>
                  <a:lnTo>
                    <a:pt x="364" y="175"/>
                  </a:lnTo>
                  <a:lnTo>
                    <a:pt x="364" y="2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099" name="Freeform 114"/>
            <p:cNvSpPr>
              <a:spLocks/>
            </p:cNvSpPr>
            <p:nvPr/>
          </p:nvSpPr>
          <p:spPr bwMode="auto">
            <a:xfrm>
              <a:off x="5112" y="9016"/>
              <a:ext cx="236" cy="65"/>
            </a:xfrm>
            <a:custGeom>
              <a:avLst/>
              <a:gdLst>
                <a:gd name="T0" fmla="*/ 236 w 236"/>
                <a:gd name="T1" fmla="*/ 11 h 65"/>
                <a:gd name="T2" fmla="*/ 236 w 236"/>
                <a:gd name="T3" fmla="*/ 65 h 65"/>
                <a:gd name="T4" fmla="*/ 0 w 236"/>
                <a:gd name="T5" fmla="*/ 43 h 65"/>
                <a:gd name="T6" fmla="*/ 0 w 236"/>
                <a:gd name="T7" fmla="*/ 0 h 65"/>
                <a:gd name="T8" fmla="*/ 236 w 236"/>
                <a:gd name="T9" fmla="*/ 11 h 65"/>
                <a:gd name="T10" fmla="*/ 226 w 236"/>
                <a:gd name="T11" fmla="*/ 54 h 65"/>
                <a:gd name="T12" fmla="*/ 236 w 236"/>
                <a:gd name="T13" fmla="*/ 11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6"/>
                <a:gd name="T22" fmla="*/ 0 h 65"/>
                <a:gd name="T23" fmla="*/ 236 w 236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6" h="65">
                  <a:moveTo>
                    <a:pt x="236" y="11"/>
                  </a:moveTo>
                  <a:lnTo>
                    <a:pt x="236" y="65"/>
                  </a:lnTo>
                  <a:lnTo>
                    <a:pt x="0" y="43"/>
                  </a:lnTo>
                  <a:lnTo>
                    <a:pt x="0" y="0"/>
                  </a:lnTo>
                  <a:lnTo>
                    <a:pt x="236" y="11"/>
                  </a:lnTo>
                  <a:lnTo>
                    <a:pt x="226" y="54"/>
                  </a:lnTo>
                  <a:lnTo>
                    <a:pt x="236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0" name="Freeform 115"/>
            <p:cNvSpPr>
              <a:spLocks/>
            </p:cNvSpPr>
            <p:nvPr/>
          </p:nvSpPr>
          <p:spPr bwMode="auto">
            <a:xfrm>
              <a:off x="5091" y="8950"/>
              <a:ext cx="257" cy="120"/>
            </a:xfrm>
            <a:custGeom>
              <a:avLst/>
              <a:gdLst>
                <a:gd name="T0" fmla="*/ 32 w 257"/>
                <a:gd name="T1" fmla="*/ 0 h 120"/>
                <a:gd name="T2" fmla="*/ 21 w 257"/>
                <a:gd name="T3" fmla="*/ 0 h 120"/>
                <a:gd name="T4" fmla="*/ 257 w 257"/>
                <a:gd name="T5" fmla="*/ 77 h 120"/>
                <a:gd name="T6" fmla="*/ 247 w 257"/>
                <a:gd name="T7" fmla="*/ 120 h 120"/>
                <a:gd name="T8" fmla="*/ 11 w 257"/>
                <a:gd name="T9" fmla="*/ 44 h 120"/>
                <a:gd name="T10" fmla="*/ 0 w 257"/>
                <a:gd name="T11" fmla="*/ 33 h 120"/>
                <a:gd name="T12" fmla="*/ 32 w 257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"/>
                <a:gd name="T22" fmla="*/ 0 h 120"/>
                <a:gd name="T23" fmla="*/ 257 w 257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" h="120">
                  <a:moveTo>
                    <a:pt x="32" y="0"/>
                  </a:moveTo>
                  <a:lnTo>
                    <a:pt x="21" y="0"/>
                  </a:lnTo>
                  <a:lnTo>
                    <a:pt x="257" y="77"/>
                  </a:lnTo>
                  <a:lnTo>
                    <a:pt x="247" y="120"/>
                  </a:lnTo>
                  <a:lnTo>
                    <a:pt x="11" y="44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1" name="Freeform 116"/>
            <p:cNvSpPr>
              <a:spLocks/>
            </p:cNvSpPr>
            <p:nvPr/>
          </p:nvSpPr>
          <p:spPr bwMode="auto">
            <a:xfrm>
              <a:off x="4877" y="8787"/>
              <a:ext cx="246" cy="196"/>
            </a:xfrm>
            <a:custGeom>
              <a:avLst/>
              <a:gdLst>
                <a:gd name="T0" fmla="*/ 42 w 246"/>
                <a:gd name="T1" fmla="*/ 11 h 196"/>
                <a:gd name="T2" fmla="*/ 42 w 246"/>
                <a:gd name="T3" fmla="*/ 0 h 196"/>
                <a:gd name="T4" fmla="*/ 246 w 246"/>
                <a:gd name="T5" fmla="*/ 163 h 196"/>
                <a:gd name="T6" fmla="*/ 214 w 246"/>
                <a:gd name="T7" fmla="*/ 196 h 196"/>
                <a:gd name="T8" fmla="*/ 10 w 246"/>
                <a:gd name="T9" fmla="*/ 44 h 196"/>
                <a:gd name="T10" fmla="*/ 0 w 246"/>
                <a:gd name="T11" fmla="*/ 33 h 196"/>
                <a:gd name="T12" fmla="*/ 42 w 246"/>
                <a:gd name="T13" fmla="*/ 11 h 1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6"/>
                <a:gd name="T22" fmla="*/ 0 h 196"/>
                <a:gd name="T23" fmla="*/ 246 w 246"/>
                <a:gd name="T24" fmla="*/ 196 h 1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6" h="196">
                  <a:moveTo>
                    <a:pt x="42" y="11"/>
                  </a:moveTo>
                  <a:lnTo>
                    <a:pt x="42" y="0"/>
                  </a:lnTo>
                  <a:lnTo>
                    <a:pt x="246" y="163"/>
                  </a:lnTo>
                  <a:lnTo>
                    <a:pt x="214" y="196"/>
                  </a:lnTo>
                  <a:lnTo>
                    <a:pt x="10" y="44"/>
                  </a:lnTo>
                  <a:lnTo>
                    <a:pt x="0" y="33"/>
                  </a:lnTo>
                  <a:lnTo>
                    <a:pt x="42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2" name="Freeform 117"/>
            <p:cNvSpPr>
              <a:spLocks/>
            </p:cNvSpPr>
            <p:nvPr/>
          </p:nvSpPr>
          <p:spPr bwMode="auto">
            <a:xfrm>
              <a:off x="4855" y="8678"/>
              <a:ext cx="140" cy="142"/>
            </a:xfrm>
            <a:custGeom>
              <a:avLst/>
              <a:gdLst>
                <a:gd name="T0" fmla="*/ 118 w 140"/>
                <a:gd name="T1" fmla="*/ 44 h 142"/>
                <a:gd name="T2" fmla="*/ 129 w 140"/>
                <a:gd name="T3" fmla="*/ 44 h 142"/>
                <a:gd name="T4" fmla="*/ 118 w 140"/>
                <a:gd name="T5" fmla="*/ 44 h 142"/>
                <a:gd name="T6" fmla="*/ 107 w 140"/>
                <a:gd name="T7" fmla="*/ 44 h 142"/>
                <a:gd name="T8" fmla="*/ 97 w 140"/>
                <a:gd name="T9" fmla="*/ 44 h 142"/>
                <a:gd name="T10" fmla="*/ 86 w 140"/>
                <a:gd name="T11" fmla="*/ 44 h 142"/>
                <a:gd name="T12" fmla="*/ 75 w 140"/>
                <a:gd name="T13" fmla="*/ 55 h 142"/>
                <a:gd name="T14" fmla="*/ 64 w 140"/>
                <a:gd name="T15" fmla="*/ 55 h 142"/>
                <a:gd name="T16" fmla="*/ 54 w 140"/>
                <a:gd name="T17" fmla="*/ 55 h 142"/>
                <a:gd name="T18" fmla="*/ 54 w 140"/>
                <a:gd name="T19" fmla="*/ 66 h 142"/>
                <a:gd name="T20" fmla="*/ 54 w 140"/>
                <a:gd name="T21" fmla="*/ 76 h 142"/>
                <a:gd name="T22" fmla="*/ 54 w 140"/>
                <a:gd name="T23" fmla="*/ 87 h 142"/>
                <a:gd name="T24" fmla="*/ 54 w 140"/>
                <a:gd name="T25" fmla="*/ 98 h 142"/>
                <a:gd name="T26" fmla="*/ 64 w 140"/>
                <a:gd name="T27" fmla="*/ 109 h 142"/>
                <a:gd name="T28" fmla="*/ 64 w 140"/>
                <a:gd name="T29" fmla="*/ 120 h 142"/>
                <a:gd name="T30" fmla="*/ 22 w 140"/>
                <a:gd name="T31" fmla="*/ 142 h 142"/>
                <a:gd name="T32" fmla="*/ 22 w 140"/>
                <a:gd name="T33" fmla="*/ 131 h 142"/>
                <a:gd name="T34" fmla="*/ 22 w 140"/>
                <a:gd name="T35" fmla="*/ 120 h 142"/>
                <a:gd name="T36" fmla="*/ 11 w 140"/>
                <a:gd name="T37" fmla="*/ 120 h 142"/>
                <a:gd name="T38" fmla="*/ 11 w 140"/>
                <a:gd name="T39" fmla="*/ 109 h 142"/>
                <a:gd name="T40" fmla="*/ 11 w 140"/>
                <a:gd name="T41" fmla="*/ 98 h 142"/>
                <a:gd name="T42" fmla="*/ 0 w 140"/>
                <a:gd name="T43" fmla="*/ 87 h 142"/>
                <a:gd name="T44" fmla="*/ 0 w 140"/>
                <a:gd name="T45" fmla="*/ 76 h 142"/>
                <a:gd name="T46" fmla="*/ 0 w 140"/>
                <a:gd name="T47" fmla="*/ 66 h 142"/>
                <a:gd name="T48" fmla="*/ 11 w 140"/>
                <a:gd name="T49" fmla="*/ 55 h 142"/>
                <a:gd name="T50" fmla="*/ 11 w 140"/>
                <a:gd name="T51" fmla="*/ 44 h 142"/>
                <a:gd name="T52" fmla="*/ 11 w 140"/>
                <a:gd name="T53" fmla="*/ 33 h 142"/>
                <a:gd name="T54" fmla="*/ 22 w 140"/>
                <a:gd name="T55" fmla="*/ 33 h 142"/>
                <a:gd name="T56" fmla="*/ 22 w 140"/>
                <a:gd name="T57" fmla="*/ 22 h 142"/>
                <a:gd name="T58" fmla="*/ 32 w 140"/>
                <a:gd name="T59" fmla="*/ 22 h 142"/>
                <a:gd name="T60" fmla="*/ 32 w 140"/>
                <a:gd name="T61" fmla="*/ 11 h 142"/>
                <a:gd name="T62" fmla="*/ 43 w 140"/>
                <a:gd name="T63" fmla="*/ 11 h 142"/>
                <a:gd name="T64" fmla="*/ 54 w 140"/>
                <a:gd name="T65" fmla="*/ 11 h 142"/>
                <a:gd name="T66" fmla="*/ 64 w 140"/>
                <a:gd name="T67" fmla="*/ 0 h 142"/>
                <a:gd name="T68" fmla="*/ 75 w 140"/>
                <a:gd name="T69" fmla="*/ 0 h 142"/>
                <a:gd name="T70" fmla="*/ 86 w 140"/>
                <a:gd name="T71" fmla="*/ 0 h 142"/>
                <a:gd name="T72" fmla="*/ 97 w 140"/>
                <a:gd name="T73" fmla="*/ 0 h 142"/>
                <a:gd name="T74" fmla="*/ 107 w 140"/>
                <a:gd name="T75" fmla="*/ 0 h 142"/>
                <a:gd name="T76" fmla="*/ 118 w 140"/>
                <a:gd name="T77" fmla="*/ 0 h 142"/>
                <a:gd name="T78" fmla="*/ 129 w 140"/>
                <a:gd name="T79" fmla="*/ 0 h 142"/>
                <a:gd name="T80" fmla="*/ 140 w 140"/>
                <a:gd name="T81" fmla="*/ 0 h 142"/>
                <a:gd name="T82" fmla="*/ 118 w 140"/>
                <a:gd name="T83" fmla="*/ 44 h 1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0"/>
                <a:gd name="T127" fmla="*/ 0 h 142"/>
                <a:gd name="T128" fmla="*/ 140 w 140"/>
                <a:gd name="T129" fmla="*/ 142 h 1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0" h="142">
                  <a:moveTo>
                    <a:pt x="118" y="44"/>
                  </a:moveTo>
                  <a:lnTo>
                    <a:pt x="129" y="44"/>
                  </a:lnTo>
                  <a:lnTo>
                    <a:pt x="118" y="44"/>
                  </a:lnTo>
                  <a:lnTo>
                    <a:pt x="107" y="44"/>
                  </a:lnTo>
                  <a:lnTo>
                    <a:pt x="97" y="44"/>
                  </a:lnTo>
                  <a:lnTo>
                    <a:pt x="86" y="44"/>
                  </a:lnTo>
                  <a:lnTo>
                    <a:pt x="75" y="55"/>
                  </a:lnTo>
                  <a:lnTo>
                    <a:pt x="64" y="55"/>
                  </a:lnTo>
                  <a:lnTo>
                    <a:pt x="54" y="55"/>
                  </a:lnTo>
                  <a:lnTo>
                    <a:pt x="54" y="66"/>
                  </a:lnTo>
                  <a:lnTo>
                    <a:pt x="54" y="76"/>
                  </a:lnTo>
                  <a:lnTo>
                    <a:pt x="54" y="87"/>
                  </a:lnTo>
                  <a:lnTo>
                    <a:pt x="54" y="98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22" y="142"/>
                  </a:lnTo>
                  <a:lnTo>
                    <a:pt x="22" y="131"/>
                  </a:lnTo>
                  <a:lnTo>
                    <a:pt x="22" y="120"/>
                  </a:lnTo>
                  <a:lnTo>
                    <a:pt x="11" y="120"/>
                  </a:lnTo>
                  <a:lnTo>
                    <a:pt x="11" y="109"/>
                  </a:lnTo>
                  <a:lnTo>
                    <a:pt x="11" y="98"/>
                  </a:lnTo>
                  <a:lnTo>
                    <a:pt x="0" y="87"/>
                  </a:lnTo>
                  <a:lnTo>
                    <a:pt x="0" y="76"/>
                  </a:lnTo>
                  <a:lnTo>
                    <a:pt x="0" y="66"/>
                  </a:lnTo>
                  <a:lnTo>
                    <a:pt x="11" y="55"/>
                  </a:lnTo>
                  <a:lnTo>
                    <a:pt x="11" y="44"/>
                  </a:lnTo>
                  <a:lnTo>
                    <a:pt x="11" y="33"/>
                  </a:lnTo>
                  <a:lnTo>
                    <a:pt x="22" y="33"/>
                  </a:lnTo>
                  <a:lnTo>
                    <a:pt x="22" y="22"/>
                  </a:lnTo>
                  <a:lnTo>
                    <a:pt x="32" y="22"/>
                  </a:lnTo>
                  <a:lnTo>
                    <a:pt x="32" y="11"/>
                  </a:lnTo>
                  <a:lnTo>
                    <a:pt x="43" y="11"/>
                  </a:lnTo>
                  <a:lnTo>
                    <a:pt x="54" y="11"/>
                  </a:lnTo>
                  <a:lnTo>
                    <a:pt x="64" y="0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7" y="0"/>
                  </a:lnTo>
                  <a:lnTo>
                    <a:pt x="107" y="0"/>
                  </a:lnTo>
                  <a:lnTo>
                    <a:pt x="118" y="0"/>
                  </a:lnTo>
                  <a:lnTo>
                    <a:pt x="129" y="0"/>
                  </a:lnTo>
                  <a:lnTo>
                    <a:pt x="140" y="0"/>
                  </a:lnTo>
                  <a:lnTo>
                    <a:pt x="118" y="4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3" name="Freeform 118"/>
            <p:cNvSpPr>
              <a:spLocks/>
            </p:cNvSpPr>
            <p:nvPr/>
          </p:nvSpPr>
          <p:spPr bwMode="auto">
            <a:xfrm>
              <a:off x="4973" y="8678"/>
              <a:ext cx="375" cy="185"/>
            </a:xfrm>
            <a:custGeom>
              <a:avLst/>
              <a:gdLst>
                <a:gd name="T0" fmla="*/ 365 w 375"/>
                <a:gd name="T1" fmla="*/ 185 h 185"/>
                <a:gd name="T2" fmla="*/ 354 w 375"/>
                <a:gd name="T3" fmla="*/ 185 h 185"/>
                <a:gd name="T4" fmla="*/ 0 w 375"/>
                <a:gd name="T5" fmla="*/ 44 h 185"/>
                <a:gd name="T6" fmla="*/ 22 w 375"/>
                <a:gd name="T7" fmla="*/ 0 h 185"/>
                <a:gd name="T8" fmla="*/ 375 w 375"/>
                <a:gd name="T9" fmla="*/ 142 h 185"/>
                <a:gd name="T10" fmla="*/ 365 w 375"/>
                <a:gd name="T11" fmla="*/ 185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5"/>
                <a:gd name="T19" fmla="*/ 0 h 185"/>
                <a:gd name="T20" fmla="*/ 375 w 375"/>
                <a:gd name="T21" fmla="*/ 185 h 1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5" h="185">
                  <a:moveTo>
                    <a:pt x="365" y="185"/>
                  </a:moveTo>
                  <a:lnTo>
                    <a:pt x="354" y="185"/>
                  </a:lnTo>
                  <a:lnTo>
                    <a:pt x="0" y="44"/>
                  </a:lnTo>
                  <a:lnTo>
                    <a:pt x="22" y="0"/>
                  </a:lnTo>
                  <a:lnTo>
                    <a:pt x="375" y="142"/>
                  </a:lnTo>
                  <a:lnTo>
                    <a:pt x="365" y="18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4" name="Freeform 119"/>
            <p:cNvSpPr>
              <a:spLocks/>
            </p:cNvSpPr>
            <p:nvPr/>
          </p:nvSpPr>
          <p:spPr bwMode="auto">
            <a:xfrm>
              <a:off x="5338" y="8820"/>
              <a:ext cx="407" cy="130"/>
            </a:xfrm>
            <a:custGeom>
              <a:avLst/>
              <a:gdLst>
                <a:gd name="T0" fmla="*/ 375 w 407"/>
                <a:gd name="T1" fmla="*/ 130 h 130"/>
                <a:gd name="T2" fmla="*/ 386 w 407"/>
                <a:gd name="T3" fmla="*/ 130 h 130"/>
                <a:gd name="T4" fmla="*/ 0 w 407"/>
                <a:gd name="T5" fmla="*/ 43 h 130"/>
                <a:gd name="T6" fmla="*/ 10 w 407"/>
                <a:gd name="T7" fmla="*/ 0 h 130"/>
                <a:gd name="T8" fmla="*/ 396 w 407"/>
                <a:gd name="T9" fmla="*/ 87 h 130"/>
                <a:gd name="T10" fmla="*/ 407 w 407"/>
                <a:gd name="T11" fmla="*/ 98 h 130"/>
                <a:gd name="T12" fmla="*/ 375 w 407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"/>
                <a:gd name="T22" fmla="*/ 0 h 130"/>
                <a:gd name="T23" fmla="*/ 407 w 407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" h="130">
                  <a:moveTo>
                    <a:pt x="375" y="130"/>
                  </a:moveTo>
                  <a:lnTo>
                    <a:pt x="386" y="130"/>
                  </a:lnTo>
                  <a:lnTo>
                    <a:pt x="0" y="43"/>
                  </a:lnTo>
                  <a:lnTo>
                    <a:pt x="10" y="0"/>
                  </a:lnTo>
                  <a:lnTo>
                    <a:pt x="396" y="87"/>
                  </a:lnTo>
                  <a:lnTo>
                    <a:pt x="407" y="98"/>
                  </a:lnTo>
                  <a:lnTo>
                    <a:pt x="375" y="13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5" name="Freeform 120"/>
            <p:cNvSpPr>
              <a:spLocks/>
            </p:cNvSpPr>
            <p:nvPr/>
          </p:nvSpPr>
          <p:spPr bwMode="auto">
            <a:xfrm>
              <a:off x="5713" y="8918"/>
              <a:ext cx="172" cy="337"/>
            </a:xfrm>
            <a:custGeom>
              <a:avLst/>
              <a:gdLst>
                <a:gd name="T0" fmla="*/ 118 w 172"/>
                <a:gd name="T1" fmla="*/ 337 h 337"/>
                <a:gd name="T2" fmla="*/ 118 w 172"/>
                <a:gd name="T3" fmla="*/ 326 h 337"/>
                <a:gd name="T4" fmla="*/ 118 w 172"/>
                <a:gd name="T5" fmla="*/ 315 h 337"/>
                <a:gd name="T6" fmla="*/ 118 w 172"/>
                <a:gd name="T7" fmla="*/ 305 h 337"/>
                <a:gd name="T8" fmla="*/ 118 w 172"/>
                <a:gd name="T9" fmla="*/ 283 h 337"/>
                <a:gd name="T10" fmla="*/ 118 w 172"/>
                <a:gd name="T11" fmla="*/ 272 h 337"/>
                <a:gd name="T12" fmla="*/ 118 w 172"/>
                <a:gd name="T13" fmla="*/ 261 h 337"/>
                <a:gd name="T14" fmla="*/ 107 w 172"/>
                <a:gd name="T15" fmla="*/ 250 h 337"/>
                <a:gd name="T16" fmla="*/ 107 w 172"/>
                <a:gd name="T17" fmla="*/ 239 h 337"/>
                <a:gd name="T18" fmla="*/ 107 w 172"/>
                <a:gd name="T19" fmla="*/ 228 h 337"/>
                <a:gd name="T20" fmla="*/ 107 w 172"/>
                <a:gd name="T21" fmla="*/ 217 h 337"/>
                <a:gd name="T22" fmla="*/ 97 w 172"/>
                <a:gd name="T23" fmla="*/ 207 h 337"/>
                <a:gd name="T24" fmla="*/ 97 w 172"/>
                <a:gd name="T25" fmla="*/ 196 h 337"/>
                <a:gd name="T26" fmla="*/ 97 w 172"/>
                <a:gd name="T27" fmla="*/ 185 h 337"/>
                <a:gd name="T28" fmla="*/ 86 w 172"/>
                <a:gd name="T29" fmla="*/ 174 h 337"/>
                <a:gd name="T30" fmla="*/ 86 w 172"/>
                <a:gd name="T31" fmla="*/ 163 h 337"/>
                <a:gd name="T32" fmla="*/ 75 w 172"/>
                <a:gd name="T33" fmla="*/ 152 h 337"/>
                <a:gd name="T34" fmla="*/ 75 w 172"/>
                <a:gd name="T35" fmla="*/ 141 h 337"/>
                <a:gd name="T36" fmla="*/ 75 w 172"/>
                <a:gd name="T37" fmla="*/ 130 h 337"/>
                <a:gd name="T38" fmla="*/ 64 w 172"/>
                <a:gd name="T39" fmla="*/ 119 h 337"/>
                <a:gd name="T40" fmla="*/ 64 w 172"/>
                <a:gd name="T41" fmla="*/ 109 h 337"/>
                <a:gd name="T42" fmla="*/ 54 w 172"/>
                <a:gd name="T43" fmla="*/ 109 h 337"/>
                <a:gd name="T44" fmla="*/ 54 w 172"/>
                <a:gd name="T45" fmla="*/ 98 h 337"/>
                <a:gd name="T46" fmla="*/ 43 w 172"/>
                <a:gd name="T47" fmla="*/ 87 h 337"/>
                <a:gd name="T48" fmla="*/ 43 w 172"/>
                <a:gd name="T49" fmla="*/ 76 h 337"/>
                <a:gd name="T50" fmla="*/ 32 w 172"/>
                <a:gd name="T51" fmla="*/ 76 h 337"/>
                <a:gd name="T52" fmla="*/ 32 w 172"/>
                <a:gd name="T53" fmla="*/ 65 h 337"/>
                <a:gd name="T54" fmla="*/ 21 w 172"/>
                <a:gd name="T55" fmla="*/ 54 h 337"/>
                <a:gd name="T56" fmla="*/ 11 w 172"/>
                <a:gd name="T57" fmla="*/ 54 h 337"/>
                <a:gd name="T58" fmla="*/ 11 w 172"/>
                <a:gd name="T59" fmla="*/ 43 h 337"/>
                <a:gd name="T60" fmla="*/ 0 w 172"/>
                <a:gd name="T61" fmla="*/ 32 h 337"/>
                <a:gd name="T62" fmla="*/ 32 w 172"/>
                <a:gd name="T63" fmla="*/ 0 h 337"/>
                <a:gd name="T64" fmla="*/ 43 w 172"/>
                <a:gd name="T65" fmla="*/ 11 h 337"/>
                <a:gd name="T66" fmla="*/ 54 w 172"/>
                <a:gd name="T67" fmla="*/ 21 h 337"/>
                <a:gd name="T68" fmla="*/ 64 w 172"/>
                <a:gd name="T69" fmla="*/ 32 h 337"/>
                <a:gd name="T70" fmla="*/ 75 w 172"/>
                <a:gd name="T71" fmla="*/ 43 h 337"/>
                <a:gd name="T72" fmla="*/ 75 w 172"/>
                <a:gd name="T73" fmla="*/ 54 h 337"/>
                <a:gd name="T74" fmla="*/ 86 w 172"/>
                <a:gd name="T75" fmla="*/ 65 h 337"/>
                <a:gd name="T76" fmla="*/ 97 w 172"/>
                <a:gd name="T77" fmla="*/ 76 h 337"/>
                <a:gd name="T78" fmla="*/ 97 w 172"/>
                <a:gd name="T79" fmla="*/ 87 h 337"/>
                <a:gd name="T80" fmla="*/ 107 w 172"/>
                <a:gd name="T81" fmla="*/ 98 h 337"/>
                <a:gd name="T82" fmla="*/ 107 w 172"/>
                <a:gd name="T83" fmla="*/ 109 h 337"/>
                <a:gd name="T84" fmla="*/ 118 w 172"/>
                <a:gd name="T85" fmla="*/ 119 h 337"/>
                <a:gd name="T86" fmla="*/ 118 w 172"/>
                <a:gd name="T87" fmla="*/ 130 h 337"/>
                <a:gd name="T88" fmla="*/ 129 w 172"/>
                <a:gd name="T89" fmla="*/ 141 h 337"/>
                <a:gd name="T90" fmla="*/ 129 w 172"/>
                <a:gd name="T91" fmla="*/ 152 h 337"/>
                <a:gd name="T92" fmla="*/ 139 w 172"/>
                <a:gd name="T93" fmla="*/ 163 h 337"/>
                <a:gd name="T94" fmla="*/ 139 w 172"/>
                <a:gd name="T95" fmla="*/ 174 h 337"/>
                <a:gd name="T96" fmla="*/ 139 w 172"/>
                <a:gd name="T97" fmla="*/ 185 h 337"/>
                <a:gd name="T98" fmla="*/ 150 w 172"/>
                <a:gd name="T99" fmla="*/ 196 h 337"/>
                <a:gd name="T100" fmla="*/ 150 w 172"/>
                <a:gd name="T101" fmla="*/ 207 h 337"/>
                <a:gd name="T102" fmla="*/ 150 w 172"/>
                <a:gd name="T103" fmla="*/ 217 h 337"/>
                <a:gd name="T104" fmla="*/ 150 w 172"/>
                <a:gd name="T105" fmla="*/ 228 h 337"/>
                <a:gd name="T106" fmla="*/ 161 w 172"/>
                <a:gd name="T107" fmla="*/ 239 h 337"/>
                <a:gd name="T108" fmla="*/ 161 w 172"/>
                <a:gd name="T109" fmla="*/ 250 h 337"/>
                <a:gd name="T110" fmla="*/ 161 w 172"/>
                <a:gd name="T111" fmla="*/ 272 h 337"/>
                <a:gd name="T112" fmla="*/ 161 w 172"/>
                <a:gd name="T113" fmla="*/ 283 h 337"/>
                <a:gd name="T114" fmla="*/ 161 w 172"/>
                <a:gd name="T115" fmla="*/ 294 h 337"/>
                <a:gd name="T116" fmla="*/ 172 w 172"/>
                <a:gd name="T117" fmla="*/ 305 h 337"/>
                <a:gd name="T118" fmla="*/ 172 w 172"/>
                <a:gd name="T119" fmla="*/ 315 h 337"/>
                <a:gd name="T120" fmla="*/ 172 w 172"/>
                <a:gd name="T121" fmla="*/ 337 h 337"/>
                <a:gd name="T122" fmla="*/ 118 w 172"/>
                <a:gd name="T123" fmla="*/ 337 h 3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2"/>
                <a:gd name="T187" fmla="*/ 0 h 337"/>
                <a:gd name="T188" fmla="*/ 172 w 172"/>
                <a:gd name="T189" fmla="*/ 337 h 3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2" h="337">
                  <a:moveTo>
                    <a:pt x="118" y="337"/>
                  </a:moveTo>
                  <a:lnTo>
                    <a:pt x="118" y="326"/>
                  </a:lnTo>
                  <a:lnTo>
                    <a:pt x="118" y="315"/>
                  </a:lnTo>
                  <a:lnTo>
                    <a:pt x="118" y="305"/>
                  </a:lnTo>
                  <a:lnTo>
                    <a:pt x="118" y="283"/>
                  </a:lnTo>
                  <a:lnTo>
                    <a:pt x="118" y="272"/>
                  </a:lnTo>
                  <a:lnTo>
                    <a:pt x="118" y="261"/>
                  </a:lnTo>
                  <a:lnTo>
                    <a:pt x="107" y="250"/>
                  </a:lnTo>
                  <a:lnTo>
                    <a:pt x="107" y="239"/>
                  </a:lnTo>
                  <a:lnTo>
                    <a:pt x="107" y="228"/>
                  </a:lnTo>
                  <a:lnTo>
                    <a:pt x="107" y="217"/>
                  </a:lnTo>
                  <a:lnTo>
                    <a:pt x="97" y="207"/>
                  </a:lnTo>
                  <a:lnTo>
                    <a:pt x="97" y="196"/>
                  </a:lnTo>
                  <a:lnTo>
                    <a:pt x="97" y="185"/>
                  </a:lnTo>
                  <a:lnTo>
                    <a:pt x="86" y="174"/>
                  </a:lnTo>
                  <a:lnTo>
                    <a:pt x="86" y="163"/>
                  </a:lnTo>
                  <a:lnTo>
                    <a:pt x="75" y="152"/>
                  </a:lnTo>
                  <a:lnTo>
                    <a:pt x="75" y="141"/>
                  </a:lnTo>
                  <a:lnTo>
                    <a:pt x="75" y="130"/>
                  </a:lnTo>
                  <a:lnTo>
                    <a:pt x="64" y="119"/>
                  </a:lnTo>
                  <a:lnTo>
                    <a:pt x="64" y="109"/>
                  </a:lnTo>
                  <a:lnTo>
                    <a:pt x="54" y="109"/>
                  </a:lnTo>
                  <a:lnTo>
                    <a:pt x="54" y="98"/>
                  </a:lnTo>
                  <a:lnTo>
                    <a:pt x="43" y="87"/>
                  </a:lnTo>
                  <a:lnTo>
                    <a:pt x="43" y="76"/>
                  </a:lnTo>
                  <a:lnTo>
                    <a:pt x="32" y="76"/>
                  </a:lnTo>
                  <a:lnTo>
                    <a:pt x="32" y="65"/>
                  </a:lnTo>
                  <a:lnTo>
                    <a:pt x="21" y="54"/>
                  </a:lnTo>
                  <a:lnTo>
                    <a:pt x="11" y="54"/>
                  </a:lnTo>
                  <a:lnTo>
                    <a:pt x="11" y="43"/>
                  </a:lnTo>
                  <a:lnTo>
                    <a:pt x="0" y="32"/>
                  </a:lnTo>
                  <a:lnTo>
                    <a:pt x="32" y="0"/>
                  </a:lnTo>
                  <a:lnTo>
                    <a:pt x="43" y="11"/>
                  </a:lnTo>
                  <a:lnTo>
                    <a:pt x="54" y="21"/>
                  </a:lnTo>
                  <a:lnTo>
                    <a:pt x="64" y="32"/>
                  </a:lnTo>
                  <a:lnTo>
                    <a:pt x="75" y="43"/>
                  </a:lnTo>
                  <a:lnTo>
                    <a:pt x="75" y="54"/>
                  </a:lnTo>
                  <a:lnTo>
                    <a:pt x="86" y="65"/>
                  </a:lnTo>
                  <a:lnTo>
                    <a:pt x="97" y="76"/>
                  </a:lnTo>
                  <a:lnTo>
                    <a:pt x="97" y="87"/>
                  </a:lnTo>
                  <a:lnTo>
                    <a:pt x="107" y="98"/>
                  </a:lnTo>
                  <a:lnTo>
                    <a:pt x="107" y="109"/>
                  </a:lnTo>
                  <a:lnTo>
                    <a:pt x="118" y="119"/>
                  </a:lnTo>
                  <a:lnTo>
                    <a:pt x="118" y="130"/>
                  </a:lnTo>
                  <a:lnTo>
                    <a:pt x="129" y="141"/>
                  </a:lnTo>
                  <a:lnTo>
                    <a:pt x="129" y="152"/>
                  </a:lnTo>
                  <a:lnTo>
                    <a:pt x="139" y="163"/>
                  </a:lnTo>
                  <a:lnTo>
                    <a:pt x="139" y="174"/>
                  </a:lnTo>
                  <a:lnTo>
                    <a:pt x="139" y="185"/>
                  </a:lnTo>
                  <a:lnTo>
                    <a:pt x="150" y="196"/>
                  </a:lnTo>
                  <a:lnTo>
                    <a:pt x="150" y="207"/>
                  </a:lnTo>
                  <a:lnTo>
                    <a:pt x="150" y="217"/>
                  </a:lnTo>
                  <a:lnTo>
                    <a:pt x="150" y="228"/>
                  </a:lnTo>
                  <a:lnTo>
                    <a:pt x="161" y="239"/>
                  </a:lnTo>
                  <a:lnTo>
                    <a:pt x="161" y="250"/>
                  </a:lnTo>
                  <a:lnTo>
                    <a:pt x="161" y="272"/>
                  </a:lnTo>
                  <a:lnTo>
                    <a:pt x="161" y="283"/>
                  </a:lnTo>
                  <a:lnTo>
                    <a:pt x="161" y="294"/>
                  </a:lnTo>
                  <a:lnTo>
                    <a:pt x="172" y="305"/>
                  </a:lnTo>
                  <a:lnTo>
                    <a:pt x="172" y="315"/>
                  </a:lnTo>
                  <a:lnTo>
                    <a:pt x="172" y="337"/>
                  </a:lnTo>
                  <a:lnTo>
                    <a:pt x="118" y="3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6" name="Freeform 121"/>
            <p:cNvSpPr>
              <a:spLocks/>
            </p:cNvSpPr>
            <p:nvPr/>
          </p:nvSpPr>
          <p:spPr bwMode="auto">
            <a:xfrm>
              <a:off x="5831" y="9255"/>
              <a:ext cx="54" cy="207"/>
            </a:xfrm>
            <a:custGeom>
              <a:avLst/>
              <a:gdLst>
                <a:gd name="T0" fmla="*/ 11 w 54"/>
                <a:gd name="T1" fmla="*/ 207 h 207"/>
                <a:gd name="T2" fmla="*/ 0 w 54"/>
                <a:gd name="T3" fmla="*/ 207 h 207"/>
                <a:gd name="T4" fmla="*/ 0 w 54"/>
                <a:gd name="T5" fmla="*/ 0 h 207"/>
                <a:gd name="T6" fmla="*/ 54 w 54"/>
                <a:gd name="T7" fmla="*/ 0 h 207"/>
                <a:gd name="T8" fmla="*/ 54 w 54"/>
                <a:gd name="T9" fmla="*/ 207 h 207"/>
                <a:gd name="T10" fmla="*/ 11 w 54"/>
                <a:gd name="T11" fmla="*/ 207 h 2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"/>
                <a:gd name="T19" fmla="*/ 0 h 207"/>
                <a:gd name="T20" fmla="*/ 54 w 54"/>
                <a:gd name="T21" fmla="*/ 207 h 2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" h="207">
                  <a:moveTo>
                    <a:pt x="11" y="207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207"/>
                  </a:lnTo>
                  <a:lnTo>
                    <a:pt x="11" y="20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7" name="Freeform 122"/>
            <p:cNvSpPr>
              <a:spLocks/>
            </p:cNvSpPr>
            <p:nvPr/>
          </p:nvSpPr>
          <p:spPr bwMode="auto">
            <a:xfrm>
              <a:off x="5842" y="9462"/>
              <a:ext cx="96" cy="784"/>
            </a:xfrm>
            <a:custGeom>
              <a:avLst/>
              <a:gdLst>
                <a:gd name="T0" fmla="*/ 75 w 96"/>
                <a:gd name="T1" fmla="*/ 740 h 784"/>
                <a:gd name="T2" fmla="*/ 53 w 96"/>
                <a:gd name="T3" fmla="*/ 762 h 784"/>
                <a:gd name="T4" fmla="*/ 0 w 96"/>
                <a:gd name="T5" fmla="*/ 0 h 784"/>
                <a:gd name="T6" fmla="*/ 43 w 96"/>
                <a:gd name="T7" fmla="*/ 0 h 784"/>
                <a:gd name="T8" fmla="*/ 96 w 96"/>
                <a:gd name="T9" fmla="*/ 762 h 784"/>
                <a:gd name="T10" fmla="*/ 75 w 96"/>
                <a:gd name="T11" fmla="*/ 784 h 784"/>
                <a:gd name="T12" fmla="*/ 96 w 96"/>
                <a:gd name="T13" fmla="*/ 762 h 784"/>
                <a:gd name="T14" fmla="*/ 96 w 96"/>
                <a:gd name="T15" fmla="*/ 784 h 784"/>
                <a:gd name="T16" fmla="*/ 75 w 96"/>
                <a:gd name="T17" fmla="*/ 784 h 784"/>
                <a:gd name="T18" fmla="*/ 75 w 96"/>
                <a:gd name="T19" fmla="*/ 740 h 7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6"/>
                <a:gd name="T31" fmla="*/ 0 h 784"/>
                <a:gd name="T32" fmla="*/ 96 w 96"/>
                <a:gd name="T33" fmla="*/ 784 h 7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6" h="784">
                  <a:moveTo>
                    <a:pt x="75" y="740"/>
                  </a:moveTo>
                  <a:lnTo>
                    <a:pt x="53" y="762"/>
                  </a:lnTo>
                  <a:lnTo>
                    <a:pt x="0" y="0"/>
                  </a:lnTo>
                  <a:lnTo>
                    <a:pt x="43" y="0"/>
                  </a:lnTo>
                  <a:lnTo>
                    <a:pt x="96" y="762"/>
                  </a:lnTo>
                  <a:lnTo>
                    <a:pt x="75" y="784"/>
                  </a:lnTo>
                  <a:lnTo>
                    <a:pt x="96" y="762"/>
                  </a:lnTo>
                  <a:lnTo>
                    <a:pt x="96" y="784"/>
                  </a:lnTo>
                  <a:lnTo>
                    <a:pt x="75" y="784"/>
                  </a:lnTo>
                  <a:lnTo>
                    <a:pt x="75" y="7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8" name="Freeform 123"/>
            <p:cNvSpPr>
              <a:spLocks/>
            </p:cNvSpPr>
            <p:nvPr/>
          </p:nvSpPr>
          <p:spPr bwMode="auto">
            <a:xfrm>
              <a:off x="5423" y="10202"/>
              <a:ext cx="494" cy="44"/>
            </a:xfrm>
            <a:custGeom>
              <a:avLst/>
              <a:gdLst>
                <a:gd name="T0" fmla="*/ 43 w 494"/>
                <a:gd name="T1" fmla="*/ 22 h 44"/>
                <a:gd name="T2" fmla="*/ 22 w 494"/>
                <a:gd name="T3" fmla="*/ 0 h 44"/>
                <a:gd name="T4" fmla="*/ 494 w 494"/>
                <a:gd name="T5" fmla="*/ 0 h 44"/>
                <a:gd name="T6" fmla="*/ 494 w 494"/>
                <a:gd name="T7" fmla="*/ 44 h 44"/>
                <a:gd name="T8" fmla="*/ 22 w 494"/>
                <a:gd name="T9" fmla="*/ 44 h 44"/>
                <a:gd name="T10" fmla="*/ 0 w 494"/>
                <a:gd name="T11" fmla="*/ 22 h 44"/>
                <a:gd name="T12" fmla="*/ 22 w 494"/>
                <a:gd name="T13" fmla="*/ 44 h 44"/>
                <a:gd name="T14" fmla="*/ 0 w 494"/>
                <a:gd name="T15" fmla="*/ 44 h 44"/>
                <a:gd name="T16" fmla="*/ 0 w 494"/>
                <a:gd name="T17" fmla="*/ 22 h 44"/>
                <a:gd name="T18" fmla="*/ 43 w 494"/>
                <a:gd name="T19" fmla="*/ 22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4"/>
                <a:gd name="T31" fmla="*/ 0 h 44"/>
                <a:gd name="T32" fmla="*/ 494 w 49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4" h="44">
                  <a:moveTo>
                    <a:pt x="43" y="22"/>
                  </a:moveTo>
                  <a:lnTo>
                    <a:pt x="22" y="0"/>
                  </a:lnTo>
                  <a:lnTo>
                    <a:pt x="494" y="0"/>
                  </a:lnTo>
                  <a:lnTo>
                    <a:pt x="494" y="44"/>
                  </a:lnTo>
                  <a:lnTo>
                    <a:pt x="22" y="44"/>
                  </a:lnTo>
                  <a:lnTo>
                    <a:pt x="0" y="22"/>
                  </a:lnTo>
                  <a:lnTo>
                    <a:pt x="22" y="44"/>
                  </a:lnTo>
                  <a:lnTo>
                    <a:pt x="0" y="44"/>
                  </a:lnTo>
                  <a:lnTo>
                    <a:pt x="0" y="22"/>
                  </a:lnTo>
                  <a:lnTo>
                    <a:pt x="43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09" name="Freeform 124"/>
            <p:cNvSpPr>
              <a:spLocks/>
            </p:cNvSpPr>
            <p:nvPr/>
          </p:nvSpPr>
          <p:spPr bwMode="auto">
            <a:xfrm>
              <a:off x="2217" y="6479"/>
              <a:ext cx="1651" cy="1633"/>
            </a:xfrm>
            <a:custGeom>
              <a:avLst/>
              <a:gdLst>
                <a:gd name="T0" fmla="*/ 633 w 1651"/>
                <a:gd name="T1" fmla="*/ 425 h 1633"/>
                <a:gd name="T2" fmla="*/ 879 w 1651"/>
                <a:gd name="T3" fmla="*/ 925 h 1633"/>
                <a:gd name="T4" fmla="*/ 1523 w 1651"/>
                <a:gd name="T5" fmla="*/ 1600 h 1633"/>
                <a:gd name="T6" fmla="*/ 1534 w 1651"/>
                <a:gd name="T7" fmla="*/ 1622 h 1633"/>
                <a:gd name="T8" fmla="*/ 1555 w 1651"/>
                <a:gd name="T9" fmla="*/ 1622 h 1633"/>
                <a:gd name="T10" fmla="*/ 1576 w 1651"/>
                <a:gd name="T11" fmla="*/ 1633 h 1633"/>
                <a:gd name="T12" fmla="*/ 1598 w 1651"/>
                <a:gd name="T13" fmla="*/ 1633 h 1633"/>
                <a:gd name="T14" fmla="*/ 1619 w 1651"/>
                <a:gd name="T15" fmla="*/ 1622 h 1633"/>
                <a:gd name="T16" fmla="*/ 1630 w 1651"/>
                <a:gd name="T17" fmla="*/ 1611 h 1633"/>
                <a:gd name="T18" fmla="*/ 1641 w 1651"/>
                <a:gd name="T19" fmla="*/ 1600 h 1633"/>
                <a:gd name="T20" fmla="*/ 1651 w 1651"/>
                <a:gd name="T21" fmla="*/ 1579 h 1633"/>
                <a:gd name="T22" fmla="*/ 1651 w 1651"/>
                <a:gd name="T23" fmla="*/ 1557 h 1633"/>
                <a:gd name="T24" fmla="*/ 1641 w 1651"/>
                <a:gd name="T25" fmla="*/ 1546 h 1633"/>
                <a:gd name="T26" fmla="*/ 1641 w 1651"/>
                <a:gd name="T27" fmla="*/ 1524 h 1633"/>
                <a:gd name="T28" fmla="*/ 1630 w 1651"/>
                <a:gd name="T29" fmla="*/ 1502 h 1633"/>
                <a:gd name="T30" fmla="*/ 1180 w 1651"/>
                <a:gd name="T31" fmla="*/ 817 h 1633"/>
                <a:gd name="T32" fmla="*/ 1244 w 1651"/>
                <a:gd name="T33" fmla="*/ 817 h 1633"/>
                <a:gd name="T34" fmla="*/ 1416 w 1651"/>
                <a:gd name="T35" fmla="*/ 1034 h 1633"/>
                <a:gd name="T36" fmla="*/ 1437 w 1651"/>
                <a:gd name="T37" fmla="*/ 1045 h 1633"/>
                <a:gd name="T38" fmla="*/ 1458 w 1651"/>
                <a:gd name="T39" fmla="*/ 1045 h 1633"/>
                <a:gd name="T40" fmla="*/ 1480 w 1651"/>
                <a:gd name="T41" fmla="*/ 1045 h 1633"/>
                <a:gd name="T42" fmla="*/ 1491 w 1651"/>
                <a:gd name="T43" fmla="*/ 1023 h 1633"/>
                <a:gd name="T44" fmla="*/ 1501 w 1651"/>
                <a:gd name="T45" fmla="*/ 1013 h 1633"/>
                <a:gd name="T46" fmla="*/ 1501 w 1651"/>
                <a:gd name="T47" fmla="*/ 991 h 1633"/>
                <a:gd name="T48" fmla="*/ 1512 w 1651"/>
                <a:gd name="T49" fmla="*/ 980 h 1633"/>
                <a:gd name="T50" fmla="*/ 1512 w 1651"/>
                <a:gd name="T51" fmla="*/ 958 h 1633"/>
                <a:gd name="T52" fmla="*/ 1362 w 1651"/>
                <a:gd name="T53" fmla="*/ 588 h 1633"/>
                <a:gd name="T54" fmla="*/ 1276 w 1651"/>
                <a:gd name="T55" fmla="*/ 185 h 1633"/>
                <a:gd name="T56" fmla="*/ 1255 w 1651"/>
                <a:gd name="T57" fmla="*/ 174 h 1633"/>
                <a:gd name="T58" fmla="*/ 1244 w 1651"/>
                <a:gd name="T59" fmla="*/ 163 h 1633"/>
                <a:gd name="T60" fmla="*/ 1223 w 1651"/>
                <a:gd name="T61" fmla="*/ 142 h 1633"/>
                <a:gd name="T62" fmla="*/ 1201 w 1651"/>
                <a:gd name="T63" fmla="*/ 131 h 1633"/>
                <a:gd name="T64" fmla="*/ 1180 w 1651"/>
                <a:gd name="T65" fmla="*/ 109 h 1633"/>
                <a:gd name="T66" fmla="*/ 1158 w 1651"/>
                <a:gd name="T67" fmla="*/ 109 h 1633"/>
                <a:gd name="T68" fmla="*/ 1137 w 1651"/>
                <a:gd name="T69" fmla="*/ 98 h 1633"/>
                <a:gd name="T70" fmla="*/ 1115 w 1651"/>
                <a:gd name="T71" fmla="*/ 87 h 1633"/>
                <a:gd name="T72" fmla="*/ 1094 w 1651"/>
                <a:gd name="T73" fmla="*/ 76 h 1633"/>
                <a:gd name="T74" fmla="*/ 1072 w 1651"/>
                <a:gd name="T75" fmla="*/ 76 h 1633"/>
                <a:gd name="T76" fmla="*/ 1051 w 1651"/>
                <a:gd name="T77" fmla="*/ 65 h 1633"/>
                <a:gd name="T78" fmla="*/ 1030 w 1651"/>
                <a:gd name="T79" fmla="*/ 65 h 1633"/>
                <a:gd name="T80" fmla="*/ 997 w 1651"/>
                <a:gd name="T81" fmla="*/ 65 h 1633"/>
                <a:gd name="T82" fmla="*/ 976 w 1651"/>
                <a:gd name="T83" fmla="*/ 54 h 1633"/>
                <a:gd name="T84" fmla="*/ 761 w 1651"/>
                <a:gd name="T85" fmla="*/ 54 h 1633"/>
                <a:gd name="T86" fmla="*/ 0 w 1651"/>
                <a:gd name="T87" fmla="*/ 479 h 163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1"/>
                <a:gd name="T133" fmla="*/ 0 h 1633"/>
                <a:gd name="T134" fmla="*/ 1651 w 1651"/>
                <a:gd name="T135" fmla="*/ 1633 h 163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1" h="1633">
                  <a:moveTo>
                    <a:pt x="0" y="479"/>
                  </a:moveTo>
                  <a:lnTo>
                    <a:pt x="633" y="425"/>
                  </a:lnTo>
                  <a:lnTo>
                    <a:pt x="729" y="479"/>
                  </a:lnTo>
                  <a:lnTo>
                    <a:pt x="879" y="925"/>
                  </a:lnTo>
                  <a:lnTo>
                    <a:pt x="1180" y="1350"/>
                  </a:lnTo>
                  <a:lnTo>
                    <a:pt x="1523" y="1600"/>
                  </a:lnTo>
                  <a:lnTo>
                    <a:pt x="1523" y="1611"/>
                  </a:lnTo>
                  <a:lnTo>
                    <a:pt x="1534" y="1622"/>
                  </a:lnTo>
                  <a:lnTo>
                    <a:pt x="1544" y="1622"/>
                  </a:lnTo>
                  <a:lnTo>
                    <a:pt x="1555" y="1622"/>
                  </a:lnTo>
                  <a:lnTo>
                    <a:pt x="1566" y="1633"/>
                  </a:lnTo>
                  <a:lnTo>
                    <a:pt x="1576" y="1633"/>
                  </a:lnTo>
                  <a:lnTo>
                    <a:pt x="1587" y="1633"/>
                  </a:lnTo>
                  <a:lnTo>
                    <a:pt x="1598" y="1633"/>
                  </a:lnTo>
                  <a:lnTo>
                    <a:pt x="1609" y="1633"/>
                  </a:lnTo>
                  <a:lnTo>
                    <a:pt x="1619" y="1622"/>
                  </a:lnTo>
                  <a:lnTo>
                    <a:pt x="1630" y="1622"/>
                  </a:lnTo>
                  <a:lnTo>
                    <a:pt x="1630" y="1611"/>
                  </a:lnTo>
                  <a:lnTo>
                    <a:pt x="1641" y="1611"/>
                  </a:lnTo>
                  <a:lnTo>
                    <a:pt x="1641" y="1600"/>
                  </a:lnTo>
                  <a:lnTo>
                    <a:pt x="1641" y="1590"/>
                  </a:lnTo>
                  <a:lnTo>
                    <a:pt x="1651" y="1579"/>
                  </a:lnTo>
                  <a:lnTo>
                    <a:pt x="1651" y="1568"/>
                  </a:lnTo>
                  <a:lnTo>
                    <a:pt x="1651" y="1557"/>
                  </a:lnTo>
                  <a:lnTo>
                    <a:pt x="1651" y="1546"/>
                  </a:lnTo>
                  <a:lnTo>
                    <a:pt x="1641" y="1546"/>
                  </a:lnTo>
                  <a:lnTo>
                    <a:pt x="1641" y="1535"/>
                  </a:lnTo>
                  <a:lnTo>
                    <a:pt x="1641" y="1524"/>
                  </a:lnTo>
                  <a:lnTo>
                    <a:pt x="1641" y="1513"/>
                  </a:lnTo>
                  <a:lnTo>
                    <a:pt x="1630" y="1502"/>
                  </a:lnTo>
                  <a:lnTo>
                    <a:pt x="1340" y="1176"/>
                  </a:lnTo>
                  <a:lnTo>
                    <a:pt x="1180" y="817"/>
                  </a:lnTo>
                  <a:lnTo>
                    <a:pt x="1158" y="577"/>
                  </a:lnTo>
                  <a:lnTo>
                    <a:pt x="1244" y="817"/>
                  </a:lnTo>
                  <a:lnTo>
                    <a:pt x="1405" y="1034"/>
                  </a:lnTo>
                  <a:lnTo>
                    <a:pt x="1416" y="1034"/>
                  </a:lnTo>
                  <a:lnTo>
                    <a:pt x="1426" y="1045"/>
                  </a:lnTo>
                  <a:lnTo>
                    <a:pt x="1437" y="1045"/>
                  </a:lnTo>
                  <a:lnTo>
                    <a:pt x="1448" y="1045"/>
                  </a:lnTo>
                  <a:lnTo>
                    <a:pt x="1458" y="1045"/>
                  </a:lnTo>
                  <a:lnTo>
                    <a:pt x="1469" y="1045"/>
                  </a:lnTo>
                  <a:lnTo>
                    <a:pt x="1480" y="1045"/>
                  </a:lnTo>
                  <a:lnTo>
                    <a:pt x="1491" y="1034"/>
                  </a:lnTo>
                  <a:lnTo>
                    <a:pt x="1491" y="1023"/>
                  </a:lnTo>
                  <a:lnTo>
                    <a:pt x="1501" y="1023"/>
                  </a:lnTo>
                  <a:lnTo>
                    <a:pt x="1501" y="1013"/>
                  </a:lnTo>
                  <a:lnTo>
                    <a:pt x="1501" y="1002"/>
                  </a:lnTo>
                  <a:lnTo>
                    <a:pt x="1501" y="991"/>
                  </a:lnTo>
                  <a:lnTo>
                    <a:pt x="1501" y="980"/>
                  </a:lnTo>
                  <a:lnTo>
                    <a:pt x="1512" y="980"/>
                  </a:lnTo>
                  <a:lnTo>
                    <a:pt x="1512" y="969"/>
                  </a:lnTo>
                  <a:lnTo>
                    <a:pt x="1512" y="958"/>
                  </a:lnTo>
                  <a:lnTo>
                    <a:pt x="1512" y="947"/>
                  </a:lnTo>
                  <a:lnTo>
                    <a:pt x="1362" y="588"/>
                  </a:lnTo>
                  <a:lnTo>
                    <a:pt x="1276" y="196"/>
                  </a:lnTo>
                  <a:lnTo>
                    <a:pt x="1276" y="185"/>
                  </a:lnTo>
                  <a:lnTo>
                    <a:pt x="1265" y="185"/>
                  </a:lnTo>
                  <a:lnTo>
                    <a:pt x="1255" y="174"/>
                  </a:lnTo>
                  <a:lnTo>
                    <a:pt x="1255" y="163"/>
                  </a:lnTo>
                  <a:lnTo>
                    <a:pt x="1244" y="163"/>
                  </a:lnTo>
                  <a:lnTo>
                    <a:pt x="1233" y="152"/>
                  </a:lnTo>
                  <a:lnTo>
                    <a:pt x="1223" y="142"/>
                  </a:lnTo>
                  <a:lnTo>
                    <a:pt x="1212" y="131"/>
                  </a:lnTo>
                  <a:lnTo>
                    <a:pt x="1201" y="131"/>
                  </a:lnTo>
                  <a:lnTo>
                    <a:pt x="1190" y="120"/>
                  </a:lnTo>
                  <a:lnTo>
                    <a:pt x="1180" y="109"/>
                  </a:lnTo>
                  <a:lnTo>
                    <a:pt x="1169" y="109"/>
                  </a:lnTo>
                  <a:lnTo>
                    <a:pt x="1158" y="109"/>
                  </a:lnTo>
                  <a:lnTo>
                    <a:pt x="1147" y="98"/>
                  </a:lnTo>
                  <a:lnTo>
                    <a:pt x="1137" y="98"/>
                  </a:lnTo>
                  <a:lnTo>
                    <a:pt x="1126" y="87"/>
                  </a:lnTo>
                  <a:lnTo>
                    <a:pt x="1115" y="87"/>
                  </a:lnTo>
                  <a:lnTo>
                    <a:pt x="1105" y="87"/>
                  </a:lnTo>
                  <a:lnTo>
                    <a:pt x="1094" y="76"/>
                  </a:lnTo>
                  <a:lnTo>
                    <a:pt x="1083" y="76"/>
                  </a:lnTo>
                  <a:lnTo>
                    <a:pt x="1072" y="76"/>
                  </a:lnTo>
                  <a:lnTo>
                    <a:pt x="1062" y="76"/>
                  </a:lnTo>
                  <a:lnTo>
                    <a:pt x="1051" y="65"/>
                  </a:lnTo>
                  <a:lnTo>
                    <a:pt x="1040" y="65"/>
                  </a:lnTo>
                  <a:lnTo>
                    <a:pt x="1030" y="65"/>
                  </a:lnTo>
                  <a:lnTo>
                    <a:pt x="1019" y="65"/>
                  </a:lnTo>
                  <a:lnTo>
                    <a:pt x="997" y="65"/>
                  </a:lnTo>
                  <a:lnTo>
                    <a:pt x="987" y="65"/>
                  </a:lnTo>
                  <a:lnTo>
                    <a:pt x="976" y="54"/>
                  </a:lnTo>
                  <a:lnTo>
                    <a:pt x="965" y="54"/>
                  </a:lnTo>
                  <a:lnTo>
                    <a:pt x="761" y="54"/>
                  </a:lnTo>
                  <a:lnTo>
                    <a:pt x="11" y="0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0" name="Freeform 125"/>
            <p:cNvSpPr>
              <a:spLocks/>
            </p:cNvSpPr>
            <p:nvPr/>
          </p:nvSpPr>
          <p:spPr bwMode="auto">
            <a:xfrm>
              <a:off x="2217" y="6882"/>
              <a:ext cx="643" cy="98"/>
            </a:xfrm>
            <a:custGeom>
              <a:avLst/>
              <a:gdLst>
                <a:gd name="T0" fmla="*/ 643 w 643"/>
                <a:gd name="T1" fmla="*/ 0 h 98"/>
                <a:gd name="T2" fmla="*/ 633 w 643"/>
                <a:gd name="T3" fmla="*/ 0 h 98"/>
                <a:gd name="T4" fmla="*/ 0 w 643"/>
                <a:gd name="T5" fmla="*/ 54 h 98"/>
                <a:gd name="T6" fmla="*/ 11 w 643"/>
                <a:gd name="T7" fmla="*/ 98 h 98"/>
                <a:gd name="T8" fmla="*/ 633 w 643"/>
                <a:gd name="T9" fmla="*/ 43 h 98"/>
                <a:gd name="T10" fmla="*/ 622 w 643"/>
                <a:gd name="T11" fmla="*/ 43 h 98"/>
                <a:gd name="T12" fmla="*/ 643 w 643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98"/>
                <a:gd name="T23" fmla="*/ 643 w 643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98">
                  <a:moveTo>
                    <a:pt x="643" y="0"/>
                  </a:moveTo>
                  <a:lnTo>
                    <a:pt x="633" y="0"/>
                  </a:lnTo>
                  <a:lnTo>
                    <a:pt x="0" y="54"/>
                  </a:lnTo>
                  <a:lnTo>
                    <a:pt x="11" y="98"/>
                  </a:lnTo>
                  <a:lnTo>
                    <a:pt x="633" y="43"/>
                  </a:lnTo>
                  <a:lnTo>
                    <a:pt x="622" y="43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1" name="Freeform 126"/>
            <p:cNvSpPr>
              <a:spLocks/>
            </p:cNvSpPr>
            <p:nvPr/>
          </p:nvSpPr>
          <p:spPr bwMode="auto">
            <a:xfrm>
              <a:off x="2839" y="6882"/>
              <a:ext cx="129" cy="98"/>
            </a:xfrm>
            <a:custGeom>
              <a:avLst/>
              <a:gdLst>
                <a:gd name="T0" fmla="*/ 129 w 129"/>
                <a:gd name="T1" fmla="*/ 65 h 98"/>
                <a:gd name="T2" fmla="*/ 118 w 129"/>
                <a:gd name="T3" fmla="*/ 54 h 98"/>
                <a:gd name="T4" fmla="*/ 21 w 129"/>
                <a:gd name="T5" fmla="*/ 0 h 98"/>
                <a:gd name="T6" fmla="*/ 0 w 129"/>
                <a:gd name="T7" fmla="*/ 43 h 98"/>
                <a:gd name="T8" fmla="*/ 97 w 129"/>
                <a:gd name="T9" fmla="*/ 98 h 98"/>
                <a:gd name="T10" fmla="*/ 86 w 129"/>
                <a:gd name="T11" fmla="*/ 87 h 98"/>
                <a:gd name="T12" fmla="*/ 129 w 129"/>
                <a:gd name="T13" fmla="*/ 65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98"/>
                <a:gd name="T23" fmla="*/ 129 w 129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98">
                  <a:moveTo>
                    <a:pt x="129" y="65"/>
                  </a:moveTo>
                  <a:lnTo>
                    <a:pt x="118" y="54"/>
                  </a:lnTo>
                  <a:lnTo>
                    <a:pt x="21" y="0"/>
                  </a:lnTo>
                  <a:lnTo>
                    <a:pt x="0" y="43"/>
                  </a:lnTo>
                  <a:lnTo>
                    <a:pt x="97" y="98"/>
                  </a:lnTo>
                  <a:lnTo>
                    <a:pt x="86" y="87"/>
                  </a:lnTo>
                  <a:lnTo>
                    <a:pt x="129" y="6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2" name="Freeform 127"/>
            <p:cNvSpPr>
              <a:spLocks/>
            </p:cNvSpPr>
            <p:nvPr/>
          </p:nvSpPr>
          <p:spPr bwMode="auto">
            <a:xfrm>
              <a:off x="2925" y="6947"/>
              <a:ext cx="193" cy="468"/>
            </a:xfrm>
            <a:custGeom>
              <a:avLst/>
              <a:gdLst>
                <a:gd name="T0" fmla="*/ 193 w 193"/>
                <a:gd name="T1" fmla="*/ 447 h 468"/>
                <a:gd name="T2" fmla="*/ 43 w 193"/>
                <a:gd name="T3" fmla="*/ 0 h 468"/>
                <a:gd name="T4" fmla="*/ 0 w 193"/>
                <a:gd name="T5" fmla="*/ 22 h 468"/>
                <a:gd name="T6" fmla="*/ 150 w 193"/>
                <a:gd name="T7" fmla="*/ 468 h 468"/>
                <a:gd name="T8" fmla="*/ 193 w 193"/>
                <a:gd name="T9" fmla="*/ 447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468"/>
                <a:gd name="T17" fmla="*/ 193 w 193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468">
                  <a:moveTo>
                    <a:pt x="193" y="447"/>
                  </a:moveTo>
                  <a:lnTo>
                    <a:pt x="43" y="0"/>
                  </a:lnTo>
                  <a:lnTo>
                    <a:pt x="0" y="22"/>
                  </a:lnTo>
                  <a:lnTo>
                    <a:pt x="150" y="468"/>
                  </a:lnTo>
                  <a:lnTo>
                    <a:pt x="193" y="4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3" name="Freeform 128"/>
            <p:cNvSpPr>
              <a:spLocks/>
            </p:cNvSpPr>
            <p:nvPr/>
          </p:nvSpPr>
          <p:spPr bwMode="auto">
            <a:xfrm>
              <a:off x="3075" y="7394"/>
              <a:ext cx="343" cy="446"/>
            </a:xfrm>
            <a:custGeom>
              <a:avLst/>
              <a:gdLst>
                <a:gd name="T0" fmla="*/ 332 w 343"/>
                <a:gd name="T1" fmla="*/ 413 h 446"/>
                <a:gd name="T2" fmla="*/ 343 w 343"/>
                <a:gd name="T3" fmla="*/ 413 h 446"/>
                <a:gd name="T4" fmla="*/ 43 w 343"/>
                <a:gd name="T5" fmla="*/ 0 h 446"/>
                <a:gd name="T6" fmla="*/ 0 w 343"/>
                <a:gd name="T7" fmla="*/ 21 h 446"/>
                <a:gd name="T8" fmla="*/ 300 w 343"/>
                <a:gd name="T9" fmla="*/ 446 h 446"/>
                <a:gd name="T10" fmla="*/ 332 w 343"/>
                <a:gd name="T11" fmla="*/ 413 h 4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3"/>
                <a:gd name="T19" fmla="*/ 0 h 446"/>
                <a:gd name="T20" fmla="*/ 343 w 343"/>
                <a:gd name="T21" fmla="*/ 446 h 4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3" h="446">
                  <a:moveTo>
                    <a:pt x="332" y="413"/>
                  </a:moveTo>
                  <a:lnTo>
                    <a:pt x="343" y="413"/>
                  </a:lnTo>
                  <a:lnTo>
                    <a:pt x="43" y="0"/>
                  </a:lnTo>
                  <a:lnTo>
                    <a:pt x="0" y="21"/>
                  </a:lnTo>
                  <a:lnTo>
                    <a:pt x="300" y="446"/>
                  </a:lnTo>
                  <a:lnTo>
                    <a:pt x="332" y="41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4" name="Freeform 129"/>
            <p:cNvSpPr>
              <a:spLocks/>
            </p:cNvSpPr>
            <p:nvPr/>
          </p:nvSpPr>
          <p:spPr bwMode="auto">
            <a:xfrm>
              <a:off x="3375" y="7807"/>
              <a:ext cx="376" cy="294"/>
            </a:xfrm>
            <a:custGeom>
              <a:avLst/>
              <a:gdLst>
                <a:gd name="T0" fmla="*/ 376 w 376"/>
                <a:gd name="T1" fmla="*/ 262 h 294"/>
                <a:gd name="T2" fmla="*/ 32 w 376"/>
                <a:gd name="T3" fmla="*/ 0 h 294"/>
                <a:gd name="T4" fmla="*/ 0 w 376"/>
                <a:gd name="T5" fmla="*/ 33 h 294"/>
                <a:gd name="T6" fmla="*/ 343 w 376"/>
                <a:gd name="T7" fmla="*/ 294 h 294"/>
                <a:gd name="T8" fmla="*/ 376 w 376"/>
                <a:gd name="T9" fmla="*/ 262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6"/>
                <a:gd name="T16" fmla="*/ 0 h 294"/>
                <a:gd name="T17" fmla="*/ 376 w 376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6" h="294">
                  <a:moveTo>
                    <a:pt x="376" y="262"/>
                  </a:moveTo>
                  <a:lnTo>
                    <a:pt x="32" y="0"/>
                  </a:lnTo>
                  <a:lnTo>
                    <a:pt x="0" y="33"/>
                  </a:lnTo>
                  <a:lnTo>
                    <a:pt x="343" y="294"/>
                  </a:lnTo>
                  <a:lnTo>
                    <a:pt x="376" y="2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5" name="Freeform 130"/>
            <p:cNvSpPr>
              <a:spLocks/>
            </p:cNvSpPr>
            <p:nvPr/>
          </p:nvSpPr>
          <p:spPr bwMode="auto">
            <a:xfrm>
              <a:off x="3718" y="7960"/>
              <a:ext cx="172" cy="174"/>
            </a:xfrm>
            <a:custGeom>
              <a:avLst/>
              <a:gdLst>
                <a:gd name="T0" fmla="*/ 108 w 172"/>
                <a:gd name="T1" fmla="*/ 32 h 174"/>
                <a:gd name="T2" fmla="*/ 118 w 172"/>
                <a:gd name="T3" fmla="*/ 43 h 174"/>
                <a:gd name="T4" fmla="*/ 118 w 172"/>
                <a:gd name="T5" fmla="*/ 54 h 174"/>
                <a:gd name="T6" fmla="*/ 118 w 172"/>
                <a:gd name="T7" fmla="*/ 65 h 174"/>
                <a:gd name="T8" fmla="*/ 118 w 172"/>
                <a:gd name="T9" fmla="*/ 76 h 174"/>
                <a:gd name="T10" fmla="*/ 118 w 172"/>
                <a:gd name="T11" fmla="*/ 87 h 174"/>
                <a:gd name="T12" fmla="*/ 118 w 172"/>
                <a:gd name="T13" fmla="*/ 98 h 174"/>
                <a:gd name="T14" fmla="*/ 118 w 172"/>
                <a:gd name="T15" fmla="*/ 109 h 174"/>
                <a:gd name="T16" fmla="*/ 118 w 172"/>
                <a:gd name="T17" fmla="*/ 119 h 174"/>
                <a:gd name="T18" fmla="*/ 108 w 172"/>
                <a:gd name="T19" fmla="*/ 119 h 174"/>
                <a:gd name="T20" fmla="*/ 108 w 172"/>
                <a:gd name="T21" fmla="*/ 130 h 174"/>
                <a:gd name="T22" fmla="*/ 97 w 172"/>
                <a:gd name="T23" fmla="*/ 130 h 174"/>
                <a:gd name="T24" fmla="*/ 86 w 172"/>
                <a:gd name="T25" fmla="*/ 130 h 174"/>
                <a:gd name="T26" fmla="*/ 75 w 172"/>
                <a:gd name="T27" fmla="*/ 130 h 174"/>
                <a:gd name="T28" fmla="*/ 65 w 172"/>
                <a:gd name="T29" fmla="*/ 119 h 174"/>
                <a:gd name="T30" fmla="*/ 54 w 172"/>
                <a:gd name="T31" fmla="*/ 119 h 174"/>
                <a:gd name="T32" fmla="*/ 43 w 172"/>
                <a:gd name="T33" fmla="*/ 119 h 174"/>
                <a:gd name="T34" fmla="*/ 43 w 172"/>
                <a:gd name="T35" fmla="*/ 109 h 174"/>
                <a:gd name="T36" fmla="*/ 33 w 172"/>
                <a:gd name="T37" fmla="*/ 109 h 174"/>
                <a:gd name="T38" fmla="*/ 0 w 172"/>
                <a:gd name="T39" fmla="*/ 141 h 174"/>
                <a:gd name="T40" fmla="*/ 11 w 172"/>
                <a:gd name="T41" fmla="*/ 152 h 174"/>
                <a:gd name="T42" fmla="*/ 22 w 172"/>
                <a:gd name="T43" fmla="*/ 152 h 174"/>
                <a:gd name="T44" fmla="*/ 33 w 172"/>
                <a:gd name="T45" fmla="*/ 163 h 174"/>
                <a:gd name="T46" fmla="*/ 43 w 172"/>
                <a:gd name="T47" fmla="*/ 163 h 174"/>
                <a:gd name="T48" fmla="*/ 54 w 172"/>
                <a:gd name="T49" fmla="*/ 174 h 174"/>
                <a:gd name="T50" fmla="*/ 65 w 172"/>
                <a:gd name="T51" fmla="*/ 174 h 174"/>
                <a:gd name="T52" fmla="*/ 75 w 172"/>
                <a:gd name="T53" fmla="*/ 174 h 174"/>
                <a:gd name="T54" fmla="*/ 86 w 172"/>
                <a:gd name="T55" fmla="*/ 174 h 174"/>
                <a:gd name="T56" fmla="*/ 97 w 172"/>
                <a:gd name="T57" fmla="*/ 174 h 174"/>
                <a:gd name="T58" fmla="*/ 108 w 172"/>
                <a:gd name="T59" fmla="*/ 174 h 174"/>
                <a:gd name="T60" fmla="*/ 118 w 172"/>
                <a:gd name="T61" fmla="*/ 174 h 174"/>
                <a:gd name="T62" fmla="*/ 129 w 172"/>
                <a:gd name="T63" fmla="*/ 163 h 174"/>
                <a:gd name="T64" fmla="*/ 140 w 172"/>
                <a:gd name="T65" fmla="*/ 163 h 174"/>
                <a:gd name="T66" fmla="*/ 140 w 172"/>
                <a:gd name="T67" fmla="*/ 152 h 174"/>
                <a:gd name="T68" fmla="*/ 150 w 172"/>
                <a:gd name="T69" fmla="*/ 152 h 174"/>
                <a:gd name="T70" fmla="*/ 150 w 172"/>
                <a:gd name="T71" fmla="*/ 141 h 174"/>
                <a:gd name="T72" fmla="*/ 161 w 172"/>
                <a:gd name="T73" fmla="*/ 141 h 174"/>
                <a:gd name="T74" fmla="*/ 161 w 172"/>
                <a:gd name="T75" fmla="*/ 130 h 174"/>
                <a:gd name="T76" fmla="*/ 161 w 172"/>
                <a:gd name="T77" fmla="*/ 119 h 174"/>
                <a:gd name="T78" fmla="*/ 172 w 172"/>
                <a:gd name="T79" fmla="*/ 109 h 174"/>
                <a:gd name="T80" fmla="*/ 172 w 172"/>
                <a:gd name="T81" fmla="*/ 98 h 174"/>
                <a:gd name="T82" fmla="*/ 172 w 172"/>
                <a:gd name="T83" fmla="*/ 87 h 174"/>
                <a:gd name="T84" fmla="*/ 172 w 172"/>
                <a:gd name="T85" fmla="*/ 76 h 174"/>
                <a:gd name="T86" fmla="*/ 172 w 172"/>
                <a:gd name="T87" fmla="*/ 65 h 174"/>
                <a:gd name="T88" fmla="*/ 161 w 172"/>
                <a:gd name="T89" fmla="*/ 54 h 174"/>
                <a:gd name="T90" fmla="*/ 161 w 172"/>
                <a:gd name="T91" fmla="*/ 43 h 174"/>
                <a:gd name="T92" fmla="*/ 161 w 172"/>
                <a:gd name="T93" fmla="*/ 32 h 174"/>
                <a:gd name="T94" fmla="*/ 161 w 172"/>
                <a:gd name="T95" fmla="*/ 21 h 174"/>
                <a:gd name="T96" fmla="*/ 150 w 172"/>
                <a:gd name="T97" fmla="*/ 21 h 174"/>
                <a:gd name="T98" fmla="*/ 150 w 172"/>
                <a:gd name="T99" fmla="*/ 11 h 174"/>
                <a:gd name="T100" fmla="*/ 140 w 172"/>
                <a:gd name="T101" fmla="*/ 0 h 174"/>
                <a:gd name="T102" fmla="*/ 108 w 172"/>
                <a:gd name="T103" fmla="*/ 32 h 1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2"/>
                <a:gd name="T157" fmla="*/ 0 h 174"/>
                <a:gd name="T158" fmla="*/ 172 w 172"/>
                <a:gd name="T159" fmla="*/ 174 h 1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2" h="174">
                  <a:moveTo>
                    <a:pt x="108" y="32"/>
                  </a:moveTo>
                  <a:lnTo>
                    <a:pt x="118" y="43"/>
                  </a:lnTo>
                  <a:lnTo>
                    <a:pt x="118" y="54"/>
                  </a:lnTo>
                  <a:lnTo>
                    <a:pt x="118" y="65"/>
                  </a:lnTo>
                  <a:lnTo>
                    <a:pt x="118" y="76"/>
                  </a:lnTo>
                  <a:lnTo>
                    <a:pt x="118" y="87"/>
                  </a:lnTo>
                  <a:lnTo>
                    <a:pt x="118" y="98"/>
                  </a:lnTo>
                  <a:lnTo>
                    <a:pt x="118" y="109"/>
                  </a:lnTo>
                  <a:lnTo>
                    <a:pt x="118" y="119"/>
                  </a:lnTo>
                  <a:lnTo>
                    <a:pt x="108" y="119"/>
                  </a:lnTo>
                  <a:lnTo>
                    <a:pt x="108" y="130"/>
                  </a:lnTo>
                  <a:lnTo>
                    <a:pt x="97" y="130"/>
                  </a:lnTo>
                  <a:lnTo>
                    <a:pt x="86" y="130"/>
                  </a:lnTo>
                  <a:lnTo>
                    <a:pt x="75" y="130"/>
                  </a:lnTo>
                  <a:lnTo>
                    <a:pt x="65" y="119"/>
                  </a:lnTo>
                  <a:lnTo>
                    <a:pt x="54" y="119"/>
                  </a:lnTo>
                  <a:lnTo>
                    <a:pt x="43" y="119"/>
                  </a:lnTo>
                  <a:lnTo>
                    <a:pt x="43" y="109"/>
                  </a:lnTo>
                  <a:lnTo>
                    <a:pt x="33" y="109"/>
                  </a:lnTo>
                  <a:lnTo>
                    <a:pt x="0" y="141"/>
                  </a:lnTo>
                  <a:lnTo>
                    <a:pt x="11" y="152"/>
                  </a:lnTo>
                  <a:lnTo>
                    <a:pt x="22" y="152"/>
                  </a:lnTo>
                  <a:lnTo>
                    <a:pt x="33" y="163"/>
                  </a:lnTo>
                  <a:lnTo>
                    <a:pt x="43" y="163"/>
                  </a:lnTo>
                  <a:lnTo>
                    <a:pt x="54" y="174"/>
                  </a:lnTo>
                  <a:lnTo>
                    <a:pt x="65" y="174"/>
                  </a:lnTo>
                  <a:lnTo>
                    <a:pt x="75" y="174"/>
                  </a:lnTo>
                  <a:lnTo>
                    <a:pt x="86" y="174"/>
                  </a:lnTo>
                  <a:lnTo>
                    <a:pt x="97" y="174"/>
                  </a:lnTo>
                  <a:lnTo>
                    <a:pt x="108" y="174"/>
                  </a:lnTo>
                  <a:lnTo>
                    <a:pt x="118" y="174"/>
                  </a:lnTo>
                  <a:lnTo>
                    <a:pt x="129" y="163"/>
                  </a:lnTo>
                  <a:lnTo>
                    <a:pt x="140" y="163"/>
                  </a:lnTo>
                  <a:lnTo>
                    <a:pt x="140" y="152"/>
                  </a:lnTo>
                  <a:lnTo>
                    <a:pt x="150" y="152"/>
                  </a:lnTo>
                  <a:lnTo>
                    <a:pt x="150" y="141"/>
                  </a:lnTo>
                  <a:lnTo>
                    <a:pt x="161" y="141"/>
                  </a:lnTo>
                  <a:lnTo>
                    <a:pt x="161" y="130"/>
                  </a:lnTo>
                  <a:lnTo>
                    <a:pt x="161" y="119"/>
                  </a:lnTo>
                  <a:lnTo>
                    <a:pt x="172" y="109"/>
                  </a:lnTo>
                  <a:lnTo>
                    <a:pt x="172" y="98"/>
                  </a:lnTo>
                  <a:lnTo>
                    <a:pt x="172" y="87"/>
                  </a:lnTo>
                  <a:lnTo>
                    <a:pt x="172" y="76"/>
                  </a:lnTo>
                  <a:lnTo>
                    <a:pt x="172" y="65"/>
                  </a:lnTo>
                  <a:lnTo>
                    <a:pt x="161" y="54"/>
                  </a:lnTo>
                  <a:lnTo>
                    <a:pt x="161" y="43"/>
                  </a:lnTo>
                  <a:lnTo>
                    <a:pt x="161" y="32"/>
                  </a:lnTo>
                  <a:lnTo>
                    <a:pt x="161" y="21"/>
                  </a:lnTo>
                  <a:lnTo>
                    <a:pt x="150" y="21"/>
                  </a:lnTo>
                  <a:lnTo>
                    <a:pt x="150" y="11"/>
                  </a:lnTo>
                  <a:lnTo>
                    <a:pt x="140" y="0"/>
                  </a:lnTo>
                  <a:lnTo>
                    <a:pt x="108" y="3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6" name="Freeform 131"/>
            <p:cNvSpPr>
              <a:spLocks/>
            </p:cNvSpPr>
            <p:nvPr/>
          </p:nvSpPr>
          <p:spPr bwMode="auto">
            <a:xfrm>
              <a:off x="3536" y="7633"/>
              <a:ext cx="322" cy="359"/>
            </a:xfrm>
            <a:custGeom>
              <a:avLst/>
              <a:gdLst>
                <a:gd name="T0" fmla="*/ 0 w 322"/>
                <a:gd name="T1" fmla="*/ 33 h 359"/>
                <a:gd name="T2" fmla="*/ 11 w 322"/>
                <a:gd name="T3" fmla="*/ 33 h 359"/>
                <a:gd name="T4" fmla="*/ 290 w 322"/>
                <a:gd name="T5" fmla="*/ 359 h 359"/>
                <a:gd name="T6" fmla="*/ 322 w 322"/>
                <a:gd name="T7" fmla="*/ 327 h 359"/>
                <a:gd name="T8" fmla="*/ 43 w 322"/>
                <a:gd name="T9" fmla="*/ 0 h 359"/>
                <a:gd name="T10" fmla="*/ 43 w 322"/>
                <a:gd name="T11" fmla="*/ 11 h 359"/>
                <a:gd name="T12" fmla="*/ 0 w 322"/>
                <a:gd name="T13" fmla="*/ 33 h 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2"/>
                <a:gd name="T22" fmla="*/ 0 h 359"/>
                <a:gd name="T23" fmla="*/ 322 w 322"/>
                <a:gd name="T24" fmla="*/ 359 h 3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2" h="359">
                  <a:moveTo>
                    <a:pt x="0" y="33"/>
                  </a:moveTo>
                  <a:lnTo>
                    <a:pt x="11" y="33"/>
                  </a:lnTo>
                  <a:lnTo>
                    <a:pt x="290" y="359"/>
                  </a:lnTo>
                  <a:lnTo>
                    <a:pt x="322" y="327"/>
                  </a:lnTo>
                  <a:lnTo>
                    <a:pt x="43" y="0"/>
                  </a:lnTo>
                  <a:lnTo>
                    <a:pt x="43" y="11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7" name="Freeform 132"/>
            <p:cNvSpPr>
              <a:spLocks/>
            </p:cNvSpPr>
            <p:nvPr/>
          </p:nvSpPr>
          <p:spPr bwMode="auto">
            <a:xfrm>
              <a:off x="3375" y="7285"/>
              <a:ext cx="204" cy="381"/>
            </a:xfrm>
            <a:custGeom>
              <a:avLst/>
              <a:gdLst>
                <a:gd name="T0" fmla="*/ 0 w 204"/>
                <a:gd name="T1" fmla="*/ 11 h 381"/>
                <a:gd name="T2" fmla="*/ 0 w 204"/>
                <a:gd name="T3" fmla="*/ 21 h 381"/>
                <a:gd name="T4" fmla="*/ 161 w 204"/>
                <a:gd name="T5" fmla="*/ 381 h 381"/>
                <a:gd name="T6" fmla="*/ 204 w 204"/>
                <a:gd name="T7" fmla="*/ 359 h 381"/>
                <a:gd name="T8" fmla="*/ 43 w 204"/>
                <a:gd name="T9" fmla="*/ 0 h 381"/>
                <a:gd name="T10" fmla="*/ 0 w 204"/>
                <a:gd name="T11" fmla="*/ 11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4"/>
                <a:gd name="T19" fmla="*/ 0 h 381"/>
                <a:gd name="T20" fmla="*/ 204 w 204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4" h="381">
                  <a:moveTo>
                    <a:pt x="0" y="11"/>
                  </a:moveTo>
                  <a:lnTo>
                    <a:pt x="0" y="21"/>
                  </a:lnTo>
                  <a:lnTo>
                    <a:pt x="161" y="381"/>
                  </a:lnTo>
                  <a:lnTo>
                    <a:pt x="204" y="359"/>
                  </a:lnTo>
                  <a:lnTo>
                    <a:pt x="43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8" name="Freeform 133"/>
            <p:cNvSpPr>
              <a:spLocks/>
            </p:cNvSpPr>
            <p:nvPr/>
          </p:nvSpPr>
          <p:spPr bwMode="auto">
            <a:xfrm>
              <a:off x="3354" y="7056"/>
              <a:ext cx="64" cy="240"/>
            </a:xfrm>
            <a:custGeom>
              <a:avLst/>
              <a:gdLst>
                <a:gd name="T0" fmla="*/ 43 w 64"/>
                <a:gd name="T1" fmla="*/ 0 h 240"/>
                <a:gd name="T2" fmla="*/ 0 w 64"/>
                <a:gd name="T3" fmla="*/ 0 h 240"/>
                <a:gd name="T4" fmla="*/ 21 w 64"/>
                <a:gd name="T5" fmla="*/ 240 h 240"/>
                <a:gd name="T6" fmla="*/ 64 w 64"/>
                <a:gd name="T7" fmla="*/ 229 h 240"/>
                <a:gd name="T8" fmla="*/ 43 w 64"/>
                <a:gd name="T9" fmla="*/ 0 h 240"/>
                <a:gd name="T10" fmla="*/ 0 w 64"/>
                <a:gd name="T11" fmla="*/ 11 h 240"/>
                <a:gd name="T12" fmla="*/ 43 w 64"/>
                <a:gd name="T13" fmla="*/ 0 h 2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40"/>
                <a:gd name="T23" fmla="*/ 64 w 64"/>
                <a:gd name="T24" fmla="*/ 240 h 2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40">
                  <a:moveTo>
                    <a:pt x="43" y="0"/>
                  </a:moveTo>
                  <a:lnTo>
                    <a:pt x="0" y="0"/>
                  </a:lnTo>
                  <a:lnTo>
                    <a:pt x="21" y="240"/>
                  </a:lnTo>
                  <a:lnTo>
                    <a:pt x="64" y="229"/>
                  </a:lnTo>
                  <a:lnTo>
                    <a:pt x="43" y="0"/>
                  </a:lnTo>
                  <a:lnTo>
                    <a:pt x="0" y="1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19" name="Freeform 134"/>
            <p:cNvSpPr>
              <a:spLocks/>
            </p:cNvSpPr>
            <p:nvPr/>
          </p:nvSpPr>
          <p:spPr bwMode="auto">
            <a:xfrm>
              <a:off x="3354" y="7056"/>
              <a:ext cx="128" cy="261"/>
            </a:xfrm>
            <a:custGeom>
              <a:avLst/>
              <a:gdLst>
                <a:gd name="T0" fmla="*/ 128 w 128"/>
                <a:gd name="T1" fmla="*/ 229 h 261"/>
                <a:gd name="T2" fmla="*/ 128 w 128"/>
                <a:gd name="T3" fmla="*/ 240 h 261"/>
                <a:gd name="T4" fmla="*/ 43 w 128"/>
                <a:gd name="T5" fmla="*/ 0 h 261"/>
                <a:gd name="T6" fmla="*/ 0 w 128"/>
                <a:gd name="T7" fmla="*/ 11 h 261"/>
                <a:gd name="T8" fmla="*/ 86 w 128"/>
                <a:gd name="T9" fmla="*/ 250 h 261"/>
                <a:gd name="T10" fmla="*/ 86 w 128"/>
                <a:gd name="T11" fmla="*/ 261 h 261"/>
                <a:gd name="T12" fmla="*/ 128 w 128"/>
                <a:gd name="T13" fmla="*/ 229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8"/>
                <a:gd name="T22" fmla="*/ 0 h 261"/>
                <a:gd name="T23" fmla="*/ 128 w 128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8" h="261">
                  <a:moveTo>
                    <a:pt x="128" y="229"/>
                  </a:moveTo>
                  <a:lnTo>
                    <a:pt x="128" y="240"/>
                  </a:lnTo>
                  <a:lnTo>
                    <a:pt x="43" y="0"/>
                  </a:lnTo>
                  <a:lnTo>
                    <a:pt x="0" y="11"/>
                  </a:lnTo>
                  <a:lnTo>
                    <a:pt x="86" y="250"/>
                  </a:lnTo>
                  <a:lnTo>
                    <a:pt x="86" y="261"/>
                  </a:lnTo>
                  <a:lnTo>
                    <a:pt x="128" y="2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0" name="Freeform 135"/>
            <p:cNvSpPr>
              <a:spLocks/>
            </p:cNvSpPr>
            <p:nvPr/>
          </p:nvSpPr>
          <p:spPr bwMode="auto">
            <a:xfrm>
              <a:off x="3440" y="7285"/>
              <a:ext cx="193" cy="250"/>
            </a:xfrm>
            <a:custGeom>
              <a:avLst/>
              <a:gdLst>
                <a:gd name="T0" fmla="*/ 193 w 193"/>
                <a:gd name="T1" fmla="*/ 207 h 250"/>
                <a:gd name="T2" fmla="*/ 42 w 193"/>
                <a:gd name="T3" fmla="*/ 0 h 250"/>
                <a:gd name="T4" fmla="*/ 0 w 193"/>
                <a:gd name="T5" fmla="*/ 32 h 250"/>
                <a:gd name="T6" fmla="*/ 160 w 193"/>
                <a:gd name="T7" fmla="*/ 239 h 250"/>
                <a:gd name="T8" fmla="*/ 171 w 193"/>
                <a:gd name="T9" fmla="*/ 250 h 250"/>
                <a:gd name="T10" fmla="*/ 193 w 193"/>
                <a:gd name="T11" fmla="*/ 207 h 2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250"/>
                <a:gd name="T20" fmla="*/ 193 w 193"/>
                <a:gd name="T21" fmla="*/ 250 h 2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250">
                  <a:moveTo>
                    <a:pt x="193" y="207"/>
                  </a:moveTo>
                  <a:lnTo>
                    <a:pt x="42" y="0"/>
                  </a:lnTo>
                  <a:lnTo>
                    <a:pt x="0" y="32"/>
                  </a:lnTo>
                  <a:lnTo>
                    <a:pt x="160" y="239"/>
                  </a:lnTo>
                  <a:lnTo>
                    <a:pt x="171" y="250"/>
                  </a:lnTo>
                  <a:lnTo>
                    <a:pt x="193" y="20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1" name="Freeform 136"/>
            <p:cNvSpPr>
              <a:spLocks/>
            </p:cNvSpPr>
            <p:nvPr/>
          </p:nvSpPr>
          <p:spPr bwMode="auto">
            <a:xfrm>
              <a:off x="3611" y="7415"/>
              <a:ext cx="140" cy="142"/>
            </a:xfrm>
            <a:custGeom>
              <a:avLst/>
              <a:gdLst>
                <a:gd name="T0" fmla="*/ 97 w 140"/>
                <a:gd name="T1" fmla="*/ 22 h 142"/>
                <a:gd name="T2" fmla="*/ 86 w 140"/>
                <a:gd name="T3" fmla="*/ 11 h 142"/>
                <a:gd name="T4" fmla="*/ 86 w 140"/>
                <a:gd name="T5" fmla="*/ 22 h 142"/>
                <a:gd name="T6" fmla="*/ 86 w 140"/>
                <a:gd name="T7" fmla="*/ 33 h 142"/>
                <a:gd name="T8" fmla="*/ 86 w 140"/>
                <a:gd name="T9" fmla="*/ 44 h 142"/>
                <a:gd name="T10" fmla="*/ 86 w 140"/>
                <a:gd name="T11" fmla="*/ 55 h 142"/>
                <a:gd name="T12" fmla="*/ 86 w 140"/>
                <a:gd name="T13" fmla="*/ 66 h 142"/>
                <a:gd name="T14" fmla="*/ 86 w 140"/>
                <a:gd name="T15" fmla="*/ 77 h 142"/>
                <a:gd name="T16" fmla="*/ 75 w 140"/>
                <a:gd name="T17" fmla="*/ 87 h 142"/>
                <a:gd name="T18" fmla="*/ 64 w 140"/>
                <a:gd name="T19" fmla="*/ 87 h 142"/>
                <a:gd name="T20" fmla="*/ 54 w 140"/>
                <a:gd name="T21" fmla="*/ 87 h 142"/>
                <a:gd name="T22" fmla="*/ 43 w 140"/>
                <a:gd name="T23" fmla="*/ 87 h 142"/>
                <a:gd name="T24" fmla="*/ 32 w 140"/>
                <a:gd name="T25" fmla="*/ 77 h 142"/>
                <a:gd name="T26" fmla="*/ 22 w 140"/>
                <a:gd name="T27" fmla="*/ 77 h 142"/>
                <a:gd name="T28" fmla="*/ 0 w 140"/>
                <a:gd name="T29" fmla="*/ 120 h 142"/>
                <a:gd name="T30" fmla="*/ 11 w 140"/>
                <a:gd name="T31" fmla="*/ 120 h 142"/>
                <a:gd name="T32" fmla="*/ 22 w 140"/>
                <a:gd name="T33" fmla="*/ 131 h 142"/>
                <a:gd name="T34" fmla="*/ 32 w 140"/>
                <a:gd name="T35" fmla="*/ 131 h 142"/>
                <a:gd name="T36" fmla="*/ 43 w 140"/>
                <a:gd name="T37" fmla="*/ 131 h 142"/>
                <a:gd name="T38" fmla="*/ 54 w 140"/>
                <a:gd name="T39" fmla="*/ 131 h 142"/>
                <a:gd name="T40" fmla="*/ 54 w 140"/>
                <a:gd name="T41" fmla="*/ 142 h 142"/>
                <a:gd name="T42" fmla="*/ 64 w 140"/>
                <a:gd name="T43" fmla="*/ 142 h 142"/>
                <a:gd name="T44" fmla="*/ 75 w 140"/>
                <a:gd name="T45" fmla="*/ 142 h 142"/>
                <a:gd name="T46" fmla="*/ 75 w 140"/>
                <a:gd name="T47" fmla="*/ 131 h 142"/>
                <a:gd name="T48" fmla="*/ 86 w 140"/>
                <a:gd name="T49" fmla="*/ 131 h 142"/>
                <a:gd name="T50" fmla="*/ 97 w 140"/>
                <a:gd name="T51" fmla="*/ 131 h 142"/>
                <a:gd name="T52" fmla="*/ 107 w 140"/>
                <a:gd name="T53" fmla="*/ 120 h 142"/>
                <a:gd name="T54" fmla="*/ 118 w 140"/>
                <a:gd name="T55" fmla="*/ 120 h 142"/>
                <a:gd name="T56" fmla="*/ 118 w 140"/>
                <a:gd name="T57" fmla="*/ 109 h 142"/>
                <a:gd name="T58" fmla="*/ 118 w 140"/>
                <a:gd name="T59" fmla="*/ 98 h 142"/>
                <a:gd name="T60" fmla="*/ 129 w 140"/>
                <a:gd name="T61" fmla="*/ 98 h 142"/>
                <a:gd name="T62" fmla="*/ 129 w 140"/>
                <a:gd name="T63" fmla="*/ 87 h 142"/>
                <a:gd name="T64" fmla="*/ 129 w 140"/>
                <a:gd name="T65" fmla="*/ 77 h 142"/>
                <a:gd name="T66" fmla="*/ 129 w 140"/>
                <a:gd name="T67" fmla="*/ 66 h 142"/>
                <a:gd name="T68" fmla="*/ 140 w 140"/>
                <a:gd name="T69" fmla="*/ 55 h 142"/>
                <a:gd name="T70" fmla="*/ 140 w 140"/>
                <a:gd name="T71" fmla="*/ 44 h 142"/>
                <a:gd name="T72" fmla="*/ 140 w 140"/>
                <a:gd name="T73" fmla="*/ 33 h 142"/>
                <a:gd name="T74" fmla="*/ 140 w 140"/>
                <a:gd name="T75" fmla="*/ 22 h 142"/>
                <a:gd name="T76" fmla="*/ 140 w 140"/>
                <a:gd name="T77" fmla="*/ 11 h 142"/>
                <a:gd name="T78" fmla="*/ 140 w 140"/>
                <a:gd name="T79" fmla="*/ 0 h 142"/>
                <a:gd name="T80" fmla="*/ 97 w 140"/>
                <a:gd name="T81" fmla="*/ 22 h 1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0"/>
                <a:gd name="T124" fmla="*/ 0 h 142"/>
                <a:gd name="T125" fmla="*/ 140 w 140"/>
                <a:gd name="T126" fmla="*/ 142 h 1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0" h="142">
                  <a:moveTo>
                    <a:pt x="97" y="22"/>
                  </a:moveTo>
                  <a:lnTo>
                    <a:pt x="86" y="11"/>
                  </a:lnTo>
                  <a:lnTo>
                    <a:pt x="86" y="22"/>
                  </a:lnTo>
                  <a:lnTo>
                    <a:pt x="86" y="33"/>
                  </a:lnTo>
                  <a:lnTo>
                    <a:pt x="86" y="44"/>
                  </a:lnTo>
                  <a:lnTo>
                    <a:pt x="86" y="55"/>
                  </a:lnTo>
                  <a:lnTo>
                    <a:pt x="86" y="66"/>
                  </a:lnTo>
                  <a:lnTo>
                    <a:pt x="86" y="77"/>
                  </a:lnTo>
                  <a:lnTo>
                    <a:pt x="75" y="87"/>
                  </a:lnTo>
                  <a:lnTo>
                    <a:pt x="64" y="87"/>
                  </a:lnTo>
                  <a:lnTo>
                    <a:pt x="54" y="87"/>
                  </a:lnTo>
                  <a:lnTo>
                    <a:pt x="43" y="87"/>
                  </a:lnTo>
                  <a:lnTo>
                    <a:pt x="32" y="77"/>
                  </a:lnTo>
                  <a:lnTo>
                    <a:pt x="22" y="77"/>
                  </a:lnTo>
                  <a:lnTo>
                    <a:pt x="0" y="120"/>
                  </a:lnTo>
                  <a:lnTo>
                    <a:pt x="11" y="120"/>
                  </a:lnTo>
                  <a:lnTo>
                    <a:pt x="22" y="131"/>
                  </a:lnTo>
                  <a:lnTo>
                    <a:pt x="32" y="131"/>
                  </a:lnTo>
                  <a:lnTo>
                    <a:pt x="43" y="131"/>
                  </a:lnTo>
                  <a:lnTo>
                    <a:pt x="54" y="131"/>
                  </a:lnTo>
                  <a:lnTo>
                    <a:pt x="54" y="142"/>
                  </a:lnTo>
                  <a:lnTo>
                    <a:pt x="64" y="142"/>
                  </a:lnTo>
                  <a:lnTo>
                    <a:pt x="75" y="142"/>
                  </a:lnTo>
                  <a:lnTo>
                    <a:pt x="75" y="131"/>
                  </a:lnTo>
                  <a:lnTo>
                    <a:pt x="86" y="131"/>
                  </a:lnTo>
                  <a:lnTo>
                    <a:pt x="97" y="131"/>
                  </a:lnTo>
                  <a:lnTo>
                    <a:pt x="107" y="120"/>
                  </a:lnTo>
                  <a:lnTo>
                    <a:pt x="118" y="120"/>
                  </a:lnTo>
                  <a:lnTo>
                    <a:pt x="118" y="109"/>
                  </a:lnTo>
                  <a:lnTo>
                    <a:pt x="118" y="98"/>
                  </a:lnTo>
                  <a:lnTo>
                    <a:pt x="129" y="98"/>
                  </a:lnTo>
                  <a:lnTo>
                    <a:pt x="129" y="87"/>
                  </a:lnTo>
                  <a:lnTo>
                    <a:pt x="129" y="77"/>
                  </a:lnTo>
                  <a:lnTo>
                    <a:pt x="129" y="66"/>
                  </a:lnTo>
                  <a:lnTo>
                    <a:pt x="140" y="55"/>
                  </a:lnTo>
                  <a:lnTo>
                    <a:pt x="140" y="44"/>
                  </a:lnTo>
                  <a:lnTo>
                    <a:pt x="140" y="33"/>
                  </a:lnTo>
                  <a:lnTo>
                    <a:pt x="140" y="22"/>
                  </a:lnTo>
                  <a:lnTo>
                    <a:pt x="140" y="11"/>
                  </a:lnTo>
                  <a:lnTo>
                    <a:pt x="140" y="0"/>
                  </a:lnTo>
                  <a:lnTo>
                    <a:pt x="97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2" name="Freeform 137"/>
            <p:cNvSpPr>
              <a:spLocks/>
            </p:cNvSpPr>
            <p:nvPr/>
          </p:nvSpPr>
          <p:spPr bwMode="auto">
            <a:xfrm>
              <a:off x="3557" y="7056"/>
              <a:ext cx="194" cy="381"/>
            </a:xfrm>
            <a:custGeom>
              <a:avLst/>
              <a:gdLst>
                <a:gd name="T0" fmla="*/ 0 w 194"/>
                <a:gd name="T1" fmla="*/ 11 h 381"/>
                <a:gd name="T2" fmla="*/ 0 w 194"/>
                <a:gd name="T3" fmla="*/ 22 h 381"/>
                <a:gd name="T4" fmla="*/ 151 w 194"/>
                <a:gd name="T5" fmla="*/ 381 h 381"/>
                <a:gd name="T6" fmla="*/ 194 w 194"/>
                <a:gd name="T7" fmla="*/ 359 h 381"/>
                <a:gd name="T8" fmla="*/ 43 w 194"/>
                <a:gd name="T9" fmla="*/ 0 h 381"/>
                <a:gd name="T10" fmla="*/ 54 w 194"/>
                <a:gd name="T11" fmla="*/ 0 h 381"/>
                <a:gd name="T12" fmla="*/ 0 w 194"/>
                <a:gd name="T13" fmla="*/ 11 h 3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4"/>
                <a:gd name="T22" fmla="*/ 0 h 381"/>
                <a:gd name="T23" fmla="*/ 194 w 194"/>
                <a:gd name="T24" fmla="*/ 381 h 3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4" h="381">
                  <a:moveTo>
                    <a:pt x="0" y="11"/>
                  </a:moveTo>
                  <a:lnTo>
                    <a:pt x="0" y="22"/>
                  </a:lnTo>
                  <a:lnTo>
                    <a:pt x="151" y="381"/>
                  </a:lnTo>
                  <a:lnTo>
                    <a:pt x="194" y="359"/>
                  </a:lnTo>
                  <a:lnTo>
                    <a:pt x="43" y="0"/>
                  </a:lnTo>
                  <a:lnTo>
                    <a:pt x="5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3" name="Freeform 138"/>
            <p:cNvSpPr>
              <a:spLocks/>
            </p:cNvSpPr>
            <p:nvPr/>
          </p:nvSpPr>
          <p:spPr bwMode="auto">
            <a:xfrm>
              <a:off x="3472" y="6653"/>
              <a:ext cx="139" cy="414"/>
            </a:xfrm>
            <a:custGeom>
              <a:avLst/>
              <a:gdLst>
                <a:gd name="T0" fmla="*/ 10 w 139"/>
                <a:gd name="T1" fmla="*/ 33 h 414"/>
                <a:gd name="T2" fmla="*/ 0 w 139"/>
                <a:gd name="T3" fmla="*/ 22 h 414"/>
                <a:gd name="T4" fmla="*/ 85 w 139"/>
                <a:gd name="T5" fmla="*/ 414 h 414"/>
                <a:gd name="T6" fmla="*/ 139 w 139"/>
                <a:gd name="T7" fmla="*/ 403 h 414"/>
                <a:gd name="T8" fmla="*/ 53 w 139"/>
                <a:gd name="T9" fmla="*/ 11 h 414"/>
                <a:gd name="T10" fmla="*/ 43 w 139"/>
                <a:gd name="T11" fmla="*/ 0 h 414"/>
                <a:gd name="T12" fmla="*/ 10 w 139"/>
                <a:gd name="T13" fmla="*/ 33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414"/>
                <a:gd name="T23" fmla="*/ 139 w 139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414">
                  <a:moveTo>
                    <a:pt x="10" y="33"/>
                  </a:moveTo>
                  <a:lnTo>
                    <a:pt x="0" y="22"/>
                  </a:lnTo>
                  <a:lnTo>
                    <a:pt x="85" y="414"/>
                  </a:lnTo>
                  <a:lnTo>
                    <a:pt x="139" y="403"/>
                  </a:lnTo>
                  <a:lnTo>
                    <a:pt x="53" y="11"/>
                  </a:lnTo>
                  <a:lnTo>
                    <a:pt x="43" y="0"/>
                  </a:lnTo>
                  <a:lnTo>
                    <a:pt x="10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4" name="Freeform 139"/>
            <p:cNvSpPr>
              <a:spLocks/>
            </p:cNvSpPr>
            <p:nvPr/>
          </p:nvSpPr>
          <p:spPr bwMode="auto">
            <a:xfrm>
              <a:off x="3182" y="6512"/>
              <a:ext cx="333" cy="174"/>
            </a:xfrm>
            <a:custGeom>
              <a:avLst/>
              <a:gdLst>
                <a:gd name="T0" fmla="*/ 0 w 333"/>
                <a:gd name="T1" fmla="*/ 43 h 174"/>
                <a:gd name="T2" fmla="*/ 22 w 333"/>
                <a:gd name="T3" fmla="*/ 54 h 174"/>
                <a:gd name="T4" fmla="*/ 43 w 333"/>
                <a:gd name="T5" fmla="*/ 54 h 174"/>
                <a:gd name="T6" fmla="*/ 65 w 333"/>
                <a:gd name="T7" fmla="*/ 54 h 174"/>
                <a:gd name="T8" fmla="*/ 86 w 333"/>
                <a:gd name="T9" fmla="*/ 65 h 174"/>
                <a:gd name="T10" fmla="*/ 118 w 333"/>
                <a:gd name="T11" fmla="*/ 65 h 174"/>
                <a:gd name="T12" fmla="*/ 129 w 333"/>
                <a:gd name="T13" fmla="*/ 76 h 174"/>
                <a:gd name="T14" fmla="*/ 150 w 333"/>
                <a:gd name="T15" fmla="*/ 76 h 174"/>
                <a:gd name="T16" fmla="*/ 172 w 333"/>
                <a:gd name="T17" fmla="*/ 87 h 174"/>
                <a:gd name="T18" fmla="*/ 193 w 333"/>
                <a:gd name="T19" fmla="*/ 98 h 174"/>
                <a:gd name="T20" fmla="*/ 204 w 333"/>
                <a:gd name="T21" fmla="*/ 109 h 174"/>
                <a:gd name="T22" fmla="*/ 225 w 333"/>
                <a:gd name="T23" fmla="*/ 119 h 174"/>
                <a:gd name="T24" fmla="*/ 247 w 333"/>
                <a:gd name="T25" fmla="*/ 130 h 174"/>
                <a:gd name="T26" fmla="*/ 268 w 333"/>
                <a:gd name="T27" fmla="*/ 141 h 174"/>
                <a:gd name="T28" fmla="*/ 279 w 333"/>
                <a:gd name="T29" fmla="*/ 152 h 174"/>
                <a:gd name="T30" fmla="*/ 290 w 333"/>
                <a:gd name="T31" fmla="*/ 174 h 174"/>
                <a:gd name="T32" fmla="*/ 333 w 333"/>
                <a:gd name="T33" fmla="*/ 141 h 174"/>
                <a:gd name="T34" fmla="*/ 322 w 333"/>
                <a:gd name="T35" fmla="*/ 130 h 174"/>
                <a:gd name="T36" fmla="*/ 300 w 333"/>
                <a:gd name="T37" fmla="*/ 119 h 174"/>
                <a:gd name="T38" fmla="*/ 290 w 333"/>
                <a:gd name="T39" fmla="*/ 98 h 174"/>
                <a:gd name="T40" fmla="*/ 268 w 333"/>
                <a:gd name="T41" fmla="*/ 87 h 174"/>
                <a:gd name="T42" fmla="*/ 247 w 333"/>
                <a:gd name="T43" fmla="*/ 76 h 174"/>
                <a:gd name="T44" fmla="*/ 236 w 333"/>
                <a:gd name="T45" fmla="*/ 65 h 174"/>
                <a:gd name="T46" fmla="*/ 215 w 333"/>
                <a:gd name="T47" fmla="*/ 54 h 174"/>
                <a:gd name="T48" fmla="*/ 193 w 333"/>
                <a:gd name="T49" fmla="*/ 43 h 174"/>
                <a:gd name="T50" fmla="*/ 172 w 333"/>
                <a:gd name="T51" fmla="*/ 32 h 174"/>
                <a:gd name="T52" fmla="*/ 150 w 333"/>
                <a:gd name="T53" fmla="*/ 32 h 174"/>
                <a:gd name="T54" fmla="*/ 129 w 333"/>
                <a:gd name="T55" fmla="*/ 21 h 174"/>
                <a:gd name="T56" fmla="*/ 97 w 333"/>
                <a:gd name="T57" fmla="*/ 21 h 174"/>
                <a:gd name="T58" fmla="*/ 75 w 333"/>
                <a:gd name="T59" fmla="*/ 11 h 174"/>
                <a:gd name="T60" fmla="*/ 54 w 333"/>
                <a:gd name="T61" fmla="*/ 11 h 174"/>
                <a:gd name="T62" fmla="*/ 22 w 333"/>
                <a:gd name="T63" fmla="*/ 0 h 174"/>
                <a:gd name="T64" fmla="*/ 0 w 333"/>
                <a:gd name="T65" fmla="*/ 0 h 17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3"/>
                <a:gd name="T100" fmla="*/ 0 h 174"/>
                <a:gd name="T101" fmla="*/ 333 w 333"/>
                <a:gd name="T102" fmla="*/ 174 h 17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3" h="174">
                  <a:moveTo>
                    <a:pt x="0" y="54"/>
                  </a:moveTo>
                  <a:lnTo>
                    <a:pt x="0" y="43"/>
                  </a:lnTo>
                  <a:lnTo>
                    <a:pt x="11" y="54"/>
                  </a:lnTo>
                  <a:lnTo>
                    <a:pt x="22" y="54"/>
                  </a:lnTo>
                  <a:lnTo>
                    <a:pt x="32" y="54"/>
                  </a:lnTo>
                  <a:lnTo>
                    <a:pt x="43" y="54"/>
                  </a:lnTo>
                  <a:lnTo>
                    <a:pt x="54" y="54"/>
                  </a:lnTo>
                  <a:lnTo>
                    <a:pt x="65" y="54"/>
                  </a:lnTo>
                  <a:lnTo>
                    <a:pt x="75" y="65"/>
                  </a:lnTo>
                  <a:lnTo>
                    <a:pt x="86" y="65"/>
                  </a:lnTo>
                  <a:lnTo>
                    <a:pt x="107" y="65"/>
                  </a:lnTo>
                  <a:lnTo>
                    <a:pt x="118" y="65"/>
                  </a:lnTo>
                  <a:lnTo>
                    <a:pt x="118" y="76"/>
                  </a:lnTo>
                  <a:lnTo>
                    <a:pt x="129" y="76"/>
                  </a:lnTo>
                  <a:lnTo>
                    <a:pt x="140" y="76"/>
                  </a:lnTo>
                  <a:lnTo>
                    <a:pt x="150" y="76"/>
                  </a:lnTo>
                  <a:lnTo>
                    <a:pt x="161" y="87"/>
                  </a:lnTo>
                  <a:lnTo>
                    <a:pt x="172" y="87"/>
                  </a:lnTo>
                  <a:lnTo>
                    <a:pt x="182" y="98"/>
                  </a:lnTo>
                  <a:lnTo>
                    <a:pt x="193" y="98"/>
                  </a:lnTo>
                  <a:lnTo>
                    <a:pt x="204" y="98"/>
                  </a:lnTo>
                  <a:lnTo>
                    <a:pt x="204" y="109"/>
                  </a:lnTo>
                  <a:lnTo>
                    <a:pt x="215" y="109"/>
                  </a:lnTo>
                  <a:lnTo>
                    <a:pt x="225" y="119"/>
                  </a:lnTo>
                  <a:lnTo>
                    <a:pt x="236" y="119"/>
                  </a:lnTo>
                  <a:lnTo>
                    <a:pt x="247" y="130"/>
                  </a:lnTo>
                  <a:lnTo>
                    <a:pt x="258" y="141"/>
                  </a:lnTo>
                  <a:lnTo>
                    <a:pt x="268" y="141"/>
                  </a:lnTo>
                  <a:lnTo>
                    <a:pt x="268" y="152"/>
                  </a:lnTo>
                  <a:lnTo>
                    <a:pt x="279" y="152"/>
                  </a:lnTo>
                  <a:lnTo>
                    <a:pt x="290" y="163"/>
                  </a:lnTo>
                  <a:lnTo>
                    <a:pt x="290" y="174"/>
                  </a:lnTo>
                  <a:lnTo>
                    <a:pt x="300" y="174"/>
                  </a:lnTo>
                  <a:lnTo>
                    <a:pt x="333" y="141"/>
                  </a:lnTo>
                  <a:lnTo>
                    <a:pt x="322" y="141"/>
                  </a:lnTo>
                  <a:lnTo>
                    <a:pt x="322" y="130"/>
                  </a:lnTo>
                  <a:lnTo>
                    <a:pt x="311" y="119"/>
                  </a:lnTo>
                  <a:lnTo>
                    <a:pt x="300" y="119"/>
                  </a:lnTo>
                  <a:lnTo>
                    <a:pt x="290" y="109"/>
                  </a:lnTo>
                  <a:lnTo>
                    <a:pt x="290" y="98"/>
                  </a:lnTo>
                  <a:lnTo>
                    <a:pt x="279" y="98"/>
                  </a:lnTo>
                  <a:lnTo>
                    <a:pt x="268" y="87"/>
                  </a:lnTo>
                  <a:lnTo>
                    <a:pt x="258" y="87"/>
                  </a:lnTo>
                  <a:lnTo>
                    <a:pt x="247" y="76"/>
                  </a:lnTo>
                  <a:lnTo>
                    <a:pt x="236" y="76"/>
                  </a:lnTo>
                  <a:lnTo>
                    <a:pt x="236" y="65"/>
                  </a:lnTo>
                  <a:lnTo>
                    <a:pt x="225" y="65"/>
                  </a:lnTo>
                  <a:lnTo>
                    <a:pt x="215" y="54"/>
                  </a:lnTo>
                  <a:lnTo>
                    <a:pt x="204" y="54"/>
                  </a:lnTo>
                  <a:lnTo>
                    <a:pt x="193" y="43"/>
                  </a:lnTo>
                  <a:lnTo>
                    <a:pt x="182" y="43"/>
                  </a:lnTo>
                  <a:lnTo>
                    <a:pt x="172" y="32"/>
                  </a:lnTo>
                  <a:lnTo>
                    <a:pt x="161" y="32"/>
                  </a:lnTo>
                  <a:lnTo>
                    <a:pt x="150" y="32"/>
                  </a:lnTo>
                  <a:lnTo>
                    <a:pt x="140" y="21"/>
                  </a:lnTo>
                  <a:lnTo>
                    <a:pt x="129" y="21"/>
                  </a:lnTo>
                  <a:lnTo>
                    <a:pt x="118" y="21"/>
                  </a:lnTo>
                  <a:lnTo>
                    <a:pt x="97" y="21"/>
                  </a:lnTo>
                  <a:lnTo>
                    <a:pt x="86" y="11"/>
                  </a:lnTo>
                  <a:lnTo>
                    <a:pt x="75" y="11"/>
                  </a:lnTo>
                  <a:lnTo>
                    <a:pt x="65" y="11"/>
                  </a:lnTo>
                  <a:lnTo>
                    <a:pt x="54" y="11"/>
                  </a:lnTo>
                  <a:lnTo>
                    <a:pt x="43" y="11"/>
                  </a:lnTo>
                  <a:lnTo>
                    <a:pt x="22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5" name="Freeform 140"/>
            <p:cNvSpPr>
              <a:spLocks/>
            </p:cNvSpPr>
            <p:nvPr/>
          </p:nvSpPr>
          <p:spPr bwMode="auto">
            <a:xfrm>
              <a:off x="2968" y="6512"/>
              <a:ext cx="214" cy="54"/>
            </a:xfrm>
            <a:custGeom>
              <a:avLst/>
              <a:gdLst>
                <a:gd name="T0" fmla="*/ 0 w 214"/>
                <a:gd name="T1" fmla="*/ 43 h 54"/>
                <a:gd name="T2" fmla="*/ 10 w 214"/>
                <a:gd name="T3" fmla="*/ 43 h 54"/>
                <a:gd name="T4" fmla="*/ 214 w 214"/>
                <a:gd name="T5" fmla="*/ 54 h 54"/>
                <a:gd name="T6" fmla="*/ 214 w 214"/>
                <a:gd name="T7" fmla="*/ 0 h 54"/>
                <a:gd name="T8" fmla="*/ 10 w 214"/>
                <a:gd name="T9" fmla="*/ 0 h 54"/>
                <a:gd name="T10" fmla="*/ 0 w 214"/>
                <a:gd name="T11" fmla="*/ 43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"/>
                <a:gd name="T19" fmla="*/ 0 h 54"/>
                <a:gd name="T20" fmla="*/ 214 w 214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" h="54">
                  <a:moveTo>
                    <a:pt x="0" y="43"/>
                  </a:moveTo>
                  <a:lnTo>
                    <a:pt x="10" y="43"/>
                  </a:lnTo>
                  <a:lnTo>
                    <a:pt x="214" y="54"/>
                  </a:lnTo>
                  <a:lnTo>
                    <a:pt x="214" y="0"/>
                  </a:lnTo>
                  <a:lnTo>
                    <a:pt x="10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6" name="Freeform 141"/>
            <p:cNvSpPr>
              <a:spLocks/>
            </p:cNvSpPr>
            <p:nvPr/>
          </p:nvSpPr>
          <p:spPr bwMode="auto">
            <a:xfrm>
              <a:off x="2196" y="6457"/>
              <a:ext cx="782" cy="98"/>
            </a:xfrm>
            <a:custGeom>
              <a:avLst/>
              <a:gdLst>
                <a:gd name="T0" fmla="*/ 53 w 782"/>
                <a:gd name="T1" fmla="*/ 22 h 98"/>
                <a:gd name="T2" fmla="*/ 21 w 782"/>
                <a:gd name="T3" fmla="*/ 44 h 98"/>
                <a:gd name="T4" fmla="*/ 772 w 782"/>
                <a:gd name="T5" fmla="*/ 98 h 98"/>
                <a:gd name="T6" fmla="*/ 782 w 782"/>
                <a:gd name="T7" fmla="*/ 55 h 98"/>
                <a:gd name="T8" fmla="*/ 32 w 782"/>
                <a:gd name="T9" fmla="*/ 0 h 98"/>
                <a:gd name="T10" fmla="*/ 0 w 782"/>
                <a:gd name="T11" fmla="*/ 22 h 98"/>
                <a:gd name="T12" fmla="*/ 32 w 782"/>
                <a:gd name="T13" fmla="*/ 0 h 98"/>
                <a:gd name="T14" fmla="*/ 0 w 782"/>
                <a:gd name="T15" fmla="*/ 0 h 98"/>
                <a:gd name="T16" fmla="*/ 0 w 782"/>
                <a:gd name="T17" fmla="*/ 22 h 98"/>
                <a:gd name="T18" fmla="*/ 53 w 782"/>
                <a:gd name="T19" fmla="*/ 22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82"/>
                <a:gd name="T31" fmla="*/ 0 h 98"/>
                <a:gd name="T32" fmla="*/ 782 w 782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82" h="98">
                  <a:moveTo>
                    <a:pt x="53" y="22"/>
                  </a:moveTo>
                  <a:lnTo>
                    <a:pt x="21" y="44"/>
                  </a:lnTo>
                  <a:lnTo>
                    <a:pt x="772" y="98"/>
                  </a:lnTo>
                  <a:lnTo>
                    <a:pt x="782" y="55"/>
                  </a:lnTo>
                  <a:lnTo>
                    <a:pt x="32" y="0"/>
                  </a:lnTo>
                  <a:lnTo>
                    <a:pt x="0" y="2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53" y="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7" name="Freeform 142"/>
            <p:cNvSpPr>
              <a:spLocks/>
            </p:cNvSpPr>
            <p:nvPr/>
          </p:nvSpPr>
          <p:spPr bwMode="auto">
            <a:xfrm>
              <a:off x="2196" y="6479"/>
              <a:ext cx="53" cy="501"/>
            </a:xfrm>
            <a:custGeom>
              <a:avLst/>
              <a:gdLst>
                <a:gd name="T0" fmla="*/ 21 w 53"/>
                <a:gd name="T1" fmla="*/ 457 h 501"/>
                <a:gd name="T2" fmla="*/ 53 w 53"/>
                <a:gd name="T3" fmla="*/ 479 h 501"/>
                <a:gd name="T4" fmla="*/ 53 w 53"/>
                <a:gd name="T5" fmla="*/ 0 h 501"/>
                <a:gd name="T6" fmla="*/ 0 w 53"/>
                <a:gd name="T7" fmla="*/ 0 h 501"/>
                <a:gd name="T8" fmla="*/ 0 w 53"/>
                <a:gd name="T9" fmla="*/ 479 h 501"/>
                <a:gd name="T10" fmla="*/ 32 w 53"/>
                <a:gd name="T11" fmla="*/ 501 h 501"/>
                <a:gd name="T12" fmla="*/ 0 w 53"/>
                <a:gd name="T13" fmla="*/ 479 h 501"/>
                <a:gd name="T14" fmla="*/ 0 w 53"/>
                <a:gd name="T15" fmla="*/ 501 h 501"/>
                <a:gd name="T16" fmla="*/ 32 w 53"/>
                <a:gd name="T17" fmla="*/ 501 h 501"/>
                <a:gd name="T18" fmla="*/ 21 w 53"/>
                <a:gd name="T19" fmla="*/ 457 h 5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3"/>
                <a:gd name="T31" fmla="*/ 0 h 501"/>
                <a:gd name="T32" fmla="*/ 53 w 53"/>
                <a:gd name="T33" fmla="*/ 501 h 5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3" h="501">
                  <a:moveTo>
                    <a:pt x="21" y="457"/>
                  </a:moveTo>
                  <a:lnTo>
                    <a:pt x="53" y="479"/>
                  </a:lnTo>
                  <a:lnTo>
                    <a:pt x="53" y="0"/>
                  </a:lnTo>
                  <a:lnTo>
                    <a:pt x="0" y="0"/>
                  </a:lnTo>
                  <a:lnTo>
                    <a:pt x="0" y="479"/>
                  </a:lnTo>
                  <a:lnTo>
                    <a:pt x="32" y="501"/>
                  </a:lnTo>
                  <a:lnTo>
                    <a:pt x="0" y="479"/>
                  </a:lnTo>
                  <a:lnTo>
                    <a:pt x="0" y="501"/>
                  </a:lnTo>
                  <a:lnTo>
                    <a:pt x="32" y="501"/>
                  </a:lnTo>
                  <a:lnTo>
                    <a:pt x="21" y="45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8" name="Freeform 143"/>
            <p:cNvSpPr>
              <a:spLocks/>
            </p:cNvSpPr>
            <p:nvPr/>
          </p:nvSpPr>
          <p:spPr bwMode="auto">
            <a:xfrm>
              <a:off x="2217" y="4759"/>
              <a:ext cx="1651" cy="1633"/>
            </a:xfrm>
            <a:custGeom>
              <a:avLst/>
              <a:gdLst>
                <a:gd name="T0" fmla="*/ 633 w 1651"/>
                <a:gd name="T1" fmla="*/ 1208 h 1633"/>
                <a:gd name="T2" fmla="*/ 879 w 1651"/>
                <a:gd name="T3" fmla="*/ 708 h 1633"/>
                <a:gd name="T4" fmla="*/ 1523 w 1651"/>
                <a:gd name="T5" fmla="*/ 33 h 1633"/>
                <a:gd name="T6" fmla="*/ 1534 w 1651"/>
                <a:gd name="T7" fmla="*/ 22 h 1633"/>
                <a:gd name="T8" fmla="*/ 1555 w 1651"/>
                <a:gd name="T9" fmla="*/ 11 h 1633"/>
                <a:gd name="T10" fmla="*/ 1576 w 1651"/>
                <a:gd name="T11" fmla="*/ 0 h 1633"/>
                <a:gd name="T12" fmla="*/ 1598 w 1651"/>
                <a:gd name="T13" fmla="*/ 0 h 1633"/>
                <a:gd name="T14" fmla="*/ 1609 w 1651"/>
                <a:gd name="T15" fmla="*/ 11 h 1633"/>
                <a:gd name="T16" fmla="*/ 1630 w 1651"/>
                <a:gd name="T17" fmla="*/ 11 h 1633"/>
                <a:gd name="T18" fmla="*/ 1641 w 1651"/>
                <a:gd name="T19" fmla="*/ 22 h 1633"/>
                <a:gd name="T20" fmla="*/ 1641 w 1651"/>
                <a:gd name="T21" fmla="*/ 43 h 1633"/>
                <a:gd name="T22" fmla="*/ 1651 w 1651"/>
                <a:gd name="T23" fmla="*/ 65 h 1633"/>
                <a:gd name="T24" fmla="*/ 1651 w 1651"/>
                <a:gd name="T25" fmla="*/ 87 h 1633"/>
                <a:gd name="T26" fmla="*/ 1641 w 1651"/>
                <a:gd name="T27" fmla="*/ 109 h 1633"/>
                <a:gd name="T28" fmla="*/ 1630 w 1651"/>
                <a:gd name="T29" fmla="*/ 131 h 1633"/>
                <a:gd name="T30" fmla="*/ 1340 w 1651"/>
                <a:gd name="T31" fmla="*/ 468 h 1633"/>
                <a:gd name="T32" fmla="*/ 1158 w 1651"/>
                <a:gd name="T33" fmla="*/ 1056 h 1633"/>
                <a:gd name="T34" fmla="*/ 1405 w 1651"/>
                <a:gd name="T35" fmla="*/ 610 h 1633"/>
                <a:gd name="T36" fmla="*/ 1416 w 1651"/>
                <a:gd name="T37" fmla="*/ 599 h 1633"/>
                <a:gd name="T38" fmla="*/ 1426 w 1651"/>
                <a:gd name="T39" fmla="*/ 588 h 1633"/>
                <a:gd name="T40" fmla="*/ 1448 w 1651"/>
                <a:gd name="T41" fmla="*/ 588 h 1633"/>
                <a:gd name="T42" fmla="*/ 1469 w 1651"/>
                <a:gd name="T43" fmla="*/ 588 h 1633"/>
                <a:gd name="T44" fmla="*/ 1480 w 1651"/>
                <a:gd name="T45" fmla="*/ 599 h 1633"/>
                <a:gd name="T46" fmla="*/ 1491 w 1651"/>
                <a:gd name="T47" fmla="*/ 610 h 1633"/>
                <a:gd name="T48" fmla="*/ 1501 w 1651"/>
                <a:gd name="T49" fmla="*/ 620 h 1633"/>
                <a:gd name="T50" fmla="*/ 1501 w 1651"/>
                <a:gd name="T51" fmla="*/ 642 h 1633"/>
                <a:gd name="T52" fmla="*/ 1512 w 1651"/>
                <a:gd name="T53" fmla="*/ 653 h 1633"/>
                <a:gd name="T54" fmla="*/ 1512 w 1651"/>
                <a:gd name="T55" fmla="*/ 675 h 1633"/>
                <a:gd name="T56" fmla="*/ 1362 w 1651"/>
                <a:gd name="T57" fmla="*/ 1045 h 1633"/>
                <a:gd name="T58" fmla="*/ 1276 w 1651"/>
                <a:gd name="T59" fmla="*/ 1448 h 1633"/>
                <a:gd name="T60" fmla="*/ 1255 w 1651"/>
                <a:gd name="T61" fmla="*/ 1459 h 1633"/>
                <a:gd name="T62" fmla="*/ 1244 w 1651"/>
                <a:gd name="T63" fmla="*/ 1481 h 1633"/>
                <a:gd name="T64" fmla="*/ 1233 w 1651"/>
                <a:gd name="T65" fmla="*/ 1491 h 1633"/>
                <a:gd name="T66" fmla="*/ 1212 w 1651"/>
                <a:gd name="T67" fmla="*/ 1502 h 1633"/>
                <a:gd name="T68" fmla="*/ 1190 w 1651"/>
                <a:gd name="T69" fmla="*/ 1513 h 1633"/>
                <a:gd name="T70" fmla="*/ 1169 w 1651"/>
                <a:gd name="T71" fmla="*/ 1524 h 1633"/>
                <a:gd name="T72" fmla="*/ 1147 w 1651"/>
                <a:gd name="T73" fmla="*/ 1535 h 1633"/>
                <a:gd name="T74" fmla="*/ 1126 w 1651"/>
                <a:gd name="T75" fmla="*/ 1546 h 1633"/>
                <a:gd name="T76" fmla="*/ 1105 w 1651"/>
                <a:gd name="T77" fmla="*/ 1546 h 1633"/>
                <a:gd name="T78" fmla="*/ 1083 w 1651"/>
                <a:gd name="T79" fmla="*/ 1557 h 1633"/>
                <a:gd name="T80" fmla="*/ 1062 w 1651"/>
                <a:gd name="T81" fmla="*/ 1568 h 1633"/>
                <a:gd name="T82" fmla="*/ 1040 w 1651"/>
                <a:gd name="T83" fmla="*/ 1568 h 1633"/>
                <a:gd name="T84" fmla="*/ 1019 w 1651"/>
                <a:gd name="T85" fmla="*/ 1568 h 1633"/>
                <a:gd name="T86" fmla="*/ 987 w 1651"/>
                <a:gd name="T87" fmla="*/ 1579 h 1633"/>
                <a:gd name="T88" fmla="*/ 965 w 1651"/>
                <a:gd name="T89" fmla="*/ 1579 h 1633"/>
                <a:gd name="T90" fmla="*/ 11 w 1651"/>
                <a:gd name="T91" fmla="*/ 1633 h 163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51"/>
                <a:gd name="T139" fmla="*/ 0 h 1633"/>
                <a:gd name="T140" fmla="*/ 1651 w 1651"/>
                <a:gd name="T141" fmla="*/ 1633 h 163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51" h="1633">
                  <a:moveTo>
                    <a:pt x="0" y="1154"/>
                  </a:moveTo>
                  <a:lnTo>
                    <a:pt x="633" y="1208"/>
                  </a:lnTo>
                  <a:lnTo>
                    <a:pt x="729" y="1154"/>
                  </a:lnTo>
                  <a:lnTo>
                    <a:pt x="879" y="708"/>
                  </a:lnTo>
                  <a:lnTo>
                    <a:pt x="1180" y="294"/>
                  </a:lnTo>
                  <a:lnTo>
                    <a:pt x="1523" y="33"/>
                  </a:lnTo>
                  <a:lnTo>
                    <a:pt x="1523" y="22"/>
                  </a:lnTo>
                  <a:lnTo>
                    <a:pt x="1534" y="22"/>
                  </a:lnTo>
                  <a:lnTo>
                    <a:pt x="1544" y="11"/>
                  </a:lnTo>
                  <a:lnTo>
                    <a:pt x="1555" y="11"/>
                  </a:lnTo>
                  <a:lnTo>
                    <a:pt x="1566" y="11"/>
                  </a:lnTo>
                  <a:lnTo>
                    <a:pt x="1576" y="0"/>
                  </a:lnTo>
                  <a:lnTo>
                    <a:pt x="1587" y="0"/>
                  </a:lnTo>
                  <a:lnTo>
                    <a:pt x="1598" y="0"/>
                  </a:lnTo>
                  <a:lnTo>
                    <a:pt x="1609" y="0"/>
                  </a:lnTo>
                  <a:lnTo>
                    <a:pt x="1609" y="11"/>
                  </a:lnTo>
                  <a:lnTo>
                    <a:pt x="1619" y="11"/>
                  </a:lnTo>
                  <a:lnTo>
                    <a:pt x="1630" y="11"/>
                  </a:lnTo>
                  <a:lnTo>
                    <a:pt x="1630" y="22"/>
                  </a:lnTo>
                  <a:lnTo>
                    <a:pt x="1641" y="22"/>
                  </a:lnTo>
                  <a:lnTo>
                    <a:pt x="1641" y="33"/>
                  </a:lnTo>
                  <a:lnTo>
                    <a:pt x="1641" y="43"/>
                  </a:lnTo>
                  <a:lnTo>
                    <a:pt x="1651" y="54"/>
                  </a:lnTo>
                  <a:lnTo>
                    <a:pt x="1651" y="65"/>
                  </a:lnTo>
                  <a:lnTo>
                    <a:pt x="1651" y="76"/>
                  </a:lnTo>
                  <a:lnTo>
                    <a:pt x="1651" y="87"/>
                  </a:lnTo>
                  <a:lnTo>
                    <a:pt x="1641" y="98"/>
                  </a:lnTo>
                  <a:lnTo>
                    <a:pt x="1641" y="109"/>
                  </a:lnTo>
                  <a:lnTo>
                    <a:pt x="1641" y="120"/>
                  </a:lnTo>
                  <a:lnTo>
                    <a:pt x="1630" y="131"/>
                  </a:lnTo>
                  <a:lnTo>
                    <a:pt x="1630" y="141"/>
                  </a:lnTo>
                  <a:lnTo>
                    <a:pt x="1340" y="468"/>
                  </a:lnTo>
                  <a:lnTo>
                    <a:pt x="1180" y="827"/>
                  </a:lnTo>
                  <a:lnTo>
                    <a:pt x="1158" y="1056"/>
                  </a:lnTo>
                  <a:lnTo>
                    <a:pt x="1244" y="816"/>
                  </a:lnTo>
                  <a:lnTo>
                    <a:pt x="1405" y="610"/>
                  </a:lnTo>
                  <a:lnTo>
                    <a:pt x="1405" y="599"/>
                  </a:lnTo>
                  <a:lnTo>
                    <a:pt x="1416" y="599"/>
                  </a:lnTo>
                  <a:lnTo>
                    <a:pt x="1426" y="599"/>
                  </a:lnTo>
                  <a:lnTo>
                    <a:pt x="1426" y="588"/>
                  </a:lnTo>
                  <a:lnTo>
                    <a:pt x="1437" y="588"/>
                  </a:lnTo>
                  <a:lnTo>
                    <a:pt x="1448" y="588"/>
                  </a:lnTo>
                  <a:lnTo>
                    <a:pt x="1458" y="588"/>
                  </a:lnTo>
                  <a:lnTo>
                    <a:pt x="1469" y="588"/>
                  </a:lnTo>
                  <a:lnTo>
                    <a:pt x="1480" y="588"/>
                  </a:lnTo>
                  <a:lnTo>
                    <a:pt x="1480" y="599"/>
                  </a:lnTo>
                  <a:lnTo>
                    <a:pt x="1491" y="599"/>
                  </a:lnTo>
                  <a:lnTo>
                    <a:pt x="1491" y="610"/>
                  </a:lnTo>
                  <a:lnTo>
                    <a:pt x="1501" y="610"/>
                  </a:lnTo>
                  <a:lnTo>
                    <a:pt x="1501" y="620"/>
                  </a:lnTo>
                  <a:lnTo>
                    <a:pt x="1501" y="631"/>
                  </a:lnTo>
                  <a:lnTo>
                    <a:pt x="1501" y="642"/>
                  </a:lnTo>
                  <a:lnTo>
                    <a:pt x="1501" y="653"/>
                  </a:lnTo>
                  <a:lnTo>
                    <a:pt x="1512" y="653"/>
                  </a:lnTo>
                  <a:lnTo>
                    <a:pt x="1512" y="664"/>
                  </a:lnTo>
                  <a:lnTo>
                    <a:pt x="1512" y="675"/>
                  </a:lnTo>
                  <a:lnTo>
                    <a:pt x="1512" y="686"/>
                  </a:lnTo>
                  <a:lnTo>
                    <a:pt x="1362" y="1045"/>
                  </a:lnTo>
                  <a:lnTo>
                    <a:pt x="1276" y="1437"/>
                  </a:lnTo>
                  <a:lnTo>
                    <a:pt x="1276" y="1448"/>
                  </a:lnTo>
                  <a:lnTo>
                    <a:pt x="1265" y="1459"/>
                  </a:lnTo>
                  <a:lnTo>
                    <a:pt x="1255" y="1459"/>
                  </a:lnTo>
                  <a:lnTo>
                    <a:pt x="1255" y="1470"/>
                  </a:lnTo>
                  <a:lnTo>
                    <a:pt x="1244" y="1481"/>
                  </a:lnTo>
                  <a:lnTo>
                    <a:pt x="1233" y="1481"/>
                  </a:lnTo>
                  <a:lnTo>
                    <a:pt x="1233" y="1491"/>
                  </a:lnTo>
                  <a:lnTo>
                    <a:pt x="1223" y="1491"/>
                  </a:lnTo>
                  <a:lnTo>
                    <a:pt x="1212" y="1502"/>
                  </a:lnTo>
                  <a:lnTo>
                    <a:pt x="1201" y="1502"/>
                  </a:lnTo>
                  <a:lnTo>
                    <a:pt x="1190" y="1513"/>
                  </a:lnTo>
                  <a:lnTo>
                    <a:pt x="1180" y="1524"/>
                  </a:lnTo>
                  <a:lnTo>
                    <a:pt x="1169" y="1524"/>
                  </a:lnTo>
                  <a:lnTo>
                    <a:pt x="1158" y="1535"/>
                  </a:lnTo>
                  <a:lnTo>
                    <a:pt x="1147" y="1535"/>
                  </a:lnTo>
                  <a:lnTo>
                    <a:pt x="1137" y="1535"/>
                  </a:lnTo>
                  <a:lnTo>
                    <a:pt x="1126" y="1546"/>
                  </a:lnTo>
                  <a:lnTo>
                    <a:pt x="1115" y="1546"/>
                  </a:lnTo>
                  <a:lnTo>
                    <a:pt x="1105" y="1546"/>
                  </a:lnTo>
                  <a:lnTo>
                    <a:pt x="1094" y="1557"/>
                  </a:lnTo>
                  <a:lnTo>
                    <a:pt x="1083" y="1557"/>
                  </a:lnTo>
                  <a:lnTo>
                    <a:pt x="1072" y="1557"/>
                  </a:lnTo>
                  <a:lnTo>
                    <a:pt x="1062" y="1568"/>
                  </a:lnTo>
                  <a:lnTo>
                    <a:pt x="1051" y="1568"/>
                  </a:lnTo>
                  <a:lnTo>
                    <a:pt x="1040" y="1568"/>
                  </a:lnTo>
                  <a:lnTo>
                    <a:pt x="1030" y="1568"/>
                  </a:lnTo>
                  <a:lnTo>
                    <a:pt x="1019" y="1568"/>
                  </a:lnTo>
                  <a:lnTo>
                    <a:pt x="997" y="1579"/>
                  </a:lnTo>
                  <a:lnTo>
                    <a:pt x="987" y="1579"/>
                  </a:lnTo>
                  <a:lnTo>
                    <a:pt x="976" y="1579"/>
                  </a:lnTo>
                  <a:lnTo>
                    <a:pt x="965" y="1579"/>
                  </a:lnTo>
                  <a:lnTo>
                    <a:pt x="761" y="1579"/>
                  </a:lnTo>
                  <a:lnTo>
                    <a:pt x="11" y="1633"/>
                  </a:lnTo>
                  <a:lnTo>
                    <a:pt x="0" y="115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29" name="Freeform 144"/>
            <p:cNvSpPr>
              <a:spLocks/>
            </p:cNvSpPr>
            <p:nvPr/>
          </p:nvSpPr>
          <p:spPr bwMode="auto">
            <a:xfrm>
              <a:off x="2217" y="5891"/>
              <a:ext cx="643" cy="109"/>
            </a:xfrm>
            <a:custGeom>
              <a:avLst/>
              <a:gdLst>
                <a:gd name="T0" fmla="*/ 643 w 643"/>
                <a:gd name="T1" fmla="*/ 98 h 109"/>
                <a:gd name="T2" fmla="*/ 633 w 643"/>
                <a:gd name="T3" fmla="*/ 109 h 109"/>
                <a:gd name="T4" fmla="*/ 0 w 643"/>
                <a:gd name="T5" fmla="*/ 55 h 109"/>
                <a:gd name="T6" fmla="*/ 11 w 643"/>
                <a:gd name="T7" fmla="*/ 0 h 109"/>
                <a:gd name="T8" fmla="*/ 633 w 643"/>
                <a:gd name="T9" fmla="*/ 55 h 109"/>
                <a:gd name="T10" fmla="*/ 622 w 643"/>
                <a:gd name="T11" fmla="*/ 65 h 109"/>
                <a:gd name="T12" fmla="*/ 643 w 643"/>
                <a:gd name="T13" fmla="*/ 98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109"/>
                <a:gd name="T23" fmla="*/ 643 w 64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109">
                  <a:moveTo>
                    <a:pt x="643" y="98"/>
                  </a:moveTo>
                  <a:lnTo>
                    <a:pt x="633" y="109"/>
                  </a:lnTo>
                  <a:lnTo>
                    <a:pt x="0" y="55"/>
                  </a:lnTo>
                  <a:lnTo>
                    <a:pt x="11" y="0"/>
                  </a:lnTo>
                  <a:lnTo>
                    <a:pt x="633" y="55"/>
                  </a:lnTo>
                  <a:lnTo>
                    <a:pt x="622" y="65"/>
                  </a:lnTo>
                  <a:lnTo>
                    <a:pt x="643" y="9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0" name="Freeform 145"/>
            <p:cNvSpPr>
              <a:spLocks/>
            </p:cNvSpPr>
            <p:nvPr/>
          </p:nvSpPr>
          <p:spPr bwMode="auto">
            <a:xfrm>
              <a:off x="2839" y="5891"/>
              <a:ext cx="129" cy="98"/>
            </a:xfrm>
            <a:custGeom>
              <a:avLst/>
              <a:gdLst>
                <a:gd name="T0" fmla="*/ 129 w 129"/>
                <a:gd name="T1" fmla="*/ 33 h 98"/>
                <a:gd name="T2" fmla="*/ 118 w 129"/>
                <a:gd name="T3" fmla="*/ 44 h 98"/>
                <a:gd name="T4" fmla="*/ 21 w 129"/>
                <a:gd name="T5" fmla="*/ 98 h 98"/>
                <a:gd name="T6" fmla="*/ 0 w 129"/>
                <a:gd name="T7" fmla="*/ 65 h 98"/>
                <a:gd name="T8" fmla="*/ 97 w 129"/>
                <a:gd name="T9" fmla="*/ 0 h 98"/>
                <a:gd name="T10" fmla="*/ 86 w 129"/>
                <a:gd name="T11" fmla="*/ 22 h 98"/>
                <a:gd name="T12" fmla="*/ 129 w 129"/>
                <a:gd name="T13" fmla="*/ 33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98"/>
                <a:gd name="T23" fmla="*/ 129 w 129"/>
                <a:gd name="T24" fmla="*/ 98 h 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98">
                  <a:moveTo>
                    <a:pt x="129" y="33"/>
                  </a:moveTo>
                  <a:lnTo>
                    <a:pt x="118" y="44"/>
                  </a:lnTo>
                  <a:lnTo>
                    <a:pt x="21" y="98"/>
                  </a:lnTo>
                  <a:lnTo>
                    <a:pt x="0" y="65"/>
                  </a:lnTo>
                  <a:lnTo>
                    <a:pt x="97" y="0"/>
                  </a:lnTo>
                  <a:lnTo>
                    <a:pt x="86" y="22"/>
                  </a:lnTo>
                  <a:lnTo>
                    <a:pt x="129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1" name="Freeform 146"/>
            <p:cNvSpPr>
              <a:spLocks/>
            </p:cNvSpPr>
            <p:nvPr/>
          </p:nvSpPr>
          <p:spPr bwMode="auto">
            <a:xfrm>
              <a:off x="2925" y="5456"/>
              <a:ext cx="193" cy="468"/>
            </a:xfrm>
            <a:custGeom>
              <a:avLst/>
              <a:gdLst>
                <a:gd name="T0" fmla="*/ 193 w 193"/>
                <a:gd name="T1" fmla="*/ 21 h 468"/>
                <a:gd name="T2" fmla="*/ 43 w 193"/>
                <a:gd name="T3" fmla="*/ 468 h 468"/>
                <a:gd name="T4" fmla="*/ 0 w 193"/>
                <a:gd name="T5" fmla="*/ 457 h 468"/>
                <a:gd name="T6" fmla="*/ 150 w 193"/>
                <a:gd name="T7" fmla="*/ 11 h 468"/>
                <a:gd name="T8" fmla="*/ 150 w 193"/>
                <a:gd name="T9" fmla="*/ 0 h 468"/>
                <a:gd name="T10" fmla="*/ 193 w 193"/>
                <a:gd name="T11" fmla="*/ 21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468"/>
                <a:gd name="T20" fmla="*/ 193 w 193"/>
                <a:gd name="T21" fmla="*/ 468 h 4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468">
                  <a:moveTo>
                    <a:pt x="193" y="21"/>
                  </a:moveTo>
                  <a:lnTo>
                    <a:pt x="43" y="468"/>
                  </a:lnTo>
                  <a:lnTo>
                    <a:pt x="0" y="457"/>
                  </a:lnTo>
                  <a:lnTo>
                    <a:pt x="150" y="11"/>
                  </a:lnTo>
                  <a:lnTo>
                    <a:pt x="150" y="0"/>
                  </a:lnTo>
                  <a:lnTo>
                    <a:pt x="193" y="2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2" name="Freeform 147"/>
            <p:cNvSpPr>
              <a:spLocks/>
            </p:cNvSpPr>
            <p:nvPr/>
          </p:nvSpPr>
          <p:spPr bwMode="auto">
            <a:xfrm>
              <a:off x="3075" y="5031"/>
              <a:ext cx="343" cy="446"/>
            </a:xfrm>
            <a:custGeom>
              <a:avLst/>
              <a:gdLst>
                <a:gd name="T0" fmla="*/ 332 w 343"/>
                <a:gd name="T1" fmla="*/ 33 h 446"/>
                <a:gd name="T2" fmla="*/ 343 w 343"/>
                <a:gd name="T3" fmla="*/ 33 h 446"/>
                <a:gd name="T4" fmla="*/ 43 w 343"/>
                <a:gd name="T5" fmla="*/ 446 h 446"/>
                <a:gd name="T6" fmla="*/ 0 w 343"/>
                <a:gd name="T7" fmla="*/ 425 h 446"/>
                <a:gd name="T8" fmla="*/ 300 w 343"/>
                <a:gd name="T9" fmla="*/ 0 h 446"/>
                <a:gd name="T10" fmla="*/ 332 w 343"/>
                <a:gd name="T11" fmla="*/ 33 h 4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3"/>
                <a:gd name="T19" fmla="*/ 0 h 446"/>
                <a:gd name="T20" fmla="*/ 343 w 343"/>
                <a:gd name="T21" fmla="*/ 446 h 4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3" h="446">
                  <a:moveTo>
                    <a:pt x="332" y="33"/>
                  </a:moveTo>
                  <a:lnTo>
                    <a:pt x="343" y="33"/>
                  </a:lnTo>
                  <a:lnTo>
                    <a:pt x="43" y="446"/>
                  </a:lnTo>
                  <a:lnTo>
                    <a:pt x="0" y="425"/>
                  </a:lnTo>
                  <a:lnTo>
                    <a:pt x="300" y="0"/>
                  </a:lnTo>
                  <a:lnTo>
                    <a:pt x="332" y="3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3" name="Freeform 148"/>
            <p:cNvSpPr>
              <a:spLocks/>
            </p:cNvSpPr>
            <p:nvPr/>
          </p:nvSpPr>
          <p:spPr bwMode="auto">
            <a:xfrm>
              <a:off x="3375" y="4770"/>
              <a:ext cx="376" cy="294"/>
            </a:xfrm>
            <a:custGeom>
              <a:avLst/>
              <a:gdLst>
                <a:gd name="T0" fmla="*/ 376 w 376"/>
                <a:gd name="T1" fmla="*/ 43 h 294"/>
                <a:gd name="T2" fmla="*/ 32 w 376"/>
                <a:gd name="T3" fmla="*/ 294 h 294"/>
                <a:gd name="T4" fmla="*/ 0 w 376"/>
                <a:gd name="T5" fmla="*/ 261 h 294"/>
                <a:gd name="T6" fmla="*/ 343 w 376"/>
                <a:gd name="T7" fmla="*/ 0 h 294"/>
                <a:gd name="T8" fmla="*/ 376 w 376"/>
                <a:gd name="T9" fmla="*/ 43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6"/>
                <a:gd name="T16" fmla="*/ 0 h 294"/>
                <a:gd name="T17" fmla="*/ 376 w 376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6" h="294">
                  <a:moveTo>
                    <a:pt x="376" y="43"/>
                  </a:moveTo>
                  <a:lnTo>
                    <a:pt x="32" y="294"/>
                  </a:lnTo>
                  <a:lnTo>
                    <a:pt x="0" y="261"/>
                  </a:lnTo>
                  <a:lnTo>
                    <a:pt x="343" y="0"/>
                  </a:lnTo>
                  <a:lnTo>
                    <a:pt x="376" y="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4" name="Freeform 149"/>
            <p:cNvSpPr>
              <a:spLocks/>
            </p:cNvSpPr>
            <p:nvPr/>
          </p:nvSpPr>
          <p:spPr bwMode="auto">
            <a:xfrm>
              <a:off x="3718" y="4737"/>
              <a:ext cx="172" cy="174"/>
            </a:xfrm>
            <a:custGeom>
              <a:avLst/>
              <a:gdLst>
                <a:gd name="T0" fmla="*/ 108 w 172"/>
                <a:gd name="T1" fmla="*/ 142 h 174"/>
                <a:gd name="T2" fmla="*/ 108 w 172"/>
                <a:gd name="T3" fmla="*/ 153 h 174"/>
                <a:gd name="T4" fmla="*/ 108 w 172"/>
                <a:gd name="T5" fmla="*/ 142 h 174"/>
                <a:gd name="T6" fmla="*/ 118 w 172"/>
                <a:gd name="T7" fmla="*/ 131 h 174"/>
                <a:gd name="T8" fmla="*/ 118 w 172"/>
                <a:gd name="T9" fmla="*/ 120 h 174"/>
                <a:gd name="T10" fmla="*/ 118 w 172"/>
                <a:gd name="T11" fmla="*/ 109 h 174"/>
                <a:gd name="T12" fmla="*/ 118 w 172"/>
                <a:gd name="T13" fmla="*/ 98 h 174"/>
                <a:gd name="T14" fmla="*/ 118 w 172"/>
                <a:gd name="T15" fmla="*/ 87 h 174"/>
                <a:gd name="T16" fmla="*/ 118 w 172"/>
                <a:gd name="T17" fmla="*/ 76 h 174"/>
                <a:gd name="T18" fmla="*/ 118 w 172"/>
                <a:gd name="T19" fmla="*/ 65 h 174"/>
                <a:gd name="T20" fmla="*/ 118 w 172"/>
                <a:gd name="T21" fmla="*/ 55 h 174"/>
                <a:gd name="T22" fmla="*/ 108 w 172"/>
                <a:gd name="T23" fmla="*/ 55 h 174"/>
                <a:gd name="T24" fmla="*/ 97 w 172"/>
                <a:gd name="T25" fmla="*/ 44 h 174"/>
                <a:gd name="T26" fmla="*/ 86 w 172"/>
                <a:gd name="T27" fmla="*/ 44 h 174"/>
                <a:gd name="T28" fmla="*/ 75 w 172"/>
                <a:gd name="T29" fmla="*/ 55 h 174"/>
                <a:gd name="T30" fmla="*/ 65 w 172"/>
                <a:gd name="T31" fmla="*/ 55 h 174"/>
                <a:gd name="T32" fmla="*/ 54 w 172"/>
                <a:gd name="T33" fmla="*/ 55 h 174"/>
                <a:gd name="T34" fmla="*/ 43 w 172"/>
                <a:gd name="T35" fmla="*/ 65 h 174"/>
                <a:gd name="T36" fmla="*/ 33 w 172"/>
                <a:gd name="T37" fmla="*/ 76 h 174"/>
                <a:gd name="T38" fmla="*/ 0 w 172"/>
                <a:gd name="T39" fmla="*/ 33 h 174"/>
                <a:gd name="T40" fmla="*/ 11 w 172"/>
                <a:gd name="T41" fmla="*/ 22 h 174"/>
                <a:gd name="T42" fmla="*/ 22 w 172"/>
                <a:gd name="T43" fmla="*/ 22 h 174"/>
                <a:gd name="T44" fmla="*/ 33 w 172"/>
                <a:gd name="T45" fmla="*/ 11 h 174"/>
                <a:gd name="T46" fmla="*/ 43 w 172"/>
                <a:gd name="T47" fmla="*/ 11 h 174"/>
                <a:gd name="T48" fmla="*/ 54 w 172"/>
                <a:gd name="T49" fmla="*/ 11 h 174"/>
                <a:gd name="T50" fmla="*/ 65 w 172"/>
                <a:gd name="T51" fmla="*/ 0 h 174"/>
                <a:gd name="T52" fmla="*/ 75 w 172"/>
                <a:gd name="T53" fmla="*/ 0 h 174"/>
                <a:gd name="T54" fmla="*/ 86 w 172"/>
                <a:gd name="T55" fmla="*/ 0 h 174"/>
                <a:gd name="T56" fmla="*/ 97 w 172"/>
                <a:gd name="T57" fmla="*/ 0 h 174"/>
                <a:gd name="T58" fmla="*/ 108 w 172"/>
                <a:gd name="T59" fmla="*/ 0 h 174"/>
                <a:gd name="T60" fmla="*/ 118 w 172"/>
                <a:gd name="T61" fmla="*/ 0 h 174"/>
                <a:gd name="T62" fmla="*/ 129 w 172"/>
                <a:gd name="T63" fmla="*/ 11 h 174"/>
                <a:gd name="T64" fmla="*/ 140 w 172"/>
                <a:gd name="T65" fmla="*/ 11 h 174"/>
                <a:gd name="T66" fmla="*/ 140 w 172"/>
                <a:gd name="T67" fmla="*/ 22 h 174"/>
                <a:gd name="T68" fmla="*/ 150 w 172"/>
                <a:gd name="T69" fmla="*/ 22 h 174"/>
                <a:gd name="T70" fmla="*/ 150 w 172"/>
                <a:gd name="T71" fmla="*/ 33 h 174"/>
                <a:gd name="T72" fmla="*/ 161 w 172"/>
                <a:gd name="T73" fmla="*/ 44 h 174"/>
                <a:gd name="T74" fmla="*/ 161 w 172"/>
                <a:gd name="T75" fmla="*/ 55 h 174"/>
                <a:gd name="T76" fmla="*/ 172 w 172"/>
                <a:gd name="T77" fmla="*/ 65 h 174"/>
                <a:gd name="T78" fmla="*/ 172 w 172"/>
                <a:gd name="T79" fmla="*/ 76 h 174"/>
                <a:gd name="T80" fmla="*/ 172 w 172"/>
                <a:gd name="T81" fmla="*/ 87 h 174"/>
                <a:gd name="T82" fmla="*/ 172 w 172"/>
                <a:gd name="T83" fmla="*/ 98 h 174"/>
                <a:gd name="T84" fmla="*/ 172 w 172"/>
                <a:gd name="T85" fmla="*/ 109 h 174"/>
                <a:gd name="T86" fmla="*/ 161 w 172"/>
                <a:gd name="T87" fmla="*/ 120 h 174"/>
                <a:gd name="T88" fmla="*/ 161 w 172"/>
                <a:gd name="T89" fmla="*/ 131 h 174"/>
                <a:gd name="T90" fmla="*/ 161 w 172"/>
                <a:gd name="T91" fmla="*/ 142 h 174"/>
                <a:gd name="T92" fmla="*/ 161 w 172"/>
                <a:gd name="T93" fmla="*/ 153 h 174"/>
                <a:gd name="T94" fmla="*/ 150 w 172"/>
                <a:gd name="T95" fmla="*/ 163 h 174"/>
                <a:gd name="T96" fmla="*/ 150 w 172"/>
                <a:gd name="T97" fmla="*/ 174 h 174"/>
                <a:gd name="T98" fmla="*/ 140 w 172"/>
                <a:gd name="T99" fmla="*/ 174 h 174"/>
                <a:gd name="T100" fmla="*/ 108 w 172"/>
                <a:gd name="T101" fmla="*/ 142 h 17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"/>
                <a:gd name="T154" fmla="*/ 0 h 174"/>
                <a:gd name="T155" fmla="*/ 172 w 172"/>
                <a:gd name="T156" fmla="*/ 174 h 17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" h="174">
                  <a:moveTo>
                    <a:pt x="108" y="142"/>
                  </a:moveTo>
                  <a:lnTo>
                    <a:pt x="108" y="153"/>
                  </a:lnTo>
                  <a:lnTo>
                    <a:pt x="108" y="142"/>
                  </a:lnTo>
                  <a:lnTo>
                    <a:pt x="118" y="131"/>
                  </a:lnTo>
                  <a:lnTo>
                    <a:pt x="118" y="120"/>
                  </a:lnTo>
                  <a:lnTo>
                    <a:pt x="118" y="109"/>
                  </a:lnTo>
                  <a:lnTo>
                    <a:pt x="118" y="98"/>
                  </a:lnTo>
                  <a:lnTo>
                    <a:pt x="118" y="87"/>
                  </a:lnTo>
                  <a:lnTo>
                    <a:pt x="118" y="76"/>
                  </a:lnTo>
                  <a:lnTo>
                    <a:pt x="118" y="65"/>
                  </a:lnTo>
                  <a:lnTo>
                    <a:pt x="118" y="55"/>
                  </a:lnTo>
                  <a:lnTo>
                    <a:pt x="108" y="55"/>
                  </a:lnTo>
                  <a:lnTo>
                    <a:pt x="97" y="44"/>
                  </a:lnTo>
                  <a:lnTo>
                    <a:pt x="86" y="44"/>
                  </a:lnTo>
                  <a:lnTo>
                    <a:pt x="75" y="55"/>
                  </a:lnTo>
                  <a:lnTo>
                    <a:pt x="65" y="55"/>
                  </a:lnTo>
                  <a:lnTo>
                    <a:pt x="54" y="55"/>
                  </a:lnTo>
                  <a:lnTo>
                    <a:pt x="43" y="65"/>
                  </a:lnTo>
                  <a:lnTo>
                    <a:pt x="33" y="76"/>
                  </a:lnTo>
                  <a:lnTo>
                    <a:pt x="0" y="33"/>
                  </a:lnTo>
                  <a:lnTo>
                    <a:pt x="11" y="22"/>
                  </a:lnTo>
                  <a:lnTo>
                    <a:pt x="22" y="22"/>
                  </a:lnTo>
                  <a:lnTo>
                    <a:pt x="33" y="11"/>
                  </a:lnTo>
                  <a:lnTo>
                    <a:pt x="43" y="11"/>
                  </a:lnTo>
                  <a:lnTo>
                    <a:pt x="54" y="11"/>
                  </a:lnTo>
                  <a:lnTo>
                    <a:pt x="65" y="0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7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9" y="11"/>
                  </a:lnTo>
                  <a:lnTo>
                    <a:pt x="140" y="11"/>
                  </a:lnTo>
                  <a:lnTo>
                    <a:pt x="140" y="22"/>
                  </a:lnTo>
                  <a:lnTo>
                    <a:pt x="150" y="22"/>
                  </a:lnTo>
                  <a:lnTo>
                    <a:pt x="150" y="33"/>
                  </a:lnTo>
                  <a:lnTo>
                    <a:pt x="161" y="44"/>
                  </a:lnTo>
                  <a:lnTo>
                    <a:pt x="161" y="55"/>
                  </a:lnTo>
                  <a:lnTo>
                    <a:pt x="172" y="65"/>
                  </a:lnTo>
                  <a:lnTo>
                    <a:pt x="172" y="76"/>
                  </a:lnTo>
                  <a:lnTo>
                    <a:pt x="172" y="87"/>
                  </a:lnTo>
                  <a:lnTo>
                    <a:pt x="172" y="98"/>
                  </a:lnTo>
                  <a:lnTo>
                    <a:pt x="172" y="109"/>
                  </a:lnTo>
                  <a:lnTo>
                    <a:pt x="161" y="120"/>
                  </a:lnTo>
                  <a:lnTo>
                    <a:pt x="161" y="131"/>
                  </a:lnTo>
                  <a:lnTo>
                    <a:pt x="161" y="142"/>
                  </a:lnTo>
                  <a:lnTo>
                    <a:pt x="161" y="153"/>
                  </a:lnTo>
                  <a:lnTo>
                    <a:pt x="150" y="163"/>
                  </a:lnTo>
                  <a:lnTo>
                    <a:pt x="150" y="174"/>
                  </a:lnTo>
                  <a:lnTo>
                    <a:pt x="140" y="174"/>
                  </a:lnTo>
                  <a:lnTo>
                    <a:pt x="108" y="14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5" name="Freeform 150"/>
            <p:cNvSpPr>
              <a:spLocks/>
            </p:cNvSpPr>
            <p:nvPr/>
          </p:nvSpPr>
          <p:spPr bwMode="auto">
            <a:xfrm>
              <a:off x="3536" y="4879"/>
              <a:ext cx="322" cy="359"/>
            </a:xfrm>
            <a:custGeom>
              <a:avLst/>
              <a:gdLst>
                <a:gd name="T0" fmla="*/ 0 w 322"/>
                <a:gd name="T1" fmla="*/ 337 h 359"/>
                <a:gd name="T2" fmla="*/ 11 w 322"/>
                <a:gd name="T3" fmla="*/ 326 h 359"/>
                <a:gd name="T4" fmla="*/ 290 w 322"/>
                <a:gd name="T5" fmla="*/ 0 h 359"/>
                <a:gd name="T6" fmla="*/ 322 w 322"/>
                <a:gd name="T7" fmla="*/ 32 h 359"/>
                <a:gd name="T8" fmla="*/ 43 w 322"/>
                <a:gd name="T9" fmla="*/ 359 h 359"/>
                <a:gd name="T10" fmla="*/ 43 w 322"/>
                <a:gd name="T11" fmla="*/ 348 h 359"/>
                <a:gd name="T12" fmla="*/ 0 w 322"/>
                <a:gd name="T13" fmla="*/ 337 h 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2"/>
                <a:gd name="T22" fmla="*/ 0 h 359"/>
                <a:gd name="T23" fmla="*/ 322 w 322"/>
                <a:gd name="T24" fmla="*/ 359 h 3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2" h="359">
                  <a:moveTo>
                    <a:pt x="0" y="337"/>
                  </a:moveTo>
                  <a:lnTo>
                    <a:pt x="11" y="326"/>
                  </a:lnTo>
                  <a:lnTo>
                    <a:pt x="290" y="0"/>
                  </a:lnTo>
                  <a:lnTo>
                    <a:pt x="322" y="32"/>
                  </a:lnTo>
                  <a:lnTo>
                    <a:pt x="43" y="359"/>
                  </a:lnTo>
                  <a:lnTo>
                    <a:pt x="43" y="348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6" name="Freeform 151"/>
            <p:cNvSpPr>
              <a:spLocks/>
            </p:cNvSpPr>
            <p:nvPr/>
          </p:nvSpPr>
          <p:spPr bwMode="auto">
            <a:xfrm>
              <a:off x="3375" y="5216"/>
              <a:ext cx="204" cy="381"/>
            </a:xfrm>
            <a:custGeom>
              <a:avLst/>
              <a:gdLst>
                <a:gd name="T0" fmla="*/ 0 w 204"/>
                <a:gd name="T1" fmla="*/ 359 h 381"/>
                <a:gd name="T2" fmla="*/ 161 w 204"/>
                <a:gd name="T3" fmla="*/ 0 h 381"/>
                <a:gd name="T4" fmla="*/ 204 w 204"/>
                <a:gd name="T5" fmla="*/ 11 h 381"/>
                <a:gd name="T6" fmla="*/ 43 w 204"/>
                <a:gd name="T7" fmla="*/ 381 h 381"/>
                <a:gd name="T8" fmla="*/ 43 w 204"/>
                <a:gd name="T9" fmla="*/ 370 h 381"/>
                <a:gd name="T10" fmla="*/ 0 w 204"/>
                <a:gd name="T11" fmla="*/ 359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4"/>
                <a:gd name="T19" fmla="*/ 0 h 381"/>
                <a:gd name="T20" fmla="*/ 204 w 204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4" h="381">
                  <a:moveTo>
                    <a:pt x="0" y="359"/>
                  </a:moveTo>
                  <a:lnTo>
                    <a:pt x="161" y="0"/>
                  </a:lnTo>
                  <a:lnTo>
                    <a:pt x="204" y="11"/>
                  </a:lnTo>
                  <a:lnTo>
                    <a:pt x="43" y="381"/>
                  </a:lnTo>
                  <a:lnTo>
                    <a:pt x="43" y="370"/>
                  </a:lnTo>
                  <a:lnTo>
                    <a:pt x="0" y="35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7" name="Freeform 152"/>
            <p:cNvSpPr>
              <a:spLocks/>
            </p:cNvSpPr>
            <p:nvPr/>
          </p:nvSpPr>
          <p:spPr bwMode="auto">
            <a:xfrm>
              <a:off x="3354" y="5575"/>
              <a:ext cx="64" cy="251"/>
            </a:xfrm>
            <a:custGeom>
              <a:avLst/>
              <a:gdLst>
                <a:gd name="T0" fmla="*/ 43 w 64"/>
                <a:gd name="T1" fmla="*/ 251 h 251"/>
                <a:gd name="T2" fmla="*/ 0 w 64"/>
                <a:gd name="T3" fmla="*/ 240 h 251"/>
                <a:gd name="T4" fmla="*/ 21 w 64"/>
                <a:gd name="T5" fmla="*/ 0 h 251"/>
                <a:gd name="T6" fmla="*/ 64 w 64"/>
                <a:gd name="T7" fmla="*/ 11 h 251"/>
                <a:gd name="T8" fmla="*/ 43 w 64"/>
                <a:gd name="T9" fmla="*/ 240 h 251"/>
                <a:gd name="T10" fmla="*/ 0 w 64"/>
                <a:gd name="T11" fmla="*/ 229 h 251"/>
                <a:gd name="T12" fmla="*/ 43 w 64"/>
                <a:gd name="T13" fmla="*/ 251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51"/>
                <a:gd name="T23" fmla="*/ 64 w 64"/>
                <a:gd name="T24" fmla="*/ 251 h 2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51">
                  <a:moveTo>
                    <a:pt x="43" y="251"/>
                  </a:moveTo>
                  <a:lnTo>
                    <a:pt x="0" y="240"/>
                  </a:lnTo>
                  <a:lnTo>
                    <a:pt x="21" y="0"/>
                  </a:lnTo>
                  <a:lnTo>
                    <a:pt x="64" y="11"/>
                  </a:lnTo>
                  <a:lnTo>
                    <a:pt x="43" y="240"/>
                  </a:lnTo>
                  <a:lnTo>
                    <a:pt x="0" y="229"/>
                  </a:lnTo>
                  <a:lnTo>
                    <a:pt x="43" y="2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8" name="Freeform 153"/>
            <p:cNvSpPr>
              <a:spLocks/>
            </p:cNvSpPr>
            <p:nvPr/>
          </p:nvSpPr>
          <p:spPr bwMode="auto">
            <a:xfrm>
              <a:off x="3354" y="5565"/>
              <a:ext cx="128" cy="261"/>
            </a:xfrm>
            <a:custGeom>
              <a:avLst/>
              <a:gdLst>
                <a:gd name="T0" fmla="*/ 128 w 128"/>
                <a:gd name="T1" fmla="*/ 21 h 261"/>
                <a:gd name="T2" fmla="*/ 43 w 128"/>
                <a:gd name="T3" fmla="*/ 261 h 261"/>
                <a:gd name="T4" fmla="*/ 0 w 128"/>
                <a:gd name="T5" fmla="*/ 239 h 261"/>
                <a:gd name="T6" fmla="*/ 86 w 128"/>
                <a:gd name="T7" fmla="*/ 0 h 261"/>
                <a:gd name="T8" fmla="*/ 128 w 128"/>
                <a:gd name="T9" fmla="*/ 21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61"/>
                <a:gd name="T17" fmla="*/ 128 w 128"/>
                <a:gd name="T18" fmla="*/ 261 h 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61">
                  <a:moveTo>
                    <a:pt x="128" y="21"/>
                  </a:moveTo>
                  <a:lnTo>
                    <a:pt x="43" y="261"/>
                  </a:lnTo>
                  <a:lnTo>
                    <a:pt x="0" y="239"/>
                  </a:lnTo>
                  <a:lnTo>
                    <a:pt x="86" y="0"/>
                  </a:lnTo>
                  <a:lnTo>
                    <a:pt x="128" y="2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39" name="Freeform 154"/>
            <p:cNvSpPr>
              <a:spLocks/>
            </p:cNvSpPr>
            <p:nvPr/>
          </p:nvSpPr>
          <p:spPr bwMode="auto">
            <a:xfrm>
              <a:off x="3440" y="5347"/>
              <a:ext cx="193" cy="239"/>
            </a:xfrm>
            <a:custGeom>
              <a:avLst/>
              <a:gdLst>
                <a:gd name="T0" fmla="*/ 193 w 193"/>
                <a:gd name="T1" fmla="*/ 43 h 239"/>
                <a:gd name="T2" fmla="*/ 193 w 193"/>
                <a:gd name="T3" fmla="*/ 32 h 239"/>
                <a:gd name="T4" fmla="*/ 42 w 193"/>
                <a:gd name="T5" fmla="*/ 239 h 239"/>
                <a:gd name="T6" fmla="*/ 0 w 193"/>
                <a:gd name="T7" fmla="*/ 218 h 239"/>
                <a:gd name="T8" fmla="*/ 160 w 193"/>
                <a:gd name="T9" fmla="*/ 0 h 239"/>
                <a:gd name="T10" fmla="*/ 171 w 193"/>
                <a:gd name="T11" fmla="*/ 0 h 239"/>
                <a:gd name="T12" fmla="*/ 193 w 193"/>
                <a:gd name="T13" fmla="*/ 43 h 2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3"/>
                <a:gd name="T22" fmla="*/ 0 h 239"/>
                <a:gd name="T23" fmla="*/ 193 w 193"/>
                <a:gd name="T24" fmla="*/ 239 h 2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3" h="239">
                  <a:moveTo>
                    <a:pt x="193" y="43"/>
                  </a:moveTo>
                  <a:lnTo>
                    <a:pt x="193" y="32"/>
                  </a:lnTo>
                  <a:lnTo>
                    <a:pt x="42" y="239"/>
                  </a:lnTo>
                  <a:lnTo>
                    <a:pt x="0" y="218"/>
                  </a:lnTo>
                  <a:lnTo>
                    <a:pt x="160" y="0"/>
                  </a:lnTo>
                  <a:lnTo>
                    <a:pt x="171" y="0"/>
                  </a:lnTo>
                  <a:lnTo>
                    <a:pt x="193" y="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0" name="Freeform 155"/>
            <p:cNvSpPr>
              <a:spLocks/>
            </p:cNvSpPr>
            <p:nvPr/>
          </p:nvSpPr>
          <p:spPr bwMode="auto">
            <a:xfrm>
              <a:off x="3611" y="5325"/>
              <a:ext cx="140" cy="131"/>
            </a:xfrm>
            <a:custGeom>
              <a:avLst/>
              <a:gdLst>
                <a:gd name="T0" fmla="*/ 97 w 140"/>
                <a:gd name="T1" fmla="*/ 109 h 131"/>
                <a:gd name="T2" fmla="*/ 86 w 140"/>
                <a:gd name="T3" fmla="*/ 120 h 131"/>
                <a:gd name="T4" fmla="*/ 86 w 140"/>
                <a:gd name="T5" fmla="*/ 109 h 131"/>
                <a:gd name="T6" fmla="*/ 86 w 140"/>
                <a:gd name="T7" fmla="*/ 98 h 131"/>
                <a:gd name="T8" fmla="*/ 86 w 140"/>
                <a:gd name="T9" fmla="*/ 87 h 131"/>
                <a:gd name="T10" fmla="*/ 86 w 140"/>
                <a:gd name="T11" fmla="*/ 76 h 131"/>
                <a:gd name="T12" fmla="*/ 86 w 140"/>
                <a:gd name="T13" fmla="*/ 65 h 131"/>
                <a:gd name="T14" fmla="*/ 86 w 140"/>
                <a:gd name="T15" fmla="*/ 54 h 131"/>
                <a:gd name="T16" fmla="*/ 75 w 140"/>
                <a:gd name="T17" fmla="*/ 54 h 131"/>
                <a:gd name="T18" fmla="*/ 75 w 140"/>
                <a:gd name="T19" fmla="*/ 44 h 131"/>
                <a:gd name="T20" fmla="*/ 64 w 140"/>
                <a:gd name="T21" fmla="*/ 44 h 131"/>
                <a:gd name="T22" fmla="*/ 54 w 140"/>
                <a:gd name="T23" fmla="*/ 44 h 131"/>
                <a:gd name="T24" fmla="*/ 43 w 140"/>
                <a:gd name="T25" fmla="*/ 44 h 131"/>
                <a:gd name="T26" fmla="*/ 43 w 140"/>
                <a:gd name="T27" fmla="*/ 54 h 131"/>
                <a:gd name="T28" fmla="*/ 32 w 140"/>
                <a:gd name="T29" fmla="*/ 54 h 131"/>
                <a:gd name="T30" fmla="*/ 22 w 140"/>
                <a:gd name="T31" fmla="*/ 54 h 131"/>
                <a:gd name="T32" fmla="*/ 22 w 140"/>
                <a:gd name="T33" fmla="*/ 65 h 131"/>
                <a:gd name="T34" fmla="*/ 0 w 140"/>
                <a:gd name="T35" fmla="*/ 22 h 131"/>
                <a:gd name="T36" fmla="*/ 0 w 140"/>
                <a:gd name="T37" fmla="*/ 11 h 131"/>
                <a:gd name="T38" fmla="*/ 11 w 140"/>
                <a:gd name="T39" fmla="*/ 11 h 131"/>
                <a:gd name="T40" fmla="*/ 22 w 140"/>
                <a:gd name="T41" fmla="*/ 11 h 131"/>
                <a:gd name="T42" fmla="*/ 32 w 140"/>
                <a:gd name="T43" fmla="*/ 0 h 131"/>
                <a:gd name="T44" fmla="*/ 43 w 140"/>
                <a:gd name="T45" fmla="*/ 0 h 131"/>
                <a:gd name="T46" fmla="*/ 54 w 140"/>
                <a:gd name="T47" fmla="*/ 0 h 131"/>
                <a:gd name="T48" fmla="*/ 64 w 140"/>
                <a:gd name="T49" fmla="*/ 0 h 131"/>
                <a:gd name="T50" fmla="*/ 75 w 140"/>
                <a:gd name="T51" fmla="*/ 0 h 131"/>
                <a:gd name="T52" fmla="*/ 86 w 140"/>
                <a:gd name="T53" fmla="*/ 0 h 131"/>
                <a:gd name="T54" fmla="*/ 97 w 140"/>
                <a:gd name="T55" fmla="*/ 0 h 131"/>
                <a:gd name="T56" fmla="*/ 97 w 140"/>
                <a:gd name="T57" fmla="*/ 11 h 131"/>
                <a:gd name="T58" fmla="*/ 107 w 140"/>
                <a:gd name="T59" fmla="*/ 11 h 131"/>
                <a:gd name="T60" fmla="*/ 118 w 140"/>
                <a:gd name="T61" fmla="*/ 22 h 131"/>
                <a:gd name="T62" fmla="*/ 118 w 140"/>
                <a:gd name="T63" fmla="*/ 33 h 131"/>
                <a:gd name="T64" fmla="*/ 129 w 140"/>
                <a:gd name="T65" fmla="*/ 33 h 131"/>
                <a:gd name="T66" fmla="*/ 129 w 140"/>
                <a:gd name="T67" fmla="*/ 44 h 131"/>
                <a:gd name="T68" fmla="*/ 129 w 140"/>
                <a:gd name="T69" fmla="*/ 54 h 131"/>
                <a:gd name="T70" fmla="*/ 129 w 140"/>
                <a:gd name="T71" fmla="*/ 65 h 131"/>
                <a:gd name="T72" fmla="*/ 140 w 140"/>
                <a:gd name="T73" fmla="*/ 76 h 131"/>
                <a:gd name="T74" fmla="*/ 140 w 140"/>
                <a:gd name="T75" fmla="*/ 87 h 131"/>
                <a:gd name="T76" fmla="*/ 140 w 140"/>
                <a:gd name="T77" fmla="*/ 98 h 131"/>
                <a:gd name="T78" fmla="*/ 140 w 140"/>
                <a:gd name="T79" fmla="*/ 109 h 131"/>
                <a:gd name="T80" fmla="*/ 140 w 140"/>
                <a:gd name="T81" fmla="*/ 120 h 131"/>
                <a:gd name="T82" fmla="*/ 140 w 140"/>
                <a:gd name="T83" fmla="*/ 131 h 131"/>
                <a:gd name="T84" fmla="*/ 97 w 140"/>
                <a:gd name="T85" fmla="*/ 109 h 1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0"/>
                <a:gd name="T130" fmla="*/ 0 h 131"/>
                <a:gd name="T131" fmla="*/ 140 w 140"/>
                <a:gd name="T132" fmla="*/ 131 h 13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0" h="131">
                  <a:moveTo>
                    <a:pt x="97" y="109"/>
                  </a:moveTo>
                  <a:lnTo>
                    <a:pt x="86" y="120"/>
                  </a:lnTo>
                  <a:lnTo>
                    <a:pt x="86" y="109"/>
                  </a:lnTo>
                  <a:lnTo>
                    <a:pt x="86" y="98"/>
                  </a:lnTo>
                  <a:lnTo>
                    <a:pt x="86" y="87"/>
                  </a:lnTo>
                  <a:lnTo>
                    <a:pt x="86" y="76"/>
                  </a:lnTo>
                  <a:lnTo>
                    <a:pt x="86" y="65"/>
                  </a:lnTo>
                  <a:lnTo>
                    <a:pt x="86" y="54"/>
                  </a:lnTo>
                  <a:lnTo>
                    <a:pt x="75" y="54"/>
                  </a:lnTo>
                  <a:lnTo>
                    <a:pt x="75" y="44"/>
                  </a:lnTo>
                  <a:lnTo>
                    <a:pt x="64" y="44"/>
                  </a:lnTo>
                  <a:lnTo>
                    <a:pt x="54" y="44"/>
                  </a:lnTo>
                  <a:lnTo>
                    <a:pt x="43" y="44"/>
                  </a:lnTo>
                  <a:lnTo>
                    <a:pt x="43" y="54"/>
                  </a:lnTo>
                  <a:lnTo>
                    <a:pt x="32" y="54"/>
                  </a:lnTo>
                  <a:lnTo>
                    <a:pt x="22" y="54"/>
                  </a:lnTo>
                  <a:lnTo>
                    <a:pt x="22" y="65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11" y="11"/>
                  </a:lnTo>
                  <a:lnTo>
                    <a:pt x="22" y="11"/>
                  </a:lnTo>
                  <a:lnTo>
                    <a:pt x="32" y="0"/>
                  </a:lnTo>
                  <a:lnTo>
                    <a:pt x="43" y="0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5" y="0"/>
                  </a:lnTo>
                  <a:lnTo>
                    <a:pt x="86" y="0"/>
                  </a:lnTo>
                  <a:lnTo>
                    <a:pt x="97" y="0"/>
                  </a:lnTo>
                  <a:lnTo>
                    <a:pt x="97" y="11"/>
                  </a:lnTo>
                  <a:lnTo>
                    <a:pt x="107" y="11"/>
                  </a:lnTo>
                  <a:lnTo>
                    <a:pt x="118" y="22"/>
                  </a:lnTo>
                  <a:lnTo>
                    <a:pt x="118" y="33"/>
                  </a:lnTo>
                  <a:lnTo>
                    <a:pt x="129" y="33"/>
                  </a:lnTo>
                  <a:lnTo>
                    <a:pt x="129" y="44"/>
                  </a:lnTo>
                  <a:lnTo>
                    <a:pt x="129" y="54"/>
                  </a:lnTo>
                  <a:lnTo>
                    <a:pt x="129" y="65"/>
                  </a:lnTo>
                  <a:lnTo>
                    <a:pt x="140" y="76"/>
                  </a:lnTo>
                  <a:lnTo>
                    <a:pt x="140" y="87"/>
                  </a:lnTo>
                  <a:lnTo>
                    <a:pt x="140" y="98"/>
                  </a:lnTo>
                  <a:lnTo>
                    <a:pt x="140" y="109"/>
                  </a:lnTo>
                  <a:lnTo>
                    <a:pt x="140" y="120"/>
                  </a:lnTo>
                  <a:lnTo>
                    <a:pt x="140" y="131"/>
                  </a:lnTo>
                  <a:lnTo>
                    <a:pt x="97" y="10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1" name="Freeform 156"/>
            <p:cNvSpPr>
              <a:spLocks/>
            </p:cNvSpPr>
            <p:nvPr/>
          </p:nvSpPr>
          <p:spPr bwMode="auto">
            <a:xfrm>
              <a:off x="3557" y="5434"/>
              <a:ext cx="194" cy="381"/>
            </a:xfrm>
            <a:custGeom>
              <a:avLst/>
              <a:gdLst>
                <a:gd name="T0" fmla="*/ 0 w 194"/>
                <a:gd name="T1" fmla="*/ 370 h 381"/>
                <a:gd name="T2" fmla="*/ 151 w 194"/>
                <a:gd name="T3" fmla="*/ 0 h 381"/>
                <a:gd name="T4" fmla="*/ 194 w 194"/>
                <a:gd name="T5" fmla="*/ 22 h 381"/>
                <a:gd name="T6" fmla="*/ 43 w 194"/>
                <a:gd name="T7" fmla="*/ 381 h 381"/>
                <a:gd name="T8" fmla="*/ 54 w 194"/>
                <a:gd name="T9" fmla="*/ 381 h 381"/>
                <a:gd name="T10" fmla="*/ 0 w 194"/>
                <a:gd name="T11" fmla="*/ 370 h 3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4"/>
                <a:gd name="T19" fmla="*/ 0 h 381"/>
                <a:gd name="T20" fmla="*/ 194 w 194"/>
                <a:gd name="T21" fmla="*/ 381 h 3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4" h="381">
                  <a:moveTo>
                    <a:pt x="0" y="370"/>
                  </a:moveTo>
                  <a:lnTo>
                    <a:pt x="151" y="0"/>
                  </a:lnTo>
                  <a:lnTo>
                    <a:pt x="194" y="22"/>
                  </a:lnTo>
                  <a:lnTo>
                    <a:pt x="43" y="381"/>
                  </a:lnTo>
                  <a:lnTo>
                    <a:pt x="54" y="381"/>
                  </a:lnTo>
                  <a:lnTo>
                    <a:pt x="0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2" name="Freeform 157"/>
            <p:cNvSpPr>
              <a:spLocks/>
            </p:cNvSpPr>
            <p:nvPr/>
          </p:nvSpPr>
          <p:spPr bwMode="auto">
            <a:xfrm>
              <a:off x="3472" y="5804"/>
              <a:ext cx="139" cy="414"/>
            </a:xfrm>
            <a:custGeom>
              <a:avLst/>
              <a:gdLst>
                <a:gd name="T0" fmla="*/ 10 w 139"/>
                <a:gd name="T1" fmla="*/ 381 h 414"/>
                <a:gd name="T2" fmla="*/ 0 w 139"/>
                <a:gd name="T3" fmla="*/ 392 h 414"/>
                <a:gd name="T4" fmla="*/ 85 w 139"/>
                <a:gd name="T5" fmla="*/ 0 h 414"/>
                <a:gd name="T6" fmla="*/ 139 w 139"/>
                <a:gd name="T7" fmla="*/ 11 h 414"/>
                <a:gd name="T8" fmla="*/ 53 w 139"/>
                <a:gd name="T9" fmla="*/ 403 h 414"/>
                <a:gd name="T10" fmla="*/ 43 w 139"/>
                <a:gd name="T11" fmla="*/ 414 h 414"/>
                <a:gd name="T12" fmla="*/ 10 w 139"/>
                <a:gd name="T13" fmla="*/ 381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414"/>
                <a:gd name="T23" fmla="*/ 139 w 139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414">
                  <a:moveTo>
                    <a:pt x="10" y="381"/>
                  </a:moveTo>
                  <a:lnTo>
                    <a:pt x="0" y="392"/>
                  </a:lnTo>
                  <a:lnTo>
                    <a:pt x="85" y="0"/>
                  </a:lnTo>
                  <a:lnTo>
                    <a:pt x="139" y="11"/>
                  </a:lnTo>
                  <a:lnTo>
                    <a:pt x="53" y="403"/>
                  </a:lnTo>
                  <a:lnTo>
                    <a:pt x="43" y="414"/>
                  </a:lnTo>
                  <a:lnTo>
                    <a:pt x="10" y="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3" name="Freeform 158"/>
            <p:cNvSpPr>
              <a:spLocks/>
            </p:cNvSpPr>
            <p:nvPr/>
          </p:nvSpPr>
          <p:spPr bwMode="auto">
            <a:xfrm>
              <a:off x="3182" y="6185"/>
              <a:ext cx="333" cy="174"/>
            </a:xfrm>
            <a:custGeom>
              <a:avLst/>
              <a:gdLst>
                <a:gd name="T0" fmla="*/ 0 w 333"/>
                <a:gd name="T1" fmla="*/ 131 h 174"/>
                <a:gd name="T2" fmla="*/ 11 w 333"/>
                <a:gd name="T3" fmla="*/ 131 h 174"/>
                <a:gd name="T4" fmla="*/ 22 w 333"/>
                <a:gd name="T5" fmla="*/ 131 h 174"/>
                <a:gd name="T6" fmla="*/ 32 w 333"/>
                <a:gd name="T7" fmla="*/ 120 h 174"/>
                <a:gd name="T8" fmla="*/ 43 w 333"/>
                <a:gd name="T9" fmla="*/ 120 h 174"/>
                <a:gd name="T10" fmla="*/ 54 w 333"/>
                <a:gd name="T11" fmla="*/ 120 h 174"/>
                <a:gd name="T12" fmla="*/ 65 w 333"/>
                <a:gd name="T13" fmla="*/ 120 h 174"/>
                <a:gd name="T14" fmla="*/ 75 w 333"/>
                <a:gd name="T15" fmla="*/ 120 h 174"/>
                <a:gd name="T16" fmla="*/ 86 w 333"/>
                <a:gd name="T17" fmla="*/ 109 h 174"/>
                <a:gd name="T18" fmla="*/ 107 w 333"/>
                <a:gd name="T19" fmla="*/ 109 h 174"/>
                <a:gd name="T20" fmla="*/ 118 w 333"/>
                <a:gd name="T21" fmla="*/ 109 h 174"/>
                <a:gd name="T22" fmla="*/ 129 w 333"/>
                <a:gd name="T23" fmla="*/ 98 h 174"/>
                <a:gd name="T24" fmla="*/ 140 w 333"/>
                <a:gd name="T25" fmla="*/ 98 h 174"/>
                <a:gd name="T26" fmla="*/ 150 w 333"/>
                <a:gd name="T27" fmla="*/ 98 h 174"/>
                <a:gd name="T28" fmla="*/ 161 w 333"/>
                <a:gd name="T29" fmla="*/ 87 h 174"/>
                <a:gd name="T30" fmla="*/ 172 w 333"/>
                <a:gd name="T31" fmla="*/ 87 h 174"/>
                <a:gd name="T32" fmla="*/ 182 w 333"/>
                <a:gd name="T33" fmla="*/ 87 h 174"/>
                <a:gd name="T34" fmla="*/ 193 w 333"/>
                <a:gd name="T35" fmla="*/ 76 h 174"/>
                <a:gd name="T36" fmla="*/ 204 w 333"/>
                <a:gd name="T37" fmla="*/ 76 h 174"/>
                <a:gd name="T38" fmla="*/ 204 w 333"/>
                <a:gd name="T39" fmla="*/ 65 h 174"/>
                <a:gd name="T40" fmla="*/ 215 w 333"/>
                <a:gd name="T41" fmla="*/ 65 h 174"/>
                <a:gd name="T42" fmla="*/ 225 w 333"/>
                <a:gd name="T43" fmla="*/ 65 h 174"/>
                <a:gd name="T44" fmla="*/ 236 w 333"/>
                <a:gd name="T45" fmla="*/ 55 h 174"/>
                <a:gd name="T46" fmla="*/ 247 w 333"/>
                <a:gd name="T47" fmla="*/ 55 h 174"/>
                <a:gd name="T48" fmla="*/ 247 w 333"/>
                <a:gd name="T49" fmla="*/ 44 h 174"/>
                <a:gd name="T50" fmla="*/ 258 w 333"/>
                <a:gd name="T51" fmla="*/ 33 h 174"/>
                <a:gd name="T52" fmla="*/ 268 w 333"/>
                <a:gd name="T53" fmla="*/ 33 h 174"/>
                <a:gd name="T54" fmla="*/ 268 w 333"/>
                <a:gd name="T55" fmla="*/ 22 h 174"/>
                <a:gd name="T56" fmla="*/ 279 w 333"/>
                <a:gd name="T57" fmla="*/ 22 h 174"/>
                <a:gd name="T58" fmla="*/ 290 w 333"/>
                <a:gd name="T59" fmla="*/ 11 h 174"/>
                <a:gd name="T60" fmla="*/ 300 w 333"/>
                <a:gd name="T61" fmla="*/ 0 h 174"/>
                <a:gd name="T62" fmla="*/ 333 w 333"/>
                <a:gd name="T63" fmla="*/ 33 h 174"/>
                <a:gd name="T64" fmla="*/ 322 w 333"/>
                <a:gd name="T65" fmla="*/ 44 h 174"/>
                <a:gd name="T66" fmla="*/ 311 w 333"/>
                <a:gd name="T67" fmla="*/ 55 h 174"/>
                <a:gd name="T68" fmla="*/ 300 w 333"/>
                <a:gd name="T69" fmla="*/ 65 h 174"/>
                <a:gd name="T70" fmla="*/ 290 w 333"/>
                <a:gd name="T71" fmla="*/ 65 h 174"/>
                <a:gd name="T72" fmla="*/ 290 w 333"/>
                <a:gd name="T73" fmla="*/ 76 h 174"/>
                <a:gd name="T74" fmla="*/ 279 w 333"/>
                <a:gd name="T75" fmla="*/ 76 h 174"/>
                <a:gd name="T76" fmla="*/ 268 w 333"/>
                <a:gd name="T77" fmla="*/ 87 h 174"/>
                <a:gd name="T78" fmla="*/ 258 w 333"/>
                <a:gd name="T79" fmla="*/ 98 h 174"/>
                <a:gd name="T80" fmla="*/ 247 w 333"/>
                <a:gd name="T81" fmla="*/ 98 h 174"/>
                <a:gd name="T82" fmla="*/ 236 w 333"/>
                <a:gd name="T83" fmla="*/ 109 h 174"/>
                <a:gd name="T84" fmla="*/ 225 w 333"/>
                <a:gd name="T85" fmla="*/ 120 h 174"/>
                <a:gd name="T86" fmla="*/ 215 w 333"/>
                <a:gd name="T87" fmla="*/ 120 h 174"/>
                <a:gd name="T88" fmla="*/ 204 w 333"/>
                <a:gd name="T89" fmla="*/ 131 h 174"/>
                <a:gd name="T90" fmla="*/ 193 w 333"/>
                <a:gd name="T91" fmla="*/ 131 h 174"/>
                <a:gd name="T92" fmla="*/ 182 w 333"/>
                <a:gd name="T93" fmla="*/ 131 h 174"/>
                <a:gd name="T94" fmla="*/ 172 w 333"/>
                <a:gd name="T95" fmla="*/ 142 h 174"/>
                <a:gd name="T96" fmla="*/ 161 w 333"/>
                <a:gd name="T97" fmla="*/ 142 h 174"/>
                <a:gd name="T98" fmla="*/ 150 w 333"/>
                <a:gd name="T99" fmla="*/ 153 h 174"/>
                <a:gd name="T100" fmla="*/ 140 w 333"/>
                <a:gd name="T101" fmla="*/ 153 h 174"/>
                <a:gd name="T102" fmla="*/ 129 w 333"/>
                <a:gd name="T103" fmla="*/ 153 h 174"/>
                <a:gd name="T104" fmla="*/ 118 w 333"/>
                <a:gd name="T105" fmla="*/ 153 h 174"/>
                <a:gd name="T106" fmla="*/ 97 w 333"/>
                <a:gd name="T107" fmla="*/ 163 h 174"/>
                <a:gd name="T108" fmla="*/ 86 w 333"/>
                <a:gd name="T109" fmla="*/ 163 h 174"/>
                <a:gd name="T110" fmla="*/ 75 w 333"/>
                <a:gd name="T111" fmla="*/ 163 h 174"/>
                <a:gd name="T112" fmla="*/ 65 w 333"/>
                <a:gd name="T113" fmla="*/ 163 h 174"/>
                <a:gd name="T114" fmla="*/ 54 w 333"/>
                <a:gd name="T115" fmla="*/ 174 h 174"/>
                <a:gd name="T116" fmla="*/ 43 w 333"/>
                <a:gd name="T117" fmla="*/ 174 h 174"/>
                <a:gd name="T118" fmla="*/ 22 w 333"/>
                <a:gd name="T119" fmla="*/ 174 h 174"/>
                <a:gd name="T120" fmla="*/ 11 w 333"/>
                <a:gd name="T121" fmla="*/ 174 h 174"/>
                <a:gd name="T122" fmla="*/ 0 w 333"/>
                <a:gd name="T123" fmla="*/ 174 h 174"/>
                <a:gd name="T124" fmla="*/ 0 w 333"/>
                <a:gd name="T125" fmla="*/ 131 h 17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33"/>
                <a:gd name="T190" fmla="*/ 0 h 174"/>
                <a:gd name="T191" fmla="*/ 333 w 333"/>
                <a:gd name="T192" fmla="*/ 174 h 17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33" h="174">
                  <a:moveTo>
                    <a:pt x="0" y="131"/>
                  </a:moveTo>
                  <a:lnTo>
                    <a:pt x="11" y="131"/>
                  </a:lnTo>
                  <a:lnTo>
                    <a:pt x="22" y="131"/>
                  </a:lnTo>
                  <a:lnTo>
                    <a:pt x="32" y="120"/>
                  </a:lnTo>
                  <a:lnTo>
                    <a:pt x="43" y="120"/>
                  </a:lnTo>
                  <a:lnTo>
                    <a:pt x="54" y="120"/>
                  </a:lnTo>
                  <a:lnTo>
                    <a:pt x="65" y="120"/>
                  </a:lnTo>
                  <a:lnTo>
                    <a:pt x="75" y="120"/>
                  </a:lnTo>
                  <a:lnTo>
                    <a:pt x="86" y="109"/>
                  </a:lnTo>
                  <a:lnTo>
                    <a:pt x="107" y="109"/>
                  </a:lnTo>
                  <a:lnTo>
                    <a:pt x="118" y="109"/>
                  </a:lnTo>
                  <a:lnTo>
                    <a:pt x="129" y="98"/>
                  </a:lnTo>
                  <a:lnTo>
                    <a:pt x="140" y="98"/>
                  </a:lnTo>
                  <a:lnTo>
                    <a:pt x="150" y="98"/>
                  </a:lnTo>
                  <a:lnTo>
                    <a:pt x="161" y="87"/>
                  </a:lnTo>
                  <a:lnTo>
                    <a:pt x="172" y="87"/>
                  </a:lnTo>
                  <a:lnTo>
                    <a:pt x="182" y="87"/>
                  </a:lnTo>
                  <a:lnTo>
                    <a:pt x="193" y="76"/>
                  </a:lnTo>
                  <a:lnTo>
                    <a:pt x="204" y="76"/>
                  </a:lnTo>
                  <a:lnTo>
                    <a:pt x="204" y="65"/>
                  </a:lnTo>
                  <a:lnTo>
                    <a:pt x="215" y="65"/>
                  </a:lnTo>
                  <a:lnTo>
                    <a:pt x="225" y="65"/>
                  </a:lnTo>
                  <a:lnTo>
                    <a:pt x="236" y="55"/>
                  </a:lnTo>
                  <a:lnTo>
                    <a:pt x="247" y="55"/>
                  </a:lnTo>
                  <a:lnTo>
                    <a:pt x="247" y="44"/>
                  </a:lnTo>
                  <a:lnTo>
                    <a:pt x="258" y="33"/>
                  </a:lnTo>
                  <a:lnTo>
                    <a:pt x="268" y="33"/>
                  </a:lnTo>
                  <a:lnTo>
                    <a:pt x="268" y="22"/>
                  </a:lnTo>
                  <a:lnTo>
                    <a:pt x="279" y="22"/>
                  </a:lnTo>
                  <a:lnTo>
                    <a:pt x="290" y="11"/>
                  </a:lnTo>
                  <a:lnTo>
                    <a:pt x="300" y="0"/>
                  </a:lnTo>
                  <a:lnTo>
                    <a:pt x="333" y="33"/>
                  </a:lnTo>
                  <a:lnTo>
                    <a:pt x="322" y="44"/>
                  </a:lnTo>
                  <a:lnTo>
                    <a:pt x="311" y="55"/>
                  </a:lnTo>
                  <a:lnTo>
                    <a:pt x="300" y="65"/>
                  </a:lnTo>
                  <a:lnTo>
                    <a:pt x="290" y="65"/>
                  </a:lnTo>
                  <a:lnTo>
                    <a:pt x="290" y="76"/>
                  </a:lnTo>
                  <a:lnTo>
                    <a:pt x="279" y="76"/>
                  </a:lnTo>
                  <a:lnTo>
                    <a:pt x="268" y="87"/>
                  </a:lnTo>
                  <a:lnTo>
                    <a:pt x="258" y="98"/>
                  </a:lnTo>
                  <a:lnTo>
                    <a:pt x="247" y="98"/>
                  </a:lnTo>
                  <a:lnTo>
                    <a:pt x="236" y="109"/>
                  </a:lnTo>
                  <a:lnTo>
                    <a:pt x="225" y="120"/>
                  </a:lnTo>
                  <a:lnTo>
                    <a:pt x="215" y="120"/>
                  </a:lnTo>
                  <a:lnTo>
                    <a:pt x="204" y="131"/>
                  </a:lnTo>
                  <a:lnTo>
                    <a:pt x="193" y="131"/>
                  </a:lnTo>
                  <a:lnTo>
                    <a:pt x="182" y="131"/>
                  </a:lnTo>
                  <a:lnTo>
                    <a:pt x="172" y="142"/>
                  </a:lnTo>
                  <a:lnTo>
                    <a:pt x="161" y="142"/>
                  </a:lnTo>
                  <a:lnTo>
                    <a:pt x="150" y="153"/>
                  </a:lnTo>
                  <a:lnTo>
                    <a:pt x="140" y="153"/>
                  </a:lnTo>
                  <a:lnTo>
                    <a:pt x="129" y="153"/>
                  </a:lnTo>
                  <a:lnTo>
                    <a:pt x="118" y="153"/>
                  </a:lnTo>
                  <a:lnTo>
                    <a:pt x="97" y="163"/>
                  </a:lnTo>
                  <a:lnTo>
                    <a:pt x="86" y="163"/>
                  </a:lnTo>
                  <a:lnTo>
                    <a:pt x="75" y="163"/>
                  </a:lnTo>
                  <a:lnTo>
                    <a:pt x="65" y="163"/>
                  </a:lnTo>
                  <a:lnTo>
                    <a:pt x="54" y="174"/>
                  </a:lnTo>
                  <a:lnTo>
                    <a:pt x="43" y="174"/>
                  </a:lnTo>
                  <a:lnTo>
                    <a:pt x="22" y="174"/>
                  </a:lnTo>
                  <a:lnTo>
                    <a:pt x="11" y="174"/>
                  </a:lnTo>
                  <a:lnTo>
                    <a:pt x="0" y="174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4" name="Freeform 159"/>
            <p:cNvSpPr>
              <a:spLocks/>
            </p:cNvSpPr>
            <p:nvPr/>
          </p:nvSpPr>
          <p:spPr bwMode="auto">
            <a:xfrm>
              <a:off x="2968" y="6316"/>
              <a:ext cx="214" cy="43"/>
            </a:xfrm>
            <a:custGeom>
              <a:avLst/>
              <a:gdLst>
                <a:gd name="T0" fmla="*/ 0 w 214"/>
                <a:gd name="T1" fmla="*/ 0 h 43"/>
                <a:gd name="T2" fmla="*/ 10 w 214"/>
                <a:gd name="T3" fmla="*/ 0 h 43"/>
                <a:gd name="T4" fmla="*/ 214 w 214"/>
                <a:gd name="T5" fmla="*/ 0 h 43"/>
                <a:gd name="T6" fmla="*/ 214 w 214"/>
                <a:gd name="T7" fmla="*/ 43 h 43"/>
                <a:gd name="T8" fmla="*/ 10 w 214"/>
                <a:gd name="T9" fmla="*/ 43 h 43"/>
                <a:gd name="T10" fmla="*/ 0 w 214"/>
                <a:gd name="T11" fmla="*/ 0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"/>
                <a:gd name="T19" fmla="*/ 0 h 43"/>
                <a:gd name="T20" fmla="*/ 214 w 214"/>
                <a:gd name="T21" fmla="*/ 43 h 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" h="43">
                  <a:moveTo>
                    <a:pt x="0" y="0"/>
                  </a:moveTo>
                  <a:lnTo>
                    <a:pt x="10" y="0"/>
                  </a:lnTo>
                  <a:lnTo>
                    <a:pt x="214" y="0"/>
                  </a:lnTo>
                  <a:lnTo>
                    <a:pt x="214" y="43"/>
                  </a:lnTo>
                  <a:lnTo>
                    <a:pt x="1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5" name="Freeform 160"/>
            <p:cNvSpPr>
              <a:spLocks/>
            </p:cNvSpPr>
            <p:nvPr/>
          </p:nvSpPr>
          <p:spPr bwMode="auto">
            <a:xfrm>
              <a:off x="2196" y="6316"/>
              <a:ext cx="782" cy="98"/>
            </a:xfrm>
            <a:custGeom>
              <a:avLst/>
              <a:gdLst>
                <a:gd name="T0" fmla="*/ 53 w 782"/>
                <a:gd name="T1" fmla="*/ 76 h 98"/>
                <a:gd name="T2" fmla="*/ 21 w 782"/>
                <a:gd name="T3" fmla="*/ 54 h 98"/>
                <a:gd name="T4" fmla="*/ 772 w 782"/>
                <a:gd name="T5" fmla="*/ 0 h 98"/>
                <a:gd name="T6" fmla="*/ 782 w 782"/>
                <a:gd name="T7" fmla="*/ 43 h 98"/>
                <a:gd name="T8" fmla="*/ 32 w 782"/>
                <a:gd name="T9" fmla="*/ 98 h 98"/>
                <a:gd name="T10" fmla="*/ 0 w 782"/>
                <a:gd name="T11" fmla="*/ 76 h 98"/>
                <a:gd name="T12" fmla="*/ 32 w 782"/>
                <a:gd name="T13" fmla="*/ 98 h 98"/>
                <a:gd name="T14" fmla="*/ 0 w 782"/>
                <a:gd name="T15" fmla="*/ 98 h 98"/>
                <a:gd name="T16" fmla="*/ 0 w 782"/>
                <a:gd name="T17" fmla="*/ 76 h 98"/>
                <a:gd name="T18" fmla="*/ 53 w 782"/>
                <a:gd name="T19" fmla="*/ 76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82"/>
                <a:gd name="T31" fmla="*/ 0 h 98"/>
                <a:gd name="T32" fmla="*/ 782 w 782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82" h="98">
                  <a:moveTo>
                    <a:pt x="53" y="76"/>
                  </a:moveTo>
                  <a:lnTo>
                    <a:pt x="21" y="54"/>
                  </a:lnTo>
                  <a:lnTo>
                    <a:pt x="772" y="0"/>
                  </a:lnTo>
                  <a:lnTo>
                    <a:pt x="782" y="43"/>
                  </a:lnTo>
                  <a:lnTo>
                    <a:pt x="32" y="98"/>
                  </a:lnTo>
                  <a:lnTo>
                    <a:pt x="0" y="76"/>
                  </a:lnTo>
                  <a:lnTo>
                    <a:pt x="32" y="98"/>
                  </a:lnTo>
                  <a:lnTo>
                    <a:pt x="0" y="98"/>
                  </a:lnTo>
                  <a:lnTo>
                    <a:pt x="0" y="76"/>
                  </a:lnTo>
                  <a:lnTo>
                    <a:pt x="53" y="7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6" name="Freeform 161"/>
            <p:cNvSpPr>
              <a:spLocks/>
            </p:cNvSpPr>
            <p:nvPr/>
          </p:nvSpPr>
          <p:spPr bwMode="auto">
            <a:xfrm>
              <a:off x="2196" y="5891"/>
              <a:ext cx="53" cy="501"/>
            </a:xfrm>
            <a:custGeom>
              <a:avLst/>
              <a:gdLst>
                <a:gd name="T0" fmla="*/ 21 w 53"/>
                <a:gd name="T1" fmla="*/ 55 h 501"/>
                <a:gd name="T2" fmla="*/ 53 w 53"/>
                <a:gd name="T3" fmla="*/ 22 h 501"/>
                <a:gd name="T4" fmla="*/ 53 w 53"/>
                <a:gd name="T5" fmla="*/ 501 h 501"/>
                <a:gd name="T6" fmla="*/ 0 w 53"/>
                <a:gd name="T7" fmla="*/ 501 h 501"/>
                <a:gd name="T8" fmla="*/ 0 w 53"/>
                <a:gd name="T9" fmla="*/ 22 h 501"/>
                <a:gd name="T10" fmla="*/ 32 w 53"/>
                <a:gd name="T11" fmla="*/ 0 h 501"/>
                <a:gd name="T12" fmla="*/ 0 w 53"/>
                <a:gd name="T13" fmla="*/ 22 h 501"/>
                <a:gd name="T14" fmla="*/ 0 w 53"/>
                <a:gd name="T15" fmla="*/ 0 h 501"/>
                <a:gd name="T16" fmla="*/ 32 w 53"/>
                <a:gd name="T17" fmla="*/ 0 h 501"/>
                <a:gd name="T18" fmla="*/ 21 w 53"/>
                <a:gd name="T19" fmla="*/ 55 h 5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3"/>
                <a:gd name="T31" fmla="*/ 0 h 501"/>
                <a:gd name="T32" fmla="*/ 53 w 53"/>
                <a:gd name="T33" fmla="*/ 501 h 5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3" h="501">
                  <a:moveTo>
                    <a:pt x="21" y="55"/>
                  </a:moveTo>
                  <a:lnTo>
                    <a:pt x="53" y="22"/>
                  </a:lnTo>
                  <a:lnTo>
                    <a:pt x="53" y="501"/>
                  </a:lnTo>
                  <a:lnTo>
                    <a:pt x="0" y="501"/>
                  </a:lnTo>
                  <a:lnTo>
                    <a:pt x="0" y="22"/>
                  </a:lnTo>
                  <a:lnTo>
                    <a:pt x="32" y="0"/>
                  </a:lnTo>
                  <a:lnTo>
                    <a:pt x="0" y="22"/>
                  </a:lnTo>
                  <a:lnTo>
                    <a:pt x="0" y="0"/>
                  </a:lnTo>
                  <a:lnTo>
                    <a:pt x="32" y="0"/>
                  </a:lnTo>
                  <a:lnTo>
                    <a:pt x="21" y="5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7" name="Freeform 162"/>
            <p:cNvSpPr>
              <a:spLocks/>
            </p:cNvSpPr>
            <p:nvPr/>
          </p:nvSpPr>
          <p:spPr bwMode="auto">
            <a:xfrm>
              <a:off x="4212" y="4476"/>
              <a:ext cx="3324" cy="4311"/>
            </a:xfrm>
            <a:custGeom>
              <a:avLst/>
              <a:gdLst>
                <a:gd name="T0" fmla="*/ 2069 w 3324"/>
                <a:gd name="T1" fmla="*/ 381 h 4311"/>
                <a:gd name="T2" fmla="*/ 2187 w 3324"/>
                <a:gd name="T3" fmla="*/ 185 h 4311"/>
                <a:gd name="T4" fmla="*/ 2391 w 3324"/>
                <a:gd name="T5" fmla="*/ 54 h 4311"/>
                <a:gd name="T6" fmla="*/ 2981 w 3324"/>
                <a:gd name="T7" fmla="*/ 87 h 4311"/>
                <a:gd name="T8" fmla="*/ 3292 w 3324"/>
                <a:gd name="T9" fmla="*/ 479 h 4311"/>
                <a:gd name="T10" fmla="*/ 3217 w 3324"/>
                <a:gd name="T11" fmla="*/ 1187 h 4311"/>
                <a:gd name="T12" fmla="*/ 3195 w 3324"/>
                <a:gd name="T13" fmla="*/ 1295 h 4311"/>
                <a:gd name="T14" fmla="*/ 3217 w 3324"/>
                <a:gd name="T15" fmla="*/ 1415 h 4311"/>
                <a:gd name="T16" fmla="*/ 3249 w 3324"/>
                <a:gd name="T17" fmla="*/ 1535 h 4311"/>
                <a:gd name="T18" fmla="*/ 3271 w 3324"/>
                <a:gd name="T19" fmla="*/ 1644 h 4311"/>
                <a:gd name="T20" fmla="*/ 3281 w 3324"/>
                <a:gd name="T21" fmla="*/ 1764 h 4311"/>
                <a:gd name="T22" fmla="*/ 3195 w 3324"/>
                <a:gd name="T23" fmla="*/ 1862 h 4311"/>
                <a:gd name="T24" fmla="*/ 3120 w 3324"/>
                <a:gd name="T25" fmla="*/ 1970 h 4311"/>
                <a:gd name="T26" fmla="*/ 3153 w 3324"/>
                <a:gd name="T27" fmla="*/ 2188 h 4311"/>
                <a:gd name="T28" fmla="*/ 3153 w 3324"/>
                <a:gd name="T29" fmla="*/ 2406 h 4311"/>
                <a:gd name="T30" fmla="*/ 3099 w 3324"/>
                <a:gd name="T31" fmla="*/ 2602 h 4311"/>
                <a:gd name="T32" fmla="*/ 3035 w 3324"/>
                <a:gd name="T33" fmla="*/ 2776 h 4311"/>
                <a:gd name="T34" fmla="*/ 2960 w 3324"/>
                <a:gd name="T35" fmla="*/ 2961 h 4311"/>
                <a:gd name="T36" fmla="*/ 2895 w 3324"/>
                <a:gd name="T37" fmla="*/ 3103 h 4311"/>
                <a:gd name="T38" fmla="*/ 2852 w 3324"/>
                <a:gd name="T39" fmla="*/ 3211 h 4311"/>
                <a:gd name="T40" fmla="*/ 2820 w 3324"/>
                <a:gd name="T41" fmla="*/ 3331 h 4311"/>
                <a:gd name="T42" fmla="*/ 2809 w 3324"/>
                <a:gd name="T43" fmla="*/ 3440 h 4311"/>
                <a:gd name="T44" fmla="*/ 2831 w 3324"/>
                <a:gd name="T45" fmla="*/ 3549 h 4311"/>
                <a:gd name="T46" fmla="*/ 2906 w 3324"/>
                <a:gd name="T47" fmla="*/ 3669 h 4311"/>
                <a:gd name="T48" fmla="*/ 2981 w 3324"/>
                <a:gd name="T49" fmla="*/ 3788 h 4311"/>
                <a:gd name="T50" fmla="*/ 2960 w 3324"/>
                <a:gd name="T51" fmla="*/ 3963 h 4311"/>
                <a:gd name="T52" fmla="*/ 2531 w 3324"/>
                <a:gd name="T53" fmla="*/ 4170 h 4311"/>
                <a:gd name="T54" fmla="*/ 2102 w 3324"/>
                <a:gd name="T55" fmla="*/ 4278 h 4311"/>
                <a:gd name="T56" fmla="*/ 1791 w 3324"/>
                <a:gd name="T57" fmla="*/ 4257 h 4311"/>
                <a:gd name="T58" fmla="*/ 1833 w 3324"/>
                <a:gd name="T59" fmla="*/ 3963 h 4311"/>
                <a:gd name="T60" fmla="*/ 1898 w 3324"/>
                <a:gd name="T61" fmla="*/ 3625 h 4311"/>
                <a:gd name="T62" fmla="*/ 1941 w 3324"/>
                <a:gd name="T63" fmla="*/ 3429 h 4311"/>
                <a:gd name="T64" fmla="*/ 1941 w 3324"/>
                <a:gd name="T65" fmla="*/ 3320 h 4311"/>
                <a:gd name="T66" fmla="*/ 1823 w 3324"/>
                <a:gd name="T67" fmla="*/ 3070 h 4311"/>
                <a:gd name="T68" fmla="*/ 1780 w 3324"/>
                <a:gd name="T69" fmla="*/ 2994 h 4311"/>
                <a:gd name="T70" fmla="*/ 1758 w 3324"/>
                <a:gd name="T71" fmla="*/ 2874 h 4311"/>
                <a:gd name="T72" fmla="*/ 1651 w 3324"/>
                <a:gd name="T73" fmla="*/ 2711 h 4311"/>
                <a:gd name="T74" fmla="*/ 1158 w 3324"/>
                <a:gd name="T75" fmla="*/ 2667 h 4311"/>
                <a:gd name="T76" fmla="*/ 718 w 3324"/>
                <a:gd name="T77" fmla="*/ 2406 h 4311"/>
                <a:gd name="T78" fmla="*/ 482 w 3324"/>
                <a:gd name="T79" fmla="*/ 2145 h 4311"/>
                <a:gd name="T80" fmla="*/ 396 w 3324"/>
                <a:gd name="T81" fmla="*/ 2155 h 4311"/>
                <a:gd name="T82" fmla="*/ 278 w 3324"/>
                <a:gd name="T83" fmla="*/ 2188 h 4311"/>
                <a:gd name="T84" fmla="*/ 171 w 3324"/>
                <a:gd name="T85" fmla="*/ 2210 h 4311"/>
                <a:gd name="T86" fmla="*/ 75 w 3324"/>
                <a:gd name="T87" fmla="*/ 2210 h 4311"/>
                <a:gd name="T88" fmla="*/ 21 w 3324"/>
                <a:gd name="T89" fmla="*/ 2101 h 4311"/>
                <a:gd name="T90" fmla="*/ 0 w 3324"/>
                <a:gd name="T91" fmla="*/ 1981 h 4311"/>
                <a:gd name="T92" fmla="*/ 21 w 3324"/>
                <a:gd name="T93" fmla="*/ 1872 h 4311"/>
                <a:gd name="T94" fmla="*/ 107 w 3324"/>
                <a:gd name="T95" fmla="*/ 1829 h 4311"/>
                <a:gd name="T96" fmla="*/ 289 w 3324"/>
                <a:gd name="T97" fmla="*/ 1796 h 4311"/>
                <a:gd name="T98" fmla="*/ 461 w 3324"/>
                <a:gd name="T99" fmla="*/ 1807 h 4311"/>
                <a:gd name="T100" fmla="*/ 643 w 3324"/>
                <a:gd name="T101" fmla="*/ 1862 h 4311"/>
                <a:gd name="T102" fmla="*/ 1201 w 3324"/>
                <a:gd name="T103" fmla="*/ 2047 h 4311"/>
                <a:gd name="T104" fmla="*/ 1791 w 3324"/>
                <a:gd name="T105" fmla="*/ 2036 h 4311"/>
                <a:gd name="T106" fmla="*/ 2359 w 3324"/>
                <a:gd name="T107" fmla="*/ 1818 h 4311"/>
                <a:gd name="T108" fmla="*/ 2445 w 3324"/>
                <a:gd name="T109" fmla="*/ 1731 h 4311"/>
                <a:gd name="T110" fmla="*/ 2509 w 3324"/>
                <a:gd name="T111" fmla="*/ 1633 h 4311"/>
                <a:gd name="T112" fmla="*/ 2563 w 3324"/>
                <a:gd name="T113" fmla="*/ 1546 h 4311"/>
                <a:gd name="T114" fmla="*/ 2520 w 3324"/>
                <a:gd name="T115" fmla="*/ 1404 h 4311"/>
                <a:gd name="T116" fmla="*/ 2241 w 3324"/>
                <a:gd name="T117" fmla="*/ 1339 h 4311"/>
                <a:gd name="T118" fmla="*/ 2069 w 3324"/>
                <a:gd name="T119" fmla="*/ 1001 h 4311"/>
                <a:gd name="T120" fmla="*/ 2080 w 3324"/>
                <a:gd name="T121" fmla="*/ 925 h 4311"/>
                <a:gd name="T122" fmla="*/ 2144 w 3324"/>
                <a:gd name="T123" fmla="*/ 816 h 4311"/>
                <a:gd name="T124" fmla="*/ 2166 w 3324"/>
                <a:gd name="T125" fmla="*/ 697 h 431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324"/>
                <a:gd name="T190" fmla="*/ 0 h 4311"/>
                <a:gd name="T191" fmla="*/ 3324 w 3324"/>
                <a:gd name="T192" fmla="*/ 4311 h 431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324" h="4311">
                  <a:moveTo>
                    <a:pt x="2069" y="599"/>
                  </a:moveTo>
                  <a:lnTo>
                    <a:pt x="2069" y="577"/>
                  </a:lnTo>
                  <a:lnTo>
                    <a:pt x="2059" y="555"/>
                  </a:lnTo>
                  <a:lnTo>
                    <a:pt x="2059" y="533"/>
                  </a:lnTo>
                  <a:lnTo>
                    <a:pt x="2059" y="512"/>
                  </a:lnTo>
                  <a:lnTo>
                    <a:pt x="2059" y="490"/>
                  </a:lnTo>
                  <a:lnTo>
                    <a:pt x="2059" y="468"/>
                  </a:lnTo>
                  <a:lnTo>
                    <a:pt x="2059" y="446"/>
                  </a:lnTo>
                  <a:lnTo>
                    <a:pt x="2059" y="424"/>
                  </a:lnTo>
                  <a:lnTo>
                    <a:pt x="2069" y="403"/>
                  </a:lnTo>
                  <a:lnTo>
                    <a:pt x="2069" y="381"/>
                  </a:lnTo>
                  <a:lnTo>
                    <a:pt x="2080" y="359"/>
                  </a:lnTo>
                  <a:lnTo>
                    <a:pt x="2080" y="337"/>
                  </a:lnTo>
                  <a:lnTo>
                    <a:pt x="2091" y="326"/>
                  </a:lnTo>
                  <a:lnTo>
                    <a:pt x="2102" y="305"/>
                  </a:lnTo>
                  <a:lnTo>
                    <a:pt x="2112" y="283"/>
                  </a:lnTo>
                  <a:lnTo>
                    <a:pt x="2123" y="261"/>
                  </a:lnTo>
                  <a:lnTo>
                    <a:pt x="2134" y="250"/>
                  </a:lnTo>
                  <a:lnTo>
                    <a:pt x="2144" y="229"/>
                  </a:lnTo>
                  <a:lnTo>
                    <a:pt x="2155" y="218"/>
                  </a:lnTo>
                  <a:lnTo>
                    <a:pt x="2166" y="196"/>
                  </a:lnTo>
                  <a:lnTo>
                    <a:pt x="2187" y="185"/>
                  </a:lnTo>
                  <a:lnTo>
                    <a:pt x="2198" y="163"/>
                  </a:lnTo>
                  <a:lnTo>
                    <a:pt x="2220" y="152"/>
                  </a:lnTo>
                  <a:lnTo>
                    <a:pt x="2230" y="141"/>
                  </a:lnTo>
                  <a:lnTo>
                    <a:pt x="2252" y="120"/>
                  </a:lnTo>
                  <a:lnTo>
                    <a:pt x="2262" y="109"/>
                  </a:lnTo>
                  <a:lnTo>
                    <a:pt x="2284" y="98"/>
                  </a:lnTo>
                  <a:lnTo>
                    <a:pt x="2305" y="87"/>
                  </a:lnTo>
                  <a:lnTo>
                    <a:pt x="2327" y="76"/>
                  </a:lnTo>
                  <a:lnTo>
                    <a:pt x="2348" y="65"/>
                  </a:lnTo>
                  <a:lnTo>
                    <a:pt x="2370" y="54"/>
                  </a:lnTo>
                  <a:lnTo>
                    <a:pt x="2391" y="54"/>
                  </a:lnTo>
                  <a:lnTo>
                    <a:pt x="2455" y="33"/>
                  </a:lnTo>
                  <a:lnTo>
                    <a:pt x="2509" y="22"/>
                  </a:lnTo>
                  <a:lnTo>
                    <a:pt x="2573" y="11"/>
                  </a:lnTo>
                  <a:lnTo>
                    <a:pt x="2627" y="11"/>
                  </a:lnTo>
                  <a:lnTo>
                    <a:pt x="2691" y="0"/>
                  </a:lnTo>
                  <a:lnTo>
                    <a:pt x="2745" y="11"/>
                  </a:lnTo>
                  <a:lnTo>
                    <a:pt x="2799" y="22"/>
                  </a:lnTo>
                  <a:lnTo>
                    <a:pt x="2842" y="33"/>
                  </a:lnTo>
                  <a:lnTo>
                    <a:pt x="2895" y="43"/>
                  </a:lnTo>
                  <a:lnTo>
                    <a:pt x="2938" y="65"/>
                  </a:lnTo>
                  <a:lnTo>
                    <a:pt x="2981" y="87"/>
                  </a:lnTo>
                  <a:lnTo>
                    <a:pt x="3024" y="109"/>
                  </a:lnTo>
                  <a:lnTo>
                    <a:pt x="3056" y="131"/>
                  </a:lnTo>
                  <a:lnTo>
                    <a:pt x="3099" y="163"/>
                  </a:lnTo>
                  <a:lnTo>
                    <a:pt x="3131" y="196"/>
                  </a:lnTo>
                  <a:lnTo>
                    <a:pt x="3163" y="229"/>
                  </a:lnTo>
                  <a:lnTo>
                    <a:pt x="3185" y="272"/>
                  </a:lnTo>
                  <a:lnTo>
                    <a:pt x="3217" y="305"/>
                  </a:lnTo>
                  <a:lnTo>
                    <a:pt x="3238" y="348"/>
                  </a:lnTo>
                  <a:lnTo>
                    <a:pt x="3260" y="392"/>
                  </a:lnTo>
                  <a:lnTo>
                    <a:pt x="3271" y="435"/>
                  </a:lnTo>
                  <a:lnTo>
                    <a:pt x="3292" y="479"/>
                  </a:lnTo>
                  <a:lnTo>
                    <a:pt x="3303" y="533"/>
                  </a:lnTo>
                  <a:lnTo>
                    <a:pt x="3313" y="577"/>
                  </a:lnTo>
                  <a:lnTo>
                    <a:pt x="3313" y="631"/>
                  </a:lnTo>
                  <a:lnTo>
                    <a:pt x="3324" y="686"/>
                  </a:lnTo>
                  <a:lnTo>
                    <a:pt x="3324" y="729"/>
                  </a:lnTo>
                  <a:lnTo>
                    <a:pt x="3313" y="784"/>
                  </a:lnTo>
                  <a:lnTo>
                    <a:pt x="3313" y="838"/>
                  </a:lnTo>
                  <a:lnTo>
                    <a:pt x="3303" y="893"/>
                  </a:lnTo>
                  <a:lnTo>
                    <a:pt x="3292" y="947"/>
                  </a:lnTo>
                  <a:lnTo>
                    <a:pt x="3271" y="991"/>
                  </a:lnTo>
                  <a:lnTo>
                    <a:pt x="3217" y="1187"/>
                  </a:lnTo>
                  <a:lnTo>
                    <a:pt x="3217" y="1197"/>
                  </a:lnTo>
                  <a:lnTo>
                    <a:pt x="3206" y="1197"/>
                  </a:lnTo>
                  <a:lnTo>
                    <a:pt x="3206" y="1208"/>
                  </a:lnTo>
                  <a:lnTo>
                    <a:pt x="3206" y="1219"/>
                  </a:lnTo>
                  <a:lnTo>
                    <a:pt x="3206" y="1230"/>
                  </a:lnTo>
                  <a:lnTo>
                    <a:pt x="3206" y="1241"/>
                  </a:lnTo>
                  <a:lnTo>
                    <a:pt x="3206" y="1252"/>
                  </a:lnTo>
                  <a:lnTo>
                    <a:pt x="3206" y="1263"/>
                  </a:lnTo>
                  <a:lnTo>
                    <a:pt x="3195" y="1274"/>
                  </a:lnTo>
                  <a:lnTo>
                    <a:pt x="3195" y="1285"/>
                  </a:lnTo>
                  <a:lnTo>
                    <a:pt x="3195" y="1295"/>
                  </a:lnTo>
                  <a:lnTo>
                    <a:pt x="3195" y="1306"/>
                  </a:lnTo>
                  <a:lnTo>
                    <a:pt x="3195" y="1317"/>
                  </a:lnTo>
                  <a:lnTo>
                    <a:pt x="3195" y="1328"/>
                  </a:lnTo>
                  <a:lnTo>
                    <a:pt x="3206" y="1339"/>
                  </a:lnTo>
                  <a:lnTo>
                    <a:pt x="3206" y="1350"/>
                  </a:lnTo>
                  <a:lnTo>
                    <a:pt x="3206" y="1361"/>
                  </a:lnTo>
                  <a:lnTo>
                    <a:pt x="3206" y="1372"/>
                  </a:lnTo>
                  <a:lnTo>
                    <a:pt x="3206" y="1383"/>
                  </a:lnTo>
                  <a:lnTo>
                    <a:pt x="3206" y="1393"/>
                  </a:lnTo>
                  <a:lnTo>
                    <a:pt x="3206" y="1404"/>
                  </a:lnTo>
                  <a:lnTo>
                    <a:pt x="3217" y="1415"/>
                  </a:lnTo>
                  <a:lnTo>
                    <a:pt x="3217" y="1426"/>
                  </a:lnTo>
                  <a:lnTo>
                    <a:pt x="3217" y="1437"/>
                  </a:lnTo>
                  <a:lnTo>
                    <a:pt x="3217" y="1448"/>
                  </a:lnTo>
                  <a:lnTo>
                    <a:pt x="3228" y="1459"/>
                  </a:lnTo>
                  <a:lnTo>
                    <a:pt x="3228" y="1470"/>
                  </a:lnTo>
                  <a:lnTo>
                    <a:pt x="3228" y="1480"/>
                  </a:lnTo>
                  <a:lnTo>
                    <a:pt x="3238" y="1491"/>
                  </a:lnTo>
                  <a:lnTo>
                    <a:pt x="3238" y="1502"/>
                  </a:lnTo>
                  <a:lnTo>
                    <a:pt x="3238" y="1513"/>
                  </a:lnTo>
                  <a:lnTo>
                    <a:pt x="3238" y="1524"/>
                  </a:lnTo>
                  <a:lnTo>
                    <a:pt x="3249" y="1535"/>
                  </a:lnTo>
                  <a:lnTo>
                    <a:pt x="3249" y="1546"/>
                  </a:lnTo>
                  <a:lnTo>
                    <a:pt x="3249" y="1557"/>
                  </a:lnTo>
                  <a:lnTo>
                    <a:pt x="3249" y="1568"/>
                  </a:lnTo>
                  <a:lnTo>
                    <a:pt x="3249" y="1578"/>
                  </a:lnTo>
                  <a:lnTo>
                    <a:pt x="3260" y="1578"/>
                  </a:lnTo>
                  <a:lnTo>
                    <a:pt x="3260" y="1589"/>
                  </a:lnTo>
                  <a:lnTo>
                    <a:pt x="3260" y="1600"/>
                  </a:lnTo>
                  <a:lnTo>
                    <a:pt x="3260" y="1611"/>
                  </a:lnTo>
                  <a:lnTo>
                    <a:pt x="3260" y="1622"/>
                  </a:lnTo>
                  <a:lnTo>
                    <a:pt x="3271" y="1633"/>
                  </a:lnTo>
                  <a:lnTo>
                    <a:pt x="3271" y="1644"/>
                  </a:lnTo>
                  <a:lnTo>
                    <a:pt x="3271" y="1655"/>
                  </a:lnTo>
                  <a:lnTo>
                    <a:pt x="3271" y="1666"/>
                  </a:lnTo>
                  <a:lnTo>
                    <a:pt x="3271" y="1676"/>
                  </a:lnTo>
                  <a:lnTo>
                    <a:pt x="3271" y="1687"/>
                  </a:lnTo>
                  <a:lnTo>
                    <a:pt x="3271" y="1698"/>
                  </a:lnTo>
                  <a:lnTo>
                    <a:pt x="3281" y="1709"/>
                  </a:lnTo>
                  <a:lnTo>
                    <a:pt x="3281" y="1720"/>
                  </a:lnTo>
                  <a:lnTo>
                    <a:pt x="3281" y="1731"/>
                  </a:lnTo>
                  <a:lnTo>
                    <a:pt x="3281" y="1742"/>
                  </a:lnTo>
                  <a:lnTo>
                    <a:pt x="3281" y="1753"/>
                  </a:lnTo>
                  <a:lnTo>
                    <a:pt x="3281" y="1764"/>
                  </a:lnTo>
                  <a:lnTo>
                    <a:pt x="3281" y="1774"/>
                  </a:lnTo>
                  <a:lnTo>
                    <a:pt x="3271" y="1785"/>
                  </a:lnTo>
                  <a:lnTo>
                    <a:pt x="3271" y="1796"/>
                  </a:lnTo>
                  <a:lnTo>
                    <a:pt x="3260" y="1807"/>
                  </a:lnTo>
                  <a:lnTo>
                    <a:pt x="3249" y="1818"/>
                  </a:lnTo>
                  <a:lnTo>
                    <a:pt x="3238" y="1829"/>
                  </a:lnTo>
                  <a:lnTo>
                    <a:pt x="3228" y="1840"/>
                  </a:lnTo>
                  <a:lnTo>
                    <a:pt x="3217" y="1851"/>
                  </a:lnTo>
                  <a:lnTo>
                    <a:pt x="3206" y="1851"/>
                  </a:lnTo>
                  <a:lnTo>
                    <a:pt x="3206" y="1862"/>
                  </a:lnTo>
                  <a:lnTo>
                    <a:pt x="3195" y="1862"/>
                  </a:lnTo>
                  <a:lnTo>
                    <a:pt x="3185" y="1872"/>
                  </a:lnTo>
                  <a:lnTo>
                    <a:pt x="3174" y="1872"/>
                  </a:lnTo>
                  <a:lnTo>
                    <a:pt x="3163" y="1883"/>
                  </a:lnTo>
                  <a:lnTo>
                    <a:pt x="3153" y="1883"/>
                  </a:lnTo>
                  <a:lnTo>
                    <a:pt x="3142" y="1883"/>
                  </a:lnTo>
                  <a:lnTo>
                    <a:pt x="3131" y="1894"/>
                  </a:lnTo>
                  <a:lnTo>
                    <a:pt x="3120" y="1894"/>
                  </a:lnTo>
                  <a:lnTo>
                    <a:pt x="3099" y="1905"/>
                  </a:lnTo>
                  <a:lnTo>
                    <a:pt x="3110" y="1927"/>
                  </a:lnTo>
                  <a:lnTo>
                    <a:pt x="3110" y="1949"/>
                  </a:lnTo>
                  <a:lnTo>
                    <a:pt x="3120" y="1970"/>
                  </a:lnTo>
                  <a:lnTo>
                    <a:pt x="3120" y="1981"/>
                  </a:lnTo>
                  <a:lnTo>
                    <a:pt x="3131" y="2003"/>
                  </a:lnTo>
                  <a:lnTo>
                    <a:pt x="3131" y="2025"/>
                  </a:lnTo>
                  <a:lnTo>
                    <a:pt x="3131" y="2047"/>
                  </a:lnTo>
                  <a:lnTo>
                    <a:pt x="3142" y="2068"/>
                  </a:lnTo>
                  <a:lnTo>
                    <a:pt x="3142" y="2090"/>
                  </a:lnTo>
                  <a:lnTo>
                    <a:pt x="3142" y="2112"/>
                  </a:lnTo>
                  <a:lnTo>
                    <a:pt x="3153" y="2134"/>
                  </a:lnTo>
                  <a:lnTo>
                    <a:pt x="3153" y="2155"/>
                  </a:lnTo>
                  <a:lnTo>
                    <a:pt x="3153" y="2166"/>
                  </a:lnTo>
                  <a:lnTo>
                    <a:pt x="3153" y="2188"/>
                  </a:lnTo>
                  <a:lnTo>
                    <a:pt x="3153" y="2210"/>
                  </a:lnTo>
                  <a:lnTo>
                    <a:pt x="3153" y="2232"/>
                  </a:lnTo>
                  <a:lnTo>
                    <a:pt x="3153" y="2253"/>
                  </a:lnTo>
                  <a:lnTo>
                    <a:pt x="3153" y="2275"/>
                  </a:lnTo>
                  <a:lnTo>
                    <a:pt x="3153" y="2286"/>
                  </a:lnTo>
                  <a:lnTo>
                    <a:pt x="3153" y="2308"/>
                  </a:lnTo>
                  <a:lnTo>
                    <a:pt x="3153" y="2330"/>
                  </a:lnTo>
                  <a:lnTo>
                    <a:pt x="3153" y="2351"/>
                  </a:lnTo>
                  <a:lnTo>
                    <a:pt x="3153" y="2373"/>
                  </a:lnTo>
                  <a:lnTo>
                    <a:pt x="3153" y="2384"/>
                  </a:lnTo>
                  <a:lnTo>
                    <a:pt x="3153" y="2406"/>
                  </a:lnTo>
                  <a:lnTo>
                    <a:pt x="3142" y="2428"/>
                  </a:lnTo>
                  <a:lnTo>
                    <a:pt x="3142" y="2449"/>
                  </a:lnTo>
                  <a:lnTo>
                    <a:pt x="3142" y="2460"/>
                  </a:lnTo>
                  <a:lnTo>
                    <a:pt x="3131" y="2482"/>
                  </a:lnTo>
                  <a:lnTo>
                    <a:pt x="3131" y="2504"/>
                  </a:lnTo>
                  <a:lnTo>
                    <a:pt x="3131" y="2515"/>
                  </a:lnTo>
                  <a:lnTo>
                    <a:pt x="3120" y="2537"/>
                  </a:lnTo>
                  <a:lnTo>
                    <a:pt x="3120" y="2558"/>
                  </a:lnTo>
                  <a:lnTo>
                    <a:pt x="3110" y="2569"/>
                  </a:lnTo>
                  <a:lnTo>
                    <a:pt x="3110" y="2580"/>
                  </a:lnTo>
                  <a:lnTo>
                    <a:pt x="3099" y="2602"/>
                  </a:lnTo>
                  <a:lnTo>
                    <a:pt x="3088" y="2613"/>
                  </a:lnTo>
                  <a:lnTo>
                    <a:pt x="3088" y="2634"/>
                  </a:lnTo>
                  <a:lnTo>
                    <a:pt x="3077" y="2645"/>
                  </a:lnTo>
                  <a:lnTo>
                    <a:pt x="3077" y="2667"/>
                  </a:lnTo>
                  <a:lnTo>
                    <a:pt x="3067" y="2678"/>
                  </a:lnTo>
                  <a:lnTo>
                    <a:pt x="3067" y="2700"/>
                  </a:lnTo>
                  <a:lnTo>
                    <a:pt x="3056" y="2711"/>
                  </a:lnTo>
                  <a:lnTo>
                    <a:pt x="3056" y="2732"/>
                  </a:lnTo>
                  <a:lnTo>
                    <a:pt x="3045" y="2743"/>
                  </a:lnTo>
                  <a:lnTo>
                    <a:pt x="3035" y="2765"/>
                  </a:lnTo>
                  <a:lnTo>
                    <a:pt x="3035" y="2776"/>
                  </a:lnTo>
                  <a:lnTo>
                    <a:pt x="3024" y="2798"/>
                  </a:lnTo>
                  <a:lnTo>
                    <a:pt x="3024" y="2809"/>
                  </a:lnTo>
                  <a:lnTo>
                    <a:pt x="3013" y="2830"/>
                  </a:lnTo>
                  <a:lnTo>
                    <a:pt x="3002" y="2841"/>
                  </a:lnTo>
                  <a:lnTo>
                    <a:pt x="3002" y="2863"/>
                  </a:lnTo>
                  <a:lnTo>
                    <a:pt x="2992" y="2874"/>
                  </a:lnTo>
                  <a:lnTo>
                    <a:pt x="2992" y="2896"/>
                  </a:lnTo>
                  <a:lnTo>
                    <a:pt x="2981" y="2907"/>
                  </a:lnTo>
                  <a:lnTo>
                    <a:pt x="2970" y="2928"/>
                  </a:lnTo>
                  <a:lnTo>
                    <a:pt x="2970" y="2939"/>
                  </a:lnTo>
                  <a:lnTo>
                    <a:pt x="2960" y="2961"/>
                  </a:lnTo>
                  <a:lnTo>
                    <a:pt x="2949" y="2972"/>
                  </a:lnTo>
                  <a:lnTo>
                    <a:pt x="2949" y="2994"/>
                  </a:lnTo>
                  <a:lnTo>
                    <a:pt x="2938" y="3005"/>
                  </a:lnTo>
                  <a:lnTo>
                    <a:pt x="2927" y="3026"/>
                  </a:lnTo>
                  <a:lnTo>
                    <a:pt x="2927" y="3037"/>
                  </a:lnTo>
                  <a:lnTo>
                    <a:pt x="2917" y="3059"/>
                  </a:lnTo>
                  <a:lnTo>
                    <a:pt x="2906" y="3070"/>
                  </a:lnTo>
                  <a:lnTo>
                    <a:pt x="2906" y="3081"/>
                  </a:lnTo>
                  <a:lnTo>
                    <a:pt x="2906" y="3092"/>
                  </a:lnTo>
                  <a:lnTo>
                    <a:pt x="2895" y="3092"/>
                  </a:lnTo>
                  <a:lnTo>
                    <a:pt x="2895" y="3103"/>
                  </a:lnTo>
                  <a:lnTo>
                    <a:pt x="2895" y="3114"/>
                  </a:lnTo>
                  <a:lnTo>
                    <a:pt x="2884" y="3124"/>
                  </a:lnTo>
                  <a:lnTo>
                    <a:pt x="2884" y="3135"/>
                  </a:lnTo>
                  <a:lnTo>
                    <a:pt x="2874" y="3146"/>
                  </a:lnTo>
                  <a:lnTo>
                    <a:pt x="2874" y="3157"/>
                  </a:lnTo>
                  <a:lnTo>
                    <a:pt x="2874" y="3168"/>
                  </a:lnTo>
                  <a:lnTo>
                    <a:pt x="2874" y="3179"/>
                  </a:lnTo>
                  <a:lnTo>
                    <a:pt x="2863" y="3179"/>
                  </a:lnTo>
                  <a:lnTo>
                    <a:pt x="2863" y="3190"/>
                  </a:lnTo>
                  <a:lnTo>
                    <a:pt x="2863" y="3201"/>
                  </a:lnTo>
                  <a:lnTo>
                    <a:pt x="2852" y="3211"/>
                  </a:lnTo>
                  <a:lnTo>
                    <a:pt x="2852" y="3222"/>
                  </a:lnTo>
                  <a:lnTo>
                    <a:pt x="2852" y="3233"/>
                  </a:lnTo>
                  <a:lnTo>
                    <a:pt x="2842" y="3244"/>
                  </a:lnTo>
                  <a:lnTo>
                    <a:pt x="2842" y="3255"/>
                  </a:lnTo>
                  <a:lnTo>
                    <a:pt x="2842" y="3266"/>
                  </a:lnTo>
                  <a:lnTo>
                    <a:pt x="2842" y="3277"/>
                  </a:lnTo>
                  <a:lnTo>
                    <a:pt x="2831" y="3288"/>
                  </a:lnTo>
                  <a:lnTo>
                    <a:pt x="2831" y="3299"/>
                  </a:lnTo>
                  <a:lnTo>
                    <a:pt x="2831" y="3309"/>
                  </a:lnTo>
                  <a:lnTo>
                    <a:pt x="2831" y="3320"/>
                  </a:lnTo>
                  <a:lnTo>
                    <a:pt x="2820" y="3331"/>
                  </a:lnTo>
                  <a:lnTo>
                    <a:pt x="2820" y="3342"/>
                  </a:lnTo>
                  <a:lnTo>
                    <a:pt x="2820" y="3353"/>
                  </a:lnTo>
                  <a:lnTo>
                    <a:pt x="2820" y="3364"/>
                  </a:lnTo>
                  <a:lnTo>
                    <a:pt x="2820" y="3375"/>
                  </a:lnTo>
                  <a:lnTo>
                    <a:pt x="2820" y="3386"/>
                  </a:lnTo>
                  <a:lnTo>
                    <a:pt x="2820" y="3397"/>
                  </a:lnTo>
                  <a:lnTo>
                    <a:pt x="2820" y="3407"/>
                  </a:lnTo>
                  <a:lnTo>
                    <a:pt x="2809" y="3407"/>
                  </a:lnTo>
                  <a:lnTo>
                    <a:pt x="2809" y="3418"/>
                  </a:lnTo>
                  <a:lnTo>
                    <a:pt x="2809" y="3429"/>
                  </a:lnTo>
                  <a:lnTo>
                    <a:pt x="2809" y="3440"/>
                  </a:lnTo>
                  <a:lnTo>
                    <a:pt x="2809" y="3451"/>
                  </a:lnTo>
                  <a:lnTo>
                    <a:pt x="2820" y="3462"/>
                  </a:lnTo>
                  <a:lnTo>
                    <a:pt x="2820" y="3473"/>
                  </a:lnTo>
                  <a:lnTo>
                    <a:pt x="2820" y="3484"/>
                  </a:lnTo>
                  <a:lnTo>
                    <a:pt x="2820" y="3495"/>
                  </a:lnTo>
                  <a:lnTo>
                    <a:pt x="2820" y="3505"/>
                  </a:lnTo>
                  <a:lnTo>
                    <a:pt x="2820" y="3516"/>
                  </a:lnTo>
                  <a:lnTo>
                    <a:pt x="2820" y="3527"/>
                  </a:lnTo>
                  <a:lnTo>
                    <a:pt x="2831" y="3527"/>
                  </a:lnTo>
                  <a:lnTo>
                    <a:pt x="2831" y="3538"/>
                  </a:lnTo>
                  <a:lnTo>
                    <a:pt x="2831" y="3549"/>
                  </a:lnTo>
                  <a:lnTo>
                    <a:pt x="2831" y="3560"/>
                  </a:lnTo>
                  <a:lnTo>
                    <a:pt x="2842" y="3560"/>
                  </a:lnTo>
                  <a:lnTo>
                    <a:pt x="2842" y="3571"/>
                  </a:lnTo>
                  <a:lnTo>
                    <a:pt x="2842" y="3582"/>
                  </a:lnTo>
                  <a:lnTo>
                    <a:pt x="2852" y="3593"/>
                  </a:lnTo>
                  <a:lnTo>
                    <a:pt x="2863" y="3603"/>
                  </a:lnTo>
                  <a:lnTo>
                    <a:pt x="2874" y="3625"/>
                  </a:lnTo>
                  <a:lnTo>
                    <a:pt x="2884" y="3636"/>
                  </a:lnTo>
                  <a:lnTo>
                    <a:pt x="2884" y="3647"/>
                  </a:lnTo>
                  <a:lnTo>
                    <a:pt x="2895" y="3658"/>
                  </a:lnTo>
                  <a:lnTo>
                    <a:pt x="2906" y="3669"/>
                  </a:lnTo>
                  <a:lnTo>
                    <a:pt x="2917" y="3680"/>
                  </a:lnTo>
                  <a:lnTo>
                    <a:pt x="2917" y="3691"/>
                  </a:lnTo>
                  <a:lnTo>
                    <a:pt x="2927" y="3701"/>
                  </a:lnTo>
                  <a:lnTo>
                    <a:pt x="2938" y="3712"/>
                  </a:lnTo>
                  <a:lnTo>
                    <a:pt x="2938" y="3723"/>
                  </a:lnTo>
                  <a:lnTo>
                    <a:pt x="2949" y="3734"/>
                  </a:lnTo>
                  <a:lnTo>
                    <a:pt x="2960" y="3745"/>
                  </a:lnTo>
                  <a:lnTo>
                    <a:pt x="2960" y="3756"/>
                  </a:lnTo>
                  <a:lnTo>
                    <a:pt x="2970" y="3767"/>
                  </a:lnTo>
                  <a:lnTo>
                    <a:pt x="2970" y="3778"/>
                  </a:lnTo>
                  <a:lnTo>
                    <a:pt x="2981" y="3788"/>
                  </a:lnTo>
                  <a:lnTo>
                    <a:pt x="2981" y="3799"/>
                  </a:lnTo>
                  <a:lnTo>
                    <a:pt x="2992" y="3810"/>
                  </a:lnTo>
                  <a:lnTo>
                    <a:pt x="2992" y="3821"/>
                  </a:lnTo>
                  <a:lnTo>
                    <a:pt x="3002" y="3832"/>
                  </a:lnTo>
                  <a:lnTo>
                    <a:pt x="3002" y="3843"/>
                  </a:lnTo>
                  <a:lnTo>
                    <a:pt x="3013" y="3865"/>
                  </a:lnTo>
                  <a:lnTo>
                    <a:pt x="3024" y="3876"/>
                  </a:lnTo>
                  <a:lnTo>
                    <a:pt x="3024" y="3886"/>
                  </a:lnTo>
                  <a:lnTo>
                    <a:pt x="3035" y="3908"/>
                  </a:lnTo>
                  <a:lnTo>
                    <a:pt x="3002" y="3930"/>
                  </a:lnTo>
                  <a:lnTo>
                    <a:pt x="2960" y="3963"/>
                  </a:lnTo>
                  <a:lnTo>
                    <a:pt x="2927" y="3984"/>
                  </a:lnTo>
                  <a:lnTo>
                    <a:pt x="2884" y="4006"/>
                  </a:lnTo>
                  <a:lnTo>
                    <a:pt x="2842" y="4028"/>
                  </a:lnTo>
                  <a:lnTo>
                    <a:pt x="2809" y="4050"/>
                  </a:lnTo>
                  <a:lnTo>
                    <a:pt x="2766" y="4061"/>
                  </a:lnTo>
                  <a:lnTo>
                    <a:pt x="2734" y="4082"/>
                  </a:lnTo>
                  <a:lnTo>
                    <a:pt x="2691" y="4104"/>
                  </a:lnTo>
                  <a:lnTo>
                    <a:pt x="2649" y="4115"/>
                  </a:lnTo>
                  <a:lnTo>
                    <a:pt x="2616" y="4137"/>
                  </a:lnTo>
                  <a:lnTo>
                    <a:pt x="2573" y="4148"/>
                  </a:lnTo>
                  <a:lnTo>
                    <a:pt x="2531" y="4170"/>
                  </a:lnTo>
                  <a:lnTo>
                    <a:pt x="2498" y="4180"/>
                  </a:lnTo>
                  <a:lnTo>
                    <a:pt x="2455" y="4191"/>
                  </a:lnTo>
                  <a:lnTo>
                    <a:pt x="2423" y="4202"/>
                  </a:lnTo>
                  <a:lnTo>
                    <a:pt x="2380" y="4213"/>
                  </a:lnTo>
                  <a:lnTo>
                    <a:pt x="2338" y="4224"/>
                  </a:lnTo>
                  <a:lnTo>
                    <a:pt x="2305" y="4235"/>
                  </a:lnTo>
                  <a:lnTo>
                    <a:pt x="2262" y="4246"/>
                  </a:lnTo>
                  <a:lnTo>
                    <a:pt x="2220" y="4257"/>
                  </a:lnTo>
                  <a:lnTo>
                    <a:pt x="2187" y="4268"/>
                  </a:lnTo>
                  <a:lnTo>
                    <a:pt x="2144" y="4278"/>
                  </a:lnTo>
                  <a:lnTo>
                    <a:pt x="2102" y="4278"/>
                  </a:lnTo>
                  <a:lnTo>
                    <a:pt x="2069" y="4289"/>
                  </a:lnTo>
                  <a:lnTo>
                    <a:pt x="2027" y="4289"/>
                  </a:lnTo>
                  <a:lnTo>
                    <a:pt x="1984" y="4300"/>
                  </a:lnTo>
                  <a:lnTo>
                    <a:pt x="1951" y="4300"/>
                  </a:lnTo>
                  <a:lnTo>
                    <a:pt x="1909" y="4311"/>
                  </a:lnTo>
                  <a:lnTo>
                    <a:pt x="1866" y="4311"/>
                  </a:lnTo>
                  <a:lnTo>
                    <a:pt x="1823" y="4311"/>
                  </a:lnTo>
                  <a:lnTo>
                    <a:pt x="1791" y="4311"/>
                  </a:lnTo>
                  <a:lnTo>
                    <a:pt x="1791" y="4300"/>
                  </a:lnTo>
                  <a:lnTo>
                    <a:pt x="1791" y="4278"/>
                  </a:lnTo>
                  <a:lnTo>
                    <a:pt x="1791" y="4257"/>
                  </a:lnTo>
                  <a:lnTo>
                    <a:pt x="1791" y="4235"/>
                  </a:lnTo>
                  <a:lnTo>
                    <a:pt x="1791" y="4213"/>
                  </a:lnTo>
                  <a:lnTo>
                    <a:pt x="1791" y="4191"/>
                  </a:lnTo>
                  <a:lnTo>
                    <a:pt x="1801" y="4170"/>
                  </a:lnTo>
                  <a:lnTo>
                    <a:pt x="1801" y="4137"/>
                  </a:lnTo>
                  <a:lnTo>
                    <a:pt x="1801" y="4115"/>
                  </a:lnTo>
                  <a:lnTo>
                    <a:pt x="1812" y="4082"/>
                  </a:lnTo>
                  <a:lnTo>
                    <a:pt x="1812" y="4050"/>
                  </a:lnTo>
                  <a:lnTo>
                    <a:pt x="1812" y="4017"/>
                  </a:lnTo>
                  <a:lnTo>
                    <a:pt x="1823" y="3995"/>
                  </a:lnTo>
                  <a:lnTo>
                    <a:pt x="1833" y="3963"/>
                  </a:lnTo>
                  <a:lnTo>
                    <a:pt x="1833" y="3930"/>
                  </a:lnTo>
                  <a:lnTo>
                    <a:pt x="1844" y="3897"/>
                  </a:lnTo>
                  <a:lnTo>
                    <a:pt x="1844" y="3865"/>
                  </a:lnTo>
                  <a:lnTo>
                    <a:pt x="1855" y="3832"/>
                  </a:lnTo>
                  <a:lnTo>
                    <a:pt x="1855" y="3799"/>
                  </a:lnTo>
                  <a:lnTo>
                    <a:pt x="1866" y="3778"/>
                  </a:lnTo>
                  <a:lnTo>
                    <a:pt x="1876" y="3745"/>
                  </a:lnTo>
                  <a:lnTo>
                    <a:pt x="1876" y="3712"/>
                  </a:lnTo>
                  <a:lnTo>
                    <a:pt x="1887" y="3680"/>
                  </a:lnTo>
                  <a:lnTo>
                    <a:pt x="1898" y="3658"/>
                  </a:lnTo>
                  <a:lnTo>
                    <a:pt x="1898" y="3625"/>
                  </a:lnTo>
                  <a:lnTo>
                    <a:pt x="1909" y="3603"/>
                  </a:lnTo>
                  <a:lnTo>
                    <a:pt x="1909" y="3582"/>
                  </a:lnTo>
                  <a:lnTo>
                    <a:pt x="1919" y="3560"/>
                  </a:lnTo>
                  <a:lnTo>
                    <a:pt x="1930" y="3538"/>
                  </a:lnTo>
                  <a:lnTo>
                    <a:pt x="1930" y="3516"/>
                  </a:lnTo>
                  <a:lnTo>
                    <a:pt x="1941" y="3495"/>
                  </a:lnTo>
                  <a:lnTo>
                    <a:pt x="1941" y="3473"/>
                  </a:lnTo>
                  <a:lnTo>
                    <a:pt x="1941" y="3462"/>
                  </a:lnTo>
                  <a:lnTo>
                    <a:pt x="1941" y="3451"/>
                  </a:lnTo>
                  <a:lnTo>
                    <a:pt x="1941" y="3440"/>
                  </a:lnTo>
                  <a:lnTo>
                    <a:pt x="1941" y="3429"/>
                  </a:lnTo>
                  <a:lnTo>
                    <a:pt x="1951" y="3429"/>
                  </a:lnTo>
                  <a:lnTo>
                    <a:pt x="1951" y="3418"/>
                  </a:lnTo>
                  <a:lnTo>
                    <a:pt x="1951" y="3407"/>
                  </a:lnTo>
                  <a:lnTo>
                    <a:pt x="1951" y="3397"/>
                  </a:lnTo>
                  <a:lnTo>
                    <a:pt x="1951" y="3386"/>
                  </a:lnTo>
                  <a:lnTo>
                    <a:pt x="1951" y="3375"/>
                  </a:lnTo>
                  <a:lnTo>
                    <a:pt x="1951" y="3364"/>
                  </a:lnTo>
                  <a:lnTo>
                    <a:pt x="1951" y="3353"/>
                  </a:lnTo>
                  <a:lnTo>
                    <a:pt x="1941" y="3342"/>
                  </a:lnTo>
                  <a:lnTo>
                    <a:pt x="1941" y="3331"/>
                  </a:lnTo>
                  <a:lnTo>
                    <a:pt x="1941" y="3320"/>
                  </a:lnTo>
                  <a:lnTo>
                    <a:pt x="1941" y="3309"/>
                  </a:lnTo>
                  <a:lnTo>
                    <a:pt x="1941" y="3299"/>
                  </a:lnTo>
                  <a:lnTo>
                    <a:pt x="1941" y="3288"/>
                  </a:lnTo>
                  <a:lnTo>
                    <a:pt x="1941" y="3277"/>
                  </a:lnTo>
                  <a:lnTo>
                    <a:pt x="1941" y="3266"/>
                  </a:lnTo>
                  <a:lnTo>
                    <a:pt x="1941" y="3255"/>
                  </a:lnTo>
                  <a:lnTo>
                    <a:pt x="1930" y="3244"/>
                  </a:lnTo>
                  <a:lnTo>
                    <a:pt x="1930" y="3233"/>
                  </a:lnTo>
                  <a:lnTo>
                    <a:pt x="1930" y="3222"/>
                  </a:lnTo>
                  <a:lnTo>
                    <a:pt x="1833" y="3081"/>
                  </a:lnTo>
                  <a:lnTo>
                    <a:pt x="1823" y="3070"/>
                  </a:lnTo>
                  <a:lnTo>
                    <a:pt x="1812" y="3070"/>
                  </a:lnTo>
                  <a:lnTo>
                    <a:pt x="1812" y="3059"/>
                  </a:lnTo>
                  <a:lnTo>
                    <a:pt x="1801" y="3059"/>
                  </a:lnTo>
                  <a:lnTo>
                    <a:pt x="1801" y="3048"/>
                  </a:lnTo>
                  <a:lnTo>
                    <a:pt x="1801" y="3037"/>
                  </a:lnTo>
                  <a:lnTo>
                    <a:pt x="1791" y="3037"/>
                  </a:lnTo>
                  <a:lnTo>
                    <a:pt x="1791" y="3026"/>
                  </a:lnTo>
                  <a:lnTo>
                    <a:pt x="1791" y="3016"/>
                  </a:lnTo>
                  <a:lnTo>
                    <a:pt x="1780" y="3016"/>
                  </a:lnTo>
                  <a:lnTo>
                    <a:pt x="1780" y="3005"/>
                  </a:lnTo>
                  <a:lnTo>
                    <a:pt x="1780" y="2994"/>
                  </a:lnTo>
                  <a:lnTo>
                    <a:pt x="1769" y="2983"/>
                  </a:lnTo>
                  <a:lnTo>
                    <a:pt x="1769" y="2972"/>
                  </a:lnTo>
                  <a:lnTo>
                    <a:pt x="1769" y="2961"/>
                  </a:lnTo>
                  <a:lnTo>
                    <a:pt x="1769" y="2950"/>
                  </a:lnTo>
                  <a:lnTo>
                    <a:pt x="1758" y="2939"/>
                  </a:lnTo>
                  <a:lnTo>
                    <a:pt x="1758" y="2928"/>
                  </a:lnTo>
                  <a:lnTo>
                    <a:pt x="1758" y="2918"/>
                  </a:lnTo>
                  <a:lnTo>
                    <a:pt x="1758" y="2907"/>
                  </a:lnTo>
                  <a:lnTo>
                    <a:pt x="1758" y="2896"/>
                  </a:lnTo>
                  <a:lnTo>
                    <a:pt x="1758" y="2885"/>
                  </a:lnTo>
                  <a:lnTo>
                    <a:pt x="1758" y="2874"/>
                  </a:lnTo>
                  <a:lnTo>
                    <a:pt x="1758" y="2863"/>
                  </a:lnTo>
                  <a:lnTo>
                    <a:pt x="1758" y="2852"/>
                  </a:lnTo>
                  <a:lnTo>
                    <a:pt x="1758" y="2841"/>
                  </a:lnTo>
                  <a:lnTo>
                    <a:pt x="1758" y="2830"/>
                  </a:lnTo>
                  <a:lnTo>
                    <a:pt x="1758" y="2820"/>
                  </a:lnTo>
                  <a:lnTo>
                    <a:pt x="1758" y="2809"/>
                  </a:lnTo>
                  <a:lnTo>
                    <a:pt x="1758" y="2798"/>
                  </a:lnTo>
                  <a:lnTo>
                    <a:pt x="1780" y="2689"/>
                  </a:lnTo>
                  <a:lnTo>
                    <a:pt x="1737" y="2700"/>
                  </a:lnTo>
                  <a:lnTo>
                    <a:pt x="1694" y="2711"/>
                  </a:lnTo>
                  <a:lnTo>
                    <a:pt x="1651" y="2711"/>
                  </a:lnTo>
                  <a:lnTo>
                    <a:pt x="1608" y="2722"/>
                  </a:lnTo>
                  <a:lnTo>
                    <a:pt x="1565" y="2722"/>
                  </a:lnTo>
                  <a:lnTo>
                    <a:pt x="1512" y="2722"/>
                  </a:lnTo>
                  <a:lnTo>
                    <a:pt x="1469" y="2722"/>
                  </a:lnTo>
                  <a:lnTo>
                    <a:pt x="1426" y="2722"/>
                  </a:lnTo>
                  <a:lnTo>
                    <a:pt x="1383" y="2722"/>
                  </a:lnTo>
                  <a:lnTo>
                    <a:pt x="1329" y="2711"/>
                  </a:lnTo>
                  <a:lnTo>
                    <a:pt x="1287" y="2700"/>
                  </a:lnTo>
                  <a:lnTo>
                    <a:pt x="1244" y="2689"/>
                  </a:lnTo>
                  <a:lnTo>
                    <a:pt x="1201" y="2678"/>
                  </a:lnTo>
                  <a:lnTo>
                    <a:pt x="1158" y="2667"/>
                  </a:lnTo>
                  <a:lnTo>
                    <a:pt x="1104" y="2645"/>
                  </a:lnTo>
                  <a:lnTo>
                    <a:pt x="1061" y="2634"/>
                  </a:lnTo>
                  <a:lnTo>
                    <a:pt x="1018" y="2613"/>
                  </a:lnTo>
                  <a:lnTo>
                    <a:pt x="986" y="2591"/>
                  </a:lnTo>
                  <a:lnTo>
                    <a:pt x="943" y="2569"/>
                  </a:lnTo>
                  <a:lnTo>
                    <a:pt x="900" y="2547"/>
                  </a:lnTo>
                  <a:lnTo>
                    <a:pt x="858" y="2526"/>
                  </a:lnTo>
                  <a:lnTo>
                    <a:pt x="825" y="2493"/>
                  </a:lnTo>
                  <a:lnTo>
                    <a:pt x="783" y="2471"/>
                  </a:lnTo>
                  <a:lnTo>
                    <a:pt x="750" y="2439"/>
                  </a:lnTo>
                  <a:lnTo>
                    <a:pt x="718" y="2406"/>
                  </a:lnTo>
                  <a:lnTo>
                    <a:pt x="675" y="2373"/>
                  </a:lnTo>
                  <a:lnTo>
                    <a:pt x="654" y="2341"/>
                  </a:lnTo>
                  <a:lnTo>
                    <a:pt x="622" y="2308"/>
                  </a:lnTo>
                  <a:lnTo>
                    <a:pt x="589" y="2275"/>
                  </a:lnTo>
                  <a:lnTo>
                    <a:pt x="557" y="2232"/>
                  </a:lnTo>
                  <a:lnTo>
                    <a:pt x="536" y="2199"/>
                  </a:lnTo>
                  <a:lnTo>
                    <a:pt x="514" y="2155"/>
                  </a:lnTo>
                  <a:lnTo>
                    <a:pt x="504" y="2155"/>
                  </a:lnTo>
                  <a:lnTo>
                    <a:pt x="504" y="2145"/>
                  </a:lnTo>
                  <a:lnTo>
                    <a:pt x="493" y="2145"/>
                  </a:lnTo>
                  <a:lnTo>
                    <a:pt x="482" y="2145"/>
                  </a:lnTo>
                  <a:lnTo>
                    <a:pt x="472" y="2145"/>
                  </a:lnTo>
                  <a:lnTo>
                    <a:pt x="472" y="2134"/>
                  </a:lnTo>
                  <a:lnTo>
                    <a:pt x="461" y="2134"/>
                  </a:lnTo>
                  <a:lnTo>
                    <a:pt x="450" y="2134"/>
                  </a:lnTo>
                  <a:lnTo>
                    <a:pt x="439" y="2134"/>
                  </a:lnTo>
                  <a:lnTo>
                    <a:pt x="429" y="2134"/>
                  </a:lnTo>
                  <a:lnTo>
                    <a:pt x="429" y="2145"/>
                  </a:lnTo>
                  <a:lnTo>
                    <a:pt x="418" y="2145"/>
                  </a:lnTo>
                  <a:lnTo>
                    <a:pt x="407" y="2145"/>
                  </a:lnTo>
                  <a:lnTo>
                    <a:pt x="396" y="2145"/>
                  </a:lnTo>
                  <a:lnTo>
                    <a:pt x="396" y="2155"/>
                  </a:lnTo>
                  <a:lnTo>
                    <a:pt x="386" y="2155"/>
                  </a:lnTo>
                  <a:lnTo>
                    <a:pt x="375" y="2155"/>
                  </a:lnTo>
                  <a:lnTo>
                    <a:pt x="364" y="2166"/>
                  </a:lnTo>
                  <a:lnTo>
                    <a:pt x="354" y="2166"/>
                  </a:lnTo>
                  <a:lnTo>
                    <a:pt x="343" y="2166"/>
                  </a:lnTo>
                  <a:lnTo>
                    <a:pt x="332" y="2177"/>
                  </a:lnTo>
                  <a:lnTo>
                    <a:pt x="321" y="2177"/>
                  </a:lnTo>
                  <a:lnTo>
                    <a:pt x="311" y="2177"/>
                  </a:lnTo>
                  <a:lnTo>
                    <a:pt x="300" y="2188"/>
                  </a:lnTo>
                  <a:lnTo>
                    <a:pt x="289" y="2188"/>
                  </a:lnTo>
                  <a:lnTo>
                    <a:pt x="278" y="2188"/>
                  </a:lnTo>
                  <a:lnTo>
                    <a:pt x="268" y="2188"/>
                  </a:lnTo>
                  <a:lnTo>
                    <a:pt x="268" y="2199"/>
                  </a:lnTo>
                  <a:lnTo>
                    <a:pt x="257" y="2199"/>
                  </a:lnTo>
                  <a:lnTo>
                    <a:pt x="246" y="2199"/>
                  </a:lnTo>
                  <a:lnTo>
                    <a:pt x="236" y="2199"/>
                  </a:lnTo>
                  <a:lnTo>
                    <a:pt x="225" y="2199"/>
                  </a:lnTo>
                  <a:lnTo>
                    <a:pt x="214" y="2210"/>
                  </a:lnTo>
                  <a:lnTo>
                    <a:pt x="203" y="2210"/>
                  </a:lnTo>
                  <a:lnTo>
                    <a:pt x="193" y="2210"/>
                  </a:lnTo>
                  <a:lnTo>
                    <a:pt x="182" y="2210"/>
                  </a:lnTo>
                  <a:lnTo>
                    <a:pt x="171" y="2210"/>
                  </a:lnTo>
                  <a:lnTo>
                    <a:pt x="161" y="2210"/>
                  </a:lnTo>
                  <a:lnTo>
                    <a:pt x="161" y="2221"/>
                  </a:lnTo>
                  <a:lnTo>
                    <a:pt x="150" y="2221"/>
                  </a:lnTo>
                  <a:lnTo>
                    <a:pt x="139" y="2221"/>
                  </a:lnTo>
                  <a:lnTo>
                    <a:pt x="128" y="2221"/>
                  </a:lnTo>
                  <a:lnTo>
                    <a:pt x="118" y="2221"/>
                  </a:lnTo>
                  <a:lnTo>
                    <a:pt x="107" y="2221"/>
                  </a:lnTo>
                  <a:lnTo>
                    <a:pt x="96" y="2221"/>
                  </a:lnTo>
                  <a:lnTo>
                    <a:pt x="85" y="2221"/>
                  </a:lnTo>
                  <a:lnTo>
                    <a:pt x="85" y="2210"/>
                  </a:lnTo>
                  <a:lnTo>
                    <a:pt x="75" y="2210"/>
                  </a:lnTo>
                  <a:lnTo>
                    <a:pt x="75" y="2199"/>
                  </a:lnTo>
                  <a:lnTo>
                    <a:pt x="64" y="2199"/>
                  </a:lnTo>
                  <a:lnTo>
                    <a:pt x="64" y="2188"/>
                  </a:lnTo>
                  <a:lnTo>
                    <a:pt x="53" y="2177"/>
                  </a:lnTo>
                  <a:lnTo>
                    <a:pt x="53" y="2166"/>
                  </a:lnTo>
                  <a:lnTo>
                    <a:pt x="43" y="2155"/>
                  </a:lnTo>
                  <a:lnTo>
                    <a:pt x="43" y="2145"/>
                  </a:lnTo>
                  <a:lnTo>
                    <a:pt x="32" y="2134"/>
                  </a:lnTo>
                  <a:lnTo>
                    <a:pt x="32" y="2123"/>
                  </a:lnTo>
                  <a:lnTo>
                    <a:pt x="21" y="2112"/>
                  </a:lnTo>
                  <a:lnTo>
                    <a:pt x="21" y="2101"/>
                  </a:lnTo>
                  <a:lnTo>
                    <a:pt x="21" y="2090"/>
                  </a:lnTo>
                  <a:lnTo>
                    <a:pt x="10" y="2079"/>
                  </a:lnTo>
                  <a:lnTo>
                    <a:pt x="10" y="2068"/>
                  </a:lnTo>
                  <a:lnTo>
                    <a:pt x="10" y="2057"/>
                  </a:lnTo>
                  <a:lnTo>
                    <a:pt x="10" y="2047"/>
                  </a:lnTo>
                  <a:lnTo>
                    <a:pt x="10" y="2036"/>
                  </a:lnTo>
                  <a:lnTo>
                    <a:pt x="0" y="2025"/>
                  </a:lnTo>
                  <a:lnTo>
                    <a:pt x="0" y="2014"/>
                  </a:lnTo>
                  <a:lnTo>
                    <a:pt x="0" y="2003"/>
                  </a:lnTo>
                  <a:lnTo>
                    <a:pt x="0" y="1992"/>
                  </a:lnTo>
                  <a:lnTo>
                    <a:pt x="0" y="1981"/>
                  </a:lnTo>
                  <a:lnTo>
                    <a:pt x="0" y="1970"/>
                  </a:lnTo>
                  <a:lnTo>
                    <a:pt x="0" y="1960"/>
                  </a:lnTo>
                  <a:lnTo>
                    <a:pt x="0" y="1949"/>
                  </a:lnTo>
                  <a:lnTo>
                    <a:pt x="0" y="1938"/>
                  </a:lnTo>
                  <a:lnTo>
                    <a:pt x="0" y="1927"/>
                  </a:lnTo>
                  <a:lnTo>
                    <a:pt x="0" y="1916"/>
                  </a:lnTo>
                  <a:lnTo>
                    <a:pt x="10" y="1905"/>
                  </a:lnTo>
                  <a:lnTo>
                    <a:pt x="10" y="1894"/>
                  </a:lnTo>
                  <a:lnTo>
                    <a:pt x="10" y="1883"/>
                  </a:lnTo>
                  <a:lnTo>
                    <a:pt x="21" y="1883"/>
                  </a:lnTo>
                  <a:lnTo>
                    <a:pt x="21" y="1872"/>
                  </a:lnTo>
                  <a:lnTo>
                    <a:pt x="32" y="1862"/>
                  </a:lnTo>
                  <a:lnTo>
                    <a:pt x="43" y="1862"/>
                  </a:lnTo>
                  <a:lnTo>
                    <a:pt x="43" y="1851"/>
                  </a:lnTo>
                  <a:lnTo>
                    <a:pt x="53" y="1851"/>
                  </a:lnTo>
                  <a:lnTo>
                    <a:pt x="53" y="1840"/>
                  </a:lnTo>
                  <a:lnTo>
                    <a:pt x="64" y="1840"/>
                  </a:lnTo>
                  <a:lnTo>
                    <a:pt x="75" y="1840"/>
                  </a:lnTo>
                  <a:lnTo>
                    <a:pt x="75" y="1829"/>
                  </a:lnTo>
                  <a:lnTo>
                    <a:pt x="85" y="1829"/>
                  </a:lnTo>
                  <a:lnTo>
                    <a:pt x="96" y="1829"/>
                  </a:lnTo>
                  <a:lnTo>
                    <a:pt x="107" y="1829"/>
                  </a:lnTo>
                  <a:lnTo>
                    <a:pt x="118" y="1818"/>
                  </a:lnTo>
                  <a:lnTo>
                    <a:pt x="139" y="1818"/>
                  </a:lnTo>
                  <a:lnTo>
                    <a:pt x="150" y="1818"/>
                  </a:lnTo>
                  <a:lnTo>
                    <a:pt x="171" y="1818"/>
                  </a:lnTo>
                  <a:lnTo>
                    <a:pt x="193" y="1807"/>
                  </a:lnTo>
                  <a:lnTo>
                    <a:pt x="203" y="1807"/>
                  </a:lnTo>
                  <a:lnTo>
                    <a:pt x="225" y="1807"/>
                  </a:lnTo>
                  <a:lnTo>
                    <a:pt x="236" y="1807"/>
                  </a:lnTo>
                  <a:lnTo>
                    <a:pt x="257" y="1796"/>
                  </a:lnTo>
                  <a:lnTo>
                    <a:pt x="268" y="1796"/>
                  </a:lnTo>
                  <a:lnTo>
                    <a:pt x="289" y="1796"/>
                  </a:lnTo>
                  <a:lnTo>
                    <a:pt x="300" y="1796"/>
                  </a:lnTo>
                  <a:lnTo>
                    <a:pt x="321" y="1796"/>
                  </a:lnTo>
                  <a:lnTo>
                    <a:pt x="332" y="1796"/>
                  </a:lnTo>
                  <a:lnTo>
                    <a:pt x="354" y="1796"/>
                  </a:lnTo>
                  <a:lnTo>
                    <a:pt x="364" y="1796"/>
                  </a:lnTo>
                  <a:lnTo>
                    <a:pt x="386" y="1796"/>
                  </a:lnTo>
                  <a:lnTo>
                    <a:pt x="396" y="1796"/>
                  </a:lnTo>
                  <a:lnTo>
                    <a:pt x="418" y="1796"/>
                  </a:lnTo>
                  <a:lnTo>
                    <a:pt x="429" y="1796"/>
                  </a:lnTo>
                  <a:lnTo>
                    <a:pt x="450" y="1796"/>
                  </a:lnTo>
                  <a:lnTo>
                    <a:pt x="461" y="1807"/>
                  </a:lnTo>
                  <a:lnTo>
                    <a:pt x="482" y="1807"/>
                  </a:lnTo>
                  <a:lnTo>
                    <a:pt x="493" y="1807"/>
                  </a:lnTo>
                  <a:lnTo>
                    <a:pt x="514" y="1807"/>
                  </a:lnTo>
                  <a:lnTo>
                    <a:pt x="525" y="1818"/>
                  </a:lnTo>
                  <a:lnTo>
                    <a:pt x="547" y="1818"/>
                  </a:lnTo>
                  <a:lnTo>
                    <a:pt x="557" y="1829"/>
                  </a:lnTo>
                  <a:lnTo>
                    <a:pt x="579" y="1829"/>
                  </a:lnTo>
                  <a:lnTo>
                    <a:pt x="589" y="1840"/>
                  </a:lnTo>
                  <a:lnTo>
                    <a:pt x="611" y="1840"/>
                  </a:lnTo>
                  <a:lnTo>
                    <a:pt x="622" y="1851"/>
                  </a:lnTo>
                  <a:lnTo>
                    <a:pt x="643" y="1862"/>
                  </a:lnTo>
                  <a:lnTo>
                    <a:pt x="686" y="1883"/>
                  </a:lnTo>
                  <a:lnTo>
                    <a:pt x="740" y="1905"/>
                  </a:lnTo>
                  <a:lnTo>
                    <a:pt x="793" y="1927"/>
                  </a:lnTo>
                  <a:lnTo>
                    <a:pt x="836" y="1949"/>
                  </a:lnTo>
                  <a:lnTo>
                    <a:pt x="890" y="1960"/>
                  </a:lnTo>
                  <a:lnTo>
                    <a:pt x="943" y="1981"/>
                  </a:lnTo>
                  <a:lnTo>
                    <a:pt x="997" y="1992"/>
                  </a:lnTo>
                  <a:lnTo>
                    <a:pt x="1040" y="2014"/>
                  </a:lnTo>
                  <a:lnTo>
                    <a:pt x="1094" y="2025"/>
                  </a:lnTo>
                  <a:lnTo>
                    <a:pt x="1147" y="2036"/>
                  </a:lnTo>
                  <a:lnTo>
                    <a:pt x="1201" y="2047"/>
                  </a:lnTo>
                  <a:lnTo>
                    <a:pt x="1254" y="2047"/>
                  </a:lnTo>
                  <a:lnTo>
                    <a:pt x="1308" y="2057"/>
                  </a:lnTo>
                  <a:lnTo>
                    <a:pt x="1351" y="2057"/>
                  </a:lnTo>
                  <a:lnTo>
                    <a:pt x="1405" y="2057"/>
                  </a:lnTo>
                  <a:lnTo>
                    <a:pt x="1458" y="2068"/>
                  </a:lnTo>
                  <a:lnTo>
                    <a:pt x="1512" y="2057"/>
                  </a:lnTo>
                  <a:lnTo>
                    <a:pt x="1565" y="2057"/>
                  </a:lnTo>
                  <a:lnTo>
                    <a:pt x="1619" y="2057"/>
                  </a:lnTo>
                  <a:lnTo>
                    <a:pt x="1673" y="2047"/>
                  </a:lnTo>
                  <a:lnTo>
                    <a:pt x="1737" y="2047"/>
                  </a:lnTo>
                  <a:lnTo>
                    <a:pt x="1791" y="2036"/>
                  </a:lnTo>
                  <a:lnTo>
                    <a:pt x="1844" y="2025"/>
                  </a:lnTo>
                  <a:lnTo>
                    <a:pt x="1898" y="2003"/>
                  </a:lnTo>
                  <a:lnTo>
                    <a:pt x="1951" y="1992"/>
                  </a:lnTo>
                  <a:lnTo>
                    <a:pt x="2005" y="1970"/>
                  </a:lnTo>
                  <a:lnTo>
                    <a:pt x="2069" y="1960"/>
                  </a:lnTo>
                  <a:lnTo>
                    <a:pt x="2123" y="1938"/>
                  </a:lnTo>
                  <a:lnTo>
                    <a:pt x="2177" y="1905"/>
                  </a:lnTo>
                  <a:lnTo>
                    <a:pt x="2241" y="1883"/>
                  </a:lnTo>
                  <a:lnTo>
                    <a:pt x="2295" y="1862"/>
                  </a:lnTo>
                  <a:lnTo>
                    <a:pt x="2348" y="1829"/>
                  </a:lnTo>
                  <a:lnTo>
                    <a:pt x="2359" y="1818"/>
                  </a:lnTo>
                  <a:lnTo>
                    <a:pt x="2370" y="1818"/>
                  </a:lnTo>
                  <a:lnTo>
                    <a:pt x="2370" y="1807"/>
                  </a:lnTo>
                  <a:lnTo>
                    <a:pt x="2380" y="1796"/>
                  </a:lnTo>
                  <a:lnTo>
                    <a:pt x="2391" y="1796"/>
                  </a:lnTo>
                  <a:lnTo>
                    <a:pt x="2391" y="1785"/>
                  </a:lnTo>
                  <a:lnTo>
                    <a:pt x="2402" y="1774"/>
                  </a:lnTo>
                  <a:lnTo>
                    <a:pt x="2413" y="1774"/>
                  </a:lnTo>
                  <a:lnTo>
                    <a:pt x="2413" y="1764"/>
                  </a:lnTo>
                  <a:lnTo>
                    <a:pt x="2423" y="1753"/>
                  </a:lnTo>
                  <a:lnTo>
                    <a:pt x="2434" y="1742"/>
                  </a:lnTo>
                  <a:lnTo>
                    <a:pt x="2445" y="1731"/>
                  </a:lnTo>
                  <a:lnTo>
                    <a:pt x="2445" y="1720"/>
                  </a:lnTo>
                  <a:lnTo>
                    <a:pt x="2455" y="1720"/>
                  </a:lnTo>
                  <a:lnTo>
                    <a:pt x="2466" y="1709"/>
                  </a:lnTo>
                  <a:lnTo>
                    <a:pt x="2466" y="1698"/>
                  </a:lnTo>
                  <a:lnTo>
                    <a:pt x="2477" y="1687"/>
                  </a:lnTo>
                  <a:lnTo>
                    <a:pt x="2488" y="1676"/>
                  </a:lnTo>
                  <a:lnTo>
                    <a:pt x="2488" y="1666"/>
                  </a:lnTo>
                  <a:lnTo>
                    <a:pt x="2498" y="1655"/>
                  </a:lnTo>
                  <a:lnTo>
                    <a:pt x="2498" y="1644"/>
                  </a:lnTo>
                  <a:lnTo>
                    <a:pt x="2509" y="1644"/>
                  </a:lnTo>
                  <a:lnTo>
                    <a:pt x="2509" y="1633"/>
                  </a:lnTo>
                  <a:lnTo>
                    <a:pt x="2520" y="1622"/>
                  </a:lnTo>
                  <a:lnTo>
                    <a:pt x="2520" y="1611"/>
                  </a:lnTo>
                  <a:lnTo>
                    <a:pt x="2531" y="1600"/>
                  </a:lnTo>
                  <a:lnTo>
                    <a:pt x="2531" y="1589"/>
                  </a:lnTo>
                  <a:lnTo>
                    <a:pt x="2541" y="1589"/>
                  </a:lnTo>
                  <a:lnTo>
                    <a:pt x="2541" y="1578"/>
                  </a:lnTo>
                  <a:lnTo>
                    <a:pt x="2541" y="1568"/>
                  </a:lnTo>
                  <a:lnTo>
                    <a:pt x="2552" y="1568"/>
                  </a:lnTo>
                  <a:lnTo>
                    <a:pt x="2552" y="1557"/>
                  </a:lnTo>
                  <a:lnTo>
                    <a:pt x="2552" y="1546"/>
                  </a:lnTo>
                  <a:lnTo>
                    <a:pt x="2563" y="1546"/>
                  </a:lnTo>
                  <a:lnTo>
                    <a:pt x="2563" y="1535"/>
                  </a:lnTo>
                  <a:lnTo>
                    <a:pt x="2563" y="1524"/>
                  </a:lnTo>
                  <a:lnTo>
                    <a:pt x="2563" y="1513"/>
                  </a:lnTo>
                  <a:lnTo>
                    <a:pt x="2563" y="1502"/>
                  </a:lnTo>
                  <a:lnTo>
                    <a:pt x="2563" y="1491"/>
                  </a:lnTo>
                  <a:lnTo>
                    <a:pt x="2573" y="1491"/>
                  </a:lnTo>
                  <a:lnTo>
                    <a:pt x="2573" y="1480"/>
                  </a:lnTo>
                  <a:lnTo>
                    <a:pt x="2563" y="1470"/>
                  </a:lnTo>
                  <a:lnTo>
                    <a:pt x="2563" y="1459"/>
                  </a:lnTo>
                  <a:lnTo>
                    <a:pt x="2563" y="1448"/>
                  </a:lnTo>
                  <a:lnTo>
                    <a:pt x="2520" y="1404"/>
                  </a:lnTo>
                  <a:lnTo>
                    <a:pt x="2466" y="1383"/>
                  </a:lnTo>
                  <a:lnTo>
                    <a:pt x="2316" y="1372"/>
                  </a:lnTo>
                  <a:lnTo>
                    <a:pt x="2305" y="1372"/>
                  </a:lnTo>
                  <a:lnTo>
                    <a:pt x="2295" y="1372"/>
                  </a:lnTo>
                  <a:lnTo>
                    <a:pt x="2284" y="1372"/>
                  </a:lnTo>
                  <a:lnTo>
                    <a:pt x="2273" y="1361"/>
                  </a:lnTo>
                  <a:lnTo>
                    <a:pt x="2262" y="1361"/>
                  </a:lnTo>
                  <a:lnTo>
                    <a:pt x="2252" y="1361"/>
                  </a:lnTo>
                  <a:lnTo>
                    <a:pt x="2252" y="1350"/>
                  </a:lnTo>
                  <a:lnTo>
                    <a:pt x="2241" y="1350"/>
                  </a:lnTo>
                  <a:lnTo>
                    <a:pt x="2241" y="1339"/>
                  </a:lnTo>
                  <a:lnTo>
                    <a:pt x="2230" y="1339"/>
                  </a:lnTo>
                  <a:lnTo>
                    <a:pt x="2230" y="1328"/>
                  </a:lnTo>
                  <a:lnTo>
                    <a:pt x="2220" y="1328"/>
                  </a:lnTo>
                  <a:lnTo>
                    <a:pt x="2220" y="1317"/>
                  </a:lnTo>
                  <a:lnTo>
                    <a:pt x="2209" y="1317"/>
                  </a:lnTo>
                  <a:lnTo>
                    <a:pt x="2209" y="1306"/>
                  </a:lnTo>
                  <a:lnTo>
                    <a:pt x="2209" y="1295"/>
                  </a:lnTo>
                  <a:lnTo>
                    <a:pt x="2166" y="1121"/>
                  </a:lnTo>
                  <a:lnTo>
                    <a:pt x="2144" y="1045"/>
                  </a:lnTo>
                  <a:lnTo>
                    <a:pt x="2069" y="1012"/>
                  </a:lnTo>
                  <a:lnTo>
                    <a:pt x="2069" y="1001"/>
                  </a:lnTo>
                  <a:lnTo>
                    <a:pt x="2059" y="1001"/>
                  </a:lnTo>
                  <a:lnTo>
                    <a:pt x="2059" y="991"/>
                  </a:lnTo>
                  <a:lnTo>
                    <a:pt x="2048" y="991"/>
                  </a:lnTo>
                  <a:lnTo>
                    <a:pt x="2048" y="980"/>
                  </a:lnTo>
                  <a:lnTo>
                    <a:pt x="2048" y="969"/>
                  </a:lnTo>
                  <a:lnTo>
                    <a:pt x="2059" y="969"/>
                  </a:lnTo>
                  <a:lnTo>
                    <a:pt x="2059" y="958"/>
                  </a:lnTo>
                  <a:lnTo>
                    <a:pt x="2069" y="947"/>
                  </a:lnTo>
                  <a:lnTo>
                    <a:pt x="2069" y="936"/>
                  </a:lnTo>
                  <a:lnTo>
                    <a:pt x="2080" y="936"/>
                  </a:lnTo>
                  <a:lnTo>
                    <a:pt x="2080" y="925"/>
                  </a:lnTo>
                  <a:lnTo>
                    <a:pt x="2091" y="914"/>
                  </a:lnTo>
                  <a:lnTo>
                    <a:pt x="2091" y="903"/>
                  </a:lnTo>
                  <a:lnTo>
                    <a:pt x="2102" y="893"/>
                  </a:lnTo>
                  <a:lnTo>
                    <a:pt x="2112" y="882"/>
                  </a:lnTo>
                  <a:lnTo>
                    <a:pt x="2112" y="871"/>
                  </a:lnTo>
                  <a:lnTo>
                    <a:pt x="2123" y="871"/>
                  </a:lnTo>
                  <a:lnTo>
                    <a:pt x="2123" y="860"/>
                  </a:lnTo>
                  <a:lnTo>
                    <a:pt x="2134" y="849"/>
                  </a:lnTo>
                  <a:lnTo>
                    <a:pt x="2134" y="838"/>
                  </a:lnTo>
                  <a:lnTo>
                    <a:pt x="2144" y="827"/>
                  </a:lnTo>
                  <a:lnTo>
                    <a:pt x="2144" y="816"/>
                  </a:lnTo>
                  <a:lnTo>
                    <a:pt x="2155" y="806"/>
                  </a:lnTo>
                  <a:lnTo>
                    <a:pt x="2155" y="795"/>
                  </a:lnTo>
                  <a:lnTo>
                    <a:pt x="2155" y="784"/>
                  </a:lnTo>
                  <a:lnTo>
                    <a:pt x="2166" y="773"/>
                  </a:lnTo>
                  <a:lnTo>
                    <a:pt x="2166" y="762"/>
                  </a:lnTo>
                  <a:lnTo>
                    <a:pt x="2166" y="751"/>
                  </a:lnTo>
                  <a:lnTo>
                    <a:pt x="2166" y="740"/>
                  </a:lnTo>
                  <a:lnTo>
                    <a:pt x="2166" y="729"/>
                  </a:lnTo>
                  <a:lnTo>
                    <a:pt x="2166" y="718"/>
                  </a:lnTo>
                  <a:lnTo>
                    <a:pt x="2166" y="708"/>
                  </a:lnTo>
                  <a:lnTo>
                    <a:pt x="2166" y="697"/>
                  </a:lnTo>
                  <a:lnTo>
                    <a:pt x="2166" y="686"/>
                  </a:lnTo>
                  <a:lnTo>
                    <a:pt x="2166" y="675"/>
                  </a:lnTo>
                  <a:lnTo>
                    <a:pt x="2166" y="664"/>
                  </a:lnTo>
                  <a:lnTo>
                    <a:pt x="2155" y="653"/>
                  </a:lnTo>
                  <a:lnTo>
                    <a:pt x="2155" y="642"/>
                  </a:lnTo>
                  <a:lnTo>
                    <a:pt x="2144" y="631"/>
                  </a:lnTo>
                  <a:lnTo>
                    <a:pt x="2069" y="59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8" name="Freeform 163"/>
            <p:cNvSpPr>
              <a:spLocks/>
            </p:cNvSpPr>
            <p:nvPr/>
          </p:nvSpPr>
          <p:spPr bwMode="auto">
            <a:xfrm>
              <a:off x="4265" y="4879"/>
              <a:ext cx="1491" cy="1524"/>
            </a:xfrm>
            <a:custGeom>
              <a:avLst/>
              <a:gdLst>
                <a:gd name="T0" fmla="*/ 225 w 1491"/>
                <a:gd name="T1" fmla="*/ 1361 h 1524"/>
                <a:gd name="T2" fmla="*/ 376 w 1491"/>
                <a:gd name="T3" fmla="*/ 1361 h 1524"/>
                <a:gd name="T4" fmla="*/ 515 w 1491"/>
                <a:gd name="T5" fmla="*/ 1382 h 1524"/>
                <a:gd name="T6" fmla="*/ 644 w 1491"/>
                <a:gd name="T7" fmla="*/ 1437 h 1524"/>
                <a:gd name="T8" fmla="*/ 837 w 1491"/>
                <a:gd name="T9" fmla="*/ 1469 h 1524"/>
                <a:gd name="T10" fmla="*/ 837 w 1491"/>
                <a:gd name="T11" fmla="*/ 1382 h 1524"/>
                <a:gd name="T12" fmla="*/ 869 w 1491"/>
                <a:gd name="T13" fmla="*/ 1350 h 1524"/>
                <a:gd name="T14" fmla="*/ 955 w 1491"/>
                <a:gd name="T15" fmla="*/ 1328 h 1524"/>
                <a:gd name="T16" fmla="*/ 1041 w 1491"/>
                <a:gd name="T17" fmla="*/ 1306 h 1524"/>
                <a:gd name="T18" fmla="*/ 1126 w 1491"/>
                <a:gd name="T19" fmla="*/ 1273 h 1524"/>
                <a:gd name="T20" fmla="*/ 1201 w 1491"/>
                <a:gd name="T21" fmla="*/ 1241 h 1524"/>
                <a:gd name="T22" fmla="*/ 1276 w 1491"/>
                <a:gd name="T23" fmla="*/ 1219 h 1524"/>
                <a:gd name="T24" fmla="*/ 1416 w 1491"/>
                <a:gd name="T25" fmla="*/ 1263 h 1524"/>
                <a:gd name="T26" fmla="*/ 1469 w 1491"/>
                <a:gd name="T27" fmla="*/ 1241 h 1524"/>
                <a:gd name="T28" fmla="*/ 1491 w 1491"/>
                <a:gd name="T29" fmla="*/ 1154 h 1524"/>
                <a:gd name="T30" fmla="*/ 1469 w 1491"/>
                <a:gd name="T31" fmla="*/ 1077 h 1524"/>
                <a:gd name="T32" fmla="*/ 1427 w 1491"/>
                <a:gd name="T33" fmla="*/ 1001 h 1524"/>
                <a:gd name="T34" fmla="*/ 1362 w 1491"/>
                <a:gd name="T35" fmla="*/ 969 h 1524"/>
                <a:gd name="T36" fmla="*/ 1287 w 1491"/>
                <a:gd name="T37" fmla="*/ 969 h 1524"/>
                <a:gd name="T38" fmla="*/ 1212 w 1491"/>
                <a:gd name="T39" fmla="*/ 1001 h 1524"/>
                <a:gd name="T40" fmla="*/ 1137 w 1491"/>
                <a:gd name="T41" fmla="*/ 1056 h 1524"/>
                <a:gd name="T42" fmla="*/ 1051 w 1491"/>
                <a:gd name="T43" fmla="*/ 1067 h 1524"/>
                <a:gd name="T44" fmla="*/ 965 w 1491"/>
                <a:gd name="T45" fmla="*/ 1077 h 1524"/>
                <a:gd name="T46" fmla="*/ 880 w 1491"/>
                <a:gd name="T47" fmla="*/ 1067 h 1524"/>
                <a:gd name="T48" fmla="*/ 794 w 1491"/>
                <a:gd name="T49" fmla="*/ 1067 h 1524"/>
                <a:gd name="T50" fmla="*/ 719 w 1491"/>
                <a:gd name="T51" fmla="*/ 1023 h 1524"/>
                <a:gd name="T52" fmla="*/ 654 w 1491"/>
                <a:gd name="T53" fmla="*/ 990 h 1524"/>
                <a:gd name="T54" fmla="*/ 601 w 1491"/>
                <a:gd name="T55" fmla="*/ 925 h 1524"/>
                <a:gd name="T56" fmla="*/ 719 w 1491"/>
                <a:gd name="T57" fmla="*/ 892 h 1524"/>
                <a:gd name="T58" fmla="*/ 783 w 1491"/>
                <a:gd name="T59" fmla="*/ 871 h 1524"/>
                <a:gd name="T60" fmla="*/ 847 w 1491"/>
                <a:gd name="T61" fmla="*/ 784 h 1524"/>
                <a:gd name="T62" fmla="*/ 869 w 1491"/>
                <a:gd name="T63" fmla="*/ 696 h 1524"/>
                <a:gd name="T64" fmla="*/ 858 w 1491"/>
                <a:gd name="T65" fmla="*/ 609 h 1524"/>
                <a:gd name="T66" fmla="*/ 858 w 1491"/>
                <a:gd name="T67" fmla="*/ 555 h 1524"/>
                <a:gd name="T68" fmla="*/ 815 w 1491"/>
                <a:gd name="T69" fmla="*/ 490 h 1524"/>
                <a:gd name="T70" fmla="*/ 847 w 1491"/>
                <a:gd name="T71" fmla="*/ 424 h 1524"/>
                <a:gd name="T72" fmla="*/ 858 w 1491"/>
                <a:gd name="T73" fmla="*/ 305 h 1524"/>
                <a:gd name="T74" fmla="*/ 837 w 1491"/>
                <a:gd name="T75" fmla="*/ 239 h 1524"/>
                <a:gd name="T76" fmla="*/ 815 w 1491"/>
                <a:gd name="T77" fmla="*/ 163 h 1524"/>
                <a:gd name="T78" fmla="*/ 751 w 1491"/>
                <a:gd name="T79" fmla="*/ 109 h 1524"/>
                <a:gd name="T80" fmla="*/ 665 w 1491"/>
                <a:gd name="T81" fmla="*/ 54 h 1524"/>
                <a:gd name="T82" fmla="*/ 569 w 1491"/>
                <a:gd name="T83" fmla="*/ 21 h 1524"/>
                <a:gd name="T84" fmla="*/ 461 w 1491"/>
                <a:gd name="T85" fmla="*/ 0 h 1524"/>
                <a:gd name="T86" fmla="*/ 322 w 1491"/>
                <a:gd name="T87" fmla="*/ 0 h 1524"/>
                <a:gd name="T88" fmla="*/ 161 w 1491"/>
                <a:gd name="T89" fmla="*/ 65 h 1524"/>
                <a:gd name="T90" fmla="*/ 54 w 1491"/>
                <a:gd name="T91" fmla="*/ 185 h 1524"/>
                <a:gd name="T92" fmla="*/ 0 w 1491"/>
                <a:gd name="T93" fmla="*/ 348 h 1524"/>
                <a:gd name="T94" fmla="*/ 0 w 1491"/>
                <a:gd name="T95" fmla="*/ 490 h 1524"/>
                <a:gd name="T96" fmla="*/ 22 w 1491"/>
                <a:gd name="T97" fmla="*/ 577 h 1524"/>
                <a:gd name="T98" fmla="*/ 54 w 1491"/>
                <a:gd name="T99" fmla="*/ 631 h 1524"/>
                <a:gd name="T100" fmla="*/ 97 w 1491"/>
                <a:gd name="T101" fmla="*/ 696 h 1524"/>
                <a:gd name="T102" fmla="*/ 215 w 1491"/>
                <a:gd name="T103" fmla="*/ 838 h 1524"/>
                <a:gd name="T104" fmla="*/ 215 w 1491"/>
                <a:gd name="T105" fmla="*/ 925 h 1524"/>
                <a:gd name="T106" fmla="*/ 108 w 1491"/>
                <a:gd name="T107" fmla="*/ 1165 h 1524"/>
                <a:gd name="T108" fmla="*/ 86 w 1491"/>
                <a:gd name="T109" fmla="*/ 1252 h 1524"/>
                <a:gd name="T110" fmla="*/ 86 w 1491"/>
                <a:gd name="T111" fmla="*/ 1339 h 15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91"/>
                <a:gd name="T169" fmla="*/ 0 h 1524"/>
                <a:gd name="T170" fmla="*/ 1491 w 1491"/>
                <a:gd name="T171" fmla="*/ 1524 h 15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91" h="1524">
                  <a:moveTo>
                    <a:pt x="86" y="1382"/>
                  </a:moveTo>
                  <a:lnTo>
                    <a:pt x="108" y="1382"/>
                  </a:lnTo>
                  <a:lnTo>
                    <a:pt x="129" y="1371"/>
                  </a:lnTo>
                  <a:lnTo>
                    <a:pt x="150" y="1371"/>
                  </a:lnTo>
                  <a:lnTo>
                    <a:pt x="172" y="1371"/>
                  </a:lnTo>
                  <a:lnTo>
                    <a:pt x="193" y="1361"/>
                  </a:lnTo>
                  <a:lnTo>
                    <a:pt x="204" y="1361"/>
                  </a:lnTo>
                  <a:lnTo>
                    <a:pt x="225" y="1361"/>
                  </a:lnTo>
                  <a:lnTo>
                    <a:pt x="247" y="1361"/>
                  </a:lnTo>
                  <a:lnTo>
                    <a:pt x="268" y="1361"/>
                  </a:lnTo>
                  <a:lnTo>
                    <a:pt x="290" y="1361"/>
                  </a:lnTo>
                  <a:lnTo>
                    <a:pt x="301" y="1361"/>
                  </a:lnTo>
                  <a:lnTo>
                    <a:pt x="322" y="1361"/>
                  </a:lnTo>
                  <a:lnTo>
                    <a:pt x="343" y="1361"/>
                  </a:lnTo>
                  <a:lnTo>
                    <a:pt x="365" y="1361"/>
                  </a:lnTo>
                  <a:lnTo>
                    <a:pt x="376" y="1361"/>
                  </a:lnTo>
                  <a:lnTo>
                    <a:pt x="397" y="1361"/>
                  </a:lnTo>
                  <a:lnTo>
                    <a:pt x="419" y="1361"/>
                  </a:lnTo>
                  <a:lnTo>
                    <a:pt x="429" y="1361"/>
                  </a:lnTo>
                  <a:lnTo>
                    <a:pt x="451" y="1371"/>
                  </a:lnTo>
                  <a:lnTo>
                    <a:pt x="461" y="1371"/>
                  </a:lnTo>
                  <a:lnTo>
                    <a:pt x="483" y="1371"/>
                  </a:lnTo>
                  <a:lnTo>
                    <a:pt x="504" y="1382"/>
                  </a:lnTo>
                  <a:lnTo>
                    <a:pt x="515" y="1382"/>
                  </a:lnTo>
                  <a:lnTo>
                    <a:pt x="536" y="1393"/>
                  </a:lnTo>
                  <a:lnTo>
                    <a:pt x="547" y="1393"/>
                  </a:lnTo>
                  <a:lnTo>
                    <a:pt x="569" y="1404"/>
                  </a:lnTo>
                  <a:lnTo>
                    <a:pt x="579" y="1404"/>
                  </a:lnTo>
                  <a:lnTo>
                    <a:pt x="590" y="1415"/>
                  </a:lnTo>
                  <a:lnTo>
                    <a:pt x="612" y="1426"/>
                  </a:lnTo>
                  <a:lnTo>
                    <a:pt x="622" y="1426"/>
                  </a:lnTo>
                  <a:lnTo>
                    <a:pt x="644" y="1437"/>
                  </a:lnTo>
                  <a:lnTo>
                    <a:pt x="654" y="1448"/>
                  </a:lnTo>
                  <a:lnTo>
                    <a:pt x="826" y="1524"/>
                  </a:lnTo>
                  <a:lnTo>
                    <a:pt x="826" y="1513"/>
                  </a:lnTo>
                  <a:lnTo>
                    <a:pt x="837" y="1513"/>
                  </a:lnTo>
                  <a:lnTo>
                    <a:pt x="837" y="1502"/>
                  </a:lnTo>
                  <a:lnTo>
                    <a:pt x="837" y="1491"/>
                  </a:lnTo>
                  <a:lnTo>
                    <a:pt x="837" y="1480"/>
                  </a:lnTo>
                  <a:lnTo>
                    <a:pt x="837" y="1469"/>
                  </a:lnTo>
                  <a:lnTo>
                    <a:pt x="837" y="1459"/>
                  </a:lnTo>
                  <a:lnTo>
                    <a:pt x="837" y="1448"/>
                  </a:lnTo>
                  <a:lnTo>
                    <a:pt x="837" y="1437"/>
                  </a:lnTo>
                  <a:lnTo>
                    <a:pt x="837" y="1426"/>
                  </a:lnTo>
                  <a:lnTo>
                    <a:pt x="837" y="1415"/>
                  </a:lnTo>
                  <a:lnTo>
                    <a:pt x="837" y="1404"/>
                  </a:lnTo>
                  <a:lnTo>
                    <a:pt x="837" y="1393"/>
                  </a:lnTo>
                  <a:lnTo>
                    <a:pt x="837" y="1382"/>
                  </a:lnTo>
                  <a:lnTo>
                    <a:pt x="837" y="1371"/>
                  </a:lnTo>
                  <a:lnTo>
                    <a:pt x="837" y="1361"/>
                  </a:lnTo>
                  <a:lnTo>
                    <a:pt x="837" y="1350"/>
                  </a:lnTo>
                  <a:lnTo>
                    <a:pt x="826" y="1350"/>
                  </a:lnTo>
                  <a:lnTo>
                    <a:pt x="837" y="1350"/>
                  </a:lnTo>
                  <a:lnTo>
                    <a:pt x="847" y="1350"/>
                  </a:lnTo>
                  <a:lnTo>
                    <a:pt x="858" y="1350"/>
                  </a:lnTo>
                  <a:lnTo>
                    <a:pt x="869" y="1350"/>
                  </a:lnTo>
                  <a:lnTo>
                    <a:pt x="880" y="1339"/>
                  </a:lnTo>
                  <a:lnTo>
                    <a:pt x="890" y="1339"/>
                  </a:lnTo>
                  <a:lnTo>
                    <a:pt x="901" y="1339"/>
                  </a:lnTo>
                  <a:lnTo>
                    <a:pt x="912" y="1339"/>
                  </a:lnTo>
                  <a:lnTo>
                    <a:pt x="923" y="1339"/>
                  </a:lnTo>
                  <a:lnTo>
                    <a:pt x="933" y="1339"/>
                  </a:lnTo>
                  <a:lnTo>
                    <a:pt x="944" y="1339"/>
                  </a:lnTo>
                  <a:lnTo>
                    <a:pt x="955" y="1328"/>
                  </a:lnTo>
                  <a:lnTo>
                    <a:pt x="965" y="1328"/>
                  </a:lnTo>
                  <a:lnTo>
                    <a:pt x="976" y="1328"/>
                  </a:lnTo>
                  <a:lnTo>
                    <a:pt x="987" y="1328"/>
                  </a:lnTo>
                  <a:lnTo>
                    <a:pt x="998" y="1317"/>
                  </a:lnTo>
                  <a:lnTo>
                    <a:pt x="1008" y="1317"/>
                  </a:lnTo>
                  <a:lnTo>
                    <a:pt x="1019" y="1317"/>
                  </a:lnTo>
                  <a:lnTo>
                    <a:pt x="1030" y="1317"/>
                  </a:lnTo>
                  <a:lnTo>
                    <a:pt x="1041" y="1306"/>
                  </a:lnTo>
                  <a:lnTo>
                    <a:pt x="1051" y="1306"/>
                  </a:lnTo>
                  <a:lnTo>
                    <a:pt x="1062" y="1306"/>
                  </a:lnTo>
                  <a:lnTo>
                    <a:pt x="1073" y="1306"/>
                  </a:lnTo>
                  <a:lnTo>
                    <a:pt x="1083" y="1295"/>
                  </a:lnTo>
                  <a:lnTo>
                    <a:pt x="1094" y="1295"/>
                  </a:lnTo>
                  <a:lnTo>
                    <a:pt x="1105" y="1295"/>
                  </a:lnTo>
                  <a:lnTo>
                    <a:pt x="1116" y="1284"/>
                  </a:lnTo>
                  <a:lnTo>
                    <a:pt x="1126" y="1273"/>
                  </a:lnTo>
                  <a:lnTo>
                    <a:pt x="1137" y="1273"/>
                  </a:lnTo>
                  <a:lnTo>
                    <a:pt x="1148" y="1273"/>
                  </a:lnTo>
                  <a:lnTo>
                    <a:pt x="1158" y="1263"/>
                  </a:lnTo>
                  <a:lnTo>
                    <a:pt x="1169" y="1263"/>
                  </a:lnTo>
                  <a:lnTo>
                    <a:pt x="1169" y="1252"/>
                  </a:lnTo>
                  <a:lnTo>
                    <a:pt x="1180" y="1252"/>
                  </a:lnTo>
                  <a:lnTo>
                    <a:pt x="1191" y="1241"/>
                  </a:lnTo>
                  <a:lnTo>
                    <a:pt x="1201" y="1241"/>
                  </a:lnTo>
                  <a:lnTo>
                    <a:pt x="1212" y="1230"/>
                  </a:lnTo>
                  <a:lnTo>
                    <a:pt x="1223" y="1230"/>
                  </a:lnTo>
                  <a:lnTo>
                    <a:pt x="1234" y="1230"/>
                  </a:lnTo>
                  <a:lnTo>
                    <a:pt x="1234" y="1219"/>
                  </a:lnTo>
                  <a:lnTo>
                    <a:pt x="1244" y="1219"/>
                  </a:lnTo>
                  <a:lnTo>
                    <a:pt x="1255" y="1219"/>
                  </a:lnTo>
                  <a:lnTo>
                    <a:pt x="1266" y="1219"/>
                  </a:lnTo>
                  <a:lnTo>
                    <a:pt x="1276" y="1219"/>
                  </a:lnTo>
                  <a:lnTo>
                    <a:pt x="1287" y="1219"/>
                  </a:lnTo>
                  <a:lnTo>
                    <a:pt x="1298" y="1219"/>
                  </a:lnTo>
                  <a:lnTo>
                    <a:pt x="1309" y="1219"/>
                  </a:lnTo>
                  <a:lnTo>
                    <a:pt x="1319" y="1219"/>
                  </a:lnTo>
                  <a:lnTo>
                    <a:pt x="1330" y="1219"/>
                  </a:lnTo>
                  <a:lnTo>
                    <a:pt x="1416" y="1241"/>
                  </a:lnTo>
                  <a:lnTo>
                    <a:pt x="1416" y="1252"/>
                  </a:lnTo>
                  <a:lnTo>
                    <a:pt x="1416" y="1263"/>
                  </a:lnTo>
                  <a:lnTo>
                    <a:pt x="1427" y="1263"/>
                  </a:lnTo>
                  <a:lnTo>
                    <a:pt x="1427" y="1273"/>
                  </a:lnTo>
                  <a:lnTo>
                    <a:pt x="1437" y="1273"/>
                  </a:lnTo>
                  <a:lnTo>
                    <a:pt x="1437" y="1263"/>
                  </a:lnTo>
                  <a:lnTo>
                    <a:pt x="1448" y="1263"/>
                  </a:lnTo>
                  <a:lnTo>
                    <a:pt x="1459" y="1252"/>
                  </a:lnTo>
                  <a:lnTo>
                    <a:pt x="1459" y="1241"/>
                  </a:lnTo>
                  <a:lnTo>
                    <a:pt x="1469" y="1241"/>
                  </a:lnTo>
                  <a:lnTo>
                    <a:pt x="1469" y="1230"/>
                  </a:lnTo>
                  <a:lnTo>
                    <a:pt x="1480" y="1219"/>
                  </a:lnTo>
                  <a:lnTo>
                    <a:pt x="1480" y="1208"/>
                  </a:lnTo>
                  <a:lnTo>
                    <a:pt x="1491" y="1197"/>
                  </a:lnTo>
                  <a:lnTo>
                    <a:pt x="1491" y="1186"/>
                  </a:lnTo>
                  <a:lnTo>
                    <a:pt x="1491" y="1175"/>
                  </a:lnTo>
                  <a:lnTo>
                    <a:pt x="1491" y="1165"/>
                  </a:lnTo>
                  <a:lnTo>
                    <a:pt x="1491" y="1154"/>
                  </a:lnTo>
                  <a:lnTo>
                    <a:pt x="1491" y="1143"/>
                  </a:lnTo>
                  <a:lnTo>
                    <a:pt x="1491" y="1132"/>
                  </a:lnTo>
                  <a:lnTo>
                    <a:pt x="1491" y="1121"/>
                  </a:lnTo>
                  <a:lnTo>
                    <a:pt x="1480" y="1110"/>
                  </a:lnTo>
                  <a:lnTo>
                    <a:pt x="1480" y="1099"/>
                  </a:lnTo>
                  <a:lnTo>
                    <a:pt x="1480" y="1088"/>
                  </a:lnTo>
                  <a:lnTo>
                    <a:pt x="1480" y="1077"/>
                  </a:lnTo>
                  <a:lnTo>
                    <a:pt x="1469" y="1077"/>
                  </a:lnTo>
                  <a:lnTo>
                    <a:pt x="1469" y="1067"/>
                  </a:lnTo>
                  <a:lnTo>
                    <a:pt x="1469" y="1056"/>
                  </a:lnTo>
                  <a:lnTo>
                    <a:pt x="1459" y="1056"/>
                  </a:lnTo>
                  <a:lnTo>
                    <a:pt x="1459" y="1045"/>
                  </a:lnTo>
                  <a:lnTo>
                    <a:pt x="1448" y="1034"/>
                  </a:lnTo>
                  <a:lnTo>
                    <a:pt x="1448" y="1023"/>
                  </a:lnTo>
                  <a:lnTo>
                    <a:pt x="1437" y="1012"/>
                  </a:lnTo>
                  <a:lnTo>
                    <a:pt x="1427" y="1001"/>
                  </a:lnTo>
                  <a:lnTo>
                    <a:pt x="1427" y="990"/>
                  </a:lnTo>
                  <a:lnTo>
                    <a:pt x="1416" y="990"/>
                  </a:lnTo>
                  <a:lnTo>
                    <a:pt x="1416" y="980"/>
                  </a:lnTo>
                  <a:lnTo>
                    <a:pt x="1405" y="980"/>
                  </a:lnTo>
                  <a:lnTo>
                    <a:pt x="1394" y="980"/>
                  </a:lnTo>
                  <a:lnTo>
                    <a:pt x="1384" y="969"/>
                  </a:lnTo>
                  <a:lnTo>
                    <a:pt x="1373" y="969"/>
                  </a:lnTo>
                  <a:lnTo>
                    <a:pt x="1362" y="969"/>
                  </a:lnTo>
                  <a:lnTo>
                    <a:pt x="1352" y="969"/>
                  </a:lnTo>
                  <a:lnTo>
                    <a:pt x="1352" y="958"/>
                  </a:lnTo>
                  <a:lnTo>
                    <a:pt x="1341" y="958"/>
                  </a:lnTo>
                  <a:lnTo>
                    <a:pt x="1330" y="958"/>
                  </a:lnTo>
                  <a:lnTo>
                    <a:pt x="1319" y="958"/>
                  </a:lnTo>
                  <a:lnTo>
                    <a:pt x="1309" y="958"/>
                  </a:lnTo>
                  <a:lnTo>
                    <a:pt x="1298" y="958"/>
                  </a:lnTo>
                  <a:lnTo>
                    <a:pt x="1287" y="969"/>
                  </a:lnTo>
                  <a:lnTo>
                    <a:pt x="1276" y="969"/>
                  </a:lnTo>
                  <a:lnTo>
                    <a:pt x="1266" y="969"/>
                  </a:lnTo>
                  <a:lnTo>
                    <a:pt x="1255" y="980"/>
                  </a:lnTo>
                  <a:lnTo>
                    <a:pt x="1244" y="980"/>
                  </a:lnTo>
                  <a:lnTo>
                    <a:pt x="1234" y="990"/>
                  </a:lnTo>
                  <a:lnTo>
                    <a:pt x="1223" y="990"/>
                  </a:lnTo>
                  <a:lnTo>
                    <a:pt x="1223" y="1001"/>
                  </a:lnTo>
                  <a:lnTo>
                    <a:pt x="1212" y="1001"/>
                  </a:lnTo>
                  <a:lnTo>
                    <a:pt x="1201" y="1012"/>
                  </a:lnTo>
                  <a:lnTo>
                    <a:pt x="1191" y="1023"/>
                  </a:lnTo>
                  <a:lnTo>
                    <a:pt x="1180" y="1034"/>
                  </a:lnTo>
                  <a:lnTo>
                    <a:pt x="1169" y="1034"/>
                  </a:lnTo>
                  <a:lnTo>
                    <a:pt x="1169" y="1045"/>
                  </a:lnTo>
                  <a:lnTo>
                    <a:pt x="1158" y="1045"/>
                  </a:lnTo>
                  <a:lnTo>
                    <a:pt x="1148" y="1045"/>
                  </a:lnTo>
                  <a:lnTo>
                    <a:pt x="1137" y="1056"/>
                  </a:lnTo>
                  <a:lnTo>
                    <a:pt x="1126" y="1056"/>
                  </a:lnTo>
                  <a:lnTo>
                    <a:pt x="1116" y="1056"/>
                  </a:lnTo>
                  <a:lnTo>
                    <a:pt x="1105" y="1056"/>
                  </a:lnTo>
                  <a:lnTo>
                    <a:pt x="1094" y="1056"/>
                  </a:lnTo>
                  <a:lnTo>
                    <a:pt x="1083" y="1056"/>
                  </a:lnTo>
                  <a:lnTo>
                    <a:pt x="1073" y="1056"/>
                  </a:lnTo>
                  <a:lnTo>
                    <a:pt x="1062" y="1056"/>
                  </a:lnTo>
                  <a:lnTo>
                    <a:pt x="1051" y="1067"/>
                  </a:lnTo>
                  <a:lnTo>
                    <a:pt x="1041" y="1067"/>
                  </a:lnTo>
                  <a:lnTo>
                    <a:pt x="1030" y="1067"/>
                  </a:lnTo>
                  <a:lnTo>
                    <a:pt x="1019" y="1067"/>
                  </a:lnTo>
                  <a:lnTo>
                    <a:pt x="1008" y="1067"/>
                  </a:lnTo>
                  <a:lnTo>
                    <a:pt x="998" y="1067"/>
                  </a:lnTo>
                  <a:lnTo>
                    <a:pt x="987" y="1067"/>
                  </a:lnTo>
                  <a:lnTo>
                    <a:pt x="976" y="1067"/>
                  </a:lnTo>
                  <a:lnTo>
                    <a:pt x="965" y="1077"/>
                  </a:lnTo>
                  <a:lnTo>
                    <a:pt x="955" y="1077"/>
                  </a:lnTo>
                  <a:lnTo>
                    <a:pt x="944" y="1077"/>
                  </a:lnTo>
                  <a:lnTo>
                    <a:pt x="933" y="1077"/>
                  </a:lnTo>
                  <a:lnTo>
                    <a:pt x="923" y="1077"/>
                  </a:lnTo>
                  <a:lnTo>
                    <a:pt x="912" y="1077"/>
                  </a:lnTo>
                  <a:lnTo>
                    <a:pt x="901" y="1077"/>
                  </a:lnTo>
                  <a:lnTo>
                    <a:pt x="890" y="1077"/>
                  </a:lnTo>
                  <a:lnTo>
                    <a:pt x="880" y="1067"/>
                  </a:lnTo>
                  <a:lnTo>
                    <a:pt x="869" y="1067"/>
                  </a:lnTo>
                  <a:lnTo>
                    <a:pt x="858" y="1067"/>
                  </a:lnTo>
                  <a:lnTo>
                    <a:pt x="847" y="1067"/>
                  </a:lnTo>
                  <a:lnTo>
                    <a:pt x="837" y="1067"/>
                  </a:lnTo>
                  <a:lnTo>
                    <a:pt x="826" y="1067"/>
                  </a:lnTo>
                  <a:lnTo>
                    <a:pt x="815" y="1067"/>
                  </a:lnTo>
                  <a:lnTo>
                    <a:pt x="805" y="1067"/>
                  </a:lnTo>
                  <a:lnTo>
                    <a:pt x="794" y="1067"/>
                  </a:lnTo>
                  <a:lnTo>
                    <a:pt x="783" y="1056"/>
                  </a:lnTo>
                  <a:lnTo>
                    <a:pt x="772" y="1056"/>
                  </a:lnTo>
                  <a:lnTo>
                    <a:pt x="762" y="1045"/>
                  </a:lnTo>
                  <a:lnTo>
                    <a:pt x="751" y="1045"/>
                  </a:lnTo>
                  <a:lnTo>
                    <a:pt x="751" y="1034"/>
                  </a:lnTo>
                  <a:lnTo>
                    <a:pt x="740" y="1034"/>
                  </a:lnTo>
                  <a:lnTo>
                    <a:pt x="730" y="1023"/>
                  </a:lnTo>
                  <a:lnTo>
                    <a:pt x="719" y="1023"/>
                  </a:lnTo>
                  <a:lnTo>
                    <a:pt x="719" y="1012"/>
                  </a:lnTo>
                  <a:lnTo>
                    <a:pt x="708" y="1012"/>
                  </a:lnTo>
                  <a:lnTo>
                    <a:pt x="697" y="1012"/>
                  </a:lnTo>
                  <a:lnTo>
                    <a:pt x="697" y="1001"/>
                  </a:lnTo>
                  <a:lnTo>
                    <a:pt x="687" y="1001"/>
                  </a:lnTo>
                  <a:lnTo>
                    <a:pt x="676" y="1001"/>
                  </a:lnTo>
                  <a:lnTo>
                    <a:pt x="665" y="990"/>
                  </a:lnTo>
                  <a:lnTo>
                    <a:pt x="654" y="990"/>
                  </a:lnTo>
                  <a:lnTo>
                    <a:pt x="644" y="990"/>
                  </a:lnTo>
                  <a:lnTo>
                    <a:pt x="633" y="980"/>
                  </a:lnTo>
                  <a:lnTo>
                    <a:pt x="622" y="980"/>
                  </a:lnTo>
                  <a:lnTo>
                    <a:pt x="622" y="969"/>
                  </a:lnTo>
                  <a:lnTo>
                    <a:pt x="612" y="958"/>
                  </a:lnTo>
                  <a:lnTo>
                    <a:pt x="612" y="947"/>
                  </a:lnTo>
                  <a:lnTo>
                    <a:pt x="601" y="936"/>
                  </a:lnTo>
                  <a:lnTo>
                    <a:pt x="601" y="925"/>
                  </a:lnTo>
                  <a:lnTo>
                    <a:pt x="601" y="914"/>
                  </a:lnTo>
                  <a:lnTo>
                    <a:pt x="601" y="903"/>
                  </a:lnTo>
                  <a:lnTo>
                    <a:pt x="612" y="903"/>
                  </a:lnTo>
                  <a:lnTo>
                    <a:pt x="612" y="892"/>
                  </a:lnTo>
                  <a:lnTo>
                    <a:pt x="622" y="892"/>
                  </a:lnTo>
                  <a:lnTo>
                    <a:pt x="622" y="882"/>
                  </a:lnTo>
                  <a:lnTo>
                    <a:pt x="708" y="892"/>
                  </a:lnTo>
                  <a:lnTo>
                    <a:pt x="719" y="892"/>
                  </a:lnTo>
                  <a:lnTo>
                    <a:pt x="730" y="892"/>
                  </a:lnTo>
                  <a:lnTo>
                    <a:pt x="740" y="892"/>
                  </a:lnTo>
                  <a:lnTo>
                    <a:pt x="751" y="892"/>
                  </a:lnTo>
                  <a:lnTo>
                    <a:pt x="762" y="892"/>
                  </a:lnTo>
                  <a:lnTo>
                    <a:pt x="762" y="882"/>
                  </a:lnTo>
                  <a:lnTo>
                    <a:pt x="772" y="882"/>
                  </a:lnTo>
                  <a:lnTo>
                    <a:pt x="783" y="882"/>
                  </a:lnTo>
                  <a:lnTo>
                    <a:pt x="783" y="871"/>
                  </a:lnTo>
                  <a:lnTo>
                    <a:pt x="794" y="871"/>
                  </a:lnTo>
                  <a:lnTo>
                    <a:pt x="805" y="838"/>
                  </a:lnTo>
                  <a:lnTo>
                    <a:pt x="815" y="827"/>
                  </a:lnTo>
                  <a:lnTo>
                    <a:pt x="826" y="816"/>
                  </a:lnTo>
                  <a:lnTo>
                    <a:pt x="837" y="805"/>
                  </a:lnTo>
                  <a:lnTo>
                    <a:pt x="837" y="794"/>
                  </a:lnTo>
                  <a:lnTo>
                    <a:pt x="847" y="794"/>
                  </a:lnTo>
                  <a:lnTo>
                    <a:pt x="847" y="784"/>
                  </a:lnTo>
                  <a:lnTo>
                    <a:pt x="858" y="773"/>
                  </a:lnTo>
                  <a:lnTo>
                    <a:pt x="858" y="762"/>
                  </a:lnTo>
                  <a:lnTo>
                    <a:pt x="858" y="751"/>
                  </a:lnTo>
                  <a:lnTo>
                    <a:pt x="869" y="740"/>
                  </a:lnTo>
                  <a:lnTo>
                    <a:pt x="869" y="729"/>
                  </a:lnTo>
                  <a:lnTo>
                    <a:pt x="869" y="718"/>
                  </a:lnTo>
                  <a:lnTo>
                    <a:pt x="869" y="707"/>
                  </a:lnTo>
                  <a:lnTo>
                    <a:pt x="869" y="696"/>
                  </a:lnTo>
                  <a:lnTo>
                    <a:pt x="869" y="686"/>
                  </a:lnTo>
                  <a:lnTo>
                    <a:pt x="869" y="675"/>
                  </a:lnTo>
                  <a:lnTo>
                    <a:pt x="869" y="664"/>
                  </a:lnTo>
                  <a:lnTo>
                    <a:pt x="858" y="653"/>
                  </a:lnTo>
                  <a:lnTo>
                    <a:pt x="858" y="642"/>
                  </a:lnTo>
                  <a:lnTo>
                    <a:pt x="858" y="631"/>
                  </a:lnTo>
                  <a:lnTo>
                    <a:pt x="858" y="620"/>
                  </a:lnTo>
                  <a:lnTo>
                    <a:pt x="858" y="609"/>
                  </a:lnTo>
                  <a:lnTo>
                    <a:pt x="869" y="609"/>
                  </a:lnTo>
                  <a:lnTo>
                    <a:pt x="869" y="598"/>
                  </a:lnTo>
                  <a:lnTo>
                    <a:pt x="869" y="588"/>
                  </a:lnTo>
                  <a:lnTo>
                    <a:pt x="880" y="588"/>
                  </a:lnTo>
                  <a:lnTo>
                    <a:pt x="880" y="577"/>
                  </a:lnTo>
                  <a:lnTo>
                    <a:pt x="869" y="577"/>
                  </a:lnTo>
                  <a:lnTo>
                    <a:pt x="869" y="566"/>
                  </a:lnTo>
                  <a:lnTo>
                    <a:pt x="858" y="555"/>
                  </a:lnTo>
                  <a:lnTo>
                    <a:pt x="858" y="544"/>
                  </a:lnTo>
                  <a:lnTo>
                    <a:pt x="847" y="544"/>
                  </a:lnTo>
                  <a:lnTo>
                    <a:pt x="837" y="533"/>
                  </a:lnTo>
                  <a:lnTo>
                    <a:pt x="826" y="522"/>
                  </a:lnTo>
                  <a:lnTo>
                    <a:pt x="826" y="511"/>
                  </a:lnTo>
                  <a:lnTo>
                    <a:pt x="815" y="511"/>
                  </a:lnTo>
                  <a:lnTo>
                    <a:pt x="815" y="500"/>
                  </a:lnTo>
                  <a:lnTo>
                    <a:pt x="815" y="490"/>
                  </a:lnTo>
                  <a:lnTo>
                    <a:pt x="815" y="479"/>
                  </a:lnTo>
                  <a:lnTo>
                    <a:pt x="826" y="479"/>
                  </a:lnTo>
                  <a:lnTo>
                    <a:pt x="826" y="468"/>
                  </a:lnTo>
                  <a:lnTo>
                    <a:pt x="826" y="457"/>
                  </a:lnTo>
                  <a:lnTo>
                    <a:pt x="837" y="457"/>
                  </a:lnTo>
                  <a:lnTo>
                    <a:pt x="837" y="446"/>
                  </a:lnTo>
                  <a:lnTo>
                    <a:pt x="847" y="435"/>
                  </a:lnTo>
                  <a:lnTo>
                    <a:pt x="847" y="424"/>
                  </a:lnTo>
                  <a:lnTo>
                    <a:pt x="858" y="381"/>
                  </a:lnTo>
                  <a:lnTo>
                    <a:pt x="858" y="370"/>
                  </a:lnTo>
                  <a:lnTo>
                    <a:pt x="858" y="359"/>
                  </a:lnTo>
                  <a:lnTo>
                    <a:pt x="858" y="348"/>
                  </a:lnTo>
                  <a:lnTo>
                    <a:pt x="858" y="337"/>
                  </a:lnTo>
                  <a:lnTo>
                    <a:pt x="858" y="326"/>
                  </a:lnTo>
                  <a:lnTo>
                    <a:pt x="858" y="315"/>
                  </a:lnTo>
                  <a:lnTo>
                    <a:pt x="858" y="305"/>
                  </a:lnTo>
                  <a:lnTo>
                    <a:pt x="858" y="294"/>
                  </a:lnTo>
                  <a:lnTo>
                    <a:pt x="858" y="283"/>
                  </a:lnTo>
                  <a:lnTo>
                    <a:pt x="847" y="283"/>
                  </a:lnTo>
                  <a:lnTo>
                    <a:pt x="847" y="272"/>
                  </a:lnTo>
                  <a:lnTo>
                    <a:pt x="847" y="261"/>
                  </a:lnTo>
                  <a:lnTo>
                    <a:pt x="847" y="250"/>
                  </a:lnTo>
                  <a:lnTo>
                    <a:pt x="847" y="239"/>
                  </a:lnTo>
                  <a:lnTo>
                    <a:pt x="837" y="239"/>
                  </a:lnTo>
                  <a:lnTo>
                    <a:pt x="837" y="228"/>
                  </a:lnTo>
                  <a:lnTo>
                    <a:pt x="837" y="217"/>
                  </a:lnTo>
                  <a:lnTo>
                    <a:pt x="837" y="207"/>
                  </a:lnTo>
                  <a:lnTo>
                    <a:pt x="826" y="207"/>
                  </a:lnTo>
                  <a:lnTo>
                    <a:pt x="826" y="196"/>
                  </a:lnTo>
                  <a:lnTo>
                    <a:pt x="826" y="185"/>
                  </a:lnTo>
                  <a:lnTo>
                    <a:pt x="815" y="174"/>
                  </a:lnTo>
                  <a:lnTo>
                    <a:pt x="815" y="163"/>
                  </a:lnTo>
                  <a:lnTo>
                    <a:pt x="805" y="163"/>
                  </a:lnTo>
                  <a:lnTo>
                    <a:pt x="805" y="152"/>
                  </a:lnTo>
                  <a:lnTo>
                    <a:pt x="794" y="152"/>
                  </a:lnTo>
                  <a:lnTo>
                    <a:pt x="794" y="141"/>
                  </a:lnTo>
                  <a:lnTo>
                    <a:pt x="783" y="141"/>
                  </a:lnTo>
                  <a:lnTo>
                    <a:pt x="772" y="130"/>
                  </a:lnTo>
                  <a:lnTo>
                    <a:pt x="762" y="119"/>
                  </a:lnTo>
                  <a:lnTo>
                    <a:pt x="751" y="109"/>
                  </a:lnTo>
                  <a:lnTo>
                    <a:pt x="740" y="109"/>
                  </a:lnTo>
                  <a:lnTo>
                    <a:pt x="730" y="98"/>
                  </a:lnTo>
                  <a:lnTo>
                    <a:pt x="719" y="87"/>
                  </a:lnTo>
                  <a:lnTo>
                    <a:pt x="708" y="87"/>
                  </a:lnTo>
                  <a:lnTo>
                    <a:pt x="697" y="76"/>
                  </a:lnTo>
                  <a:lnTo>
                    <a:pt x="687" y="65"/>
                  </a:lnTo>
                  <a:lnTo>
                    <a:pt x="676" y="65"/>
                  </a:lnTo>
                  <a:lnTo>
                    <a:pt x="665" y="54"/>
                  </a:lnTo>
                  <a:lnTo>
                    <a:pt x="654" y="54"/>
                  </a:lnTo>
                  <a:lnTo>
                    <a:pt x="644" y="43"/>
                  </a:lnTo>
                  <a:lnTo>
                    <a:pt x="633" y="43"/>
                  </a:lnTo>
                  <a:lnTo>
                    <a:pt x="612" y="43"/>
                  </a:lnTo>
                  <a:lnTo>
                    <a:pt x="601" y="32"/>
                  </a:lnTo>
                  <a:lnTo>
                    <a:pt x="590" y="32"/>
                  </a:lnTo>
                  <a:lnTo>
                    <a:pt x="579" y="32"/>
                  </a:lnTo>
                  <a:lnTo>
                    <a:pt x="569" y="21"/>
                  </a:lnTo>
                  <a:lnTo>
                    <a:pt x="558" y="21"/>
                  </a:lnTo>
                  <a:lnTo>
                    <a:pt x="536" y="21"/>
                  </a:lnTo>
                  <a:lnTo>
                    <a:pt x="526" y="11"/>
                  </a:lnTo>
                  <a:lnTo>
                    <a:pt x="515" y="11"/>
                  </a:lnTo>
                  <a:lnTo>
                    <a:pt x="504" y="11"/>
                  </a:lnTo>
                  <a:lnTo>
                    <a:pt x="483" y="11"/>
                  </a:lnTo>
                  <a:lnTo>
                    <a:pt x="472" y="11"/>
                  </a:lnTo>
                  <a:lnTo>
                    <a:pt x="461" y="0"/>
                  </a:lnTo>
                  <a:lnTo>
                    <a:pt x="451" y="0"/>
                  </a:lnTo>
                  <a:lnTo>
                    <a:pt x="429" y="0"/>
                  </a:lnTo>
                  <a:lnTo>
                    <a:pt x="419" y="0"/>
                  </a:lnTo>
                  <a:lnTo>
                    <a:pt x="408" y="0"/>
                  </a:lnTo>
                  <a:lnTo>
                    <a:pt x="386" y="0"/>
                  </a:lnTo>
                  <a:lnTo>
                    <a:pt x="365" y="0"/>
                  </a:lnTo>
                  <a:lnTo>
                    <a:pt x="343" y="0"/>
                  </a:lnTo>
                  <a:lnTo>
                    <a:pt x="322" y="0"/>
                  </a:lnTo>
                  <a:lnTo>
                    <a:pt x="301" y="11"/>
                  </a:lnTo>
                  <a:lnTo>
                    <a:pt x="279" y="11"/>
                  </a:lnTo>
                  <a:lnTo>
                    <a:pt x="258" y="21"/>
                  </a:lnTo>
                  <a:lnTo>
                    <a:pt x="236" y="21"/>
                  </a:lnTo>
                  <a:lnTo>
                    <a:pt x="215" y="32"/>
                  </a:lnTo>
                  <a:lnTo>
                    <a:pt x="193" y="43"/>
                  </a:lnTo>
                  <a:lnTo>
                    <a:pt x="183" y="54"/>
                  </a:lnTo>
                  <a:lnTo>
                    <a:pt x="161" y="65"/>
                  </a:lnTo>
                  <a:lnTo>
                    <a:pt x="140" y="76"/>
                  </a:lnTo>
                  <a:lnTo>
                    <a:pt x="129" y="87"/>
                  </a:lnTo>
                  <a:lnTo>
                    <a:pt x="118" y="98"/>
                  </a:lnTo>
                  <a:lnTo>
                    <a:pt x="97" y="119"/>
                  </a:lnTo>
                  <a:lnTo>
                    <a:pt x="86" y="130"/>
                  </a:lnTo>
                  <a:lnTo>
                    <a:pt x="75" y="152"/>
                  </a:lnTo>
                  <a:lnTo>
                    <a:pt x="65" y="163"/>
                  </a:lnTo>
                  <a:lnTo>
                    <a:pt x="54" y="185"/>
                  </a:lnTo>
                  <a:lnTo>
                    <a:pt x="43" y="196"/>
                  </a:lnTo>
                  <a:lnTo>
                    <a:pt x="32" y="217"/>
                  </a:lnTo>
                  <a:lnTo>
                    <a:pt x="22" y="239"/>
                  </a:lnTo>
                  <a:lnTo>
                    <a:pt x="22" y="261"/>
                  </a:lnTo>
                  <a:lnTo>
                    <a:pt x="11" y="283"/>
                  </a:lnTo>
                  <a:lnTo>
                    <a:pt x="11" y="305"/>
                  </a:lnTo>
                  <a:lnTo>
                    <a:pt x="0" y="326"/>
                  </a:lnTo>
                  <a:lnTo>
                    <a:pt x="0" y="348"/>
                  </a:lnTo>
                  <a:lnTo>
                    <a:pt x="0" y="370"/>
                  </a:lnTo>
                  <a:lnTo>
                    <a:pt x="0" y="392"/>
                  </a:lnTo>
                  <a:lnTo>
                    <a:pt x="0" y="413"/>
                  </a:lnTo>
                  <a:lnTo>
                    <a:pt x="0" y="435"/>
                  </a:lnTo>
                  <a:lnTo>
                    <a:pt x="0" y="457"/>
                  </a:lnTo>
                  <a:lnTo>
                    <a:pt x="0" y="468"/>
                  </a:lnTo>
                  <a:lnTo>
                    <a:pt x="0" y="479"/>
                  </a:lnTo>
                  <a:lnTo>
                    <a:pt x="0" y="490"/>
                  </a:lnTo>
                  <a:lnTo>
                    <a:pt x="0" y="500"/>
                  </a:lnTo>
                  <a:lnTo>
                    <a:pt x="0" y="511"/>
                  </a:lnTo>
                  <a:lnTo>
                    <a:pt x="11" y="522"/>
                  </a:lnTo>
                  <a:lnTo>
                    <a:pt x="11" y="533"/>
                  </a:lnTo>
                  <a:lnTo>
                    <a:pt x="11" y="544"/>
                  </a:lnTo>
                  <a:lnTo>
                    <a:pt x="11" y="555"/>
                  </a:lnTo>
                  <a:lnTo>
                    <a:pt x="22" y="566"/>
                  </a:lnTo>
                  <a:lnTo>
                    <a:pt x="22" y="577"/>
                  </a:lnTo>
                  <a:lnTo>
                    <a:pt x="22" y="588"/>
                  </a:lnTo>
                  <a:lnTo>
                    <a:pt x="32" y="588"/>
                  </a:lnTo>
                  <a:lnTo>
                    <a:pt x="32" y="598"/>
                  </a:lnTo>
                  <a:lnTo>
                    <a:pt x="32" y="609"/>
                  </a:lnTo>
                  <a:lnTo>
                    <a:pt x="43" y="609"/>
                  </a:lnTo>
                  <a:lnTo>
                    <a:pt x="43" y="620"/>
                  </a:lnTo>
                  <a:lnTo>
                    <a:pt x="43" y="631"/>
                  </a:lnTo>
                  <a:lnTo>
                    <a:pt x="54" y="631"/>
                  </a:lnTo>
                  <a:lnTo>
                    <a:pt x="54" y="642"/>
                  </a:lnTo>
                  <a:lnTo>
                    <a:pt x="65" y="653"/>
                  </a:lnTo>
                  <a:lnTo>
                    <a:pt x="65" y="664"/>
                  </a:lnTo>
                  <a:lnTo>
                    <a:pt x="75" y="664"/>
                  </a:lnTo>
                  <a:lnTo>
                    <a:pt x="75" y="675"/>
                  </a:lnTo>
                  <a:lnTo>
                    <a:pt x="86" y="675"/>
                  </a:lnTo>
                  <a:lnTo>
                    <a:pt x="86" y="686"/>
                  </a:lnTo>
                  <a:lnTo>
                    <a:pt x="97" y="696"/>
                  </a:lnTo>
                  <a:lnTo>
                    <a:pt x="183" y="794"/>
                  </a:lnTo>
                  <a:lnTo>
                    <a:pt x="193" y="794"/>
                  </a:lnTo>
                  <a:lnTo>
                    <a:pt x="193" y="805"/>
                  </a:lnTo>
                  <a:lnTo>
                    <a:pt x="204" y="805"/>
                  </a:lnTo>
                  <a:lnTo>
                    <a:pt x="204" y="816"/>
                  </a:lnTo>
                  <a:lnTo>
                    <a:pt x="204" y="827"/>
                  </a:lnTo>
                  <a:lnTo>
                    <a:pt x="215" y="827"/>
                  </a:lnTo>
                  <a:lnTo>
                    <a:pt x="215" y="838"/>
                  </a:lnTo>
                  <a:lnTo>
                    <a:pt x="215" y="849"/>
                  </a:lnTo>
                  <a:lnTo>
                    <a:pt x="215" y="860"/>
                  </a:lnTo>
                  <a:lnTo>
                    <a:pt x="215" y="871"/>
                  </a:lnTo>
                  <a:lnTo>
                    <a:pt x="215" y="882"/>
                  </a:lnTo>
                  <a:lnTo>
                    <a:pt x="215" y="892"/>
                  </a:lnTo>
                  <a:lnTo>
                    <a:pt x="215" y="903"/>
                  </a:lnTo>
                  <a:lnTo>
                    <a:pt x="215" y="914"/>
                  </a:lnTo>
                  <a:lnTo>
                    <a:pt x="215" y="925"/>
                  </a:lnTo>
                  <a:lnTo>
                    <a:pt x="215" y="936"/>
                  </a:lnTo>
                  <a:lnTo>
                    <a:pt x="129" y="1099"/>
                  </a:lnTo>
                  <a:lnTo>
                    <a:pt x="129" y="1110"/>
                  </a:lnTo>
                  <a:lnTo>
                    <a:pt x="129" y="1121"/>
                  </a:lnTo>
                  <a:lnTo>
                    <a:pt x="118" y="1132"/>
                  </a:lnTo>
                  <a:lnTo>
                    <a:pt x="118" y="1143"/>
                  </a:lnTo>
                  <a:lnTo>
                    <a:pt x="108" y="1154"/>
                  </a:lnTo>
                  <a:lnTo>
                    <a:pt x="108" y="1165"/>
                  </a:lnTo>
                  <a:lnTo>
                    <a:pt x="108" y="1175"/>
                  </a:lnTo>
                  <a:lnTo>
                    <a:pt x="108" y="1186"/>
                  </a:lnTo>
                  <a:lnTo>
                    <a:pt x="97" y="1197"/>
                  </a:lnTo>
                  <a:lnTo>
                    <a:pt x="97" y="1208"/>
                  </a:lnTo>
                  <a:lnTo>
                    <a:pt x="97" y="1219"/>
                  </a:lnTo>
                  <a:lnTo>
                    <a:pt x="97" y="1230"/>
                  </a:lnTo>
                  <a:lnTo>
                    <a:pt x="97" y="1241"/>
                  </a:lnTo>
                  <a:lnTo>
                    <a:pt x="86" y="1252"/>
                  </a:lnTo>
                  <a:lnTo>
                    <a:pt x="86" y="1263"/>
                  </a:lnTo>
                  <a:lnTo>
                    <a:pt x="86" y="1273"/>
                  </a:lnTo>
                  <a:lnTo>
                    <a:pt x="86" y="1284"/>
                  </a:lnTo>
                  <a:lnTo>
                    <a:pt x="86" y="1295"/>
                  </a:lnTo>
                  <a:lnTo>
                    <a:pt x="86" y="1306"/>
                  </a:lnTo>
                  <a:lnTo>
                    <a:pt x="86" y="1317"/>
                  </a:lnTo>
                  <a:lnTo>
                    <a:pt x="86" y="1328"/>
                  </a:lnTo>
                  <a:lnTo>
                    <a:pt x="86" y="1339"/>
                  </a:lnTo>
                  <a:lnTo>
                    <a:pt x="86" y="1350"/>
                  </a:lnTo>
                  <a:lnTo>
                    <a:pt x="86" y="1361"/>
                  </a:lnTo>
                  <a:lnTo>
                    <a:pt x="86" y="1371"/>
                  </a:lnTo>
                  <a:lnTo>
                    <a:pt x="86" y="138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  <p:sp>
          <p:nvSpPr>
            <p:cNvPr id="298149" name="Freeform 164"/>
            <p:cNvSpPr>
              <a:spLocks/>
            </p:cNvSpPr>
            <p:nvPr/>
          </p:nvSpPr>
          <p:spPr bwMode="auto">
            <a:xfrm>
              <a:off x="4330" y="6642"/>
              <a:ext cx="1190" cy="1143"/>
            </a:xfrm>
            <a:custGeom>
              <a:avLst/>
              <a:gdLst>
                <a:gd name="T0" fmla="*/ 0 w 1190"/>
                <a:gd name="T1" fmla="*/ 196 h 1143"/>
                <a:gd name="T2" fmla="*/ 32 w 1190"/>
                <a:gd name="T3" fmla="*/ 327 h 1143"/>
                <a:gd name="T4" fmla="*/ 85 w 1190"/>
                <a:gd name="T5" fmla="*/ 425 h 1143"/>
                <a:gd name="T6" fmla="*/ 171 w 1190"/>
                <a:gd name="T7" fmla="*/ 501 h 1143"/>
                <a:gd name="T8" fmla="*/ 289 w 1190"/>
                <a:gd name="T9" fmla="*/ 545 h 1143"/>
                <a:gd name="T10" fmla="*/ 439 w 1190"/>
                <a:gd name="T11" fmla="*/ 556 h 1143"/>
                <a:gd name="T12" fmla="*/ 557 w 1190"/>
                <a:gd name="T13" fmla="*/ 545 h 1143"/>
                <a:gd name="T14" fmla="*/ 611 w 1190"/>
                <a:gd name="T15" fmla="*/ 545 h 1143"/>
                <a:gd name="T16" fmla="*/ 654 w 1190"/>
                <a:gd name="T17" fmla="*/ 556 h 1143"/>
                <a:gd name="T18" fmla="*/ 643 w 1190"/>
                <a:gd name="T19" fmla="*/ 610 h 1143"/>
                <a:gd name="T20" fmla="*/ 632 w 1190"/>
                <a:gd name="T21" fmla="*/ 675 h 1143"/>
                <a:gd name="T22" fmla="*/ 632 w 1190"/>
                <a:gd name="T23" fmla="*/ 730 h 1143"/>
                <a:gd name="T24" fmla="*/ 632 w 1190"/>
                <a:gd name="T25" fmla="*/ 795 h 1143"/>
                <a:gd name="T26" fmla="*/ 632 w 1190"/>
                <a:gd name="T27" fmla="*/ 860 h 1143"/>
                <a:gd name="T28" fmla="*/ 632 w 1190"/>
                <a:gd name="T29" fmla="*/ 915 h 1143"/>
                <a:gd name="T30" fmla="*/ 632 w 1190"/>
                <a:gd name="T31" fmla="*/ 969 h 1143"/>
                <a:gd name="T32" fmla="*/ 611 w 1190"/>
                <a:gd name="T33" fmla="*/ 1002 h 1143"/>
                <a:gd name="T34" fmla="*/ 600 w 1190"/>
                <a:gd name="T35" fmla="*/ 1045 h 1143"/>
                <a:gd name="T36" fmla="*/ 622 w 1190"/>
                <a:gd name="T37" fmla="*/ 1100 h 1143"/>
                <a:gd name="T38" fmla="*/ 665 w 1190"/>
                <a:gd name="T39" fmla="*/ 1122 h 1143"/>
                <a:gd name="T40" fmla="*/ 718 w 1190"/>
                <a:gd name="T41" fmla="*/ 1133 h 1143"/>
                <a:gd name="T42" fmla="*/ 761 w 1190"/>
                <a:gd name="T43" fmla="*/ 1143 h 1143"/>
                <a:gd name="T44" fmla="*/ 815 w 1190"/>
                <a:gd name="T45" fmla="*/ 1143 h 1143"/>
                <a:gd name="T46" fmla="*/ 868 w 1190"/>
                <a:gd name="T47" fmla="*/ 1143 h 1143"/>
                <a:gd name="T48" fmla="*/ 922 w 1190"/>
                <a:gd name="T49" fmla="*/ 1143 h 1143"/>
                <a:gd name="T50" fmla="*/ 976 w 1190"/>
                <a:gd name="T51" fmla="*/ 1133 h 1143"/>
                <a:gd name="T52" fmla="*/ 1029 w 1190"/>
                <a:gd name="T53" fmla="*/ 1143 h 1143"/>
                <a:gd name="T54" fmla="*/ 1083 w 1190"/>
                <a:gd name="T55" fmla="*/ 1143 h 1143"/>
                <a:gd name="T56" fmla="*/ 1136 w 1190"/>
                <a:gd name="T57" fmla="*/ 1122 h 1143"/>
                <a:gd name="T58" fmla="*/ 1190 w 1190"/>
                <a:gd name="T59" fmla="*/ 1078 h 1143"/>
                <a:gd name="T60" fmla="*/ 1190 w 1190"/>
                <a:gd name="T61" fmla="*/ 1024 h 1143"/>
                <a:gd name="T62" fmla="*/ 1147 w 1190"/>
                <a:gd name="T63" fmla="*/ 1013 h 1143"/>
                <a:gd name="T64" fmla="*/ 1093 w 1190"/>
                <a:gd name="T65" fmla="*/ 1002 h 1143"/>
                <a:gd name="T66" fmla="*/ 1040 w 1190"/>
                <a:gd name="T67" fmla="*/ 958 h 1143"/>
                <a:gd name="T68" fmla="*/ 997 w 1190"/>
                <a:gd name="T69" fmla="*/ 926 h 1143"/>
                <a:gd name="T70" fmla="*/ 954 w 1190"/>
                <a:gd name="T71" fmla="*/ 915 h 1143"/>
                <a:gd name="T72" fmla="*/ 911 w 1190"/>
                <a:gd name="T73" fmla="*/ 893 h 1143"/>
                <a:gd name="T74" fmla="*/ 943 w 1190"/>
                <a:gd name="T75" fmla="*/ 839 h 1143"/>
                <a:gd name="T76" fmla="*/ 965 w 1190"/>
                <a:gd name="T77" fmla="*/ 773 h 1143"/>
                <a:gd name="T78" fmla="*/ 986 w 1190"/>
                <a:gd name="T79" fmla="*/ 708 h 1143"/>
                <a:gd name="T80" fmla="*/ 997 w 1190"/>
                <a:gd name="T81" fmla="*/ 643 h 1143"/>
                <a:gd name="T82" fmla="*/ 1008 w 1190"/>
                <a:gd name="T83" fmla="*/ 577 h 1143"/>
                <a:gd name="T84" fmla="*/ 1018 w 1190"/>
                <a:gd name="T85" fmla="*/ 512 h 1143"/>
                <a:gd name="T86" fmla="*/ 890 w 1190"/>
                <a:gd name="T87" fmla="*/ 468 h 1143"/>
                <a:gd name="T88" fmla="*/ 782 w 1190"/>
                <a:gd name="T89" fmla="*/ 403 h 1143"/>
                <a:gd name="T90" fmla="*/ 675 w 1190"/>
                <a:gd name="T91" fmla="*/ 338 h 1143"/>
                <a:gd name="T92" fmla="*/ 579 w 1190"/>
                <a:gd name="T93" fmla="*/ 251 h 1143"/>
                <a:gd name="T94" fmla="*/ 482 w 1190"/>
                <a:gd name="T95" fmla="*/ 164 h 1143"/>
                <a:gd name="T96" fmla="*/ 407 w 1190"/>
                <a:gd name="T97" fmla="*/ 66 h 1143"/>
                <a:gd name="T98" fmla="*/ 354 w 1190"/>
                <a:gd name="T99" fmla="*/ 0 h 1143"/>
                <a:gd name="T100" fmla="*/ 300 w 1190"/>
                <a:gd name="T101" fmla="*/ 0 h 1143"/>
                <a:gd name="T102" fmla="*/ 257 w 1190"/>
                <a:gd name="T103" fmla="*/ 22 h 1143"/>
                <a:gd name="T104" fmla="*/ 203 w 1190"/>
                <a:gd name="T105" fmla="*/ 33 h 1143"/>
                <a:gd name="T106" fmla="*/ 150 w 1190"/>
                <a:gd name="T107" fmla="*/ 55 h 1143"/>
                <a:gd name="T108" fmla="*/ 96 w 1190"/>
                <a:gd name="T109" fmla="*/ 66 h 1143"/>
                <a:gd name="T110" fmla="*/ 43 w 1190"/>
                <a:gd name="T111" fmla="*/ 77 h 114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90"/>
                <a:gd name="T169" fmla="*/ 0 h 1143"/>
                <a:gd name="T170" fmla="*/ 1190 w 1190"/>
                <a:gd name="T171" fmla="*/ 1143 h 114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90" h="1143">
                  <a:moveTo>
                    <a:pt x="10" y="77"/>
                  </a:moveTo>
                  <a:lnTo>
                    <a:pt x="0" y="109"/>
                  </a:lnTo>
                  <a:lnTo>
                    <a:pt x="0" y="142"/>
                  </a:lnTo>
                  <a:lnTo>
                    <a:pt x="0" y="175"/>
                  </a:lnTo>
                  <a:lnTo>
                    <a:pt x="0" y="196"/>
                  </a:lnTo>
                  <a:lnTo>
                    <a:pt x="10" y="229"/>
                  </a:lnTo>
                  <a:lnTo>
                    <a:pt x="10" y="251"/>
                  </a:lnTo>
                  <a:lnTo>
                    <a:pt x="21" y="283"/>
                  </a:lnTo>
                  <a:lnTo>
                    <a:pt x="21" y="305"/>
                  </a:lnTo>
                  <a:lnTo>
                    <a:pt x="32" y="327"/>
                  </a:lnTo>
                  <a:lnTo>
                    <a:pt x="43" y="349"/>
                  </a:lnTo>
                  <a:lnTo>
                    <a:pt x="53" y="371"/>
                  </a:lnTo>
                  <a:lnTo>
                    <a:pt x="64" y="392"/>
                  </a:lnTo>
                  <a:lnTo>
                    <a:pt x="75" y="414"/>
                  </a:lnTo>
                  <a:lnTo>
                    <a:pt x="85" y="425"/>
                  </a:lnTo>
                  <a:lnTo>
                    <a:pt x="96" y="447"/>
                  </a:lnTo>
                  <a:lnTo>
                    <a:pt x="118" y="458"/>
                  </a:lnTo>
                  <a:lnTo>
                    <a:pt x="139" y="468"/>
                  </a:lnTo>
                  <a:lnTo>
                    <a:pt x="150" y="490"/>
                  </a:lnTo>
                  <a:lnTo>
                    <a:pt x="171" y="501"/>
                  </a:lnTo>
                  <a:lnTo>
                    <a:pt x="193" y="512"/>
                  </a:lnTo>
                  <a:lnTo>
                    <a:pt x="214" y="523"/>
                  </a:lnTo>
                  <a:lnTo>
                    <a:pt x="236" y="523"/>
                  </a:lnTo>
                  <a:lnTo>
                    <a:pt x="268" y="534"/>
                  </a:lnTo>
                  <a:lnTo>
                    <a:pt x="289" y="545"/>
                  </a:lnTo>
                  <a:lnTo>
                    <a:pt x="311" y="545"/>
                  </a:lnTo>
                  <a:lnTo>
                    <a:pt x="343" y="545"/>
                  </a:lnTo>
                  <a:lnTo>
                    <a:pt x="375" y="556"/>
                  </a:lnTo>
                  <a:lnTo>
                    <a:pt x="407" y="556"/>
                  </a:lnTo>
                  <a:lnTo>
                    <a:pt x="439" y="556"/>
                  </a:lnTo>
                  <a:lnTo>
                    <a:pt x="471" y="556"/>
                  </a:lnTo>
                  <a:lnTo>
                    <a:pt x="504" y="556"/>
                  </a:lnTo>
                  <a:lnTo>
                    <a:pt x="536" y="545"/>
                  </a:lnTo>
                  <a:lnTo>
                    <a:pt x="547" y="545"/>
                  </a:lnTo>
                  <a:lnTo>
                    <a:pt x="557" y="545"/>
                  </a:lnTo>
                  <a:lnTo>
                    <a:pt x="568" y="545"/>
                  </a:lnTo>
                  <a:lnTo>
                    <a:pt x="579" y="545"/>
                  </a:lnTo>
                  <a:lnTo>
                    <a:pt x="589" y="545"/>
                  </a:lnTo>
                  <a:lnTo>
                    <a:pt x="600" y="545"/>
                  </a:lnTo>
                  <a:lnTo>
                    <a:pt x="611" y="545"/>
                  </a:lnTo>
                  <a:lnTo>
                    <a:pt x="622" y="545"/>
                  </a:lnTo>
                  <a:lnTo>
                    <a:pt x="632" y="545"/>
                  </a:lnTo>
                  <a:lnTo>
                    <a:pt x="643" y="545"/>
                  </a:lnTo>
                  <a:lnTo>
                    <a:pt x="643" y="556"/>
                  </a:lnTo>
                  <a:lnTo>
                    <a:pt x="654" y="556"/>
                  </a:lnTo>
                  <a:lnTo>
                    <a:pt x="654" y="566"/>
                  </a:lnTo>
                  <a:lnTo>
                    <a:pt x="654" y="577"/>
                  </a:lnTo>
                  <a:lnTo>
                    <a:pt x="654" y="588"/>
                  </a:lnTo>
                  <a:lnTo>
                    <a:pt x="643" y="599"/>
                  </a:lnTo>
                  <a:lnTo>
                    <a:pt x="643" y="610"/>
                  </a:lnTo>
                  <a:lnTo>
                    <a:pt x="643" y="621"/>
                  </a:lnTo>
                  <a:lnTo>
                    <a:pt x="632" y="632"/>
                  </a:lnTo>
                  <a:lnTo>
                    <a:pt x="632" y="643"/>
                  </a:lnTo>
                  <a:lnTo>
                    <a:pt x="632" y="664"/>
                  </a:lnTo>
                  <a:lnTo>
                    <a:pt x="632" y="675"/>
                  </a:lnTo>
                  <a:lnTo>
                    <a:pt x="632" y="686"/>
                  </a:lnTo>
                  <a:lnTo>
                    <a:pt x="632" y="697"/>
                  </a:lnTo>
                  <a:lnTo>
                    <a:pt x="632" y="708"/>
                  </a:lnTo>
                  <a:lnTo>
                    <a:pt x="632" y="719"/>
                  </a:lnTo>
                  <a:lnTo>
                    <a:pt x="632" y="730"/>
                  </a:lnTo>
                  <a:lnTo>
                    <a:pt x="632" y="741"/>
                  </a:lnTo>
                  <a:lnTo>
                    <a:pt x="632" y="762"/>
                  </a:lnTo>
                  <a:lnTo>
                    <a:pt x="632" y="773"/>
                  </a:lnTo>
                  <a:lnTo>
                    <a:pt x="632" y="784"/>
                  </a:lnTo>
                  <a:lnTo>
                    <a:pt x="632" y="795"/>
                  </a:lnTo>
                  <a:lnTo>
                    <a:pt x="632" y="806"/>
                  </a:lnTo>
                  <a:lnTo>
                    <a:pt x="632" y="817"/>
                  </a:lnTo>
                  <a:lnTo>
                    <a:pt x="632" y="828"/>
                  </a:lnTo>
                  <a:lnTo>
                    <a:pt x="632" y="850"/>
                  </a:lnTo>
                  <a:lnTo>
                    <a:pt x="632" y="860"/>
                  </a:lnTo>
                  <a:lnTo>
                    <a:pt x="632" y="871"/>
                  </a:lnTo>
                  <a:lnTo>
                    <a:pt x="632" y="882"/>
                  </a:lnTo>
                  <a:lnTo>
                    <a:pt x="632" y="893"/>
                  </a:lnTo>
                  <a:lnTo>
                    <a:pt x="632" y="904"/>
                  </a:lnTo>
                  <a:lnTo>
                    <a:pt x="632" y="915"/>
                  </a:lnTo>
                  <a:lnTo>
                    <a:pt x="632" y="926"/>
                  </a:lnTo>
                  <a:lnTo>
                    <a:pt x="632" y="937"/>
                  </a:lnTo>
                  <a:lnTo>
                    <a:pt x="632" y="948"/>
                  </a:lnTo>
                  <a:lnTo>
                    <a:pt x="632" y="958"/>
                  </a:lnTo>
                  <a:lnTo>
                    <a:pt x="632" y="969"/>
                  </a:lnTo>
                  <a:lnTo>
                    <a:pt x="622" y="969"/>
                  </a:lnTo>
                  <a:lnTo>
                    <a:pt x="622" y="980"/>
                  </a:lnTo>
                  <a:lnTo>
                    <a:pt x="622" y="991"/>
                  </a:lnTo>
                  <a:lnTo>
                    <a:pt x="611" y="991"/>
                  </a:lnTo>
                  <a:lnTo>
                    <a:pt x="611" y="1002"/>
                  </a:lnTo>
                  <a:lnTo>
                    <a:pt x="611" y="1013"/>
                  </a:lnTo>
                  <a:lnTo>
                    <a:pt x="611" y="1024"/>
                  </a:lnTo>
                  <a:lnTo>
                    <a:pt x="600" y="1024"/>
                  </a:lnTo>
                  <a:lnTo>
                    <a:pt x="600" y="1035"/>
                  </a:lnTo>
                  <a:lnTo>
                    <a:pt x="600" y="1045"/>
                  </a:lnTo>
                  <a:lnTo>
                    <a:pt x="600" y="1056"/>
                  </a:lnTo>
                  <a:lnTo>
                    <a:pt x="611" y="1067"/>
                  </a:lnTo>
                  <a:lnTo>
                    <a:pt x="611" y="1078"/>
                  </a:lnTo>
                  <a:lnTo>
                    <a:pt x="622" y="1089"/>
                  </a:lnTo>
                  <a:lnTo>
                    <a:pt x="622" y="1100"/>
                  </a:lnTo>
                  <a:lnTo>
                    <a:pt x="632" y="1100"/>
                  </a:lnTo>
                  <a:lnTo>
                    <a:pt x="632" y="1111"/>
                  </a:lnTo>
                  <a:lnTo>
                    <a:pt x="643" y="1111"/>
                  </a:lnTo>
                  <a:lnTo>
                    <a:pt x="654" y="1111"/>
                  </a:lnTo>
                  <a:lnTo>
                    <a:pt x="665" y="1122"/>
                  </a:lnTo>
                  <a:lnTo>
                    <a:pt x="675" y="1122"/>
                  </a:lnTo>
                  <a:lnTo>
                    <a:pt x="686" y="1133"/>
                  </a:lnTo>
                  <a:lnTo>
                    <a:pt x="697" y="1133"/>
                  </a:lnTo>
                  <a:lnTo>
                    <a:pt x="707" y="1133"/>
                  </a:lnTo>
                  <a:lnTo>
                    <a:pt x="718" y="1133"/>
                  </a:lnTo>
                  <a:lnTo>
                    <a:pt x="718" y="1143"/>
                  </a:lnTo>
                  <a:lnTo>
                    <a:pt x="729" y="1143"/>
                  </a:lnTo>
                  <a:lnTo>
                    <a:pt x="740" y="1143"/>
                  </a:lnTo>
                  <a:lnTo>
                    <a:pt x="750" y="1143"/>
                  </a:lnTo>
                  <a:lnTo>
                    <a:pt x="761" y="1143"/>
                  </a:lnTo>
                  <a:lnTo>
                    <a:pt x="772" y="1143"/>
                  </a:lnTo>
                  <a:lnTo>
                    <a:pt x="782" y="1143"/>
                  </a:lnTo>
                  <a:lnTo>
                    <a:pt x="793" y="1143"/>
                  </a:lnTo>
                  <a:lnTo>
                    <a:pt x="804" y="1143"/>
                  </a:lnTo>
                  <a:lnTo>
                    <a:pt x="815" y="1143"/>
                  </a:lnTo>
                  <a:lnTo>
                    <a:pt x="825" y="1143"/>
                  </a:lnTo>
                  <a:lnTo>
                    <a:pt x="836" y="1143"/>
                  </a:lnTo>
                  <a:lnTo>
                    <a:pt x="847" y="1143"/>
                  </a:lnTo>
                  <a:lnTo>
                    <a:pt x="858" y="1143"/>
                  </a:lnTo>
                  <a:lnTo>
                    <a:pt x="868" y="1143"/>
                  </a:lnTo>
                  <a:lnTo>
                    <a:pt x="879" y="1143"/>
                  </a:lnTo>
                  <a:lnTo>
                    <a:pt x="890" y="1143"/>
                  </a:lnTo>
                  <a:lnTo>
                    <a:pt x="900" y="1143"/>
                  </a:lnTo>
                  <a:lnTo>
                    <a:pt x="911" y="1143"/>
                  </a:lnTo>
                  <a:lnTo>
                    <a:pt x="922" y="1143"/>
                  </a:lnTo>
                  <a:lnTo>
                    <a:pt x="933" y="1143"/>
                  </a:lnTo>
                  <a:lnTo>
                    <a:pt x="943" y="1143"/>
                  </a:lnTo>
                  <a:lnTo>
                    <a:pt x="954" y="1143"/>
                  </a:lnTo>
                  <a:lnTo>
                    <a:pt x="965" y="1143"/>
                  </a:lnTo>
                  <a:lnTo>
                    <a:pt x="976" y="1133"/>
                  </a:lnTo>
                  <a:lnTo>
                    <a:pt x="986" y="1133"/>
                  </a:lnTo>
                  <a:lnTo>
                    <a:pt x="997" y="1133"/>
                  </a:lnTo>
                  <a:lnTo>
                    <a:pt x="1008" y="1133"/>
                  </a:lnTo>
                  <a:lnTo>
                    <a:pt x="1018" y="1133"/>
                  </a:lnTo>
                  <a:lnTo>
                    <a:pt x="1029" y="1143"/>
                  </a:lnTo>
                  <a:lnTo>
                    <a:pt x="1040" y="1143"/>
                  </a:lnTo>
                  <a:lnTo>
                    <a:pt x="1051" y="1143"/>
                  </a:lnTo>
                  <a:lnTo>
                    <a:pt x="1061" y="1143"/>
                  </a:lnTo>
                  <a:lnTo>
                    <a:pt x="1072" y="1143"/>
                  </a:lnTo>
                  <a:lnTo>
                    <a:pt x="1083" y="1143"/>
                  </a:lnTo>
                  <a:lnTo>
                    <a:pt x="1093" y="1133"/>
                  </a:lnTo>
                  <a:lnTo>
                    <a:pt x="1104" y="1133"/>
                  </a:lnTo>
                  <a:lnTo>
                    <a:pt x="1115" y="1133"/>
                  </a:lnTo>
                  <a:lnTo>
                    <a:pt x="1126" y="1122"/>
                  </a:lnTo>
                  <a:lnTo>
                    <a:pt x="1136" y="1122"/>
                  </a:lnTo>
                  <a:lnTo>
                    <a:pt x="1147" y="1111"/>
                  </a:lnTo>
                  <a:lnTo>
                    <a:pt x="1158" y="1111"/>
                  </a:lnTo>
                  <a:lnTo>
                    <a:pt x="1169" y="1100"/>
                  </a:lnTo>
                  <a:lnTo>
                    <a:pt x="1179" y="1089"/>
                  </a:lnTo>
                  <a:lnTo>
                    <a:pt x="1190" y="1078"/>
                  </a:lnTo>
                  <a:lnTo>
                    <a:pt x="1190" y="1067"/>
                  </a:lnTo>
                  <a:lnTo>
                    <a:pt x="1190" y="1056"/>
                  </a:lnTo>
                  <a:lnTo>
                    <a:pt x="1190" y="1045"/>
                  </a:lnTo>
                  <a:lnTo>
                    <a:pt x="1190" y="1035"/>
                  </a:lnTo>
                  <a:lnTo>
                    <a:pt x="1190" y="1024"/>
                  </a:lnTo>
                  <a:lnTo>
                    <a:pt x="1179" y="1024"/>
                  </a:lnTo>
                  <a:lnTo>
                    <a:pt x="1179" y="1013"/>
                  </a:lnTo>
                  <a:lnTo>
                    <a:pt x="1169" y="1013"/>
                  </a:lnTo>
                  <a:lnTo>
                    <a:pt x="1158" y="1013"/>
                  </a:lnTo>
                  <a:lnTo>
                    <a:pt x="1147" y="1013"/>
                  </a:lnTo>
                  <a:lnTo>
                    <a:pt x="1136" y="1013"/>
                  </a:lnTo>
                  <a:lnTo>
                    <a:pt x="1126" y="1013"/>
                  </a:lnTo>
                  <a:lnTo>
                    <a:pt x="1115" y="1013"/>
                  </a:lnTo>
                  <a:lnTo>
                    <a:pt x="1104" y="1013"/>
                  </a:lnTo>
                  <a:lnTo>
                    <a:pt x="1093" y="1002"/>
                  </a:lnTo>
                  <a:lnTo>
                    <a:pt x="1083" y="991"/>
                  </a:lnTo>
                  <a:lnTo>
                    <a:pt x="1072" y="980"/>
                  </a:lnTo>
                  <a:lnTo>
                    <a:pt x="1061" y="980"/>
                  </a:lnTo>
                  <a:lnTo>
                    <a:pt x="1051" y="969"/>
                  </a:lnTo>
                  <a:lnTo>
                    <a:pt x="1040" y="958"/>
                  </a:lnTo>
                  <a:lnTo>
                    <a:pt x="1029" y="948"/>
                  </a:lnTo>
                  <a:lnTo>
                    <a:pt x="1018" y="948"/>
                  </a:lnTo>
                  <a:lnTo>
                    <a:pt x="1008" y="937"/>
                  </a:lnTo>
                  <a:lnTo>
                    <a:pt x="997" y="937"/>
                  </a:lnTo>
                  <a:lnTo>
                    <a:pt x="997" y="926"/>
                  </a:lnTo>
                  <a:lnTo>
                    <a:pt x="986" y="926"/>
                  </a:lnTo>
                  <a:lnTo>
                    <a:pt x="976" y="926"/>
                  </a:lnTo>
                  <a:lnTo>
                    <a:pt x="976" y="915"/>
                  </a:lnTo>
                  <a:lnTo>
                    <a:pt x="965" y="915"/>
                  </a:lnTo>
                  <a:lnTo>
                    <a:pt x="954" y="915"/>
                  </a:lnTo>
                  <a:lnTo>
                    <a:pt x="954" y="904"/>
                  </a:lnTo>
                  <a:lnTo>
                    <a:pt x="943" y="904"/>
                  </a:lnTo>
                  <a:lnTo>
                    <a:pt x="933" y="904"/>
                  </a:lnTo>
                  <a:lnTo>
                    <a:pt x="922" y="893"/>
                  </a:lnTo>
                  <a:lnTo>
                    <a:pt x="911" y="893"/>
                  </a:lnTo>
                  <a:lnTo>
                    <a:pt x="922" y="882"/>
                  </a:lnTo>
                  <a:lnTo>
                    <a:pt x="922" y="871"/>
                  </a:lnTo>
                  <a:lnTo>
                    <a:pt x="933" y="860"/>
                  </a:lnTo>
                  <a:lnTo>
                    <a:pt x="933" y="850"/>
                  </a:lnTo>
                  <a:lnTo>
                    <a:pt x="943" y="839"/>
                  </a:lnTo>
                  <a:lnTo>
                    <a:pt x="943" y="828"/>
                  </a:lnTo>
                  <a:lnTo>
                    <a:pt x="954" y="806"/>
                  </a:lnTo>
                  <a:lnTo>
                    <a:pt x="954" y="795"/>
                  </a:lnTo>
                  <a:lnTo>
                    <a:pt x="965" y="784"/>
                  </a:lnTo>
                  <a:lnTo>
                    <a:pt x="965" y="773"/>
                  </a:lnTo>
                  <a:lnTo>
                    <a:pt x="965" y="762"/>
                  </a:lnTo>
                  <a:lnTo>
                    <a:pt x="976" y="752"/>
                  </a:lnTo>
                  <a:lnTo>
                    <a:pt x="976" y="730"/>
                  </a:lnTo>
                  <a:lnTo>
                    <a:pt x="986" y="719"/>
                  </a:lnTo>
                  <a:lnTo>
                    <a:pt x="986" y="708"/>
                  </a:lnTo>
                  <a:lnTo>
                    <a:pt x="986" y="697"/>
                  </a:lnTo>
                  <a:lnTo>
                    <a:pt x="997" y="675"/>
                  </a:lnTo>
                  <a:lnTo>
                    <a:pt x="997" y="664"/>
                  </a:lnTo>
                  <a:lnTo>
                    <a:pt x="997" y="654"/>
                  </a:lnTo>
                  <a:lnTo>
                    <a:pt x="997" y="643"/>
                  </a:lnTo>
                  <a:lnTo>
                    <a:pt x="1008" y="621"/>
                  </a:lnTo>
                  <a:lnTo>
                    <a:pt x="1008" y="610"/>
                  </a:lnTo>
                  <a:lnTo>
                    <a:pt x="1008" y="599"/>
                  </a:lnTo>
                  <a:lnTo>
                    <a:pt x="1008" y="588"/>
                  </a:lnTo>
                  <a:lnTo>
                    <a:pt x="1008" y="577"/>
                  </a:lnTo>
                  <a:lnTo>
                    <a:pt x="1018" y="566"/>
                  </a:lnTo>
                  <a:lnTo>
                    <a:pt x="1018" y="545"/>
                  </a:lnTo>
                  <a:lnTo>
                    <a:pt x="1018" y="534"/>
                  </a:lnTo>
                  <a:lnTo>
                    <a:pt x="1018" y="523"/>
                  </a:lnTo>
                  <a:lnTo>
                    <a:pt x="1018" y="512"/>
                  </a:lnTo>
                  <a:lnTo>
                    <a:pt x="986" y="512"/>
                  </a:lnTo>
                  <a:lnTo>
                    <a:pt x="965" y="501"/>
                  </a:lnTo>
                  <a:lnTo>
                    <a:pt x="943" y="490"/>
                  </a:lnTo>
                  <a:lnTo>
                    <a:pt x="922" y="479"/>
                  </a:lnTo>
                  <a:lnTo>
                    <a:pt x="890" y="468"/>
                  </a:lnTo>
                  <a:lnTo>
                    <a:pt x="868" y="458"/>
                  </a:lnTo>
                  <a:lnTo>
                    <a:pt x="847" y="447"/>
                  </a:lnTo>
                  <a:lnTo>
                    <a:pt x="825" y="436"/>
                  </a:lnTo>
                  <a:lnTo>
                    <a:pt x="804" y="414"/>
                  </a:lnTo>
                  <a:lnTo>
                    <a:pt x="782" y="403"/>
                  </a:lnTo>
                  <a:lnTo>
                    <a:pt x="761" y="392"/>
                  </a:lnTo>
                  <a:lnTo>
                    <a:pt x="740" y="381"/>
                  </a:lnTo>
                  <a:lnTo>
                    <a:pt x="718" y="360"/>
                  </a:lnTo>
                  <a:lnTo>
                    <a:pt x="697" y="349"/>
                  </a:lnTo>
                  <a:lnTo>
                    <a:pt x="675" y="338"/>
                  </a:lnTo>
                  <a:lnTo>
                    <a:pt x="654" y="316"/>
                  </a:lnTo>
                  <a:lnTo>
                    <a:pt x="632" y="305"/>
                  </a:lnTo>
                  <a:lnTo>
                    <a:pt x="611" y="283"/>
                  </a:lnTo>
                  <a:lnTo>
                    <a:pt x="589" y="273"/>
                  </a:lnTo>
                  <a:lnTo>
                    <a:pt x="579" y="251"/>
                  </a:lnTo>
                  <a:lnTo>
                    <a:pt x="557" y="240"/>
                  </a:lnTo>
                  <a:lnTo>
                    <a:pt x="536" y="218"/>
                  </a:lnTo>
                  <a:lnTo>
                    <a:pt x="514" y="196"/>
                  </a:lnTo>
                  <a:lnTo>
                    <a:pt x="504" y="185"/>
                  </a:lnTo>
                  <a:lnTo>
                    <a:pt x="482" y="164"/>
                  </a:lnTo>
                  <a:lnTo>
                    <a:pt x="471" y="142"/>
                  </a:lnTo>
                  <a:lnTo>
                    <a:pt x="450" y="120"/>
                  </a:lnTo>
                  <a:lnTo>
                    <a:pt x="439" y="109"/>
                  </a:lnTo>
                  <a:lnTo>
                    <a:pt x="418" y="87"/>
                  </a:lnTo>
                  <a:lnTo>
                    <a:pt x="407" y="66"/>
                  </a:lnTo>
                  <a:lnTo>
                    <a:pt x="386" y="44"/>
                  </a:lnTo>
                  <a:lnTo>
                    <a:pt x="375" y="22"/>
                  </a:lnTo>
                  <a:lnTo>
                    <a:pt x="364" y="11"/>
                  </a:lnTo>
                  <a:lnTo>
                    <a:pt x="354" y="11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32" y="0"/>
                  </a:lnTo>
                  <a:lnTo>
                    <a:pt x="321" y="0"/>
                  </a:lnTo>
                  <a:lnTo>
                    <a:pt x="311" y="0"/>
                  </a:lnTo>
                  <a:lnTo>
                    <a:pt x="300" y="0"/>
                  </a:lnTo>
                  <a:lnTo>
                    <a:pt x="300" y="11"/>
                  </a:lnTo>
                  <a:lnTo>
                    <a:pt x="289" y="11"/>
                  </a:lnTo>
                  <a:lnTo>
                    <a:pt x="278" y="11"/>
                  </a:lnTo>
                  <a:lnTo>
                    <a:pt x="268" y="22"/>
                  </a:lnTo>
                  <a:lnTo>
                    <a:pt x="257" y="22"/>
                  </a:lnTo>
                  <a:lnTo>
                    <a:pt x="246" y="22"/>
                  </a:lnTo>
                  <a:lnTo>
                    <a:pt x="236" y="22"/>
                  </a:lnTo>
                  <a:lnTo>
                    <a:pt x="225" y="33"/>
                  </a:lnTo>
                  <a:lnTo>
                    <a:pt x="214" y="33"/>
                  </a:lnTo>
                  <a:lnTo>
                    <a:pt x="203" y="33"/>
                  </a:lnTo>
                  <a:lnTo>
                    <a:pt x="193" y="44"/>
                  </a:lnTo>
                  <a:lnTo>
                    <a:pt x="182" y="44"/>
                  </a:lnTo>
                  <a:lnTo>
                    <a:pt x="171" y="44"/>
                  </a:lnTo>
                  <a:lnTo>
                    <a:pt x="160" y="44"/>
                  </a:lnTo>
                  <a:lnTo>
                    <a:pt x="150" y="55"/>
                  </a:lnTo>
                  <a:lnTo>
                    <a:pt x="139" y="55"/>
                  </a:lnTo>
                  <a:lnTo>
                    <a:pt x="128" y="55"/>
                  </a:lnTo>
                  <a:lnTo>
                    <a:pt x="118" y="55"/>
                  </a:lnTo>
                  <a:lnTo>
                    <a:pt x="107" y="66"/>
                  </a:lnTo>
                  <a:lnTo>
                    <a:pt x="96" y="66"/>
                  </a:lnTo>
                  <a:lnTo>
                    <a:pt x="85" y="66"/>
                  </a:lnTo>
                  <a:lnTo>
                    <a:pt x="75" y="66"/>
                  </a:lnTo>
                  <a:lnTo>
                    <a:pt x="64" y="66"/>
                  </a:lnTo>
                  <a:lnTo>
                    <a:pt x="53" y="77"/>
                  </a:lnTo>
                  <a:lnTo>
                    <a:pt x="43" y="77"/>
                  </a:lnTo>
                  <a:lnTo>
                    <a:pt x="32" y="77"/>
                  </a:lnTo>
                  <a:lnTo>
                    <a:pt x="21" y="77"/>
                  </a:lnTo>
                  <a:lnTo>
                    <a:pt x="10" y="7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>
                <a:latin typeface="Arial" charset="0"/>
              </a:endParaRPr>
            </a:p>
          </p:txBody>
        </p:sp>
      </p:grp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1828800" y="1524000"/>
            <a:ext cx="7848600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 dirty="0" smtClean="0">
                <a:solidFill>
                  <a:srgbClr val="333F99"/>
                </a:solidFill>
                <a:latin typeface="Arial" charset="0"/>
              </a:rPr>
              <a:t>Впровадження </a:t>
            </a:r>
            <a:r>
              <a:rPr lang="uk-UA" dirty="0">
                <a:solidFill>
                  <a:srgbClr val="333F99"/>
                </a:solidFill>
                <a:latin typeface="Arial" charset="0"/>
              </a:rPr>
              <a:t>Медичної Інформаційна </a:t>
            </a:r>
            <a:r>
              <a:rPr lang="uk-UA" dirty="0" smtClean="0">
                <a:solidFill>
                  <a:srgbClr val="333F99"/>
                </a:solidFill>
                <a:latin typeface="Arial" charset="0"/>
              </a:rPr>
              <a:t>Системи   </a:t>
            </a:r>
            <a:endParaRPr lang="uk-UA" dirty="0">
              <a:solidFill>
                <a:srgbClr val="333F99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 dirty="0" smtClean="0">
                <a:solidFill>
                  <a:srgbClr val="333F99"/>
                </a:solidFill>
                <a:latin typeface="Arial" charset="0"/>
              </a:rPr>
              <a:t>Інтеграцію </a:t>
            </a:r>
            <a:r>
              <a:rPr lang="uk-UA" dirty="0">
                <a:solidFill>
                  <a:srgbClr val="333F99"/>
                </a:solidFill>
                <a:latin typeface="Arial" charset="0"/>
              </a:rPr>
              <a:t>з </a:t>
            </a:r>
            <a:r>
              <a:rPr lang="uk-UA" dirty="0" err="1">
                <a:solidFill>
                  <a:srgbClr val="333F99"/>
                </a:solidFill>
                <a:latin typeface="Arial" charset="0"/>
              </a:rPr>
              <a:t>діагностичнои</a:t>
            </a:r>
            <a:r>
              <a:rPr lang="uk-UA" dirty="0">
                <a:solidFill>
                  <a:srgbClr val="333F99"/>
                </a:solidFill>
                <a:latin typeface="Arial" charset="0"/>
              </a:rPr>
              <a:t> обладнанням</a:t>
            </a:r>
          </a:p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 dirty="0" smtClean="0">
                <a:solidFill>
                  <a:srgbClr val="333F99"/>
                </a:solidFill>
                <a:latin typeface="Arial" charset="0"/>
              </a:rPr>
              <a:t>Підтримку </a:t>
            </a:r>
            <a:r>
              <a:rPr lang="uk-UA" dirty="0">
                <a:solidFill>
                  <a:srgbClr val="333F99"/>
                </a:solidFill>
                <a:latin typeface="Arial" charset="0"/>
              </a:rPr>
              <a:t>міжнародних стандартів обміну медичною інформацією</a:t>
            </a:r>
          </a:p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endParaRPr lang="uk-UA" dirty="0">
              <a:solidFill>
                <a:srgbClr val="333F99"/>
              </a:solidFill>
              <a:latin typeface="Arial" charset="0"/>
            </a:endParaRPr>
          </a:p>
        </p:txBody>
      </p:sp>
      <p:pic>
        <p:nvPicPr>
          <p:cNvPr id="298151" name="Picture 2" descr="D:\Охматдет в фотографиях\Хірургічний корпу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1148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8152" name="Picture 5" descr="D:\Охматдет в фотографиях\Дитяча неврологія.JPG"/>
          <p:cNvPicPr>
            <a:picLocks noChangeAspect="1" noChangeArrowheads="1"/>
          </p:cNvPicPr>
          <p:nvPr/>
        </p:nvPicPr>
        <p:blipFill>
          <a:blip r:embed="rId4" cstate="print"/>
          <a:srcRect l="14778" t="5064"/>
          <a:stretch>
            <a:fillRect/>
          </a:stretch>
        </p:blipFill>
        <p:spPr bwMode="auto">
          <a:xfrm>
            <a:off x="7620000" y="4089400"/>
            <a:ext cx="25146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826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1676400" y="417513"/>
            <a:ext cx="6629400" cy="44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Комунікаційний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сервер</a:t>
            </a:r>
          </a:p>
        </p:txBody>
      </p:sp>
      <p:pic>
        <p:nvPicPr>
          <p:cNvPr id="161795" name="Picture 3" descr="1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447800"/>
            <a:ext cx="8305800" cy="4129088"/>
          </a:xfrm>
          <a:prstGeom prst="rect">
            <a:avLst/>
          </a:prstGeom>
          <a:noFill/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715000" y="5562600"/>
            <a:ext cx="4267200" cy="1100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>
                <a:solidFill>
                  <a:srgbClr val="333F99"/>
                </a:solidFill>
                <a:latin typeface="Arial" charset="0"/>
                <a:cs typeface="Arial" charset="0"/>
              </a:rPr>
              <a:t>між підсистемами “Доктор Елекс” </a:t>
            </a:r>
          </a:p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>
                <a:solidFill>
                  <a:srgbClr val="333F99"/>
                </a:solidFill>
                <a:latin typeface="Arial" charset="0"/>
                <a:cs typeface="Arial" charset="0"/>
              </a:rPr>
              <a:t>з зовнішніми системами </a:t>
            </a:r>
          </a:p>
          <a:p>
            <a:pPr marL="342900" indent="-342900">
              <a:spcBef>
                <a:spcPct val="50000"/>
              </a:spcBef>
              <a:buClr>
                <a:srgbClr val="FF9900"/>
              </a:buClr>
              <a:buFontTx/>
              <a:buChar char="•"/>
            </a:pPr>
            <a:r>
              <a:rPr lang="uk-UA">
                <a:solidFill>
                  <a:srgbClr val="333F99"/>
                </a:solidFill>
                <a:latin typeface="Arial" charset="0"/>
                <a:cs typeface="Arial" charset="0"/>
              </a:rPr>
              <a:t>з діагностичним обладнанням</a:t>
            </a:r>
            <a:endParaRPr lang="en-US">
              <a:solidFill>
                <a:srgbClr val="333F99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505200" y="5562601"/>
            <a:ext cx="2133600" cy="696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>
                <a:solidFill>
                  <a:srgbClr val="333F99"/>
                </a:solidFill>
                <a:latin typeface="Arial" charset="0"/>
                <a:cs typeface="Arial" charset="0"/>
              </a:rPr>
              <a:t>Обмін даними </a:t>
            </a:r>
          </a:p>
          <a:p>
            <a:pPr algn="l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>
                <a:solidFill>
                  <a:srgbClr val="333F99"/>
                </a:solidFill>
                <a:latin typeface="Arial" charset="0"/>
                <a:cs typeface="Arial" charset="0"/>
              </a:rPr>
              <a:t>в форматі </a:t>
            </a:r>
            <a:r>
              <a:rPr lang="en-US">
                <a:solidFill>
                  <a:srgbClr val="333F99"/>
                </a:solidFill>
                <a:latin typeface="Arial" charset="0"/>
                <a:cs typeface="Arial" charset="0"/>
              </a:rPr>
              <a:t>HL7</a:t>
            </a:r>
            <a:r>
              <a:rPr lang="uk-UA">
                <a:solidFill>
                  <a:srgbClr val="333F99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529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1676400" y="322263"/>
            <a:ext cx="6629400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300" dirty="0" err="1" smtClean="0">
                <a:solidFill>
                  <a:srgbClr val="FF0000"/>
                </a:solidFill>
                <a:latin typeface="Arial" charset="0"/>
              </a:rPr>
              <a:t>Медична</a:t>
            </a:r>
            <a:r>
              <a:rPr lang="ru-RU" sz="23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ГРІД-система для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популяційних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досліджень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в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галузі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кардіології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</a:p>
        </p:txBody>
      </p:sp>
      <p:pic>
        <p:nvPicPr>
          <p:cNvPr id="165892" name="Picture 4" descr="zadum_uk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3675" y="1600201"/>
            <a:ext cx="7162800" cy="4894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694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1676400" y="417513"/>
            <a:ext cx="6629400" cy="44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Єдиний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медичний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інформаційний</a:t>
            </a:r>
            <a:r>
              <a:rPr lang="ru-RU" sz="23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300" dirty="0" err="1">
                <a:solidFill>
                  <a:srgbClr val="FF0000"/>
                </a:solidFill>
                <a:latin typeface="Arial" charset="0"/>
              </a:rPr>
              <a:t>простір</a:t>
            </a:r>
            <a:endParaRPr lang="ru-RU" sz="23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66915" name="Picture 3" descr="1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447800"/>
            <a:ext cx="6629400" cy="5081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94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1557339"/>
            <a:ext cx="7772400" cy="1470025"/>
          </a:xfrm>
        </p:spPr>
        <p:txBody>
          <a:bodyPr anchor="ctr"/>
          <a:lstStyle/>
          <a:p>
            <a:r>
              <a:rPr lang="uk-UA" altLang="uk-UA" sz="4800" b="1">
                <a:solidFill>
                  <a:srgbClr val="304C9C"/>
                </a:solidFill>
                <a:latin typeface="Tahoma" panose="020B0604030504040204" pitchFamily="34" charset="0"/>
              </a:rPr>
              <a:t>Стандарти</a:t>
            </a:r>
            <a:endParaRPr lang="ru-RU" altLang="uk-UA" sz="4800" b="1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79875" y="3429000"/>
            <a:ext cx="4248150" cy="1320800"/>
          </a:xfrm>
        </p:spPr>
        <p:txBody>
          <a:bodyPr/>
          <a:lstStyle/>
          <a:p>
            <a:r>
              <a:rPr lang="ru-RU" altLang="uk-UA">
                <a:solidFill>
                  <a:srgbClr val="304C9C"/>
                </a:solidFill>
                <a:latin typeface="Tahoma" panose="020B0604030504040204" pitchFamily="34" charset="0"/>
              </a:rPr>
              <a:t>медичної термінології і </a:t>
            </a:r>
          </a:p>
          <a:p>
            <a:r>
              <a:rPr lang="uk-UA" altLang="uk-UA">
                <a:solidFill>
                  <a:srgbClr val="304C9C"/>
                </a:solidFill>
                <a:latin typeface="Tahoma" panose="020B0604030504040204" pitchFamily="34" charset="0"/>
              </a:rPr>
              <a:t>передачі даних</a:t>
            </a:r>
            <a:endParaRPr lang="ru-RU" altLang="uk-UA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1676401" y="152400"/>
            <a:ext cx="8837613" cy="6553200"/>
            <a:chOff x="96" y="96"/>
            <a:chExt cx="5567" cy="4128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5520" y="96"/>
              <a:ext cx="143" cy="4128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96" y="96"/>
              <a:ext cx="144" cy="4128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640013" y="4868863"/>
            <a:ext cx="731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0" bIns="0"/>
          <a:lstStyle>
            <a:lvl1pPr marL="177800" indent="-1778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F9900"/>
              </a:buClr>
              <a:buFontTx/>
              <a:buNone/>
            </a:pPr>
            <a:endParaRPr lang="en-US" altLang="uk-UA" sz="1600" dirty="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Clr>
                <a:srgbClr val="FF9900"/>
              </a:buClr>
              <a:buFontTx/>
              <a:buNone/>
            </a:pPr>
            <a:r>
              <a:rPr lang="en-US" altLang="uk-UA" sz="1600" dirty="0" smtClean="0">
                <a:solidFill>
                  <a:srgbClr val="304C9C"/>
                </a:solidFill>
                <a:latin typeface="Tahoma" panose="020B0604030504040204" pitchFamily="34" charset="0"/>
              </a:rPr>
              <a:t>www.</a:t>
            </a:r>
            <a:r>
              <a:rPr lang="uk-UA" altLang="uk-UA" sz="1600" dirty="0">
                <a:solidFill>
                  <a:srgbClr val="304C9C"/>
                </a:solidFill>
                <a:latin typeface="Tahoma" panose="020B0604030504040204" pitchFamily="34" charset="0"/>
              </a:rPr>
              <a:t>eleks.com</a:t>
            </a:r>
            <a:endParaRPr lang="en-US" altLang="uk-UA" sz="1600" dirty="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pic>
        <p:nvPicPr>
          <p:cNvPr id="2056" name="Picture 8" descr="eleks_logo"/>
          <p:cNvPicPr>
            <a:picLocks noChangeAspect="1" noChangeArrowheads="1"/>
          </p:cNvPicPr>
          <p:nvPr/>
        </p:nvPicPr>
        <p:blipFill>
          <a:blip r:embed="rId2" cstate="print">
            <a:lum bright="6000"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6269039"/>
            <a:ext cx="1296987" cy="3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71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1889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uk-UA" sz="4800" b="1">
                <a:solidFill>
                  <a:srgbClr val="304C9C"/>
                </a:solidFill>
                <a:latin typeface="Tahoma" panose="020B0604030504040204" pitchFamily="34" charset="0"/>
              </a:rPr>
              <a:t>Медичні</a:t>
            </a:r>
            <a:r>
              <a:rPr lang="ru-RU" altLang="uk-UA" sz="4000"/>
              <a:t> </a:t>
            </a:r>
            <a:r>
              <a:rPr lang="ru-RU" altLang="uk-UA" sz="4800" b="1">
                <a:solidFill>
                  <a:srgbClr val="304C9C"/>
                </a:solidFill>
                <a:latin typeface="Tahoma" panose="020B0604030504040204" pitchFamily="34" charset="0"/>
              </a:rPr>
              <a:t>термінологічні</a:t>
            </a:r>
            <a:r>
              <a:rPr lang="ru-RU" altLang="uk-UA" sz="4000"/>
              <a:t> </a:t>
            </a:r>
            <a:r>
              <a:rPr lang="ru-RU" altLang="uk-UA" sz="4800" b="1">
                <a:solidFill>
                  <a:srgbClr val="304C9C"/>
                </a:solidFill>
                <a:latin typeface="Tahoma" panose="020B0604030504040204" pitchFamily="34" charset="0"/>
              </a:rPr>
              <a:t>Стандарти</a:t>
            </a:r>
            <a:r>
              <a:rPr lang="ru-RU" altLang="uk-UA" sz="400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989139"/>
            <a:ext cx="7786687" cy="4237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SNOMED 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– систематизована номенклатура медичних термінів</a:t>
            </a:r>
            <a:endParaRPr lang="en-US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LOINC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– 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класифікатор лабораторних аналізів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en-US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MeSH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–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медичний предметний рубрифікатор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en-US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ICD (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МКХ-10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)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класифікатор захворювань</a:t>
            </a:r>
            <a:endParaRPr lang="ru-RU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166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17414" name="Rectangle 6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7415" name="Rectangle 7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SNOMED 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51089" y="1268413"/>
            <a:ext cx="8218487" cy="2405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SNOMED CT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Systemized Nomenclature in Medicine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) систематизована номенклатура медичних термінів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- об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’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єднала номенклатуру SNOMED International і класифікацію RC і  включає 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понад 366тис концепцій з різним значенням і формальними визначеннями ієрархічно організованими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більш як 984тис описів концепцій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приблизно 1.45млн семантичних зв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’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язків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351088" y="4365626"/>
            <a:ext cx="8280400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bIns="0"/>
          <a:lstStyle>
            <a:lvl1pPr marL="268288" indent="-268288">
              <a:spcBef>
                <a:spcPct val="20000"/>
              </a:spcBef>
              <a:buChar char="•"/>
              <a:tabLst>
                <a:tab pos="2682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5500" indent="-285750">
              <a:spcBef>
                <a:spcPct val="20000"/>
              </a:spcBef>
              <a:buChar char="–"/>
              <a:tabLst>
                <a:tab pos="2682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3488" indent="-228600">
              <a:spcBef>
                <a:spcPct val="20000"/>
              </a:spcBef>
              <a:buChar char="•"/>
              <a:tabLst>
                <a:tab pos="2682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1475" indent="-228600">
              <a:spcBef>
                <a:spcPct val="20000"/>
              </a:spcBef>
              <a:buChar char="–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Кожен термін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асоційований з числовим кодом</a:t>
            </a:r>
          </a:p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Використовується для формування, обробки і зберігання електронної медичної карти пацієнта, яка містить діагноз, рекомендоване лікування, призначені лікарства і результати обстежень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15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8" name="Group 6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69639" name="Rectangle 7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9640" name="Rectangle 8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147050" cy="561975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SNOMED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CT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endParaRPr lang="uk-UA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51088" y="2205038"/>
            <a:ext cx="8077200" cy="37766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	(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T)  топографія — анатомічні терміни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(M) морфологія — клітини, тканини, органи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(L) living — тип живого організму наприклад бактерія, вірус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(C) chemical — хімія, лікарства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(F) функції — признаки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симптоми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(J) рід занять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(D) діагностичні терміни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(P) процедури — адміністративні, діагностичні, терапевтичні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(A) фізичні агенти, сили, діяльність — прибори повязані з хворобою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(S) соціальный контекст — соціальні умови і важливі відношення в медицині</a:t>
            </a:r>
            <a:b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</a:b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(G) general — синтаксичні звязки</a:t>
            </a: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424114" y="1268414"/>
            <a:ext cx="824388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ru-RU" altLang="uk-UA" sz="2000" b="1">
                <a:solidFill>
                  <a:srgbClr val="304C9C"/>
                </a:solidFill>
                <a:latin typeface="Tahoma" panose="020B0604030504040204" pitchFamily="34" charset="0"/>
              </a:rPr>
              <a:t>Мультирозмірна ієрархічна класиф</a:t>
            </a:r>
            <a:r>
              <a:rPr lang="uk-UA" altLang="uk-UA" sz="2000" b="1">
                <a:solidFill>
                  <a:srgbClr val="304C9C"/>
                </a:solidFill>
                <a:latin typeface="Tahoma" panose="020B0604030504040204" pitchFamily="34" charset="0"/>
              </a:rPr>
              <a:t>і</a:t>
            </a:r>
            <a:r>
              <a:rPr lang="ru-RU" altLang="uk-UA" sz="2000" b="1">
                <a:solidFill>
                  <a:srgbClr val="304C9C"/>
                </a:solidFill>
                <a:latin typeface="Tahoma" panose="020B0604030504040204" pitchFamily="34" charset="0"/>
              </a:rPr>
              <a:t>каційна система.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uk-UA" sz="2000" b="1">
                <a:solidFill>
                  <a:srgbClr val="304C9C"/>
                </a:solidFill>
                <a:latin typeface="Tahoma" panose="020B0604030504040204" pitchFamily="34" charset="0"/>
              </a:rPr>
              <a:t>Має 11 осей координат:</a:t>
            </a:r>
            <a:endParaRPr lang="uk-UA" altLang="uk-UA" sz="2000" b="1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680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SNOMED CT</a:t>
            </a:r>
            <a:endParaRPr lang="uk-UA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600201"/>
            <a:ext cx="7786687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SNOMED в першу чергу призначена для формалізації описання результатів клінічних спостережень; в якості  її логічної моделі автори пропонують наступну формулу: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>
                <a:solidFill>
                  <a:srgbClr val="304C9C"/>
                </a:solidFill>
                <a:latin typeface="Tahoma" panose="020B0604030504040204" pitchFamily="34" charset="0"/>
              </a:rPr>
              <a:t>Для пацієнта з соціального середовища S з профессією J [процедура Р, застосована до місця Т, показала/виявила морфологію М, живий організм L, хімічний, лікарський і біологічний продукт С, функцію F, фізичний вплив А, захворювання або діагноз D] [з модифікатором G]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4098672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1558925" y="1295400"/>
            <a:ext cx="8953500" cy="5334000"/>
            <a:chOff x="66" y="816"/>
            <a:chExt cx="5640" cy="3312"/>
          </a:xfrm>
        </p:grpSpPr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7592" name="Rectangle 8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91512" cy="8509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SNOMED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CT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endParaRPr lang="uk-UA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125539"/>
            <a:ext cx="7775575" cy="6048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 fontScale="92500"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Колекція медичних термінів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SNOMED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допускає утворення нових термінів шляхом комбінації відомих 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2208214" y="2565401"/>
            <a:ext cx="4103687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uk-UA" altLang="uk-UA" sz="1800">
                <a:solidFill>
                  <a:srgbClr val="006600"/>
                </a:solidFill>
              </a:rPr>
              <a:t>(Т) Топографія, анатомічна частина</a:t>
            </a:r>
            <a:br>
              <a:rPr lang="uk-UA" altLang="uk-UA" sz="1800">
                <a:solidFill>
                  <a:srgbClr val="006600"/>
                </a:solidFill>
              </a:rPr>
            </a:br>
            <a:r>
              <a:rPr lang="uk-UA" altLang="uk-UA" sz="1800"/>
              <a:t> </a:t>
            </a:r>
            <a:r>
              <a:rPr lang="uk-UA" altLang="uk-UA" sz="1800" b="1">
                <a:solidFill>
                  <a:schemeClr val="accent2"/>
                </a:solidFill>
              </a:rPr>
              <a:t>T-67000</a:t>
            </a:r>
            <a:r>
              <a:rPr lang="uk-UA" altLang="uk-UA" sz="1800">
                <a:solidFill>
                  <a:schemeClr val="accent2"/>
                </a:solidFill>
              </a:rPr>
              <a:t> визначає товсту кишку</a:t>
            </a:r>
          </a:p>
          <a:p>
            <a:pPr>
              <a:buFontTx/>
              <a:buNone/>
            </a:pPr>
            <a:r>
              <a:rPr lang="uk-UA" altLang="uk-UA" sz="1800" i="1"/>
              <a:t>В комбінації з </a:t>
            </a:r>
          </a:p>
          <a:p>
            <a:pPr>
              <a:buFontTx/>
              <a:buNone/>
            </a:pPr>
            <a:r>
              <a:rPr lang="uk-UA" altLang="uk-UA" sz="1800">
                <a:solidFill>
                  <a:srgbClr val="006600"/>
                </a:solidFill>
              </a:rPr>
              <a:t>(М) Морфологія</a:t>
            </a:r>
            <a:r>
              <a:rPr lang="uk-UA" altLang="uk-UA" sz="1800"/>
              <a:t> </a:t>
            </a:r>
            <a:br>
              <a:rPr lang="uk-UA" altLang="uk-UA" sz="1800"/>
            </a:br>
            <a:r>
              <a:rPr lang="uk-UA" altLang="uk-UA" sz="1800" b="1">
                <a:solidFill>
                  <a:schemeClr val="accent2"/>
                </a:solidFill>
              </a:rPr>
              <a:t>M-43000</a:t>
            </a:r>
            <a:r>
              <a:rPr lang="uk-UA" altLang="uk-UA" sz="1800">
                <a:solidFill>
                  <a:schemeClr val="accent2"/>
                </a:solidFill>
              </a:rPr>
              <a:t>  хронічне запалення</a:t>
            </a:r>
            <a:r>
              <a:rPr lang="uk-UA" altLang="uk-UA" sz="1800"/>
              <a:t>  </a:t>
            </a:r>
          </a:p>
          <a:p>
            <a:pPr>
              <a:buFontTx/>
              <a:buNone/>
            </a:pPr>
            <a:r>
              <a:rPr lang="uk-UA" altLang="uk-UA" sz="1800">
                <a:solidFill>
                  <a:srgbClr val="006600"/>
                </a:solidFill>
              </a:rPr>
              <a:t>(Р) Процедура </a:t>
            </a:r>
            <a:br>
              <a:rPr lang="uk-UA" altLang="uk-UA" sz="1800">
                <a:solidFill>
                  <a:srgbClr val="006600"/>
                </a:solidFill>
              </a:rPr>
            </a:br>
            <a:r>
              <a:rPr lang="uk-UA" altLang="uk-UA" sz="1800" b="1">
                <a:solidFill>
                  <a:schemeClr val="accent2"/>
                </a:solidFill>
              </a:rPr>
              <a:t>P-1340 </a:t>
            </a:r>
            <a:r>
              <a:rPr lang="uk-UA" altLang="uk-UA" sz="1800">
                <a:solidFill>
                  <a:schemeClr val="accent2"/>
                </a:solidFill>
              </a:rPr>
              <a:t> ендоскопічне обстеження</a:t>
            </a:r>
          </a:p>
          <a:p>
            <a:pPr>
              <a:buFontTx/>
              <a:buNone/>
            </a:pPr>
            <a:r>
              <a:rPr lang="uk-UA" altLang="uk-UA" sz="1800" i="1"/>
              <a:t>Разом означає</a:t>
            </a:r>
          </a:p>
          <a:p>
            <a:pPr>
              <a:buFontTx/>
              <a:buNone/>
            </a:pPr>
            <a:r>
              <a:rPr lang="uk-UA" altLang="uk-UA" sz="1800">
                <a:solidFill>
                  <a:srgbClr val="FF0000"/>
                </a:solidFill>
              </a:rPr>
              <a:t>an endoscopic colonic biopsy showing chronic inflammation. </a:t>
            </a: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8" r="6461"/>
          <a:stretch>
            <a:fillRect/>
          </a:stretch>
        </p:blipFill>
        <p:spPr bwMode="auto">
          <a:xfrm>
            <a:off x="6240464" y="2492376"/>
            <a:ext cx="4427537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587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5" name="Group 5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274638"/>
            <a:ext cx="8713788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LOINC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– 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класифікатор лабораторних аналізів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51088" y="1600200"/>
            <a:ext cx="8208962" cy="4997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LOINC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- 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Logical Observation Identifier Names and Codes містить дані про більше ніж  30 000 досліджень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ru-RU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Містить коди, назви і опис результатів лабораторних обстежень, отриманих різними методами, дозволяє лікарям різних закладів однозначно інтерпретувати результати лабораторних обстежень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ru-RU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HL7 рекомендує коди LOINC до використання в своїх повідомленнях заказів/ результатів лабораторних аналізів і діагностичних досліджень.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08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MeSH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–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медичний предметний рубрифікатор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600200"/>
            <a:ext cx="7786687" cy="5068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MeSH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(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Medical Subject Headings) п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очав свій розвиток в 1960 в  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(NLM) National Library of Medicine.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Містить більше 25тис предметних рубрик (дескрипторів), які супровождуються коротким описом і посиланням на інші дескриптори, а также списком синонимів, що дозвляє використвувати його як тезаурус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Використовується для індексації і пошуку медичних статтей в MEDLINE і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Pubmed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, а також книжок і журнальних статтей в NLM.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ru-RU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0499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Пошук з використанням 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Mesh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51088" y="1600200"/>
            <a:ext cx="7859712" cy="4997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Mesh </a:t>
            </a:r>
            <a:r>
              <a:rPr lang="uk-UA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 дозволяє по і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ндексному терміну знайти всі статті на задану тему, навіть якщо автор ніколи не вживав саме цей термін, або взагалі писав статтю на іншій мові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Терміни в MeSH організовані ієрархічно. Вверху загальний термін, наприклад "анатомія", "організм",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“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хвороба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”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. Вниз по ієрархії анатомія поділяється на 16 тем, починаючи з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“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частини тіла" і "мускульно-скелетної системи". </a:t>
            </a:r>
            <a:r>
              <a:rPr lang="en-US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“</a:t>
            </a:r>
            <a: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  <a:t>Частини тіла" дальше поділяються на секції, наприклад, "ахіл", "спина" і т.д. Деякі секції мають додатковий поділ. Терміни повязані між собою тисячами перехресних-зсилок.</a:t>
            </a:r>
            <a:br>
              <a:rPr lang="ru-RU" altLang="uk-UA" sz="2400">
                <a:solidFill>
                  <a:srgbClr val="304C9C"/>
                </a:solidFill>
                <a:latin typeface="Tahoma" panose="020B0604030504040204" pitchFamily="34" charset="0"/>
              </a:rPr>
            </a:br>
            <a:endParaRPr lang="ru-RU" altLang="uk-UA" sz="24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65541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65542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201591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МКХ-10 - класифікатор захворювань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9" y="1600201"/>
            <a:ext cx="8281987" cy="5141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МКХ-10 (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ICD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) був рекомендований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 1990р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34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-ю асамблеєю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WHO (World health Organisation)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 був впроваджений в 1994р.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Перше видання відоме як міжнародний список причин смерті було видано в 1983р.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International Statistical Institute</a:t>
            </a: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Основна концептуальна відмінність класифікатора МКХ від системи SNOMED International полягає  в тому, що МКХ розрахований на узагальнення інформації про стан здоровя великих популяцій, a SNOMED – на узагальнення інформації про стан здоровя конкретного пацієнта.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Існує відповідність між кодами SNOMED і МКХ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Спеціалізовані МКХ класифіктори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МКХ-С-3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класифікатор стоматологічнких захворювань</a:t>
            </a:r>
          </a:p>
          <a:p>
            <a:pPr marL="825500" lvl="1"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МКХ-0-2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класифікатор онкологічних захворювань (патоморфологія і класифікація пухлин)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8438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690206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Уніфікована система медичної мови UMLS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600200"/>
            <a:ext cx="7786687" cy="5068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 1986 році Національна медична бібліотека США почала розробку  UMLS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Її основна мета - значне покращення можливостей пошуку біомедичної інформації і забезпечення інтеграції різних інформаційний систем, включаючи системи ведення електронної історії хвороби, бібліографічні и фактографічні бази даних, експертні системи 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841514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uk-UA" altLang="uk-UA" sz="4800" b="1">
                <a:solidFill>
                  <a:srgbClr val="304C9C"/>
                </a:solidFill>
                <a:latin typeface="Tahoma" panose="020B0604030504040204" pitchFamily="34" charset="0"/>
              </a:rPr>
              <a:t>Основні стандарти передачі даних</a:t>
            </a:r>
            <a:endParaRPr lang="ru-RU" altLang="uk-UA" sz="4800" b="1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2276475"/>
            <a:ext cx="7786687" cy="4065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>
                <a:solidFill>
                  <a:srgbClr val="304C9C"/>
                </a:solidFill>
                <a:latin typeface="Tahoma" panose="020B0604030504040204" pitchFamily="34" charset="0"/>
              </a:rPr>
              <a:t>HL7 обмін </a:t>
            </a:r>
            <a:r>
              <a:rPr lang="uk-UA" altLang="uk-UA">
                <a:solidFill>
                  <a:srgbClr val="304C9C"/>
                </a:solidFill>
                <a:latin typeface="Tahoma" panose="020B0604030504040204" pitchFamily="34" charset="0"/>
              </a:rPr>
              <a:t>медичними документами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>
                <a:solidFill>
                  <a:srgbClr val="304C9C"/>
                </a:solidFill>
                <a:latin typeface="Tahoma" panose="020B0604030504040204" pitchFamily="34" charset="0"/>
              </a:rPr>
              <a:t>DICOM –передача цифрових медичних зображень </a:t>
            </a:r>
          </a:p>
        </p:txBody>
      </p:sp>
    </p:spTree>
    <p:extLst>
      <p:ext uri="{BB962C8B-B14F-4D97-AF65-F5344CB8AC3E}">
        <p14:creationId xmlns:p14="http://schemas.microsoft.com/office/powerpoint/2010/main" val="3689627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33799" name="Rectangle 7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Health Level Seven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3" y="1268413"/>
            <a:ext cx="7931150" cy="1008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en-US" altLang="uk-UA" sz="2400" b="1">
                <a:solidFill>
                  <a:srgbClr val="304C9C"/>
                </a:solidFill>
                <a:latin typeface="Tahoma" panose="020B0604030504040204" pitchFamily="34" charset="0"/>
              </a:rPr>
              <a:t>HL7</a:t>
            </a:r>
            <a:r>
              <a:rPr lang="uk-UA" altLang="uk-UA" sz="2400" b="1">
                <a:solidFill>
                  <a:srgbClr val="304C9C"/>
                </a:solidFill>
                <a:latin typeface="Tahoma" panose="020B0604030504040204" pitchFamily="34" charset="0"/>
              </a:rPr>
              <a:t> - стандарт обміну, управління і інтеграції електронної медичної інформації.</a:t>
            </a:r>
            <a:endParaRPr lang="en-US" altLang="uk-UA" sz="2400" b="1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208213" y="2565400"/>
            <a:ext cx="8208962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bIns="0"/>
          <a:lstStyle>
            <a:lvl1pPr marL="268288" indent="-268288">
              <a:spcBef>
                <a:spcPct val="20000"/>
              </a:spcBef>
              <a:buChar char="•"/>
              <a:tabLst>
                <a:tab pos="2682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5500" indent="-285750">
              <a:spcBef>
                <a:spcPct val="20000"/>
              </a:spcBef>
              <a:buChar char="–"/>
              <a:tabLst>
                <a:tab pos="2682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3488" indent="-228600">
              <a:spcBef>
                <a:spcPct val="20000"/>
              </a:spcBef>
              <a:buChar char="•"/>
              <a:tabLst>
                <a:tab pos="2682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1475" indent="-228600">
              <a:spcBef>
                <a:spcPct val="20000"/>
              </a:spcBef>
              <a:buChar char="–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Існують версії</a:t>
            </a:r>
          </a:p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HL7 V2.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Х – містить дані про адміністрування,  призначення, результати лікування пацієнта, а також дані для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HIPAA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HL7 V3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.0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додактово містить: 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RIM – Reference Information Model </a:t>
            </a: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CDA – архітектура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клінічних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документів</a:t>
            </a: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Template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– шаблони клінічних і адміністративних документів</a:t>
            </a: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Vocabulary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– словники кодування даних  при передачі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XML – спосіб представлення даних</a:t>
            </a:r>
          </a:p>
        </p:txBody>
      </p:sp>
    </p:spTree>
    <p:extLst>
      <p:ext uri="{BB962C8B-B14F-4D97-AF65-F5344CB8AC3E}">
        <p14:creationId xmlns:p14="http://schemas.microsoft.com/office/powerpoint/2010/main" val="1349471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Основні події 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40013" y="1196975"/>
            <a:ext cx="7313612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 fontScale="92500" lnSpcReduction="20000"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Госпіталізація/візит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Перевід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Виписка /кінець візиту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Регістрація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Зміна інформації про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Відміна госпіталізації/візиту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Відміна переводу пацієнта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Відміна виписки /кінця візиту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Запит інформації про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Вилучення інформації про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Встановлення звязку між інформацією про пацієнта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Розєднання даних про пацієнта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553845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35846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 RIM 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5550" y="1600201"/>
            <a:ext cx="771525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 основі обєктно-орінтованої методології стандарту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HL7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3.0 лежить базова інформаційна модель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RIM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RIM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- об’єктна модель створена як частина стандарту 3-ї версії, дозволяє графічно представити клінічні дані і визначити життєвий цикл подій що містять повідомлення або групу повідомлень. Це є загальна модель для всіх систем, на основі якої вони формують свої повідомлення (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messages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). 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RIM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є основою для збільшення точності і зменшення вартості при передачі даних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170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83" name="Group 27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70677" name="Rectangle 2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147050" cy="633412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RIM 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endParaRPr lang="uk-UA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uk-UA" altLang="uk-UA"/>
          </a:p>
          <a:p>
            <a:pPr>
              <a:buFontTx/>
              <a:buNone/>
            </a:pPr>
            <a:endParaRPr lang="uk-UA" altLang="uk-UA"/>
          </a:p>
        </p:txBody>
      </p:sp>
      <p:grpSp>
        <p:nvGrpSpPr>
          <p:cNvPr id="70661" name="Group 5"/>
          <p:cNvGrpSpPr>
            <a:grpSpLocks/>
          </p:cNvGrpSpPr>
          <p:nvPr/>
        </p:nvGrpSpPr>
        <p:grpSpPr bwMode="auto">
          <a:xfrm>
            <a:off x="2566988" y="2349501"/>
            <a:ext cx="5372100" cy="1465263"/>
            <a:chOff x="1905" y="4931"/>
            <a:chExt cx="8385" cy="1696"/>
          </a:xfrm>
        </p:grpSpPr>
        <p:sp>
          <p:nvSpPr>
            <p:cNvPr id="70662" name="Text Box 6"/>
            <p:cNvSpPr txBox="1">
              <a:spLocks noChangeArrowheads="1"/>
            </p:cNvSpPr>
            <p:nvPr/>
          </p:nvSpPr>
          <p:spPr bwMode="auto">
            <a:xfrm>
              <a:off x="1905" y="4975"/>
              <a:ext cx="1455" cy="541"/>
            </a:xfrm>
            <a:prstGeom prst="rect">
              <a:avLst/>
            </a:prstGeom>
            <a:solidFill>
              <a:srgbClr val="79FF7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Entity</a:t>
              </a:r>
            </a:p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Об</a:t>
              </a:r>
              <a:r>
                <a:rPr lang="en-US" altLang="uk-UA" sz="1200" b="1">
                  <a:latin typeface="Times New Roman" panose="02020603050405020304" pitchFamily="18" charset="0"/>
                </a:rPr>
                <a:t>’</a:t>
              </a:r>
              <a:r>
                <a:rPr lang="uk-UA" altLang="uk-UA" sz="1200" b="1">
                  <a:latin typeface="Times New Roman" panose="02020603050405020304" pitchFamily="18" charset="0"/>
                </a:rPr>
                <a:t>єкт</a:t>
              </a:r>
              <a:endParaRPr lang="uk-UA" altLang="uk-UA"/>
            </a:p>
          </p:txBody>
        </p:sp>
        <p:sp>
          <p:nvSpPr>
            <p:cNvPr id="70663" name="Text Box 7"/>
            <p:cNvSpPr txBox="1">
              <a:spLocks noChangeArrowheads="1"/>
            </p:cNvSpPr>
            <p:nvPr/>
          </p:nvSpPr>
          <p:spPr bwMode="auto">
            <a:xfrm>
              <a:off x="4065" y="4975"/>
              <a:ext cx="1470" cy="54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Role</a:t>
              </a:r>
            </a:p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Роль</a:t>
              </a:r>
              <a:endParaRPr lang="uk-UA" altLang="uk-UA"/>
            </a:p>
          </p:txBody>
        </p:sp>
        <p:sp>
          <p:nvSpPr>
            <p:cNvPr id="70664" name="Text Box 8"/>
            <p:cNvSpPr txBox="1">
              <a:spLocks noChangeArrowheads="1"/>
            </p:cNvSpPr>
            <p:nvPr/>
          </p:nvSpPr>
          <p:spPr bwMode="auto">
            <a:xfrm>
              <a:off x="6435" y="4961"/>
              <a:ext cx="1440" cy="541"/>
            </a:xfrm>
            <a:prstGeom prst="rect">
              <a:avLst/>
            </a:prstGeom>
            <a:solidFill>
              <a:srgbClr val="85E8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46800" rIns="0"/>
            <a:lstStyle/>
            <a:p>
              <a:pPr algn="ctr"/>
              <a:r>
                <a:rPr lang="uk-UA" altLang="uk-UA" sz="1100" b="1">
                  <a:latin typeface="Times New Roman" panose="02020603050405020304" pitchFamily="18" charset="0"/>
                </a:rPr>
                <a:t>Participation</a:t>
              </a:r>
              <a:endParaRPr lang="ru-RU" altLang="uk-UA" sz="1100" b="1">
                <a:latin typeface="Times New Roman" panose="02020603050405020304" pitchFamily="18" charset="0"/>
              </a:endParaRPr>
            </a:p>
            <a:p>
              <a:pPr algn="ctr"/>
              <a:r>
                <a:rPr lang="ru-RU" altLang="uk-UA" sz="1200" b="1">
                  <a:latin typeface="Times New Roman" panose="02020603050405020304" pitchFamily="18" charset="0"/>
                </a:rPr>
                <a:t>Участь</a:t>
              </a:r>
              <a:endParaRPr lang="uk-UA" altLang="uk-UA"/>
            </a:p>
          </p:txBody>
        </p:sp>
        <p:sp>
          <p:nvSpPr>
            <p:cNvPr id="70665" name="Text Box 9"/>
            <p:cNvSpPr txBox="1">
              <a:spLocks noChangeArrowheads="1"/>
            </p:cNvSpPr>
            <p:nvPr/>
          </p:nvSpPr>
          <p:spPr bwMode="auto">
            <a:xfrm>
              <a:off x="8834" y="4931"/>
              <a:ext cx="1366" cy="541"/>
            </a:xfrm>
            <a:prstGeom prst="rect">
              <a:avLst/>
            </a:prstGeom>
            <a:solidFill>
              <a:srgbClr val="FD9F9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Act</a:t>
              </a:r>
              <a:endParaRPr lang="ru-RU" altLang="uk-UA" sz="1200" b="1">
                <a:latin typeface="Times New Roman" panose="02020603050405020304" pitchFamily="18" charset="0"/>
              </a:endParaRPr>
            </a:p>
            <a:p>
              <a:pPr algn="ctr"/>
              <a:r>
                <a:rPr lang="ru-RU" altLang="uk-UA" sz="1200" b="1">
                  <a:latin typeface="Times New Roman" panose="02020603050405020304" pitchFamily="18" charset="0"/>
                </a:rPr>
                <a:t>Дія</a:t>
              </a:r>
              <a:endParaRPr lang="uk-UA" altLang="uk-UA"/>
            </a:p>
          </p:txBody>
        </p:sp>
        <p:sp>
          <p:nvSpPr>
            <p:cNvPr id="70666" name="Line 10"/>
            <p:cNvSpPr>
              <a:spLocks noChangeShapeType="1"/>
            </p:cNvSpPr>
            <p:nvPr/>
          </p:nvSpPr>
          <p:spPr bwMode="auto">
            <a:xfrm>
              <a:off x="3374" y="5231"/>
              <a:ext cx="6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67" name="Line 11"/>
            <p:cNvSpPr>
              <a:spLocks noChangeShapeType="1"/>
            </p:cNvSpPr>
            <p:nvPr/>
          </p:nvSpPr>
          <p:spPr bwMode="auto">
            <a:xfrm>
              <a:off x="5535" y="5246"/>
              <a:ext cx="8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68" name="Line 12"/>
            <p:cNvSpPr>
              <a:spLocks noChangeShapeType="1"/>
            </p:cNvSpPr>
            <p:nvPr/>
          </p:nvSpPr>
          <p:spPr bwMode="auto">
            <a:xfrm>
              <a:off x="7875" y="5246"/>
              <a:ext cx="97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8864" y="5936"/>
              <a:ext cx="1426" cy="66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/>
            <a:lstStyle/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Act</a:t>
              </a:r>
            </a:p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Relationship</a:t>
              </a:r>
              <a:endParaRPr lang="uk-UA" altLang="uk-UA"/>
            </a:p>
          </p:txBody>
        </p:sp>
        <p:sp>
          <p:nvSpPr>
            <p:cNvPr id="70670" name="Line 14"/>
            <p:cNvSpPr>
              <a:spLocks noChangeShapeType="1"/>
            </p:cNvSpPr>
            <p:nvPr/>
          </p:nvSpPr>
          <p:spPr bwMode="auto">
            <a:xfrm>
              <a:off x="9165" y="5460"/>
              <a:ext cx="0" cy="4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71" name="Line 15"/>
            <p:cNvSpPr>
              <a:spLocks noChangeShapeType="1"/>
            </p:cNvSpPr>
            <p:nvPr/>
          </p:nvSpPr>
          <p:spPr bwMode="auto">
            <a:xfrm>
              <a:off x="9870" y="5460"/>
              <a:ext cx="0" cy="4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72" name="Text Box 16"/>
            <p:cNvSpPr txBox="1">
              <a:spLocks noChangeArrowheads="1"/>
            </p:cNvSpPr>
            <p:nvPr/>
          </p:nvSpPr>
          <p:spPr bwMode="auto">
            <a:xfrm>
              <a:off x="4109" y="5966"/>
              <a:ext cx="1426" cy="66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/>
            <a:lstStyle/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Relationship</a:t>
              </a:r>
            </a:p>
            <a:p>
              <a:pPr algn="ctr"/>
              <a:r>
                <a:rPr lang="uk-UA" altLang="uk-UA" sz="1200" b="1">
                  <a:latin typeface="Times New Roman" panose="02020603050405020304" pitchFamily="18" charset="0"/>
                </a:rPr>
                <a:t>Link</a:t>
              </a:r>
              <a:endParaRPr lang="uk-UA" altLang="uk-UA"/>
            </a:p>
          </p:txBody>
        </p:sp>
        <p:sp>
          <p:nvSpPr>
            <p:cNvPr id="70673" name="Line 17"/>
            <p:cNvSpPr>
              <a:spLocks noChangeShapeType="1"/>
            </p:cNvSpPr>
            <p:nvPr/>
          </p:nvSpPr>
          <p:spPr bwMode="auto">
            <a:xfrm>
              <a:off x="4455" y="5505"/>
              <a:ext cx="0" cy="4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0674" name="Line 18"/>
            <p:cNvSpPr>
              <a:spLocks noChangeShapeType="1"/>
            </p:cNvSpPr>
            <p:nvPr/>
          </p:nvSpPr>
          <p:spPr bwMode="auto">
            <a:xfrm>
              <a:off x="5100" y="5505"/>
              <a:ext cx="0" cy="4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2711450" y="4221164"/>
            <a:ext cx="7488238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uk-UA" altLang="uk-UA" sz="1800" b="1">
                <a:solidFill>
                  <a:srgbClr val="304C9C"/>
                </a:solidFill>
                <a:latin typeface="Tahoma" panose="020B0604030504040204" pitchFamily="34" charset="0"/>
              </a:rPr>
              <a:t>Основні базові класи моделі </a:t>
            </a:r>
            <a:r>
              <a:rPr lang="en-US" altLang="uk-UA" sz="1800" b="1">
                <a:solidFill>
                  <a:srgbClr val="304C9C"/>
                </a:solidFill>
                <a:latin typeface="Tahoma" panose="020B0604030504040204" pitchFamily="34" charset="0"/>
              </a:rPr>
              <a:t>RIM</a:t>
            </a:r>
            <a:endParaRPr lang="ru-RU" altLang="uk-UA" sz="1800" b="1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altLang="uk-UA" sz="1800" b="1">
                <a:solidFill>
                  <a:schemeClr val="folHlink"/>
                </a:solidFill>
                <a:latin typeface="Tahoma" panose="020B0604030504040204" pitchFamily="34" charset="0"/>
              </a:rPr>
              <a:t>Об</a:t>
            </a:r>
            <a:r>
              <a:rPr lang="en-US" altLang="uk-UA" sz="1800" b="1">
                <a:solidFill>
                  <a:schemeClr val="folHlink"/>
                </a:solidFill>
                <a:latin typeface="Tahoma" panose="020B0604030504040204" pitchFamily="34" charset="0"/>
              </a:rPr>
              <a:t>’</a:t>
            </a:r>
            <a:r>
              <a:rPr lang="uk-UA" altLang="uk-UA" sz="1800" b="1">
                <a:solidFill>
                  <a:schemeClr val="folHlink"/>
                </a:solidFill>
                <a:latin typeface="Tahoma" panose="020B0604030504040204" pitchFamily="34" charset="0"/>
              </a:rPr>
              <a:t>є</a:t>
            </a:r>
            <a:r>
              <a:rPr lang="ru-RU" altLang="uk-UA" sz="1800" b="1">
                <a:solidFill>
                  <a:schemeClr val="folHlink"/>
                </a:solidFill>
                <a:latin typeface="Tahoma" panose="020B0604030504040204" pitchFamily="34" charset="0"/>
              </a:rPr>
              <a:t>кт</a:t>
            </a:r>
            <a:r>
              <a:rPr lang="en-US" altLang="uk-UA" sz="1800">
                <a:latin typeface="Tahoma" panose="020B0604030504040204" pitchFamily="34" charset="0"/>
              </a:rPr>
              <a:t> </a:t>
            </a:r>
            <a:r>
              <a:rPr lang="uk-UA" altLang="uk-UA" sz="1800">
                <a:latin typeface="Tahoma" panose="020B0604030504040204" pitchFamily="34" charset="0"/>
              </a:rPr>
              <a:t> 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Люди, організації,  речі які беруть участь у наданні медичних послуг</a:t>
            </a:r>
            <a:r>
              <a:rPr lang="uk-UA" altLang="uk-UA" sz="1800">
                <a:latin typeface="Tahoma" panose="020B0604030504040204" pitchFamily="34" charset="0"/>
              </a:rPr>
              <a:t> </a:t>
            </a:r>
            <a:r>
              <a:rPr lang="en-US" altLang="uk-UA" sz="1800"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altLang="uk-UA" sz="1800" b="1">
                <a:solidFill>
                  <a:srgbClr val="FF7C80"/>
                </a:solidFill>
                <a:latin typeface="Tahoma" panose="020B0604030504040204" pitchFamily="34" charset="0"/>
              </a:rPr>
              <a:t>Дія       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Описує дії що відбуваються при наданні медичної допомоги</a:t>
            </a:r>
            <a:endParaRPr lang="en-US" altLang="uk-UA" sz="18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altLang="uk-UA" sz="1800" b="1">
                <a:solidFill>
                  <a:srgbClr val="FFCC66"/>
                </a:solidFill>
                <a:latin typeface="Tahoma" panose="020B0604030504040204" pitchFamily="34" charset="0"/>
              </a:rPr>
              <a:t>Роль</a:t>
            </a:r>
            <a:r>
              <a:rPr lang="ru-RU" altLang="uk-UA" sz="1800">
                <a:latin typeface="Tahoma" panose="020B0604030504040204" pitchFamily="34" charset="0"/>
              </a:rPr>
              <a:t>     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Визначає Ролі Обєктів в процесі надання медичної допомоги</a:t>
            </a:r>
          </a:p>
          <a:p>
            <a:pPr>
              <a:lnSpc>
                <a:spcPct val="80000"/>
              </a:lnSpc>
            </a:pPr>
            <a:r>
              <a:rPr lang="ru-RU" altLang="uk-UA" sz="1800" b="1">
                <a:solidFill>
                  <a:srgbClr val="00FFFF"/>
                </a:solidFill>
                <a:latin typeface="Tahoma" panose="020B0604030504040204" pitchFamily="34" charset="0"/>
              </a:rPr>
              <a:t>Участь</a:t>
            </a:r>
            <a:r>
              <a:rPr lang="ru-RU" altLang="uk-UA" sz="1800">
                <a:latin typeface="Tahoma" panose="020B0604030504040204" pitchFamily="34" charset="0"/>
              </a:rPr>
              <a:t>  в</a:t>
            </a: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изначає зв’язок між Діями 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(</a:t>
            </a:r>
            <a:r>
              <a:rPr lang="en-US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Acts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) </a:t>
            </a: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 і Об’єктами 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(</a:t>
            </a:r>
            <a:r>
              <a:rPr lang="en-US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Entities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).</a:t>
            </a:r>
            <a:r>
              <a:rPr lang="uk-UA" altLang="uk-UA" sz="1800">
                <a:latin typeface="Tahoma" panose="020B0604030504040204" pitchFamily="34" charset="0"/>
              </a:rPr>
              <a:t> </a:t>
            </a:r>
            <a:endParaRPr lang="en-US" altLang="uk-UA" sz="1800">
              <a:latin typeface="Tahoma" panose="020B0604030504040204" pitchFamily="34" charset="0"/>
            </a:endParaRPr>
          </a:p>
        </p:txBody>
      </p:sp>
      <p:sp>
        <p:nvSpPr>
          <p:cNvPr id="70682" name="Rectangle 26"/>
          <p:cNvSpPr>
            <a:spLocks noChangeArrowheads="1"/>
          </p:cNvSpPr>
          <p:nvPr/>
        </p:nvSpPr>
        <p:spPr bwMode="auto">
          <a:xfrm>
            <a:off x="2424114" y="981075"/>
            <a:ext cx="77041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bIns="0"/>
          <a:lstStyle>
            <a:lvl1pPr marL="268288" indent="-268288">
              <a:spcBef>
                <a:spcPct val="20000"/>
              </a:spcBef>
              <a:buChar char="•"/>
              <a:tabLst>
                <a:tab pos="2682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5500" indent="-285750">
              <a:spcBef>
                <a:spcPct val="20000"/>
              </a:spcBef>
              <a:buChar char="–"/>
              <a:tabLst>
                <a:tab pos="2682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3488" indent="-228600">
              <a:spcBef>
                <a:spcPct val="20000"/>
              </a:spcBef>
              <a:buChar char="•"/>
              <a:tabLst>
                <a:tab pos="2682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1475" indent="-228600">
              <a:spcBef>
                <a:spcPct val="20000"/>
              </a:spcBef>
              <a:buChar char="–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Забезпечує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-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явне представлення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семантич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н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их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лексич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н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их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з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вяз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ків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м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ж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інформацією що міститься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в полях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7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повідомлень</a:t>
            </a:r>
          </a:p>
          <a:p>
            <a:pPr>
              <a:spcBef>
                <a:spcPct val="50000"/>
              </a:spcBef>
              <a:buClr>
                <a:srgbClr val="FFCC00"/>
              </a:buClr>
            </a:pP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15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CDA 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документу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196976"/>
            <a:ext cx="7786687" cy="54721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en-GB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CDA </a:t>
            </a: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це стандарт розмітки документа, що визначає структуру і семантику «клінічних документів»  для забезпечення обміну документами.</a:t>
            </a:r>
          </a:p>
          <a:p>
            <a:pPr marL="268288" indent="-268288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18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Документ це визначений і повний інформаційний об’єкт який може вміщати текст, зображення, звуки та інші мультимедійні дані.</a:t>
            </a:r>
          </a:p>
          <a:p>
            <a:pPr marL="268288" indent="-268288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Основні характеристики клінічного документа: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Час життя – період існування документу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Управління - документ підтримується організацією, відповідальною за його зберігання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Автентичність – документ це набір інформації, котра повинна бути підтверджена підписом автора 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Контекстність –контекст документу визначається в залежності від його суті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Цілісність – встановлення авторства документу відноситься до цілого документу, а не до його частин</a:t>
            </a:r>
          </a:p>
          <a:p>
            <a:pPr marL="825500" lvl="1">
              <a:lnSpc>
                <a:spcPct val="80000"/>
              </a:lnSpc>
              <a:spcBef>
                <a:spcPct val="50000"/>
              </a:spcBef>
              <a:buClr>
                <a:srgbClr val="FFCC00"/>
              </a:buClr>
              <a:buFontTx/>
              <a:buChar char="•"/>
              <a:tabLst>
                <a:tab pos="268288" algn="l"/>
              </a:tabLst>
            </a:pP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Читабельність – документ є  зручним не тільки для машинної обробки</a:t>
            </a:r>
            <a:r>
              <a:rPr lang="ru-RU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,</a:t>
            </a: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 а і дозволяє  переглядати його за допомогою  </a:t>
            </a:r>
            <a:r>
              <a:rPr lang="en-GB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Web </a:t>
            </a:r>
            <a:r>
              <a:rPr lang="uk-UA" altLang="uk-UA" sz="1800">
                <a:solidFill>
                  <a:srgbClr val="304C9C"/>
                </a:solidFill>
                <a:latin typeface="Tahoma" panose="020B0604030504040204" pitchFamily="34" charset="0"/>
              </a:rPr>
              <a:t>броузерів </a:t>
            </a:r>
            <a:endParaRPr lang="ru-RU" altLang="uk-UA" sz="18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88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 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шаблони (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T</a:t>
            </a:r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emplate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)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6988" y="1600200"/>
            <a:ext cx="7643812" cy="4852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Шаблони (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template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) - структури даних  на основі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RIM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, які визначають  вміст необхідних даних в різноманітних клінічних і адміністративних документах. 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endParaRPr lang="uk-UA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Це є визначені зразки, шаблони, на основі яких дані різноманітних оглядів можуть бути об’єднані в один великий огляд. 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43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7" name="Group 5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44038" name="Rectangle 6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Vocabulary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 Словники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4" y="1600201"/>
            <a:ext cx="7775575" cy="892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buNone/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Словники вміщають добре визначені, точно виражені знання пов’язані зі значенням даних які передаються в повідомленні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495551" y="2852738"/>
            <a:ext cx="7921625" cy="357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bIns="0"/>
          <a:lstStyle>
            <a:lvl1pPr marL="268288" indent="-268288">
              <a:spcBef>
                <a:spcPct val="20000"/>
              </a:spcBef>
              <a:buChar char="•"/>
              <a:tabLst>
                <a:tab pos="2682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5500" indent="-285750">
              <a:spcBef>
                <a:spcPct val="20000"/>
              </a:spcBef>
              <a:buChar char="–"/>
              <a:tabLst>
                <a:tab pos="2682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3488" indent="-228600">
              <a:spcBef>
                <a:spcPct val="20000"/>
              </a:spcBef>
              <a:buChar char="•"/>
              <a:tabLst>
                <a:tab pos="2682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1475" indent="-228600">
              <a:spcBef>
                <a:spcPct val="20000"/>
              </a:spcBef>
              <a:buChar char="–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CC00"/>
              </a:buClr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Категорій словників стандарту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HL7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Повністю контрольовані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HL7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: типи подій, типи повідомлень, типи форматів, ....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Довідники:  статей, національностей,  ....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Специфічні: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SNOMED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,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ICD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-10,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LOINC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, ....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Перелік даних, які можуть бути в різних обстеженнях 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lvl="1">
              <a:spcBef>
                <a:spcPct val="50000"/>
              </a:spcBef>
              <a:buClr>
                <a:srgbClr val="FFCC00"/>
              </a:buClr>
              <a:buFontTx/>
              <a:buChar char="•"/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Локальні довідники: працівники, палати, ....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58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2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48133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48134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HL7 </a:t>
            </a:r>
            <a:r>
              <a:rPr lang="uk-UA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додаткові засоби</a:t>
            </a:r>
            <a:endParaRPr lang="ru-RU" altLang="uk-UA" sz="2800" b="1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5914" y="1600200"/>
            <a:ext cx="7354887" cy="4781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GB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RMIM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дозволяє виводити структуру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HL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7 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повідомлень як кольорову діаграму і використовується для формування і аналізу структури повідомлень</a:t>
            </a: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CCOW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(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Clinical Context Object Workgroup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) стандарт дозволяє програмам різних виробників спільно доступатися до клінічних даних. Використовуючи "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context management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"  </a:t>
            </a:r>
            <a:r>
              <a:rPr lang="en-US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CCOW</a:t>
            </a: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 дає можливість лікарям в  стандартному вигляді переглядати інформацію про пацієнта, що зберігається в програмах різних виробників. </a:t>
            </a:r>
            <a:endParaRPr lang="ru-RU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30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1628775" y="1295400"/>
            <a:ext cx="8953500" cy="5334000"/>
            <a:chOff x="66" y="816"/>
            <a:chExt cx="5640" cy="3312"/>
          </a:xfrm>
        </p:grpSpPr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66" y="816"/>
              <a:ext cx="480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5641" y="816"/>
              <a:ext cx="65" cy="3312"/>
            </a:xfrm>
            <a:prstGeom prst="rect">
              <a:avLst/>
            </a:prstGeom>
            <a:solidFill>
              <a:srgbClr val="D7E3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uk-UA" sz="2800" b="1">
                <a:solidFill>
                  <a:srgbClr val="FF9900"/>
                </a:solidFill>
                <a:latin typeface="Tahoma" panose="020B0604030504040204" pitchFamily="34" charset="0"/>
              </a:rPr>
              <a:t>DICOM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6988" y="1600200"/>
            <a:ext cx="7643812" cy="4852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54000" tIns="0" rIns="91440" bIns="0" rtlCol="0">
            <a:normAutofit/>
          </a:bodyPr>
          <a:lstStyle/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В 1983 году Американський інститут радіології ACR (the American College of Radiology) і Національна асоціація виробників електрообладнання США NEMA (the National Electrical Manufacturers Association) створили комітет, котрий зайнявся розробкою стандарта передачі цифрових медичних растрових зображень. </a:t>
            </a:r>
            <a:endParaRPr lang="en-US" altLang="uk-UA" sz="2000">
              <a:solidFill>
                <a:srgbClr val="304C9C"/>
              </a:solidFill>
              <a:latin typeface="Tahoma" panose="020B0604030504040204" pitchFamily="34" charset="0"/>
            </a:endParaRPr>
          </a:p>
          <a:p>
            <a:pPr marL="268288" indent="-268288">
              <a:spcBef>
                <a:spcPct val="50000"/>
              </a:spcBef>
              <a:buClr>
                <a:srgbClr val="FFCC00"/>
              </a:buClr>
              <a:tabLst>
                <a:tab pos="268288" algn="l"/>
              </a:tabLst>
            </a:pPr>
            <a:r>
              <a:rPr lang="uk-UA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Стандарт DICOM</a:t>
            </a:r>
            <a:r>
              <a:rPr lang="uk-UA" altLang="uk-UA"/>
              <a:t> </a:t>
            </a:r>
            <a:r>
              <a:rPr lang="ru-RU" altLang="uk-UA" sz="2000">
                <a:solidFill>
                  <a:srgbClr val="304C9C"/>
                </a:solidFill>
                <a:latin typeface="Tahoma" panose="020B0604030504040204" pitchFamily="34" charset="0"/>
              </a:rPr>
              <a:t>дозволяє створювати, зберігати, передавати і друкувати окремі кадри зображенн, серії кадрів, інформацію про пацієнта, дослідження, обладнання, організацію, медичний персонал, що здійснює обстеження, і т. п.</a:t>
            </a:r>
          </a:p>
        </p:txBody>
      </p:sp>
    </p:spTree>
    <p:extLst>
      <p:ext uri="{BB962C8B-B14F-4D97-AF65-F5344CB8AC3E}">
        <p14:creationId xmlns:p14="http://schemas.microsoft.com/office/powerpoint/2010/main" val="3837995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1508</Words>
  <Application>Microsoft Office PowerPoint</Application>
  <PresentationFormat>Широкоэкранный</PresentationFormat>
  <Paragraphs>196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Одеський національний медичний університет кафедра біофізики, інформатики та медичної апаратури    Методична розробка самостійної роботи аспірантів  першого року навчання за темою:  Автоматизоване / масштабоване робоче місце лікаря.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Стандарти</vt:lpstr>
      <vt:lpstr>Медичні термінологічні Стандарти </vt:lpstr>
      <vt:lpstr>SNOMED CT</vt:lpstr>
      <vt:lpstr>SNOMED CT </vt:lpstr>
      <vt:lpstr>SNOMED CT</vt:lpstr>
      <vt:lpstr>SNOMED CT </vt:lpstr>
      <vt:lpstr>LOINC – класифікатор лабораторних аналізів</vt:lpstr>
      <vt:lpstr>MeSH – медичний предметний рубрифікатор </vt:lpstr>
      <vt:lpstr>Пошук з використанням Mesh</vt:lpstr>
      <vt:lpstr>МКХ-10 - класифікатор захворювань</vt:lpstr>
      <vt:lpstr>Уніфікована система медичної мови UMLS</vt:lpstr>
      <vt:lpstr>Основні стандарти передачі даних</vt:lpstr>
      <vt:lpstr>HL7 Health Level Seven</vt:lpstr>
      <vt:lpstr>Основні події HL7</vt:lpstr>
      <vt:lpstr>HL7 RIM </vt:lpstr>
      <vt:lpstr>HL7 RIM  </vt:lpstr>
      <vt:lpstr>CDA документу</vt:lpstr>
      <vt:lpstr>HL7 шаблони (Template)</vt:lpstr>
      <vt:lpstr>HL7 Vocabulary Словники</vt:lpstr>
      <vt:lpstr>HL7 додаткові засоби</vt:lpstr>
      <vt:lpstr>DICOM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Годлевський Леонід Семенович</dc:creator>
  <cp:lastModifiedBy>Годлевський Леонід Семенович</cp:lastModifiedBy>
  <cp:revision>13</cp:revision>
  <dcterms:created xsi:type="dcterms:W3CDTF">2022-02-11T06:54:57Z</dcterms:created>
  <dcterms:modified xsi:type="dcterms:W3CDTF">2022-02-11T07:15:26Z</dcterms:modified>
</cp:coreProperties>
</file>